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handoutMasterIdLst>
    <p:handoutMasterId r:id="rId39"/>
  </p:handoutMasterIdLst>
  <p:sldIdLst>
    <p:sldId id="257" r:id="rId2"/>
    <p:sldId id="273" r:id="rId3"/>
    <p:sldId id="274" r:id="rId4"/>
    <p:sldId id="275" r:id="rId5"/>
    <p:sldId id="309" r:id="rId6"/>
    <p:sldId id="277" r:id="rId7"/>
    <p:sldId id="278" r:id="rId8"/>
    <p:sldId id="279" r:id="rId9"/>
    <p:sldId id="280" r:id="rId10"/>
    <p:sldId id="281" r:id="rId11"/>
    <p:sldId id="282" r:id="rId12"/>
    <p:sldId id="310" r:id="rId13"/>
    <p:sldId id="284" r:id="rId14"/>
    <p:sldId id="285" r:id="rId15"/>
    <p:sldId id="286" r:id="rId16"/>
    <p:sldId id="287" r:id="rId17"/>
    <p:sldId id="311" r:id="rId18"/>
    <p:sldId id="312" r:id="rId19"/>
    <p:sldId id="313" r:id="rId20"/>
    <p:sldId id="291" r:id="rId21"/>
    <p:sldId id="292" r:id="rId22"/>
    <p:sldId id="293" r:id="rId23"/>
    <p:sldId id="294" r:id="rId24"/>
    <p:sldId id="314" r:id="rId25"/>
    <p:sldId id="315" r:id="rId26"/>
    <p:sldId id="297" r:id="rId27"/>
    <p:sldId id="298" r:id="rId28"/>
    <p:sldId id="308" r:id="rId29"/>
    <p:sldId id="300" r:id="rId30"/>
    <p:sldId id="301" r:id="rId31"/>
    <p:sldId id="316" r:id="rId32"/>
    <p:sldId id="303" r:id="rId33"/>
    <p:sldId id="304" r:id="rId34"/>
    <p:sldId id="305" r:id="rId35"/>
    <p:sldId id="317" r:id="rId36"/>
    <p:sldId id="272"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75" autoAdjust="0"/>
  </p:normalViewPr>
  <p:slideViewPr>
    <p:cSldViewPr snapToGrid="0" showGuides="1">
      <p:cViewPr varScale="1">
        <p:scale>
          <a:sx n="99" d="100"/>
          <a:sy n="99" d="100"/>
        </p:scale>
        <p:origin x="-456" y="-90"/>
      </p:cViewPr>
      <p:guideLst>
        <p:guide orient="horz" pos="2160"/>
        <p:guide orient="horz" pos="146"/>
        <p:guide orient="horz" pos="4166"/>
        <p:guide orient="horz" pos="893"/>
        <p:guide orient="horz" pos="1198"/>
        <p:guide orient="horz" pos="1484"/>
        <p:guide pos="240"/>
        <p:guide pos="5520"/>
        <p:guide pos="2880"/>
        <p:guide pos="461"/>
        <p:guide pos="53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80CDC-307C-4019-A3B3-8BBACC5C2A1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80CDC-307C-4019-A3B3-8BBACC5C2A1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80CDC-307C-4019-A3B3-8BBACC5C2A1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80CDC-307C-4019-A3B3-8BBACC5C2A1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10:07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ECF2F-9A34-4A18-AA15-5F73D62017B5}" type="slidenum">
              <a:rPr lang="en-US"/>
              <a:pPr/>
              <a:t>20</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80CDC-307C-4019-A3B3-8BBACC5C2A1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80CDC-307C-4019-A3B3-8BBACC5C2A1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normAutofit/>
          </a:bodyPr>
          <a:lstStyle/>
          <a:p>
            <a:endParaRPr lang="en-US" dirty="0"/>
          </a:p>
        </p:txBody>
      </p:sp>
      <p:sp>
        <p:nvSpPr>
          <p:cNvPr id="4" name="Slide Number Placeholder 3"/>
          <p:cNvSpPr>
            <a:spLocks noGrp="1"/>
          </p:cNvSpPr>
          <p:nvPr>
            <p:ph type="sldNum" sz="quarter" idx="10"/>
          </p:nvPr>
        </p:nvSpPr>
        <p:spPr/>
        <p:txBody>
          <a:bodyPr/>
          <a:lstStyle/>
          <a:p>
            <a:fld id="{BEF80CDC-307C-4019-A3B3-8BBACC5C2A1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EE28B4-7EF9-480B-89D9-9F15D2E75A3A}"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EE28B4-7EF9-480B-89D9-9F15D2E75A3A}"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707CD1-BB93-44E8-8B24-9459B67E62C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4D049E8-3AF8-4BC5-B96E-6D9E8F1A1CCB}" type="datetime8">
              <a:rPr lang="en-US"/>
              <a:pPr/>
              <a:t>11/11/2008 10:07 PM</a:t>
            </a:fld>
            <a:endParaRPr lang="en-US"/>
          </a:p>
        </p:txBody>
      </p:sp>
      <p:sp>
        <p:nvSpPr>
          <p:cNvPr id="6" name="Rectangle 7"/>
          <p:cNvSpPr>
            <a:spLocks noGrp="1" noChangeArrowheads="1"/>
          </p:cNvSpPr>
          <p:nvPr>
            <p:ph type="sldNum" sz="quarter" idx="5"/>
          </p:nvPr>
        </p:nvSpPr>
        <p:spPr>
          <a:ln/>
        </p:spPr>
        <p:txBody>
          <a:bodyPr/>
          <a:lstStyle/>
          <a:p>
            <a:fld id="{CC47A5A0-6355-4706-8708-9A309D35B534}" type="slidenum">
              <a:rPr lang="en-US"/>
              <a:pPr/>
              <a:t>3</a:t>
            </a:fld>
            <a:endParaRPr lang="en-US"/>
          </a:p>
        </p:txBody>
      </p:sp>
      <p:sp>
        <p:nvSpPr>
          <p:cNvPr id="556034" name="Rectangle 2"/>
          <p:cNvSpPr>
            <a:spLocks noGrp="1" noRot="1" noChangeAspect="1" noChangeArrowheads="1" noTextEdit="1"/>
          </p:cNvSpPr>
          <p:nvPr>
            <p:ph type="sldImg"/>
          </p:nvPr>
        </p:nvSpPr>
        <p:spPr>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80CDC-307C-4019-A3B3-8BBACC5C2A1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80CDC-307C-4019-A3B3-8BBACC5C2A1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F834AA-2FDD-4B54-8BF2-9AB1F1F1EAB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80CDC-307C-4019-A3B3-8BBACC5C2A1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F80CDC-307C-4019-A3B3-8BBACC5C2A1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MSPress/books/10512.aspx" TargetMode="External"/><Relationship Id="rId3" Type="http://schemas.openxmlformats.org/officeDocument/2006/relationships/hyperlink" Target="http://www.microsoft.com/whdc/DevTools/tools/PREfast_steps.mspx" TargetMode="External"/><Relationship Id="rId7" Type="http://schemas.openxmlformats.org/officeDocument/2006/relationships/hyperlink" Target="http://msdn.microsoft.com/en-us/library/aa468782.aspx"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blogs.msdn.com/staticdrivertools/default.aspx" TargetMode="External"/><Relationship Id="rId5" Type="http://schemas.openxmlformats.org/officeDocument/2006/relationships/hyperlink" Target="http://go.microsoft.com/fwlink/?LinkId=87238" TargetMode="External"/><Relationship Id="rId4" Type="http://schemas.openxmlformats.org/officeDocument/2006/relationships/hyperlink" Target="http://www.microsoft.com/whdc/DevTools/tools/annotations.mspx" TargetMode="External"/><Relationship Id="rId9" Type="http://schemas.openxmlformats.org/officeDocument/2006/relationships/hyperlink" Target="mailto:pfdfdbk@microsoft.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Comparing Static Tools</a:t>
            </a:r>
            <a:endParaRPr lang="en-US" dirty="0"/>
          </a:p>
        </p:txBody>
      </p:sp>
      <p:graphicFrame>
        <p:nvGraphicFramePr>
          <p:cNvPr id="7" name="Group 39"/>
          <p:cNvGraphicFramePr>
            <a:graphicFrameLocks/>
          </p:cNvGraphicFramePr>
          <p:nvPr/>
        </p:nvGraphicFramePr>
        <p:xfrm>
          <a:off x="731838" y="1417638"/>
          <a:ext cx="7683500" cy="4688840"/>
        </p:xfrm>
        <a:graphic>
          <a:graphicData uri="http://schemas.openxmlformats.org/drawingml/2006/table">
            <a:tbl>
              <a:tblPr firstRow="1">
                <a:tableStyleId>{327F97BB-C833-4FB7-BDE5-3F7075034690}</a:tableStyleId>
              </a:tblPr>
              <a:tblGrid>
                <a:gridCol w="1688089"/>
                <a:gridCol w="2761673"/>
                <a:gridCol w="3233738"/>
              </a:tblGrid>
              <a:tr h="0">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anchor="ct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30000"/>
                      </a:schemeClr>
                    </a:solid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PRE</a:t>
                      </a:r>
                      <a:r>
                        <a:rPr lang="en-US" sz="2000" i="1"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a:t>
                      </a: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ast for Drivers</a:t>
                      </a:r>
                    </a:p>
                  </a:txBody>
                  <a:tcPr anchor="ct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30000"/>
                      </a:schemeClr>
                    </a:solid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Static Driver Verifier</a:t>
                      </a:r>
                    </a:p>
                  </a:txBody>
                  <a:tcPr anchor="ct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30000"/>
                      </a:schemeClr>
                    </a:solidFill>
                  </a:tcPr>
                </a:tc>
              </a:tr>
              <a:tr h="577704">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8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Driver Models</a:t>
                      </a:r>
                    </a:p>
                  </a:txBody>
                  <a:tcP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Any</a:t>
                      </a:r>
                    </a:p>
                  </a:txBody>
                  <a:tcP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WDM</a:t>
                      </a:r>
                    </a:p>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KMDF</a:t>
                      </a:r>
                    </a:p>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NDIS</a:t>
                      </a:r>
                    </a:p>
                  </a:txBody>
                  <a:tcP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229565">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8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Language</a:t>
                      </a:r>
                    </a:p>
                  </a:txBody>
                  <a:tcP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20000"/>
                      </a:schemeClr>
                    </a:solid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 and C++</a:t>
                      </a:r>
                    </a:p>
                  </a:txBody>
                  <a:tcP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C only</a:t>
                      </a:r>
                    </a:p>
                  </a:txBody>
                  <a:tcP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r>
              <a:tr h="577704">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8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Issues found</a:t>
                      </a:r>
                    </a:p>
                  </a:txBody>
                  <a:tcP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Local defects</a:t>
                      </a:r>
                    </a:p>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Easy to fix</a:t>
                      </a:r>
                    </a:p>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High volume</a:t>
                      </a:r>
                    </a:p>
                  </a:txBody>
                  <a:tcP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c>
                  <a:txBody>
                    <a:bodyPr/>
                    <a:lstStyle/>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Global defects</a:t>
                      </a:r>
                    </a:p>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Harder to fix</a:t>
                      </a:r>
                    </a:p>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Low volume</a:t>
                      </a:r>
                    </a:p>
                  </a:txBody>
                  <a:tcP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tcPr>
                </a:tc>
              </a:tr>
              <a:tr h="394328">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8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Scope</a:t>
                      </a:r>
                    </a:p>
                  </a:txBody>
                  <a:tcP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20000"/>
                      </a:schemeClr>
                    </a:solidFill>
                  </a:tcPr>
                </a:tc>
                <a:tc>
                  <a:txBody>
                    <a:bodyPr/>
                    <a:lstStyle/>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Procedure level</a:t>
                      </a:r>
                    </a:p>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Local violations</a:t>
                      </a:r>
                    </a:p>
                  </a:txBody>
                  <a:tcP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Inter-procedural</a:t>
                      </a:r>
                    </a:p>
                    <a:p>
                      <a:pPr marL="111125" marR="0" lvl="0" indent="-111125" algn="l" defTabSz="912777" rtl="0" eaLnBrk="1" fontAlgn="base" latinLnBrk="0" hangingPunct="1">
                        <a:lnSpc>
                          <a:spcPct val="90000"/>
                        </a:lnSpc>
                        <a:spcBef>
                          <a:spcPts val="400"/>
                        </a:spcBef>
                        <a:spcAft>
                          <a:spcPct val="0"/>
                        </a:spcAft>
                        <a:buClr>
                          <a:schemeClr val="tx2"/>
                        </a:buClr>
                        <a:buSzPct val="95000"/>
                        <a:buFontTx/>
                        <a:buBlip>
                          <a:blip r:embed="rId3"/>
                        </a:buBlip>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Finds deep bugs</a:t>
                      </a:r>
                    </a:p>
                  </a:txBody>
                  <a:tcP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bg2">
                        <a:alpha val="10000"/>
                      </a:schemeClr>
                    </a:solidFill>
                  </a:tcPr>
                </a:tc>
              </a:tr>
              <a:tr h="1154029">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8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Development Cycle</a:t>
                      </a:r>
                    </a:p>
                  </a:txBody>
                  <a:tcPr horzOverflow="overflow">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bg2">
                        <a:alpha val="10000"/>
                      </a:schemeClr>
                    </a:solid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600" b="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Apply early:  </a:t>
                      </a:r>
                      <a:endPar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“When the driver compiles”</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Runs in minutes, so run often</a:t>
                      </a:r>
                    </a:p>
                  </a:txBody>
                  <a:tcPr horzOverflow="overflow">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Apply later:</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“When the basic structure of the driver is in place”</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Run periodically, after fixes</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600" b="0" kern="12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KMDF avg</a:t>
                      </a: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verification = 20 min</a:t>
                      </a:r>
                    </a:p>
                    <a:p>
                      <a:pPr marL="0" marR="0" lvl="0" indent="0" algn="l"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lang="en-US" sz="1600" b="0"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WDM avg. verification = 40 min</a:t>
                      </a:r>
                    </a:p>
                  </a:txBody>
                  <a:tcPr horzOverflow="overflow">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Static Tools Work Together</a:t>
            </a:r>
            <a:endParaRPr lang="en-US" dirty="0"/>
          </a:p>
        </p:txBody>
      </p:sp>
      <p:sp>
        <p:nvSpPr>
          <p:cNvPr id="3" name="Content Placeholder 2"/>
          <p:cNvSpPr>
            <a:spLocks noGrp="1"/>
          </p:cNvSpPr>
          <p:nvPr>
            <p:ph idx="1"/>
          </p:nvPr>
        </p:nvSpPr>
        <p:spPr>
          <a:xfrm>
            <a:off x="382588" y="1414464"/>
            <a:ext cx="8380412" cy="3689215"/>
          </a:xfrm>
        </p:spPr>
        <p:txBody>
          <a:bodyPr/>
          <a:lstStyle/>
          <a:p>
            <a:r>
              <a:rPr lang="en-US" smtClean="0"/>
              <a:t>Two complementary technologies provided in the WDK </a:t>
            </a:r>
          </a:p>
          <a:p>
            <a:pPr lvl="1"/>
            <a:r>
              <a:rPr lang="en-US" smtClean="0"/>
              <a:t>PRE</a:t>
            </a:r>
            <a:r>
              <a:rPr lang="en-US" i="1" smtClean="0"/>
              <a:t>f</a:t>
            </a:r>
            <a:r>
              <a:rPr lang="en-US" smtClean="0"/>
              <a:t>ast for Drivers:  </a:t>
            </a:r>
            <a:br>
              <a:rPr lang="en-US" smtClean="0"/>
            </a:br>
            <a:r>
              <a:rPr lang="en-US" smtClean="0"/>
              <a:t>Look inside every procedure </a:t>
            </a:r>
            <a:br>
              <a:rPr lang="en-US" smtClean="0"/>
            </a:br>
            <a:r>
              <a:rPr lang="en-US" smtClean="0"/>
              <a:t>for possible violations</a:t>
            </a:r>
          </a:p>
          <a:p>
            <a:pPr lvl="1"/>
            <a:r>
              <a:rPr lang="en-US" smtClean="0"/>
              <a:t>Static Driver Verifier:  </a:t>
            </a:r>
            <a:br>
              <a:rPr lang="en-US" smtClean="0"/>
            </a:br>
            <a:r>
              <a:rPr lang="en-US" smtClean="0"/>
              <a:t>Look along paths, cross </a:t>
            </a:r>
            <a:br>
              <a:rPr lang="en-US" smtClean="0"/>
            </a:br>
            <a:r>
              <a:rPr lang="en-US" smtClean="0"/>
              <a:t>inter-procedural boundaries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4567388" y="2041242"/>
            <a:ext cx="3376613" cy="197095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ReadFoo ( PIRP </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Irp</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 </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status = Bar (</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Irp</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if (status) {</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IoCompleteRequest</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Irp</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 </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p:txBody>
      </p:sp>
      <p:sp>
        <p:nvSpPr>
          <p:cNvPr id="9" name="Rectangle 9"/>
          <p:cNvSpPr>
            <a:spLocks noChangeArrowheads="1"/>
          </p:cNvSpPr>
          <p:nvPr/>
        </p:nvSpPr>
        <p:spPr bwMode="auto">
          <a:xfrm>
            <a:off x="4567388" y="4080458"/>
            <a:ext cx="3376613" cy="152876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Bar ( PIRP </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Irp</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 </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IoCompleteRequest</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Irp</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return STATUS_SUCCESS;</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p:txBody>
      </p:sp>
      <p:sp>
        <p:nvSpPr>
          <p:cNvPr id="2" name="Title 1"/>
          <p:cNvSpPr>
            <a:spLocks noGrp="1"/>
          </p:cNvSpPr>
          <p:nvPr>
            <p:ph type="title"/>
          </p:nvPr>
        </p:nvSpPr>
        <p:spPr>
          <a:xfrm>
            <a:off x="382588" y="228600"/>
            <a:ext cx="8380412" cy="1163395"/>
          </a:xfrm>
        </p:spPr>
        <p:txBody>
          <a:bodyPr/>
          <a:lstStyle/>
          <a:p>
            <a:r>
              <a:rPr lang="en-US" smtClean="0"/>
              <a:t>Static Tools Work Together</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Example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4" name="Rectangle 5"/>
          <p:cNvSpPr>
            <a:spLocks noChangeArrowheads="1"/>
          </p:cNvSpPr>
          <p:nvPr/>
        </p:nvSpPr>
        <p:spPr bwMode="auto">
          <a:xfrm>
            <a:off x="574826" y="3001818"/>
            <a:ext cx="3106737" cy="197644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ReadFoo ( PIRP </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Irp</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PIRP p = NULL;</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if (status) {</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IoCompleteRequest</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(p);</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p:txBody>
      </p:sp>
      <p:grpSp>
        <p:nvGrpSpPr>
          <p:cNvPr id="3" name="Group 23"/>
          <p:cNvGrpSpPr/>
          <p:nvPr/>
        </p:nvGrpSpPr>
        <p:grpSpPr>
          <a:xfrm>
            <a:off x="7391258" y="3159708"/>
            <a:ext cx="1192213" cy="1828800"/>
            <a:chOff x="7391258" y="3159708"/>
            <a:chExt cx="1192213" cy="1828800"/>
          </a:xfrm>
        </p:grpSpPr>
        <p:cxnSp>
          <p:nvCxnSpPr>
            <p:cNvPr id="14" name="AutoShape 28"/>
            <p:cNvCxnSpPr>
              <a:cxnSpLocks noChangeShapeType="1"/>
            </p:cNvCxnSpPr>
            <p:nvPr/>
          </p:nvCxnSpPr>
          <p:spPr bwMode="auto">
            <a:xfrm rot="16200000" flipH="1">
              <a:off x="7657958" y="3197808"/>
              <a:ext cx="685800" cy="609600"/>
            </a:xfrm>
            <a:prstGeom prst="straightConnector1">
              <a:avLst/>
            </a:prstGeom>
            <a:noFill/>
            <a:ln w="19050">
              <a:solidFill>
                <a:schemeClr val="accent3"/>
              </a:solidFill>
              <a:round/>
              <a:headEnd type="triangle" w="lg" len="lg"/>
              <a:tailEnd/>
            </a:ln>
          </p:spPr>
        </p:cxnSp>
        <p:cxnSp>
          <p:nvCxnSpPr>
            <p:cNvPr id="15" name="AutoShape 29"/>
            <p:cNvCxnSpPr>
              <a:cxnSpLocks noChangeShapeType="1"/>
            </p:cNvCxnSpPr>
            <p:nvPr/>
          </p:nvCxnSpPr>
          <p:spPr bwMode="auto">
            <a:xfrm flipV="1">
              <a:off x="7391258" y="3997908"/>
              <a:ext cx="990600" cy="990600"/>
            </a:xfrm>
            <a:prstGeom prst="straightConnector1">
              <a:avLst/>
            </a:prstGeom>
            <a:noFill/>
            <a:ln w="19050">
              <a:solidFill>
                <a:schemeClr val="accent3"/>
              </a:solidFill>
              <a:round/>
              <a:headEnd type="triangle" w="lg" len="lg"/>
              <a:tailEnd/>
            </a:ln>
          </p:spPr>
        </p:cxnSp>
        <p:grpSp>
          <p:nvGrpSpPr>
            <p:cNvPr id="5" name="Group 19"/>
            <p:cNvGrpSpPr/>
            <p:nvPr/>
          </p:nvGrpSpPr>
          <p:grpSpPr>
            <a:xfrm>
              <a:off x="8202471" y="3801344"/>
              <a:ext cx="381000" cy="384402"/>
              <a:chOff x="8202471" y="3801344"/>
              <a:chExt cx="381000" cy="384402"/>
            </a:xfrm>
          </p:grpSpPr>
          <p:sp>
            <p:nvSpPr>
              <p:cNvPr id="12" name="Oval 24"/>
              <p:cNvSpPr>
                <a:spLocks noChangeArrowheads="1"/>
              </p:cNvSpPr>
              <p:nvPr/>
            </p:nvSpPr>
            <p:spPr bwMode="auto">
              <a:xfrm>
                <a:off x="8202471" y="3804746"/>
                <a:ext cx="381000" cy="3810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Segoe" pitchFamily="34" charset="0"/>
                </a:endParaRPr>
              </a:p>
            </p:txBody>
          </p:sp>
          <p:sp>
            <p:nvSpPr>
              <p:cNvPr id="19" name="TextBox 18"/>
              <p:cNvSpPr txBox="1"/>
              <p:nvPr/>
            </p:nvSpPr>
            <p:spPr>
              <a:xfrm>
                <a:off x="8231335" y="3801344"/>
                <a:ext cx="323273" cy="369332"/>
              </a:xfrm>
              <a:prstGeom prst="rect">
                <a:avLst/>
              </a:prstGeom>
              <a:noFill/>
            </p:spPr>
            <p:txBody>
              <a:bodyPr wrap="square" lIns="0" tIns="0" rIns="0" bIns="0" rtlCol="0">
                <a:spAutoFit/>
              </a:bodyPr>
              <a:lstStyle/>
              <a:p>
                <a:pPr algn="ctr"/>
                <a:r>
                  <a:rPr lang="en-US" sz="2400" b="1" smtClean="0">
                    <a:solidFill>
                      <a:schemeClr val="tx1"/>
                    </a:solidFill>
                    <a:effectLst>
                      <a:outerShdw blurRad="38100" dist="38100" dir="2700000" algn="tl">
                        <a:srgbClr val="000000">
                          <a:alpha val="43137"/>
                        </a:srgbClr>
                      </a:outerShdw>
                    </a:effectLst>
                    <a:latin typeface="Trebuchet MS" pitchFamily="34" charset="0"/>
                  </a:rPr>
                  <a:t>X</a:t>
                </a:r>
                <a:endParaRPr lang="en-US" sz="2400" b="1"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grpSp>
        <p:nvGrpSpPr>
          <p:cNvPr id="6" name="Group 20"/>
          <p:cNvGrpSpPr/>
          <p:nvPr/>
        </p:nvGrpSpPr>
        <p:grpSpPr>
          <a:xfrm>
            <a:off x="3809569" y="3801344"/>
            <a:ext cx="381000" cy="384402"/>
            <a:chOff x="8202471" y="3801344"/>
            <a:chExt cx="381000" cy="384402"/>
          </a:xfrm>
        </p:grpSpPr>
        <p:sp>
          <p:nvSpPr>
            <p:cNvPr id="22" name="Oval 24"/>
            <p:cNvSpPr>
              <a:spLocks noChangeArrowheads="1"/>
            </p:cNvSpPr>
            <p:nvPr/>
          </p:nvSpPr>
          <p:spPr bwMode="auto">
            <a:xfrm>
              <a:off x="8202471" y="3804746"/>
              <a:ext cx="381000" cy="3810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Segoe" pitchFamily="34" charset="0"/>
              </a:endParaRPr>
            </a:p>
          </p:txBody>
        </p:sp>
        <p:sp>
          <p:nvSpPr>
            <p:cNvPr id="23" name="TextBox 22"/>
            <p:cNvSpPr txBox="1"/>
            <p:nvPr/>
          </p:nvSpPr>
          <p:spPr>
            <a:xfrm>
              <a:off x="8231335" y="3801344"/>
              <a:ext cx="323273" cy="369332"/>
            </a:xfrm>
            <a:prstGeom prst="rect">
              <a:avLst/>
            </a:prstGeom>
            <a:noFill/>
          </p:spPr>
          <p:txBody>
            <a:bodyPr wrap="square" lIns="0" tIns="0" rIns="0" bIns="0" rtlCol="0">
              <a:spAutoFit/>
            </a:bodyPr>
            <a:lstStyle/>
            <a:p>
              <a:pPr algn="ctr"/>
              <a:r>
                <a:rPr lang="en-US" sz="2400" b="1" smtClean="0">
                  <a:solidFill>
                    <a:schemeClr val="tx1"/>
                  </a:solidFill>
                  <a:effectLst>
                    <a:outerShdw blurRad="38100" dist="38100" dir="2700000" algn="tl">
                      <a:srgbClr val="000000">
                        <a:alpha val="43137"/>
                      </a:srgbClr>
                    </a:outerShdw>
                  </a:effectLst>
                  <a:latin typeface="Trebuchet MS" pitchFamily="34" charset="0"/>
                </a:rPr>
                <a:t>X</a:t>
              </a:r>
              <a:endParaRPr lang="en-US" sz="2400" b="1" dirty="0" smtClean="0">
                <a:solidFill>
                  <a:schemeClr val="tx1"/>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New for PFD</a:t>
            </a:r>
            <a:endParaRPr lang="en-US" dirty="0"/>
          </a:p>
        </p:txBody>
      </p:sp>
      <p:sp>
        <p:nvSpPr>
          <p:cNvPr id="3" name="Content Placeholder 2"/>
          <p:cNvSpPr>
            <a:spLocks noGrp="1"/>
          </p:cNvSpPr>
          <p:nvPr>
            <p:ph idx="1"/>
          </p:nvPr>
        </p:nvSpPr>
        <p:spPr>
          <a:xfrm>
            <a:off x="382588" y="1414464"/>
            <a:ext cx="8380412" cy="4141134"/>
          </a:xfrm>
        </p:spPr>
        <p:txBody>
          <a:bodyPr/>
          <a:lstStyle/>
          <a:p>
            <a:pPr marL="285750" indent="-285750"/>
            <a:r>
              <a:rPr lang="en-US" sz="2400" smtClean="0"/>
              <a:t>“PFD Clean” initiative inside Microsoft</a:t>
            </a:r>
          </a:p>
          <a:p>
            <a:pPr marL="517525" lvl="1" indent="-231775"/>
            <a:r>
              <a:rPr lang="en-US" sz="2000" smtClean="0"/>
              <a:t>For Windows 7 – Microsoft-owned inbox drivers </a:t>
            </a:r>
            <a:br>
              <a:rPr lang="en-US" sz="2000" smtClean="0"/>
            </a:br>
            <a:r>
              <a:rPr lang="en-US" sz="2000" smtClean="0"/>
              <a:t>and WDK samples are PFD Clean</a:t>
            </a:r>
          </a:p>
          <a:p>
            <a:pPr marL="517525" lvl="1" indent="-231775"/>
            <a:r>
              <a:rPr lang="en-US" sz="2000" smtClean="0"/>
              <a:t>Microsoft drivers and WDK public headers are annotated</a:t>
            </a:r>
          </a:p>
          <a:p>
            <a:pPr marL="285750" indent="-285750"/>
            <a:r>
              <a:rPr lang="en-US" sz="2400" smtClean="0"/>
              <a:t>Internal engine improvements</a:t>
            </a:r>
          </a:p>
          <a:p>
            <a:pPr marL="285750" indent="-285750"/>
            <a:r>
              <a:rPr lang="en-US" sz="2400" smtClean="0"/>
              <a:t>Broader range of expressions </a:t>
            </a:r>
          </a:p>
          <a:p>
            <a:pPr marL="517525" lvl="1" indent="-231775"/>
            <a:r>
              <a:rPr lang="en-US" sz="2000" smtClean="0"/>
              <a:t>Supports Const, member names, side-effect-free C expressions</a:t>
            </a:r>
          </a:p>
          <a:p>
            <a:pPr marL="285750" indent="-285750"/>
            <a:r>
              <a:rPr lang="en-US" sz="2400" smtClean="0"/>
              <a:t>Better annotation error checking</a:t>
            </a:r>
          </a:p>
          <a:p>
            <a:pPr marL="285750" indent="-285750"/>
            <a:r>
              <a:rPr lang="en-US" sz="2400" smtClean="0"/>
              <a:t>Part of Microsoft Automated Code Review (OACR) </a:t>
            </a:r>
            <a:br>
              <a:rPr lang="en-US" sz="2400" smtClean="0"/>
            </a:br>
            <a:r>
              <a:rPr lang="en-US" sz="2400" smtClean="0"/>
              <a:t>in the WDK</a:t>
            </a:r>
            <a:endParaRPr lang="en-US" sz="2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New for SDV</a:t>
            </a:r>
            <a:endParaRPr lang="en-US" dirty="0"/>
          </a:p>
        </p:txBody>
      </p:sp>
      <p:sp>
        <p:nvSpPr>
          <p:cNvPr id="3" name="Content Placeholder 2"/>
          <p:cNvSpPr>
            <a:spLocks noGrp="1"/>
          </p:cNvSpPr>
          <p:nvPr>
            <p:ph idx="1"/>
          </p:nvPr>
        </p:nvSpPr>
        <p:spPr>
          <a:xfrm>
            <a:off x="382588" y="1414464"/>
            <a:ext cx="8380412" cy="4728474"/>
          </a:xfrm>
        </p:spPr>
        <p:txBody>
          <a:bodyPr/>
          <a:lstStyle/>
          <a:p>
            <a:pPr marL="230188" indent="-230188"/>
            <a:r>
              <a:rPr lang="en-US" sz="2000" smtClean="0"/>
              <a:t>Inbox drivers and WDK KMDF, WDM samples are SDV Clean</a:t>
            </a:r>
          </a:p>
          <a:p>
            <a:pPr marL="230188" indent="-230188"/>
            <a:r>
              <a:rPr lang="en-US" sz="2000" smtClean="0"/>
              <a:t>SDV for NDIS – Great collaboration with NDIS team</a:t>
            </a:r>
          </a:p>
          <a:p>
            <a:pPr marL="461963" lvl="1" indent="-231775"/>
            <a:r>
              <a:rPr lang="en-US" sz="1800" smtClean="0"/>
              <a:t>39 new rules for NDIS Drivers</a:t>
            </a:r>
          </a:p>
          <a:p>
            <a:pPr marL="230188" indent="-230188"/>
            <a:r>
              <a:rPr lang="en-US" sz="2000" smtClean="0"/>
              <a:t>Expanded rule set for WDM and KMDF</a:t>
            </a:r>
          </a:p>
          <a:p>
            <a:pPr marL="461963" lvl="1" indent="-231775"/>
            <a:r>
              <a:rPr lang="en-US" sz="1800" smtClean="0"/>
              <a:t>Reliability, security, IRQL levels, synchronization, </a:t>
            </a:r>
            <a:br>
              <a:rPr lang="en-US" sz="1800" smtClean="0"/>
            </a:br>
            <a:r>
              <a:rPr lang="en-US" sz="1800" smtClean="0"/>
              <a:t>correct object creation rules</a:t>
            </a:r>
          </a:p>
          <a:p>
            <a:pPr marL="230188" indent="-230188"/>
            <a:r>
              <a:rPr lang="en-US" sz="2000" smtClean="0"/>
              <a:t>Role types for WDM, KMDF, and NDIS drivers</a:t>
            </a:r>
          </a:p>
          <a:p>
            <a:pPr marL="230188" indent="-230188"/>
            <a:r>
              <a:rPr lang="en-US" sz="2000" smtClean="0"/>
              <a:t>Pre-condition rules</a:t>
            </a:r>
          </a:p>
          <a:p>
            <a:pPr marL="230188" indent="-230188"/>
            <a:r>
              <a:rPr lang="en-US" sz="2000" smtClean="0"/>
              <a:t>Per-entry verification</a:t>
            </a:r>
          </a:p>
          <a:p>
            <a:pPr marL="230188" indent="-230188"/>
            <a:r>
              <a:rPr lang="en-US" sz="2000" smtClean="0"/>
              <a:t>Engine improvements</a:t>
            </a:r>
          </a:p>
          <a:p>
            <a:pPr marL="461963" lvl="1" indent="-231775"/>
            <a:r>
              <a:rPr lang="en-US" sz="1800" smtClean="0"/>
              <a:t>Improved performance, scalability, and accuracy</a:t>
            </a:r>
          </a:p>
          <a:p>
            <a:pPr marL="461963" lvl="1" indent="-231775"/>
            <a:r>
              <a:rPr lang="en-US" sz="1800" smtClean="0"/>
              <a:t>Reduced NUR (non-useful result) especially for all rules</a:t>
            </a:r>
            <a:endParaRPr lang="en-US" sz="18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a:t>
            </a:r>
            <a:r>
              <a:rPr lang="en-US" i="1" smtClean="0"/>
              <a:t>f</a:t>
            </a:r>
            <a:r>
              <a:rPr lang="en-US" smtClean="0"/>
              <a:t>ast for Drivers</a:t>
            </a:r>
            <a:endParaRPr lang="en-US" dirty="0"/>
          </a:p>
        </p:txBody>
      </p:sp>
      <p:sp>
        <p:nvSpPr>
          <p:cNvPr id="3" name="Content Placeholder 2"/>
          <p:cNvSpPr>
            <a:spLocks noGrp="1"/>
          </p:cNvSpPr>
          <p:nvPr>
            <p:ph idx="1"/>
          </p:nvPr>
        </p:nvSpPr>
        <p:spPr>
          <a:xfrm>
            <a:off x="382588" y="1414464"/>
            <a:ext cx="8380412" cy="2593018"/>
          </a:xfrm>
        </p:spPr>
        <p:txBody>
          <a:bodyPr/>
          <a:lstStyle/>
          <a:p>
            <a:r>
              <a:rPr lang="en-US" smtClean="0"/>
              <a:t>Fast (typically 2–5x compile time)</a:t>
            </a:r>
          </a:p>
          <a:p>
            <a:r>
              <a:rPr lang="en-US" smtClean="0"/>
              <a:t>Finds a lot of “inadvertent” errors </a:t>
            </a:r>
            <a:br>
              <a:rPr lang="en-US" smtClean="0"/>
            </a:br>
            <a:r>
              <a:rPr lang="en-US" smtClean="0"/>
              <a:t>and some “hard” ones</a:t>
            </a:r>
          </a:p>
          <a:p>
            <a:r>
              <a:rPr lang="en-US" smtClean="0"/>
              <a:t>Works on code that compiles; </a:t>
            </a:r>
            <a:br>
              <a:rPr lang="en-US" smtClean="0"/>
            </a:br>
            <a:r>
              <a:rPr lang="en-US" smtClean="0"/>
              <a:t>doesn’t need to run</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a:t>
            </a:r>
            <a:r>
              <a:rPr lang="en-US" i="1" smtClean="0"/>
              <a:t>f</a:t>
            </a:r>
            <a:r>
              <a:rPr lang="en-US" smtClean="0"/>
              <a:t>ast for Drivers</a:t>
            </a:r>
            <a:endParaRPr lang="en-US" dirty="0"/>
          </a:p>
        </p:txBody>
      </p:sp>
      <p:sp>
        <p:nvSpPr>
          <p:cNvPr id="3" name="Content Placeholder 2"/>
          <p:cNvSpPr>
            <a:spLocks noGrp="1"/>
          </p:cNvSpPr>
          <p:nvPr>
            <p:ph idx="1"/>
          </p:nvPr>
        </p:nvSpPr>
        <p:spPr>
          <a:xfrm>
            <a:off x="382588" y="1414464"/>
            <a:ext cx="8380412" cy="5023939"/>
          </a:xfrm>
        </p:spPr>
        <p:txBody>
          <a:bodyPr/>
          <a:lstStyle/>
          <a:p>
            <a:pPr marL="341313" indent="-341313"/>
            <a:r>
              <a:rPr lang="en-US" sz="2800" smtClean="0"/>
              <a:t>Some errors PRE</a:t>
            </a:r>
            <a:r>
              <a:rPr lang="en-US" sz="2800" i="1" smtClean="0"/>
              <a:t>f</a:t>
            </a:r>
            <a:r>
              <a:rPr lang="en-US" sz="2800" smtClean="0"/>
              <a:t>ast can find</a:t>
            </a:r>
          </a:p>
          <a:p>
            <a:pPr marL="628650" lvl="1" indent="-287338"/>
            <a:r>
              <a:rPr lang="en-US" sz="2400" smtClean="0"/>
              <a:t>Null pointer, uninitialized variable </a:t>
            </a:r>
            <a:br>
              <a:rPr lang="en-US" sz="2400" smtClean="0"/>
            </a:br>
            <a:r>
              <a:rPr lang="en-US" sz="2400" smtClean="0"/>
              <a:t>(along an unusual path)</a:t>
            </a:r>
          </a:p>
          <a:p>
            <a:pPr marL="628650" lvl="1" indent="-287338"/>
            <a:r>
              <a:rPr lang="en-US" sz="2400" smtClean="0"/>
              <a:t>Local leaks (memory, resource)</a:t>
            </a:r>
          </a:p>
          <a:p>
            <a:pPr marL="628650" lvl="1" indent="-287338"/>
            <a:r>
              <a:rPr lang="en-US" sz="2400" smtClean="0"/>
              <a:t>Mismatched parameters</a:t>
            </a:r>
          </a:p>
          <a:p>
            <a:pPr marL="628650" lvl="1" indent="-287338"/>
            <a:r>
              <a:rPr lang="en-US" sz="2400" smtClean="0"/>
              <a:t>Failure to check result</a:t>
            </a:r>
          </a:p>
          <a:p>
            <a:pPr marL="628650" lvl="1" indent="-287338"/>
            <a:r>
              <a:rPr lang="en-US" sz="2400" smtClean="0"/>
              <a:t>Format/list mismatch</a:t>
            </a:r>
          </a:p>
          <a:p>
            <a:pPr marL="628650" lvl="1" indent="-287338"/>
            <a:r>
              <a:rPr lang="en-US" sz="2400" smtClean="0"/>
              <a:t>Misuse of some IRQLs</a:t>
            </a:r>
          </a:p>
          <a:p>
            <a:pPr marL="628650" lvl="1" indent="-287338"/>
            <a:r>
              <a:rPr lang="en-US" sz="2400" smtClean="0"/>
              <a:t>Various special cases that are easily missed</a:t>
            </a:r>
          </a:p>
          <a:p>
            <a:pPr marL="858838" lvl="2" indent="-230188"/>
            <a:r>
              <a:rPr lang="en-US" sz="2000" smtClean="0"/>
              <a:t>For example, Cancel IRQL</a:t>
            </a:r>
          </a:p>
          <a:p>
            <a:pPr marL="628650" lvl="1" indent="-287338"/>
            <a:r>
              <a:rPr lang="en-US" sz="2400" smtClean="0"/>
              <a:t>Proper use of callback/function pointers</a:t>
            </a:r>
            <a:endParaRPr lang="en-US" sz="24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Problem: </a:t>
            </a:r>
            <a:br>
              <a:rPr lang="en-US" smtClean="0"/>
            </a:br>
            <a:r>
              <a:rPr lang="en-US" smtClean="0"/>
              <a:t>Driver-Specific Resource Leak</a:t>
            </a:r>
            <a:endParaRPr lang="en-US" dirty="0"/>
          </a:p>
        </p:txBody>
      </p:sp>
      <p:sp>
        <p:nvSpPr>
          <p:cNvPr id="6" name="Rectangle 6"/>
          <p:cNvSpPr txBox="1">
            <a:spLocks noChangeArrowheads="1"/>
          </p:cNvSpPr>
          <p:nvPr/>
        </p:nvSpPr>
        <p:spPr bwMode="auto">
          <a:xfrm>
            <a:off x="381000" y="1901825"/>
            <a:ext cx="8229600" cy="4151376"/>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void LeakSample(BOOLEAN Option1)</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NTSTATUS Status;</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KIRQL OldIrql;</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BufInfo *pBufInfo;</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KeAcquireSpinLock(MyLock,&amp;OldIrql);</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if (Option1)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pBufInfo = ExAllocatePoolWithTag(NonPagedPool, sizeof(BufInfo), 'fuB_');</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if (NULL==pBufInfo)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return STATUS_NO_MEMORY;</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 </a:t>
            </a:r>
          </a:p>
          <a:p>
            <a:pPr marL="0" marR="0" lvl="1" fontAlgn="base">
              <a:lnSpc>
                <a:spcPct val="85000"/>
              </a:lnSpc>
              <a:spcBef>
                <a:spcPct val="20000"/>
              </a:spcBef>
              <a:spcAft>
                <a:spcPct val="0"/>
              </a:spcAft>
              <a:buClr>
                <a:schemeClr val="tx2"/>
              </a:buClr>
              <a:buSzPct val="80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KeReleaseSpinLock(MyLock, OldIrql);</a:t>
            </a:r>
          </a:p>
          <a:p>
            <a:pPr marL="0" marR="0" lvl="1" fontAlgn="base">
              <a:lnSpc>
                <a:spcPct val="85000"/>
              </a:lnSpc>
              <a:spcBef>
                <a:spcPct val="20000"/>
              </a:spcBef>
              <a:spcAft>
                <a:spcPct val="0"/>
              </a:spcAft>
              <a:buClr>
                <a:schemeClr val="tx2"/>
              </a:buClr>
              <a:buSzPct val="80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return STATUS_SUCCESS;</a:t>
            </a:r>
          </a:p>
          <a:p>
            <a:pPr marL="0" marR="0" lvl="1" fontAlgn="base">
              <a:lnSpc>
                <a:spcPct val="85000"/>
              </a:lnSpc>
              <a:spcBef>
                <a:spcPct val="20000"/>
              </a:spcBef>
              <a:spcAft>
                <a:spcPct val="0"/>
              </a:spcAft>
              <a:buClr>
                <a:schemeClr val="tx2"/>
              </a:buClr>
              <a:buSzPct val="80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marL="0" marR="0" lvl="1" fontAlgn="base">
              <a:lnSpc>
                <a:spcPct val="85000"/>
              </a:lnSpc>
              <a:spcBef>
                <a:spcPct val="20000"/>
              </a:spcBef>
              <a:spcAft>
                <a:spcPct val="0"/>
              </a:spcAft>
              <a:buClr>
                <a:schemeClr val="tx2"/>
              </a:buClr>
              <a:buSzPct val="80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endPar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endParaRPr>
          </a:p>
        </p:txBody>
      </p:sp>
      <p:sp>
        <p:nvSpPr>
          <p:cNvPr id="7" name="Text Box 7"/>
          <p:cNvSpPr txBox="1">
            <a:spLocks noChangeArrowheads="1"/>
          </p:cNvSpPr>
          <p:nvPr/>
        </p:nvSpPr>
        <p:spPr bwMode="auto">
          <a:xfrm>
            <a:off x="5957455" y="2072459"/>
            <a:ext cx="2457882" cy="147116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solidFill>
              <a:schemeClr val="tx1">
                <a:lumMod val="75000"/>
              </a:schemeClr>
            </a:solid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indent="-284152">
              <a:lnSpc>
                <a:spcPct val="85000"/>
              </a:lnSpc>
              <a:spcBef>
                <a:spcPct val="20000"/>
              </a:spcBef>
              <a:spcAft>
                <a:spcPct val="30000"/>
              </a:spcAft>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#include &lt;wdm.h&gt;</a:t>
            </a:r>
          </a:p>
          <a:p>
            <a:pPr indent="-284152">
              <a:lnSpc>
                <a:spcPct val="85000"/>
              </a:lnSpc>
              <a:spcBef>
                <a:spcPct val="20000"/>
              </a:spcBef>
              <a:spcAft>
                <a:spcPct val="30000"/>
              </a:spcAft>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PKSPIN_LOCK </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MyLock</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indent="-284152">
              <a:lnSpc>
                <a:spcPct val="85000"/>
              </a:lnSpc>
              <a:spcBef>
                <a:spcPct val="20000"/>
              </a:spcBef>
              <a:spcAft>
                <a:spcPct val="30000"/>
              </a:spcAft>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typedef </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struct</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indent="-284152">
              <a:lnSpc>
                <a:spcPct val="85000"/>
              </a:lnSpc>
              <a:spcBef>
                <a:spcPct val="20000"/>
              </a:spcBef>
              <a:spcAft>
                <a:spcPct val="30000"/>
              </a:spcAft>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char buff[100];</a:t>
            </a:r>
          </a:p>
          <a:p>
            <a:pPr indent="-284152">
              <a:lnSpc>
                <a:spcPct val="85000"/>
              </a:lnSpc>
              <a:spcBef>
                <a:spcPct val="20000"/>
              </a:spcBef>
              <a:spcAft>
                <a:spcPct val="30000"/>
              </a:spcAft>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r>
              <a:rPr lang="en-US" sz="1400" dirty="0" err="1">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BufInfo</a:t>
            </a: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smtClean="0"/>
              <a:t>Applying PFD: </a:t>
            </a:r>
            <a:br>
              <a:rPr smtClean="0"/>
            </a:br>
            <a:r>
              <a:rPr smtClean="0"/>
              <a:t>Driver-Specific Resource Leak</a:t>
            </a:r>
            <a:endParaRPr lang="en-US" dirty="0"/>
          </a:p>
        </p:txBody>
      </p:sp>
      <p:sp>
        <p:nvSpPr>
          <p:cNvPr id="6" name="Rectangle 6"/>
          <p:cNvSpPr txBox="1">
            <a:spLocks noChangeArrowheads="1"/>
          </p:cNvSpPr>
          <p:nvPr/>
        </p:nvSpPr>
        <p:spPr bwMode="auto">
          <a:xfrm>
            <a:off x="381000" y="1901825"/>
            <a:ext cx="8229600" cy="414799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void LeakSample(BOOLEAN Option1)</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NTSTATUS Status;</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KIRQL OldIrql;</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BufInfo *pBufInfo;</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KeAcquireSpinLock(MyLock,&amp;OldIrql);</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if (Option1)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pBufInfo = ExAllocatePoolWithTag(NonPagedPool, sizeof(BufInfo), 'fuB_');</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if (NULL==pBufInfo)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return STATUS_NO_MEMORY;</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KeReleaseSpinLock(MyLock, OldIrql);</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return STATUS_SUCCESS;</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p:txBody>
      </p:sp>
      <p:sp>
        <p:nvSpPr>
          <p:cNvPr id="7" name="Text Box 7"/>
          <p:cNvSpPr txBox="1">
            <a:spLocks noChangeArrowheads="1"/>
          </p:cNvSpPr>
          <p:nvPr/>
        </p:nvSpPr>
        <p:spPr bwMode="auto">
          <a:xfrm>
            <a:off x="5957455" y="2072459"/>
            <a:ext cx="2457882" cy="147116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solidFill>
              <a:schemeClr val="tx1">
                <a:lumMod val="75000"/>
              </a:schemeClr>
            </a:solid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indent="-284152">
              <a:lnSpc>
                <a:spcPct val="85000"/>
              </a:lnSpc>
              <a:spcBef>
                <a:spcPct val="20000"/>
              </a:spcBef>
              <a:spcAft>
                <a:spcPct val="30000"/>
              </a:spcAft>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#include &lt;wdm.h&gt;</a:t>
            </a:r>
          </a:p>
          <a:p>
            <a:pPr indent="-284152">
              <a:lnSpc>
                <a:spcPct val="85000"/>
              </a:lnSpc>
              <a:spcBef>
                <a:spcPct val="20000"/>
              </a:spcBef>
              <a:spcAft>
                <a:spcPct val="30000"/>
              </a:spcAft>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PKSPIN_LOCK MyLock;</a:t>
            </a:r>
          </a:p>
          <a:p>
            <a:pPr indent="-284152">
              <a:lnSpc>
                <a:spcPct val="85000"/>
              </a:lnSpc>
              <a:spcBef>
                <a:spcPct val="20000"/>
              </a:spcBef>
              <a:spcAft>
                <a:spcPct val="30000"/>
              </a:spcAft>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typedef struct {</a:t>
            </a:r>
          </a:p>
          <a:p>
            <a:pPr indent="-284152">
              <a:lnSpc>
                <a:spcPct val="85000"/>
              </a:lnSpc>
              <a:spcBef>
                <a:spcPct val="20000"/>
              </a:spcBef>
              <a:spcAft>
                <a:spcPct val="30000"/>
              </a:spcAft>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char buff[100];</a:t>
            </a:r>
          </a:p>
          <a:p>
            <a:pPr indent="-284152">
              <a:lnSpc>
                <a:spcPct val="85000"/>
              </a:lnSpc>
              <a:spcBef>
                <a:spcPct val="20000"/>
              </a:spcBef>
              <a:spcAft>
                <a:spcPct val="30000"/>
              </a:spcAft>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BufInfo;</a:t>
            </a:r>
          </a:p>
        </p:txBody>
      </p:sp>
      <p:sp>
        <p:nvSpPr>
          <p:cNvPr id="5" name="Text Box 5"/>
          <p:cNvSpPr txBox="1">
            <a:spLocks noChangeArrowheads="1"/>
          </p:cNvSpPr>
          <p:nvPr/>
        </p:nvSpPr>
        <p:spPr bwMode="auto">
          <a:xfrm>
            <a:off x="5957455" y="4904510"/>
            <a:ext cx="2457883" cy="94029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82880" tIns="45717" rIns="91432" bIns="45717" anchor="ctr"/>
          <a:lstStyle/>
          <a:p>
            <a:pPr indent="-284152">
              <a:lnSpc>
                <a:spcPct val="85000"/>
              </a:lnSpc>
              <a:spcBef>
                <a:spcPct val="20000"/>
              </a:spcBef>
              <a:spcAft>
                <a:spcPct val="30000"/>
              </a:spcAft>
            </a:pPr>
            <a:r>
              <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warning 8103: Leaking the resource stored </a:t>
            </a:r>
            <a:r>
              <a:rPr lang="en-US" sz="140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in </a:t>
            </a: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'SpinLock:MyLock‘.</a:t>
            </a:r>
            <a:endParaRPr lang="en-US" sz="1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smtClean="0"/>
              <a:t>Solution: </a:t>
            </a:r>
            <a:br>
              <a:rPr smtClean="0"/>
            </a:br>
            <a:r>
              <a:rPr smtClean="0"/>
              <a:t>Driver-Specific Resource Leak</a:t>
            </a:r>
            <a:endParaRPr lang="en-US" dirty="0"/>
          </a:p>
        </p:txBody>
      </p:sp>
      <p:sp>
        <p:nvSpPr>
          <p:cNvPr id="6" name="Rectangle 6"/>
          <p:cNvSpPr txBox="1">
            <a:spLocks noChangeArrowheads="1"/>
          </p:cNvSpPr>
          <p:nvPr/>
        </p:nvSpPr>
        <p:spPr bwMode="auto">
          <a:xfrm>
            <a:off x="381000" y="1901825"/>
            <a:ext cx="8229600" cy="4369666"/>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void LeakSample(BOOLEAN Option1)</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NTSTATUS Status;</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KIRQL OldIrql;</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BufInfo *pBufInfo;</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KeAcquireSpinLock(MyLock,&amp;OldIrql);</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if (Option1)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pBufInfo = ExAllocatePoolWithTag(NonPagedPool, sizeof(BufInfo), 'fuB_');</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if (NULL==pBufInfo)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r>
              <a:rPr lang="en-US" sz="1400" b="1"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Lucida Console" pitchFamily="49" charset="0"/>
              </a:rPr>
              <a:t>KeReleaseSpinLock(MyLock, OldIrql);</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return STATUS_NO_MEMORY;</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 </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KeReleaseSpinLock(MyLock, OldIrql);</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return STATUS_SUCCESS;</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marR="0" lvl="0" fontAlgn="base">
              <a:lnSpc>
                <a:spcPct val="85000"/>
              </a:lnSpc>
              <a:spcBef>
                <a:spcPct val="20000"/>
              </a:spcBef>
              <a:spcAft>
                <a:spcPct val="0"/>
              </a:spcAft>
              <a:buClr>
                <a:schemeClr val="tx2"/>
              </a:buClr>
              <a:buSzPct val="95000"/>
              <a:buFontTx/>
              <a:buNone/>
              <a:tabLst/>
              <a:defRPr/>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p:txBody>
      </p:sp>
      <p:sp>
        <p:nvSpPr>
          <p:cNvPr id="7" name="Text Box 7"/>
          <p:cNvSpPr txBox="1">
            <a:spLocks noChangeArrowheads="1"/>
          </p:cNvSpPr>
          <p:nvPr/>
        </p:nvSpPr>
        <p:spPr bwMode="auto">
          <a:xfrm>
            <a:off x="5957455" y="2072459"/>
            <a:ext cx="2457882" cy="147116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solidFill>
              <a:schemeClr val="tx1">
                <a:lumMod val="75000"/>
              </a:schemeClr>
            </a:solid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indent="-284152">
              <a:lnSpc>
                <a:spcPct val="85000"/>
              </a:lnSpc>
              <a:spcBef>
                <a:spcPct val="20000"/>
              </a:spcBef>
              <a:spcAft>
                <a:spcPct val="30000"/>
              </a:spcAft>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#include &lt;wdm.h&gt;</a:t>
            </a:r>
          </a:p>
          <a:p>
            <a:pPr indent="-284152">
              <a:lnSpc>
                <a:spcPct val="85000"/>
              </a:lnSpc>
              <a:spcBef>
                <a:spcPct val="20000"/>
              </a:spcBef>
              <a:spcAft>
                <a:spcPct val="30000"/>
              </a:spcAft>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PKSPIN_LOCK MyLock;</a:t>
            </a:r>
          </a:p>
          <a:p>
            <a:pPr indent="-284152">
              <a:lnSpc>
                <a:spcPct val="85000"/>
              </a:lnSpc>
              <a:spcBef>
                <a:spcPct val="20000"/>
              </a:spcBef>
              <a:spcAft>
                <a:spcPct val="30000"/>
              </a:spcAft>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typedef struct {</a:t>
            </a:r>
          </a:p>
          <a:p>
            <a:pPr indent="-284152">
              <a:lnSpc>
                <a:spcPct val="85000"/>
              </a:lnSpc>
              <a:spcBef>
                <a:spcPct val="20000"/>
              </a:spcBef>
              <a:spcAft>
                <a:spcPct val="30000"/>
              </a:spcAft>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char buff[100];</a:t>
            </a:r>
          </a:p>
          <a:p>
            <a:pPr indent="-284152">
              <a:lnSpc>
                <a:spcPct val="85000"/>
              </a:lnSpc>
              <a:spcBef>
                <a:spcPct val="20000"/>
              </a:spcBef>
              <a:spcAft>
                <a:spcPct val="30000"/>
              </a:spcAft>
            </a:pPr>
            <a:r>
              <a:rPr lang="en-US" sz="1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BufInfo;</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29595"/>
          </a:xfrm>
        </p:spPr>
        <p:txBody>
          <a:bodyPr/>
          <a:lstStyle/>
          <a:p>
            <a:r>
              <a:rPr lang="en-US" sz="4800" smtClean="0"/>
              <a:t>Using Static Analysis Tools When Developing Drivers</a:t>
            </a:r>
            <a:endParaRPr lang="en-US" sz="4800" dirty="0"/>
          </a:p>
        </p:txBody>
      </p:sp>
      <p:sp>
        <p:nvSpPr>
          <p:cNvPr id="3" name="Subtitle 2"/>
          <p:cNvSpPr>
            <a:spLocks noGrp="1"/>
          </p:cNvSpPr>
          <p:nvPr>
            <p:ph type="subTitle" idx="1"/>
          </p:nvPr>
        </p:nvSpPr>
        <p:spPr/>
        <p:txBody>
          <a:bodyPr/>
          <a:lstStyle/>
          <a:p>
            <a:r>
              <a:rPr lang="en-US" smtClean="0"/>
              <a:t>Adam Shapiro</a:t>
            </a:r>
          </a:p>
          <a:p>
            <a:r>
              <a:rPr lang="en-US" smtClean="0"/>
              <a:t>Senior Program Manager</a:t>
            </a:r>
          </a:p>
          <a:p>
            <a:r>
              <a:rPr lang="en-US" smtClean="0"/>
              <a:t>Static Analysis Tools</a:t>
            </a:r>
          </a:p>
          <a:p>
            <a:r>
              <a:rPr lang="en-US"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FastTest1"/>
          <p:cNvPicPr>
            <a:picLocks noChangeAspect="1" noChangeArrowheads="1"/>
          </p:cNvPicPr>
          <p:nvPr/>
        </p:nvPicPr>
        <p:blipFill>
          <a:blip r:embed="rId3"/>
          <a:srcRect/>
          <a:stretch>
            <a:fillRect/>
          </a:stretch>
        </p:blipFill>
        <p:spPr bwMode="auto">
          <a:xfrm>
            <a:off x="0" y="231775"/>
            <a:ext cx="9144000" cy="5916168"/>
          </a:xfrm>
          <a:prstGeom prst="rect">
            <a:avLst/>
          </a:prstGeom>
          <a:solidFill>
            <a:srgbClr val="FFFFFF"/>
          </a:solid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REFastTest2"/>
          <p:cNvPicPr>
            <a:picLocks noChangeArrowheads="1"/>
          </p:cNvPicPr>
          <p:nvPr/>
        </p:nvPicPr>
        <p:blipFill>
          <a:blip r:embed="rId3"/>
          <a:srcRect/>
          <a:stretch>
            <a:fillRect/>
          </a:stretch>
        </p:blipFill>
        <p:spPr bwMode="auto">
          <a:xfrm>
            <a:off x="0" y="231775"/>
            <a:ext cx="9144000" cy="5916168"/>
          </a:xfrm>
          <a:prstGeom prst="rect">
            <a:avLst/>
          </a:prstGeom>
          <a:solidFill>
            <a:srgbClr val="FFFFFF"/>
          </a:solid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Why Annotate?</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Good engineering practice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901825"/>
            <a:ext cx="8380412" cy="4165756"/>
          </a:xfrm>
        </p:spPr>
        <p:txBody>
          <a:bodyPr/>
          <a:lstStyle/>
          <a:p>
            <a:r>
              <a:rPr lang="en-US" sz="3200" smtClean="0"/>
              <a:t>Precisely describe the “part” you’re building and the contract that represents</a:t>
            </a:r>
          </a:p>
          <a:p>
            <a:r>
              <a:rPr lang="en-US" sz="3200" smtClean="0"/>
              <a:t>Enable automatic checking. </a:t>
            </a:r>
            <a:br>
              <a:rPr lang="en-US" sz="3200" smtClean="0"/>
            </a:br>
            <a:r>
              <a:rPr lang="en-US" sz="3200" smtClean="0"/>
              <a:t>Tells tools things they can’t infer</a:t>
            </a:r>
          </a:p>
          <a:p>
            <a:r>
              <a:rPr lang="en-US" sz="3200" smtClean="0"/>
              <a:t>Effective (and checked) documentation</a:t>
            </a:r>
          </a:p>
          <a:p>
            <a:pPr lvl="1"/>
            <a:r>
              <a:rPr lang="en-US" sz="2800" smtClean="0"/>
              <a:t>Programmers don’t have to guess/experiment</a:t>
            </a:r>
          </a:p>
          <a:p>
            <a:pPr lvl="1"/>
            <a:r>
              <a:rPr lang="en-US" sz="2800" smtClean="0"/>
              <a:t>Code and documentation don’t drift apart</a:t>
            </a:r>
          </a:p>
          <a:p>
            <a:pPr lvl="1"/>
            <a:r>
              <a:rPr lang="en-US" sz="2800" smtClean="0"/>
              <a:t>Comments are nice, but…</a:t>
            </a:r>
            <a:endParaRPr lang="en-US" sz="28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Annotation Benefits</a:t>
            </a:r>
            <a:endParaRPr lang="en-US" dirty="0"/>
          </a:p>
        </p:txBody>
      </p:sp>
      <p:sp>
        <p:nvSpPr>
          <p:cNvPr id="3" name="Content Placeholder 2"/>
          <p:cNvSpPr>
            <a:spLocks noGrp="1"/>
          </p:cNvSpPr>
          <p:nvPr>
            <p:ph idx="1"/>
          </p:nvPr>
        </p:nvSpPr>
        <p:spPr>
          <a:xfrm>
            <a:off x="382588" y="1414464"/>
            <a:ext cx="8380412" cy="4293996"/>
          </a:xfrm>
        </p:spPr>
        <p:txBody>
          <a:bodyPr/>
          <a:lstStyle/>
          <a:p>
            <a:pPr marL="341313" indent="-341313"/>
            <a:r>
              <a:rPr lang="en-US" sz="2800" smtClean="0"/>
              <a:t>Record and express the contract</a:t>
            </a:r>
          </a:p>
          <a:p>
            <a:pPr marL="628650" lvl="1" indent="-287338"/>
            <a:r>
              <a:rPr lang="en-US" sz="2400" smtClean="0"/>
              <a:t>Developers know what the contract is</a:t>
            </a:r>
          </a:p>
          <a:p>
            <a:pPr marL="628650" lvl="1" indent="-287338"/>
            <a:r>
              <a:rPr lang="en-US" sz="2400" smtClean="0"/>
              <a:t>Is the contract a good one?</a:t>
            </a:r>
          </a:p>
          <a:p>
            <a:pPr marL="341313" indent="-341313"/>
            <a:r>
              <a:rPr lang="en-US" sz="2800" smtClean="0"/>
              <a:t>Automatic checking:  That is, “cheap” bugs</a:t>
            </a:r>
          </a:p>
          <a:p>
            <a:pPr marL="628650" lvl="1" indent="-287338"/>
            <a:r>
              <a:rPr lang="en-US" sz="2400" smtClean="0"/>
              <a:t>The sooner a bug is found, the less expensive it is</a:t>
            </a:r>
          </a:p>
          <a:p>
            <a:pPr marL="628650" lvl="1" indent="-287338"/>
            <a:r>
              <a:rPr lang="en-US" sz="2400" smtClean="0"/>
              <a:t>Annotated code finds many more bugs (with less noise)</a:t>
            </a:r>
            <a:br>
              <a:rPr lang="en-US" sz="2400" smtClean="0"/>
            </a:br>
            <a:r>
              <a:rPr lang="en-US" sz="2400" smtClean="0"/>
              <a:t>than un-annotated code</a:t>
            </a:r>
          </a:p>
          <a:p>
            <a:pPr marL="628650" lvl="1" indent="-287338"/>
            <a:r>
              <a:rPr lang="en-US" sz="2400" smtClean="0"/>
              <a:t>Code that enters test with fewer “easy” bugs </a:t>
            </a:r>
            <a:br>
              <a:rPr lang="en-US" sz="2400" smtClean="0"/>
            </a:br>
            <a:r>
              <a:rPr lang="en-US" sz="2400" smtClean="0"/>
              <a:t>makes testing far more efficient—less wasted time </a:t>
            </a:r>
            <a:br>
              <a:rPr lang="en-US" sz="2400" smtClean="0"/>
            </a:br>
            <a:r>
              <a:rPr lang="en-US" sz="2400" smtClean="0"/>
              <a:t>for find/fix on easy bugs</a:t>
            </a:r>
            <a:endParaRPr lang="en-US" sz="24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Example </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Annotations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7" name="Content Placeholder 2"/>
          <p:cNvSpPr txBox="1">
            <a:spLocks/>
          </p:cNvSpPr>
          <p:nvPr/>
        </p:nvSpPr>
        <p:spPr bwMode="auto">
          <a:xfrm>
            <a:off x="731838" y="1901825"/>
            <a:ext cx="7683500" cy="194973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indent="-382573" fontAlgn="base">
              <a:lnSpc>
                <a:spcPct val="85000"/>
              </a:lnSpc>
              <a:spcBef>
                <a:spcPct val="20000"/>
              </a:spcBef>
              <a:spcAft>
                <a:spcPct val="0"/>
              </a:spcAft>
              <a:buClr>
                <a:schemeClr val="tx2"/>
              </a:buClr>
              <a:buSzPct val="95000"/>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wchar_t * wmemset(</a:t>
            </a:r>
          </a:p>
          <a:p>
            <a:pPr indent="-382573" fontAlgn="base">
              <a:lnSpc>
                <a:spcPct val="85000"/>
              </a:lnSpc>
              <a:spcBef>
                <a:spcPct val="20000"/>
              </a:spcBef>
              <a:spcAft>
                <a:spcPct val="0"/>
              </a:spcAft>
              <a:buClr>
                <a:schemeClr val="tx2"/>
              </a:buClr>
              <a:buSzPct val="95000"/>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__out_ecount(s) wchar_t *p, </a:t>
            </a:r>
          </a:p>
          <a:p>
            <a:pPr indent="-382573" fontAlgn="base">
              <a:lnSpc>
                <a:spcPct val="85000"/>
              </a:lnSpc>
              <a:spcBef>
                <a:spcPct val="20000"/>
              </a:spcBef>
              <a:spcAft>
                <a:spcPct val="0"/>
              </a:spcAft>
              <a:buClr>
                <a:schemeClr val="tx2"/>
              </a:buClr>
              <a:buSzPct val="95000"/>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__in wchar_t v, </a:t>
            </a:r>
          </a:p>
          <a:p>
            <a:pPr indent="-382573" fontAlgn="base">
              <a:lnSpc>
                <a:spcPct val="85000"/>
              </a:lnSpc>
              <a:spcBef>
                <a:spcPct val="20000"/>
              </a:spcBef>
              <a:spcAft>
                <a:spcPct val="0"/>
              </a:spcAft>
              <a:buClr>
                <a:schemeClr val="tx2"/>
              </a:buClr>
              <a:buSzPct val="95000"/>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__in size_t s);</a:t>
            </a:r>
            <a:endParaRPr lang="en-US" sz="28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endParaRPr>
          </a:p>
        </p:txBody>
      </p:sp>
      <p:sp>
        <p:nvSpPr>
          <p:cNvPr id="10" name="Content Placeholder 4"/>
          <p:cNvSpPr txBox="1">
            <a:spLocks/>
          </p:cNvSpPr>
          <p:nvPr/>
        </p:nvSpPr>
        <p:spPr>
          <a:xfrm>
            <a:off x="382588" y="3995031"/>
            <a:ext cx="8380412" cy="1846659"/>
          </a:xfrm>
          <a:prstGeom prst="rect">
            <a:avLst/>
          </a:prstGeom>
        </p:spPr>
        <p:txBody>
          <a:bodyPr/>
          <a:lstStyle/>
          <a:p>
            <a:pPr marL="227013" marR="0" lvl="0" indent="-22701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Lucida Console" pitchFamily="49" charset="0"/>
                <a:ea typeface="+mn-ea"/>
                <a:cs typeface="+mn-cs"/>
              </a:rPr>
              <a:t>__in</a:t>
            </a: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The parameter is input to the function</a:t>
            </a:r>
          </a:p>
          <a:p>
            <a:pPr marL="227013" marR="0" lvl="0" indent="-22701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Lucida Console" pitchFamily="49" charset="0"/>
                <a:ea typeface="+mn-ea"/>
                <a:cs typeface="+mn-cs"/>
              </a:rPr>
              <a:t>__out</a:t>
            </a: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The parameter is output from the function</a:t>
            </a:r>
          </a:p>
          <a:p>
            <a:pPr marL="227013" marR="0" lvl="0" indent="-22701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Lucida Console" pitchFamily="49" charset="0"/>
                <a:ea typeface="+mn-ea"/>
                <a:cs typeface="+mn-cs"/>
              </a:rPr>
              <a:t>__out_ecount(s)</a:t>
            </a: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The parameter </a:t>
            </a:r>
            <a:b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b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is a buffer with s elements</a:t>
            </a:r>
          </a:p>
          <a:p>
            <a:pPr marL="227013" marR="0" lvl="0" indent="-22701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If the parameter </a:t>
            </a: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Lucida Console" pitchFamily="49" charset="0"/>
                <a:ea typeface="+mn-ea"/>
                <a:cs typeface="+mn-cs"/>
              </a:rPr>
              <a:t>p</a:t>
            </a: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doesn’t contain at least </a:t>
            </a:r>
            <a:b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b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Lucida Console" pitchFamily="49" charset="0"/>
                <a:ea typeface="+mn-ea"/>
                <a:cs typeface="+mn-cs"/>
              </a:rPr>
              <a:t>s</a:t>
            </a:r>
            <a:r>
              <a:rPr kumimoji="0" lang="en-US" sz="24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elements, PFD will yield a warning</a:t>
            </a:r>
            <a:endParaRPr kumimoji="0" lang="en-US" sz="2400" b="0" i="0" u="none" strike="noStrike" kern="0" cap="none" spc="0" normalizeH="0" baseline="0" noProof="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Annotations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__in_opt, __out_opt…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8" name="Content Placeholder 2"/>
          <p:cNvSpPr txBox="1">
            <a:spLocks/>
          </p:cNvSpPr>
          <p:nvPr/>
        </p:nvSpPr>
        <p:spPr bwMode="auto">
          <a:xfrm>
            <a:off x="731838" y="1901825"/>
            <a:ext cx="7683500" cy="245773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indent="-382573" fontAlgn="base">
              <a:lnSpc>
                <a:spcPct val="85000"/>
              </a:lnSpc>
              <a:spcBef>
                <a:spcPct val="20000"/>
              </a:spcBef>
              <a:spcAft>
                <a:spcPct val="0"/>
              </a:spcAft>
              <a:buClr>
                <a:schemeClr val="tx2"/>
              </a:buClr>
              <a:buSzPct val="95000"/>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NTKERNELAPI</a:t>
            </a:r>
          </a:p>
          <a:p>
            <a:pPr indent="-382573" fontAlgn="base">
              <a:lnSpc>
                <a:spcPct val="85000"/>
              </a:lnSpc>
              <a:spcBef>
                <a:spcPct val="20000"/>
              </a:spcBef>
              <a:spcAft>
                <a:spcPct val="0"/>
              </a:spcAft>
              <a:buClr>
                <a:schemeClr val="tx2"/>
              </a:buClr>
              <a:buSzPct val="95000"/>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BOOLEAN</a:t>
            </a:r>
          </a:p>
          <a:p>
            <a:pPr indent="-382573" fontAlgn="base">
              <a:lnSpc>
                <a:spcPct val="85000"/>
              </a:lnSpc>
              <a:spcBef>
                <a:spcPct val="20000"/>
              </a:spcBef>
              <a:spcAft>
                <a:spcPct val="0"/>
              </a:spcAft>
              <a:buClr>
                <a:schemeClr val="tx2"/>
              </a:buClr>
              <a:buSzPct val="95000"/>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IoIs32bitProcess(</a:t>
            </a:r>
          </a:p>
          <a:p>
            <a:pPr indent="-382573" fontAlgn="base">
              <a:lnSpc>
                <a:spcPct val="85000"/>
              </a:lnSpc>
              <a:spcBef>
                <a:spcPct val="20000"/>
              </a:spcBef>
              <a:spcAft>
                <a:spcPct val="0"/>
              </a:spcAft>
              <a:buClr>
                <a:schemeClr val="tx2"/>
              </a:buClr>
              <a:buSzPct val="95000"/>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__in_opt PIRP Irp</a:t>
            </a:r>
          </a:p>
          <a:p>
            <a:pPr indent="-382573" fontAlgn="base">
              <a:lnSpc>
                <a:spcPct val="85000"/>
              </a:lnSpc>
              <a:spcBef>
                <a:spcPct val="20000"/>
              </a:spcBef>
              <a:spcAft>
                <a:spcPct val="0"/>
              </a:spcAft>
              <a:buClr>
                <a:schemeClr val="tx2"/>
              </a:buClr>
              <a:buSzPct val="95000"/>
            </a:pPr>
            <a:r>
              <a:rPr lang="en-US" sz="28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SDV Rules</a:t>
            </a:r>
            <a:endParaRPr lang="en-US" dirty="0"/>
          </a:p>
        </p:txBody>
      </p:sp>
      <p:sp>
        <p:nvSpPr>
          <p:cNvPr id="3" name="Content Placeholder 2"/>
          <p:cNvSpPr>
            <a:spLocks noGrp="1"/>
          </p:cNvSpPr>
          <p:nvPr>
            <p:ph idx="1"/>
          </p:nvPr>
        </p:nvSpPr>
        <p:spPr>
          <a:xfrm>
            <a:off x="382588" y="1414464"/>
            <a:ext cx="8380412" cy="4337085"/>
          </a:xfrm>
        </p:spPr>
        <p:txBody>
          <a:bodyPr/>
          <a:lstStyle/>
          <a:p>
            <a:pPr marL="341313" indent="-341313"/>
            <a:r>
              <a:rPr lang="en-US" sz="2800" smtClean="0"/>
              <a:t>SDV comes with</a:t>
            </a:r>
          </a:p>
          <a:p>
            <a:pPr marL="628650" lvl="1" indent="-287338"/>
            <a:r>
              <a:rPr lang="en-US" sz="2400" smtClean="0"/>
              <a:t>86 WDM rules</a:t>
            </a:r>
          </a:p>
          <a:p>
            <a:pPr marL="628650" lvl="1" indent="-287338"/>
            <a:r>
              <a:rPr lang="en-US" sz="2400" smtClean="0"/>
              <a:t>75 KMDF rules</a:t>
            </a:r>
          </a:p>
          <a:p>
            <a:pPr marL="628650" lvl="1" indent="-287338"/>
            <a:r>
              <a:rPr lang="en-US" sz="2400" smtClean="0"/>
              <a:t>39 NDIS rules</a:t>
            </a:r>
          </a:p>
          <a:p>
            <a:pPr marL="341313" indent="-341313"/>
            <a:r>
              <a:rPr lang="en-US" sz="2800" smtClean="0"/>
              <a:t>Each rule captures an aspect of an interface requirement</a:t>
            </a:r>
          </a:p>
          <a:p>
            <a:pPr marL="341313" indent="-341313"/>
            <a:r>
              <a:rPr lang="en-US" sz="2800" smtClean="0"/>
              <a:t>Rules are written in a C-like language and define</a:t>
            </a:r>
          </a:p>
          <a:p>
            <a:pPr marL="628650" lvl="1" indent="-287338"/>
            <a:r>
              <a:rPr lang="en-US" sz="2400" smtClean="0"/>
              <a:t>State declarations in form of C-style variables</a:t>
            </a:r>
          </a:p>
          <a:p>
            <a:pPr marL="628650" lvl="1" indent="-287338"/>
            <a:r>
              <a:rPr lang="en-US" sz="2400" smtClean="0"/>
              <a:t>Events that are associated with DDI functions</a:t>
            </a:r>
            <a:endParaRPr lang="en-US" sz="24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a:t>
            </a:r>
            <a:endParaRPr lang="en-US"/>
          </a:p>
        </p:txBody>
      </p:sp>
      <p:pic>
        <p:nvPicPr>
          <p:cNvPr id="74754" name="Picture 14"/>
          <p:cNvPicPr>
            <a:picLocks noChangeAspect="1" noChangeArrowheads="1"/>
          </p:cNvPicPr>
          <p:nvPr/>
        </p:nvPicPr>
        <p:blipFill>
          <a:blip r:embed="rId3"/>
          <a:srcRect/>
          <a:stretch>
            <a:fillRect/>
          </a:stretch>
        </p:blipFill>
        <p:spPr bwMode="auto">
          <a:xfrm>
            <a:off x="4363362" y="1417638"/>
            <a:ext cx="4423006" cy="4696835"/>
          </a:xfrm>
          <a:prstGeom prst="rect">
            <a:avLst/>
          </a:prstGeom>
          <a:noFill/>
          <a:ln w="57150" algn="ctr">
            <a:noFill/>
            <a:miter lim="800000"/>
            <a:headEnd/>
            <a:tailEnd/>
          </a:ln>
          <a:effectLst>
            <a:outerShdw blurRad="63500" sx="102000" sy="102000" algn="ctr" rotWithShape="0">
              <a:prstClr val="black">
                <a:alpha val="40000"/>
              </a:prstClr>
            </a:outerShdw>
          </a:effectLst>
        </p:spPr>
      </p:pic>
      <p:grpSp>
        <p:nvGrpSpPr>
          <p:cNvPr id="31" name="Group 30"/>
          <p:cNvGrpSpPr/>
          <p:nvPr/>
        </p:nvGrpSpPr>
        <p:grpSpPr>
          <a:xfrm>
            <a:off x="381000" y="1417638"/>
            <a:ext cx="2543175" cy="4909271"/>
            <a:chOff x="381000" y="1417638"/>
            <a:chExt cx="2543175" cy="4909271"/>
          </a:xfrm>
        </p:grpSpPr>
        <p:sp>
          <p:nvSpPr>
            <p:cNvPr id="19" name="Text Box 18"/>
            <p:cNvSpPr txBox="1">
              <a:spLocks noChangeArrowheads="1"/>
            </p:cNvSpPr>
            <p:nvPr/>
          </p:nvSpPr>
          <p:spPr bwMode="auto">
            <a:xfrm>
              <a:off x="1682750" y="4546124"/>
              <a:ext cx="811213" cy="400110"/>
            </a:xfrm>
            <a:prstGeom prst="rect">
              <a:avLst/>
            </a:prstGeom>
            <a:noFill/>
            <a:ln w="57150" algn="ctr">
              <a:noFill/>
              <a:miter lim="800000"/>
              <a:headEnd/>
              <a:tailEnd/>
            </a:ln>
            <a:effectLst/>
          </p:spPr>
          <p:txBody>
            <a:bodyPr>
              <a:spAutoFit/>
            </a:bodyPr>
            <a:lstStyle/>
            <a:p>
              <a:pPr algn="ctr" eaLnBrk="0" fontAlgn="auto" hangingPunct="0">
                <a:spcBef>
                  <a:spcPct val="50000"/>
                </a:spcBef>
                <a:spcAft>
                  <a:spcPts val="0"/>
                </a:spcAft>
                <a:defRPr/>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Irp</a:t>
              </a:r>
            </a:p>
          </p:txBody>
        </p:sp>
        <p:sp>
          <p:nvSpPr>
            <p:cNvPr id="74755" name="Rectangle 3"/>
            <p:cNvSpPr>
              <a:spLocks noChangeArrowheads="1"/>
            </p:cNvSpPr>
            <p:nvPr/>
          </p:nvSpPr>
          <p:spPr bwMode="auto">
            <a:xfrm>
              <a:off x="386556" y="4999762"/>
              <a:ext cx="2532062" cy="132714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nchorCtr="1"/>
            <a:lstStyle/>
            <a:p>
              <a:pPr algn="ctr">
                <a:lnSpc>
                  <a:spcPct val="90000"/>
                </a:lnSpc>
              </a:pPr>
              <a:r>
                <a:rPr lang="en-US" sz="2000" b="1" dirty="0" smtClean="0">
                  <a:gradFill>
                    <a:gsLst>
                      <a:gs pos="28000">
                        <a:schemeClr val="bg2"/>
                      </a:gs>
                      <a:gs pos="48000">
                        <a:schemeClr val="bg2"/>
                      </a:gs>
                    </a:gsLst>
                    <a:lin ang="5400000" scaled="1"/>
                  </a:gradFill>
                  <a:latin typeface="Trebuchet MS" pitchFamily="34" charset="0"/>
                </a:rPr>
                <a:t>Device Driver</a:t>
              </a:r>
            </a:p>
            <a:p>
              <a:pPr algn="ctr">
                <a:lnSpc>
                  <a:spcPct val="90000"/>
                </a:lnSpc>
              </a:pPr>
              <a:r>
                <a:rPr lang="en-US" sz="2000" b="1" dirty="0" smtClean="0">
                  <a:gradFill>
                    <a:gsLst>
                      <a:gs pos="28000">
                        <a:schemeClr val="bg2"/>
                      </a:gs>
                      <a:gs pos="48000">
                        <a:schemeClr val="bg2"/>
                      </a:gs>
                    </a:gsLst>
                    <a:lin ang="5400000" scaled="1"/>
                  </a:gradFill>
                  <a:latin typeface="Trebuchet MS" pitchFamily="34" charset="0"/>
                </a:rPr>
                <a:t>Interface</a:t>
              </a:r>
            </a:p>
          </p:txBody>
        </p:sp>
        <p:sp>
          <p:nvSpPr>
            <p:cNvPr id="74758" name="Text Box 7"/>
            <p:cNvSpPr txBox="1">
              <a:spLocks noChangeArrowheads="1"/>
            </p:cNvSpPr>
            <p:nvPr/>
          </p:nvSpPr>
          <p:spPr bwMode="auto">
            <a:xfrm>
              <a:off x="519112" y="4990953"/>
              <a:ext cx="2266950" cy="369332"/>
            </a:xfrm>
            <a:prstGeom prst="rect">
              <a:avLst/>
            </a:prstGeom>
            <a:noFill/>
            <a:ln w="9525" algn="ctr">
              <a:noFill/>
              <a:miter lim="800000"/>
              <a:headEnd/>
              <a:tailEnd/>
            </a:ln>
          </p:spPr>
          <p:txBody>
            <a:bodyPr wrap="square">
              <a:spAutoFit/>
            </a:bodyPr>
            <a:lstStyle/>
            <a:p>
              <a:pPr algn="ctr">
                <a:spcBef>
                  <a:spcPct val="30000"/>
                </a:spcBef>
              </a:pPr>
              <a:r>
                <a:rPr lang="en-US" dirty="0" err="1" smtClean="0">
                  <a:gradFill>
                    <a:gsLst>
                      <a:gs pos="28000">
                        <a:schemeClr val="bg2"/>
                      </a:gs>
                      <a:gs pos="48000">
                        <a:schemeClr val="bg2"/>
                      </a:gs>
                    </a:gsLst>
                    <a:lin ang="5400000" scaled="1"/>
                  </a:gradFill>
                  <a:latin typeface="Trebuchet MS" pitchFamily="34" charset="0"/>
                </a:rPr>
                <a:t>IoCompleteRequest</a:t>
              </a:r>
              <a:endParaRPr lang="en-US" dirty="0" smtClean="0">
                <a:gradFill>
                  <a:gsLst>
                    <a:gs pos="28000">
                      <a:schemeClr val="bg2"/>
                    </a:gs>
                    <a:gs pos="48000">
                      <a:schemeClr val="bg2"/>
                    </a:gs>
                  </a:gsLst>
                  <a:lin ang="5400000" scaled="1"/>
                </a:gradFill>
                <a:latin typeface="Trebuchet MS" pitchFamily="34" charset="0"/>
              </a:endParaRPr>
            </a:p>
          </p:txBody>
        </p:sp>
        <p:sp>
          <p:nvSpPr>
            <p:cNvPr id="14" name="Text Box 13"/>
            <p:cNvSpPr txBox="1">
              <a:spLocks noChangeArrowheads="1"/>
            </p:cNvSpPr>
            <p:nvPr/>
          </p:nvSpPr>
          <p:spPr bwMode="auto">
            <a:xfrm>
              <a:off x="927100" y="2291148"/>
              <a:ext cx="811213" cy="400110"/>
            </a:xfrm>
            <a:prstGeom prst="rect">
              <a:avLst/>
            </a:prstGeom>
            <a:noFill/>
            <a:ln w="57150" algn="ctr">
              <a:noFill/>
              <a:miter lim="800000"/>
              <a:headEnd/>
              <a:tailEnd/>
            </a:ln>
            <a:effectLst/>
          </p:spPr>
          <p:txBody>
            <a:bodyPr>
              <a:spAutoFit/>
            </a:bodyPr>
            <a:lstStyle/>
            <a:p>
              <a:pPr algn="ctr" eaLnBrk="0" fontAlgn="auto" hangingPunct="0">
                <a:spcBef>
                  <a:spcPct val="50000"/>
                </a:spcBef>
                <a:spcAft>
                  <a:spcPts val="0"/>
                </a:spcAft>
                <a:defRPr/>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Irp</a:t>
              </a:r>
            </a:p>
          </p:txBody>
        </p:sp>
        <p:sp>
          <p:nvSpPr>
            <p:cNvPr id="15" name="Text Box 14"/>
            <p:cNvSpPr txBox="1">
              <a:spLocks noChangeArrowheads="1"/>
            </p:cNvSpPr>
            <p:nvPr/>
          </p:nvSpPr>
          <p:spPr bwMode="auto">
            <a:xfrm>
              <a:off x="757238" y="4544656"/>
              <a:ext cx="811212" cy="400110"/>
            </a:xfrm>
            <a:prstGeom prst="rect">
              <a:avLst/>
            </a:prstGeom>
            <a:noFill/>
            <a:ln w="57150" algn="ctr">
              <a:noFill/>
              <a:miter lim="800000"/>
              <a:headEnd/>
              <a:tailEnd/>
            </a:ln>
            <a:effectLst/>
          </p:spPr>
          <p:txBody>
            <a:bodyPr>
              <a:spAutoFit/>
            </a:bodyPr>
            <a:lstStyle/>
            <a:p>
              <a:pPr algn="ctr" eaLnBrk="0" fontAlgn="auto" hangingPunct="0">
                <a:spcBef>
                  <a:spcPct val="50000"/>
                </a:spcBef>
                <a:spcAft>
                  <a:spcPts val="0"/>
                </a:spcAft>
                <a:defRPr/>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Irp</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29" name="Group 28"/>
            <p:cNvGrpSpPr/>
            <p:nvPr/>
          </p:nvGrpSpPr>
          <p:grpSpPr>
            <a:xfrm>
              <a:off x="1441956" y="4414982"/>
              <a:ext cx="421262" cy="601721"/>
              <a:chOff x="1409126" y="4414982"/>
              <a:chExt cx="421262" cy="601721"/>
            </a:xfrm>
          </p:grpSpPr>
          <p:grpSp>
            <p:nvGrpSpPr>
              <p:cNvPr id="25" name="Group 24"/>
              <p:cNvGrpSpPr/>
              <p:nvPr/>
            </p:nvGrpSpPr>
            <p:grpSpPr>
              <a:xfrm>
                <a:off x="1746250" y="4414982"/>
                <a:ext cx="84138" cy="601721"/>
                <a:chOff x="1746250" y="4414982"/>
                <a:chExt cx="84138" cy="601721"/>
              </a:xfrm>
            </p:grpSpPr>
            <p:sp>
              <p:nvSpPr>
                <p:cNvPr id="74767" name="Line 16"/>
                <p:cNvSpPr>
                  <a:spLocks noChangeShapeType="1"/>
                </p:cNvSpPr>
                <p:nvPr/>
              </p:nvSpPr>
              <p:spPr bwMode="auto">
                <a:xfrm>
                  <a:off x="1786143" y="4414982"/>
                  <a:ext cx="4352" cy="524243"/>
                </a:xfrm>
                <a:prstGeom prst="line">
                  <a:avLst/>
                </a:prstGeom>
                <a:noFill/>
                <a:ln w="38100">
                  <a:solidFill>
                    <a:schemeClr val="accent6"/>
                  </a:solidFill>
                  <a:round/>
                  <a:headEnd/>
                  <a:tailEnd type="triangle" w="med" len="med"/>
                </a:ln>
              </p:spPr>
              <p:txBody>
                <a:bodyPr/>
                <a:lstStyle/>
                <a:p>
                  <a:endParaRPr lang="en-US"/>
                </a:p>
              </p:txBody>
            </p:sp>
            <p:sp>
              <p:nvSpPr>
                <p:cNvPr id="74768" name="Oval 17"/>
                <p:cNvSpPr>
                  <a:spLocks noChangeArrowheads="1"/>
                </p:cNvSpPr>
                <p:nvPr/>
              </p:nvSpPr>
              <p:spPr bwMode="auto">
                <a:xfrm>
                  <a:off x="1746250" y="4951577"/>
                  <a:ext cx="84138" cy="65126"/>
                </a:xfrm>
                <a:prstGeom prst="ellipse">
                  <a:avLst/>
                </a:prstGeom>
                <a:ln>
                  <a:headEnd/>
                  <a:tailEnd/>
                </a:ln>
                <a:effectLst/>
              </p:spPr>
              <p:style>
                <a:lnRef idx="0">
                  <a:schemeClr val="accent3"/>
                </a:lnRef>
                <a:fillRef idx="3">
                  <a:schemeClr val="accent3"/>
                </a:fillRef>
                <a:effectRef idx="3">
                  <a:schemeClr val="accent3"/>
                </a:effectRef>
                <a:fontRef idx="minor">
                  <a:schemeClr val="lt1"/>
                </a:fontRef>
              </p:style>
              <p:txBody>
                <a:bodyPr wrap="none" anchor="b"/>
                <a:lstStyle/>
                <a:p>
                  <a:pPr eaLnBrk="0" hangingPunct="0">
                    <a:spcBef>
                      <a:spcPct val="30000"/>
                    </a:spcBef>
                  </a:pPr>
                  <a:endParaRPr lang="en-US" sz="1400">
                    <a:latin typeface="Segoe" pitchFamily="34" charset="0"/>
                  </a:endParaRPr>
                </a:p>
                <a:p>
                  <a:pPr eaLnBrk="0" hangingPunct="0">
                    <a:spcBef>
                      <a:spcPct val="30000"/>
                    </a:spcBef>
                  </a:pPr>
                  <a:endParaRPr lang="en-US" sz="1400">
                    <a:latin typeface="Segoe" pitchFamily="34" charset="0"/>
                  </a:endParaRPr>
                </a:p>
              </p:txBody>
            </p:sp>
          </p:grpSp>
          <p:grpSp>
            <p:nvGrpSpPr>
              <p:cNvPr id="26" name="Group 25"/>
              <p:cNvGrpSpPr/>
              <p:nvPr/>
            </p:nvGrpSpPr>
            <p:grpSpPr>
              <a:xfrm>
                <a:off x="1409126" y="4414982"/>
                <a:ext cx="84138" cy="601721"/>
                <a:chOff x="1746250" y="4414982"/>
                <a:chExt cx="84138" cy="601721"/>
              </a:xfrm>
            </p:grpSpPr>
            <p:sp>
              <p:nvSpPr>
                <p:cNvPr id="27" name="Line 16"/>
                <p:cNvSpPr>
                  <a:spLocks noChangeShapeType="1"/>
                </p:cNvSpPr>
                <p:nvPr/>
              </p:nvSpPr>
              <p:spPr bwMode="auto">
                <a:xfrm>
                  <a:off x="1786143" y="4414982"/>
                  <a:ext cx="4352" cy="524243"/>
                </a:xfrm>
                <a:prstGeom prst="line">
                  <a:avLst/>
                </a:prstGeom>
                <a:noFill/>
                <a:ln w="38100">
                  <a:solidFill>
                    <a:schemeClr val="accent6"/>
                  </a:solidFill>
                  <a:round/>
                  <a:headEnd/>
                  <a:tailEnd type="triangle" w="med" len="med"/>
                </a:ln>
              </p:spPr>
              <p:txBody>
                <a:bodyPr/>
                <a:lstStyle/>
                <a:p>
                  <a:endParaRPr lang="en-US"/>
                </a:p>
              </p:txBody>
            </p:sp>
            <p:sp>
              <p:nvSpPr>
                <p:cNvPr id="28" name="Oval 17"/>
                <p:cNvSpPr>
                  <a:spLocks noChangeArrowheads="1"/>
                </p:cNvSpPr>
                <p:nvPr/>
              </p:nvSpPr>
              <p:spPr bwMode="auto">
                <a:xfrm>
                  <a:off x="1746250" y="4951577"/>
                  <a:ext cx="84138" cy="65126"/>
                </a:xfrm>
                <a:prstGeom prst="ellipse">
                  <a:avLst/>
                </a:prstGeom>
                <a:ln>
                  <a:headEnd/>
                  <a:tailEnd/>
                </a:ln>
                <a:effectLst/>
              </p:spPr>
              <p:style>
                <a:lnRef idx="0">
                  <a:schemeClr val="accent3"/>
                </a:lnRef>
                <a:fillRef idx="3">
                  <a:schemeClr val="accent3"/>
                </a:fillRef>
                <a:effectRef idx="3">
                  <a:schemeClr val="accent3"/>
                </a:effectRef>
                <a:fontRef idx="minor">
                  <a:schemeClr val="lt1"/>
                </a:fontRef>
              </p:style>
              <p:txBody>
                <a:bodyPr wrap="none" anchor="b"/>
                <a:lstStyle/>
                <a:p>
                  <a:pPr eaLnBrk="0" hangingPunct="0">
                    <a:spcBef>
                      <a:spcPct val="30000"/>
                    </a:spcBef>
                  </a:pPr>
                  <a:endParaRPr lang="en-US" sz="1400">
                    <a:latin typeface="Segoe" pitchFamily="34" charset="0"/>
                  </a:endParaRPr>
                </a:p>
                <a:p>
                  <a:pPr eaLnBrk="0" hangingPunct="0">
                    <a:spcBef>
                      <a:spcPct val="30000"/>
                    </a:spcBef>
                  </a:pPr>
                  <a:endParaRPr lang="en-US" sz="1400">
                    <a:latin typeface="Segoe" pitchFamily="34" charset="0"/>
                  </a:endParaRPr>
                </a:p>
              </p:txBody>
            </p:sp>
          </p:grpSp>
        </p:grpSp>
        <p:sp>
          <p:nvSpPr>
            <p:cNvPr id="10" name="Rectangle 8"/>
            <p:cNvSpPr>
              <a:spLocks noChangeArrowheads="1"/>
            </p:cNvSpPr>
            <p:nvPr/>
          </p:nvSpPr>
          <p:spPr bwMode="auto">
            <a:xfrm>
              <a:off x="392113" y="2748398"/>
              <a:ext cx="2532062" cy="179264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lnSpc>
                  <a:spcPct val="90000"/>
                </a:lnSpc>
                <a:spcBef>
                  <a:spcPts val="0"/>
                </a:spcBef>
                <a:spcAft>
                  <a:spcPts val="0"/>
                </a:spcAft>
                <a:defRPr/>
              </a:pPr>
              <a:r>
                <a:rPr lang="en-US" sz="2000" b="1" dirty="0" smtClean="0">
                  <a:gradFill>
                    <a:gsLst>
                      <a:gs pos="28000">
                        <a:schemeClr val="bg2"/>
                      </a:gs>
                      <a:gs pos="48000">
                        <a:schemeClr val="bg2"/>
                      </a:gs>
                    </a:gsLst>
                    <a:lin ang="5400000" scaled="1"/>
                  </a:gradFill>
                  <a:latin typeface="Trebuchet MS" pitchFamily="34" charset="0"/>
                </a:rPr>
                <a:t>Driver</a:t>
              </a:r>
            </a:p>
          </p:txBody>
        </p:sp>
        <p:sp>
          <p:nvSpPr>
            <p:cNvPr id="74760" name="Line 9"/>
            <p:cNvSpPr>
              <a:spLocks noChangeShapeType="1"/>
            </p:cNvSpPr>
            <p:nvPr/>
          </p:nvSpPr>
          <p:spPr bwMode="auto">
            <a:xfrm>
              <a:off x="1604963" y="2218115"/>
              <a:ext cx="0" cy="528510"/>
            </a:xfrm>
            <a:prstGeom prst="line">
              <a:avLst/>
            </a:prstGeom>
            <a:noFill/>
            <a:ln w="38100">
              <a:solidFill>
                <a:schemeClr val="accent6"/>
              </a:solidFill>
              <a:round/>
              <a:headEnd/>
              <a:tailEnd type="triangle" w="med" len="med"/>
            </a:ln>
            <a:effectLst>
              <a:outerShdw blurRad="63500" sx="102000" sy="102000" algn="ctr" rotWithShape="0">
                <a:prstClr val="black">
                  <a:alpha val="40000"/>
                </a:prstClr>
              </a:outerShdw>
            </a:effectLst>
          </p:spPr>
          <p:txBody>
            <a:bodyPr/>
            <a:lstStyle/>
            <a:p>
              <a:endParaRPr lang="en-US"/>
            </a:p>
          </p:txBody>
        </p:sp>
        <p:sp>
          <p:nvSpPr>
            <p:cNvPr id="74762" name="Rectangle 11"/>
            <p:cNvSpPr>
              <a:spLocks noChangeArrowheads="1"/>
            </p:cNvSpPr>
            <p:nvPr/>
          </p:nvSpPr>
          <p:spPr bwMode="blackWhite">
            <a:xfrm>
              <a:off x="381000" y="1417638"/>
              <a:ext cx="2532063" cy="87204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sz="2000" b="1" dirty="0" smtClean="0">
                  <a:gradFill>
                    <a:gsLst>
                      <a:gs pos="28000">
                        <a:schemeClr val="bg2"/>
                      </a:gs>
                      <a:gs pos="48000">
                        <a:schemeClr val="bg2"/>
                      </a:gs>
                    </a:gsLst>
                    <a:lin ang="5400000" scaled="1"/>
                  </a:gradFill>
                  <a:latin typeface="Trebuchet MS" pitchFamily="34" charset="0"/>
                </a:rPr>
                <a:t>I/O System</a:t>
              </a:r>
            </a:p>
          </p:txBody>
        </p:sp>
        <p:sp>
          <p:nvSpPr>
            <p:cNvPr id="74761" name="Text Box 10"/>
            <p:cNvSpPr txBox="1">
              <a:spLocks noChangeArrowheads="1"/>
            </p:cNvSpPr>
            <p:nvPr/>
          </p:nvSpPr>
          <p:spPr bwMode="auto">
            <a:xfrm>
              <a:off x="468313" y="2843147"/>
              <a:ext cx="2379663" cy="369332"/>
            </a:xfrm>
            <a:prstGeom prst="rect">
              <a:avLst/>
            </a:prstGeom>
            <a:noFill/>
            <a:ln w="9525" algn="ctr">
              <a:noFill/>
              <a:miter lim="800000"/>
              <a:headEnd/>
              <a:tailEnd/>
            </a:ln>
          </p:spPr>
          <p:txBody>
            <a:bodyPr>
              <a:spAutoFit/>
            </a:bodyPr>
            <a:lstStyle/>
            <a:p>
              <a:pPr algn="ctr">
                <a:spcBef>
                  <a:spcPct val="30000"/>
                </a:spcBef>
              </a:pPr>
              <a:r>
                <a:rPr lang="en-US" dirty="0" smtClean="0">
                  <a:gradFill>
                    <a:gsLst>
                      <a:gs pos="28000">
                        <a:schemeClr val="bg2"/>
                      </a:gs>
                      <a:gs pos="48000">
                        <a:schemeClr val="bg2"/>
                      </a:gs>
                    </a:gsLst>
                    <a:lin ang="5400000" scaled="1"/>
                  </a:gradFill>
                  <a:latin typeface="Trebuchet MS" pitchFamily="34" charset="0"/>
                </a:rPr>
                <a:t>Callback</a:t>
              </a:r>
              <a:endParaRPr lang="en-US" dirty="0">
                <a:gradFill>
                  <a:gsLst>
                    <a:gs pos="28000">
                      <a:schemeClr val="bg2"/>
                    </a:gs>
                    <a:gs pos="48000">
                      <a:schemeClr val="bg2"/>
                    </a:gs>
                  </a:gsLst>
                  <a:lin ang="5400000" scaled="1"/>
                </a:gradFill>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a:t>
            </a:r>
            <a:endParaRPr lang="en-US"/>
          </a:p>
        </p:txBody>
      </p:sp>
      <p:pic>
        <p:nvPicPr>
          <p:cNvPr id="74754" name="Picture 14"/>
          <p:cNvPicPr>
            <a:picLocks noChangeAspect="1" noChangeArrowheads="1"/>
          </p:cNvPicPr>
          <p:nvPr/>
        </p:nvPicPr>
        <p:blipFill>
          <a:blip r:embed="rId3"/>
          <a:srcRect/>
          <a:stretch>
            <a:fillRect/>
          </a:stretch>
        </p:blipFill>
        <p:spPr bwMode="auto">
          <a:xfrm>
            <a:off x="4363362" y="1417638"/>
            <a:ext cx="4423006" cy="4696835"/>
          </a:xfrm>
          <a:prstGeom prst="rect">
            <a:avLst/>
          </a:prstGeom>
          <a:noFill/>
          <a:ln w="57150" algn="ctr">
            <a:noFill/>
            <a:miter lim="800000"/>
            <a:headEnd/>
            <a:tailEnd/>
          </a:ln>
          <a:effectLst>
            <a:outerShdw blurRad="63500" sx="102000" sy="102000" algn="ctr" rotWithShape="0">
              <a:prstClr val="black">
                <a:alpha val="40000"/>
              </a:prstClr>
            </a:outerShdw>
          </a:effectLst>
        </p:spPr>
      </p:pic>
      <p:grpSp>
        <p:nvGrpSpPr>
          <p:cNvPr id="21" name="Group 24"/>
          <p:cNvGrpSpPr>
            <a:grpSpLocks/>
          </p:cNvGrpSpPr>
          <p:nvPr/>
        </p:nvGrpSpPr>
        <p:grpSpPr bwMode="auto">
          <a:xfrm>
            <a:off x="3469391" y="2601023"/>
            <a:ext cx="5541894" cy="2330064"/>
            <a:chOff x="1863" y="1490"/>
            <a:chExt cx="3727" cy="1567"/>
          </a:xfrm>
        </p:grpSpPr>
        <p:pic>
          <p:nvPicPr>
            <p:cNvPr id="22" name="Picture 19"/>
            <p:cNvPicPr>
              <a:picLocks noChangeAspect="1" noChangeArrowheads="1"/>
            </p:cNvPicPr>
            <p:nvPr/>
          </p:nvPicPr>
          <p:blipFill>
            <a:blip r:embed="rId4"/>
            <a:srcRect/>
            <a:stretch>
              <a:fillRect/>
            </a:stretch>
          </p:blipFill>
          <p:spPr bwMode="auto">
            <a:xfrm>
              <a:off x="1863" y="1490"/>
              <a:ext cx="3727" cy="1567"/>
            </a:xfrm>
            <a:prstGeom prst="roundRect">
              <a:avLst>
                <a:gd name="adj" fmla="val 2000"/>
              </a:avLst>
            </a:prstGeom>
            <a:noFill/>
            <a:ln w="38100" algn="ctr">
              <a:solidFill>
                <a:schemeClr val="accent6"/>
              </a:solidFill>
              <a:miter lim="800000"/>
              <a:headEnd/>
              <a:tailEnd/>
            </a:ln>
            <a:effectLst>
              <a:outerShdw blurRad="63500" sx="102000" sy="102000" algn="ctr" rotWithShape="0">
                <a:prstClr val="black">
                  <a:alpha val="40000"/>
                </a:prstClr>
              </a:outerShdw>
            </a:effectLst>
          </p:spPr>
        </p:pic>
        <p:sp>
          <p:nvSpPr>
            <p:cNvPr id="23" name="Rectangle 23"/>
            <p:cNvSpPr>
              <a:spLocks noChangeArrowheads="1"/>
            </p:cNvSpPr>
            <p:nvPr/>
          </p:nvSpPr>
          <p:spPr bwMode="auto">
            <a:xfrm>
              <a:off x="2055" y="2442"/>
              <a:ext cx="2829" cy="112"/>
            </a:xfrm>
            <a:prstGeom prst="roundRect">
              <a:avLst/>
            </a:prstGeom>
            <a:solidFill>
              <a:schemeClr val="tx1"/>
            </a:solidFill>
            <a:ln w="12700">
              <a:noFill/>
              <a:miter lim="800000"/>
              <a:headEnd/>
              <a:tailEnd/>
            </a:ln>
          </p:spPr>
          <p:txBody>
            <a:bodyPr wrap="none" anchor="ctr"/>
            <a:lstStyle/>
            <a:p>
              <a:endParaRPr lang="en-US">
                <a:latin typeface="Segoe" pitchFamily="34" charset="0"/>
              </a:endParaRPr>
            </a:p>
          </p:txBody>
        </p:sp>
      </p:grpSp>
      <p:grpSp>
        <p:nvGrpSpPr>
          <p:cNvPr id="30" name="Group 29"/>
          <p:cNvGrpSpPr/>
          <p:nvPr/>
        </p:nvGrpSpPr>
        <p:grpSpPr>
          <a:xfrm>
            <a:off x="381000" y="1417638"/>
            <a:ext cx="2543175" cy="4909271"/>
            <a:chOff x="381000" y="1417638"/>
            <a:chExt cx="2543175" cy="4909271"/>
          </a:xfrm>
        </p:grpSpPr>
        <p:sp>
          <p:nvSpPr>
            <p:cNvPr id="19" name="Text Box 18"/>
            <p:cNvSpPr txBox="1">
              <a:spLocks noChangeArrowheads="1"/>
            </p:cNvSpPr>
            <p:nvPr/>
          </p:nvSpPr>
          <p:spPr bwMode="auto">
            <a:xfrm>
              <a:off x="1682750" y="4546124"/>
              <a:ext cx="811213" cy="400110"/>
            </a:xfrm>
            <a:prstGeom prst="rect">
              <a:avLst/>
            </a:prstGeom>
            <a:noFill/>
            <a:ln w="57150" algn="ctr">
              <a:noFill/>
              <a:miter lim="800000"/>
              <a:headEnd/>
              <a:tailEnd/>
            </a:ln>
            <a:effectLst/>
          </p:spPr>
          <p:txBody>
            <a:bodyPr>
              <a:spAutoFit/>
            </a:bodyPr>
            <a:lstStyle/>
            <a:p>
              <a:pPr algn="ctr" eaLnBrk="0" fontAlgn="auto" hangingPunct="0">
                <a:spcBef>
                  <a:spcPct val="50000"/>
                </a:spcBef>
                <a:spcAft>
                  <a:spcPts val="0"/>
                </a:spcAft>
                <a:defRPr/>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Irp</a:t>
              </a:r>
            </a:p>
          </p:txBody>
        </p:sp>
        <p:sp>
          <p:nvSpPr>
            <p:cNvPr id="74755" name="Rectangle 3"/>
            <p:cNvSpPr>
              <a:spLocks noChangeArrowheads="1"/>
            </p:cNvSpPr>
            <p:nvPr/>
          </p:nvSpPr>
          <p:spPr bwMode="auto">
            <a:xfrm>
              <a:off x="386556" y="4999762"/>
              <a:ext cx="2532062" cy="132714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nchorCtr="1"/>
            <a:lstStyle/>
            <a:p>
              <a:pPr algn="ctr">
                <a:lnSpc>
                  <a:spcPct val="90000"/>
                </a:lnSpc>
              </a:pPr>
              <a:r>
                <a:rPr lang="en-US" sz="2000" b="1" dirty="0" smtClean="0">
                  <a:gradFill>
                    <a:gsLst>
                      <a:gs pos="28000">
                        <a:schemeClr val="bg2"/>
                      </a:gs>
                      <a:gs pos="48000">
                        <a:schemeClr val="bg2"/>
                      </a:gs>
                    </a:gsLst>
                    <a:lin ang="5400000" scaled="1"/>
                  </a:gradFill>
                  <a:latin typeface="Trebuchet MS" pitchFamily="34" charset="0"/>
                </a:rPr>
                <a:t>Device Driver</a:t>
              </a:r>
            </a:p>
            <a:p>
              <a:pPr algn="ctr">
                <a:lnSpc>
                  <a:spcPct val="90000"/>
                </a:lnSpc>
              </a:pPr>
              <a:r>
                <a:rPr lang="en-US" sz="2000" b="1" dirty="0" smtClean="0">
                  <a:gradFill>
                    <a:gsLst>
                      <a:gs pos="28000">
                        <a:schemeClr val="bg2"/>
                      </a:gs>
                      <a:gs pos="48000">
                        <a:schemeClr val="bg2"/>
                      </a:gs>
                    </a:gsLst>
                    <a:lin ang="5400000" scaled="1"/>
                  </a:gradFill>
                  <a:latin typeface="Trebuchet MS" pitchFamily="34" charset="0"/>
                </a:rPr>
                <a:t>Interface</a:t>
              </a:r>
            </a:p>
          </p:txBody>
        </p:sp>
        <p:sp>
          <p:nvSpPr>
            <p:cNvPr id="74758" name="Text Box 7"/>
            <p:cNvSpPr txBox="1">
              <a:spLocks noChangeArrowheads="1"/>
            </p:cNvSpPr>
            <p:nvPr/>
          </p:nvSpPr>
          <p:spPr bwMode="auto">
            <a:xfrm>
              <a:off x="519112" y="4990953"/>
              <a:ext cx="2266950" cy="369332"/>
            </a:xfrm>
            <a:prstGeom prst="rect">
              <a:avLst/>
            </a:prstGeom>
            <a:noFill/>
            <a:ln w="9525" algn="ctr">
              <a:noFill/>
              <a:miter lim="800000"/>
              <a:headEnd/>
              <a:tailEnd/>
            </a:ln>
          </p:spPr>
          <p:txBody>
            <a:bodyPr wrap="square">
              <a:spAutoFit/>
            </a:bodyPr>
            <a:lstStyle/>
            <a:p>
              <a:pPr algn="ctr">
                <a:spcBef>
                  <a:spcPct val="30000"/>
                </a:spcBef>
              </a:pPr>
              <a:r>
                <a:rPr lang="en-US" dirty="0" err="1" smtClean="0">
                  <a:gradFill>
                    <a:gsLst>
                      <a:gs pos="28000">
                        <a:schemeClr val="bg2"/>
                      </a:gs>
                      <a:gs pos="48000">
                        <a:schemeClr val="bg2"/>
                      </a:gs>
                    </a:gsLst>
                    <a:lin ang="5400000" scaled="1"/>
                  </a:gradFill>
                  <a:latin typeface="Trebuchet MS" pitchFamily="34" charset="0"/>
                </a:rPr>
                <a:t>IoCompleteRequest</a:t>
              </a:r>
              <a:endParaRPr lang="en-US" dirty="0" smtClean="0">
                <a:gradFill>
                  <a:gsLst>
                    <a:gs pos="28000">
                      <a:schemeClr val="bg2"/>
                    </a:gs>
                    <a:gs pos="48000">
                      <a:schemeClr val="bg2"/>
                    </a:gs>
                  </a:gsLst>
                  <a:lin ang="5400000" scaled="1"/>
                </a:gradFill>
                <a:latin typeface="Trebuchet MS" pitchFamily="34" charset="0"/>
              </a:endParaRPr>
            </a:p>
          </p:txBody>
        </p:sp>
        <p:sp>
          <p:nvSpPr>
            <p:cNvPr id="14" name="Text Box 13"/>
            <p:cNvSpPr txBox="1">
              <a:spLocks noChangeArrowheads="1"/>
            </p:cNvSpPr>
            <p:nvPr/>
          </p:nvSpPr>
          <p:spPr bwMode="auto">
            <a:xfrm>
              <a:off x="927100" y="2291148"/>
              <a:ext cx="811213" cy="400110"/>
            </a:xfrm>
            <a:prstGeom prst="rect">
              <a:avLst/>
            </a:prstGeom>
            <a:noFill/>
            <a:ln w="57150" algn="ctr">
              <a:noFill/>
              <a:miter lim="800000"/>
              <a:headEnd/>
              <a:tailEnd/>
            </a:ln>
            <a:effectLst/>
          </p:spPr>
          <p:txBody>
            <a:bodyPr>
              <a:spAutoFit/>
            </a:bodyPr>
            <a:lstStyle/>
            <a:p>
              <a:pPr algn="ctr" eaLnBrk="0" fontAlgn="auto" hangingPunct="0">
                <a:spcBef>
                  <a:spcPct val="50000"/>
                </a:spcBef>
                <a:spcAft>
                  <a:spcPts val="0"/>
                </a:spcAft>
                <a:defRPr/>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Irp</a:t>
              </a:r>
            </a:p>
          </p:txBody>
        </p:sp>
        <p:sp>
          <p:nvSpPr>
            <p:cNvPr id="15" name="Text Box 14"/>
            <p:cNvSpPr txBox="1">
              <a:spLocks noChangeArrowheads="1"/>
            </p:cNvSpPr>
            <p:nvPr/>
          </p:nvSpPr>
          <p:spPr bwMode="auto">
            <a:xfrm>
              <a:off x="757238" y="4544656"/>
              <a:ext cx="811212" cy="400110"/>
            </a:xfrm>
            <a:prstGeom prst="rect">
              <a:avLst/>
            </a:prstGeom>
            <a:noFill/>
            <a:ln w="57150" algn="ctr">
              <a:noFill/>
              <a:miter lim="800000"/>
              <a:headEnd/>
              <a:tailEnd/>
            </a:ln>
            <a:effectLst/>
          </p:spPr>
          <p:txBody>
            <a:bodyPr>
              <a:spAutoFit/>
            </a:bodyPr>
            <a:lstStyle/>
            <a:p>
              <a:pPr algn="ctr" eaLnBrk="0" fontAlgn="auto" hangingPunct="0">
                <a:spcBef>
                  <a:spcPct val="50000"/>
                </a:spcBef>
                <a:spcAft>
                  <a:spcPts val="0"/>
                </a:spcAft>
                <a:defRPr/>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Irp</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4" name="Group 28"/>
            <p:cNvGrpSpPr/>
            <p:nvPr/>
          </p:nvGrpSpPr>
          <p:grpSpPr>
            <a:xfrm>
              <a:off x="1441956" y="4414982"/>
              <a:ext cx="421262" cy="601721"/>
              <a:chOff x="1409126" y="4414982"/>
              <a:chExt cx="421262" cy="601721"/>
            </a:xfrm>
          </p:grpSpPr>
          <p:grpSp>
            <p:nvGrpSpPr>
              <p:cNvPr id="5" name="Group 24"/>
              <p:cNvGrpSpPr/>
              <p:nvPr/>
            </p:nvGrpSpPr>
            <p:grpSpPr>
              <a:xfrm>
                <a:off x="1746250" y="4414982"/>
                <a:ext cx="84138" cy="601721"/>
                <a:chOff x="1746250" y="4414982"/>
                <a:chExt cx="84138" cy="601721"/>
              </a:xfrm>
            </p:grpSpPr>
            <p:sp>
              <p:nvSpPr>
                <p:cNvPr id="74767" name="Line 16"/>
                <p:cNvSpPr>
                  <a:spLocks noChangeShapeType="1"/>
                </p:cNvSpPr>
                <p:nvPr/>
              </p:nvSpPr>
              <p:spPr bwMode="auto">
                <a:xfrm>
                  <a:off x="1786143" y="4414982"/>
                  <a:ext cx="4352" cy="524243"/>
                </a:xfrm>
                <a:prstGeom prst="line">
                  <a:avLst/>
                </a:prstGeom>
                <a:noFill/>
                <a:ln w="38100">
                  <a:solidFill>
                    <a:schemeClr val="accent6"/>
                  </a:solidFill>
                  <a:round/>
                  <a:headEnd/>
                  <a:tailEnd type="triangle" w="med" len="med"/>
                </a:ln>
              </p:spPr>
              <p:txBody>
                <a:bodyPr/>
                <a:lstStyle/>
                <a:p>
                  <a:endParaRPr lang="en-US"/>
                </a:p>
              </p:txBody>
            </p:sp>
            <p:sp>
              <p:nvSpPr>
                <p:cNvPr id="74768" name="Oval 17"/>
                <p:cNvSpPr>
                  <a:spLocks noChangeArrowheads="1"/>
                </p:cNvSpPr>
                <p:nvPr/>
              </p:nvSpPr>
              <p:spPr bwMode="auto">
                <a:xfrm>
                  <a:off x="1746250" y="4951577"/>
                  <a:ext cx="84138" cy="65126"/>
                </a:xfrm>
                <a:prstGeom prst="ellipse">
                  <a:avLst/>
                </a:prstGeom>
                <a:ln>
                  <a:headEnd/>
                  <a:tailEnd/>
                </a:ln>
                <a:effectLst/>
              </p:spPr>
              <p:style>
                <a:lnRef idx="0">
                  <a:schemeClr val="accent3"/>
                </a:lnRef>
                <a:fillRef idx="3">
                  <a:schemeClr val="accent3"/>
                </a:fillRef>
                <a:effectRef idx="3">
                  <a:schemeClr val="accent3"/>
                </a:effectRef>
                <a:fontRef idx="minor">
                  <a:schemeClr val="lt1"/>
                </a:fontRef>
              </p:style>
              <p:txBody>
                <a:bodyPr wrap="none" anchor="b"/>
                <a:lstStyle/>
                <a:p>
                  <a:pPr eaLnBrk="0" hangingPunct="0">
                    <a:spcBef>
                      <a:spcPct val="30000"/>
                    </a:spcBef>
                  </a:pPr>
                  <a:endParaRPr lang="en-US" sz="1400">
                    <a:latin typeface="Segoe" pitchFamily="34" charset="0"/>
                  </a:endParaRPr>
                </a:p>
                <a:p>
                  <a:pPr eaLnBrk="0" hangingPunct="0">
                    <a:spcBef>
                      <a:spcPct val="30000"/>
                    </a:spcBef>
                  </a:pPr>
                  <a:endParaRPr lang="en-US" sz="1400">
                    <a:latin typeface="Segoe" pitchFamily="34" charset="0"/>
                  </a:endParaRPr>
                </a:p>
              </p:txBody>
            </p:sp>
          </p:grpSp>
          <p:grpSp>
            <p:nvGrpSpPr>
              <p:cNvPr id="6" name="Group 25"/>
              <p:cNvGrpSpPr/>
              <p:nvPr/>
            </p:nvGrpSpPr>
            <p:grpSpPr>
              <a:xfrm>
                <a:off x="1409126" y="4414982"/>
                <a:ext cx="84138" cy="601721"/>
                <a:chOff x="1746250" y="4414982"/>
                <a:chExt cx="84138" cy="601721"/>
              </a:xfrm>
            </p:grpSpPr>
            <p:sp>
              <p:nvSpPr>
                <p:cNvPr id="27" name="Line 16"/>
                <p:cNvSpPr>
                  <a:spLocks noChangeShapeType="1"/>
                </p:cNvSpPr>
                <p:nvPr/>
              </p:nvSpPr>
              <p:spPr bwMode="auto">
                <a:xfrm>
                  <a:off x="1786143" y="4414982"/>
                  <a:ext cx="4352" cy="524243"/>
                </a:xfrm>
                <a:prstGeom prst="line">
                  <a:avLst/>
                </a:prstGeom>
                <a:noFill/>
                <a:ln w="38100">
                  <a:solidFill>
                    <a:schemeClr val="accent6"/>
                  </a:solidFill>
                  <a:round/>
                  <a:headEnd/>
                  <a:tailEnd type="triangle" w="med" len="med"/>
                </a:ln>
              </p:spPr>
              <p:txBody>
                <a:bodyPr/>
                <a:lstStyle/>
                <a:p>
                  <a:endParaRPr lang="en-US"/>
                </a:p>
              </p:txBody>
            </p:sp>
            <p:sp>
              <p:nvSpPr>
                <p:cNvPr id="28" name="Oval 17"/>
                <p:cNvSpPr>
                  <a:spLocks noChangeArrowheads="1"/>
                </p:cNvSpPr>
                <p:nvPr/>
              </p:nvSpPr>
              <p:spPr bwMode="auto">
                <a:xfrm>
                  <a:off x="1746250" y="4951577"/>
                  <a:ext cx="84138" cy="65126"/>
                </a:xfrm>
                <a:prstGeom prst="ellipse">
                  <a:avLst/>
                </a:prstGeom>
                <a:ln>
                  <a:headEnd/>
                  <a:tailEnd/>
                </a:ln>
                <a:effectLst/>
              </p:spPr>
              <p:style>
                <a:lnRef idx="0">
                  <a:schemeClr val="accent3"/>
                </a:lnRef>
                <a:fillRef idx="3">
                  <a:schemeClr val="accent3"/>
                </a:fillRef>
                <a:effectRef idx="3">
                  <a:schemeClr val="accent3"/>
                </a:effectRef>
                <a:fontRef idx="minor">
                  <a:schemeClr val="lt1"/>
                </a:fontRef>
              </p:style>
              <p:txBody>
                <a:bodyPr wrap="none" anchor="b"/>
                <a:lstStyle/>
                <a:p>
                  <a:pPr eaLnBrk="0" hangingPunct="0">
                    <a:spcBef>
                      <a:spcPct val="30000"/>
                    </a:spcBef>
                  </a:pPr>
                  <a:endParaRPr lang="en-US" sz="1400">
                    <a:latin typeface="Segoe" pitchFamily="34" charset="0"/>
                  </a:endParaRPr>
                </a:p>
                <a:p>
                  <a:pPr eaLnBrk="0" hangingPunct="0">
                    <a:spcBef>
                      <a:spcPct val="30000"/>
                    </a:spcBef>
                  </a:pPr>
                  <a:endParaRPr lang="en-US" sz="1400">
                    <a:latin typeface="Segoe" pitchFamily="34" charset="0"/>
                  </a:endParaRPr>
                </a:p>
              </p:txBody>
            </p:sp>
          </p:grpSp>
        </p:grpSp>
        <p:sp>
          <p:nvSpPr>
            <p:cNvPr id="10" name="Rectangle 8"/>
            <p:cNvSpPr>
              <a:spLocks noChangeArrowheads="1"/>
            </p:cNvSpPr>
            <p:nvPr/>
          </p:nvSpPr>
          <p:spPr bwMode="auto">
            <a:xfrm>
              <a:off x="392113" y="2748398"/>
              <a:ext cx="2532062" cy="179264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fontAlgn="auto">
                <a:lnSpc>
                  <a:spcPct val="90000"/>
                </a:lnSpc>
                <a:spcBef>
                  <a:spcPts val="0"/>
                </a:spcBef>
                <a:spcAft>
                  <a:spcPts val="0"/>
                </a:spcAft>
                <a:defRPr/>
              </a:pPr>
              <a:r>
                <a:rPr lang="en-US" sz="2000" b="1" dirty="0" smtClean="0">
                  <a:gradFill>
                    <a:gsLst>
                      <a:gs pos="28000">
                        <a:schemeClr val="bg2"/>
                      </a:gs>
                      <a:gs pos="48000">
                        <a:schemeClr val="bg2"/>
                      </a:gs>
                    </a:gsLst>
                    <a:lin ang="5400000" scaled="1"/>
                  </a:gradFill>
                  <a:latin typeface="Trebuchet MS" pitchFamily="34" charset="0"/>
                </a:rPr>
                <a:t>Driver</a:t>
              </a:r>
            </a:p>
          </p:txBody>
        </p:sp>
        <p:sp>
          <p:nvSpPr>
            <p:cNvPr id="74760" name="Line 9"/>
            <p:cNvSpPr>
              <a:spLocks noChangeShapeType="1"/>
            </p:cNvSpPr>
            <p:nvPr/>
          </p:nvSpPr>
          <p:spPr bwMode="auto">
            <a:xfrm>
              <a:off x="1604963" y="2218115"/>
              <a:ext cx="0" cy="528510"/>
            </a:xfrm>
            <a:prstGeom prst="line">
              <a:avLst/>
            </a:prstGeom>
            <a:noFill/>
            <a:ln w="38100">
              <a:solidFill>
                <a:schemeClr val="accent6"/>
              </a:solidFill>
              <a:round/>
              <a:headEnd/>
              <a:tailEnd type="triangle" w="med" len="med"/>
            </a:ln>
            <a:effectLst>
              <a:outerShdw blurRad="63500" sx="102000" sy="102000" algn="ctr" rotWithShape="0">
                <a:prstClr val="black">
                  <a:alpha val="40000"/>
                </a:prstClr>
              </a:outerShdw>
            </a:effectLst>
          </p:spPr>
          <p:txBody>
            <a:bodyPr/>
            <a:lstStyle/>
            <a:p>
              <a:endParaRPr lang="en-US"/>
            </a:p>
          </p:txBody>
        </p:sp>
        <p:sp>
          <p:nvSpPr>
            <p:cNvPr id="74762" name="Rectangle 11"/>
            <p:cNvSpPr>
              <a:spLocks noChangeArrowheads="1"/>
            </p:cNvSpPr>
            <p:nvPr/>
          </p:nvSpPr>
          <p:spPr bwMode="blackWhite">
            <a:xfrm>
              <a:off x="381000" y="1417638"/>
              <a:ext cx="2532063" cy="87204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pPr>
              <a:r>
                <a:rPr lang="en-US" sz="2000" b="1" dirty="0" smtClean="0">
                  <a:gradFill>
                    <a:gsLst>
                      <a:gs pos="28000">
                        <a:schemeClr val="bg2"/>
                      </a:gs>
                      <a:gs pos="48000">
                        <a:schemeClr val="bg2"/>
                      </a:gs>
                    </a:gsLst>
                    <a:lin ang="5400000" scaled="1"/>
                  </a:gradFill>
                  <a:latin typeface="Trebuchet MS" pitchFamily="34" charset="0"/>
                </a:rPr>
                <a:t>I/O System</a:t>
              </a:r>
            </a:p>
          </p:txBody>
        </p:sp>
        <p:grpSp>
          <p:nvGrpSpPr>
            <p:cNvPr id="24" name="Group 23"/>
            <p:cNvGrpSpPr/>
            <p:nvPr/>
          </p:nvGrpSpPr>
          <p:grpSpPr>
            <a:xfrm>
              <a:off x="1462087" y="4096904"/>
              <a:ext cx="381000" cy="384402"/>
              <a:chOff x="8202471" y="3801344"/>
              <a:chExt cx="381000" cy="384402"/>
            </a:xfrm>
          </p:grpSpPr>
          <p:sp>
            <p:nvSpPr>
              <p:cNvPr id="25" name="Oval 24"/>
              <p:cNvSpPr>
                <a:spLocks noChangeArrowheads="1"/>
              </p:cNvSpPr>
              <p:nvPr/>
            </p:nvSpPr>
            <p:spPr bwMode="auto">
              <a:xfrm>
                <a:off x="8202471" y="3804746"/>
                <a:ext cx="381000" cy="3810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Segoe" pitchFamily="34" charset="0"/>
                </a:endParaRPr>
              </a:p>
            </p:txBody>
          </p:sp>
          <p:sp>
            <p:nvSpPr>
              <p:cNvPr id="26" name="TextBox 25"/>
              <p:cNvSpPr txBox="1"/>
              <p:nvPr/>
            </p:nvSpPr>
            <p:spPr>
              <a:xfrm>
                <a:off x="8231335" y="3801344"/>
                <a:ext cx="323273" cy="369332"/>
              </a:xfrm>
              <a:prstGeom prst="rect">
                <a:avLst/>
              </a:prstGeom>
              <a:noFill/>
            </p:spPr>
            <p:txBody>
              <a:bodyPr wrap="square" lIns="0" tIns="0" rIns="0" bIns="0" rtlCol="0">
                <a:spAutoFit/>
              </a:bodyPr>
              <a:lstStyle/>
              <a:p>
                <a:pPr algn="ctr"/>
                <a:r>
                  <a:rPr lang="en-US" sz="2400" b="1" smtClean="0">
                    <a:solidFill>
                      <a:schemeClr val="tx1"/>
                    </a:solidFill>
                    <a:effectLst>
                      <a:outerShdw blurRad="38100" dist="38100" dir="2700000" algn="tl">
                        <a:srgbClr val="000000">
                          <a:alpha val="43137"/>
                        </a:srgbClr>
                      </a:outerShdw>
                    </a:effectLst>
                    <a:latin typeface="Trebuchet MS" pitchFamily="34" charset="0"/>
                  </a:rPr>
                  <a:t>X</a:t>
                </a:r>
                <a:endParaRPr lang="en-US" sz="2400" b="1"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74761" name="Text Box 10"/>
            <p:cNvSpPr txBox="1">
              <a:spLocks noChangeArrowheads="1"/>
            </p:cNvSpPr>
            <p:nvPr/>
          </p:nvSpPr>
          <p:spPr bwMode="auto">
            <a:xfrm>
              <a:off x="468313" y="2843147"/>
              <a:ext cx="2379663" cy="369332"/>
            </a:xfrm>
            <a:prstGeom prst="rect">
              <a:avLst/>
            </a:prstGeom>
            <a:noFill/>
            <a:ln w="9525" algn="ctr">
              <a:noFill/>
              <a:miter lim="800000"/>
              <a:headEnd/>
              <a:tailEnd/>
            </a:ln>
          </p:spPr>
          <p:txBody>
            <a:bodyPr>
              <a:spAutoFit/>
            </a:bodyPr>
            <a:lstStyle/>
            <a:p>
              <a:pPr algn="ctr">
                <a:spcBef>
                  <a:spcPct val="30000"/>
                </a:spcBef>
              </a:pPr>
              <a:r>
                <a:rPr lang="en-US" dirty="0" smtClean="0">
                  <a:gradFill>
                    <a:gsLst>
                      <a:gs pos="28000">
                        <a:schemeClr val="bg2"/>
                      </a:gs>
                      <a:gs pos="48000">
                        <a:schemeClr val="bg2"/>
                      </a:gs>
                    </a:gsLst>
                    <a:lin ang="5400000" scaled="1"/>
                  </a:gradFill>
                  <a:latin typeface="Trebuchet MS" pitchFamily="34" charset="0"/>
                </a:rPr>
                <a:t>Callback</a:t>
              </a:r>
              <a:endParaRPr lang="en-US" dirty="0">
                <a:gradFill>
                  <a:gsLst>
                    <a:gs pos="28000">
                      <a:schemeClr val="bg2"/>
                    </a:gs>
                    <a:gs pos="48000">
                      <a:schemeClr val="bg2"/>
                    </a:gs>
                  </a:gsLst>
                  <a:lin ang="5400000" scaled="1"/>
                </a:gradFill>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a:spLocks noChangeArrowheads="1"/>
          </p:cNvSpPr>
          <p:nvPr/>
        </p:nvSpPr>
        <p:spPr bwMode="auto">
          <a:xfrm>
            <a:off x="1905000" y="3592948"/>
            <a:ext cx="4986020" cy="121729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109728" tIns="54864" rIns="109728" bIns="54864" anchor="ctr">
            <a:noAutofit/>
          </a:bodyPr>
          <a:lstStyle>
            <a:defPPr>
              <a:defRPr lang="en-US"/>
            </a:defPPr>
            <a:lvl1pPr algn="l" defTabSz="1096963" rtl="0" fontAlgn="base">
              <a:spcBef>
                <a:spcPct val="0"/>
              </a:spcBef>
              <a:spcAft>
                <a:spcPct val="0"/>
              </a:spcAft>
              <a:defRPr sz="2200" kern="1200">
                <a:solidFill>
                  <a:schemeClr val="tx1"/>
                </a:solidFill>
                <a:latin typeface="Arial" charset="0"/>
                <a:ea typeface="+mn-ea"/>
                <a:cs typeface="+mn-cs"/>
              </a:defRPr>
            </a:lvl1pPr>
            <a:lvl2pPr marL="547688" indent="-90488" algn="l" defTabSz="1096963" rtl="0" fontAlgn="base">
              <a:spcBef>
                <a:spcPct val="0"/>
              </a:spcBef>
              <a:spcAft>
                <a:spcPct val="0"/>
              </a:spcAft>
              <a:defRPr sz="2200" kern="1200">
                <a:solidFill>
                  <a:schemeClr val="tx1"/>
                </a:solidFill>
                <a:latin typeface="Arial" charset="0"/>
                <a:ea typeface="+mn-ea"/>
                <a:cs typeface="+mn-cs"/>
              </a:defRPr>
            </a:lvl2pPr>
            <a:lvl3pPr marL="1096963" indent="-182563" algn="l" defTabSz="1096963" rtl="0" fontAlgn="base">
              <a:spcBef>
                <a:spcPct val="0"/>
              </a:spcBef>
              <a:spcAft>
                <a:spcPct val="0"/>
              </a:spcAft>
              <a:defRPr sz="2200" kern="1200">
                <a:solidFill>
                  <a:schemeClr val="tx1"/>
                </a:solidFill>
                <a:latin typeface="Arial" charset="0"/>
                <a:ea typeface="+mn-ea"/>
                <a:cs typeface="+mn-cs"/>
              </a:defRPr>
            </a:lvl3pPr>
            <a:lvl4pPr marL="1644650" indent="-273050" algn="l" defTabSz="1096963" rtl="0" fontAlgn="base">
              <a:spcBef>
                <a:spcPct val="0"/>
              </a:spcBef>
              <a:spcAft>
                <a:spcPct val="0"/>
              </a:spcAft>
              <a:defRPr sz="2200" kern="1200">
                <a:solidFill>
                  <a:schemeClr val="tx1"/>
                </a:solidFill>
                <a:latin typeface="Arial" charset="0"/>
                <a:ea typeface="+mn-ea"/>
                <a:cs typeface="+mn-cs"/>
              </a:defRPr>
            </a:lvl4pPr>
            <a:lvl5pPr marL="2193925" indent="-365125" algn="l" defTabSz="1096963"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a:lstStyle>
          <a:p>
            <a:pPr algn="ctr">
              <a:lnSpc>
                <a:spcPct val="90000"/>
              </a:lnSpc>
            </a:pPr>
            <a:endParaRPr lang="en-US" altLang="zh-CN" sz="2900" dirty="0">
              <a:latin typeface="Verdana" pitchFamily="34" charset="0"/>
              <a:ea typeface="宋体" pitchFamily="2" charset="-122"/>
            </a:endParaRPr>
          </a:p>
        </p:txBody>
      </p:sp>
      <p:cxnSp>
        <p:nvCxnSpPr>
          <p:cNvPr id="59" name="Straight Arrow Connector 58"/>
          <p:cNvCxnSpPr/>
          <p:nvPr/>
        </p:nvCxnSpPr>
        <p:spPr>
          <a:xfrm rot="16200000" flipH="1">
            <a:off x="1885950" y="3143250"/>
            <a:ext cx="609600" cy="114300"/>
          </a:xfrm>
          <a:prstGeom prst="straightConnector1">
            <a:avLst/>
          </a:prstGeom>
          <a:ln w="38100">
            <a:solidFill>
              <a:schemeClr val="accent6"/>
            </a:solidFill>
            <a:prstDash val="solid"/>
            <a:headEnd type="none" w="med" len="med"/>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H="1">
            <a:off x="2495550" y="3143250"/>
            <a:ext cx="609600" cy="114300"/>
          </a:xfrm>
          <a:prstGeom prst="straightConnector1">
            <a:avLst/>
          </a:prstGeom>
          <a:ln w="38100">
            <a:solidFill>
              <a:schemeClr val="accent6"/>
            </a:solidFill>
            <a:prstDash val="solid"/>
            <a:headEnd type="none" w="med" len="med"/>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3028950" y="3143250"/>
            <a:ext cx="609600" cy="114300"/>
          </a:xfrm>
          <a:prstGeom prst="straightConnector1">
            <a:avLst/>
          </a:prstGeom>
          <a:ln w="38100">
            <a:solidFill>
              <a:schemeClr val="accent6"/>
            </a:solidFill>
            <a:prstDash val="solid"/>
            <a:headEnd type="none" w="med" len="med"/>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3714750" y="3143250"/>
            <a:ext cx="609600" cy="114300"/>
          </a:xfrm>
          <a:prstGeom prst="straightConnector1">
            <a:avLst/>
          </a:prstGeom>
          <a:ln w="38100">
            <a:solidFill>
              <a:schemeClr val="accent6"/>
            </a:solidFill>
            <a:prstDash val="solid"/>
            <a:headEnd type="none" w="med" len="med"/>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4324350" y="3143250"/>
            <a:ext cx="609600" cy="114300"/>
          </a:xfrm>
          <a:prstGeom prst="straightConnector1">
            <a:avLst/>
          </a:prstGeom>
          <a:ln w="38100">
            <a:solidFill>
              <a:schemeClr val="accent6"/>
            </a:solidFill>
            <a:prstDash val="solid"/>
            <a:headEnd type="none" w="med" len="med"/>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6200000" flipH="1">
            <a:off x="4857750" y="3143250"/>
            <a:ext cx="609600" cy="114300"/>
          </a:xfrm>
          <a:prstGeom prst="straightConnector1">
            <a:avLst/>
          </a:prstGeom>
          <a:ln w="38100">
            <a:solidFill>
              <a:schemeClr val="accent6"/>
            </a:solidFill>
            <a:prstDash val="solid"/>
            <a:headEnd type="none" w="med" len="med"/>
            <a:tailEnd type="triangle"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Verification Sandwich</a:t>
            </a:r>
            <a:endParaRPr lang="en-US" dirty="0"/>
          </a:p>
        </p:txBody>
      </p:sp>
      <p:sp>
        <p:nvSpPr>
          <p:cNvPr id="5" name="Rectangle 4"/>
          <p:cNvSpPr/>
          <p:nvPr/>
        </p:nvSpPr>
        <p:spPr>
          <a:xfrm>
            <a:off x="1752600" y="2057400"/>
            <a:ext cx="5486400" cy="6096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Harnesses</a:t>
            </a:r>
            <a:endParaRPr lang="en-US" dirty="0">
              <a:gradFill>
                <a:gsLst>
                  <a:gs pos="28000">
                    <a:schemeClr val="bg2"/>
                  </a:gs>
                  <a:gs pos="48000">
                    <a:schemeClr val="bg2"/>
                  </a:gs>
                </a:gsLst>
                <a:lin ang="5400000" scaled="1"/>
              </a:gradFill>
              <a:latin typeface="Trebuchet MS" pitchFamily="34" charset="0"/>
            </a:endParaRPr>
          </a:p>
        </p:txBody>
      </p:sp>
      <p:sp>
        <p:nvSpPr>
          <p:cNvPr id="6" name="Rectangle 5"/>
          <p:cNvSpPr/>
          <p:nvPr/>
        </p:nvSpPr>
        <p:spPr>
          <a:xfrm>
            <a:off x="2514600" y="52185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Rectangle 6"/>
          <p:cNvSpPr/>
          <p:nvPr/>
        </p:nvSpPr>
        <p:spPr>
          <a:xfrm>
            <a:off x="3581400" y="52185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 name="Rectangle 7"/>
          <p:cNvSpPr/>
          <p:nvPr/>
        </p:nvSpPr>
        <p:spPr>
          <a:xfrm>
            <a:off x="3733800" y="53709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9" name="Rectangle 8"/>
          <p:cNvSpPr/>
          <p:nvPr/>
        </p:nvSpPr>
        <p:spPr>
          <a:xfrm>
            <a:off x="3886200" y="55233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0" name="Rectangle 9"/>
          <p:cNvSpPr/>
          <p:nvPr/>
        </p:nvSpPr>
        <p:spPr>
          <a:xfrm>
            <a:off x="4038600" y="56757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1" name="Rectangle 10"/>
          <p:cNvSpPr/>
          <p:nvPr/>
        </p:nvSpPr>
        <p:spPr>
          <a:xfrm>
            <a:off x="4800600" y="51423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3" name="Rectangle 12"/>
          <p:cNvSpPr/>
          <p:nvPr/>
        </p:nvSpPr>
        <p:spPr>
          <a:xfrm>
            <a:off x="4953000" y="52947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4" name="Rectangle 13"/>
          <p:cNvSpPr/>
          <p:nvPr/>
        </p:nvSpPr>
        <p:spPr>
          <a:xfrm>
            <a:off x="5105400" y="54471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5" name="Rectangle 14"/>
          <p:cNvSpPr/>
          <p:nvPr/>
        </p:nvSpPr>
        <p:spPr>
          <a:xfrm>
            <a:off x="5257800" y="55995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6" name="Rectangle 15"/>
          <p:cNvSpPr/>
          <p:nvPr/>
        </p:nvSpPr>
        <p:spPr>
          <a:xfrm>
            <a:off x="5410200" y="57519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8" name="Rectangle 17"/>
          <p:cNvSpPr/>
          <p:nvPr/>
        </p:nvSpPr>
        <p:spPr>
          <a:xfrm>
            <a:off x="2667000" y="53709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9" name="Rectangle 18"/>
          <p:cNvSpPr/>
          <p:nvPr/>
        </p:nvSpPr>
        <p:spPr>
          <a:xfrm>
            <a:off x="3733800" y="53709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0" name="Rectangle 19"/>
          <p:cNvSpPr/>
          <p:nvPr/>
        </p:nvSpPr>
        <p:spPr>
          <a:xfrm>
            <a:off x="3886200" y="55233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1" name="Rectangle 20"/>
          <p:cNvSpPr/>
          <p:nvPr/>
        </p:nvSpPr>
        <p:spPr>
          <a:xfrm>
            <a:off x="4038600" y="56757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2" name="Rectangle 21"/>
          <p:cNvSpPr/>
          <p:nvPr/>
        </p:nvSpPr>
        <p:spPr>
          <a:xfrm>
            <a:off x="4191000" y="58281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3" name="Rectangle 22"/>
          <p:cNvSpPr/>
          <p:nvPr/>
        </p:nvSpPr>
        <p:spPr>
          <a:xfrm>
            <a:off x="3733800" y="53709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4" name="Rectangle 23"/>
          <p:cNvSpPr/>
          <p:nvPr/>
        </p:nvSpPr>
        <p:spPr>
          <a:xfrm>
            <a:off x="3886200" y="55233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5" name="Rectangle 24"/>
          <p:cNvSpPr/>
          <p:nvPr/>
        </p:nvSpPr>
        <p:spPr>
          <a:xfrm>
            <a:off x="4038600" y="56757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6" name="Rectangle 25"/>
          <p:cNvSpPr/>
          <p:nvPr/>
        </p:nvSpPr>
        <p:spPr>
          <a:xfrm>
            <a:off x="4191000" y="58281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7" name="Rectangle 26"/>
          <p:cNvSpPr/>
          <p:nvPr/>
        </p:nvSpPr>
        <p:spPr>
          <a:xfrm>
            <a:off x="4343400" y="59805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8" name="Rectangle 27"/>
          <p:cNvSpPr/>
          <p:nvPr/>
        </p:nvSpPr>
        <p:spPr>
          <a:xfrm>
            <a:off x="2819400" y="55233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29" name="Rectangle 28"/>
          <p:cNvSpPr/>
          <p:nvPr/>
        </p:nvSpPr>
        <p:spPr>
          <a:xfrm>
            <a:off x="2971800" y="56757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0" name="Rectangle 29"/>
          <p:cNvSpPr/>
          <p:nvPr/>
        </p:nvSpPr>
        <p:spPr>
          <a:xfrm>
            <a:off x="3124200" y="58281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1" name="Rectangle 30"/>
          <p:cNvSpPr/>
          <p:nvPr/>
        </p:nvSpPr>
        <p:spPr>
          <a:xfrm>
            <a:off x="3276600" y="59805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2" name="Rectangle 31"/>
          <p:cNvSpPr/>
          <p:nvPr/>
        </p:nvSpPr>
        <p:spPr>
          <a:xfrm>
            <a:off x="5562600" y="5904356"/>
            <a:ext cx="533400" cy="381000"/>
          </a:xfrm>
          <a:prstGeom prst="rect">
            <a:avLst/>
          </a:prstGeom>
          <a:no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3" name="Rectangle 32"/>
          <p:cNvSpPr/>
          <p:nvPr/>
        </p:nvSpPr>
        <p:spPr>
          <a:xfrm>
            <a:off x="1828800" y="2514600"/>
            <a:ext cx="533400" cy="381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c1</a:t>
            </a:r>
            <a:endParaRPr lang="en-US" dirty="0">
              <a:gradFill>
                <a:gsLst>
                  <a:gs pos="28000">
                    <a:schemeClr val="bg2"/>
                  </a:gs>
                  <a:gs pos="48000">
                    <a:schemeClr val="bg2"/>
                  </a:gs>
                </a:gsLst>
                <a:lin ang="5400000" scaled="1"/>
              </a:gradFill>
              <a:latin typeface="Trebuchet MS" pitchFamily="34" charset="0"/>
            </a:endParaRPr>
          </a:p>
        </p:txBody>
      </p:sp>
      <p:sp>
        <p:nvSpPr>
          <p:cNvPr id="34" name="Rectangle 33"/>
          <p:cNvSpPr/>
          <p:nvPr/>
        </p:nvSpPr>
        <p:spPr>
          <a:xfrm>
            <a:off x="2438400" y="2514600"/>
            <a:ext cx="533400" cy="381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c2</a:t>
            </a:r>
            <a:endParaRPr lang="en-US" dirty="0">
              <a:gradFill>
                <a:gsLst>
                  <a:gs pos="28000">
                    <a:schemeClr val="bg2"/>
                  </a:gs>
                  <a:gs pos="48000">
                    <a:schemeClr val="bg2"/>
                  </a:gs>
                </a:gsLst>
                <a:lin ang="5400000" scaled="1"/>
              </a:gradFill>
              <a:latin typeface="Trebuchet MS" pitchFamily="34" charset="0"/>
            </a:endParaRPr>
          </a:p>
        </p:txBody>
      </p:sp>
      <p:sp>
        <p:nvSpPr>
          <p:cNvPr id="35" name="Rectangle 34"/>
          <p:cNvSpPr/>
          <p:nvPr/>
        </p:nvSpPr>
        <p:spPr>
          <a:xfrm>
            <a:off x="3048000" y="2514600"/>
            <a:ext cx="533400" cy="381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c3</a:t>
            </a:r>
            <a:endParaRPr lang="en-US" dirty="0">
              <a:gradFill>
                <a:gsLst>
                  <a:gs pos="28000">
                    <a:schemeClr val="bg2"/>
                  </a:gs>
                  <a:gs pos="48000">
                    <a:schemeClr val="bg2"/>
                  </a:gs>
                </a:gsLst>
                <a:lin ang="5400000" scaled="1"/>
              </a:gradFill>
              <a:latin typeface="Trebuchet MS" pitchFamily="34" charset="0"/>
            </a:endParaRPr>
          </a:p>
        </p:txBody>
      </p:sp>
      <p:sp>
        <p:nvSpPr>
          <p:cNvPr id="36" name="Rectangle 35"/>
          <p:cNvSpPr/>
          <p:nvPr/>
        </p:nvSpPr>
        <p:spPr>
          <a:xfrm>
            <a:off x="3657600" y="2514600"/>
            <a:ext cx="533400" cy="381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c4</a:t>
            </a:r>
            <a:endParaRPr lang="en-US" dirty="0">
              <a:gradFill>
                <a:gsLst>
                  <a:gs pos="28000">
                    <a:schemeClr val="bg2"/>
                  </a:gs>
                  <a:gs pos="48000">
                    <a:schemeClr val="bg2"/>
                  </a:gs>
                </a:gsLst>
                <a:lin ang="5400000" scaled="1"/>
              </a:gradFill>
              <a:latin typeface="Trebuchet MS" pitchFamily="34" charset="0"/>
            </a:endParaRPr>
          </a:p>
        </p:txBody>
      </p:sp>
      <p:sp>
        <p:nvSpPr>
          <p:cNvPr id="37" name="Rectangle 36"/>
          <p:cNvSpPr/>
          <p:nvPr/>
        </p:nvSpPr>
        <p:spPr>
          <a:xfrm>
            <a:off x="4267200" y="2514600"/>
            <a:ext cx="533400" cy="381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c5</a:t>
            </a:r>
            <a:endParaRPr lang="en-US" dirty="0">
              <a:gradFill>
                <a:gsLst>
                  <a:gs pos="28000">
                    <a:schemeClr val="bg2"/>
                  </a:gs>
                  <a:gs pos="48000">
                    <a:schemeClr val="bg2"/>
                  </a:gs>
                </a:gsLst>
                <a:lin ang="5400000" scaled="1"/>
              </a:gradFill>
              <a:latin typeface="Trebuchet MS" pitchFamily="34" charset="0"/>
            </a:endParaRPr>
          </a:p>
        </p:txBody>
      </p:sp>
      <p:sp>
        <p:nvSpPr>
          <p:cNvPr id="38" name="Rectangle 37"/>
          <p:cNvSpPr/>
          <p:nvPr/>
        </p:nvSpPr>
        <p:spPr>
          <a:xfrm>
            <a:off x="6096000" y="25146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c8</a:t>
            </a:r>
            <a:endParaRPr lang="en-US" dirty="0">
              <a:gradFill>
                <a:gsLst>
                  <a:gs pos="28000">
                    <a:schemeClr val="bg2"/>
                  </a:gs>
                  <a:gs pos="48000">
                    <a:schemeClr val="bg2"/>
                  </a:gs>
                </a:gsLst>
                <a:lin ang="5400000" scaled="1"/>
              </a:gradFill>
              <a:latin typeface="Trebuchet MS" pitchFamily="34" charset="0"/>
            </a:endParaRPr>
          </a:p>
        </p:txBody>
      </p:sp>
      <p:sp>
        <p:nvSpPr>
          <p:cNvPr id="39" name="Rectangle 38"/>
          <p:cNvSpPr/>
          <p:nvPr/>
        </p:nvSpPr>
        <p:spPr>
          <a:xfrm>
            <a:off x="5486400" y="25146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c7</a:t>
            </a:r>
            <a:endParaRPr lang="en-US" dirty="0">
              <a:gradFill>
                <a:gsLst>
                  <a:gs pos="28000">
                    <a:schemeClr val="bg2"/>
                  </a:gs>
                  <a:gs pos="48000">
                    <a:schemeClr val="bg2"/>
                  </a:gs>
                </a:gsLst>
                <a:lin ang="5400000" scaled="1"/>
              </a:gradFill>
              <a:latin typeface="Trebuchet MS" pitchFamily="34" charset="0"/>
            </a:endParaRPr>
          </a:p>
        </p:txBody>
      </p:sp>
      <p:sp>
        <p:nvSpPr>
          <p:cNvPr id="40" name="Rectangle 39"/>
          <p:cNvSpPr/>
          <p:nvPr/>
        </p:nvSpPr>
        <p:spPr>
          <a:xfrm>
            <a:off x="4876800" y="2514600"/>
            <a:ext cx="533400" cy="3810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c6</a:t>
            </a:r>
            <a:endParaRPr lang="en-US" dirty="0">
              <a:gradFill>
                <a:gsLst>
                  <a:gs pos="28000">
                    <a:schemeClr val="bg2"/>
                  </a:gs>
                  <a:gs pos="48000">
                    <a:schemeClr val="bg2"/>
                  </a:gs>
                </a:gsLst>
                <a:lin ang="5400000" scaled="1"/>
              </a:gradFill>
              <a:latin typeface="Trebuchet MS" pitchFamily="34" charset="0"/>
            </a:endParaRPr>
          </a:p>
        </p:txBody>
      </p:sp>
      <p:sp>
        <p:nvSpPr>
          <p:cNvPr id="41" name="Rectangle 40"/>
          <p:cNvSpPr/>
          <p:nvPr/>
        </p:nvSpPr>
        <p:spPr>
          <a:xfrm>
            <a:off x="6705600" y="25146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c9</a:t>
            </a:r>
            <a:endParaRPr lang="en-US" dirty="0">
              <a:gradFill>
                <a:gsLst>
                  <a:gs pos="28000">
                    <a:schemeClr val="bg2"/>
                  </a:gs>
                  <a:gs pos="48000">
                    <a:schemeClr val="bg2"/>
                  </a:gs>
                </a:gsLst>
                <a:lin ang="5400000" scaled="1"/>
              </a:gradFill>
              <a:latin typeface="Trebuchet MS" pitchFamily="34" charset="0"/>
            </a:endParaRPr>
          </a:p>
        </p:txBody>
      </p:sp>
      <p:sp>
        <p:nvSpPr>
          <p:cNvPr id="42" name="Oval 41"/>
          <p:cNvSpPr>
            <a:spLocks noChangeArrowheads="1"/>
          </p:cNvSpPr>
          <p:nvPr/>
        </p:nvSpPr>
        <p:spPr bwMode="auto">
          <a:xfrm>
            <a:off x="685800" y="5066156"/>
            <a:ext cx="8046720" cy="1272540"/>
          </a:xfrm>
          <a:prstGeom prst="ellipse">
            <a:avLst/>
          </a:prstGeom>
          <a:noFill/>
          <a:ln w="0">
            <a:solidFill>
              <a:schemeClr val="accent6">
                <a:alpha val="62000"/>
              </a:schemeClr>
            </a:solidFill>
            <a:prstDash val="sysDash"/>
            <a:round/>
            <a:headEnd/>
            <a:tailEnd/>
          </a:ln>
        </p:spPr>
        <p:txBody>
          <a:bodyPr wrap="none" lIns="109728" tIns="54864" rIns="109728" bIns="54864" anchor="ctr"/>
          <a:lstStyle>
            <a:defPPr>
              <a:defRPr lang="en-US"/>
            </a:defPPr>
            <a:lvl1pPr algn="l" defTabSz="1096963" rtl="0" fontAlgn="base">
              <a:spcBef>
                <a:spcPct val="0"/>
              </a:spcBef>
              <a:spcAft>
                <a:spcPct val="0"/>
              </a:spcAft>
              <a:defRPr sz="2200" kern="1200">
                <a:solidFill>
                  <a:schemeClr val="tx1"/>
                </a:solidFill>
                <a:latin typeface="Arial" charset="0"/>
                <a:ea typeface="+mn-ea"/>
                <a:cs typeface="+mn-cs"/>
              </a:defRPr>
            </a:lvl1pPr>
            <a:lvl2pPr marL="547688" indent="-90488" algn="l" defTabSz="1096963" rtl="0" fontAlgn="base">
              <a:spcBef>
                <a:spcPct val="0"/>
              </a:spcBef>
              <a:spcAft>
                <a:spcPct val="0"/>
              </a:spcAft>
              <a:defRPr sz="2200" kern="1200">
                <a:solidFill>
                  <a:schemeClr val="tx1"/>
                </a:solidFill>
                <a:latin typeface="Arial" charset="0"/>
                <a:ea typeface="+mn-ea"/>
                <a:cs typeface="+mn-cs"/>
              </a:defRPr>
            </a:lvl2pPr>
            <a:lvl3pPr marL="1096963" indent="-182563" algn="l" defTabSz="1096963" rtl="0" fontAlgn="base">
              <a:spcBef>
                <a:spcPct val="0"/>
              </a:spcBef>
              <a:spcAft>
                <a:spcPct val="0"/>
              </a:spcAft>
              <a:defRPr sz="2200" kern="1200">
                <a:solidFill>
                  <a:schemeClr val="tx1"/>
                </a:solidFill>
                <a:latin typeface="Arial" charset="0"/>
                <a:ea typeface="+mn-ea"/>
                <a:cs typeface="+mn-cs"/>
              </a:defRPr>
            </a:lvl3pPr>
            <a:lvl4pPr marL="1644650" indent="-273050" algn="l" defTabSz="1096963" rtl="0" fontAlgn="base">
              <a:spcBef>
                <a:spcPct val="0"/>
              </a:spcBef>
              <a:spcAft>
                <a:spcPct val="0"/>
              </a:spcAft>
              <a:defRPr sz="2200" kern="1200">
                <a:solidFill>
                  <a:schemeClr val="tx1"/>
                </a:solidFill>
                <a:latin typeface="Arial" charset="0"/>
                <a:ea typeface="+mn-ea"/>
                <a:cs typeface="+mn-cs"/>
              </a:defRPr>
            </a:lvl4pPr>
            <a:lvl5pPr marL="2193925" indent="-365125" algn="l" defTabSz="1096963"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a:lstStyle>
          <a:p>
            <a:endParaRPr lang="zh-CN" altLang="en-US">
              <a:ea typeface="宋体" pitchFamily="2" charset="-122"/>
            </a:endParaRPr>
          </a:p>
        </p:txBody>
      </p:sp>
      <p:sp>
        <p:nvSpPr>
          <p:cNvPr id="43" name="Rectangle 42"/>
          <p:cNvSpPr/>
          <p:nvPr/>
        </p:nvSpPr>
        <p:spPr>
          <a:xfrm>
            <a:off x="381001" y="5370956"/>
            <a:ext cx="1438564" cy="498598"/>
          </a:xfrm>
          <a:prstGeom prst="rect">
            <a:avLst/>
          </a:prstGeom>
        </p:spPr>
        <p:txBody>
          <a:bodyPr wrap="square" lIns="0" tIns="0" rIns="0" bIns="0">
            <a:spAutoFit/>
          </a:bodyPr>
          <a:lstStyle/>
          <a:p>
            <a:pPr algn="ctr">
              <a:lnSpc>
                <a:spcPct val="90000"/>
              </a:lnSpc>
              <a:spcBef>
                <a:spcPct val="50000"/>
              </a:spcBef>
            </a:pPr>
            <a:r>
              <a:rPr lang="en-US" altLang="zh-CN" smtClean="0">
                <a:gradFill>
                  <a:gsLst>
                    <a:gs pos="28000">
                      <a:schemeClr val="accent3">
                        <a:lumMod val="60000"/>
                        <a:lumOff val="40000"/>
                      </a:schemeClr>
                    </a:gs>
                    <a:gs pos="48000">
                      <a:schemeClr val="accent3">
                        <a:lumMod val="60000"/>
                        <a:lumOff val="40000"/>
                      </a:schemeClr>
                    </a:gs>
                  </a:gsLst>
                  <a:lin ang="5400000" scaled="1"/>
                </a:gradFill>
                <a:effectLst>
                  <a:outerShdw blurRad="38100" dist="38100" dir="2700000" algn="tl">
                    <a:srgbClr val="000000">
                      <a:alpha val="43137"/>
                    </a:srgbClr>
                  </a:outerShdw>
                </a:effectLst>
                <a:latin typeface="Trebuchet MS" pitchFamily="34" charset="0"/>
              </a:rPr>
              <a:t>KMDF and WDM stubs</a:t>
            </a:r>
            <a:endParaRPr lang="en-US" altLang="zh-CN" dirty="0" smtClean="0">
              <a:gradFill>
                <a:gsLst>
                  <a:gs pos="28000">
                    <a:schemeClr val="accent3">
                      <a:lumMod val="60000"/>
                      <a:lumOff val="40000"/>
                    </a:schemeClr>
                  </a:gs>
                  <a:gs pos="48000">
                    <a:schemeClr val="accent3">
                      <a:lumMod val="60000"/>
                      <a:lumOff val="40000"/>
                    </a:schemeClr>
                  </a:gs>
                </a:gsLst>
                <a:lin ang="5400000" scaled="1"/>
              </a:gradFill>
              <a:effectLst>
                <a:outerShdw blurRad="38100" dist="38100" dir="2700000" algn="tl">
                  <a:srgbClr val="000000">
                    <a:alpha val="43137"/>
                  </a:srgbClr>
                </a:outerShdw>
              </a:effectLst>
              <a:latin typeface="Trebuchet MS" pitchFamily="34" charset="0"/>
            </a:endParaRPr>
          </a:p>
        </p:txBody>
      </p:sp>
      <p:sp>
        <p:nvSpPr>
          <p:cNvPr id="45" name="Rectangle 44"/>
          <p:cNvSpPr/>
          <p:nvPr/>
        </p:nvSpPr>
        <p:spPr>
          <a:xfrm>
            <a:off x="380999" y="4038600"/>
            <a:ext cx="1364674" cy="276999"/>
          </a:xfrm>
          <a:prstGeom prst="rect">
            <a:avLst/>
          </a:prstGeom>
        </p:spPr>
        <p:txBody>
          <a:bodyPr wrap="square" lIns="0" tIns="0" rIns="0" bIns="0">
            <a:noAutofit/>
          </a:bodyPr>
          <a:lstStyle/>
          <a:p>
            <a:pPr algn="r">
              <a:lnSpc>
                <a:spcPct val="90000"/>
              </a:lnSpc>
              <a:spcBef>
                <a:spcPct val="50000"/>
              </a:spcBef>
            </a:pPr>
            <a:r>
              <a:rPr lang="en-US" altLang="zh-CN"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KMDF Driver</a:t>
            </a:r>
          </a:p>
        </p:txBody>
      </p:sp>
      <p:sp>
        <p:nvSpPr>
          <p:cNvPr id="54" name="Rectangle 53"/>
          <p:cNvSpPr/>
          <p:nvPr/>
        </p:nvSpPr>
        <p:spPr>
          <a:xfrm>
            <a:off x="526472" y="2133600"/>
            <a:ext cx="1068515" cy="553998"/>
          </a:xfrm>
          <a:prstGeom prst="rect">
            <a:avLst/>
          </a:prstGeom>
        </p:spPr>
        <p:txBody>
          <a:bodyPr wrap="square" lIns="0" tIns="0" rIns="0" bIns="0">
            <a:noAutofit/>
          </a:bodyPr>
          <a:lstStyle/>
          <a:p>
            <a:pPr algn="ctr">
              <a:lnSpc>
                <a:spcPct val="90000"/>
              </a:lnSpc>
              <a:spcBef>
                <a:spcPct val="50000"/>
              </a:spcBef>
            </a:pPr>
            <a:r>
              <a:rPr lang="en-US" altLang="zh-CN"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Callback driven</a:t>
            </a:r>
            <a:endParaRPr lang="en-US" altLang="zh-CN"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67" name="Rectangle 66"/>
          <p:cNvSpPr/>
          <p:nvPr/>
        </p:nvSpPr>
        <p:spPr>
          <a:xfrm>
            <a:off x="6625556" y="3124200"/>
            <a:ext cx="2137444" cy="276999"/>
          </a:xfrm>
          <a:prstGeom prst="rect">
            <a:avLst/>
          </a:prstGeom>
        </p:spPr>
        <p:txBody>
          <a:bodyPr wrap="square" lIns="0" tIns="0" rIns="0" bIns="0">
            <a:noAutofit/>
          </a:bodyPr>
          <a:lstStyle/>
          <a:p>
            <a:pPr algn="r">
              <a:lnSpc>
                <a:spcPct val="90000"/>
              </a:lnSpc>
              <a:spcBef>
                <a:spcPct val="50000"/>
              </a:spcBef>
            </a:pPr>
            <a:r>
              <a:rPr lang="en-US" altLang="zh-CN"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Without Role types</a:t>
            </a:r>
            <a:endParaRPr lang="en-US" altLang="zh-CN"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70" name="Straight Arrow Connector 69"/>
          <p:cNvCxnSpPr>
            <a:stCxn id="46" idx="2"/>
          </p:cNvCxnSpPr>
          <p:nvPr/>
        </p:nvCxnSpPr>
        <p:spPr>
          <a:xfrm rot="16200000" flipH="1">
            <a:off x="1797049" y="4355522"/>
            <a:ext cx="1276928" cy="375227"/>
          </a:xfrm>
          <a:prstGeom prst="straightConnector1">
            <a:avLst/>
          </a:prstGeom>
          <a:ln w="28575">
            <a:no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6200000" flipH="1">
            <a:off x="2572327" y="4133273"/>
            <a:ext cx="1239982" cy="745836"/>
          </a:xfrm>
          <a:prstGeom prst="straightConnector1">
            <a:avLst/>
          </a:prstGeom>
          <a:ln w="28575">
            <a:no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6200000" flipH="1">
            <a:off x="3551382" y="4373418"/>
            <a:ext cx="1258455" cy="284018"/>
          </a:xfrm>
          <a:prstGeom prst="straightConnector1">
            <a:avLst/>
          </a:prstGeom>
          <a:ln w="28575">
            <a:no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7077426" y="3810000"/>
            <a:ext cx="1685574" cy="276999"/>
          </a:xfrm>
          <a:prstGeom prst="rect">
            <a:avLst/>
          </a:prstGeom>
          <a:noFill/>
          <a:ln>
            <a:noFill/>
          </a:ln>
        </p:spPr>
        <p:txBody>
          <a:bodyPr wrap="square" lIns="0" tIns="0" rIns="0" bIns="0">
            <a:noAutofit/>
          </a:bodyPr>
          <a:lstStyle/>
          <a:p>
            <a:pPr algn="r">
              <a:lnSpc>
                <a:spcPct val="90000"/>
              </a:lnSpc>
              <a:spcBef>
                <a:spcPct val="50000"/>
              </a:spcBef>
            </a:pPr>
            <a:r>
              <a:rPr lang="en-US" altLang="zh-CN" smtClean="0">
                <a:gradFill>
                  <a:gsLst>
                    <a:gs pos="28000">
                      <a:schemeClr val="accent6"/>
                    </a:gs>
                    <a:gs pos="48000">
                      <a:schemeClr val="accent6"/>
                    </a:gs>
                  </a:gsLst>
                  <a:lin ang="5400000" scaled="1"/>
                </a:gradFill>
                <a:effectLst>
                  <a:outerShdw blurRad="38100" dist="38100" dir="2700000" algn="tl">
                    <a:srgbClr val="000000">
                      <a:alpha val="43137"/>
                    </a:srgbClr>
                  </a:outerShdw>
                </a:effectLst>
                <a:latin typeface="Trebuchet MS" pitchFamily="34" charset="0"/>
              </a:rPr>
              <a:t>With Roletypes</a:t>
            </a:r>
            <a:endParaRPr lang="en-US" altLang="zh-CN" dirty="0">
              <a:gradFill>
                <a:gsLst>
                  <a:gs pos="28000">
                    <a:schemeClr val="accent6"/>
                  </a:gs>
                  <a:gs pos="48000">
                    <a:schemeClr val="accent6"/>
                  </a:gs>
                </a:gsLst>
                <a:lin ang="5400000" scaled="1"/>
              </a:gradFill>
              <a:effectLst>
                <a:outerShdw blurRad="38100" dist="38100" dir="2700000" algn="tl">
                  <a:srgbClr val="000000">
                    <a:alpha val="43137"/>
                  </a:srgbClr>
                </a:outerShdw>
              </a:effectLst>
              <a:latin typeface="Trebuchet MS" pitchFamily="34" charset="0"/>
            </a:endParaRPr>
          </a:p>
        </p:txBody>
      </p:sp>
      <p:sp>
        <p:nvSpPr>
          <p:cNvPr id="46" name="Rectangle 45"/>
          <p:cNvSpPr/>
          <p:nvPr/>
        </p:nvSpPr>
        <p:spPr>
          <a:xfrm>
            <a:off x="1981200" y="3523672"/>
            <a:ext cx="533400" cy="381000"/>
          </a:xfrm>
          <a:prstGeom prst="rect">
            <a:avLst/>
          </a:prstGeom>
          <a:noFill/>
          <a:ln>
            <a:prstDash val="solid"/>
          </a:ln>
          <a:effectLst/>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c1</a:t>
            </a:r>
            <a:endParaRPr lang="en-US" dirty="0">
              <a:gradFill>
                <a:gsLst>
                  <a:gs pos="28000">
                    <a:schemeClr val="bg2"/>
                  </a:gs>
                  <a:gs pos="48000">
                    <a:schemeClr val="bg2"/>
                  </a:gs>
                </a:gsLst>
                <a:lin ang="5400000" scaled="1"/>
              </a:gradFill>
              <a:latin typeface="Trebuchet MS" pitchFamily="34" charset="0"/>
            </a:endParaRPr>
          </a:p>
        </p:txBody>
      </p:sp>
      <p:sp>
        <p:nvSpPr>
          <p:cNvPr id="87" name="Rectangle 86"/>
          <p:cNvSpPr/>
          <p:nvPr/>
        </p:nvSpPr>
        <p:spPr>
          <a:xfrm>
            <a:off x="2590800" y="3523672"/>
            <a:ext cx="533400" cy="381000"/>
          </a:xfrm>
          <a:prstGeom prst="rect">
            <a:avLst/>
          </a:prstGeom>
          <a:noFill/>
          <a:ln>
            <a:prstDash val="solid"/>
          </a:ln>
          <a:effectLst/>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c2</a:t>
            </a:r>
            <a:endParaRPr lang="en-US" dirty="0">
              <a:gradFill>
                <a:gsLst>
                  <a:gs pos="28000">
                    <a:schemeClr val="bg2"/>
                  </a:gs>
                  <a:gs pos="48000">
                    <a:schemeClr val="bg2"/>
                  </a:gs>
                </a:gsLst>
                <a:lin ang="5400000" scaled="1"/>
              </a:gradFill>
              <a:latin typeface="Trebuchet MS" pitchFamily="34" charset="0"/>
            </a:endParaRPr>
          </a:p>
        </p:txBody>
      </p:sp>
      <p:sp>
        <p:nvSpPr>
          <p:cNvPr id="88" name="Rectangle 87"/>
          <p:cNvSpPr/>
          <p:nvPr/>
        </p:nvSpPr>
        <p:spPr>
          <a:xfrm>
            <a:off x="3200400" y="3523672"/>
            <a:ext cx="533400" cy="381000"/>
          </a:xfrm>
          <a:prstGeom prst="rect">
            <a:avLst/>
          </a:prstGeom>
          <a:noFill/>
          <a:ln>
            <a:prstDash val="solid"/>
          </a:ln>
          <a:effectLst/>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c3</a:t>
            </a:r>
            <a:endParaRPr lang="en-US" dirty="0">
              <a:gradFill>
                <a:gsLst>
                  <a:gs pos="28000">
                    <a:schemeClr val="bg2"/>
                  </a:gs>
                  <a:gs pos="48000">
                    <a:schemeClr val="bg2"/>
                  </a:gs>
                </a:gsLst>
                <a:lin ang="5400000" scaled="1"/>
              </a:gradFill>
              <a:latin typeface="Trebuchet MS" pitchFamily="34" charset="0"/>
            </a:endParaRPr>
          </a:p>
        </p:txBody>
      </p:sp>
      <p:sp>
        <p:nvSpPr>
          <p:cNvPr id="89" name="Rectangle 88"/>
          <p:cNvSpPr/>
          <p:nvPr/>
        </p:nvSpPr>
        <p:spPr>
          <a:xfrm>
            <a:off x="3810000" y="3523672"/>
            <a:ext cx="533400" cy="381000"/>
          </a:xfrm>
          <a:prstGeom prst="rect">
            <a:avLst/>
          </a:prstGeom>
          <a:noFill/>
          <a:ln>
            <a:prstDash val="solid"/>
          </a:ln>
          <a:effectLst/>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c4</a:t>
            </a:r>
            <a:endParaRPr lang="en-US" dirty="0">
              <a:gradFill>
                <a:gsLst>
                  <a:gs pos="28000">
                    <a:schemeClr val="bg2"/>
                  </a:gs>
                  <a:gs pos="48000">
                    <a:schemeClr val="bg2"/>
                  </a:gs>
                </a:gsLst>
                <a:lin ang="5400000" scaled="1"/>
              </a:gradFill>
              <a:latin typeface="Trebuchet MS" pitchFamily="34" charset="0"/>
            </a:endParaRPr>
          </a:p>
        </p:txBody>
      </p:sp>
      <p:sp>
        <p:nvSpPr>
          <p:cNvPr id="90" name="Rectangle 89"/>
          <p:cNvSpPr/>
          <p:nvPr/>
        </p:nvSpPr>
        <p:spPr>
          <a:xfrm>
            <a:off x="4419600" y="3523672"/>
            <a:ext cx="533400" cy="381000"/>
          </a:xfrm>
          <a:prstGeom prst="rect">
            <a:avLst/>
          </a:prstGeom>
          <a:noFill/>
          <a:ln>
            <a:prstDash val="solid"/>
          </a:ln>
          <a:effectLst/>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c5</a:t>
            </a:r>
            <a:endParaRPr lang="en-US" dirty="0">
              <a:gradFill>
                <a:gsLst>
                  <a:gs pos="28000">
                    <a:schemeClr val="bg2"/>
                  </a:gs>
                  <a:gs pos="48000">
                    <a:schemeClr val="bg2"/>
                  </a:gs>
                </a:gsLst>
                <a:lin ang="5400000" scaled="1"/>
              </a:gradFill>
              <a:latin typeface="Trebuchet MS" pitchFamily="34" charset="0"/>
            </a:endParaRPr>
          </a:p>
        </p:txBody>
      </p:sp>
      <p:sp>
        <p:nvSpPr>
          <p:cNvPr id="91" name="Rectangle 90"/>
          <p:cNvSpPr/>
          <p:nvPr/>
        </p:nvSpPr>
        <p:spPr>
          <a:xfrm>
            <a:off x="5029200" y="3523672"/>
            <a:ext cx="533400" cy="381000"/>
          </a:xfrm>
          <a:prstGeom prst="rect">
            <a:avLst/>
          </a:prstGeom>
          <a:noFill/>
          <a:ln>
            <a:prstDash val="solid"/>
          </a:ln>
          <a:effectLst/>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lnSpc>
                <a:spcPct val="90000"/>
              </a:lnSpc>
            </a:pPr>
            <a:r>
              <a:rPr lang="en-US" dirty="0" smtClean="0">
                <a:gradFill>
                  <a:gsLst>
                    <a:gs pos="28000">
                      <a:schemeClr val="bg2"/>
                    </a:gs>
                    <a:gs pos="48000">
                      <a:schemeClr val="bg2"/>
                    </a:gs>
                  </a:gsLst>
                  <a:lin ang="5400000" scaled="1"/>
                </a:gradFill>
                <a:latin typeface="Trebuchet MS" pitchFamily="34" charset="0"/>
              </a:rPr>
              <a:t>c6</a:t>
            </a:r>
            <a:endParaRPr lang="en-US" dirty="0">
              <a:gradFill>
                <a:gsLst>
                  <a:gs pos="28000">
                    <a:schemeClr val="bg2"/>
                  </a:gs>
                  <a:gs pos="48000">
                    <a:schemeClr val="bg2"/>
                  </a:gs>
                </a:gsLst>
                <a:lin ang="5400000" scaled="1"/>
              </a:gra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2000" fill="hold"/>
                                        <p:tgtEl>
                                          <p:spTgt spid="59"/>
                                        </p:tgtEl>
                                        <p:attrNameLst>
                                          <p:attrName>stroke.color</p:attrName>
                                        </p:attrNameLst>
                                      </p:cBhvr>
                                      <p:to>
                                        <a:schemeClr val="tx1"/>
                                      </p:to>
                                    </p:animClr>
                                    <p:set>
                                      <p:cBhvr>
                                        <p:cTn id="7" dur="2000" fill="hold"/>
                                        <p:tgtEl>
                                          <p:spTgt spid="59"/>
                                        </p:tgtEl>
                                        <p:attrNameLst>
                                          <p:attrName>stroke.on</p:attrName>
                                        </p:attrNameLst>
                                      </p:cBhvr>
                                      <p:to>
                                        <p:strVal val="true"/>
                                      </p:to>
                                    </p:set>
                                  </p:childTnLst>
                                </p:cTn>
                              </p:par>
                              <p:par>
                                <p:cTn id="8" presetID="1" presetClass="emph" presetSubtype="2" fill="hold" nodeType="withEffect">
                                  <p:stCondLst>
                                    <p:cond delay="0"/>
                                  </p:stCondLst>
                                  <p:childTnLst>
                                    <p:animClr clrSpc="rgb">
                                      <p:cBhvr>
                                        <p:cTn id="9" dur="2000" fill="hold"/>
                                        <p:tgtEl>
                                          <p:spTgt spid="46"/>
                                        </p:tgtEl>
                                        <p:attrNameLst>
                                          <p:attrName>fillcolor</p:attrName>
                                        </p:attrNameLst>
                                      </p:cBhvr>
                                      <p:to>
                                        <a:schemeClr val="accent1"/>
                                      </p:to>
                                    </p:animClr>
                                    <p:set>
                                      <p:cBhvr>
                                        <p:cTn id="10" dur="2000" fill="hold"/>
                                        <p:tgtEl>
                                          <p:spTgt spid="46"/>
                                        </p:tgtEl>
                                        <p:attrNameLst>
                                          <p:attrName>fill.type</p:attrName>
                                        </p:attrNameLst>
                                      </p:cBhvr>
                                      <p:to>
                                        <p:strVal val="solid"/>
                                      </p:to>
                                    </p:set>
                                    <p:set>
                                      <p:cBhvr>
                                        <p:cTn id="11" dur="2000" fill="hold"/>
                                        <p:tgtEl>
                                          <p:spTgt spid="46"/>
                                        </p:tgtEl>
                                        <p:attrNameLst>
                                          <p:attrName>fill.on</p:attrName>
                                        </p:attrNameLst>
                                      </p:cBhvr>
                                      <p:to>
                                        <p:strVal val="true"/>
                                      </p:to>
                                    </p:set>
                                  </p:childTnLst>
                                </p:cTn>
                              </p:par>
                              <p:par>
                                <p:cTn id="12" presetID="1" presetClass="emph" presetSubtype="2" fill="hold" nodeType="withEffect">
                                  <p:stCondLst>
                                    <p:cond delay="0"/>
                                  </p:stCondLst>
                                  <p:childTnLst>
                                    <p:animClr clrSpc="rgb">
                                      <p:cBhvr>
                                        <p:cTn id="13" dur="2000" fill="hold"/>
                                        <p:tgtEl>
                                          <p:spTgt spid="87"/>
                                        </p:tgtEl>
                                        <p:attrNameLst>
                                          <p:attrName>fillcolor</p:attrName>
                                        </p:attrNameLst>
                                      </p:cBhvr>
                                      <p:to>
                                        <a:schemeClr val="accent1"/>
                                      </p:to>
                                    </p:animClr>
                                    <p:set>
                                      <p:cBhvr>
                                        <p:cTn id="14" dur="2000" fill="hold"/>
                                        <p:tgtEl>
                                          <p:spTgt spid="87"/>
                                        </p:tgtEl>
                                        <p:attrNameLst>
                                          <p:attrName>fill.type</p:attrName>
                                        </p:attrNameLst>
                                      </p:cBhvr>
                                      <p:to>
                                        <p:strVal val="solid"/>
                                      </p:to>
                                    </p:set>
                                    <p:set>
                                      <p:cBhvr>
                                        <p:cTn id="15" dur="2000" fill="hold"/>
                                        <p:tgtEl>
                                          <p:spTgt spid="87"/>
                                        </p:tgtEl>
                                        <p:attrNameLst>
                                          <p:attrName>fill.on</p:attrName>
                                        </p:attrNameLst>
                                      </p:cBhvr>
                                      <p:to>
                                        <p:strVal val="true"/>
                                      </p:to>
                                    </p:set>
                                  </p:childTnLst>
                                </p:cTn>
                              </p:par>
                              <p:par>
                                <p:cTn id="16" presetID="1" presetClass="emph" presetSubtype="2" fill="hold" nodeType="withEffect">
                                  <p:stCondLst>
                                    <p:cond delay="0"/>
                                  </p:stCondLst>
                                  <p:childTnLst>
                                    <p:animClr clrSpc="rgb">
                                      <p:cBhvr>
                                        <p:cTn id="17" dur="2000" fill="hold"/>
                                        <p:tgtEl>
                                          <p:spTgt spid="88"/>
                                        </p:tgtEl>
                                        <p:attrNameLst>
                                          <p:attrName>fillcolor</p:attrName>
                                        </p:attrNameLst>
                                      </p:cBhvr>
                                      <p:to>
                                        <a:schemeClr val="accent1"/>
                                      </p:to>
                                    </p:animClr>
                                    <p:set>
                                      <p:cBhvr>
                                        <p:cTn id="18" dur="2000" fill="hold"/>
                                        <p:tgtEl>
                                          <p:spTgt spid="88"/>
                                        </p:tgtEl>
                                        <p:attrNameLst>
                                          <p:attrName>fill.type</p:attrName>
                                        </p:attrNameLst>
                                      </p:cBhvr>
                                      <p:to>
                                        <p:strVal val="solid"/>
                                      </p:to>
                                    </p:set>
                                    <p:set>
                                      <p:cBhvr>
                                        <p:cTn id="19" dur="2000" fill="hold"/>
                                        <p:tgtEl>
                                          <p:spTgt spid="88"/>
                                        </p:tgtEl>
                                        <p:attrNameLst>
                                          <p:attrName>fill.on</p:attrName>
                                        </p:attrNameLst>
                                      </p:cBhvr>
                                      <p:to>
                                        <p:strVal val="true"/>
                                      </p:to>
                                    </p:set>
                                  </p:childTnLst>
                                </p:cTn>
                              </p:par>
                              <p:par>
                                <p:cTn id="20" presetID="1" presetClass="emph" presetSubtype="2" fill="hold" nodeType="withEffect">
                                  <p:stCondLst>
                                    <p:cond delay="0"/>
                                  </p:stCondLst>
                                  <p:childTnLst>
                                    <p:animClr clrSpc="rgb">
                                      <p:cBhvr>
                                        <p:cTn id="21" dur="2000" fill="hold"/>
                                        <p:tgtEl>
                                          <p:spTgt spid="89"/>
                                        </p:tgtEl>
                                        <p:attrNameLst>
                                          <p:attrName>fillcolor</p:attrName>
                                        </p:attrNameLst>
                                      </p:cBhvr>
                                      <p:to>
                                        <a:schemeClr val="accent1"/>
                                      </p:to>
                                    </p:animClr>
                                    <p:set>
                                      <p:cBhvr>
                                        <p:cTn id="22" dur="2000" fill="hold"/>
                                        <p:tgtEl>
                                          <p:spTgt spid="89"/>
                                        </p:tgtEl>
                                        <p:attrNameLst>
                                          <p:attrName>fill.type</p:attrName>
                                        </p:attrNameLst>
                                      </p:cBhvr>
                                      <p:to>
                                        <p:strVal val="solid"/>
                                      </p:to>
                                    </p:set>
                                    <p:set>
                                      <p:cBhvr>
                                        <p:cTn id="23" dur="2000" fill="hold"/>
                                        <p:tgtEl>
                                          <p:spTgt spid="89"/>
                                        </p:tgtEl>
                                        <p:attrNameLst>
                                          <p:attrName>fill.on</p:attrName>
                                        </p:attrNameLst>
                                      </p:cBhvr>
                                      <p:to>
                                        <p:strVal val="true"/>
                                      </p:to>
                                    </p:set>
                                  </p:childTnLst>
                                </p:cTn>
                              </p:par>
                              <p:par>
                                <p:cTn id="24" presetID="1" presetClass="emph" presetSubtype="2" fill="hold" nodeType="withEffect">
                                  <p:stCondLst>
                                    <p:cond delay="0"/>
                                  </p:stCondLst>
                                  <p:childTnLst>
                                    <p:animClr clrSpc="rgb">
                                      <p:cBhvr>
                                        <p:cTn id="25" dur="2000" fill="hold"/>
                                        <p:tgtEl>
                                          <p:spTgt spid="90"/>
                                        </p:tgtEl>
                                        <p:attrNameLst>
                                          <p:attrName>fillcolor</p:attrName>
                                        </p:attrNameLst>
                                      </p:cBhvr>
                                      <p:to>
                                        <a:schemeClr val="accent1"/>
                                      </p:to>
                                    </p:animClr>
                                    <p:set>
                                      <p:cBhvr>
                                        <p:cTn id="26" dur="2000" fill="hold"/>
                                        <p:tgtEl>
                                          <p:spTgt spid="90"/>
                                        </p:tgtEl>
                                        <p:attrNameLst>
                                          <p:attrName>fill.type</p:attrName>
                                        </p:attrNameLst>
                                      </p:cBhvr>
                                      <p:to>
                                        <p:strVal val="solid"/>
                                      </p:to>
                                    </p:set>
                                    <p:set>
                                      <p:cBhvr>
                                        <p:cTn id="27" dur="2000" fill="hold"/>
                                        <p:tgtEl>
                                          <p:spTgt spid="90"/>
                                        </p:tgtEl>
                                        <p:attrNameLst>
                                          <p:attrName>fill.on</p:attrName>
                                        </p:attrNameLst>
                                      </p:cBhvr>
                                      <p:to>
                                        <p:strVal val="true"/>
                                      </p:to>
                                    </p:set>
                                  </p:childTnLst>
                                </p:cTn>
                              </p:par>
                              <p:par>
                                <p:cTn id="28" presetID="1" presetClass="emph" presetSubtype="2" fill="hold" nodeType="withEffect">
                                  <p:stCondLst>
                                    <p:cond delay="0"/>
                                  </p:stCondLst>
                                  <p:childTnLst>
                                    <p:animClr clrSpc="rgb">
                                      <p:cBhvr>
                                        <p:cTn id="29" dur="2000" fill="hold"/>
                                        <p:tgtEl>
                                          <p:spTgt spid="91"/>
                                        </p:tgtEl>
                                        <p:attrNameLst>
                                          <p:attrName>fillcolor</p:attrName>
                                        </p:attrNameLst>
                                      </p:cBhvr>
                                      <p:to>
                                        <a:schemeClr val="accent1"/>
                                      </p:to>
                                    </p:animClr>
                                    <p:set>
                                      <p:cBhvr>
                                        <p:cTn id="30" dur="2000" fill="hold"/>
                                        <p:tgtEl>
                                          <p:spTgt spid="91"/>
                                        </p:tgtEl>
                                        <p:attrNameLst>
                                          <p:attrName>fill.type</p:attrName>
                                        </p:attrNameLst>
                                      </p:cBhvr>
                                      <p:to>
                                        <p:strVal val="solid"/>
                                      </p:to>
                                    </p:set>
                                    <p:set>
                                      <p:cBhvr>
                                        <p:cTn id="31" dur="2000" fill="hold"/>
                                        <p:tgtEl>
                                          <p:spTgt spid="91"/>
                                        </p:tgtEl>
                                        <p:attrNameLst>
                                          <p:attrName>fill.on</p:attrName>
                                        </p:attrNameLst>
                                      </p:cBhvr>
                                      <p:to>
                                        <p:strVal val="true"/>
                                      </p:to>
                                    </p:set>
                                  </p:childTnLst>
                                </p:cTn>
                              </p:par>
                              <p:par>
                                <p:cTn id="32" presetID="7" presetClass="emph" presetSubtype="2" fill="hold" nodeType="withEffect">
                                  <p:stCondLst>
                                    <p:cond delay="0"/>
                                  </p:stCondLst>
                                  <p:childTnLst>
                                    <p:animClr clrSpc="rgb">
                                      <p:cBhvr>
                                        <p:cTn id="33" dur="2000" fill="hold"/>
                                        <p:tgtEl>
                                          <p:spTgt spid="60"/>
                                        </p:tgtEl>
                                        <p:attrNameLst>
                                          <p:attrName>stroke.color</p:attrName>
                                        </p:attrNameLst>
                                      </p:cBhvr>
                                      <p:to>
                                        <a:schemeClr val="tx1"/>
                                      </p:to>
                                    </p:animClr>
                                    <p:set>
                                      <p:cBhvr>
                                        <p:cTn id="34" dur="2000" fill="hold"/>
                                        <p:tgtEl>
                                          <p:spTgt spid="60"/>
                                        </p:tgtEl>
                                        <p:attrNameLst>
                                          <p:attrName>stroke.on</p:attrName>
                                        </p:attrNameLst>
                                      </p:cBhvr>
                                      <p:to>
                                        <p:strVal val="true"/>
                                      </p:to>
                                    </p:set>
                                  </p:childTnLst>
                                </p:cTn>
                              </p:par>
                              <p:par>
                                <p:cTn id="35" presetID="7" presetClass="emph" presetSubtype="2" fill="hold" nodeType="withEffect">
                                  <p:stCondLst>
                                    <p:cond delay="0"/>
                                  </p:stCondLst>
                                  <p:childTnLst>
                                    <p:animClr clrSpc="rgb">
                                      <p:cBhvr>
                                        <p:cTn id="36" dur="2000" fill="hold"/>
                                        <p:tgtEl>
                                          <p:spTgt spid="61"/>
                                        </p:tgtEl>
                                        <p:attrNameLst>
                                          <p:attrName>stroke.color</p:attrName>
                                        </p:attrNameLst>
                                      </p:cBhvr>
                                      <p:to>
                                        <a:schemeClr val="tx1"/>
                                      </p:to>
                                    </p:animClr>
                                    <p:set>
                                      <p:cBhvr>
                                        <p:cTn id="37" dur="2000" fill="hold"/>
                                        <p:tgtEl>
                                          <p:spTgt spid="61"/>
                                        </p:tgtEl>
                                        <p:attrNameLst>
                                          <p:attrName>stroke.on</p:attrName>
                                        </p:attrNameLst>
                                      </p:cBhvr>
                                      <p:to>
                                        <p:strVal val="true"/>
                                      </p:to>
                                    </p:set>
                                  </p:childTnLst>
                                </p:cTn>
                              </p:par>
                              <p:par>
                                <p:cTn id="38" presetID="7" presetClass="emph" presetSubtype="2" fill="hold" nodeType="withEffect">
                                  <p:stCondLst>
                                    <p:cond delay="0"/>
                                  </p:stCondLst>
                                  <p:childTnLst>
                                    <p:animClr clrSpc="rgb">
                                      <p:cBhvr>
                                        <p:cTn id="39" dur="2000" fill="hold"/>
                                        <p:tgtEl>
                                          <p:spTgt spid="62"/>
                                        </p:tgtEl>
                                        <p:attrNameLst>
                                          <p:attrName>stroke.color</p:attrName>
                                        </p:attrNameLst>
                                      </p:cBhvr>
                                      <p:to>
                                        <a:schemeClr val="tx1"/>
                                      </p:to>
                                    </p:animClr>
                                    <p:set>
                                      <p:cBhvr>
                                        <p:cTn id="40" dur="2000" fill="hold"/>
                                        <p:tgtEl>
                                          <p:spTgt spid="62"/>
                                        </p:tgtEl>
                                        <p:attrNameLst>
                                          <p:attrName>stroke.on</p:attrName>
                                        </p:attrNameLst>
                                      </p:cBhvr>
                                      <p:to>
                                        <p:strVal val="true"/>
                                      </p:to>
                                    </p:set>
                                  </p:childTnLst>
                                </p:cTn>
                              </p:par>
                              <p:par>
                                <p:cTn id="41" presetID="7" presetClass="emph" presetSubtype="2" fill="hold" nodeType="withEffect">
                                  <p:stCondLst>
                                    <p:cond delay="0"/>
                                  </p:stCondLst>
                                  <p:childTnLst>
                                    <p:animClr clrSpc="rgb">
                                      <p:cBhvr>
                                        <p:cTn id="42" dur="2000" fill="hold"/>
                                        <p:tgtEl>
                                          <p:spTgt spid="63"/>
                                        </p:tgtEl>
                                        <p:attrNameLst>
                                          <p:attrName>stroke.color</p:attrName>
                                        </p:attrNameLst>
                                      </p:cBhvr>
                                      <p:to>
                                        <a:schemeClr val="tx1"/>
                                      </p:to>
                                    </p:animClr>
                                    <p:set>
                                      <p:cBhvr>
                                        <p:cTn id="43" dur="2000" fill="hold"/>
                                        <p:tgtEl>
                                          <p:spTgt spid="63"/>
                                        </p:tgtEl>
                                        <p:attrNameLst>
                                          <p:attrName>stroke.on</p:attrName>
                                        </p:attrNameLst>
                                      </p:cBhvr>
                                      <p:to>
                                        <p:strVal val="true"/>
                                      </p:to>
                                    </p:set>
                                  </p:childTnLst>
                                </p:cTn>
                              </p:par>
                              <p:par>
                                <p:cTn id="44" presetID="7" presetClass="emph" presetSubtype="2" fill="hold" nodeType="withEffect">
                                  <p:stCondLst>
                                    <p:cond delay="0"/>
                                  </p:stCondLst>
                                  <p:childTnLst>
                                    <p:animClr clrSpc="rgb">
                                      <p:cBhvr>
                                        <p:cTn id="45" dur="2000" fill="hold"/>
                                        <p:tgtEl>
                                          <p:spTgt spid="64"/>
                                        </p:tgtEl>
                                        <p:attrNameLst>
                                          <p:attrName>stroke.color</p:attrName>
                                        </p:attrNameLst>
                                      </p:cBhvr>
                                      <p:to>
                                        <a:schemeClr val="tx1"/>
                                      </p:to>
                                    </p:animClr>
                                    <p:set>
                                      <p:cBhvr>
                                        <p:cTn id="46" dur="2000" fill="hold"/>
                                        <p:tgtEl>
                                          <p:spTgt spid="64"/>
                                        </p:tgtEl>
                                        <p:attrNameLst>
                                          <p:attrName>stroke.on</p:attrName>
                                        </p:attrNameLst>
                                      </p:cBhvr>
                                      <p:to>
                                        <p:strVal val="true"/>
                                      </p:to>
                                    </p:set>
                                  </p:childTnLst>
                                </p:cTn>
                              </p:par>
                              <p:par>
                                <p:cTn id="47" presetID="3" presetClass="emph" presetSubtype="2" fill="hold" nodeType="withEffect">
                                  <p:stCondLst>
                                    <p:cond delay="0"/>
                                  </p:stCondLst>
                                  <p:childTnLst>
                                    <p:animClr clrSpc="rgb">
                                      <p:cBhvr override="childStyle">
                                        <p:cTn id="48" dur="2000" fill="hold"/>
                                        <p:tgtEl>
                                          <p:spTgt spid="67">
                                            <p:txEl>
                                              <p:pRg st="0" end="0"/>
                                            </p:txEl>
                                          </p:spTgt>
                                        </p:tgtEl>
                                        <p:attrNameLst>
                                          <p:attrName>style.color</p:attrName>
                                        </p:attrNameLst>
                                      </p:cBhvr>
                                      <p:to>
                                        <a:schemeClr val="bg1"/>
                                      </p:to>
                                    </p:animClr>
                                  </p:childTnLst>
                                </p:cTn>
                              </p:par>
                              <p:par>
                                <p:cTn id="49" presetID="3" presetClass="emph" presetSubtype="2" fill="hold" nodeType="withEffect">
                                  <p:stCondLst>
                                    <p:cond delay="0"/>
                                  </p:stCondLst>
                                  <p:childTnLst>
                                    <p:animClr clrSpc="rgb">
                                      <p:cBhvr override="childStyle">
                                        <p:cTn id="50" dur="2000" fill="hold"/>
                                        <p:tgtEl>
                                          <p:spTgt spid="85">
                                            <p:txEl>
                                              <p:pRg st="0" end="0"/>
                                            </p:txEl>
                                          </p:spTgt>
                                        </p:tgtEl>
                                        <p:attrNameLst>
                                          <p:attrName>style.color</p:attrName>
                                        </p:attrNameLst>
                                      </p:cBhvr>
                                      <p:to>
                                        <a:schemeClr val="accent2"/>
                                      </p:to>
                                    </p:animClr>
                                  </p:childTnLst>
                                </p:cTn>
                              </p:par>
                            </p:childTnLst>
                          </p:cTn>
                        </p:par>
                      </p:childTnLst>
                    </p:cTn>
                  </p:par>
                  <p:par>
                    <p:cTn id="51" fill="hold">
                      <p:stCondLst>
                        <p:cond delay="indefinite"/>
                      </p:stCondLst>
                      <p:childTnLst>
                        <p:par>
                          <p:cTn id="52" fill="hold">
                            <p:stCondLst>
                              <p:cond delay="0"/>
                            </p:stCondLst>
                            <p:childTnLst>
                              <p:par>
                                <p:cTn id="53" presetID="7" presetClass="emph" presetSubtype="2" fill="hold" nodeType="clickEffect">
                                  <p:stCondLst>
                                    <p:cond delay="0"/>
                                  </p:stCondLst>
                                  <p:childTnLst>
                                    <p:animClr clrSpc="rgb">
                                      <p:cBhvr>
                                        <p:cTn id="54" dur="2000" fill="hold"/>
                                        <p:tgtEl>
                                          <p:spTgt spid="70"/>
                                        </p:tgtEl>
                                        <p:attrNameLst>
                                          <p:attrName>stroke.color</p:attrName>
                                        </p:attrNameLst>
                                      </p:cBhvr>
                                      <p:to>
                                        <a:srgbClr val="000000"/>
                                      </p:to>
                                    </p:animClr>
                                    <p:set>
                                      <p:cBhvr>
                                        <p:cTn id="55" dur="2000" fill="hold"/>
                                        <p:tgtEl>
                                          <p:spTgt spid="70"/>
                                        </p:tgtEl>
                                        <p:attrNameLst>
                                          <p:attrName>stroke.on</p:attrName>
                                        </p:attrNameLst>
                                      </p:cBhvr>
                                      <p:to>
                                        <p:strVal val="true"/>
                                      </p:to>
                                    </p:set>
                                  </p:childTnLst>
                                </p:cTn>
                              </p:par>
                              <p:par>
                                <p:cTn id="56" presetID="7" presetClass="emph" presetSubtype="2" fill="hold" nodeType="withEffect">
                                  <p:stCondLst>
                                    <p:cond delay="500"/>
                                  </p:stCondLst>
                                  <p:childTnLst>
                                    <p:animClr clrSpc="rgb">
                                      <p:cBhvr>
                                        <p:cTn id="57" dur="2000" fill="hold"/>
                                        <p:tgtEl>
                                          <p:spTgt spid="75"/>
                                        </p:tgtEl>
                                        <p:attrNameLst>
                                          <p:attrName>stroke.color</p:attrName>
                                        </p:attrNameLst>
                                      </p:cBhvr>
                                      <p:to>
                                        <a:srgbClr val="000000"/>
                                      </p:to>
                                    </p:animClr>
                                    <p:set>
                                      <p:cBhvr>
                                        <p:cTn id="58" dur="2000" fill="hold"/>
                                        <p:tgtEl>
                                          <p:spTgt spid="75"/>
                                        </p:tgtEl>
                                        <p:attrNameLst>
                                          <p:attrName>stroke.on</p:attrName>
                                        </p:attrNameLst>
                                      </p:cBhvr>
                                      <p:to>
                                        <p:strVal val="true"/>
                                      </p:to>
                                    </p:set>
                                  </p:childTnLst>
                                </p:cTn>
                              </p:par>
                              <p:par>
                                <p:cTn id="59" presetID="7" presetClass="emph" presetSubtype="2" fill="hold" nodeType="withEffect">
                                  <p:stCondLst>
                                    <p:cond delay="500"/>
                                  </p:stCondLst>
                                  <p:childTnLst>
                                    <p:animClr clrSpc="rgb">
                                      <p:cBhvr>
                                        <p:cTn id="60" dur="2000" fill="hold"/>
                                        <p:tgtEl>
                                          <p:spTgt spid="78"/>
                                        </p:tgtEl>
                                        <p:attrNameLst>
                                          <p:attrName>stroke.color</p:attrName>
                                        </p:attrNameLst>
                                      </p:cBhvr>
                                      <p:to>
                                        <a:srgbClr val="000000"/>
                                      </p:to>
                                    </p:animClr>
                                    <p:set>
                                      <p:cBhvr>
                                        <p:cTn id="61" dur="2000" fill="hold"/>
                                        <p:tgtEl>
                                          <p:spTgt spid="78"/>
                                        </p:tgtEl>
                                        <p:attrNameLst>
                                          <p:attrName>stroke.on</p:attrName>
                                        </p:attrNameLst>
                                      </p:cBhvr>
                                      <p:to>
                                        <p:strVal val="true"/>
                                      </p:to>
                                    </p:set>
                                  </p:childTnLst>
                                </p:cTn>
                              </p:par>
                              <p:par>
                                <p:cTn id="62" presetID="1" presetClass="emph" presetSubtype="2" fill="hold" nodeType="withEffect">
                                  <p:stCondLst>
                                    <p:cond delay="500"/>
                                  </p:stCondLst>
                                  <p:childTnLst>
                                    <p:animClr clrSpc="rgb">
                                      <p:cBhvr>
                                        <p:cTn id="63" dur="2000" fill="hold"/>
                                        <p:tgtEl>
                                          <p:spTgt spid="6"/>
                                        </p:tgtEl>
                                        <p:attrNameLst>
                                          <p:attrName>fillcolor</p:attrName>
                                        </p:attrNameLst>
                                      </p:cBhvr>
                                      <p:to>
                                        <a:schemeClr val="accent2"/>
                                      </p:to>
                                    </p:animClr>
                                    <p:set>
                                      <p:cBhvr>
                                        <p:cTn id="64" dur="2000" fill="hold"/>
                                        <p:tgtEl>
                                          <p:spTgt spid="6"/>
                                        </p:tgtEl>
                                        <p:attrNameLst>
                                          <p:attrName>fill.type</p:attrName>
                                        </p:attrNameLst>
                                      </p:cBhvr>
                                      <p:to>
                                        <p:strVal val="solid"/>
                                      </p:to>
                                    </p:set>
                                    <p:set>
                                      <p:cBhvr>
                                        <p:cTn id="65" dur="2000" fill="hold"/>
                                        <p:tgtEl>
                                          <p:spTgt spid="6"/>
                                        </p:tgtEl>
                                        <p:attrNameLst>
                                          <p:attrName>fill.on</p:attrName>
                                        </p:attrNameLst>
                                      </p:cBhvr>
                                      <p:to>
                                        <p:strVal val="true"/>
                                      </p:to>
                                    </p:set>
                                  </p:childTnLst>
                                </p:cTn>
                              </p:par>
                              <p:par>
                                <p:cTn id="66" presetID="1" presetClass="emph" presetSubtype="2" fill="hold" nodeType="withEffect">
                                  <p:stCondLst>
                                    <p:cond delay="500"/>
                                  </p:stCondLst>
                                  <p:childTnLst>
                                    <p:animClr clrSpc="rgb">
                                      <p:cBhvr>
                                        <p:cTn id="67" dur="2000" fill="hold"/>
                                        <p:tgtEl>
                                          <p:spTgt spid="7"/>
                                        </p:tgtEl>
                                        <p:attrNameLst>
                                          <p:attrName>fillcolor</p:attrName>
                                        </p:attrNameLst>
                                      </p:cBhvr>
                                      <p:to>
                                        <a:schemeClr val="accent2"/>
                                      </p:to>
                                    </p:animClr>
                                    <p:set>
                                      <p:cBhvr>
                                        <p:cTn id="68" dur="2000" fill="hold"/>
                                        <p:tgtEl>
                                          <p:spTgt spid="7"/>
                                        </p:tgtEl>
                                        <p:attrNameLst>
                                          <p:attrName>fill.type</p:attrName>
                                        </p:attrNameLst>
                                      </p:cBhvr>
                                      <p:to>
                                        <p:strVal val="solid"/>
                                      </p:to>
                                    </p:set>
                                    <p:set>
                                      <p:cBhvr>
                                        <p:cTn id="69" dur="2000" fill="hold"/>
                                        <p:tgtEl>
                                          <p:spTgt spid="7"/>
                                        </p:tgtEl>
                                        <p:attrNameLst>
                                          <p:attrName>fill.on</p:attrName>
                                        </p:attrNameLst>
                                      </p:cBhvr>
                                      <p:to>
                                        <p:strVal val="true"/>
                                      </p:to>
                                    </p:set>
                                  </p:childTnLst>
                                </p:cTn>
                              </p:par>
                              <p:par>
                                <p:cTn id="70" presetID="1" presetClass="emph" presetSubtype="2" fill="hold" nodeType="withEffect">
                                  <p:stCondLst>
                                    <p:cond delay="500"/>
                                  </p:stCondLst>
                                  <p:childTnLst>
                                    <p:animClr clrSpc="rgb">
                                      <p:cBhvr>
                                        <p:cTn id="71" dur="2000" fill="hold"/>
                                        <p:tgtEl>
                                          <p:spTgt spid="8"/>
                                        </p:tgtEl>
                                        <p:attrNameLst>
                                          <p:attrName>fillcolor</p:attrName>
                                        </p:attrNameLst>
                                      </p:cBhvr>
                                      <p:to>
                                        <a:schemeClr val="accent2"/>
                                      </p:to>
                                    </p:animClr>
                                    <p:set>
                                      <p:cBhvr>
                                        <p:cTn id="72" dur="2000" fill="hold"/>
                                        <p:tgtEl>
                                          <p:spTgt spid="8"/>
                                        </p:tgtEl>
                                        <p:attrNameLst>
                                          <p:attrName>fill.type</p:attrName>
                                        </p:attrNameLst>
                                      </p:cBhvr>
                                      <p:to>
                                        <p:strVal val="solid"/>
                                      </p:to>
                                    </p:set>
                                    <p:set>
                                      <p:cBhvr>
                                        <p:cTn id="73" dur="2000" fill="hold"/>
                                        <p:tgtEl>
                                          <p:spTgt spid="8"/>
                                        </p:tgtEl>
                                        <p:attrNameLst>
                                          <p:attrName>fill.on</p:attrName>
                                        </p:attrNameLst>
                                      </p:cBhvr>
                                      <p:to>
                                        <p:strVal val="true"/>
                                      </p:to>
                                    </p:set>
                                  </p:childTnLst>
                                </p:cTn>
                              </p:par>
                              <p:par>
                                <p:cTn id="74" presetID="1" presetClass="emph" presetSubtype="2" fill="hold" nodeType="withEffect">
                                  <p:stCondLst>
                                    <p:cond delay="500"/>
                                  </p:stCondLst>
                                  <p:childTnLst>
                                    <p:animClr clrSpc="rgb">
                                      <p:cBhvr>
                                        <p:cTn id="75" dur="2000" fill="hold"/>
                                        <p:tgtEl>
                                          <p:spTgt spid="9"/>
                                        </p:tgtEl>
                                        <p:attrNameLst>
                                          <p:attrName>fillcolor</p:attrName>
                                        </p:attrNameLst>
                                      </p:cBhvr>
                                      <p:to>
                                        <a:schemeClr val="accent2"/>
                                      </p:to>
                                    </p:animClr>
                                    <p:set>
                                      <p:cBhvr>
                                        <p:cTn id="76" dur="2000" fill="hold"/>
                                        <p:tgtEl>
                                          <p:spTgt spid="9"/>
                                        </p:tgtEl>
                                        <p:attrNameLst>
                                          <p:attrName>fill.type</p:attrName>
                                        </p:attrNameLst>
                                      </p:cBhvr>
                                      <p:to>
                                        <p:strVal val="solid"/>
                                      </p:to>
                                    </p:set>
                                    <p:set>
                                      <p:cBhvr>
                                        <p:cTn id="77" dur="2000" fill="hold"/>
                                        <p:tgtEl>
                                          <p:spTgt spid="9"/>
                                        </p:tgtEl>
                                        <p:attrNameLst>
                                          <p:attrName>fill.on</p:attrName>
                                        </p:attrNameLst>
                                      </p:cBhvr>
                                      <p:to>
                                        <p:strVal val="true"/>
                                      </p:to>
                                    </p:set>
                                  </p:childTnLst>
                                </p:cTn>
                              </p:par>
                              <p:par>
                                <p:cTn id="78" presetID="1" presetClass="emph" presetSubtype="2" fill="hold" nodeType="withEffect">
                                  <p:stCondLst>
                                    <p:cond delay="500"/>
                                  </p:stCondLst>
                                  <p:childTnLst>
                                    <p:animClr clrSpc="rgb">
                                      <p:cBhvr>
                                        <p:cTn id="79" dur="2000" fill="hold"/>
                                        <p:tgtEl>
                                          <p:spTgt spid="10"/>
                                        </p:tgtEl>
                                        <p:attrNameLst>
                                          <p:attrName>fillcolor</p:attrName>
                                        </p:attrNameLst>
                                      </p:cBhvr>
                                      <p:to>
                                        <a:schemeClr val="accent2"/>
                                      </p:to>
                                    </p:animClr>
                                    <p:set>
                                      <p:cBhvr>
                                        <p:cTn id="80" dur="2000" fill="hold"/>
                                        <p:tgtEl>
                                          <p:spTgt spid="10"/>
                                        </p:tgtEl>
                                        <p:attrNameLst>
                                          <p:attrName>fill.type</p:attrName>
                                        </p:attrNameLst>
                                      </p:cBhvr>
                                      <p:to>
                                        <p:strVal val="solid"/>
                                      </p:to>
                                    </p:set>
                                    <p:set>
                                      <p:cBhvr>
                                        <p:cTn id="81" dur="2000" fill="hold"/>
                                        <p:tgtEl>
                                          <p:spTgt spid="10"/>
                                        </p:tgtEl>
                                        <p:attrNameLst>
                                          <p:attrName>fill.on</p:attrName>
                                        </p:attrNameLst>
                                      </p:cBhvr>
                                      <p:to>
                                        <p:strVal val="true"/>
                                      </p:to>
                                    </p:set>
                                  </p:childTnLst>
                                </p:cTn>
                              </p:par>
                              <p:par>
                                <p:cTn id="82" presetID="1" presetClass="emph" presetSubtype="2" fill="hold" nodeType="withEffect">
                                  <p:stCondLst>
                                    <p:cond delay="0"/>
                                  </p:stCondLst>
                                  <p:childTnLst>
                                    <p:animClr clrSpc="rgb">
                                      <p:cBhvr>
                                        <p:cTn id="83" dur="2000" fill="hold"/>
                                        <p:tgtEl>
                                          <p:spTgt spid="11"/>
                                        </p:tgtEl>
                                        <p:attrNameLst>
                                          <p:attrName>fillcolor</p:attrName>
                                        </p:attrNameLst>
                                      </p:cBhvr>
                                      <p:to>
                                        <a:schemeClr val="accent2"/>
                                      </p:to>
                                    </p:animClr>
                                    <p:set>
                                      <p:cBhvr>
                                        <p:cTn id="84" dur="2000" fill="hold"/>
                                        <p:tgtEl>
                                          <p:spTgt spid="11"/>
                                        </p:tgtEl>
                                        <p:attrNameLst>
                                          <p:attrName>fill.type</p:attrName>
                                        </p:attrNameLst>
                                      </p:cBhvr>
                                      <p:to>
                                        <p:strVal val="solid"/>
                                      </p:to>
                                    </p:set>
                                    <p:set>
                                      <p:cBhvr>
                                        <p:cTn id="85" dur="2000" fill="hold"/>
                                        <p:tgtEl>
                                          <p:spTgt spid="11"/>
                                        </p:tgtEl>
                                        <p:attrNameLst>
                                          <p:attrName>fill.on</p:attrName>
                                        </p:attrNameLst>
                                      </p:cBhvr>
                                      <p:to>
                                        <p:strVal val="true"/>
                                      </p:to>
                                    </p:set>
                                  </p:childTnLst>
                                </p:cTn>
                              </p:par>
                              <p:par>
                                <p:cTn id="86" presetID="1" presetClass="emph" presetSubtype="2" fill="hold" nodeType="withEffect">
                                  <p:stCondLst>
                                    <p:cond delay="0"/>
                                  </p:stCondLst>
                                  <p:childTnLst>
                                    <p:animClr clrSpc="rgb">
                                      <p:cBhvr>
                                        <p:cTn id="87" dur="2000" fill="hold"/>
                                        <p:tgtEl>
                                          <p:spTgt spid="13"/>
                                        </p:tgtEl>
                                        <p:attrNameLst>
                                          <p:attrName>fillcolor</p:attrName>
                                        </p:attrNameLst>
                                      </p:cBhvr>
                                      <p:to>
                                        <a:schemeClr val="accent2"/>
                                      </p:to>
                                    </p:animClr>
                                    <p:set>
                                      <p:cBhvr>
                                        <p:cTn id="88" dur="2000" fill="hold"/>
                                        <p:tgtEl>
                                          <p:spTgt spid="13"/>
                                        </p:tgtEl>
                                        <p:attrNameLst>
                                          <p:attrName>fill.type</p:attrName>
                                        </p:attrNameLst>
                                      </p:cBhvr>
                                      <p:to>
                                        <p:strVal val="solid"/>
                                      </p:to>
                                    </p:set>
                                    <p:set>
                                      <p:cBhvr>
                                        <p:cTn id="89" dur="2000" fill="hold"/>
                                        <p:tgtEl>
                                          <p:spTgt spid="13"/>
                                        </p:tgtEl>
                                        <p:attrNameLst>
                                          <p:attrName>fill.on</p:attrName>
                                        </p:attrNameLst>
                                      </p:cBhvr>
                                      <p:to>
                                        <p:strVal val="true"/>
                                      </p:to>
                                    </p:set>
                                  </p:childTnLst>
                                </p:cTn>
                              </p:par>
                              <p:par>
                                <p:cTn id="90" presetID="1" presetClass="emph" presetSubtype="2" fill="hold" nodeType="withEffect">
                                  <p:stCondLst>
                                    <p:cond delay="0"/>
                                  </p:stCondLst>
                                  <p:childTnLst>
                                    <p:animClr clrSpc="rgb">
                                      <p:cBhvr>
                                        <p:cTn id="91" dur="2000" fill="hold"/>
                                        <p:tgtEl>
                                          <p:spTgt spid="14"/>
                                        </p:tgtEl>
                                        <p:attrNameLst>
                                          <p:attrName>fillcolor</p:attrName>
                                        </p:attrNameLst>
                                      </p:cBhvr>
                                      <p:to>
                                        <a:schemeClr val="accent2"/>
                                      </p:to>
                                    </p:animClr>
                                    <p:set>
                                      <p:cBhvr>
                                        <p:cTn id="92" dur="2000" fill="hold"/>
                                        <p:tgtEl>
                                          <p:spTgt spid="14"/>
                                        </p:tgtEl>
                                        <p:attrNameLst>
                                          <p:attrName>fill.type</p:attrName>
                                        </p:attrNameLst>
                                      </p:cBhvr>
                                      <p:to>
                                        <p:strVal val="solid"/>
                                      </p:to>
                                    </p:set>
                                    <p:set>
                                      <p:cBhvr>
                                        <p:cTn id="93" dur="2000" fill="hold"/>
                                        <p:tgtEl>
                                          <p:spTgt spid="14"/>
                                        </p:tgtEl>
                                        <p:attrNameLst>
                                          <p:attrName>fill.on</p:attrName>
                                        </p:attrNameLst>
                                      </p:cBhvr>
                                      <p:to>
                                        <p:strVal val="true"/>
                                      </p:to>
                                    </p:set>
                                  </p:childTnLst>
                                </p:cTn>
                              </p:par>
                              <p:par>
                                <p:cTn id="94" presetID="1" presetClass="emph" presetSubtype="2" fill="hold" nodeType="withEffect">
                                  <p:stCondLst>
                                    <p:cond delay="0"/>
                                  </p:stCondLst>
                                  <p:childTnLst>
                                    <p:animClr clrSpc="rgb">
                                      <p:cBhvr>
                                        <p:cTn id="95" dur="2000" fill="hold"/>
                                        <p:tgtEl>
                                          <p:spTgt spid="15"/>
                                        </p:tgtEl>
                                        <p:attrNameLst>
                                          <p:attrName>fillcolor</p:attrName>
                                        </p:attrNameLst>
                                      </p:cBhvr>
                                      <p:to>
                                        <a:schemeClr val="accent2"/>
                                      </p:to>
                                    </p:animClr>
                                    <p:set>
                                      <p:cBhvr>
                                        <p:cTn id="96" dur="2000" fill="hold"/>
                                        <p:tgtEl>
                                          <p:spTgt spid="15"/>
                                        </p:tgtEl>
                                        <p:attrNameLst>
                                          <p:attrName>fill.type</p:attrName>
                                        </p:attrNameLst>
                                      </p:cBhvr>
                                      <p:to>
                                        <p:strVal val="solid"/>
                                      </p:to>
                                    </p:set>
                                    <p:set>
                                      <p:cBhvr>
                                        <p:cTn id="97" dur="2000" fill="hold"/>
                                        <p:tgtEl>
                                          <p:spTgt spid="15"/>
                                        </p:tgtEl>
                                        <p:attrNameLst>
                                          <p:attrName>fill.on</p:attrName>
                                        </p:attrNameLst>
                                      </p:cBhvr>
                                      <p:to>
                                        <p:strVal val="true"/>
                                      </p:to>
                                    </p:set>
                                  </p:childTnLst>
                                </p:cTn>
                              </p:par>
                              <p:par>
                                <p:cTn id="98" presetID="1" presetClass="emph" presetSubtype="2" fill="hold" nodeType="withEffect">
                                  <p:stCondLst>
                                    <p:cond delay="0"/>
                                  </p:stCondLst>
                                  <p:childTnLst>
                                    <p:animClr clrSpc="rgb">
                                      <p:cBhvr>
                                        <p:cTn id="99" dur="2000" fill="hold"/>
                                        <p:tgtEl>
                                          <p:spTgt spid="16"/>
                                        </p:tgtEl>
                                        <p:attrNameLst>
                                          <p:attrName>fillcolor</p:attrName>
                                        </p:attrNameLst>
                                      </p:cBhvr>
                                      <p:to>
                                        <a:schemeClr val="accent2"/>
                                      </p:to>
                                    </p:animClr>
                                    <p:set>
                                      <p:cBhvr>
                                        <p:cTn id="100" dur="2000" fill="hold"/>
                                        <p:tgtEl>
                                          <p:spTgt spid="16"/>
                                        </p:tgtEl>
                                        <p:attrNameLst>
                                          <p:attrName>fill.type</p:attrName>
                                        </p:attrNameLst>
                                      </p:cBhvr>
                                      <p:to>
                                        <p:strVal val="solid"/>
                                      </p:to>
                                    </p:set>
                                    <p:set>
                                      <p:cBhvr>
                                        <p:cTn id="101" dur="2000" fill="hold"/>
                                        <p:tgtEl>
                                          <p:spTgt spid="16"/>
                                        </p:tgtEl>
                                        <p:attrNameLst>
                                          <p:attrName>fill.on</p:attrName>
                                        </p:attrNameLst>
                                      </p:cBhvr>
                                      <p:to>
                                        <p:strVal val="true"/>
                                      </p:to>
                                    </p:set>
                                  </p:childTnLst>
                                </p:cTn>
                              </p:par>
                              <p:par>
                                <p:cTn id="102" presetID="1" presetClass="emph" presetSubtype="2" fill="hold" nodeType="withEffect">
                                  <p:stCondLst>
                                    <p:cond delay="0"/>
                                  </p:stCondLst>
                                  <p:childTnLst>
                                    <p:animClr clrSpc="rgb">
                                      <p:cBhvr>
                                        <p:cTn id="103" dur="2000" fill="hold"/>
                                        <p:tgtEl>
                                          <p:spTgt spid="18"/>
                                        </p:tgtEl>
                                        <p:attrNameLst>
                                          <p:attrName>fillcolor</p:attrName>
                                        </p:attrNameLst>
                                      </p:cBhvr>
                                      <p:to>
                                        <a:schemeClr val="accent2"/>
                                      </p:to>
                                    </p:animClr>
                                    <p:set>
                                      <p:cBhvr>
                                        <p:cTn id="104" dur="2000" fill="hold"/>
                                        <p:tgtEl>
                                          <p:spTgt spid="18"/>
                                        </p:tgtEl>
                                        <p:attrNameLst>
                                          <p:attrName>fill.type</p:attrName>
                                        </p:attrNameLst>
                                      </p:cBhvr>
                                      <p:to>
                                        <p:strVal val="solid"/>
                                      </p:to>
                                    </p:set>
                                    <p:set>
                                      <p:cBhvr>
                                        <p:cTn id="105" dur="2000" fill="hold"/>
                                        <p:tgtEl>
                                          <p:spTgt spid="18"/>
                                        </p:tgtEl>
                                        <p:attrNameLst>
                                          <p:attrName>fill.on</p:attrName>
                                        </p:attrNameLst>
                                      </p:cBhvr>
                                      <p:to>
                                        <p:strVal val="true"/>
                                      </p:to>
                                    </p:set>
                                  </p:childTnLst>
                                </p:cTn>
                              </p:par>
                              <p:par>
                                <p:cTn id="106" presetID="1" presetClass="emph" presetSubtype="2" fill="hold" nodeType="withEffect">
                                  <p:stCondLst>
                                    <p:cond delay="0"/>
                                  </p:stCondLst>
                                  <p:childTnLst>
                                    <p:animClr clrSpc="rgb">
                                      <p:cBhvr>
                                        <p:cTn id="107" dur="2000" fill="hold"/>
                                        <p:tgtEl>
                                          <p:spTgt spid="19"/>
                                        </p:tgtEl>
                                        <p:attrNameLst>
                                          <p:attrName>fillcolor</p:attrName>
                                        </p:attrNameLst>
                                      </p:cBhvr>
                                      <p:to>
                                        <a:schemeClr val="accent2"/>
                                      </p:to>
                                    </p:animClr>
                                    <p:set>
                                      <p:cBhvr>
                                        <p:cTn id="108" dur="2000" fill="hold"/>
                                        <p:tgtEl>
                                          <p:spTgt spid="19"/>
                                        </p:tgtEl>
                                        <p:attrNameLst>
                                          <p:attrName>fill.type</p:attrName>
                                        </p:attrNameLst>
                                      </p:cBhvr>
                                      <p:to>
                                        <p:strVal val="solid"/>
                                      </p:to>
                                    </p:set>
                                    <p:set>
                                      <p:cBhvr>
                                        <p:cTn id="109" dur="2000" fill="hold"/>
                                        <p:tgtEl>
                                          <p:spTgt spid="19"/>
                                        </p:tgtEl>
                                        <p:attrNameLst>
                                          <p:attrName>fill.on</p:attrName>
                                        </p:attrNameLst>
                                      </p:cBhvr>
                                      <p:to>
                                        <p:strVal val="true"/>
                                      </p:to>
                                    </p:set>
                                  </p:childTnLst>
                                </p:cTn>
                              </p:par>
                              <p:par>
                                <p:cTn id="110" presetID="1" presetClass="emph" presetSubtype="2" fill="hold" nodeType="withEffect">
                                  <p:stCondLst>
                                    <p:cond delay="0"/>
                                  </p:stCondLst>
                                  <p:childTnLst>
                                    <p:animClr clrSpc="rgb">
                                      <p:cBhvr>
                                        <p:cTn id="111" dur="2000" fill="hold"/>
                                        <p:tgtEl>
                                          <p:spTgt spid="20"/>
                                        </p:tgtEl>
                                        <p:attrNameLst>
                                          <p:attrName>fillcolor</p:attrName>
                                        </p:attrNameLst>
                                      </p:cBhvr>
                                      <p:to>
                                        <a:schemeClr val="accent2"/>
                                      </p:to>
                                    </p:animClr>
                                    <p:set>
                                      <p:cBhvr>
                                        <p:cTn id="112" dur="2000" fill="hold"/>
                                        <p:tgtEl>
                                          <p:spTgt spid="20"/>
                                        </p:tgtEl>
                                        <p:attrNameLst>
                                          <p:attrName>fill.type</p:attrName>
                                        </p:attrNameLst>
                                      </p:cBhvr>
                                      <p:to>
                                        <p:strVal val="solid"/>
                                      </p:to>
                                    </p:set>
                                    <p:set>
                                      <p:cBhvr>
                                        <p:cTn id="113" dur="2000" fill="hold"/>
                                        <p:tgtEl>
                                          <p:spTgt spid="20"/>
                                        </p:tgtEl>
                                        <p:attrNameLst>
                                          <p:attrName>fill.on</p:attrName>
                                        </p:attrNameLst>
                                      </p:cBhvr>
                                      <p:to>
                                        <p:strVal val="true"/>
                                      </p:to>
                                    </p:set>
                                  </p:childTnLst>
                                </p:cTn>
                              </p:par>
                              <p:par>
                                <p:cTn id="114" presetID="1" presetClass="emph" presetSubtype="2" fill="hold" nodeType="withEffect">
                                  <p:stCondLst>
                                    <p:cond delay="0"/>
                                  </p:stCondLst>
                                  <p:childTnLst>
                                    <p:animClr clrSpc="rgb">
                                      <p:cBhvr>
                                        <p:cTn id="115" dur="2000" fill="hold"/>
                                        <p:tgtEl>
                                          <p:spTgt spid="21"/>
                                        </p:tgtEl>
                                        <p:attrNameLst>
                                          <p:attrName>fillcolor</p:attrName>
                                        </p:attrNameLst>
                                      </p:cBhvr>
                                      <p:to>
                                        <a:schemeClr val="accent2"/>
                                      </p:to>
                                    </p:animClr>
                                    <p:set>
                                      <p:cBhvr>
                                        <p:cTn id="116" dur="2000" fill="hold"/>
                                        <p:tgtEl>
                                          <p:spTgt spid="21"/>
                                        </p:tgtEl>
                                        <p:attrNameLst>
                                          <p:attrName>fill.type</p:attrName>
                                        </p:attrNameLst>
                                      </p:cBhvr>
                                      <p:to>
                                        <p:strVal val="solid"/>
                                      </p:to>
                                    </p:set>
                                    <p:set>
                                      <p:cBhvr>
                                        <p:cTn id="117" dur="2000" fill="hold"/>
                                        <p:tgtEl>
                                          <p:spTgt spid="21"/>
                                        </p:tgtEl>
                                        <p:attrNameLst>
                                          <p:attrName>fill.on</p:attrName>
                                        </p:attrNameLst>
                                      </p:cBhvr>
                                      <p:to>
                                        <p:strVal val="true"/>
                                      </p:to>
                                    </p:set>
                                  </p:childTnLst>
                                </p:cTn>
                              </p:par>
                              <p:par>
                                <p:cTn id="118" presetID="1" presetClass="emph" presetSubtype="2" fill="hold" nodeType="withEffect">
                                  <p:stCondLst>
                                    <p:cond delay="0"/>
                                  </p:stCondLst>
                                  <p:childTnLst>
                                    <p:animClr clrSpc="rgb">
                                      <p:cBhvr>
                                        <p:cTn id="119" dur="2000" fill="hold"/>
                                        <p:tgtEl>
                                          <p:spTgt spid="22"/>
                                        </p:tgtEl>
                                        <p:attrNameLst>
                                          <p:attrName>fillcolor</p:attrName>
                                        </p:attrNameLst>
                                      </p:cBhvr>
                                      <p:to>
                                        <a:schemeClr val="accent2"/>
                                      </p:to>
                                    </p:animClr>
                                    <p:set>
                                      <p:cBhvr>
                                        <p:cTn id="120" dur="2000" fill="hold"/>
                                        <p:tgtEl>
                                          <p:spTgt spid="22"/>
                                        </p:tgtEl>
                                        <p:attrNameLst>
                                          <p:attrName>fill.type</p:attrName>
                                        </p:attrNameLst>
                                      </p:cBhvr>
                                      <p:to>
                                        <p:strVal val="solid"/>
                                      </p:to>
                                    </p:set>
                                    <p:set>
                                      <p:cBhvr>
                                        <p:cTn id="121" dur="2000" fill="hold"/>
                                        <p:tgtEl>
                                          <p:spTgt spid="22"/>
                                        </p:tgtEl>
                                        <p:attrNameLst>
                                          <p:attrName>fill.on</p:attrName>
                                        </p:attrNameLst>
                                      </p:cBhvr>
                                      <p:to>
                                        <p:strVal val="true"/>
                                      </p:to>
                                    </p:set>
                                  </p:childTnLst>
                                </p:cTn>
                              </p:par>
                              <p:par>
                                <p:cTn id="122" presetID="1" presetClass="emph" presetSubtype="2" fill="hold" nodeType="withEffect">
                                  <p:stCondLst>
                                    <p:cond delay="0"/>
                                  </p:stCondLst>
                                  <p:childTnLst>
                                    <p:animClr clrSpc="rgb">
                                      <p:cBhvr>
                                        <p:cTn id="123" dur="2000" fill="hold"/>
                                        <p:tgtEl>
                                          <p:spTgt spid="23"/>
                                        </p:tgtEl>
                                        <p:attrNameLst>
                                          <p:attrName>fillcolor</p:attrName>
                                        </p:attrNameLst>
                                      </p:cBhvr>
                                      <p:to>
                                        <a:schemeClr val="accent2"/>
                                      </p:to>
                                    </p:animClr>
                                    <p:set>
                                      <p:cBhvr>
                                        <p:cTn id="124" dur="2000" fill="hold"/>
                                        <p:tgtEl>
                                          <p:spTgt spid="23"/>
                                        </p:tgtEl>
                                        <p:attrNameLst>
                                          <p:attrName>fill.type</p:attrName>
                                        </p:attrNameLst>
                                      </p:cBhvr>
                                      <p:to>
                                        <p:strVal val="solid"/>
                                      </p:to>
                                    </p:set>
                                    <p:set>
                                      <p:cBhvr>
                                        <p:cTn id="125" dur="2000" fill="hold"/>
                                        <p:tgtEl>
                                          <p:spTgt spid="23"/>
                                        </p:tgtEl>
                                        <p:attrNameLst>
                                          <p:attrName>fill.on</p:attrName>
                                        </p:attrNameLst>
                                      </p:cBhvr>
                                      <p:to>
                                        <p:strVal val="true"/>
                                      </p:to>
                                    </p:set>
                                  </p:childTnLst>
                                </p:cTn>
                              </p:par>
                              <p:par>
                                <p:cTn id="126" presetID="1" presetClass="emph" presetSubtype="2" fill="hold" nodeType="withEffect">
                                  <p:stCondLst>
                                    <p:cond delay="0"/>
                                  </p:stCondLst>
                                  <p:childTnLst>
                                    <p:animClr clrSpc="rgb">
                                      <p:cBhvr>
                                        <p:cTn id="127" dur="2000" fill="hold"/>
                                        <p:tgtEl>
                                          <p:spTgt spid="24"/>
                                        </p:tgtEl>
                                        <p:attrNameLst>
                                          <p:attrName>fillcolor</p:attrName>
                                        </p:attrNameLst>
                                      </p:cBhvr>
                                      <p:to>
                                        <a:schemeClr val="accent2"/>
                                      </p:to>
                                    </p:animClr>
                                    <p:set>
                                      <p:cBhvr>
                                        <p:cTn id="128" dur="2000" fill="hold"/>
                                        <p:tgtEl>
                                          <p:spTgt spid="24"/>
                                        </p:tgtEl>
                                        <p:attrNameLst>
                                          <p:attrName>fill.type</p:attrName>
                                        </p:attrNameLst>
                                      </p:cBhvr>
                                      <p:to>
                                        <p:strVal val="solid"/>
                                      </p:to>
                                    </p:set>
                                    <p:set>
                                      <p:cBhvr>
                                        <p:cTn id="129" dur="2000" fill="hold"/>
                                        <p:tgtEl>
                                          <p:spTgt spid="24"/>
                                        </p:tgtEl>
                                        <p:attrNameLst>
                                          <p:attrName>fill.on</p:attrName>
                                        </p:attrNameLst>
                                      </p:cBhvr>
                                      <p:to>
                                        <p:strVal val="true"/>
                                      </p:to>
                                    </p:set>
                                  </p:childTnLst>
                                </p:cTn>
                              </p:par>
                              <p:par>
                                <p:cTn id="130" presetID="1" presetClass="emph" presetSubtype="2" fill="hold" nodeType="withEffect">
                                  <p:stCondLst>
                                    <p:cond delay="0"/>
                                  </p:stCondLst>
                                  <p:childTnLst>
                                    <p:animClr clrSpc="rgb">
                                      <p:cBhvr>
                                        <p:cTn id="131" dur="2000" fill="hold"/>
                                        <p:tgtEl>
                                          <p:spTgt spid="25"/>
                                        </p:tgtEl>
                                        <p:attrNameLst>
                                          <p:attrName>fillcolor</p:attrName>
                                        </p:attrNameLst>
                                      </p:cBhvr>
                                      <p:to>
                                        <a:schemeClr val="accent2"/>
                                      </p:to>
                                    </p:animClr>
                                    <p:set>
                                      <p:cBhvr>
                                        <p:cTn id="132" dur="2000" fill="hold"/>
                                        <p:tgtEl>
                                          <p:spTgt spid="25"/>
                                        </p:tgtEl>
                                        <p:attrNameLst>
                                          <p:attrName>fill.type</p:attrName>
                                        </p:attrNameLst>
                                      </p:cBhvr>
                                      <p:to>
                                        <p:strVal val="solid"/>
                                      </p:to>
                                    </p:set>
                                    <p:set>
                                      <p:cBhvr>
                                        <p:cTn id="133" dur="2000" fill="hold"/>
                                        <p:tgtEl>
                                          <p:spTgt spid="25"/>
                                        </p:tgtEl>
                                        <p:attrNameLst>
                                          <p:attrName>fill.on</p:attrName>
                                        </p:attrNameLst>
                                      </p:cBhvr>
                                      <p:to>
                                        <p:strVal val="true"/>
                                      </p:to>
                                    </p:set>
                                  </p:childTnLst>
                                </p:cTn>
                              </p:par>
                              <p:par>
                                <p:cTn id="134" presetID="1" presetClass="emph" presetSubtype="2" fill="hold" nodeType="withEffect">
                                  <p:stCondLst>
                                    <p:cond delay="0"/>
                                  </p:stCondLst>
                                  <p:childTnLst>
                                    <p:animClr clrSpc="rgb">
                                      <p:cBhvr>
                                        <p:cTn id="135" dur="2000" fill="hold"/>
                                        <p:tgtEl>
                                          <p:spTgt spid="26"/>
                                        </p:tgtEl>
                                        <p:attrNameLst>
                                          <p:attrName>fillcolor</p:attrName>
                                        </p:attrNameLst>
                                      </p:cBhvr>
                                      <p:to>
                                        <a:schemeClr val="accent2"/>
                                      </p:to>
                                    </p:animClr>
                                    <p:set>
                                      <p:cBhvr>
                                        <p:cTn id="136" dur="2000" fill="hold"/>
                                        <p:tgtEl>
                                          <p:spTgt spid="26"/>
                                        </p:tgtEl>
                                        <p:attrNameLst>
                                          <p:attrName>fill.type</p:attrName>
                                        </p:attrNameLst>
                                      </p:cBhvr>
                                      <p:to>
                                        <p:strVal val="solid"/>
                                      </p:to>
                                    </p:set>
                                    <p:set>
                                      <p:cBhvr>
                                        <p:cTn id="137" dur="2000" fill="hold"/>
                                        <p:tgtEl>
                                          <p:spTgt spid="26"/>
                                        </p:tgtEl>
                                        <p:attrNameLst>
                                          <p:attrName>fill.on</p:attrName>
                                        </p:attrNameLst>
                                      </p:cBhvr>
                                      <p:to>
                                        <p:strVal val="true"/>
                                      </p:to>
                                    </p:set>
                                  </p:childTnLst>
                                </p:cTn>
                              </p:par>
                              <p:par>
                                <p:cTn id="138" presetID="1" presetClass="emph" presetSubtype="2" fill="hold" nodeType="withEffect">
                                  <p:stCondLst>
                                    <p:cond delay="0"/>
                                  </p:stCondLst>
                                  <p:childTnLst>
                                    <p:animClr clrSpc="rgb">
                                      <p:cBhvr>
                                        <p:cTn id="139" dur="2000" fill="hold"/>
                                        <p:tgtEl>
                                          <p:spTgt spid="27"/>
                                        </p:tgtEl>
                                        <p:attrNameLst>
                                          <p:attrName>fillcolor</p:attrName>
                                        </p:attrNameLst>
                                      </p:cBhvr>
                                      <p:to>
                                        <a:schemeClr val="accent2"/>
                                      </p:to>
                                    </p:animClr>
                                    <p:set>
                                      <p:cBhvr>
                                        <p:cTn id="140" dur="2000" fill="hold"/>
                                        <p:tgtEl>
                                          <p:spTgt spid="27"/>
                                        </p:tgtEl>
                                        <p:attrNameLst>
                                          <p:attrName>fill.type</p:attrName>
                                        </p:attrNameLst>
                                      </p:cBhvr>
                                      <p:to>
                                        <p:strVal val="solid"/>
                                      </p:to>
                                    </p:set>
                                    <p:set>
                                      <p:cBhvr>
                                        <p:cTn id="141" dur="2000" fill="hold"/>
                                        <p:tgtEl>
                                          <p:spTgt spid="27"/>
                                        </p:tgtEl>
                                        <p:attrNameLst>
                                          <p:attrName>fill.on</p:attrName>
                                        </p:attrNameLst>
                                      </p:cBhvr>
                                      <p:to>
                                        <p:strVal val="true"/>
                                      </p:to>
                                    </p:set>
                                  </p:childTnLst>
                                </p:cTn>
                              </p:par>
                              <p:par>
                                <p:cTn id="142" presetID="1" presetClass="emph" presetSubtype="2" fill="hold" nodeType="withEffect">
                                  <p:stCondLst>
                                    <p:cond delay="0"/>
                                  </p:stCondLst>
                                  <p:childTnLst>
                                    <p:animClr clrSpc="rgb">
                                      <p:cBhvr>
                                        <p:cTn id="143" dur="2000" fill="hold"/>
                                        <p:tgtEl>
                                          <p:spTgt spid="28"/>
                                        </p:tgtEl>
                                        <p:attrNameLst>
                                          <p:attrName>fillcolor</p:attrName>
                                        </p:attrNameLst>
                                      </p:cBhvr>
                                      <p:to>
                                        <a:schemeClr val="accent2"/>
                                      </p:to>
                                    </p:animClr>
                                    <p:set>
                                      <p:cBhvr>
                                        <p:cTn id="144" dur="2000" fill="hold"/>
                                        <p:tgtEl>
                                          <p:spTgt spid="28"/>
                                        </p:tgtEl>
                                        <p:attrNameLst>
                                          <p:attrName>fill.type</p:attrName>
                                        </p:attrNameLst>
                                      </p:cBhvr>
                                      <p:to>
                                        <p:strVal val="solid"/>
                                      </p:to>
                                    </p:set>
                                    <p:set>
                                      <p:cBhvr>
                                        <p:cTn id="145" dur="2000" fill="hold"/>
                                        <p:tgtEl>
                                          <p:spTgt spid="28"/>
                                        </p:tgtEl>
                                        <p:attrNameLst>
                                          <p:attrName>fill.on</p:attrName>
                                        </p:attrNameLst>
                                      </p:cBhvr>
                                      <p:to>
                                        <p:strVal val="true"/>
                                      </p:to>
                                    </p:set>
                                  </p:childTnLst>
                                </p:cTn>
                              </p:par>
                              <p:par>
                                <p:cTn id="146" presetID="1" presetClass="emph" presetSubtype="2" fill="hold" nodeType="withEffect">
                                  <p:stCondLst>
                                    <p:cond delay="0"/>
                                  </p:stCondLst>
                                  <p:childTnLst>
                                    <p:animClr clrSpc="rgb">
                                      <p:cBhvr>
                                        <p:cTn id="147" dur="2000" fill="hold"/>
                                        <p:tgtEl>
                                          <p:spTgt spid="29"/>
                                        </p:tgtEl>
                                        <p:attrNameLst>
                                          <p:attrName>fillcolor</p:attrName>
                                        </p:attrNameLst>
                                      </p:cBhvr>
                                      <p:to>
                                        <a:schemeClr val="accent2"/>
                                      </p:to>
                                    </p:animClr>
                                    <p:set>
                                      <p:cBhvr>
                                        <p:cTn id="148" dur="2000" fill="hold"/>
                                        <p:tgtEl>
                                          <p:spTgt spid="29"/>
                                        </p:tgtEl>
                                        <p:attrNameLst>
                                          <p:attrName>fill.type</p:attrName>
                                        </p:attrNameLst>
                                      </p:cBhvr>
                                      <p:to>
                                        <p:strVal val="solid"/>
                                      </p:to>
                                    </p:set>
                                    <p:set>
                                      <p:cBhvr>
                                        <p:cTn id="149" dur="2000" fill="hold"/>
                                        <p:tgtEl>
                                          <p:spTgt spid="29"/>
                                        </p:tgtEl>
                                        <p:attrNameLst>
                                          <p:attrName>fill.on</p:attrName>
                                        </p:attrNameLst>
                                      </p:cBhvr>
                                      <p:to>
                                        <p:strVal val="true"/>
                                      </p:to>
                                    </p:set>
                                  </p:childTnLst>
                                </p:cTn>
                              </p:par>
                              <p:par>
                                <p:cTn id="150" presetID="1" presetClass="emph" presetSubtype="2" fill="hold" nodeType="withEffect">
                                  <p:stCondLst>
                                    <p:cond delay="0"/>
                                  </p:stCondLst>
                                  <p:childTnLst>
                                    <p:animClr clrSpc="rgb">
                                      <p:cBhvr>
                                        <p:cTn id="151" dur="2000" fill="hold"/>
                                        <p:tgtEl>
                                          <p:spTgt spid="30"/>
                                        </p:tgtEl>
                                        <p:attrNameLst>
                                          <p:attrName>fillcolor</p:attrName>
                                        </p:attrNameLst>
                                      </p:cBhvr>
                                      <p:to>
                                        <a:schemeClr val="accent2"/>
                                      </p:to>
                                    </p:animClr>
                                    <p:set>
                                      <p:cBhvr>
                                        <p:cTn id="152" dur="2000" fill="hold"/>
                                        <p:tgtEl>
                                          <p:spTgt spid="30"/>
                                        </p:tgtEl>
                                        <p:attrNameLst>
                                          <p:attrName>fill.type</p:attrName>
                                        </p:attrNameLst>
                                      </p:cBhvr>
                                      <p:to>
                                        <p:strVal val="solid"/>
                                      </p:to>
                                    </p:set>
                                    <p:set>
                                      <p:cBhvr>
                                        <p:cTn id="153" dur="2000" fill="hold"/>
                                        <p:tgtEl>
                                          <p:spTgt spid="30"/>
                                        </p:tgtEl>
                                        <p:attrNameLst>
                                          <p:attrName>fill.on</p:attrName>
                                        </p:attrNameLst>
                                      </p:cBhvr>
                                      <p:to>
                                        <p:strVal val="true"/>
                                      </p:to>
                                    </p:set>
                                  </p:childTnLst>
                                </p:cTn>
                              </p:par>
                              <p:par>
                                <p:cTn id="154" presetID="1" presetClass="emph" presetSubtype="2" fill="hold" nodeType="withEffect">
                                  <p:stCondLst>
                                    <p:cond delay="0"/>
                                  </p:stCondLst>
                                  <p:childTnLst>
                                    <p:animClr clrSpc="rgb">
                                      <p:cBhvr>
                                        <p:cTn id="155" dur="2000" fill="hold"/>
                                        <p:tgtEl>
                                          <p:spTgt spid="31"/>
                                        </p:tgtEl>
                                        <p:attrNameLst>
                                          <p:attrName>fillcolor</p:attrName>
                                        </p:attrNameLst>
                                      </p:cBhvr>
                                      <p:to>
                                        <a:schemeClr val="accent2"/>
                                      </p:to>
                                    </p:animClr>
                                    <p:set>
                                      <p:cBhvr>
                                        <p:cTn id="156" dur="2000" fill="hold"/>
                                        <p:tgtEl>
                                          <p:spTgt spid="31"/>
                                        </p:tgtEl>
                                        <p:attrNameLst>
                                          <p:attrName>fill.type</p:attrName>
                                        </p:attrNameLst>
                                      </p:cBhvr>
                                      <p:to>
                                        <p:strVal val="solid"/>
                                      </p:to>
                                    </p:set>
                                    <p:set>
                                      <p:cBhvr>
                                        <p:cTn id="157" dur="2000" fill="hold"/>
                                        <p:tgtEl>
                                          <p:spTgt spid="31"/>
                                        </p:tgtEl>
                                        <p:attrNameLst>
                                          <p:attrName>fill.on</p:attrName>
                                        </p:attrNameLst>
                                      </p:cBhvr>
                                      <p:to>
                                        <p:strVal val="true"/>
                                      </p:to>
                                    </p:set>
                                  </p:childTnLst>
                                </p:cTn>
                              </p:par>
                              <p:par>
                                <p:cTn id="158" presetID="1" presetClass="emph" presetSubtype="2" fill="hold" nodeType="withEffect">
                                  <p:stCondLst>
                                    <p:cond delay="0"/>
                                  </p:stCondLst>
                                  <p:childTnLst>
                                    <p:animClr clrSpc="rgb">
                                      <p:cBhvr>
                                        <p:cTn id="159" dur="2000" fill="hold"/>
                                        <p:tgtEl>
                                          <p:spTgt spid="32"/>
                                        </p:tgtEl>
                                        <p:attrNameLst>
                                          <p:attrName>fillcolor</p:attrName>
                                        </p:attrNameLst>
                                      </p:cBhvr>
                                      <p:to>
                                        <a:schemeClr val="accent2"/>
                                      </p:to>
                                    </p:animClr>
                                    <p:set>
                                      <p:cBhvr>
                                        <p:cTn id="160" dur="2000" fill="hold"/>
                                        <p:tgtEl>
                                          <p:spTgt spid="32"/>
                                        </p:tgtEl>
                                        <p:attrNameLst>
                                          <p:attrName>fill.type</p:attrName>
                                        </p:attrNameLst>
                                      </p:cBhvr>
                                      <p:to>
                                        <p:strVal val="solid"/>
                                      </p:to>
                                    </p:set>
                                    <p:set>
                                      <p:cBhvr>
                                        <p:cTn id="161" dur="2000" fill="hold"/>
                                        <p:tgtEl>
                                          <p:spTgt spid="3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Rectangle 4"/>
          <p:cNvSpPr>
            <a:spLocks noGrp="1" noChangeArrowheads="1"/>
          </p:cNvSpPr>
          <p:nvPr>
            <p:ph type="title"/>
          </p:nvPr>
        </p:nvSpPr>
        <p:spPr/>
        <p:txBody>
          <a:bodyPr/>
          <a:lstStyle/>
          <a:p>
            <a:r>
              <a:rPr lang="en-US" smtClean="0"/>
              <a:t>Session Outline</a:t>
            </a:r>
            <a:endParaRPr lang="en-US" dirty="0"/>
          </a:p>
        </p:txBody>
      </p:sp>
      <p:sp>
        <p:nvSpPr>
          <p:cNvPr id="252933" name="Rectangle 5"/>
          <p:cNvSpPr>
            <a:spLocks noGrp="1" noChangeArrowheads="1"/>
          </p:cNvSpPr>
          <p:nvPr>
            <p:ph idx="1"/>
          </p:nvPr>
        </p:nvSpPr>
        <p:spPr>
          <a:xfrm>
            <a:off x="382588" y="1414464"/>
            <a:ext cx="8380412" cy="4963923"/>
          </a:xfrm>
        </p:spPr>
        <p:txBody>
          <a:bodyPr/>
          <a:lstStyle/>
          <a:p>
            <a:r>
              <a:rPr lang="en-US" smtClean="0"/>
              <a:t>Static analysis tools</a:t>
            </a:r>
          </a:p>
          <a:p>
            <a:pPr lvl="1"/>
            <a:r>
              <a:rPr lang="en-US" smtClean="0"/>
              <a:t>What they are</a:t>
            </a:r>
          </a:p>
          <a:p>
            <a:pPr lvl="1"/>
            <a:r>
              <a:rPr lang="en-US" smtClean="0"/>
              <a:t>Benefits</a:t>
            </a:r>
          </a:p>
          <a:p>
            <a:pPr lvl="1"/>
            <a:r>
              <a:rPr lang="en-US" smtClean="0"/>
              <a:t>What’s new for the next version of Windows</a:t>
            </a:r>
          </a:p>
          <a:p>
            <a:pPr lvl="1"/>
            <a:r>
              <a:rPr lang="en-US" smtClean="0"/>
              <a:t>PRE</a:t>
            </a:r>
            <a:r>
              <a:rPr lang="en-US" i="1" smtClean="0"/>
              <a:t>f</a:t>
            </a:r>
            <a:r>
              <a:rPr lang="en-US" smtClean="0"/>
              <a:t>ast for Drivers (PFD) </a:t>
            </a:r>
          </a:p>
          <a:p>
            <a:pPr lvl="2"/>
            <a:r>
              <a:rPr lang="en-US" smtClean="0"/>
              <a:t>Core PRE</a:t>
            </a:r>
            <a:r>
              <a:rPr lang="en-US" i="1" smtClean="0"/>
              <a:t>f</a:t>
            </a:r>
            <a:r>
              <a:rPr lang="en-US" smtClean="0"/>
              <a:t>ast annotations</a:t>
            </a:r>
          </a:p>
          <a:p>
            <a:r>
              <a:rPr lang="en-US" smtClean="0"/>
              <a:t>Static Driver Verifier (SDV)</a:t>
            </a:r>
          </a:p>
          <a:p>
            <a:pPr lvl="1"/>
            <a:r>
              <a:rPr lang="en-US" smtClean="0"/>
              <a:t>RoleTypes	</a:t>
            </a:r>
          </a:p>
          <a:p>
            <a:r>
              <a:rPr lang="en-US" smtClean="0"/>
              <a:t>Summary</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Type Declarations</a:t>
            </a:r>
            <a:endParaRPr lang="en-US" dirty="0"/>
          </a:p>
        </p:txBody>
      </p:sp>
      <p:sp>
        <p:nvSpPr>
          <p:cNvPr id="3" name="Content Placeholder 2"/>
          <p:cNvSpPr>
            <a:spLocks noGrp="1"/>
          </p:cNvSpPr>
          <p:nvPr>
            <p:ph idx="1"/>
          </p:nvPr>
        </p:nvSpPr>
        <p:spPr>
          <a:xfrm>
            <a:off x="382588" y="1414464"/>
            <a:ext cx="8380412" cy="4601773"/>
          </a:xfrm>
        </p:spPr>
        <p:txBody>
          <a:bodyPr/>
          <a:lstStyle/>
          <a:p>
            <a:pPr marL="285750" indent="-285750"/>
            <a:r>
              <a:rPr lang="en-US" sz="2400" smtClean="0"/>
              <a:t>Type def on a function</a:t>
            </a:r>
          </a:p>
          <a:p>
            <a:pPr marL="517525" lvl="1" indent="-231775"/>
            <a:r>
              <a:rPr lang="en-US" sz="2000" smtClean="0"/>
              <a:t>Pure C declaration, not a source annotation language (SAL) annotation</a:t>
            </a:r>
          </a:p>
          <a:p>
            <a:pPr marL="517525" lvl="1" indent="-231775"/>
            <a:r>
              <a:rPr lang="en-US" sz="2000" smtClean="0"/>
              <a:t>Can be used by client drivers to help static analysis tools identify the specific role of the function in relation to the driver model</a:t>
            </a:r>
          </a:p>
          <a:p>
            <a:pPr marL="285750" indent="-285750"/>
            <a:r>
              <a:rPr lang="en-US" sz="2400" smtClean="0"/>
              <a:t>Enables identification of specific callbacks in your driver</a:t>
            </a:r>
          </a:p>
          <a:p>
            <a:pPr marL="285750" indent="-285750"/>
            <a:r>
              <a:rPr lang="en-US" sz="2400" smtClean="0"/>
              <a:t>SDV is a callback driver verification tool</a:t>
            </a:r>
          </a:p>
          <a:p>
            <a:pPr marL="285750" indent="-285750"/>
            <a:r>
              <a:rPr lang="en-US" sz="2400" smtClean="0"/>
              <a:t>See WDK documentation in MSDN for a list of role types</a:t>
            </a:r>
          </a:p>
          <a:p>
            <a:pPr marL="517525" lvl="1" indent="-231775"/>
            <a:r>
              <a:rPr lang="en-US" sz="2000" smtClean="0"/>
              <a:t>160 for KMDF</a:t>
            </a:r>
          </a:p>
          <a:p>
            <a:pPr marL="517525" lvl="1" indent="-231775"/>
            <a:r>
              <a:rPr lang="en-US" sz="2000" smtClean="0"/>
              <a:t>60 for WDM</a:t>
            </a:r>
          </a:p>
          <a:p>
            <a:pPr marL="517525" lvl="1" indent="-231775"/>
            <a:r>
              <a:rPr lang="en-US" sz="2000" smtClean="0"/>
              <a:t>40 for NDIS</a:t>
            </a:r>
            <a:endParaRPr lang="en-US" sz="2000"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Role Types in the </a:t>
            </a:r>
            <a:br>
              <a:rPr lang="en-US" smtClean="0"/>
            </a:br>
            <a:r>
              <a:rPr lang="en-US" smtClean="0"/>
              <a:t>KMDF UsbSamp Driver</a:t>
            </a:r>
            <a:endParaRPr lang="en-US" dirty="0"/>
          </a:p>
        </p:txBody>
      </p:sp>
      <p:sp>
        <p:nvSpPr>
          <p:cNvPr id="3" name="Content Placeholder 2"/>
          <p:cNvSpPr>
            <a:spLocks noGrp="1"/>
          </p:cNvSpPr>
          <p:nvPr>
            <p:ph idx="4294967295"/>
          </p:nvPr>
        </p:nvSpPr>
        <p:spPr>
          <a:xfrm>
            <a:off x="731838" y="1874838"/>
            <a:ext cx="7683500" cy="4138035"/>
          </a:xfr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L="0" defTabSz="914400">
              <a:lnSpc>
                <a:spcPct val="105000"/>
              </a:lnSpc>
              <a:spcBef>
                <a:spcPct val="20000"/>
              </a:spcBef>
              <a:buNone/>
              <a:defRPr/>
            </a:pPr>
            <a:r>
              <a:rPr lang="en-US" sz="1400" kern="1200" dirty="0" smtClean="0">
                <a:latin typeface="Lucida Console" pitchFamily="49" charset="0"/>
              </a:rPr>
              <a:t>DRIVER_INITIALIZE </a:t>
            </a:r>
            <a:r>
              <a:rPr lang="en-US" sz="1400" kern="1200" dirty="0" err="1" smtClean="0">
                <a:latin typeface="Lucida Console" pitchFamily="49" charset="0"/>
              </a:rPr>
              <a:t>DriverEntry</a:t>
            </a:r>
            <a:r>
              <a:rPr lang="en-US" sz="1400" kern="1200" dirty="0" smtClean="0">
                <a:latin typeface="Lucida Console" pitchFamily="49" charset="0"/>
              </a:rPr>
              <a:t>;</a:t>
            </a:r>
          </a:p>
          <a:p>
            <a:pPr marL="0" defTabSz="914400">
              <a:lnSpc>
                <a:spcPct val="105000"/>
              </a:lnSpc>
              <a:spcBef>
                <a:spcPct val="20000"/>
              </a:spcBef>
              <a:buNone/>
              <a:defRPr/>
            </a:pPr>
            <a:endParaRPr lang="en-US" sz="1400" kern="1200" dirty="0" smtClean="0">
              <a:latin typeface="Lucida Console" pitchFamily="49" charset="0"/>
            </a:endParaRPr>
          </a:p>
          <a:p>
            <a:pPr marL="0" defTabSz="914400">
              <a:lnSpc>
                <a:spcPct val="105000"/>
              </a:lnSpc>
              <a:spcBef>
                <a:spcPct val="20000"/>
              </a:spcBef>
              <a:buNone/>
              <a:defRPr/>
            </a:pPr>
            <a:r>
              <a:rPr lang="en-US" sz="1400" kern="1200" dirty="0" smtClean="0">
                <a:latin typeface="Lucida Console" pitchFamily="49" charset="0"/>
              </a:rPr>
              <a:t>EVT_WDF_DRIVER_DEVICE_ADD </a:t>
            </a:r>
            <a:r>
              <a:rPr lang="en-US" sz="1400" kern="1200" dirty="0" err="1" smtClean="0">
                <a:latin typeface="Lucida Console" pitchFamily="49" charset="0"/>
              </a:rPr>
              <a:t>UsbSamp_EvtDeviceAdd</a:t>
            </a:r>
            <a:r>
              <a:rPr lang="en-US" sz="1400" kern="1200" dirty="0" smtClean="0">
                <a:latin typeface="Lucida Console" pitchFamily="49" charset="0"/>
              </a:rPr>
              <a:t>;</a:t>
            </a:r>
          </a:p>
          <a:p>
            <a:pPr marL="0" defTabSz="914400">
              <a:lnSpc>
                <a:spcPct val="105000"/>
              </a:lnSpc>
              <a:spcBef>
                <a:spcPct val="20000"/>
              </a:spcBef>
              <a:buNone/>
              <a:defRPr/>
            </a:pPr>
            <a:endParaRPr lang="en-US" sz="1400" kern="1200" dirty="0" smtClean="0">
              <a:latin typeface="Lucida Console" pitchFamily="49" charset="0"/>
            </a:endParaRPr>
          </a:p>
          <a:p>
            <a:pPr marL="0" defTabSz="914400">
              <a:lnSpc>
                <a:spcPct val="105000"/>
              </a:lnSpc>
              <a:spcBef>
                <a:spcPct val="20000"/>
              </a:spcBef>
              <a:buNone/>
              <a:defRPr/>
            </a:pPr>
            <a:r>
              <a:rPr lang="en-US" sz="1400" kern="1200" dirty="0" smtClean="0">
                <a:latin typeface="Lucida Console" pitchFamily="49" charset="0"/>
              </a:rPr>
              <a:t>EVT_WDF_DEVICE_PREPARE_HARDWARE </a:t>
            </a:r>
            <a:r>
              <a:rPr lang="en-US" sz="1400" kern="1200" dirty="0" err="1" smtClean="0">
                <a:latin typeface="Lucida Console" pitchFamily="49" charset="0"/>
              </a:rPr>
              <a:t>UsbSamp_EvtDevicePrepareHardware</a:t>
            </a:r>
            <a:r>
              <a:rPr lang="en-US" sz="1400" kern="1200" dirty="0" smtClean="0">
                <a:latin typeface="Lucida Console" pitchFamily="49" charset="0"/>
              </a:rPr>
              <a:t>;</a:t>
            </a:r>
          </a:p>
          <a:p>
            <a:pPr marL="0" defTabSz="914400">
              <a:lnSpc>
                <a:spcPct val="105000"/>
              </a:lnSpc>
              <a:spcBef>
                <a:spcPct val="20000"/>
              </a:spcBef>
              <a:buNone/>
              <a:defRPr/>
            </a:pPr>
            <a:r>
              <a:rPr lang="en-US" sz="1400" kern="1200" dirty="0" smtClean="0">
                <a:latin typeface="Lucida Console" pitchFamily="49" charset="0"/>
              </a:rPr>
              <a:t>EVT_WDF_DEVICE_RELEASE_HARDWARE </a:t>
            </a:r>
            <a:r>
              <a:rPr lang="en-US" sz="1400" kern="1200" dirty="0" err="1" smtClean="0">
                <a:latin typeface="Lucida Console" pitchFamily="49" charset="0"/>
              </a:rPr>
              <a:t>UsbSamp_EvtDeviceReleaseHardware</a:t>
            </a:r>
            <a:r>
              <a:rPr lang="en-US" sz="1400" kern="1200" dirty="0" smtClean="0">
                <a:latin typeface="Lucida Console" pitchFamily="49" charset="0"/>
              </a:rPr>
              <a:t>;</a:t>
            </a:r>
          </a:p>
          <a:p>
            <a:pPr marL="0" defTabSz="914400">
              <a:lnSpc>
                <a:spcPct val="105000"/>
              </a:lnSpc>
              <a:spcBef>
                <a:spcPct val="20000"/>
              </a:spcBef>
              <a:buNone/>
              <a:defRPr/>
            </a:pPr>
            <a:r>
              <a:rPr lang="en-US" sz="1400" kern="1200" dirty="0" smtClean="0">
                <a:latin typeface="Lucida Console" pitchFamily="49" charset="0"/>
              </a:rPr>
              <a:t>EVT_WDF_DEVICE_FILE_CREATE </a:t>
            </a:r>
            <a:r>
              <a:rPr lang="en-US" sz="1400" kern="1200" dirty="0" err="1" smtClean="0">
                <a:latin typeface="Lucida Console" pitchFamily="49" charset="0"/>
              </a:rPr>
              <a:t>UsbSamp_EvtDeviceFileCreate</a:t>
            </a:r>
            <a:r>
              <a:rPr lang="en-US" sz="1400" kern="1200" dirty="0" smtClean="0">
                <a:latin typeface="Lucida Console" pitchFamily="49" charset="0"/>
              </a:rPr>
              <a:t>;</a:t>
            </a:r>
          </a:p>
          <a:p>
            <a:pPr marL="0" defTabSz="914400">
              <a:lnSpc>
                <a:spcPct val="105000"/>
              </a:lnSpc>
              <a:spcBef>
                <a:spcPct val="20000"/>
              </a:spcBef>
              <a:buNone/>
              <a:defRPr/>
            </a:pPr>
            <a:endParaRPr lang="en-US" sz="1400" kern="1200" dirty="0" smtClean="0">
              <a:latin typeface="Lucida Console" pitchFamily="49" charset="0"/>
            </a:endParaRPr>
          </a:p>
          <a:p>
            <a:pPr marL="0" defTabSz="914400">
              <a:lnSpc>
                <a:spcPct val="105000"/>
              </a:lnSpc>
              <a:spcBef>
                <a:spcPct val="20000"/>
              </a:spcBef>
              <a:buNone/>
              <a:defRPr/>
            </a:pPr>
            <a:r>
              <a:rPr lang="en-US" sz="1400" kern="1200" dirty="0" smtClean="0">
                <a:latin typeface="Lucida Console" pitchFamily="49" charset="0"/>
              </a:rPr>
              <a:t>EVT_WDF_IO_QUEUE_IO_READ </a:t>
            </a:r>
            <a:r>
              <a:rPr lang="en-US" sz="1400" kern="1200" dirty="0" err="1" smtClean="0">
                <a:latin typeface="Lucida Console" pitchFamily="49" charset="0"/>
              </a:rPr>
              <a:t>UsbSamp_EvtIoRead</a:t>
            </a:r>
            <a:r>
              <a:rPr lang="en-US" sz="1400" kern="1200" dirty="0" smtClean="0">
                <a:latin typeface="Lucida Console" pitchFamily="49" charset="0"/>
              </a:rPr>
              <a:t>;</a:t>
            </a:r>
          </a:p>
          <a:p>
            <a:pPr marL="0" defTabSz="914400">
              <a:lnSpc>
                <a:spcPct val="105000"/>
              </a:lnSpc>
              <a:spcBef>
                <a:spcPct val="20000"/>
              </a:spcBef>
              <a:buNone/>
              <a:defRPr/>
            </a:pPr>
            <a:r>
              <a:rPr lang="en-US" sz="1400" kern="1200" dirty="0" smtClean="0">
                <a:latin typeface="Lucida Console" pitchFamily="49" charset="0"/>
              </a:rPr>
              <a:t>EVT_WDF_IO_QUEUE_IO_WRITE </a:t>
            </a:r>
            <a:r>
              <a:rPr lang="en-US" sz="1400" kern="1200" dirty="0" err="1" smtClean="0">
                <a:latin typeface="Lucida Console" pitchFamily="49" charset="0"/>
              </a:rPr>
              <a:t>UsbSamp_EvtIoWrite</a:t>
            </a:r>
            <a:r>
              <a:rPr lang="en-US" sz="1400" kern="1200" dirty="0" smtClean="0">
                <a:latin typeface="Lucida Console" pitchFamily="49" charset="0"/>
              </a:rPr>
              <a:t>;</a:t>
            </a:r>
          </a:p>
          <a:p>
            <a:pPr marL="0" defTabSz="914400">
              <a:lnSpc>
                <a:spcPct val="105000"/>
              </a:lnSpc>
              <a:spcBef>
                <a:spcPct val="20000"/>
              </a:spcBef>
              <a:buNone/>
              <a:defRPr/>
            </a:pPr>
            <a:r>
              <a:rPr lang="en-US" sz="1400" kern="1200" dirty="0" smtClean="0">
                <a:latin typeface="Lucida Console" pitchFamily="49" charset="0"/>
              </a:rPr>
              <a:t>EVT_WDF_IO_QUEUE_IO_DEVICE_CONTROL </a:t>
            </a:r>
            <a:r>
              <a:rPr lang="en-US" sz="1400" kern="1200" dirty="0" err="1" smtClean="0">
                <a:latin typeface="Lucida Console" pitchFamily="49" charset="0"/>
              </a:rPr>
              <a:t>UsbSamp_EvtIoDeviceControl</a:t>
            </a:r>
            <a:r>
              <a:rPr lang="en-US" sz="1400" kern="1200" dirty="0" smtClean="0">
                <a:latin typeface="Lucida Console" pitchFamily="49" charset="0"/>
              </a:rPr>
              <a:t>;</a:t>
            </a:r>
          </a:p>
          <a:p>
            <a:pPr marL="0" defTabSz="914400">
              <a:lnSpc>
                <a:spcPct val="105000"/>
              </a:lnSpc>
              <a:spcBef>
                <a:spcPct val="20000"/>
              </a:spcBef>
              <a:buNone/>
              <a:defRPr/>
            </a:pPr>
            <a:endParaRPr lang="en-US" sz="1400" kern="1200" dirty="0" smtClean="0">
              <a:latin typeface="Lucida Console" pitchFamily="49" charset="0"/>
            </a:endParaRPr>
          </a:p>
          <a:p>
            <a:pPr marL="0" defTabSz="914400">
              <a:lnSpc>
                <a:spcPct val="105000"/>
              </a:lnSpc>
              <a:spcBef>
                <a:spcPct val="20000"/>
              </a:spcBef>
              <a:buNone/>
              <a:defRPr/>
            </a:pPr>
            <a:r>
              <a:rPr lang="en-US" sz="1400" kern="1200" dirty="0" smtClean="0">
                <a:latin typeface="Lucida Console" pitchFamily="49" charset="0"/>
              </a:rPr>
              <a:t>EVT_WDF_REQUEST_CANCEL </a:t>
            </a:r>
            <a:r>
              <a:rPr lang="en-US" sz="1400" kern="1200" dirty="0" err="1" smtClean="0">
                <a:latin typeface="Lucida Console" pitchFamily="49" charset="0"/>
              </a:rPr>
              <a:t>UsbSamp_EvtRequestCancel</a:t>
            </a:r>
            <a:r>
              <a:rPr lang="en-US" sz="1400" kern="1200" dirty="0" smtClean="0">
                <a:latin typeface="Lucida Console" pitchFamily="49" charset="0"/>
              </a:rPr>
              <a:t>;</a:t>
            </a:r>
          </a:p>
          <a:p>
            <a:pPr marL="0" defTabSz="914400">
              <a:lnSpc>
                <a:spcPct val="105000"/>
              </a:lnSpc>
              <a:spcBef>
                <a:spcPct val="20000"/>
              </a:spcBef>
              <a:buNone/>
              <a:defRPr/>
            </a:pPr>
            <a:r>
              <a:rPr lang="en-US" sz="1400" kern="1200" dirty="0" smtClean="0">
                <a:latin typeface="Lucida Console" pitchFamily="49" charset="0"/>
              </a:rPr>
              <a:t>EVT_WDF_REQUEST_COMPLETION_ROUTINE </a:t>
            </a:r>
            <a:r>
              <a:rPr lang="en-US" sz="1400" kern="1200" dirty="0" err="1" smtClean="0">
                <a:latin typeface="Lucida Console" pitchFamily="49" charset="0"/>
              </a:rPr>
              <a:t>SubRequestCompletionRoutine</a:t>
            </a:r>
            <a:r>
              <a:rPr lang="en-US" sz="1400" kern="1200" dirty="0" smtClean="0">
                <a:latin typeface="Lucida Console" pitchFamily="49" charset="0"/>
              </a:rPr>
              <a:t>;</a:t>
            </a:r>
          </a:p>
          <a:p>
            <a:pPr marL="0" defTabSz="914400">
              <a:lnSpc>
                <a:spcPct val="105000"/>
              </a:lnSpc>
              <a:spcBef>
                <a:spcPct val="20000"/>
              </a:spcBef>
              <a:buNone/>
              <a:defRPr/>
            </a:pPr>
            <a:r>
              <a:rPr lang="en-US" sz="1400" kern="1200" dirty="0" smtClean="0">
                <a:latin typeface="Lucida Console" pitchFamily="49" charset="0"/>
              </a:rPr>
              <a:t>EVT_WDF_REQUEST_COMPLETION_ROUTINE </a:t>
            </a:r>
            <a:r>
              <a:rPr lang="en-US" sz="1400" kern="1200" dirty="0" err="1" smtClean="0">
                <a:latin typeface="Lucida Console" pitchFamily="49" charset="0"/>
              </a:rPr>
              <a:t>ReadWriteCompletion</a:t>
            </a:r>
            <a:r>
              <a:rPr lang="en-US" sz="1400" kern="1200" dirty="0" smtClean="0">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Static Analysis Can…</a:t>
            </a:r>
            <a:endParaRPr lang="en-US" dirty="0"/>
          </a:p>
        </p:txBody>
      </p:sp>
      <p:sp>
        <p:nvSpPr>
          <p:cNvPr id="3" name="Content Placeholder 2"/>
          <p:cNvSpPr>
            <a:spLocks noGrp="1"/>
          </p:cNvSpPr>
          <p:nvPr>
            <p:ph idx="1"/>
          </p:nvPr>
        </p:nvSpPr>
        <p:spPr>
          <a:xfrm>
            <a:off x="382588" y="1414464"/>
            <a:ext cx="8380412" cy="5122428"/>
          </a:xfrm>
        </p:spPr>
        <p:txBody>
          <a:bodyPr/>
          <a:lstStyle/>
          <a:p>
            <a:pPr marL="341313" indent="-341313"/>
            <a:r>
              <a:rPr lang="en-US" sz="2800" smtClean="0"/>
              <a:t>The business case</a:t>
            </a:r>
          </a:p>
          <a:p>
            <a:pPr marL="628650" lvl="1" indent="-287338"/>
            <a:r>
              <a:rPr lang="en-US" sz="2400" smtClean="0"/>
              <a:t>Reduce risk of expensive after-deployment bugs</a:t>
            </a:r>
          </a:p>
          <a:p>
            <a:pPr marL="628650" lvl="1" indent="-287338"/>
            <a:r>
              <a:rPr lang="en-US" sz="2400" smtClean="0"/>
              <a:t>Reduce time to market</a:t>
            </a:r>
          </a:p>
          <a:p>
            <a:pPr marL="628650" lvl="1" indent="-287338"/>
            <a:r>
              <a:rPr lang="en-US" sz="2400" smtClean="0"/>
              <a:t>Reduce cost of code review and testing</a:t>
            </a:r>
          </a:p>
          <a:p>
            <a:pPr marL="628650" lvl="1" indent="-287338"/>
            <a:r>
              <a:rPr lang="en-US" sz="2400" smtClean="0"/>
              <a:t>Improve code quality </a:t>
            </a:r>
          </a:p>
          <a:p>
            <a:pPr marL="628650" lvl="1" indent="-287338"/>
            <a:r>
              <a:rPr lang="en-US" sz="2400" smtClean="0"/>
              <a:t>Achieve higher test coverage</a:t>
            </a:r>
          </a:p>
          <a:p>
            <a:pPr marL="341313" indent="-341313"/>
            <a:r>
              <a:rPr lang="en-US" sz="2800" smtClean="0"/>
              <a:t>The development case</a:t>
            </a:r>
          </a:p>
          <a:p>
            <a:pPr marL="628650" lvl="1" indent="-287338"/>
            <a:r>
              <a:rPr lang="en-US" sz="2400" smtClean="0"/>
              <a:t>Find and prevent bugs earlier</a:t>
            </a:r>
          </a:p>
          <a:p>
            <a:pPr marL="858838" lvl="2" indent="-230188"/>
            <a:r>
              <a:rPr lang="en-US" sz="2000" smtClean="0"/>
              <a:t>More directly and obviously</a:t>
            </a:r>
          </a:p>
          <a:p>
            <a:pPr marL="628650" lvl="1" indent="-287338"/>
            <a:r>
              <a:rPr lang="en-US" sz="2400" smtClean="0"/>
              <a:t>Find and prevent “hard to test” bugs</a:t>
            </a:r>
          </a:p>
          <a:p>
            <a:pPr marL="628650" lvl="1" indent="-287338"/>
            <a:r>
              <a:rPr lang="en-US" sz="2400" smtClean="0"/>
              <a:t>Make you more efficient</a:t>
            </a:r>
            <a:endParaRPr lang="en-US" sz="24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3" name="Content Placeholder 2"/>
          <p:cNvSpPr>
            <a:spLocks noGrp="1"/>
          </p:cNvSpPr>
          <p:nvPr>
            <p:ph idx="1"/>
          </p:nvPr>
        </p:nvSpPr>
        <p:spPr>
          <a:xfrm>
            <a:off x="382588" y="1414464"/>
            <a:ext cx="8380412" cy="4682307"/>
          </a:xfrm>
        </p:spPr>
        <p:txBody>
          <a:bodyPr/>
          <a:lstStyle/>
          <a:p>
            <a:pPr marL="341313" indent="-341313"/>
            <a:r>
              <a:rPr lang="en-US" sz="2800" smtClean="0"/>
              <a:t>Run static analysis tools early and often</a:t>
            </a:r>
          </a:p>
          <a:p>
            <a:pPr marL="628650" lvl="1" indent="-287338"/>
            <a:r>
              <a:rPr lang="en-US" sz="2400" smtClean="0"/>
              <a:t>Especially after modifying a driver</a:t>
            </a:r>
          </a:p>
          <a:p>
            <a:pPr marL="341313" indent="-341313"/>
            <a:r>
              <a:rPr lang="en-US" sz="2800" smtClean="0"/>
              <a:t>Use static analysis tools in addition to the debugger to identify runtime issues</a:t>
            </a:r>
          </a:p>
          <a:p>
            <a:pPr marL="341313" indent="-341313"/>
            <a:r>
              <a:rPr lang="en-US" sz="2800" smtClean="0"/>
              <a:t>Use static analysis tools wisely!</a:t>
            </a:r>
          </a:p>
          <a:p>
            <a:pPr marL="628650" lvl="1" indent="-287338"/>
            <a:r>
              <a:rPr lang="en-US" sz="2400" smtClean="0"/>
              <a:t>It doesn’t know about all possible errors</a:t>
            </a:r>
          </a:p>
          <a:p>
            <a:pPr marL="628650" lvl="1" indent="-287338"/>
            <a:r>
              <a:rPr lang="en-US" sz="2400" smtClean="0"/>
              <a:t>It doesn’t make testing unnecessary </a:t>
            </a:r>
          </a:p>
          <a:p>
            <a:pPr marL="628650" lvl="1" indent="-287338"/>
            <a:r>
              <a:rPr lang="en-US" sz="2400" smtClean="0"/>
              <a:t>Both false positives and false negatives </a:t>
            </a:r>
            <a:br>
              <a:rPr lang="en-US" sz="2400" smtClean="0"/>
            </a:br>
            <a:r>
              <a:rPr lang="en-US" sz="2400" smtClean="0"/>
              <a:t>can be misleading</a:t>
            </a:r>
          </a:p>
          <a:p>
            <a:pPr marL="341313" indent="-341313"/>
            <a:r>
              <a:rPr lang="en-US" sz="2800" smtClean="0"/>
              <a:t>Static Analysis Tools complement testing</a:t>
            </a:r>
            <a:endParaRPr lang="en-US" sz="28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904420"/>
          </a:xfrm>
        </p:spPr>
        <p:txBody>
          <a:bodyPr/>
          <a:lstStyle/>
          <a:p>
            <a:pPr marL="230188" indent="-230188"/>
            <a:r>
              <a:rPr lang="en-US" sz="2000" smtClean="0"/>
              <a:t>White papers on the WHDC Web site</a:t>
            </a:r>
          </a:p>
          <a:p>
            <a:pPr marL="461963" lvl="1" indent="-231775"/>
            <a:r>
              <a:rPr lang="en-US" sz="1800" smtClean="0"/>
              <a:t>PRE</a:t>
            </a:r>
            <a:r>
              <a:rPr lang="en-US" sz="1800" i="1" smtClean="0"/>
              <a:t>f</a:t>
            </a:r>
            <a:r>
              <a:rPr lang="en-US" sz="1800" smtClean="0"/>
              <a:t>ast step-by-step</a:t>
            </a:r>
            <a:br>
              <a:rPr lang="en-US" sz="1800" smtClean="0"/>
            </a:br>
            <a:r>
              <a:rPr lang="en-US" sz="1800" smtClean="0">
                <a:hlinkClick r:id="rId3"/>
              </a:rPr>
              <a:t>http://www.microsoft.com/whdc/DevTools/tools/PREfast_steps.mspx</a:t>
            </a:r>
            <a:endParaRPr lang="en-US" sz="1800" smtClean="0"/>
          </a:p>
          <a:p>
            <a:pPr marL="461963" lvl="1" indent="-231775"/>
            <a:r>
              <a:rPr lang="en-US" sz="1800" smtClean="0"/>
              <a:t>PRE</a:t>
            </a:r>
            <a:r>
              <a:rPr lang="en-US" sz="1800" i="1" smtClean="0"/>
              <a:t>f</a:t>
            </a:r>
            <a:r>
              <a:rPr lang="en-US" sz="1800" smtClean="0"/>
              <a:t>ast annotations </a:t>
            </a:r>
            <a:br>
              <a:rPr lang="en-US" sz="1800" smtClean="0"/>
            </a:br>
            <a:r>
              <a:rPr lang="en-US" sz="1800" smtClean="0">
                <a:hlinkClick r:id="rId4"/>
              </a:rPr>
              <a:t>http://www.microsoft.com/whdc/DevTools/tools/annotations.mspx</a:t>
            </a:r>
            <a:endParaRPr lang="en-US" sz="1800" smtClean="0"/>
          </a:p>
          <a:p>
            <a:pPr marL="461963" lvl="1" indent="-231775"/>
            <a:r>
              <a:rPr lang="en-US" sz="1800" smtClean="0"/>
              <a:t>How to Use Function typedefs in C++ Driver Code to Improve PREƒast Results</a:t>
            </a:r>
            <a:br>
              <a:rPr lang="en-US" sz="1800" smtClean="0"/>
            </a:br>
            <a:r>
              <a:rPr lang="en-US" sz="1800" smtClean="0">
                <a:hlinkClick r:id="rId5"/>
              </a:rPr>
              <a:t>http://go.microsoft.com/fwlink/?LinkId=87238</a:t>
            </a:r>
            <a:endParaRPr lang="en-US" sz="1800" smtClean="0"/>
          </a:p>
          <a:p>
            <a:pPr marL="230188" indent="-230188"/>
            <a:r>
              <a:rPr lang="en-US" sz="2000" smtClean="0"/>
              <a:t>Blog:  </a:t>
            </a:r>
            <a:r>
              <a:rPr lang="en-US" sz="2000" smtClean="0">
                <a:hlinkClick r:id="rId6"/>
              </a:rPr>
              <a:t>http://blogs.msdn.com/staticdrivertools/default.aspx</a:t>
            </a:r>
            <a:endParaRPr lang="en-US" sz="2000" smtClean="0"/>
          </a:p>
          <a:p>
            <a:pPr marL="230188" indent="-230188"/>
            <a:r>
              <a:rPr lang="en-US" sz="2000" smtClean="0"/>
              <a:t>PRE</a:t>
            </a:r>
            <a:r>
              <a:rPr lang="en-US" sz="2000" i="1" smtClean="0"/>
              <a:t>f</a:t>
            </a:r>
            <a:r>
              <a:rPr lang="en-US" sz="2000" smtClean="0"/>
              <a:t>ast for Drivers in WDK documentation on MSDN</a:t>
            </a:r>
            <a:br>
              <a:rPr lang="en-US" sz="2000" smtClean="0"/>
            </a:br>
            <a:r>
              <a:rPr lang="en-US" sz="2000" smtClean="0">
                <a:hlinkClick r:id="rId7"/>
              </a:rPr>
              <a:t>http://msdn.microsoft.com/en-us/library/aa468782.aspx</a:t>
            </a:r>
            <a:endParaRPr lang="en-US" sz="2000" smtClean="0"/>
          </a:p>
          <a:p>
            <a:pPr marL="230188" indent="-230188"/>
            <a:r>
              <a:rPr lang="en-US" sz="2000" smtClean="0"/>
              <a:t>Chapter 23, Developing Drivers with the Windows Driver Foundation</a:t>
            </a:r>
            <a:br>
              <a:rPr lang="en-US" sz="2000" smtClean="0"/>
            </a:br>
            <a:r>
              <a:rPr lang="en-US" sz="2000" smtClean="0">
                <a:hlinkClick r:id="rId8"/>
              </a:rPr>
              <a:t>http://www.microsoft.com/MSPress/books/10512.aspx</a:t>
            </a:r>
            <a:endParaRPr lang="en-US" sz="2000" smtClean="0"/>
          </a:p>
          <a:p>
            <a:pPr marL="230188" indent="-230188"/>
            <a:endParaRPr lang="en-US" sz="2000" smtClean="0"/>
          </a:p>
          <a:p>
            <a:pPr marL="230188" indent="-230188"/>
            <a:r>
              <a:rPr lang="en-US" sz="2000" smtClean="0"/>
              <a:t>E-mail </a:t>
            </a:r>
            <a:r>
              <a:rPr lang="en-US" sz="2000" smtClean="0">
                <a:hlinkClick r:id="rId9"/>
              </a:rPr>
              <a:t>sdvpfdex @ microsoft.com</a:t>
            </a:r>
            <a:endParaRPr lang="en-US" sz="200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What Is Static Analysis?</a:t>
            </a:r>
            <a:endParaRPr lang="en-US" dirty="0"/>
          </a:p>
        </p:txBody>
      </p:sp>
      <p:sp>
        <p:nvSpPr>
          <p:cNvPr id="5" name="Content Placeholder 4"/>
          <p:cNvSpPr>
            <a:spLocks noGrp="1"/>
          </p:cNvSpPr>
          <p:nvPr>
            <p:ph idx="1"/>
          </p:nvPr>
        </p:nvSpPr>
        <p:spPr>
          <a:xfrm>
            <a:off x="382588" y="1414464"/>
            <a:ext cx="8380412" cy="4482766"/>
          </a:xfrm>
        </p:spPr>
        <p:txBody>
          <a:bodyPr/>
          <a:lstStyle/>
          <a:p>
            <a:r>
              <a:rPr lang="en-US" smtClean="0"/>
              <a:t>Compile-time analysis of the source program</a:t>
            </a:r>
          </a:p>
          <a:p>
            <a:pPr lvl="1"/>
            <a:r>
              <a:rPr lang="en-US" smtClean="0"/>
              <a:t>Like code inspection, but performed </a:t>
            </a:r>
            <a:br>
              <a:rPr lang="en-US" smtClean="0"/>
            </a:br>
            <a:r>
              <a:rPr lang="en-US" smtClean="0"/>
              <a:t>by a tool</a:t>
            </a:r>
          </a:p>
          <a:p>
            <a:pPr lvl="1"/>
            <a:r>
              <a:rPr lang="en-US" smtClean="0"/>
              <a:t>Compile-time type-checking a simple example</a:t>
            </a:r>
          </a:p>
          <a:p>
            <a:r>
              <a:rPr lang="en-US" smtClean="0"/>
              <a:t>Looks for violations of </a:t>
            </a:r>
            <a:br>
              <a:rPr lang="en-US" smtClean="0"/>
            </a:br>
            <a:r>
              <a:rPr lang="en-US" smtClean="0"/>
              <a:t>well-defined constraints</a:t>
            </a:r>
          </a:p>
          <a:p>
            <a:pPr lvl="1"/>
            <a:r>
              <a:rPr lang="en-US" smtClean="0"/>
              <a:t>Procedure contracts or API contracts </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Examples of Bugs Found by Static Analysis</a:t>
            </a:r>
            <a:endParaRPr lang="en-US" dirty="0"/>
          </a:p>
        </p:txBody>
      </p:sp>
      <p:sp>
        <p:nvSpPr>
          <p:cNvPr id="5" name="Content Placeholder 4"/>
          <p:cNvSpPr>
            <a:spLocks noGrp="1"/>
          </p:cNvSpPr>
          <p:nvPr>
            <p:ph idx="1"/>
          </p:nvPr>
        </p:nvSpPr>
        <p:spPr>
          <a:xfrm>
            <a:off x="381000" y="1901825"/>
            <a:ext cx="8380412" cy="2583271"/>
          </a:xfrm>
        </p:spPr>
        <p:txBody>
          <a:bodyPr/>
          <a:lstStyle/>
          <a:p>
            <a:pPr marL="341313" indent="-341313"/>
            <a:r>
              <a:rPr lang="en-US" sz="2800" smtClean="0">
                <a:solidFill>
                  <a:schemeClr val="accent1"/>
                </a:solidFill>
                <a:latin typeface="Lucida Console" pitchFamily="49" charset="0"/>
              </a:rPr>
              <a:t>f()</a:t>
            </a:r>
            <a:r>
              <a:rPr lang="en-US" sz="2800" smtClean="0"/>
              <a:t> requires </a:t>
            </a:r>
            <a:r>
              <a:rPr lang="en-US" sz="2800" smtClean="0">
                <a:solidFill>
                  <a:schemeClr val="accent1"/>
                </a:solidFill>
                <a:latin typeface="Lucida Console" pitchFamily="49" charset="0"/>
              </a:rPr>
              <a:t>p</a:t>
            </a:r>
            <a:r>
              <a:rPr lang="en-US" sz="2800" smtClean="0"/>
              <a:t> to be non-NULL:</a:t>
            </a:r>
          </a:p>
          <a:p>
            <a:pPr lvl="1"/>
            <a:endParaRPr lang="en-US" sz="3100" i="1" smtClean="0"/>
          </a:p>
          <a:p>
            <a:endParaRPr lang="en-US" sz="2800" smtClean="0"/>
          </a:p>
          <a:p>
            <a:endParaRPr lang="en-US" sz="2800" smtClean="0"/>
          </a:p>
          <a:p>
            <a:pPr marL="341313" indent="-341313"/>
            <a:r>
              <a:rPr lang="en-US" sz="2800" smtClean="0"/>
              <a:t>Completing the same IRP twice:</a:t>
            </a:r>
          </a:p>
        </p:txBody>
      </p:sp>
      <p:sp>
        <p:nvSpPr>
          <p:cNvPr id="18" name="Rectangle 4"/>
          <p:cNvSpPr>
            <a:spLocks noChangeArrowheads="1"/>
          </p:cNvSpPr>
          <p:nvPr/>
        </p:nvSpPr>
        <p:spPr bwMode="auto">
          <a:xfrm>
            <a:off x="731837" y="4586437"/>
            <a:ext cx="7680325" cy="128789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2400" smtClean="0">
                <a:solidFill>
                  <a:schemeClr val="accent1"/>
                </a:solidFill>
                <a:effectLst>
                  <a:outerShdw blurRad="38100" dist="38100" dir="2700000" algn="tl">
                    <a:srgbClr val="000000">
                      <a:alpha val="43137"/>
                    </a:srgbClr>
                  </a:outerShdw>
                </a:effectLst>
                <a:latin typeface="Lucida Console" pitchFamily="49" charset="0"/>
              </a:rPr>
              <a:t>IoCompleteRequest (Irp); </a:t>
            </a:r>
          </a:p>
          <a:p>
            <a:pPr>
              <a:lnSpc>
                <a:spcPct val="85000"/>
              </a:lnSpc>
              <a:spcBef>
                <a:spcPct val="20000"/>
              </a:spcBef>
            </a:pPr>
            <a:r>
              <a:rPr lang="en-US" sz="2400" smtClean="0">
                <a:solidFill>
                  <a:schemeClr val="accent1"/>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2400" smtClean="0">
                <a:solidFill>
                  <a:schemeClr val="accent1"/>
                </a:solidFill>
                <a:effectLst>
                  <a:outerShdw blurRad="38100" dist="38100" dir="2700000" algn="tl">
                    <a:srgbClr val="000000">
                      <a:alpha val="43137"/>
                    </a:srgbClr>
                  </a:outerShdw>
                </a:effectLst>
                <a:latin typeface="Lucida Console" pitchFamily="49" charset="0"/>
              </a:rPr>
              <a:t>IoCompleteRequest (Irp);</a:t>
            </a:r>
          </a:p>
        </p:txBody>
      </p:sp>
      <p:sp>
        <p:nvSpPr>
          <p:cNvPr id="19" name="Rectangle 4"/>
          <p:cNvSpPr>
            <a:spLocks noChangeArrowheads="1"/>
          </p:cNvSpPr>
          <p:nvPr/>
        </p:nvSpPr>
        <p:spPr bwMode="auto">
          <a:xfrm>
            <a:off x="731837" y="2355850"/>
            <a:ext cx="7680325" cy="128789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2400" smtClean="0">
                <a:solidFill>
                  <a:schemeClr val="accent1"/>
                </a:solidFill>
                <a:effectLst>
                  <a:outerShdw blurRad="38100" dist="38100" dir="2700000" algn="tl">
                    <a:srgbClr val="000000">
                      <a:alpha val="43137"/>
                    </a:srgbClr>
                  </a:outerShdw>
                </a:effectLst>
                <a:latin typeface="Lucida Console" pitchFamily="49" charset="0"/>
              </a:rPr>
              <a:t>p = NULL;</a:t>
            </a:r>
          </a:p>
          <a:p>
            <a:pPr>
              <a:lnSpc>
                <a:spcPct val="85000"/>
              </a:lnSpc>
              <a:spcBef>
                <a:spcPct val="20000"/>
              </a:spcBef>
            </a:pPr>
            <a:r>
              <a:rPr lang="en-US" sz="2400" smtClean="0">
                <a:solidFill>
                  <a:schemeClr val="accent1"/>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2400" smtClean="0">
                <a:solidFill>
                  <a:schemeClr val="accent1"/>
                </a:solidFill>
                <a:effectLst>
                  <a:outerShdw blurRad="38100" dist="38100" dir="2700000" algn="tl">
                    <a:srgbClr val="000000">
                      <a:alpha val="43137"/>
                    </a:srgbClr>
                  </a:outerShdw>
                </a:effectLst>
                <a:latin typeface="Lucida Console" pitchFamily="49" charset="0"/>
              </a:rPr>
              <a:t>f(p);</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Use Static Analysis?</a:t>
            </a:r>
            <a:endParaRPr lang="en-US" dirty="0"/>
          </a:p>
        </p:txBody>
      </p:sp>
      <p:sp>
        <p:nvSpPr>
          <p:cNvPr id="5" name="Content Placeholder 2"/>
          <p:cNvSpPr txBox="1">
            <a:spLocks/>
          </p:cNvSpPr>
          <p:nvPr/>
        </p:nvSpPr>
        <p:spPr>
          <a:xfrm>
            <a:off x="382588" y="1414464"/>
            <a:ext cx="8380412" cy="2369879"/>
          </a:xfrm>
          <a:prstGeom prst="rect">
            <a:avLst/>
          </a:prstGeom>
        </p:spPr>
        <p:txBody>
          <a:bodyPr/>
          <a:lstStyle/>
          <a:p>
            <a:pPr marL="382573" marR="0" lvl="0" indent="-382573" algn="l" defTabSz="912777" rtl="0" eaLnBrk="1" fontAlgn="base" latinLnBrk="0" hangingPunct="1">
              <a:lnSpc>
                <a:spcPct val="100000"/>
              </a:lnSpc>
              <a:spcBef>
                <a:spcPct val="0"/>
              </a:spcBef>
              <a:spcAft>
                <a:spcPct val="0"/>
              </a:spcAft>
              <a:buClrTx/>
              <a:buSzTx/>
              <a:buFontTx/>
              <a:buNone/>
              <a:tabLst/>
              <a:defRPr/>
            </a:pPr>
            <a:r>
              <a:rPr lang="en-US" sz="3200" kern="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Cheap Bugs!</a:t>
            </a:r>
          </a:p>
          <a:p>
            <a:pPr marL="382573" marR="0" lvl="0" indent="-382573" algn="l" defTabSz="912777" rtl="0" eaLnBrk="1" fontAlgn="base" latinLnBrk="0" hangingPunct="1">
              <a:lnSpc>
                <a:spcPct val="100000"/>
              </a:lnSpc>
              <a:spcBef>
                <a:spcPct val="0"/>
              </a:spcBef>
              <a:spcAft>
                <a:spcPct val="0"/>
              </a:spcAft>
              <a:buClrTx/>
              <a:buSzTx/>
              <a:buFontTx/>
              <a:buNone/>
              <a:tabLst/>
              <a:defRPr/>
            </a:pPr>
            <a:r>
              <a:rPr lang="en-US" sz="3200" kern="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Rule of thumb</a:t>
            </a:r>
          </a:p>
          <a:p>
            <a:pPr marL="382573" marR="0" lvl="0" indent="-382573" algn="l" defTabSz="912777" rtl="0" eaLnBrk="1" fontAlgn="base" latinLnBrk="0" hangingPunct="1">
              <a:lnSpc>
                <a:spcPct val="100000"/>
              </a:lnSpc>
              <a:spcBef>
                <a:spcPct val="0"/>
              </a:spcBef>
              <a:spcAft>
                <a:spcPct val="0"/>
              </a:spcAft>
              <a:buClrTx/>
              <a:buSzTx/>
              <a:buFontTx/>
              <a:buNone/>
              <a:tabLst/>
              <a:defRPr/>
            </a:pPr>
            <a:endParaRPr lang="en-US" sz="3200" kern="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endParaRPr>
          </a:p>
          <a:p>
            <a:pPr marL="222250" marR="0" lvl="0" indent="-222250" algn="l" defTabSz="912777" rtl="0" eaLnBrk="1" fontAlgn="base" latinLnBrk="0" hangingPunct="1">
              <a:lnSpc>
                <a:spcPct val="90000"/>
              </a:lnSpc>
              <a:spcBef>
                <a:spcPts val="1167"/>
              </a:spcBef>
              <a:spcAft>
                <a:spcPct val="0"/>
              </a:spcAft>
              <a:buClr>
                <a:schemeClr val="tx2"/>
              </a:buClr>
              <a:buSzPct val="95000"/>
              <a:tabLst/>
              <a:defRPr/>
            </a:pPr>
            <a:r>
              <a:rPr kumimoji="0" lang="en-US" sz="28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 defect that costs $1 to fix on the programmer’s desktop costs $100 to fix once it is incorporated into a complete program and many thousands of dollars if it is identified only after the software</a:t>
            </a:r>
            <a:br>
              <a:rPr kumimoji="0" lang="en-US" sz="28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br>
            <a:r>
              <a:rPr kumimoji="0" lang="en-US" sz="28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has been deployed in the field.”</a:t>
            </a:r>
          </a:p>
          <a:p>
            <a:pPr algn="r" defTabSz="912777" fontAlgn="base">
              <a:lnSpc>
                <a:spcPct val="90000"/>
              </a:lnSpc>
              <a:spcBef>
                <a:spcPts val="1083"/>
              </a:spcBef>
              <a:spcAft>
                <a:spcPct val="0"/>
              </a:spcAft>
              <a:buClr>
                <a:schemeClr val="tx2"/>
              </a:buClr>
              <a:buSzPct val="80000"/>
              <a:buFont typeface="Wingdings" pitchFamily="2" charset="2"/>
              <a:buNone/>
            </a:pPr>
            <a:r>
              <a:rPr lang="en-US" sz="2000" i="1" kern="0" smtClean="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rPr>
              <a:t>“Building a Better Bug Trap” — The Economist June 2003</a:t>
            </a:r>
            <a:endParaRPr lang="en-US" sz="2000" i="1" kern="0" dirty="0">
              <a:gradFill>
                <a:gsLst>
                  <a:gs pos="28000">
                    <a:schemeClr val="accent1"/>
                  </a:gs>
                  <a:gs pos="48000">
                    <a:schemeClr val="accent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Tools Make You More Effective</a:t>
            </a:r>
            <a:endParaRPr lang="en-US" dirty="0"/>
          </a:p>
        </p:txBody>
      </p:sp>
      <p:sp>
        <p:nvSpPr>
          <p:cNvPr id="3" name="Content Placeholder 2"/>
          <p:cNvSpPr>
            <a:spLocks noGrp="1"/>
          </p:cNvSpPr>
          <p:nvPr>
            <p:ph idx="1"/>
          </p:nvPr>
        </p:nvSpPr>
        <p:spPr>
          <a:xfrm>
            <a:off x="382588" y="1414464"/>
            <a:ext cx="8380412" cy="4742837"/>
          </a:xfrm>
        </p:spPr>
        <p:txBody>
          <a:bodyPr/>
          <a:lstStyle/>
          <a:p>
            <a:pPr marL="285750" indent="-285750"/>
            <a:r>
              <a:rPr lang="en-US" sz="2400" smtClean="0"/>
              <a:t>Push-button technology</a:t>
            </a:r>
          </a:p>
          <a:p>
            <a:pPr marL="285750" indent="-285750"/>
            <a:r>
              <a:rPr lang="en-US" sz="2400" smtClean="0"/>
              <a:t>100% path coverage</a:t>
            </a:r>
          </a:p>
          <a:p>
            <a:pPr marL="517525" lvl="1" indent="-231775"/>
            <a:r>
              <a:rPr lang="en-US" sz="2000" smtClean="0"/>
              <a:t>At little cost (let a computer do it)</a:t>
            </a:r>
          </a:p>
          <a:p>
            <a:pPr marL="517525" lvl="1" indent="-231775"/>
            <a:r>
              <a:rPr lang="en-US" sz="2000" smtClean="0"/>
              <a:t>Quickly (minutes or hours versus weeks)</a:t>
            </a:r>
          </a:p>
          <a:p>
            <a:pPr marL="285750" indent="-285750"/>
            <a:r>
              <a:rPr lang="en-US" sz="2400" smtClean="0"/>
              <a:t>Defects are discovered early </a:t>
            </a:r>
          </a:p>
          <a:p>
            <a:pPr marL="517525" lvl="1" indent="-231775"/>
            <a:r>
              <a:rPr lang="en-US" sz="2000" smtClean="0"/>
              <a:t>Even before device hardware is available</a:t>
            </a:r>
          </a:p>
          <a:p>
            <a:pPr marL="517525" lvl="1" indent="-231775"/>
            <a:r>
              <a:rPr lang="en-US" sz="2000" smtClean="0"/>
              <a:t>Before designing test cases</a:t>
            </a:r>
          </a:p>
          <a:p>
            <a:pPr marL="517525" lvl="1" indent="-231775"/>
            <a:r>
              <a:rPr lang="en-US" sz="2000" smtClean="0"/>
              <a:t>Often while still coding</a:t>
            </a:r>
          </a:p>
          <a:p>
            <a:pPr marL="285750" indent="-285750"/>
            <a:r>
              <a:rPr lang="en-US" sz="2400" smtClean="0"/>
              <a:t>Defect reports are easy to use</a:t>
            </a:r>
          </a:p>
          <a:p>
            <a:pPr marL="517525" lvl="1" indent="-231775"/>
            <a:r>
              <a:rPr lang="en-US" sz="2000" smtClean="0"/>
              <a:t>A direct reference to the defective path (or point)</a:t>
            </a:r>
            <a:br>
              <a:rPr lang="en-US" sz="2000" smtClean="0"/>
            </a:br>
            <a:r>
              <a:rPr lang="en-US" sz="2000" smtClean="0"/>
              <a:t>in the source code reduces cost of debugging </a:t>
            </a:r>
            <a:endParaRPr lang="en-US" sz="2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Static Analysis</a:t>
            </a:r>
            <a:br>
              <a:rPr lang="en-US" smtClean="0"/>
            </a:br>
            <a:r>
              <a:rPr lang="en-US" sz="3600" smtClean="0">
                <a:gradFill>
                  <a:gsLst>
                    <a:gs pos="28000">
                      <a:schemeClr val="accent6">
                        <a:lumMod val="40000"/>
                        <a:lumOff val="60000"/>
                      </a:schemeClr>
                    </a:gs>
                    <a:gs pos="48000">
                      <a:schemeClr val="accent6">
                        <a:lumMod val="40000"/>
                        <a:lumOff val="60000"/>
                      </a:schemeClr>
                    </a:gs>
                  </a:gsLst>
                  <a:lin ang="5400000" scaled="1"/>
                </a:gradFill>
              </a:rPr>
              <a:t>How does it work?</a:t>
            </a:r>
            <a:endParaRPr lang="en-US"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901825"/>
            <a:ext cx="8380412" cy="4403770"/>
          </a:xfrm>
        </p:spPr>
        <p:txBody>
          <a:bodyPr/>
          <a:lstStyle/>
          <a:p>
            <a:pPr marL="230188" indent="-230188"/>
            <a:r>
              <a:rPr lang="en-US" sz="2000" smtClean="0"/>
              <a:t>Builds an abstract model of a driver and exhaustively inspects execution along all paths </a:t>
            </a:r>
          </a:p>
          <a:p>
            <a:pPr marL="461963" lvl="1" indent="-231775"/>
            <a:r>
              <a:rPr lang="en-US" sz="1800" smtClean="0"/>
              <a:t>The abstract model is simpler:  It’s reduced... </a:t>
            </a:r>
          </a:p>
          <a:p>
            <a:pPr marL="461963" lvl="1" indent="-231775"/>
            <a:r>
              <a:rPr lang="en-US" sz="1800" smtClean="0"/>
              <a:t>It’s so much simpler that it’s possible </a:t>
            </a:r>
            <a:br>
              <a:rPr lang="en-US" sz="1800" smtClean="0"/>
            </a:br>
            <a:r>
              <a:rPr lang="en-US" sz="1800" smtClean="0"/>
              <a:t>to have it inspected (“simulated”) exhaustively</a:t>
            </a:r>
          </a:p>
          <a:p>
            <a:pPr marL="230188" indent="-230188"/>
            <a:r>
              <a:rPr lang="en-US" sz="2000" smtClean="0"/>
              <a:t>Over-approximation of the driver</a:t>
            </a:r>
          </a:p>
          <a:p>
            <a:pPr marL="461963" lvl="1" indent="-231775"/>
            <a:r>
              <a:rPr lang="en-US" sz="1800" smtClean="0"/>
              <a:t>The control part remains the same </a:t>
            </a:r>
          </a:p>
          <a:p>
            <a:pPr marL="628650" lvl="2" indent="-166688"/>
            <a:r>
              <a:rPr lang="en-US" sz="1600" smtClean="0"/>
              <a:t>All paths are preserved and treated equally </a:t>
            </a:r>
          </a:p>
          <a:p>
            <a:pPr marL="461963" lvl="1" indent="-231775"/>
            <a:r>
              <a:rPr lang="en-US" sz="1800" smtClean="0"/>
              <a:t>The data state is over-approximated</a:t>
            </a:r>
          </a:p>
          <a:p>
            <a:pPr marL="628650" lvl="2" indent="-166688"/>
            <a:r>
              <a:rPr lang="en-US" sz="1600" smtClean="0"/>
              <a:t>If argument x is not constrained, assume any value </a:t>
            </a:r>
          </a:p>
          <a:p>
            <a:pPr marL="628650" lvl="2" indent="-166688"/>
            <a:r>
              <a:rPr lang="en-US" sz="1600" smtClean="0"/>
              <a:t>If (x&gt;0) guards the point of interest, keep track of Boolean (x&gt;0),</a:t>
            </a:r>
            <a:br>
              <a:rPr lang="en-US" sz="1600" smtClean="0"/>
            </a:br>
            <a:r>
              <a:rPr lang="en-US" sz="1600" smtClean="0"/>
              <a:t>but not integer value of x:  Boolean is simpler than integer </a:t>
            </a:r>
          </a:p>
          <a:p>
            <a:pPr marL="803275" lvl="3" indent="-174625"/>
            <a:r>
              <a:rPr lang="en-US" sz="1400" smtClean="0">
                <a:latin typeface="Lucida Console" pitchFamily="49" charset="0"/>
              </a:rPr>
              <a:t>If (x &gt; 0) { IoCompleteRequest (Irp); }</a:t>
            </a:r>
            <a:endParaRPr lang="en-US" sz="1400" dirty="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smtClean="0"/>
              <a:t>Static Analysis</a:t>
            </a:r>
            <a:br>
              <a:rPr lang="en-US" smtClean="0"/>
            </a:br>
            <a:r>
              <a:rPr sz="3600" smtClean="0">
                <a:gradFill>
                  <a:gsLst>
                    <a:gs pos="28000">
                      <a:schemeClr val="accent6">
                        <a:lumMod val="40000"/>
                        <a:lumOff val="60000"/>
                      </a:schemeClr>
                    </a:gs>
                    <a:gs pos="48000">
                      <a:schemeClr val="accent6">
                        <a:lumMod val="40000"/>
                        <a:lumOff val="60000"/>
                      </a:schemeClr>
                    </a:gs>
                  </a:gsLst>
                  <a:lin ang="5400000" scaled="1"/>
                </a:gradFill>
              </a:rPr>
              <a:t>Not a silver bullet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2588" y="1901825"/>
            <a:ext cx="8380412" cy="4196020"/>
          </a:xfrm>
        </p:spPr>
        <p:txBody>
          <a:bodyPr/>
          <a:lstStyle/>
          <a:p>
            <a:pPr marL="341313" indent="-341313"/>
            <a:r>
              <a:rPr lang="en-US" sz="2800" smtClean="0"/>
              <a:t>Does </a:t>
            </a:r>
            <a:r>
              <a:rPr lang="en-US" sz="2800" b="1" spc="-125" smtClean="0">
                <a:ln w="3175">
                  <a:noFill/>
                </a:ln>
                <a:gradFill>
                  <a:gsLst>
                    <a:gs pos="28000">
                      <a:schemeClr val="accent6">
                        <a:lumMod val="40000"/>
                        <a:lumOff val="60000"/>
                      </a:schemeClr>
                    </a:gs>
                    <a:gs pos="48000">
                      <a:schemeClr val="accent6">
                        <a:lumMod val="40000"/>
                        <a:lumOff val="60000"/>
                      </a:schemeClr>
                    </a:gs>
                  </a:gsLst>
                  <a:lin ang="5400000" scaled="1"/>
                </a:gradFill>
                <a:effectLst>
                  <a:outerShdw blurRad="88900" dist="12700" dir="2700000" algn="tl" rotWithShape="0">
                    <a:prstClr val="black"/>
                  </a:outerShdw>
                </a:effectLst>
                <a:cs typeface="Arial" charset="0"/>
              </a:rPr>
              <a:t>not</a:t>
            </a:r>
            <a:r>
              <a:rPr lang="en-US" sz="2800" smtClean="0"/>
              <a:t> replace functional testing</a:t>
            </a:r>
          </a:p>
          <a:p>
            <a:pPr marL="341313" indent="-341313"/>
            <a:r>
              <a:rPr lang="en-US" sz="2800" smtClean="0"/>
              <a:t>Targets violations of a given set of </a:t>
            </a:r>
            <a:br>
              <a:rPr lang="en-US" sz="2800" smtClean="0"/>
            </a:br>
            <a:r>
              <a:rPr lang="en-US" sz="2800" smtClean="0"/>
              <a:t>well-defined constraints</a:t>
            </a:r>
          </a:p>
          <a:p>
            <a:pPr marL="341313" indent="-341313"/>
            <a:r>
              <a:rPr lang="en-US" sz="2800" smtClean="0"/>
              <a:t>Principal limitation</a:t>
            </a:r>
          </a:p>
          <a:p>
            <a:pPr marL="628650" lvl="1" indent="-287338"/>
            <a:r>
              <a:rPr lang="en-US" sz="2400" smtClean="0"/>
              <a:t>It doesn’t know about every possible error</a:t>
            </a:r>
          </a:p>
          <a:p>
            <a:pPr marL="628650" lvl="1" indent="-287338"/>
            <a:r>
              <a:rPr lang="en-US" sz="2400" smtClean="0"/>
              <a:t>Algorithms are based on source code abstraction </a:t>
            </a:r>
            <a:br>
              <a:rPr lang="en-US" sz="2400" smtClean="0"/>
            </a:br>
            <a:r>
              <a:rPr lang="en-US" sz="2400" smtClean="0"/>
              <a:t>and heuristics</a:t>
            </a:r>
          </a:p>
          <a:p>
            <a:pPr marL="858838" lvl="2" indent="-230188"/>
            <a:r>
              <a:rPr lang="en-US" sz="2000" smtClean="0"/>
              <a:t>Results in both false positives and false negatives</a:t>
            </a:r>
          </a:p>
          <a:p>
            <a:pPr marL="341313" indent="-341313"/>
            <a:r>
              <a:rPr lang="en-US" sz="2800" smtClean="0"/>
              <a:t>It is a useful tool</a:t>
            </a:r>
            <a:endParaRPr lang="en-US" sz="28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1331</Words>
  <Application>Microsoft Office PowerPoint</Application>
  <PresentationFormat>On-screen Show (4:3)</PresentationFormat>
  <Paragraphs>429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WinHEC 2008 Template_NEW_9.22.08</vt:lpstr>
      <vt:lpstr>Slide 1</vt:lpstr>
      <vt:lpstr>Using Static Analysis Tools When Developing Drivers</vt:lpstr>
      <vt:lpstr>Session Outline</vt:lpstr>
      <vt:lpstr>What Is Static Analysis?</vt:lpstr>
      <vt:lpstr>Examples of Bugs Found by Static Analysis</vt:lpstr>
      <vt:lpstr>Why Use Static Analysis?</vt:lpstr>
      <vt:lpstr>Tools Make You More Effective</vt:lpstr>
      <vt:lpstr>Static Analysis How does it work?</vt:lpstr>
      <vt:lpstr>Static Analysis Not a silver bullet</vt:lpstr>
      <vt:lpstr>Comparing Static Tools</vt:lpstr>
      <vt:lpstr>Static Tools Work Together</vt:lpstr>
      <vt:lpstr>Static Tools Work Together Example</vt:lpstr>
      <vt:lpstr>What’s New for PFD</vt:lpstr>
      <vt:lpstr>What’s New for SDV</vt:lpstr>
      <vt:lpstr>PREfast for Drivers</vt:lpstr>
      <vt:lpstr>PREfast for Drivers</vt:lpstr>
      <vt:lpstr>Problem:  Driver-Specific Resource Leak</vt:lpstr>
      <vt:lpstr>Applying PFD:  Driver-Specific Resource Leak</vt:lpstr>
      <vt:lpstr>Solution:  Driver-Specific Resource Leak</vt:lpstr>
      <vt:lpstr>Slide 20</vt:lpstr>
      <vt:lpstr>Slide 21</vt:lpstr>
      <vt:lpstr>Why Annotate? Good engineering practice</vt:lpstr>
      <vt:lpstr>Annotation Benefits</vt:lpstr>
      <vt:lpstr>Example  Annotations</vt:lpstr>
      <vt:lpstr>Annotations __in_opt, __out_opt…</vt:lpstr>
      <vt:lpstr>SDV Rules</vt:lpstr>
      <vt:lpstr>Example</vt:lpstr>
      <vt:lpstr>Example</vt:lpstr>
      <vt:lpstr>Verification Sandwich</vt:lpstr>
      <vt:lpstr>Role Type Declarations</vt:lpstr>
      <vt:lpstr>Role Types in the  KMDF UsbSamp Driver</vt:lpstr>
      <vt:lpstr>Static Analysis Can…</vt:lpstr>
      <vt:lpstr>Call To Action</vt:lpstr>
      <vt:lpstr>Additional Resources</vt:lpstr>
      <vt:lpstr>Please Complete A Session Evaluation Form Your input is important!</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2008-11-12T06:08:16Z</dcterms:created>
  <dcterms:modified xsi:type="dcterms:W3CDTF">2008-11-12T06:08:23Z</dcterms:modified>
</cp:coreProperties>
</file>