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300" r:id="rId21"/>
    <p:sldId id="292" r:id="rId22"/>
    <p:sldId id="293" r:id="rId23"/>
    <p:sldId id="294" r:id="rId24"/>
    <p:sldId id="295" r:id="rId25"/>
    <p:sldId id="296" r:id="rId26"/>
    <p:sldId id="297" r:id="rId27"/>
    <p:sldId id="298" r:id="rId28"/>
    <p:sldId id="299" r:id="rId29"/>
    <p:sldId id="301" r:id="rId30"/>
    <p:sldId id="272"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75" autoAdjust="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686723" y="4343709"/>
            <a:ext cx="5484556" cy="4113875"/>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uefi.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mailto:gary.simpson@amd.com" TargetMode="External"/><Relationship Id="rId4" Type="http://schemas.openxmlformats.org/officeDocument/2006/relationships/hyperlink" Target="http://www.microsoft.com/whdc/system/platform/firmware/default.m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smtClean="0"/>
              <a:t>UEFI Offers Long-Term Stability</a:t>
            </a:r>
          </a:p>
        </p:txBody>
      </p:sp>
      <p:sp>
        <p:nvSpPr>
          <p:cNvPr id="269315" name="Rectangle 3"/>
          <p:cNvSpPr>
            <a:spLocks noGrp="1" noChangeArrowheads="1"/>
          </p:cNvSpPr>
          <p:nvPr>
            <p:ph type="body" idx="1"/>
          </p:nvPr>
        </p:nvSpPr>
        <p:spPr>
          <a:xfrm>
            <a:off x="382588" y="1414464"/>
            <a:ext cx="8380412" cy="4226285"/>
          </a:xfrm>
        </p:spPr>
        <p:txBody>
          <a:bodyPr/>
          <a:lstStyle/>
          <a:p>
            <a:pPr marL="341313" indent="-341313"/>
            <a:r>
              <a:rPr lang="en-US" sz="2800" smtClean="0"/>
              <a:t>BIOS code bases always diverge</a:t>
            </a:r>
          </a:p>
          <a:p>
            <a:pPr marL="341313" indent="-341313"/>
            <a:r>
              <a:rPr lang="en-US" sz="2800" smtClean="0"/>
              <a:t>UEFI and PIWG define interoperable interfaces</a:t>
            </a:r>
          </a:p>
          <a:p>
            <a:pPr marL="628650" lvl="1" indent="-287338"/>
            <a:r>
              <a:rPr lang="en-US" sz="2400" smtClean="0"/>
              <a:t>AMD’s enthusiasm is as much about PIWG as UEFI</a:t>
            </a:r>
          </a:p>
          <a:p>
            <a:pPr marL="628650" lvl="1" indent="-287338"/>
            <a:r>
              <a:rPr lang="en-US" sz="2400" smtClean="0"/>
              <a:t>Modules can be portable across BIOS vendors </a:t>
            </a:r>
          </a:p>
          <a:p>
            <a:pPr marL="628650" lvl="1" indent="-287338"/>
            <a:r>
              <a:rPr lang="en-US" sz="2400" smtClean="0"/>
              <a:t>Portability increases flexibility, reduces effort</a:t>
            </a:r>
          </a:p>
          <a:p>
            <a:pPr marL="628650" lvl="1" indent="-287338"/>
            <a:r>
              <a:rPr lang="en-US" sz="2400" smtClean="0"/>
              <a:t>OEM customizations can work in-house </a:t>
            </a:r>
            <a:br>
              <a:rPr lang="en-US" sz="2400" smtClean="0"/>
            </a:br>
            <a:r>
              <a:rPr lang="en-US" sz="2400" smtClean="0"/>
              <a:t>and on outsourced designs</a:t>
            </a:r>
          </a:p>
          <a:p>
            <a:pPr marL="628650" lvl="1" indent="-287338"/>
            <a:r>
              <a:rPr lang="en-US" sz="2400" smtClean="0"/>
              <a:t>BIOS vendors can still differentiate</a:t>
            </a:r>
          </a:p>
          <a:p>
            <a:pPr marL="341313" indent="-341313"/>
            <a:r>
              <a:rPr lang="en-US" sz="2800" smtClean="0"/>
              <a:t>UEFI turns the old BIOS model inside out</a:t>
            </a:r>
            <a:endParaRPr lang="en-US" sz="28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PIWG and the Green H</a:t>
            </a:r>
            <a:endParaRPr lang="en-US" dirty="0" smtClean="0"/>
          </a:p>
        </p:txBody>
      </p:sp>
      <p:sp>
        <p:nvSpPr>
          <p:cNvPr id="7" name="Rectangle 6"/>
          <p:cNvSpPr/>
          <p:nvPr/>
        </p:nvSpPr>
        <p:spPr bwMode="auto">
          <a:xfrm>
            <a:off x="377544" y="3005846"/>
            <a:ext cx="177800" cy="33401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6679919" y="3005846"/>
            <a:ext cx="177800" cy="33401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bwMode="auto">
          <a:xfrm>
            <a:off x="555344" y="4866396"/>
            <a:ext cx="6124575" cy="184150"/>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ectangle 11"/>
          <p:cNvSpPr/>
          <p:nvPr/>
        </p:nvSpPr>
        <p:spPr bwMode="auto">
          <a:xfrm>
            <a:off x="555344" y="3005846"/>
            <a:ext cx="1152525" cy="18605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DXE</a:t>
            </a:r>
          </a:p>
        </p:txBody>
      </p:sp>
      <p:sp>
        <p:nvSpPr>
          <p:cNvPr id="15" name="Rectangle 14"/>
          <p:cNvSpPr/>
          <p:nvPr/>
        </p:nvSpPr>
        <p:spPr bwMode="auto">
          <a:xfrm>
            <a:off x="1707869" y="3005846"/>
            <a:ext cx="1152525" cy="18605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DXE</a:t>
            </a:r>
          </a:p>
        </p:txBody>
      </p:sp>
      <p:sp>
        <p:nvSpPr>
          <p:cNvPr id="16" name="Rectangle 15"/>
          <p:cNvSpPr/>
          <p:nvPr/>
        </p:nvSpPr>
        <p:spPr bwMode="auto">
          <a:xfrm>
            <a:off x="2860394" y="3005846"/>
            <a:ext cx="1152525" cy="18605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DXE</a:t>
            </a:r>
          </a:p>
        </p:txBody>
      </p:sp>
      <p:sp>
        <p:nvSpPr>
          <p:cNvPr id="17" name="Rectangle 16"/>
          <p:cNvSpPr/>
          <p:nvPr/>
        </p:nvSpPr>
        <p:spPr bwMode="auto">
          <a:xfrm>
            <a:off x="4012919" y="3005846"/>
            <a:ext cx="1152525" cy="18605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DXE</a:t>
            </a:r>
          </a:p>
        </p:txBody>
      </p:sp>
      <p:sp>
        <p:nvSpPr>
          <p:cNvPr id="18" name="Rectangle 17"/>
          <p:cNvSpPr/>
          <p:nvPr/>
        </p:nvSpPr>
        <p:spPr bwMode="auto">
          <a:xfrm>
            <a:off x="5482944" y="3005846"/>
            <a:ext cx="1196975" cy="18605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CSM</a:t>
            </a:r>
          </a:p>
        </p:txBody>
      </p:sp>
      <p:sp>
        <p:nvSpPr>
          <p:cNvPr id="19" name="Rectangle 18"/>
          <p:cNvSpPr/>
          <p:nvPr/>
        </p:nvSpPr>
        <p:spPr bwMode="auto">
          <a:xfrm>
            <a:off x="555344" y="5050546"/>
            <a:ext cx="876300" cy="1295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28000">
                      <a:schemeClr val="bg2"/>
                    </a:gs>
                    <a:gs pos="48000">
                      <a:schemeClr val="bg2"/>
                    </a:gs>
                  </a:gsLst>
                  <a:lin ang="5400000" scaled="1"/>
                </a:gradFill>
                <a:latin typeface="Trebuchet MS" pitchFamily="34" charset="0"/>
              </a:rPr>
              <a:t>PEIM</a:t>
            </a:r>
          </a:p>
        </p:txBody>
      </p:sp>
      <p:sp>
        <p:nvSpPr>
          <p:cNvPr id="20" name="Rectangle 19"/>
          <p:cNvSpPr/>
          <p:nvPr/>
        </p:nvSpPr>
        <p:spPr bwMode="auto">
          <a:xfrm>
            <a:off x="1431644" y="5050546"/>
            <a:ext cx="876300" cy="1295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28000">
                      <a:schemeClr val="bg2"/>
                    </a:gs>
                    <a:gs pos="48000">
                      <a:schemeClr val="bg2"/>
                    </a:gs>
                  </a:gsLst>
                  <a:lin ang="5400000" scaled="1"/>
                </a:gradFill>
                <a:latin typeface="Trebuchet MS" pitchFamily="34" charset="0"/>
              </a:rPr>
              <a:t>PEIM</a:t>
            </a:r>
          </a:p>
        </p:txBody>
      </p:sp>
      <p:sp>
        <p:nvSpPr>
          <p:cNvPr id="21" name="Rectangle 20"/>
          <p:cNvSpPr/>
          <p:nvPr/>
        </p:nvSpPr>
        <p:spPr bwMode="auto">
          <a:xfrm>
            <a:off x="2307944" y="5050546"/>
            <a:ext cx="876300" cy="1295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28000">
                      <a:schemeClr val="bg2"/>
                    </a:gs>
                    <a:gs pos="48000">
                      <a:schemeClr val="bg2"/>
                    </a:gs>
                  </a:gsLst>
                  <a:lin ang="5400000" scaled="1"/>
                </a:gradFill>
                <a:latin typeface="Trebuchet MS" pitchFamily="34" charset="0"/>
              </a:rPr>
              <a:t>PEIM</a:t>
            </a:r>
          </a:p>
        </p:txBody>
      </p:sp>
      <p:sp>
        <p:nvSpPr>
          <p:cNvPr id="22" name="Rectangle 21"/>
          <p:cNvSpPr/>
          <p:nvPr/>
        </p:nvSpPr>
        <p:spPr bwMode="auto">
          <a:xfrm>
            <a:off x="4644744" y="5050546"/>
            <a:ext cx="990600" cy="1295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28000">
                      <a:schemeClr val="bg2"/>
                    </a:gs>
                    <a:gs pos="48000">
                      <a:schemeClr val="bg2"/>
                    </a:gs>
                  </a:gsLst>
                  <a:lin ang="5400000" scaled="1"/>
                </a:gradFill>
                <a:latin typeface="Trebuchet MS" pitchFamily="34" charset="0"/>
              </a:rPr>
              <a:t>CIM-X PEIM</a:t>
            </a:r>
          </a:p>
        </p:txBody>
      </p:sp>
      <p:sp>
        <p:nvSpPr>
          <p:cNvPr id="23" name="Rectangle 22"/>
          <p:cNvSpPr/>
          <p:nvPr/>
        </p:nvSpPr>
        <p:spPr bwMode="auto">
          <a:xfrm>
            <a:off x="3184244" y="5050546"/>
            <a:ext cx="876300" cy="1295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28000">
                      <a:schemeClr val="bg2"/>
                    </a:gs>
                    <a:gs pos="48000">
                      <a:schemeClr val="bg2"/>
                    </a:gs>
                  </a:gsLst>
                  <a:lin ang="5400000" scaled="1"/>
                </a:gradFill>
                <a:latin typeface="Trebuchet MS" pitchFamily="34" charset="0"/>
              </a:rPr>
              <a:t>PEIM</a:t>
            </a:r>
          </a:p>
        </p:txBody>
      </p:sp>
      <p:sp>
        <p:nvSpPr>
          <p:cNvPr id="24" name="Right Brace 23"/>
          <p:cNvSpPr/>
          <p:nvPr/>
        </p:nvSpPr>
        <p:spPr bwMode="auto">
          <a:xfrm>
            <a:off x="7048219" y="3005846"/>
            <a:ext cx="368300" cy="3340100"/>
          </a:xfrm>
          <a:prstGeom prst="rightBrace">
            <a:avLst>
              <a:gd name="adj1" fmla="val 8333"/>
              <a:gd name="adj2" fmla="val 50380"/>
            </a:avLst>
          </a:prstGeom>
          <a:noFill/>
          <a:ln w="25400" cap="flat" cmpd="sng" algn="ctr">
            <a:solidFill>
              <a:schemeClr val="tx2"/>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5" name="Rectangle 24"/>
          <p:cNvSpPr/>
          <p:nvPr/>
        </p:nvSpPr>
        <p:spPr bwMode="auto">
          <a:xfrm>
            <a:off x="377544" y="2196221"/>
            <a:ext cx="6481762" cy="55245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UEFI</a:t>
            </a:r>
          </a:p>
        </p:txBody>
      </p:sp>
      <p:sp>
        <p:nvSpPr>
          <p:cNvPr id="26" name="Rectangle 25"/>
          <p:cNvSpPr/>
          <p:nvPr/>
        </p:nvSpPr>
        <p:spPr bwMode="auto">
          <a:xfrm>
            <a:off x="7600669" y="4406021"/>
            <a:ext cx="1165225" cy="46037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PIWG</a:t>
            </a:r>
          </a:p>
        </p:txBody>
      </p:sp>
      <p:sp>
        <p:nvSpPr>
          <p:cNvPr id="27" name="Rectangle 26"/>
          <p:cNvSpPr/>
          <p:nvPr/>
        </p:nvSpPr>
        <p:spPr bwMode="auto">
          <a:xfrm>
            <a:off x="377544" y="1410043"/>
            <a:ext cx="3962400" cy="63060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OS</a:t>
            </a:r>
          </a:p>
        </p:txBody>
      </p:sp>
      <p:sp>
        <p:nvSpPr>
          <p:cNvPr id="28" name="Rectangle 27"/>
          <p:cNvSpPr/>
          <p:nvPr/>
        </p:nvSpPr>
        <p:spPr bwMode="auto">
          <a:xfrm>
            <a:off x="4492344" y="1410043"/>
            <a:ext cx="2366962" cy="630603"/>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bg2"/>
                    </a:gs>
                    <a:gs pos="48000">
                      <a:schemeClr val="bg2"/>
                    </a:gs>
                  </a:gsLst>
                  <a:lin ang="5400000" scaled="1"/>
                </a:gradFill>
                <a:latin typeface="Trebuchet MS" pitchFamily="34" charset="0"/>
              </a:rPr>
              <a:t>UEFI App</a:t>
            </a:r>
          </a:p>
        </p:txBody>
      </p:sp>
      <p:sp>
        <p:nvSpPr>
          <p:cNvPr id="29" name="Rectangle 28"/>
          <p:cNvSpPr/>
          <p:nvPr/>
        </p:nvSpPr>
        <p:spPr bwMode="auto">
          <a:xfrm>
            <a:off x="5635344" y="5050546"/>
            <a:ext cx="1044575" cy="1295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28000">
                      <a:schemeClr val="bg2"/>
                    </a:gs>
                    <a:gs pos="48000">
                      <a:schemeClr val="bg2"/>
                    </a:gs>
                  </a:gsLst>
                  <a:lin ang="5400000" scaled="1"/>
                </a:gradFill>
                <a:latin typeface="Trebuchet MS" pitchFamily="34" charset="0"/>
              </a:rPr>
              <a:t>AGESA PEIM</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UEFI – Industry Adoption</a:t>
            </a:r>
            <a:endParaRPr lang="en-US" dirty="0" smtClean="0"/>
          </a:p>
        </p:txBody>
      </p:sp>
      <p:sp>
        <p:nvSpPr>
          <p:cNvPr id="242691" name="Rectangle 3"/>
          <p:cNvSpPr>
            <a:spLocks noGrp="1" noChangeArrowheads="1"/>
          </p:cNvSpPr>
          <p:nvPr>
            <p:ph type="body" idx="1"/>
          </p:nvPr>
        </p:nvSpPr>
        <p:spPr>
          <a:xfrm>
            <a:off x="382588" y="1414464"/>
            <a:ext cx="8380412" cy="4025717"/>
          </a:xfrm>
        </p:spPr>
        <p:txBody>
          <a:bodyPr/>
          <a:lstStyle/>
          <a:p>
            <a:pPr>
              <a:buNone/>
            </a:pPr>
            <a:r>
              <a:rPr lang="en-US" sz="2800" b="1" smtClean="0">
                <a:gradFill>
                  <a:gsLst>
                    <a:gs pos="28000">
                      <a:schemeClr val="accent1"/>
                    </a:gs>
                    <a:gs pos="48000">
                      <a:schemeClr val="accent1"/>
                    </a:gs>
                  </a:gsLst>
                  <a:lin ang="5400000" scaled="1"/>
                </a:gradFill>
              </a:rPr>
              <a:t>False Myth #2</a:t>
            </a:r>
          </a:p>
          <a:p>
            <a:r>
              <a:rPr lang="en-US" sz="2800" smtClean="0"/>
              <a:t>UEFI adoption is slow</a:t>
            </a:r>
          </a:p>
          <a:p>
            <a:pPr>
              <a:buNone/>
            </a:pPr>
            <a:r>
              <a:rPr lang="en-US" sz="2800" b="1" smtClean="0"/>
              <a:t>Reality</a:t>
            </a:r>
          </a:p>
          <a:p>
            <a:r>
              <a:rPr lang="en-US" sz="2800" smtClean="0"/>
              <a:t>x64 binding specification </a:t>
            </a:r>
            <a:br>
              <a:rPr lang="en-US" sz="2800" smtClean="0"/>
            </a:br>
            <a:r>
              <a:rPr lang="en-US" sz="2800" smtClean="0"/>
              <a:t>published in February, 2006</a:t>
            </a:r>
          </a:p>
          <a:p>
            <a:r>
              <a:rPr lang="en-US" sz="2800" smtClean="0"/>
              <a:t>x64 UEFI systems are now shipping in volume</a:t>
            </a:r>
          </a:p>
          <a:p>
            <a:r>
              <a:rPr lang="en-US" sz="2800" smtClean="0"/>
              <a:t>x64 UEFI OS’s are now shipping in volume</a:t>
            </a:r>
          </a:p>
          <a:p>
            <a:r>
              <a:rPr lang="en-US" sz="2800" smtClean="0"/>
              <a:t>x64 UEFI adoption momentum is increasing</a:t>
            </a:r>
            <a:endParaRPr lang="en-US" sz="2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UEFI – Industry Adoption</a:t>
            </a:r>
          </a:p>
        </p:txBody>
      </p:sp>
      <p:sp>
        <p:nvSpPr>
          <p:cNvPr id="111619" name="Rectangle 3"/>
          <p:cNvSpPr>
            <a:spLocks noGrp="1" noChangeArrowheads="1"/>
          </p:cNvSpPr>
          <p:nvPr>
            <p:ph type="body" idx="1"/>
          </p:nvPr>
        </p:nvSpPr>
        <p:spPr>
          <a:xfrm>
            <a:off x="382588" y="1414464"/>
            <a:ext cx="8380412" cy="4221669"/>
          </a:xfrm>
        </p:spPr>
        <p:txBody>
          <a:bodyPr/>
          <a:lstStyle/>
          <a:p>
            <a:pPr marL="285750" indent="-285750"/>
            <a:r>
              <a:rPr lang="en-US" sz="2400" smtClean="0"/>
              <a:t>2008 is the “tipping point”</a:t>
            </a:r>
          </a:p>
          <a:p>
            <a:pPr marL="285750" indent="-285750"/>
            <a:r>
              <a:rPr lang="en-US" sz="2400" smtClean="0"/>
              <a:t>UEFI Plugfests in 2007 prepared the way</a:t>
            </a:r>
          </a:p>
          <a:p>
            <a:pPr marL="517525" lvl="1" indent="-231775"/>
            <a:r>
              <a:rPr lang="en-US" sz="2000" smtClean="0"/>
              <a:t>Built industry confidence that the pieces work together</a:t>
            </a:r>
          </a:p>
          <a:p>
            <a:pPr marL="285750" indent="-285750"/>
            <a:r>
              <a:rPr lang="en-US" sz="2400" smtClean="0"/>
              <a:t>In 2008, Microsoft shipped two OS’s with UEFI capability (Windows Vista SP1 and Windows Server 2008)</a:t>
            </a:r>
          </a:p>
          <a:p>
            <a:pPr marL="285750" indent="-285750"/>
            <a:r>
              <a:rPr lang="en-US" sz="2400" smtClean="0"/>
              <a:t>Several OEM’s built “practice systems” in 2007; </a:t>
            </a:r>
            <a:br>
              <a:rPr lang="en-US" sz="2400" smtClean="0"/>
            </a:br>
            <a:r>
              <a:rPr lang="en-US" sz="2400" smtClean="0"/>
              <a:t>production systems now shipping in volume</a:t>
            </a:r>
          </a:p>
          <a:p>
            <a:pPr marL="517525" lvl="1" indent="-231775"/>
            <a:r>
              <a:rPr lang="en-US" sz="2000" smtClean="0"/>
              <a:t>Portables leading the way, servers and desktops following</a:t>
            </a:r>
          </a:p>
          <a:p>
            <a:pPr marL="285750" indent="-285750"/>
            <a:r>
              <a:rPr lang="en-US" sz="2400" smtClean="0"/>
              <a:t>Almost all system firmware will be hybrid </a:t>
            </a:r>
            <a:br>
              <a:rPr lang="en-US" sz="2400" smtClean="0"/>
            </a:br>
            <a:r>
              <a:rPr lang="en-US" sz="2400" smtClean="0"/>
              <a:t>(able to boot UEFI or legacy OS’s) for years to come</a:t>
            </a:r>
            <a:endParaRPr lang="en-US" sz="24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Enabling AMD's Infrastructure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Enabling AMD’s BIOS Partners</a:t>
            </a:r>
            <a:endParaRPr lang="en-US" dirty="0"/>
          </a:p>
        </p:txBody>
      </p:sp>
      <p:sp>
        <p:nvSpPr>
          <p:cNvPr id="3" name="Content Placeholder 2"/>
          <p:cNvSpPr>
            <a:spLocks noGrp="1"/>
          </p:cNvSpPr>
          <p:nvPr>
            <p:ph idx="1"/>
          </p:nvPr>
        </p:nvSpPr>
        <p:spPr>
          <a:xfrm>
            <a:off x="382588" y="1414464"/>
            <a:ext cx="8380412" cy="4864409"/>
          </a:xfrm>
        </p:spPr>
        <p:txBody>
          <a:bodyPr/>
          <a:lstStyle/>
          <a:p>
            <a:r>
              <a:rPr lang="en-US" smtClean="0"/>
              <a:t>AMD firmware deliverables</a:t>
            </a:r>
          </a:p>
          <a:p>
            <a:pPr lvl="1"/>
            <a:r>
              <a:rPr lang="en-US" smtClean="0"/>
              <a:t>AGESA (CPU initialization modules)</a:t>
            </a:r>
          </a:p>
          <a:p>
            <a:pPr lvl="1"/>
            <a:r>
              <a:rPr lang="en-US" smtClean="0"/>
              <a:t>CIM-X (Chipset initialization modules)</a:t>
            </a:r>
          </a:p>
          <a:p>
            <a:pPr lvl="1"/>
            <a:r>
              <a:rPr lang="en-US" smtClean="0"/>
              <a:t>Graphics OptionROM’s</a:t>
            </a:r>
          </a:p>
          <a:p>
            <a:r>
              <a:rPr lang="en-US" smtClean="0"/>
              <a:t>AMD has worked with BIOS vendors </a:t>
            </a:r>
            <a:br>
              <a:rPr lang="en-US" smtClean="0"/>
            </a:br>
            <a:r>
              <a:rPr lang="en-US" smtClean="0"/>
              <a:t>for 5 years to prepare for UEFI</a:t>
            </a:r>
          </a:p>
          <a:p>
            <a:pPr lvl="1"/>
            <a:r>
              <a:rPr lang="en-US" smtClean="0"/>
              <a:t>On-site engineers from each BIOS vendor</a:t>
            </a:r>
          </a:p>
          <a:p>
            <a:pPr lvl="1"/>
            <a:r>
              <a:rPr lang="en-US" smtClean="0"/>
              <a:t>Multiple demonstrations at WinHEC</a:t>
            </a:r>
          </a:p>
          <a:p>
            <a:pPr lvl="1"/>
            <a:r>
              <a:rPr lang="en-US" smtClean="0"/>
              <a:t>Good results from Plugfests</a:t>
            </a: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AMD and Partner Momentum</a:t>
            </a:r>
            <a:endParaRPr lang="en-US" dirty="0"/>
          </a:p>
        </p:txBody>
      </p:sp>
      <p:sp>
        <p:nvSpPr>
          <p:cNvPr id="3" name="Content Placeholder 2"/>
          <p:cNvSpPr>
            <a:spLocks noGrp="1"/>
          </p:cNvSpPr>
          <p:nvPr>
            <p:ph idx="1"/>
          </p:nvPr>
        </p:nvSpPr>
        <p:spPr>
          <a:xfrm>
            <a:off x="382588" y="1414464"/>
            <a:ext cx="8380412" cy="4620239"/>
          </a:xfrm>
        </p:spPr>
        <p:txBody>
          <a:bodyPr/>
          <a:lstStyle/>
          <a:p>
            <a:r>
              <a:rPr lang="en-US" dirty="0" smtClean="0"/>
              <a:t>Completed Multiple UEFI development projects with BIOS vendors and OEM’s</a:t>
            </a:r>
          </a:p>
          <a:p>
            <a:r>
              <a:rPr lang="en-US" dirty="0" smtClean="0"/>
              <a:t>AMD processor-based, UEFI-enabled platforms began shipping in volume Q2 08</a:t>
            </a:r>
          </a:p>
          <a:p>
            <a:pPr lvl="1"/>
            <a:r>
              <a:rPr lang="en-US" dirty="0" smtClean="0"/>
              <a:t>Millions of these units have already shipped</a:t>
            </a:r>
          </a:p>
          <a:p>
            <a:pPr lvl="1"/>
            <a:r>
              <a:rPr lang="en-US" dirty="0" smtClean="0"/>
              <a:t>Many more system designs on the way</a:t>
            </a:r>
          </a:p>
          <a:p>
            <a:r>
              <a:rPr lang="en-US" dirty="0" smtClean="0"/>
              <a:t>AMD and its BIOS-vendor partners are fully enabled and ready for additional UEFI designs!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AMD’s Internal UEFI Adoption</a:t>
            </a:r>
            <a:endParaRPr lang="en-US" dirty="0"/>
          </a:p>
        </p:txBody>
      </p:sp>
      <p:sp>
        <p:nvSpPr>
          <p:cNvPr id="3" name="Content Placeholder 2"/>
          <p:cNvSpPr>
            <a:spLocks noGrp="1"/>
          </p:cNvSpPr>
          <p:nvPr>
            <p:ph idx="1"/>
          </p:nvPr>
        </p:nvSpPr>
        <p:spPr>
          <a:xfrm>
            <a:off x="382588" y="1414464"/>
            <a:ext cx="8380412" cy="4736168"/>
          </a:xfrm>
        </p:spPr>
        <p:txBody>
          <a:bodyPr/>
          <a:lstStyle/>
          <a:p>
            <a:r>
              <a:rPr lang="en-US" smtClean="0"/>
              <a:t>AMD CPU silicon-validation process</a:t>
            </a:r>
          </a:p>
          <a:p>
            <a:pPr lvl="1"/>
            <a:r>
              <a:rPr lang="en-US" smtClean="0"/>
              <a:t>Internal test platforms assure functionality</a:t>
            </a:r>
          </a:p>
          <a:p>
            <a:r>
              <a:rPr lang="en-US" smtClean="0"/>
              <a:t>Step One – Port UEFI to existing platforms</a:t>
            </a:r>
          </a:p>
          <a:p>
            <a:pPr lvl="1"/>
            <a:r>
              <a:rPr lang="en-US" smtClean="0"/>
              <a:t>Successfully completed multiple projects</a:t>
            </a:r>
          </a:p>
          <a:p>
            <a:r>
              <a:rPr lang="en-US" smtClean="0"/>
              <a:t>Step Two – Use UEFI firmware natively</a:t>
            </a:r>
          </a:p>
          <a:p>
            <a:pPr lvl="1"/>
            <a:r>
              <a:rPr lang="en-US" smtClean="0"/>
              <a:t>AMD’s next mobile CPU will be </a:t>
            </a:r>
            <a:br>
              <a:rPr lang="en-US" smtClean="0"/>
            </a:br>
            <a:r>
              <a:rPr lang="en-US" smtClean="0"/>
              <a:t>validated using UEFI</a:t>
            </a:r>
          </a:p>
          <a:p>
            <a:pPr lvl="1"/>
            <a:r>
              <a:rPr lang="en-US" smtClean="0"/>
              <a:t>Provides platforms for </a:t>
            </a:r>
            <a:br>
              <a:rPr lang="en-US" smtClean="0"/>
            </a:br>
            <a:r>
              <a:rPr lang="en-US" smtClean="0"/>
              <a:t>diagnostic development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AMD’s Internal UEFI Adoption</a:t>
            </a:r>
            <a:endParaRPr lang="en-US" dirty="0"/>
          </a:p>
        </p:txBody>
      </p:sp>
      <p:sp>
        <p:nvSpPr>
          <p:cNvPr id="3" name="Content Placeholder 2"/>
          <p:cNvSpPr>
            <a:spLocks noGrp="1"/>
          </p:cNvSpPr>
          <p:nvPr>
            <p:ph idx="1"/>
          </p:nvPr>
        </p:nvSpPr>
        <p:spPr/>
        <p:txBody>
          <a:bodyPr/>
          <a:lstStyle/>
          <a:p>
            <a:r>
              <a:rPr lang="en-US" smtClean="0"/>
              <a:t>Step Three – Port Diagnostics to UEFI</a:t>
            </a:r>
          </a:p>
          <a:p>
            <a:pPr lvl="1"/>
            <a:r>
              <a:rPr lang="en-US" smtClean="0"/>
              <a:t>UEFI pre-boot environment offers advantages to diagnostic writers</a:t>
            </a:r>
          </a:p>
          <a:p>
            <a:r>
              <a:rPr lang="en-US" smtClean="0"/>
              <a:t>We prefer to validate silicon using code similar to what our customers will ship</a:t>
            </a:r>
          </a:p>
          <a:p>
            <a:pPr lvl="1"/>
            <a:r>
              <a:rPr lang="en-US" smtClean="0"/>
              <a:t>Mobile segment moving to UEFI first</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AMD Case Study</a:t>
            </a:r>
            <a:endParaRPr lang="en-US" dirty="0"/>
          </a:p>
        </p:txBody>
      </p:sp>
      <p:sp>
        <p:nvSpPr>
          <p:cNvPr id="3" name="Subtitle 2"/>
          <p:cNvSpPr>
            <a:spLocks noGrp="1"/>
          </p:cNvSpPr>
          <p:nvPr>
            <p:ph type="subTitle" idx="1"/>
          </p:nvPr>
        </p:nvSpPr>
        <p:spPr/>
        <p:txBody>
          <a:bodyPr/>
          <a:lstStyle/>
          <a:p>
            <a:r>
              <a:rPr lang="en-US" smtClean="0"/>
              <a:t>AGESA and CIM-X</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UEFI Momentum – </a:t>
            </a:r>
            <a:br>
              <a:rPr lang="en-US" smtClean="0"/>
            </a:br>
            <a:r>
              <a:rPr lang="en-US" smtClean="0"/>
              <a:t>The AMD perspective</a:t>
            </a:r>
            <a:endParaRPr lang="en-US" dirty="0"/>
          </a:p>
        </p:txBody>
      </p:sp>
      <p:sp>
        <p:nvSpPr>
          <p:cNvPr id="3" name="Subtitle 2"/>
          <p:cNvSpPr>
            <a:spLocks noGrp="1"/>
          </p:cNvSpPr>
          <p:nvPr>
            <p:ph type="subTitle" idx="1"/>
          </p:nvPr>
        </p:nvSpPr>
        <p:spPr>
          <a:xfrm>
            <a:off x="2734826" y="3650133"/>
            <a:ext cx="5866482" cy="914096"/>
          </a:xfrm>
        </p:spPr>
        <p:txBody>
          <a:bodyPr/>
          <a:lstStyle/>
          <a:p>
            <a:r>
              <a:rPr lang="en-US" dirty="0" smtClean="0"/>
              <a:t>Gary Simpson</a:t>
            </a:r>
          </a:p>
          <a:p>
            <a:r>
              <a:rPr lang="en-US" dirty="0" smtClean="0"/>
              <a:t>Software Architect, AMD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AGESA and CIM-X Block Diagram</a:t>
            </a:r>
            <a:endParaRPr lang="en-US" dirty="0" smtClean="0"/>
          </a:p>
        </p:txBody>
      </p:sp>
      <p:grpSp>
        <p:nvGrpSpPr>
          <p:cNvPr id="31" name="Group 30"/>
          <p:cNvGrpSpPr/>
          <p:nvPr/>
        </p:nvGrpSpPr>
        <p:grpSpPr>
          <a:xfrm>
            <a:off x="320960" y="1408532"/>
            <a:ext cx="8161161" cy="4691932"/>
            <a:chOff x="320960" y="1408532"/>
            <a:chExt cx="8161161" cy="4691932"/>
          </a:xfrm>
        </p:grpSpPr>
        <p:sp>
          <p:nvSpPr>
            <p:cNvPr id="32" name="Line 12"/>
            <p:cNvSpPr>
              <a:spLocks noChangeShapeType="1"/>
            </p:cNvSpPr>
            <p:nvPr/>
          </p:nvSpPr>
          <p:spPr bwMode="auto">
            <a:xfrm flipH="1">
              <a:off x="340584" y="5675732"/>
              <a:ext cx="914400" cy="0"/>
            </a:xfrm>
            <a:prstGeom prst="line">
              <a:avLst/>
            </a:prstGeom>
            <a:noFill/>
            <a:ln w="28575">
              <a:solidFill>
                <a:schemeClr val="tx1"/>
              </a:solidFill>
              <a:prstDash val="dash"/>
              <a:round/>
              <a:headEnd/>
              <a:tailEnd/>
            </a:ln>
            <a:effectLst/>
          </p:spPr>
          <p:txBody>
            <a:bodyPr/>
            <a:lstStyle/>
            <a:p>
              <a:pPr>
                <a:lnSpc>
                  <a:spcPct val="90000"/>
                </a:lnSpc>
              </a:pPr>
              <a:endParaRPr lang="en-US"/>
            </a:p>
          </p:txBody>
        </p:sp>
        <p:sp>
          <p:nvSpPr>
            <p:cNvPr id="33" name="Line 15"/>
            <p:cNvSpPr>
              <a:spLocks noChangeShapeType="1"/>
            </p:cNvSpPr>
            <p:nvPr/>
          </p:nvSpPr>
          <p:spPr bwMode="auto">
            <a:xfrm flipH="1">
              <a:off x="340584" y="2745496"/>
              <a:ext cx="914400" cy="0"/>
            </a:xfrm>
            <a:prstGeom prst="line">
              <a:avLst/>
            </a:prstGeom>
            <a:noFill/>
            <a:ln w="28575">
              <a:solidFill>
                <a:schemeClr val="tx1"/>
              </a:solidFill>
              <a:prstDash val="dash"/>
              <a:round/>
              <a:headEnd/>
              <a:tailEnd/>
            </a:ln>
            <a:effectLst/>
          </p:spPr>
          <p:txBody>
            <a:bodyPr/>
            <a:lstStyle/>
            <a:p>
              <a:pPr>
                <a:lnSpc>
                  <a:spcPct val="90000"/>
                </a:lnSpc>
              </a:pPr>
              <a:endParaRPr lang="en-US"/>
            </a:p>
          </p:txBody>
        </p:sp>
        <p:sp>
          <p:nvSpPr>
            <p:cNvPr id="34" name="Rectangle 19"/>
            <p:cNvSpPr>
              <a:spLocks noChangeArrowheads="1"/>
            </p:cNvSpPr>
            <p:nvPr/>
          </p:nvSpPr>
          <p:spPr bwMode="auto">
            <a:xfrm>
              <a:off x="1159160" y="1408532"/>
              <a:ext cx="7315200" cy="13335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t" anchorCtr="0"/>
            <a:lstStyle/>
            <a:p>
              <a:pPr algn="ctr">
                <a:lnSpc>
                  <a:spcPct val="90000"/>
                </a:lnSpc>
                <a:spcBef>
                  <a:spcPct val="50000"/>
                </a:spcBef>
              </a:pPr>
              <a:r>
                <a:rPr lang="en-US" sz="2400" smtClean="0">
                  <a:gradFill>
                    <a:gsLst>
                      <a:gs pos="28000">
                        <a:schemeClr val="bg2"/>
                      </a:gs>
                      <a:gs pos="48000">
                        <a:schemeClr val="bg2"/>
                      </a:gs>
                    </a:gsLst>
                    <a:lin ang="5400000" scaled="1"/>
                  </a:gradFill>
                  <a:latin typeface="Trebuchet MS" pitchFamily="34" charset="0"/>
                </a:rPr>
                <a:t>Operating System</a:t>
              </a:r>
              <a:endParaRPr lang="en-US" sz="2400" dirty="0" smtClean="0">
                <a:gradFill>
                  <a:gsLst>
                    <a:gs pos="28000">
                      <a:schemeClr val="bg2"/>
                    </a:gs>
                    <a:gs pos="48000">
                      <a:schemeClr val="bg2"/>
                    </a:gs>
                  </a:gsLst>
                  <a:lin ang="5400000" scaled="1"/>
                </a:gradFill>
                <a:latin typeface="Trebuchet MS" pitchFamily="34" charset="0"/>
              </a:endParaRPr>
            </a:p>
          </p:txBody>
        </p:sp>
        <p:sp>
          <p:nvSpPr>
            <p:cNvPr id="35" name="Rectangle 3"/>
            <p:cNvSpPr>
              <a:spLocks noChangeArrowheads="1"/>
            </p:cNvSpPr>
            <p:nvPr/>
          </p:nvSpPr>
          <p:spPr bwMode="auto">
            <a:xfrm>
              <a:off x="1159160" y="2754732"/>
              <a:ext cx="7315200" cy="292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90000"/>
                </a:lnSpc>
                <a:spcBef>
                  <a:spcPct val="50000"/>
                </a:spcBef>
              </a:pPr>
              <a:r>
                <a:rPr lang="en-US" sz="2400" smtClean="0">
                  <a:gradFill>
                    <a:gsLst>
                      <a:gs pos="28000">
                        <a:schemeClr val="bg2"/>
                      </a:gs>
                      <a:gs pos="48000">
                        <a:schemeClr val="bg2"/>
                      </a:gs>
                    </a:gsLst>
                    <a:lin ang="5400000" scaled="1"/>
                  </a:gradFill>
                  <a:latin typeface="Trebuchet MS" pitchFamily="34" charset="0"/>
                </a:rPr>
                <a:t>System Firmware</a:t>
              </a:r>
            </a:p>
            <a:p>
              <a:pPr algn="ctr">
                <a:lnSpc>
                  <a:spcPct val="90000"/>
                </a:lnSpc>
              </a:pPr>
              <a:r>
                <a:rPr lang="en-US" sz="1600" smtClean="0">
                  <a:gradFill>
                    <a:gsLst>
                      <a:gs pos="28000">
                        <a:schemeClr val="bg2"/>
                      </a:gs>
                      <a:gs pos="48000">
                        <a:schemeClr val="bg2"/>
                      </a:gs>
                    </a:gsLst>
                    <a:lin ang="5400000" scaled="1"/>
                  </a:gradFill>
                  <a:latin typeface="Trebuchet MS" pitchFamily="34" charset="0"/>
                </a:rPr>
                <a:t>(Legacy </a:t>
              </a:r>
              <a:r>
                <a:rPr lang="en-US" sz="1600" dirty="0" smtClean="0">
                  <a:gradFill>
                    <a:gsLst>
                      <a:gs pos="28000">
                        <a:schemeClr val="bg2"/>
                      </a:gs>
                      <a:gs pos="48000">
                        <a:schemeClr val="bg2"/>
                      </a:gs>
                    </a:gsLst>
                    <a:lin ang="5400000" scaled="1"/>
                  </a:gradFill>
                  <a:latin typeface="Trebuchet MS" pitchFamily="34" charset="0"/>
                </a:rPr>
                <a:t>BIOS or UEFI code base)</a:t>
              </a:r>
            </a:p>
          </p:txBody>
        </p:sp>
        <p:sp>
          <p:nvSpPr>
            <p:cNvPr id="36" name="Rectangle 6"/>
            <p:cNvSpPr>
              <a:spLocks noChangeArrowheads="1"/>
            </p:cNvSpPr>
            <p:nvPr/>
          </p:nvSpPr>
          <p:spPr bwMode="auto">
            <a:xfrm>
              <a:off x="6049817" y="5675732"/>
              <a:ext cx="2432304"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smtClean="0">
                  <a:gradFill>
                    <a:gsLst>
                      <a:gs pos="28000">
                        <a:schemeClr val="bg2"/>
                      </a:gs>
                      <a:gs pos="48000">
                        <a:schemeClr val="bg2"/>
                      </a:gs>
                    </a:gsLst>
                    <a:lin ang="5400000" scaled="1"/>
                  </a:gradFill>
                  <a:latin typeface="Trebuchet MS" pitchFamily="34" charset="0"/>
                </a:rPr>
                <a:t>OTHER Si</a:t>
              </a:r>
              <a:endParaRPr lang="en-US" dirty="0" smtClean="0">
                <a:gradFill>
                  <a:gsLst>
                    <a:gs pos="28000">
                      <a:schemeClr val="bg2"/>
                    </a:gs>
                    <a:gs pos="48000">
                      <a:schemeClr val="bg2"/>
                    </a:gs>
                  </a:gsLst>
                  <a:lin ang="5400000" scaled="1"/>
                </a:gradFill>
                <a:latin typeface="Trebuchet MS" pitchFamily="34" charset="0"/>
              </a:endParaRPr>
            </a:p>
          </p:txBody>
        </p:sp>
        <p:sp>
          <p:nvSpPr>
            <p:cNvPr id="37" name="Rectangle 7"/>
            <p:cNvSpPr>
              <a:spLocks noChangeArrowheads="1"/>
            </p:cNvSpPr>
            <p:nvPr/>
          </p:nvSpPr>
          <p:spPr bwMode="auto">
            <a:xfrm>
              <a:off x="1159160" y="5675732"/>
              <a:ext cx="2432304"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CPU</a:t>
              </a:r>
            </a:p>
          </p:txBody>
        </p:sp>
        <p:sp>
          <p:nvSpPr>
            <p:cNvPr id="38" name="Text Box 8"/>
            <p:cNvSpPr txBox="1">
              <a:spLocks noChangeArrowheads="1"/>
            </p:cNvSpPr>
            <p:nvPr/>
          </p:nvSpPr>
          <p:spPr bwMode="auto">
            <a:xfrm>
              <a:off x="320960" y="5675732"/>
              <a:ext cx="762000" cy="424732"/>
            </a:xfrm>
            <a:prstGeom prst="rect">
              <a:avLst/>
            </a:prstGeom>
            <a:noFill/>
            <a:ln w="12700">
              <a:noFill/>
              <a:miter lim="800000"/>
              <a:headEnd/>
              <a:tailEnd/>
            </a:ln>
            <a:effectLst/>
          </p:spPr>
          <p:txBody>
            <a:bodyPr>
              <a:spAutoFit/>
            </a:bodyPr>
            <a:lstStyle/>
            <a:p>
              <a:pPr algn="ctr">
                <a:lnSpc>
                  <a:spcPct val="90000"/>
                </a:lnSpc>
                <a:spcBef>
                  <a:spcPct val="50000"/>
                </a:spcBef>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HW</a:t>
              </a:r>
            </a:p>
          </p:txBody>
        </p:sp>
        <p:sp>
          <p:nvSpPr>
            <p:cNvPr id="39" name="Text Box 13"/>
            <p:cNvSpPr txBox="1">
              <a:spLocks noChangeArrowheads="1"/>
            </p:cNvSpPr>
            <p:nvPr/>
          </p:nvSpPr>
          <p:spPr bwMode="auto">
            <a:xfrm>
              <a:off x="320960" y="4002866"/>
              <a:ext cx="762000" cy="424732"/>
            </a:xfrm>
            <a:prstGeom prst="rect">
              <a:avLst/>
            </a:prstGeom>
            <a:noFill/>
            <a:ln w="12700">
              <a:noFill/>
              <a:miter lim="800000"/>
              <a:headEnd/>
              <a:tailEnd/>
            </a:ln>
            <a:effectLst/>
          </p:spPr>
          <p:txBody>
            <a:bodyPr>
              <a:spAutoFit/>
            </a:bodyPr>
            <a:lstStyle/>
            <a:p>
              <a:pPr algn="ctr">
                <a:lnSpc>
                  <a:spcPct val="90000"/>
                </a:lnSpc>
                <a:spcBef>
                  <a:spcPct val="50000"/>
                </a:spcBef>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FW</a:t>
              </a:r>
            </a:p>
          </p:txBody>
        </p:sp>
        <p:sp>
          <p:nvSpPr>
            <p:cNvPr id="40" name="Text Box 14"/>
            <p:cNvSpPr txBox="1">
              <a:spLocks noChangeArrowheads="1"/>
            </p:cNvSpPr>
            <p:nvPr/>
          </p:nvSpPr>
          <p:spPr bwMode="auto">
            <a:xfrm>
              <a:off x="320960" y="1862916"/>
              <a:ext cx="685800" cy="424732"/>
            </a:xfrm>
            <a:prstGeom prst="rect">
              <a:avLst/>
            </a:prstGeom>
            <a:noFill/>
            <a:ln w="12700">
              <a:noFill/>
              <a:miter lim="800000"/>
              <a:headEnd/>
              <a:tailEnd/>
            </a:ln>
            <a:effectLst/>
          </p:spPr>
          <p:txBody>
            <a:bodyPr>
              <a:spAutoFit/>
            </a:bodyPr>
            <a:lstStyle/>
            <a:p>
              <a:pPr algn="ctr">
                <a:lnSpc>
                  <a:spcPct val="90000"/>
                </a:lnSpc>
                <a:spcBef>
                  <a:spcPct val="50000"/>
                </a:spcBef>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OS</a:t>
              </a:r>
            </a:p>
          </p:txBody>
        </p:sp>
        <p:sp>
          <p:nvSpPr>
            <p:cNvPr id="41" name="Rectangle 17"/>
            <p:cNvSpPr>
              <a:spLocks noChangeArrowheads="1"/>
            </p:cNvSpPr>
            <p:nvPr/>
          </p:nvSpPr>
          <p:spPr bwMode="auto">
            <a:xfrm>
              <a:off x="3076860" y="2754732"/>
              <a:ext cx="2286000" cy="7315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Legacy Interface</a:t>
              </a:r>
            </a:p>
          </p:txBody>
        </p:sp>
        <p:sp>
          <p:nvSpPr>
            <p:cNvPr id="42" name="Rectangle 18"/>
            <p:cNvSpPr>
              <a:spLocks noChangeArrowheads="1"/>
            </p:cNvSpPr>
            <p:nvPr/>
          </p:nvSpPr>
          <p:spPr bwMode="auto">
            <a:xfrm>
              <a:off x="5950524" y="2742032"/>
              <a:ext cx="2514600" cy="7366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Runtime Interfaces</a:t>
              </a:r>
            </a:p>
            <a:p>
              <a:pPr algn="ctr">
                <a:lnSpc>
                  <a:spcPct val="90000"/>
                </a:lnSpc>
              </a:pPr>
              <a:r>
                <a:rPr lang="en-US" dirty="0" smtClean="0">
                  <a:gradFill>
                    <a:gsLst>
                      <a:gs pos="28000">
                        <a:schemeClr val="bg2"/>
                      </a:gs>
                      <a:gs pos="48000">
                        <a:schemeClr val="bg2"/>
                      </a:gs>
                    </a:gsLst>
                    <a:lin ang="5400000" scaled="1"/>
                  </a:gradFill>
                  <a:latin typeface="Trebuchet MS" pitchFamily="34" charset="0"/>
                </a:rPr>
                <a:t>(ACPI, SMBIOS)</a:t>
              </a:r>
            </a:p>
          </p:txBody>
        </p:sp>
        <p:sp>
          <p:nvSpPr>
            <p:cNvPr id="43" name="AutoShape 23"/>
            <p:cNvSpPr>
              <a:spLocks noChangeArrowheads="1"/>
            </p:cNvSpPr>
            <p:nvPr/>
          </p:nvSpPr>
          <p:spPr bwMode="auto">
            <a:xfrm>
              <a:off x="6593606" y="1713246"/>
              <a:ext cx="1228437" cy="1140546"/>
            </a:xfrm>
            <a:prstGeom prst="upDownArrow">
              <a:avLst>
                <a:gd name="adj1" fmla="val 53022"/>
                <a:gd name="adj2" fmla="val 36776"/>
              </a:avLst>
            </a:prstGeom>
            <a:ln>
              <a:headEnd/>
              <a:tailEnd/>
            </a:ln>
          </p:spPr>
          <p:style>
            <a:lnRef idx="0">
              <a:schemeClr val="accent2"/>
            </a:lnRef>
            <a:fillRef idx="3">
              <a:schemeClr val="accent2"/>
            </a:fillRef>
            <a:effectRef idx="3">
              <a:schemeClr val="accent2"/>
            </a:effectRef>
            <a:fontRef idx="minor">
              <a:schemeClr val="lt1"/>
            </a:fontRef>
          </p:style>
          <p:txBody>
            <a:bodyPr vert="horz" wrap="none" anchor="ctr"/>
            <a:lstStyle/>
            <a:p>
              <a:pPr lvl="0" algn="ctr">
                <a:lnSpc>
                  <a:spcPct val="90000"/>
                </a:lnSpc>
                <a:spcBef>
                  <a:spcPct val="50000"/>
                </a:spcBef>
              </a:pPr>
              <a:r>
                <a:rPr lang="en-US" smtClean="0">
                  <a:gradFill>
                    <a:gsLst>
                      <a:gs pos="28000">
                        <a:schemeClr val="bg2"/>
                      </a:gs>
                      <a:gs pos="48000">
                        <a:schemeClr val="bg2"/>
                      </a:gs>
                    </a:gsLst>
                    <a:lin ang="5400000" scaled="1"/>
                  </a:gradFill>
                  <a:latin typeface="Trebuchet MS" pitchFamily="34" charset="0"/>
                </a:rPr>
                <a:t>All PC</a:t>
              </a:r>
              <a:br>
                <a:rPr lang="en-US" smtClean="0">
                  <a:gradFill>
                    <a:gsLst>
                      <a:gs pos="28000">
                        <a:schemeClr val="bg2"/>
                      </a:gs>
                      <a:gs pos="48000">
                        <a:schemeClr val="bg2"/>
                      </a:gs>
                    </a:gsLst>
                    <a:lin ang="5400000" scaled="1"/>
                  </a:gradFill>
                  <a:latin typeface="Trebuchet MS" pitchFamily="34" charset="0"/>
                </a:rPr>
              </a:br>
              <a:r>
                <a:rPr lang="en-US" smtClean="0">
                  <a:gradFill>
                    <a:gsLst>
                      <a:gs pos="28000">
                        <a:schemeClr val="bg2"/>
                      </a:gs>
                      <a:gs pos="48000">
                        <a:schemeClr val="bg2"/>
                      </a:gs>
                    </a:gsLst>
                    <a:lin ang="5400000" scaled="1"/>
                  </a:gradFill>
                  <a:latin typeface="Trebuchet MS" pitchFamily="34" charset="0"/>
                </a:rPr>
                <a:t>OS’s</a:t>
              </a:r>
              <a:endParaRPr lang="en-US" dirty="0" smtClean="0">
                <a:gradFill>
                  <a:gsLst>
                    <a:gs pos="28000">
                      <a:schemeClr val="bg2"/>
                    </a:gs>
                    <a:gs pos="48000">
                      <a:schemeClr val="bg2"/>
                    </a:gs>
                  </a:gsLst>
                  <a:lin ang="5400000" scaled="1"/>
                </a:gradFill>
                <a:latin typeface="Trebuchet MS" pitchFamily="34" charset="0"/>
              </a:endParaRPr>
            </a:p>
          </p:txBody>
        </p:sp>
        <p:sp>
          <p:nvSpPr>
            <p:cNvPr id="44" name="AutoShape 24"/>
            <p:cNvSpPr>
              <a:spLocks noChangeArrowheads="1"/>
            </p:cNvSpPr>
            <p:nvPr/>
          </p:nvSpPr>
          <p:spPr bwMode="auto">
            <a:xfrm>
              <a:off x="3876960" y="1901825"/>
              <a:ext cx="1666875" cy="951967"/>
            </a:xfrm>
            <a:prstGeom prst="downArrowCallout">
              <a:avLst>
                <a:gd name="adj1" fmla="val 35625"/>
                <a:gd name="adj2" fmla="val 41177"/>
                <a:gd name="adj3" fmla="val 29685"/>
                <a:gd name="adj4" fmla="val 5864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Older PC OS’s</a:t>
              </a:r>
            </a:p>
          </p:txBody>
        </p:sp>
        <p:sp>
          <p:nvSpPr>
            <p:cNvPr id="46" name="Rectangle 16"/>
            <p:cNvSpPr>
              <a:spLocks noChangeArrowheads="1"/>
            </p:cNvSpPr>
            <p:nvPr/>
          </p:nvSpPr>
          <p:spPr bwMode="auto">
            <a:xfrm>
              <a:off x="1159160" y="2754732"/>
              <a:ext cx="1752600" cy="7315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UEFI Interface</a:t>
              </a:r>
            </a:p>
          </p:txBody>
        </p:sp>
        <p:sp>
          <p:nvSpPr>
            <p:cNvPr id="49" name="Rectangle 5"/>
            <p:cNvSpPr>
              <a:spLocks noChangeArrowheads="1"/>
            </p:cNvSpPr>
            <p:nvPr/>
          </p:nvSpPr>
          <p:spPr bwMode="auto">
            <a:xfrm>
              <a:off x="3604488" y="5675732"/>
              <a:ext cx="2432304"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smtClean="0">
                  <a:gradFill>
                    <a:gsLst>
                      <a:gs pos="28000">
                        <a:schemeClr val="bg2"/>
                      </a:gs>
                      <a:gs pos="48000">
                        <a:schemeClr val="bg2"/>
                      </a:gs>
                    </a:gsLst>
                    <a:lin ang="5400000" scaled="1"/>
                  </a:gradFill>
                  <a:latin typeface="Trebuchet MS" pitchFamily="34" charset="0"/>
                </a:rPr>
                <a:t>CHIPSET</a:t>
              </a:r>
              <a:endParaRPr lang="en-US" dirty="0" smtClean="0">
                <a:gradFill>
                  <a:gsLst>
                    <a:gs pos="28000">
                      <a:schemeClr val="bg2"/>
                    </a:gs>
                    <a:gs pos="48000">
                      <a:schemeClr val="bg2"/>
                    </a:gs>
                  </a:gsLst>
                  <a:lin ang="5400000" scaled="1"/>
                </a:gradFill>
                <a:latin typeface="Trebuchet MS" pitchFamily="34" charset="0"/>
              </a:endParaRPr>
            </a:p>
          </p:txBody>
        </p:sp>
        <p:sp>
          <p:nvSpPr>
            <p:cNvPr id="50" name="AutoShape 20"/>
            <p:cNvSpPr>
              <a:spLocks noChangeArrowheads="1"/>
            </p:cNvSpPr>
            <p:nvPr/>
          </p:nvSpPr>
          <p:spPr bwMode="auto">
            <a:xfrm>
              <a:off x="1232312" y="4553527"/>
              <a:ext cx="2286000" cy="1147605"/>
            </a:xfrm>
            <a:prstGeom prst="downArrowCallout">
              <a:avLst>
                <a:gd name="adj1" fmla="val 40158"/>
                <a:gd name="adj2" fmla="val 37121"/>
                <a:gd name="adj3" fmla="val 25497"/>
                <a:gd name="adj4" fmla="val 565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1600" smtClean="0">
                  <a:gradFill>
                    <a:gsLst>
                      <a:gs pos="28000">
                        <a:schemeClr val="bg2"/>
                      </a:gs>
                      <a:gs pos="48000">
                        <a:schemeClr val="bg2"/>
                      </a:gs>
                    </a:gsLst>
                    <a:lin ang="5400000" scaled="1"/>
                  </a:gradFill>
                  <a:latin typeface="Trebuchet MS" pitchFamily="34" charset="0"/>
                </a:rPr>
                <a:t>AMD’s AGESA </a:t>
              </a:r>
              <a:endParaRPr lang="en-US" sz="1600" dirty="0" smtClean="0">
                <a:gradFill>
                  <a:gsLst>
                    <a:gs pos="28000">
                      <a:schemeClr val="bg2"/>
                    </a:gs>
                    <a:gs pos="48000">
                      <a:schemeClr val="bg2"/>
                    </a:gs>
                  </a:gsLst>
                  <a:lin ang="5400000" scaled="1"/>
                </a:gradFill>
                <a:latin typeface="Trebuchet MS" pitchFamily="34" charset="0"/>
              </a:endParaRPr>
            </a:p>
            <a:p>
              <a:pPr algn="ctr">
                <a:lnSpc>
                  <a:spcPct val="90000"/>
                </a:lnSpc>
              </a:pPr>
              <a:r>
                <a:rPr lang="en-US" sz="1600" dirty="0" smtClean="0">
                  <a:gradFill>
                    <a:gsLst>
                      <a:gs pos="28000">
                        <a:schemeClr val="bg2"/>
                      </a:gs>
                      <a:gs pos="48000">
                        <a:schemeClr val="bg2"/>
                      </a:gs>
                    </a:gsLst>
                    <a:lin ang="5400000" scaled="1"/>
                  </a:gradFill>
                  <a:latin typeface="Trebuchet MS" pitchFamily="34" charset="0"/>
                </a:rPr>
                <a:t>(CPU Support Module)</a:t>
              </a:r>
            </a:p>
          </p:txBody>
        </p:sp>
        <p:grpSp>
          <p:nvGrpSpPr>
            <p:cNvPr id="51" name="Group 34"/>
            <p:cNvGrpSpPr/>
            <p:nvPr/>
          </p:nvGrpSpPr>
          <p:grpSpPr>
            <a:xfrm>
              <a:off x="1275355" y="1901825"/>
              <a:ext cx="2533650" cy="951967"/>
              <a:chOff x="1275355" y="1840865"/>
              <a:chExt cx="2533650" cy="951967"/>
            </a:xfrm>
          </p:grpSpPr>
          <p:sp>
            <p:nvSpPr>
              <p:cNvPr id="54" name="AutoShape 25"/>
              <p:cNvSpPr>
                <a:spLocks noChangeArrowheads="1"/>
              </p:cNvSpPr>
              <p:nvPr/>
            </p:nvSpPr>
            <p:spPr bwMode="auto">
              <a:xfrm>
                <a:off x="2810160" y="2057400"/>
                <a:ext cx="914400" cy="735432"/>
              </a:xfrm>
              <a:prstGeom prst="downArrowCallout">
                <a:avLst>
                  <a:gd name="adj1" fmla="val 34618"/>
                  <a:gd name="adj2" fmla="val 37182"/>
                  <a:gd name="adj3" fmla="val 23958"/>
                  <a:gd name="adj4" fmla="val 50004"/>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pPr>
                <a:endParaRPr lang="en-US" sz="1200"/>
              </a:p>
            </p:txBody>
          </p:sp>
          <p:sp>
            <p:nvSpPr>
              <p:cNvPr id="55" name="AutoShape 25"/>
              <p:cNvSpPr>
                <a:spLocks noChangeArrowheads="1"/>
              </p:cNvSpPr>
              <p:nvPr/>
            </p:nvSpPr>
            <p:spPr bwMode="auto">
              <a:xfrm>
                <a:off x="1803064" y="2057400"/>
                <a:ext cx="914400" cy="735432"/>
              </a:xfrm>
              <a:prstGeom prst="downArrowCallout">
                <a:avLst>
                  <a:gd name="adj1" fmla="val 34618"/>
                  <a:gd name="adj2" fmla="val 37182"/>
                  <a:gd name="adj3" fmla="val 23958"/>
                  <a:gd name="adj4" fmla="val 50004"/>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pPr>
                <a:endParaRPr lang="en-US" sz="1200"/>
              </a:p>
            </p:txBody>
          </p:sp>
          <p:sp>
            <p:nvSpPr>
              <p:cNvPr id="56" name="Rectangle 27"/>
              <p:cNvSpPr>
                <a:spLocks noChangeArrowheads="1"/>
              </p:cNvSpPr>
              <p:nvPr/>
            </p:nvSpPr>
            <p:spPr bwMode="auto">
              <a:xfrm>
                <a:off x="1275355" y="1840865"/>
                <a:ext cx="2533650" cy="6717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New Windows® </a:t>
                </a:r>
                <a:r>
                  <a:rPr lang="en-US" smtClean="0">
                    <a:gradFill>
                      <a:gsLst>
                        <a:gs pos="28000">
                          <a:schemeClr val="bg2"/>
                        </a:gs>
                        <a:gs pos="48000">
                          <a:schemeClr val="bg2"/>
                        </a:gs>
                      </a:gsLst>
                      <a:lin ang="5400000" scaled="1"/>
                    </a:gradFill>
                    <a:latin typeface="Trebuchet MS" pitchFamily="34" charset="0"/>
                  </a:rPr>
                  <a:t>Revs </a:t>
                </a:r>
                <a:br>
                  <a:rPr lang="en-US" smtClean="0">
                    <a:gradFill>
                      <a:gsLst>
                        <a:gs pos="28000">
                          <a:schemeClr val="bg2"/>
                        </a:gs>
                        <a:gs pos="48000">
                          <a:schemeClr val="bg2"/>
                        </a:gs>
                      </a:gsLst>
                      <a:lin ang="5400000" scaled="1"/>
                    </a:gradFill>
                    <a:latin typeface="Trebuchet MS" pitchFamily="34" charset="0"/>
                  </a:rPr>
                </a:br>
                <a:r>
                  <a:rPr lang="en-US" smtClean="0">
                    <a:gradFill>
                      <a:gsLst>
                        <a:gs pos="28000">
                          <a:schemeClr val="bg2"/>
                        </a:gs>
                        <a:gs pos="48000">
                          <a:schemeClr val="bg2"/>
                        </a:gs>
                      </a:gsLst>
                      <a:lin ang="5400000" scaled="1"/>
                    </a:gradFill>
                    <a:latin typeface="Trebuchet MS" pitchFamily="34" charset="0"/>
                  </a:rPr>
                  <a:t>Use </a:t>
                </a:r>
                <a:r>
                  <a:rPr lang="en-US" dirty="0" smtClean="0">
                    <a:gradFill>
                      <a:gsLst>
                        <a:gs pos="28000">
                          <a:schemeClr val="bg2"/>
                        </a:gs>
                        <a:gs pos="48000">
                          <a:schemeClr val="bg2"/>
                        </a:gs>
                      </a:gsLst>
                      <a:lin ang="5400000" scaled="1"/>
                    </a:gradFill>
                    <a:latin typeface="Trebuchet MS" pitchFamily="34" charset="0"/>
                  </a:rPr>
                  <a:t>Either</a:t>
                </a:r>
              </a:p>
            </p:txBody>
          </p:sp>
        </p:grpSp>
        <p:sp>
          <p:nvSpPr>
            <p:cNvPr id="52" name="AutoShape 20"/>
            <p:cNvSpPr>
              <a:spLocks noChangeArrowheads="1"/>
            </p:cNvSpPr>
            <p:nvPr/>
          </p:nvSpPr>
          <p:spPr bwMode="auto">
            <a:xfrm>
              <a:off x="3644529" y="4553527"/>
              <a:ext cx="2352223" cy="1147605"/>
            </a:xfrm>
            <a:prstGeom prst="downArrowCallout">
              <a:avLst>
                <a:gd name="adj1" fmla="val 40158"/>
                <a:gd name="adj2" fmla="val 37121"/>
                <a:gd name="adj3" fmla="val 25497"/>
                <a:gd name="adj4" fmla="val 565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1600" smtClean="0">
                  <a:gradFill>
                    <a:gsLst>
                      <a:gs pos="28000">
                        <a:schemeClr val="bg2"/>
                      </a:gs>
                      <a:gs pos="48000">
                        <a:schemeClr val="bg2"/>
                      </a:gs>
                    </a:gsLst>
                    <a:lin ang="5400000" scaled="1"/>
                  </a:gradFill>
                  <a:latin typeface="Trebuchet MS" pitchFamily="34" charset="0"/>
                </a:rPr>
                <a:t>AMD’s CIM-X</a:t>
              </a:r>
            </a:p>
            <a:p>
              <a:pPr algn="ctr">
                <a:lnSpc>
                  <a:spcPct val="90000"/>
                </a:lnSpc>
              </a:pPr>
              <a:r>
                <a:rPr lang="en-US" sz="1600" smtClean="0">
                  <a:gradFill>
                    <a:gsLst>
                      <a:gs pos="28000">
                        <a:schemeClr val="bg2"/>
                      </a:gs>
                      <a:gs pos="48000">
                        <a:schemeClr val="bg2"/>
                      </a:gs>
                    </a:gsLst>
                    <a:lin ang="5400000" scaled="1"/>
                  </a:gradFill>
                  <a:latin typeface="Trebuchet MS" pitchFamily="34" charset="0"/>
                </a:rPr>
                <a:t>(Chipset Support Module)</a:t>
              </a:r>
              <a:endParaRPr lang="en-US" sz="1600" dirty="0" smtClean="0">
                <a:gradFill>
                  <a:gsLst>
                    <a:gs pos="28000">
                      <a:schemeClr val="bg2"/>
                    </a:gs>
                    <a:gs pos="48000">
                      <a:schemeClr val="bg2"/>
                    </a:gs>
                  </a:gsLst>
                  <a:lin ang="5400000" scaled="1"/>
                </a:gradFill>
                <a:latin typeface="Trebuchet MS" pitchFamily="34" charset="0"/>
              </a:endParaRPr>
            </a:p>
          </p:txBody>
        </p:sp>
        <p:sp>
          <p:nvSpPr>
            <p:cNvPr id="53" name="AutoShape 20"/>
            <p:cNvSpPr>
              <a:spLocks noChangeArrowheads="1"/>
            </p:cNvSpPr>
            <p:nvPr/>
          </p:nvSpPr>
          <p:spPr bwMode="auto">
            <a:xfrm>
              <a:off x="6122969" y="4553527"/>
              <a:ext cx="2286000" cy="1147605"/>
            </a:xfrm>
            <a:prstGeom prst="downArrowCallout">
              <a:avLst>
                <a:gd name="adj1" fmla="val 40158"/>
                <a:gd name="adj2" fmla="val 37121"/>
                <a:gd name="adj3" fmla="val 25497"/>
                <a:gd name="adj4" fmla="val 565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1600" smtClean="0">
                  <a:gradFill>
                    <a:gsLst>
                      <a:gs pos="28000">
                        <a:schemeClr val="bg2"/>
                      </a:gs>
                      <a:gs pos="48000">
                        <a:schemeClr val="bg2"/>
                      </a:gs>
                    </a:gsLst>
                    <a:lin ang="5400000" scaled="1"/>
                  </a:gradFill>
                  <a:latin typeface="Trebuchet MS" pitchFamily="34" charset="0"/>
                </a:rPr>
                <a:t>Other</a:t>
              </a:r>
            </a:p>
            <a:p>
              <a:pPr algn="ctr">
                <a:lnSpc>
                  <a:spcPct val="90000"/>
                </a:lnSpc>
              </a:pPr>
              <a:r>
                <a:rPr lang="en-US" sz="1600" smtClean="0">
                  <a:gradFill>
                    <a:gsLst>
                      <a:gs pos="28000">
                        <a:schemeClr val="bg2"/>
                      </a:gs>
                      <a:gs pos="48000">
                        <a:schemeClr val="bg2"/>
                      </a:gs>
                    </a:gsLst>
                    <a:lin ang="5400000" scaled="1"/>
                  </a:gradFill>
                  <a:latin typeface="Trebuchet MS" pitchFamily="34" charset="0"/>
                </a:rPr>
                <a:t>Silicon Support Modules</a:t>
              </a:r>
              <a:endParaRPr lang="en-US" sz="1600" dirty="0" smtClean="0">
                <a:gradFill>
                  <a:gsLst>
                    <a:gs pos="28000">
                      <a:schemeClr val="bg2"/>
                    </a:gs>
                    <a:gs pos="48000">
                      <a:schemeClr val="bg2"/>
                    </a:gs>
                  </a:gsLst>
                  <a:lin ang="5400000" scaled="1"/>
                </a:gradFill>
                <a:latin typeface="Trebuchet MS" pitchFamily="34" charset="0"/>
              </a:endParaRPr>
            </a:p>
          </p:txBody>
        </p:sp>
        <p:sp>
          <p:nvSpPr>
            <p:cNvPr id="47" name="Oval 29"/>
            <p:cNvSpPr>
              <a:spLocks noChangeArrowheads="1"/>
            </p:cNvSpPr>
            <p:nvPr/>
          </p:nvSpPr>
          <p:spPr bwMode="auto">
            <a:xfrm>
              <a:off x="1302327" y="4629728"/>
              <a:ext cx="4701310" cy="487220"/>
            </a:xfrm>
            <a:prstGeom prst="roundRect">
              <a:avLst>
                <a:gd name="adj" fmla="val 24026"/>
              </a:avLst>
            </a:prstGeom>
            <a:solidFill>
              <a:schemeClr val="accent4">
                <a:alpha val="0"/>
              </a:schemeClr>
            </a:solidFill>
            <a:ln w="38100">
              <a:solidFill>
                <a:schemeClr val="accent1"/>
              </a:solidFill>
              <a:round/>
              <a:headEnd/>
              <a:tailEnd/>
            </a:ln>
            <a:effectLst>
              <a:outerShdw blurRad="63500" sx="102000" sy="102000" algn="ctr" rotWithShape="0">
                <a:prstClr val="black">
                  <a:alpha val="40000"/>
                </a:prstClr>
              </a:outerShdw>
            </a:effectLst>
          </p:spPr>
          <p:txBody>
            <a:bodyPr wrap="none" anchor="ctr"/>
            <a:lstStyle/>
            <a:p>
              <a:pPr>
                <a:lnSpc>
                  <a:spcPct val="90000"/>
                </a:lnSpc>
              </a:pPr>
              <a:endParaRPr lang="en-US"/>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AGESA and CIM-X Background</a:t>
            </a:r>
            <a:endParaRPr lang="en-US" dirty="0"/>
          </a:p>
        </p:txBody>
      </p:sp>
      <p:sp>
        <p:nvSpPr>
          <p:cNvPr id="3" name="Text Placeholder 2"/>
          <p:cNvSpPr>
            <a:spLocks noGrp="1"/>
          </p:cNvSpPr>
          <p:nvPr>
            <p:ph type="body" idx="1"/>
          </p:nvPr>
        </p:nvSpPr>
        <p:spPr/>
        <p:txBody>
          <a:bodyPr/>
          <a:lstStyle/>
          <a:p>
            <a:r>
              <a:rPr lang="en-US" smtClean="0"/>
              <a:t>Pre-AGESA, BIOS Vendors silicon support was incompatible</a:t>
            </a:r>
          </a:p>
          <a:p>
            <a:pPr lvl="1"/>
            <a:r>
              <a:rPr lang="en-US" smtClean="0"/>
              <a:t>Reference code was re-coded by hand</a:t>
            </a:r>
          </a:p>
          <a:p>
            <a:pPr lvl="2"/>
            <a:r>
              <a:rPr lang="en-US" smtClean="0"/>
              <a:t>Wasted time and effort</a:t>
            </a:r>
          </a:p>
          <a:p>
            <a:r>
              <a:rPr lang="en-US" smtClean="0"/>
              <a:t>AGESA and CIM-X designed as standard delivery packages for all BIOS vendors</a:t>
            </a:r>
          </a:p>
          <a:p>
            <a:pPr lvl="1"/>
            <a:r>
              <a:rPr lang="en-US" smtClean="0"/>
              <a:t>Plug it in and use it; no re-coding</a:t>
            </a:r>
          </a:p>
          <a:p>
            <a:pPr lvl="1"/>
            <a:r>
              <a:rPr lang="en-US" smtClean="0"/>
              <a:t>AGESA and CIM-X have been a great success, both for AMD and BIOS vendors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mtClean="0"/>
              <a:t>AGESA High Level Goals</a:t>
            </a:r>
          </a:p>
        </p:txBody>
      </p:sp>
      <p:sp>
        <p:nvSpPr>
          <p:cNvPr id="287747" name="Rectangle 3"/>
          <p:cNvSpPr>
            <a:spLocks noGrp="1" noChangeArrowheads="1"/>
          </p:cNvSpPr>
          <p:nvPr>
            <p:ph type="body" idx="1"/>
          </p:nvPr>
        </p:nvSpPr>
        <p:spPr>
          <a:xfrm>
            <a:off x="382588" y="1414464"/>
            <a:ext cx="8380412" cy="4755148"/>
          </a:xfrm>
        </p:spPr>
        <p:txBody>
          <a:bodyPr/>
          <a:lstStyle/>
          <a:p>
            <a:r>
              <a:rPr lang="en-US" sz="2800" smtClean="0"/>
              <a:t>Create and ship one thing, designed to be adaptable to multiple target code bases</a:t>
            </a:r>
          </a:p>
          <a:p>
            <a:pPr lvl="1"/>
            <a:r>
              <a:rPr lang="en-US" sz="2400" smtClean="0"/>
              <a:t>Legacy BIOS</a:t>
            </a:r>
          </a:p>
          <a:p>
            <a:pPr lvl="1"/>
            <a:r>
              <a:rPr lang="en-US" sz="2400" smtClean="0"/>
              <a:t>UEFI BIOS</a:t>
            </a:r>
          </a:p>
          <a:p>
            <a:pPr lvl="1"/>
            <a:r>
              <a:rPr lang="en-US" sz="2400" smtClean="0"/>
              <a:t>Coreboot</a:t>
            </a:r>
          </a:p>
          <a:p>
            <a:r>
              <a:rPr lang="en-US" sz="2800" smtClean="0"/>
              <a:t>Maintain fewer copies of AGESA code</a:t>
            </a:r>
          </a:p>
          <a:p>
            <a:pPr lvl="1"/>
            <a:r>
              <a:rPr lang="en-US" sz="2400" smtClean="0"/>
              <a:t>One code base to serve multiple CPU families</a:t>
            </a:r>
          </a:p>
          <a:p>
            <a:pPr lvl="1"/>
            <a:r>
              <a:rPr lang="en-US" sz="2400" smtClean="0"/>
              <a:t>C code can compile for multiple targets</a:t>
            </a:r>
          </a:p>
          <a:p>
            <a:r>
              <a:rPr lang="en-US" sz="2800" smtClean="0"/>
              <a:t>Improve quality vs. “reference-code” model</a:t>
            </a:r>
          </a:p>
          <a:p>
            <a:pPr lvl="1"/>
            <a:r>
              <a:rPr lang="en-US" sz="2400" smtClean="0"/>
              <a:t>QA AMD Modules for production-level quality</a:t>
            </a:r>
            <a:endParaRPr lang="en-US" sz="24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Evolving AGESA/CIM-X for UEFI</a:t>
            </a:r>
            <a:endParaRPr lang="en-US" dirty="0"/>
          </a:p>
        </p:txBody>
      </p:sp>
      <p:sp>
        <p:nvSpPr>
          <p:cNvPr id="3" name="Text Placeholder 2"/>
          <p:cNvSpPr>
            <a:spLocks noGrp="1"/>
          </p:cNvSpPr>
          <p:nvPr>
            <p:ph type="body" idx="1"/>
          </p:nvPr>
        </p:nvSpPr>
        <p:spPr>
          <a:xfrm>
            <a:off x="382588" y="1414464"/>
            <a:ext cx="8380412" cy="5219891"/>
          </a:xfrm>
        </p:spPr>
        <p:txBody>
          <a:bodyPr/>
          <a:lstStyle/>
          <a:p>
            <a:r>
              <a:rPr lang="en-US" sz="3200" smtClean="0"/>
              <a:t>Pre-UEFI AGESA was 16-bit ASM</a:t>
            </a:r>
          </a:p>
          <a:p>
            <a:pPr lvl="1"/>
            <a:r>
              <a:rPr lang="en-US" sz="2800" smtClean="0"/>
              <a:t>“2008 AGESA” is C, with some 32-bit ASM</a:t>
            </a:r>
          </a:p>
          <a:p>
            <a:r>
              <a:rPr lang="en-US" sz="3200" smtClean="0"/>
              <a:t>2008 AGESA merges AGESA and CIM-X</a:t>
            </a:r>
          </a:p>
          <a:p>
            <a:r>
              <a:rPr lang="en-US" sz="3200" smtClean="0"/>
              <a:t>Easy-to-integrate 2008 AGESA architecture</a:t>
            </a:r>
          </a:p>
          <a:p>
            <a:pPr lvl="1"/>
            <a:r>
              <a:rPr lang="en-US" sz="2800" smtClean="0"/>
              <a:t>Supports standard UEFI driver architecture</a:t>
            </a:r>
          </a:p>
          <a:p>
            <a:pPr lvl="1"/>
            <a:r>
              <a:rPr lang="en-US" sz="2800" smtClean="0"/>
              <a:t>Supports 64-bit UEFI – </a:t>
            </a:r>
            <a:br>
              <a:rPr lang="en-US" sz="2800" smtClean="0"/>
            </a:br>
            <a:r>
              <a:rPr lang="en-US" sz="2800" smtClean="0"/>
              <a:t>PEI/DXE native ‘flat model’</a:t>
            </a:r>
          </a:p>
          <a:p>
            <a:r>
              <a:rPr lang="en-US" sz="3200" smtClean="0"/>
              <a:t>Working closely with on-site </a:t>
            </a:r>
            <a:br>
              <a:rPr lang="en-US" sz="3200" smtClean="0"/>
            </a:br>
            <a:r>
              <a:rPr lang="en-US" sz="3200" smtClean="0"/>
              <a:t>BIOS vendors to ensure compatibility </a:t>
            </a:r>
            <a:br>
              <a:rPr lang="en-US" sz="3200" smtClean="0"/>
            </a:br>
            <a:r>
              <a:rPr lang="en-US" sz="3200" smtClean="0"/>
              <a:t>with their code bases</a:t>
            </a:r>
            <a:endParaRPr lang="en-US" sz="3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smtClean="0"/>
              <a:t>AGESA/CIM-X UEFI Architecture					</a:t>
            </a:r>
            <a:endParaRPr lang="en-US" dirty="0" smtClean="0"/>
          </a:p>
        </p:txBody>
      </p:sp>
      <p:sp>
        <p:nvSpPr>
          <p:cNvPr id="289795" name="Rectangle 3"/>
          <p:cNvSpPr>
            <a:spLocks noGrp="1" noChangeArrowheads="1"/>
          </p:cNvSpPr>
          <p:nvPr>
            <p:ph type="body" idx="1"/>
          </p:nvPr>
        </p:nvSpPr>
        <p:spPr>
          <a:xfrm>
            <a:off x="382588" y="1414464"/>
            <a:ext cx="8380412" cy="4670509"/>
          </a:xfrm>
        </p:spPr>
        <p:txBody>
          <a:bodyPr/>
          <a:lstStyle/>
          <a:p>
            <a:pPr marL="285750" indent="-285750"/>
            <a:r>
              <a:rPr lang="en-US" sz="2400" smtClean="0"/>
              <a:t>Simplified interface to ease UEFI integration</a:t>
            </a:r>
          </a:p>
          <a:p>
            <a:pPr marL="285750" indent="-285750"/>
            <a:r>
              <a:rPr lang="en-US" sz="2400" smtClean="0"/>
              <a:t>64-bit and/or 32-bit execution</a:t>
            </a:r>
          </a:p>
          <a:p>
            <a:pPr marL="517525" lvl="1" indent="-231775"/>
            <a:r>
              <a:rPr lang="en-US" sz="2000" smtClean="0"/>
              <a:t>Supports legacy/16-bit code base using push-high interface</a:t>
            </a:r>
          </a:p>
          <a:p>
            <a:pPr marL="285750" indent="-285750"/>
            <a:r>
              <a:rPr lang="en-US" sz="2400" smtClean="0"/>
              <a:t>Modular for quick response to changing markets</a:t>
            </a:r>
          </a:p>
          <a:p>
            <a:pPr marL="285750" indent="-285750"/>
            <a:r>
              <a:rPr lang="en-US" sz="2400" smtClean="0"/>
              <a:t>Layered architecture</a:t>
            </a:r>
          </a:p>
          <a:p>
            <a:pPr marL="517525" lvl="1" indent="-231775"/>
            <a:r>
              <a:rPr lang="en-US" sz="2000" smtClean="0"/>
              <a:t>Supports multiple processor/chipset families</a:t>
            </a:r>
          </a:p>
          <a:p>
            <a:pPr marL="517525" lvl="1" indent="-231775"/>
            <a:r>
              <a:rPr lang="en-US" sz="2000" smtClean="0"/>
              <a:t>Same API crosses many processor/chipset families</a:t>
            </a:r>
          </a:p>
          <a:p>
            <a:pPr marL="285750" indent="-285750"/>
            <a:r>
              <a:rPr lang="en-US" sz="2400" smtClean="0"/>
              <a:t>S3 resume feature supported</a:t>
            </a:r>
          </a:p>
          <a:p>
            <a:pPr marL="285750" indent="-285750"/>
            <a:r>
              <a:rPr lang="en-US" sz="2400" smtClean="0"/>
              <a:t>Multi-Processor operations reduce boot time</a:t>
            </a:r>
          </a:p>
          <a:p>
            <a:pPr marL="285750" indent="-285750"/>
            <a:r>
              <a:rPr lang="en-US" sz="2400" smtClean="0"/>
              <a:t>Integrated Debug Support</a:t>
            </a:r>
            <a:endParaRPr lang="en-US" sz="24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smtClean="0"/>
              <a:t>AMD Multi-Code-Base Model</a:t>
            </a:r>
            <a:endParaRPr lang="en-US" dirty="0" smtClean="0"/>
          </a:p>
        </p:txBody>
      </p:sp>
      <p:graphicFrame>
        <p:nvGraphicFramePr>
          <p:cNvPr id="22" name="Object 3"/>
          <p:cNvGraphicFramePr>
            <a:graphicFrameLocks noChangeAspect="1"/>
          </p:cNvGraphicFramePr>
          <p:nvPr/>
        </p:nvGraphicFramePr>
        <p:xfrm>
          <a:off x="3548323" y="2190855"/>
          <a:ext cx="2310979" cy="2116956"/>
        </p:xfrm>
        <a:graphic>
          <a:graphicData uri="http://schemas.openxmlformats.org/presentationml/2006/ole">
            <p:oleObj spid="_x0000_s1027" name="Visio" r:id="rId4" imgW="1910530" imgH="1748893" progId="">
              <p:embed/>
            </p:oleObj>
          </a:graphicData>
        </a:graphic>
      </p:graphicFrame>
      <p:sp>
        <p:nvSpPr>
          <p:cNvPr id="23" name="Text Box 7"/>
          <p:cNvSpPr txBox="1">
            <a:spLocks noChangeArrowheads="1"/>
          </p:cNvSpPr>
          <p:nvPr/>
        </p:nvSpPr>
        <p:spPr bwMode="auto">
          <a:xfrm>
            <a:off x="381000" y="5642586"/>
            <a:ext cx="8382000"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ct val="50000"/>
              </a:spcBef>
              <a:spcAft>
                <a:spcPct val="0"/>
              </a:spcAft>
              <a:buClr>
                <a:schemeClr val="tx2"/>
              </a:buClr>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Only the AGESA cylinder </a:t>
            </a: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changes </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for </a:t>
            </a: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enhancements and </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fixes</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24" name="Group 13"/>
          <p:cNvGrpSpPr/>
          <p:nvPr/>
        </p:nvGrpSpPr>
        <p:grpSpPr>
          <a:xfrm>
            <a:off x="5571316" y="1432889"/>
            <a:ext cx="3191684" cy="3636173"/>
            <a:chOff x="5151549" y="1558344"/>
            <a:chExt cx="3567448" cy="3825025"/>
          </a:xfrm>
        </p:grpSpPr>
        <p:sp>
          <p:nvSpPr>
            <p:cNvPr id="25" name="Freeform 9"/>
            <p:cNvSpPr>
              <a:spLocks/>
            </p:cNvSpPr>
            <p:nvPr/>
          </p:nvSpPr>
          <p:spPr bwMode="auto">
            <a:xfrm>
              <a:off x="5151549" y="1558344"/>
              <a:ext cx="3567448" cy="3825025"/>
            </a:xfrm>
            <a:custGeom>
              <a:avLst/>
              <a:gdLst/>
              <a:ahLst/>
              <a:cxnLst>
                <a:cxn ang="0">
                  <a:pos x="12" y="0"/>
                </a:cxn>
                <a:cxn ang="0">
                  <a:pos x="978" y="0"/>
                </a:cxn>
                <a:cxn ang="0">
                  <a:pos x="978" y="1428"/>
                </a:cxn>
                <a:cxn ang="0">
                  <a:pos x="0" y="1428"/>
                </a:cxn>
                <a:cxn ang="0">
                  <a:pos x="0" y="1290"/>
                </a:cxn>
                <a:cxn ang="0">
                  <a:pos x="342" y="1290"/>
                </a:cxn>
                <a:cxn ang="0">
                  <a:pos x="336" y="156"/>
                </a:cxn>
                <a:cxn ang="0">
                  <a:pos x="6" y="156"/>
                </a:cxn>
                <a:cxn ang="0">
                  <a:pos x="12" y="0"/>
                </a:cxn>
              </a:cxnLst>
              <a:rect l="0" t="0" r="r" b="b"/>
              <a:pathLst>
                <a:path w="978" h="1428">
                  <a:moveTo>
                    <a:pt x="12" y="0"/>
                  </a:moveTo>
                  <a:lnTo>
                    <a:pt x="978" y="0"/>
                  </a:lnTo>
                  <a:lnTo>
                    <a:pt x="978" y="1428"/>
                  </a:lnTo>
                  <a:lnTo>
                    <a:pt x="0" y="1428"/>
                  </a:lnTo>
                  <a:lnTo>
                    <a:pt x="0" y="1290"/>
                  </a:lnTo>
                  <a:lnTo>
                    <a:pt x="342" y="1290"/>
                  </a:lnTo>
                  <a:lnTo>
                    <a:pt x="336" y="156"/>
                  </a:lnTo>
                  <a:lnTo>
                    <a:pt x="6" y="156"/>
                  </a:lnTo>
                  <a:lnTo>
                    <a:pt x="12"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a:p>
          </p:txBody>
        </p:sp>
        <p:sp>
          <p:nvSpPr>
            <p:cNvPr id="26" name="Text Box 10"/>
            <p:cNvSpPr txBox="1">
              <a:spLocks noChangeArrowheads="1"/>
            </p:cNvSpPr>
            <p:nvPr/>
          </p:nvSpPr>
          <p:spPr bwMode="auto">
            <a:xfrm>
              <a:off x="6619742" y="2125011"/>
              <a:ext cx="1996224" cy="1938992"/>
            </a:xfrm>
            <a:prstGeom prst="rect">
              <a:avLst/>
            </a:prstGeom>
            <a:noFill/>
            <a:ln w="9525" algn="ctr">
              <a:noFill/>
              <a:miter lim="800000"/>
              <a:headEnd/>
              <a:tailEnd/>
            </a:ln>
            <a:effectLst/>
          </p:spPr>
          <p:txBody>
            <a:bodyPr wrap="square">
              <a:spAutoFit/>
            </a:bodyPr>
            <a:lstStyle/>
            <a:p>
              <a:pPr algn="ctr"/>
              <a:r>
                <a:rPr lang="en-US" altLang="ja-JP" sz="2400" dirty="0" smtClean="0">
                  <a:effectLst>
                    <a:outerShdw blurRad="38100" dist="38100" dir="2700000" algn="tl">
                      <a:srgbClr val="000000">
                        <a:alpha val="43137"/>
                      </a:srgbClr>
                    </a:outerShdw>
                  </a:effectLst>
                  <a:ea typeface="MS PGothic" pitchFamily="34" charset="-128"/>
                </a:rPr>
                <a:t>Legacy </a:t>
              </a:r>
              <a:endParaRPr lang="en-US" altLang="ja-JP" sz="2400" dirty="0">
                <a:effectLst>
                  <a:outerShdw blurRad="38100" dist="38100" dir="2700000" algn="tl">
                    <a:srgbClr val="000000">
                      <a:alpha val="43137"/>
                    </a:srgbClr>
                  </a:outerShdw>
                </a:effectLst>
                <a:ea typeface="MS PGothic" pitchFamily="34" charset="-128"/>
              </a:endParaRPr>
            </a:p>
            <a:p>
              <a:pPr algn="ctr"/>
              <a:r>
                <a:rPr lang="en-US" altLang="ja-JP" sz="2400" dirty="0">
                  <a:effectLst>
                    <a:outerShdw blurRad="38100" dist="38100" dir="2700000" algn="tl">
                      <a:srgbClr val="000000">
                        <a:alpha val="43137"/>
                      </a:srgbClr>
                    </a:outerShdw>
                  </a:effectLst>
                  <a:ea typeface="MS PGothic" pitchFamily="34" charset="-128"/>
                </a:rPr>
                <a:t>C</a:t>
              </a:r>
              <a:r>
                <a:rPr lang="en-US" altLang="ja-JP" sz="2400" dirty="0" smtClean="0">
                  <a:effectLst>
                    <a:outerShdw blurRad="38100" dist="38100" dir="2700000" algn="tl">
                      <a:srgbClr val="000000">
                        <a:alpha val="43137"/>
                      </a:srgbClr>
                    </a:outerShdw>
                  </a:effectLst>
                  <a:ea typeface="MS PGothic" pitchFamily="34" charset="-128"/>
                </a:rPr>
                <a:t>ode </a:t>
              </a:r>
              <a:r>
                <a:rPr lang="en-US" altLang="ja-JP" sz="2400" dirty="0">
                  <a:effectLst>
                    <a:outerShdw blurRad="38100" dist="38100" dir="2700000" algn="tl">
                      <a:srgbClr val="000000">
                        <a:alpha val="43137"/>
                      </a:srgbClr>
                    </a:outerShdw>
                  </a:effectLst>
                  <a:ea typeface="MS PGothic" pitchFamily="34" charset="-128"/>
                </a:rPr>
                <a:t>B</a:t>
              </a:r>
              <a:r>
                <a:rPr lang="en-US" altLang="ja-JP" sz="2400" dirty="0" smtClean="0">
                  <a:effectLst>
                    <a:outerShdw blurRad="38100" dist="38100" dir="2700000" algn="tl">
                      <a:srgbClr val="000000">
                        <a:alpha val="43137"/>
                      </a:srgbClr>
                    </a:outerShdw>
                  </a:effectLst>
                  <a:ea typeface="MS PGothic" pitchFamily="34" charset="-128"/>
                </a:rPr>
                <a:t>ase </a:t>
              </a:r>
              <a:r>
                <a:rPr lang="en-US" altLang="ja-JP" sz="2400" dirty="0">
                  <a:effectLst>
                    <a:outerShdw blurRad="38100" dist="38100" dir="2700000" algn="tl">
                      <a:srgbClr val="000000">
                        <a:alpha val="43137"/>
                      </a:srgbClr>
                    </a:outerShdw>
                  </a:effectLst>
                  <a:ea typeface="MS PGothic" pitchFamily="34" charset="-128"/>
                </a:rPr>
                <a:t>and </a:t>
              </a:r>
              <a:endParaRPr lang="en-US" altLang="ja-JP" sz="2400" dirty="0" smtClean="0">
                <a:effectLst>
                  <a:outerShdw blurRad="38100" dist="38100" dir="2700000" algn="tl">
                    <a:srgbClr val="000000">
                      <a:alpha val="43137"/>
                    </a:srgbClr>
                  </a:outerShdw>
                </a:effectLst>
                <a:ea typeface="MS PGothic" pitchFamily="34" charset="-128"/>
              </a:endParaRPr>
            </a:p>
            <a:p>
              <a:pPr algn="ctr"/>
              <a:r>
                <a:rPr lang="en-US" altLang="ja-JP" sz="2400" dirty="0" smtClean="0">
                  <a:effectLst>
                    <a:outerShdw blurRad="38100" dist="38100" dir="2700000" algn="tl">
                      <a:srgbClr val="000000">
                        <a:alpha val="43137"/>
                      </a:srgbClr>
                    </a:outerShdw>
                  </a:effectLst>
                  <a:ea typeface="MS PGothic" pitchFamily="34" charset="-128"/>
                </a:rPr>
                <a:t>Platform </a:t>
              </a:r>
              <a:r>
                <a:rPr lang="en-US" altLang="ja-JP" sz="2400" dirty="0">
                  <a:effectLst>
                    <a:outerShdw blurRad="38100" dist="38100" dir="2700000" algn="tl">
                      <a:srgbClr val="000000">
                        <a:alpha val="43137"/>
                      </a:srgbClr>
                    </a:outerShdw>
                  </a:effectLst>
                  <a:ea typeface="MS PGothic" pitchFamily="34" charset="-128"/>
                </a:rPr>
                <a:t>BIOS</a:t>
              </a:r>
              <a:endParaRPr lang="en-US" sz="2400" dirty="0">
                <a:effectLst>
                  <a:outerShdw blurRad="38100" dist="38100" dir="2700000" algn="tl">
                    <a:srgbClr val="000000">
                      <a:alpha val="43137"/>
                    </a:srgbClr>
                  </a:outerShdw>
                </a:effectLst>
                <a:ea typeface="MS PGothic" pitchFamily="34" charset="-128"/>
              </a:endParaRPr>
            </a:p>
          </p:txBody>
        </p:sp>
        <p:sp>
          <p:nvSpPr>
            <p:cNvPr id="27" name="Rectangle 4"/>
            <p:cNvSpPr>
              <a:spLocks noChangeArrowheads="1"/>
            </p:cNvSpPr>
            <p:nvPr/>
          </p:nvSpPr>
          <p:spPr bwMode="auto">
            <a:xfrm>
              <a:off x="5331854" y="1880316"/>
              <a:ext cx="1416675" cy="31756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ltLang="ja-JP" sz="2000" dirty="0" smtClean="0">
                  <a:effectLst>
                    <a:outerShdw blurRad="38100" dist="38100" dir="2700000" algn="tl">
                      <a:srgbClr val="000000">
                        <a:alpha val="43137"/>
                      </a:srgbClr>
                    </a:outerShdw>
                  </a:effectLst>
                  <a:ea typeface="MS PGothic" pitchFamily="34" charset="-128"/>
                </a:rPr>
                <a:t>Push-high </a:t>
              </a:r>
              <a:endParaRPr lang="en-US" altLang="ja-JP" sz="2000" dirty="0">
                <a:effectLst>
                  <a:outerShdw blurRad="38100" dist="38100" dir="2700000" algn="tl">
                    <a:srgbClr val="000000">
                      <a:alpha val="43137"/>
                    </a:srgbClr>
                  </a:outerShdw>
                </a:effectLst>
                <a:ea typeface="MS PGothic" pitchFamily="34" charset="-128"/>
              </a:endParaRPr>
            </a:p>
            <a:p>
              <a:pPr algn="ctr"/>
              <a:r>
                <a:rPr lang="en-US" altLang="ja-JP" sz="2000" dirty="0" smtClean="0">
                  <a:effectLst>
                    <a:outerShdw blurRad="38100" dist="38100" dir="2700000" algn="tl">
                      <a:srgbClr val="000000">
                        <a:alpha val="43137"/>
                      </a:srgbClr>
                    </a:outerShdw>
                  </a:effectLst>
                  <a:ea typeface="MS PGothic" pitchFamily="34" charset="-128"/>
                </a:rPr>
                <a:t>Legacy</a:t>
              </a:r>
              <a:endParaRPr lang="en-US" altLang="ja-JP" sz="2000" dirty="0">
                <a:effectLst>
                  <a:outerShdw blurRad="38100" dist="38100" dir="2700000" algn="tl">
                    <a:srgbClr val="000000">
                      <a:alpha val="43137"/>
                    </a:srgbClr>
                  </a:outerShdw>
                </a:effectLst>
                <a:ea typeface="MS PGothic" pitchFamily="34" charset="-128"/>
              </a:endParaRPr>
            </a:p>
            <a:p>
              <a:pPr algn="ctr"/>
              <a:r>
                <a:rPr lang="en-US" altLang="ja-JP" sz="2000" dirty="0">
                  <a:effectLst>
                    <a:outerShdw blurRad="38100" dist="38100" dir="2700000" algn="tl">
                      <a:srgbClr val="000000">
                        <a:alpha val="43137"/>
                      </a:srgbClr>
                    </a:outerShdw>
                  </a:effectLst>
                  <a:ea typeface="MS PGothic" pitchFamily="34" charset="-128"/>
                </a:rPr>
                <a:t>Wrapper</a:t>
              </a:r>
              <a:endParaRPr lang="en-US" altLang="ja-JP" sz="3600" dirty="0">
                <a:effectLst>
                  <a:outerShdw blurRad="38100" dist="38100" dir="2700000" algn="tl">
                    <a:srgbClr val="000000">
                      <a:alpha val="43137"/>
                    </a:srgbClr>
                  </a:outerShdw>
                </a:effectLst>
                <a:ea typeface="MS PGothic" pitchFamily="34" charset="-128"/>
              </a:endParaRPr>
            </a:p>
          </p:txBody>
        </p:sp>
      </p:grpSp>
      <p:grpSp>
        <p:nvGrpSpPr>
          <p:cNvPr id="28" name="Group 14"/>
          <p:cNvGrpSpPr/>
          <p:nvPr/>
        </p:nvGrpSpPr>
        <p:grpSpPr>
          <a:xfrm>
            <a:off x="360216" y="1408402"/>
            <a:ext cx="3530875" cy="3660660"/>
            <a:chOff x="360608" y="1532585"/>
            <a:chExt cx="3785450" cy="3850784"/>
          </a:xfrm>
        </p:grpSpPr>
        <p:sp>
          <p:nvSpPr>
            <p:cNvPr id="29" name="Freeform 12"/>
            <p:cNvSpPr>
              <a:spLocks/>
            </p:cNvSpPr>
            <p:nvPr/>
          </p:nvSpPr>
          <p:spPr bwMode="auto">
            <a:xfrm>
              <a:off x="360608" y="1532585"/>
              <a:ext cx="3785450" cy="3850784"/>
            </a:xfrm>
            <a:custGeom>
              <a:avLst/>
              <a:gdLst/>
              <a:ahLst/>
              <a:cxnLst>
                <a:cxn ang="0">
                  <a:pos x="978" y="0"/>
                </a:cxn>
                <a:cxn ang="0">
                  <a:pos x="6" y="6"/>
                </a:cxn>
                <a:cxn ang="0">
                  <a:pos x="0" y="1452"/>
                </a:cxn>
                <a:cxn ang="0">
                  <a:pos x="972" y="1458"/>
                </a:cxn>
                <a:cxn ang="0">
                  <a:pos x="978" y="1308"/>
                </a:cxn>
                <a:cxn ang="0">
                  <a:pos x="654" y="1302"/>
                </a:cxn>
                <a:cxn ang="0">
                  <a:pos x="654" y="174"/>
                </a:cxn>
                <a:cxn ang="0">
                  <a:pos x="978" y="174"/>
                </a:cxn>
                <a:cxn ang="0">
                  <a:pos x="978" y="0"/>
                </a:cxn>
              </a:cxnLst>
              <a:rect l="0" t="0" r="r" b="b"/>
              <a:pathLst>
                <a:path w="978" h="1458">
                  <a:moveTo>
                    <a:pt x="978" y="0"/>
                  </a:moveTo>
                  <a:lnTo>
                    <a:pt x="6" y="6"/>
                  </a:lnTo>
                  <a:lnTo>
                    <a:pt x="0" y="1452"/>
                  </a:lnTo>
                  <a:lnTo>
                    <a:pt x="972" y="1458"/>
                  </a:lnTo>
                  <a:lnTo>
                    <a:pt x="978" y="1308"/>
                  </a:lnTo>
                  <a:lnTo>
                    <a:pt x="654" y="1302"/>
                  </a:lnTo>
                  <a:lnTo>
                    <a:pt x="654" y="174"/>
                  </a:lnTo>
                  <a:lnTo>
                    <a:pt x="978" y="174"/>
                  </a:lnTo>
                  <a:lnTo>
                    <a:pt x="978"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30" name="Text Box 13"/>
            <p:cNvSpPr txBox="1">
              <a:spLocks noChangeArrowheads="1"/>
            </p:cNvSpPr>
            <p:nvPr/>
          </p:nvSpPr>
          <p:spPr bwMode="auto">
            <a:xfrm>
              <a:off x="546279" y="2166737"/>
              <a:ext cx="1849191" cy="2039698"/>
            </a:xfrm>
            <a:prstGeom prst="rect">
              <a:avLst/>
            </a:prstGeom>
            <a:noFill/>
            <a:ln w="9525" algn="ctr">
              <a:noFill/>
              <a:miter lim="800000"/>
              <a:headEnd/>
              <a:tailEnd/>
            </a:ln>
            <a:effectLst/>
          </p:spPr>
          <p:txBody>
            <a:bodyPr wrap="square">
              <a:spAutoFit/>
            </a:bodyPr>
            <a:lstStyle/>
            <a:p>
              <a:pPr algn="ctr"/>
              <a:r>
                <a:rPr lang="en-US" altLang="ja-JP" sz="2400" dirty="0" smtClean="0">
                  <a:effectLst>
                    <a:outerShdw blurRad="38100" dist="38100" dir="2700000" algn="tl">
                      <a:srgbClr val="000000">
                        <a:alpha val="43137"/>
                      </a:srgbClr>
                    </a:outerShdw>
                  </a:effectLst>
                  <a:ea typeface="MS PGothic" pitchFamily="34" charset="-128"/>
                </a:rPr>
                <a:t>UEFI </a:t>
              </a:r>
              <a:endParaRPr lang="en-US" altLang="ja-JP" sz="2400" dirty="0">
                <a:effectLst>
                  <a:outerShdw blurRad="38100" dist="38100" dir="2700000" algn="tl">
                    <a:srgbClr val="000000">
                      <a:alpha val="43137"/>
                    </a:srgbClr>
                  </a:outerShdw>
                </a:effectLst>
                <a:ea typeface="MS PGothic" pitchFamily="34" charset="-128"/>
              </a:endParaRPr>
            </a:p>
            <a:p>
              <a:pPr algn="ctr"/>
              <a:r>
                <a:rPr lang="en-US" altLang="ja-JP" sz="2400" dirty="0" smtClean="0">
                  <a:effectLst>
                    <a:outerShdw blurRad="38100" dist="38100" dir="2700000" algn="tl">
                      <a:srgbClr val="000000">
                        <a:alpha val="43137"/>
                      </a:srgbClr>
                    </a:outerShdw>
                  </a:effectLst>
                  <a:ea typeface="MS PGothic" pitchFamily="34" charset="-128"/>
                </a:rPr>
                <a:t>Code Base </a:t>
              </a:r>
              <a:r>
                <a:rPr lang="en-US" altLang="ja-JP" sz="2400" dirty="0">
                  <a:effectLst>
                    <a:outerShdw blurRad="38100" dist="38100" dir="2700000" algn="tl">
                      <a:srgbClr val="000000">
                        <a:alpha val="43137"/>
                      </a:srgbClr>
                    </a:outerShdw>
                  </a:effectLst>
                  <a:ea typeface="MS PGothic" pitchFamily="34" charset="-128"/>
                </a:rPr>
                <a:t>and Platform BIOS</a:t>
              </a:r>
              <a:endParaRPr lang="en-US" sz="2400" dirty="0">
                <a:effectLst>
                  <a:outerShdw blurRad="38100" dist="38100" dir="2700000" algn="tl">
                    <a:srgbClr val="000000">
                      <a:alpha val="43137"/>
                    </a:srgbClr>
                  </a:outerShdw>
                </a:effectLst>
                <a:ea typeface="MS PGothic" pitchFamily="34" charset="-128"/>
              </a:endParaRPr>
            </a:p>
          </p:txBody>
        </p:sp>
        <p:sp>
          <p:nvSpPr>
            <p:cNvPr id="31" name="Rectangle 11"/>
            <p:cNvSpPr>
              <a:spLocks noChangeArrowheads="1"/>
            </p:cNvSpPr>
            <p:nvPr/>
          </p:nvSpPr>
          <p:spPr bwMode="auto">
            <a:xfrm>
              <a:off x="2369713" y="1815921"/>
              <a:ext cx="1558343" cy="332274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ltLang="ja-JP" sz="2000" dirty="0">
                  <a:effectLst>
                    <a:outerShdw blurRad="38100" dist="38100" dir="2700000" algn="tl">
                      <a:srgbClr val="000000">
                        <a:alpha val="43137"/>
                      </a:srgbClr>
                    </a:outerShdw>
                  </a:effectLst>
                  <a:ea typeface="MS PGothic" pitchFamily="34" charset="-128"/>
                </a:rPr>
                <a:t>UEFI </a:t>
              </a:r>
            </a:p>
            <a:p>
              <a:pPr algn="ctr"/>
              <a:r>
                <a:rPr lang="en-US" altLang="ja-JP" sz="2000" dirty="0">
                  <a:effectLst>
                    <a:outerShdw blurRad="38100" dist="38100" dir="2700000" algn="tl">
                      <a:srgbClr val="000000">
                        <a:alpha val="43137"/>
                      </a:srgbClr>
                    </a:outerShdw>
                  </a:effectLst>
                  <a:ea typeface="MS PGothic" pitchFamily="34" charset="-128"/>
                </a:rPr>
                <a:t>PEI &amp;</a:t>
              </a:r>
            </a:p>
            <a:p>
              <a:pPr algn="ctr"/>
              <a:r>
                <a:rPr lang="en-US" altLang="ja-JP" sz="2000" dirty="0">
                  <a:effectLst>
                    <a:outerShdw blurRad="38100" dist="38100" dir="2700000" algn="tl">
                      <a:srgbClr val="000000">
                        <a:alpha val="43137"/>
                      </a:srgbClr>
                    </a:outerShdw>
                  </a:effectLst>
                  <a:ea typeface="MS PGothic" pitchFamily="34" charset="-128"/>
                </a:rPr>
                <a:t>DXE</a:t>
              </a:r>
            </a:p>
            <a:p>
              <a:pPr algn="ctr"/>
              <a:r>
                <a:rPr lang="en-US" altLang="ja-JP" sz="2000" dirty="0">
                  <a:effectLst>
                    <a:outerShdw blurRad="38100" dist="38100" dir="2700000" algn="tl">
                      <a:srgbClr val="000000">
                        <a:alpha val="43137"/>
                      </a:srgbClr>
                    </a:outerShdw>
                  </a:effectLst>
                  <a:ea typeface="MS PGothic" pitchFamily="34" charset="-128"/>
                </a:rPr>
                <a:t>Drivers</a:t>
              </a:r>
            </a:p>
          </p:txBody>
        </p:sp>
      </p:grpSp>
      <p:sp>
        <p:nvSpPr>
          <p:cNvPr id="32" name="Rectangle 8"/>
          <p:cNvSpPr>
            <a:spLocks noChangeArrowheads="1"/>
          </p:cNvSpPr>
          <p:nvPr/>
        </p:nvSpPr>
        <p:spPr bwMode="auto">
          <a:xfrm>
            <a:off x="3934132" y="4836444"/>
            <a:ext cx="1590613" cy="3501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ltLang="ja-JP" dirty="0" smtClean="0">
                <a:effectLst>
                  <a:outerShdw blurRad="38100" dist="38100" dir="2700000" algn="tl">
                    <a:srgbClr val="000000">
                      <a:alpha val="43137"/>
                    </a:srgbClr>
                  </a:outerShdw>
                </a:effectLst>
                <a:latin typeface="Arial" charset="0"/>
                <a:ea typeface="MS PGothic" pitchFamily="34" charset="-128"/>
              </a:rPr>
              <a:t>coreboot </a:t>
            </a:r>
            <a:endParaRPr lang="en-US" altLang="ja-JP" sz="3200" dirty="0">
              <a:effectLst>
                <a:outerShdw blurRad="38100" dist="38100" dir="2700000" algn="tl">
                  <a:srgbClr val="000000">
                    <a:alpha val="43137"/>
                  </a:srgbClr>
                </a:outerShdw>
              </a:effectLst>
              <a:latin typeface="Arial" charset="0"/>
              <a:ea typeface="MS PGothic" pitchFamily="34" charset="-128"/>
            </a:endParaRPr>
          </a:p>
        </p:txBody>
      </p:sp>
      <p:sp>
        <p:nvSpPr>
          <p:cNvPr id="33" name="Right Arrow 32"/>
          <p:cNvSpPr/>
          <p:nvPr/>
        </p:nvSpPr>
        <p:spPr bwMode="auto">
          <a:xfrm>
            <a:off x="5298059" y="3090456"/>
            <a:ext cx="386818" cy="46070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Left Arrow 33"/>
          <p:cNvSpPr/>
          <p:nvPr/>
        </p:nvSpPr>
        <p:spPr bwMode="auto">
          <a:xfrm>
            <a:off x="3716500" y="3090456"/>
            <a:ext cx="410481" cy="460704"/>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Down Arrow 34"/>
          <p:cNvSpPr/>
          <p:nvPr/>
        </p:nvSpPr>
        <p:spPr bwMode="auto">
          <a:xfrm>
            <a:off x="4512350" y="4307811"/>
            <a:ext cx="460704" cy="402569"/>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Summary</a:t>
            </a:r>
            <a:endParaRPr lang="en-US" dirty="0" smtClean="0"/>
          </a:p>
        </p:txBody>
      </p:sp>
      <p:sp>
        <p:nvSpPr>
          <p:cNvPr id="271363" name="Rectangle 3"/>
          <p:cNvSpPr>
            <a:spLocks noGrp="1" noChangeArrowheads="1"/>
          </p:cNvSpPr>
          <p:nvPr>
            <p:ph type="body" idx="1"/>
          </p:nvPr>
        </p:nvSpPr>
        <p:spPr>
          <a:xfrm>
            <a:off x="382588" y="1414464"/>
            <a:ext cx="8380412" cy="4946995"/>
          </a:xfrm>
        </p:spPr>
        <p:txBody>
          <a:bodyPr/>
          <a:lstStyle/>
          <a:p>
            <a:pPr marL="341313" indent="-341313"/>
            <a:r>
              <a:rPr lang="en-US" sz="2800" smtClean="0"/>
              <a:t>AMD’s perspective</a:t>
            </a:r>
          </a:p>
          <a:p>
            <a:pPr marL="628650" lvl="1" indent="-287338"/>
            <a:r>
              <a:rPr lang="en-US" sz="2400" smtClean="0"/>
              <a:t>UEFI is a multi-lateral industry effort</a:t>
            </a:r>
          </a:p>
          <a:p>
            <a:pPr marL="628650" lvl="1" indent="-287338"/>
            <a:r>
              <a:rPr lang="en-US" sz="2400" smtClean="0"/>
              <a:t>UEFI is being broadly adopted across the industry</a:t>
            </a:r>
          </a:p>
          <a:p>
            <a:pPr marL="628650" lvl="1" indent="-287338"/>
            <a:r>
              <a:rPr lang="en-US" sz="2400" smtClean="0"/>
              <a:t>AMD and Intel are cooperating in the UEFI arena</a:t>
            </a:r>
          </a:p>
          <a:p>
            <a:pPr marL="341313" indent="-341313"/>
            <a:r>
              <a:rPr lang="en-US" sz="2800" smtClean="0"/>
              <a:t>AMD is enthusiastic about UEFI</a:t>
            </a:r>
          </a:p>
          <a:p>
            <a:pPr marL="341313" indent="-341313"/>
            <a:r>
              <a:rPr lang="en-US" sz="2800" smtClean="0"/>
              <a:t>AMD and its ecosystem are fully enabled for UEFI</a:t>
            </a:r>
          </a:p>
          <a:p>
            <a:pPr marL="341313" indent="-341313"/>
            <a:r>
              <a:rPr lang="en-US" sz="2800" smtClean="0"/>
              <a:t>2008 is the tipping-point</a:t>
            </a:r>
          </a:p>
          <a:p>
            <a:pPr marL="628650" lvl="1" indent="-287338"/>
            <a:r>
              <a:rPr lang="en-US" sz="2400" smtClean="0"/>
              <a:t>UEFI firmware and operating systems </a:t>
            </a:r>
            <a:br>
              <a:rPr lang="en-US" sz="2400" smtClean="0"/>
            </a:br>
            <a:r>
              <a:rPr lang="en-US" sz="2400" smtClean="0"/>
              <a:t>are now shipping in volume</a:t>
            </a:r>
          </a:p>
          <a:p>
            <a:pPr marL="341313" indent="-341313"/>
            <a:r>
              <a:rPr lang="en-US" sz="2800" smtClean="0"/>
              <a:t>The time for UEFI has arrived</a:t>
            </a:r>
            <a:endParaRPr lang="en-US" sz="28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mtClean="0"/>
              <a:t>Call to Action for Hardware Vendors</a:t>
            </a:r>
            <a:endParaRPr lang="en-US" dirty="0" smtClean="0"/>
          </a:p>
        </p:txBody>
      </p:sp>
      <p:sp>
        <p:nvSpPr>
          <p:cNvPr id="248835" name="Rectangle 3"/>
          <p:cNvSpPr>
            <a:spLocks noGrp="1" noChangeArrowheads="1"/>
          </p:cNvSpPr>
          <p:nvPr>
            <p:ph type="body" idx="1"/>
          </p:nvPr>
        </p:nvSpPr>
        <p:spPr>
          <a:xfrm>
            <a:off x="382588" y="1901825"/>
            <a:ext cx="8380412" cy="4707443"/>
          </a:xfrm>
        </p:spPr>
        <p:txBody>
          <a:bodyPr/>
          <a:lstStyle/>
          <a:p>
            <a:r>
              <a:rPr lang="en-US" sz="2800" smtClean="0"/>
              <a:t>Investigate UEFI for your next </a:t>
            </a:r>
            <a:br>
              <a:rPr lang="en-US" sz="2800" smtClean="0"/>
            </a:br>
            <a:r>
              <a:rPr lang="en-US" sz="2800" smtClean="0"/>
              <a:t>system design or add-in card</a:t>
            </a:r>
          </a:p>
          <a:p>
            <a:pPr lvl="1"/>
            <a:r>
              <a:rPr lang="en-US" sz="2400" smtClean="0"/>
              <a:t>IHV’s – please ship UEFI OptionROM’s</a:t>
            </a:r>
          </a:p>
          <a:p>
            <a:r>
              <a:rPr lang="en-US" sz="2800" smtClean="0"/>
              <a:t>Investigate UEFI for your internal </a:t>
            </a:r>
            <a:br>
              <a:rPr lang="en-US" sz="2800" smtClean="0"/>
            </a:br>
            <a:r>
              <a:rPr lang="en-US" sz="2800" smtClean="0"/>
              <a:t>diagnostics and manufacturing utilities</a:t>
            </a:r>
          </a:p>
          <a:p>
            <a:r>
              <a:rPr lang="en-US" sz="2800" smtClean="0"/>
              <a:t>Join the UEFI Forum, if you haven’t already</a:t>
            </a:r>
          </a:p>
          <a:p>
            <a:pPr lvl="1"/>
            <a:r>
              <a:rPr lang="en-US" sz="2400" smtClean="0"/>
              <a:t>Adopter-level membership is free</a:t>
            </a:r>
          </a:p>
          <a:p>
            <a:pPr lvl="1"/>
            <a:r>
              <a:rPr lang="en-US" sz="2400" smtClean="0"/>
              <a:t>Contributor-level membership is better</a:t>
            </a:r>
          </a:p>
          <a:p>
            <a:r>
              <a:rPr lang="en-US" sz="2800" smtClean="0"/>
              <a:t>Contact AMD if you have any questions </a:t>
            </a:r>
            <a:br>
              <a:rPr lang="en-US" sz="2800" smtClean="0"/>
            </a:br>
            <a:r>
              <a:rPr lang="en-US" sz="2800" smtClean="0"/>
              <a:t>about AMD/UEFI support</a:t>
            </a:r>
            <a:endParaRPr lang="en-US" sz="2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608954"/>
          </a:xfrm>
        </p:spPr>
        <p:txBody>
          <a:bodyPr/>
          <a:lstStyle/>
          <a:p>
            <a:pPr marL="339725" indent="-339725"/>
            <a:r>
              <a:rPr lang="en-US" sz="2800" dirty="0" smtClean="0"/>
              <a:t>UEFI Resources</a:t>
            </a:r>
          </a:p>
          <a:p>
            <a:pPr marL="627063" lvl="1" indent="-287338"/>
            <a:r>
              <a:rPr lang="en-US" sz="2400" dirty="0" smtClean="0"/>
              <a:t>Specs and membership info:  </a:t>
            </a:r>
            <a:br>
              <a:rPr lang="en-US" sz="2400" dirty="0" smtClean="0"/>
            </a:br>
            <a:r>
              <a:rPr lang="en-US" sz="2400" dirty="0" smtClean="0">
                <a:hlinkClick r:id="rId3"/>
              </a:rPr>
              <a:t>http://www.uefi.org</a:t>
            </a:r>
            <a:endParaRPr lang="en-US" sz="2400" dirty="0" smtClean="0"/>
          </a:p>
          <a:p>
            <a:pPr marL="627063" lvl="1" indent="-287338"/>
            <a:r>
              <a:rPr lang="en-US" sz="2400" dirty="0" smtClean="0"/>
              <a:t>UEFI 2.2 available November, 2008</a:t>
            </a:r>
          </a:p>
          <a:p>
            <a:pPr marL="339725" indent="-339725"/>
            <a:r>
              <a:rPr lang="en-US" sz="2800" dirty="0" smtClean="0"/>
              <a:t>Microsoft Resources </a:t>
            </a:r>
          </a:p>
          <a:p>
            <a:pPr marL="627063" lvl="1" indent="-287338"/>
            <a:r>
              <a:rPr lang="en-US" sz="2400" dirty="0" smtClean="0"/>
              <a:t>Windows Hardware Developer Central, </a:t>
            </a:r>
            <a:br>
              <a:rPr lang="en-US" sz="2400" dirty="0" smtClean="0"/>
            </a:br>
            <a:r>
              <a:rPr lang="en-US" sz="2400" dirty="0" smtClean="0"/>
              <a:t>Firmware and Boot environment:</a:t>
            </a:r>
            <a:br>
              <a:rPr lang="en-US" sz="2400" dirty="0" smtClean="0"/>
            </a:br>
            <a:r>
              <a:rPr lang="en-US" sz="2400" dirty="0" smtClean="0">
                <a:hlinkClick r:id="rId4"/>
              </a:rPr>
              <a:t>http://www.microsoft.com/whdc/system/platform/</a:t>
            </a:r>
            <a:br>
              <a:rPr lang="en-US" sz="2400" dirty="0" smtClean="0">
                <a:hlinkClick r:id="rId4"/>
              </a:rPr>
            </a:br>
            <a:r>
              <a:rPr lang="en-US" sz="2400" dirty="0" smtClean="0">
                <a:hlinkClick r:id="rId4"/>
              </a:rPr>
              <a:t>firmware/</a:t>
            </a:r>
            <a:r>
              <a:rPr lang="en-US" sz="2400" dirty="0" err="1" smtClean="0">
                <a:hlinkClick r:id="rId4"/>
              </a:rPr>
              <a:t>default.mspx</a:t>
            </a:r>
            <a:endParaRPr lang="en-US" sz="2400" dirty="0" smtClean="0"/>
          </a:p>
          <a:p>
            <a:pPr marL="339725" indent="-339725"/>
            <a:r>
              <a:rPr lang="en-US" sz="2800" dirty="0" smtClean="0"/>
              <a:t>AMD UEFI contact:  </a:t>
            </a:r>
            <a:br>
              <a:rPr lang="en-US" sz="2800" dirty="0" smtClean="0"/>
            </a:br>
            <a:r>
              <a:rPr lang="en-US" sz="2800" dirty="0" smtClean="0">
                <a:hlinkClick r:id="rId5"/>
              </a:rPr>
              <a:t>gary.simpson@amd.com</a:t>
            </a:r>
            <a:endParaRPr lang="en-US" sz="2800" dirty="0" smtClean="0"/>
          </a:p>
        </p:txBody>
      </p:sp>
      <p:sp>
        <p:nvSpPr>
          <p:cNvPr id="4" name="TextBox 3"/>
          <p:cNvSpPr txBox="1"/>
          <p:nvPr/>
        </p:nvSpPr>
        <p:spPr>
          <a:xfrm>
            <a:off x="2235200" y="6519446"/>
            <a:ext cx="41275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Trebuchet MS" pitchFamily="34" charset="0"/>
              </a:rPr>
              <a:t>© 2008 Advanced Micro Devices, Inc.</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smtClean="0"/>
              <a:t>Agenda</a:t>
            </a:r>
            <a:endParaRPr lang="en-US" dirty="0" smtClean="0"/>
          </a:p>
        </p:txBody>
      </p:sp>
      <p:sp>
        <p:nvSpPr>
          <p:cNvPr id="252931" name="Rectangle 3"/>
          <p:cNvSpPr>
            <a:spLocks noGrp="1" noChangeArrowheads="1"/>
          </p:cNvSpPr>
          <p:nvPr>
            <p:ph type="body" idx="1"/>
          </p:nvPr>
        </p:nvSpPr>
        <p:spPr>
          <a:xfrm>
            <a:off x="382588" y="1414464"/>
            <a:ext cx="8380412" cy="2900794"/>
          </a:xfrm>
        </p:spPr>
        <p:txBody>
          <a:bodyPr/>
          <a:lstStyle/>
          <a:p>
            <a:r>
              <a:rPr lang="en-US" smtClean="0"/>
              <a:t>UEFI – Introduction and Benefits</a:t>
            </a:r>
          </a:p>
          <a:p>
            <a:r>
              <a:rPr lang="en-US" smtClean="0"/>
              <a:t>Why AMD is enthusiastic about UEFI</a:t>
            </a:r>
          </a:p>
          <a:p>
            <a:r>
              <a:rPr lang="en-US" smtClean="0"/>
              <a:t>Industry Adoption</a:t>
            </a:r>
          </a:p>
          <a:p>
            <a:r>
              <a:rPr lang="en-US" smtClean="0"/>
              <a:t>Enabling the AMD Infrastructure</a:t>
            </a:r>
          </a:p>
          <a:p>
            <a:r>
              <a:rPr lang="en-US" smtClean="0"/>
              <a:t>AMD Case Study – Silicon Support Modules</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mtClean="0"/>
              <a:t>UEFI – Quick Introduction</a:t>
            </a:r>
            <a:endParaRPr lang="en-US" dirty="0" smtClean="0"/>
          </a:p>
        </p:txBody>
      </p:sp>
      <p:sp>
        <p:nvSpPr>
          <p:cNvPr id="259075" name="Rectangle 3"/>
          <p:cNvSpPr>
            <a:spLocks noGrp="1" noChangeArrowheads="1"/>
          </p:cNvSpPr>
          <p:nvPr>
            <p:ph type="body" idx="1"/>
          </p:nvPr>
        </p:nvSpPr>
        <p:spPr>
          <a:xfrm>
            <a:off x="382588" y="1414464"/>
            <a:ext cx="8380412" cy="4849020"/>
          </a:xfrm>
        </p:spPr>
        <p:txBody>
          <a:bodyPr/>
          <a:lstStyle/>
          <a:p>
            <a:pPr marL="285750" indent="-285750"/>
            <a:r>
              <a:rPr lang="en-US" sz="2400" smtClean="0"/>
              <a:t>“Unified Extensible Firmware Interface”</a:t>
            </a:r>
          </a:p>
          <a:p>
            <a:pPr marL="285750" indent="-285750"/>
            <a:r>
              <a:rPr lang="en-US" sz="2400" smtClean="0"/>
              <a:t>UEFI is a the interface between the </a:t>
            </a:r>
            <a:br>
              <a:rPr lang="en-US" sz="2400" smtClean="0"/>
            </a:br>
            <a:r>
              <a:rPr lang="en-US" sz="2400" smtClean="0"/>
              <a:t>platform firmware and the booting OS</a:t>
            </a:r>
          </a:p>
          <a:p>
            <a:pPr marL="517525" lvl="1" indent="-231775"/>
            <a:r>
              <a:rPr lang="en-US" sz="2000" smtClean="0"/>
              <a:t>Modern calls; stack-based parameter passing</a:t>
            </a:r>
          </a:p>
          <a:p>
            <a:pPr marL="517525" lvl="1" indent="-231775"/>
            <a:r>
              <a:rPr lang="en-US" sz="2000" smtClean="0"/>
              <a:t>Long-mode (64-bit) services for booting UEFI OS’s</a:t>
            </a:r>
          </a:p>
          <a:p>
            <a:pPr marL="285750" indent="-285750"/>
            <a:r>
              <a:rPr lang="en-US" sz="2400" smtClean="0"/>
              <a:t>Pre-boot and boot-time only – minimal run-time services</a:t>
            </a:r>
          </a:p>
          <a:p>
            <a:pPr marL="285750" indent="-285750"/>
            <a:r>
              <a:rPr lang="en-US" sz="2400" smtClean="0"/>
              <a:t>ACPI is the primary run-time platform interface</a:t>
            </a:r>
          </a:p>
          <a:p>
            <a:pPr marL="285750" indent="-285750"/>
            <a:r>
              <a:rPr lang="en-US" sz="2400" smtClean="0"/>
              <a:t>UEFI boots 64-bit, UEFI-capable OS versions</a:t>
            </a:r>
          </a:p>
          <a:p>
            <a:pPr marL="517525" lvl="1" indent="-231775"/>
            <a:r>
              <a:rPr lang="en-US" sz="2000" smtClean="0"/>
              <a:t>To boot other OS’s, a CSM provides legacy services</a:t>
            </a:r>
          </a:p>
          <a:p>
            <a:pPr marL="285750" indent="-285750"/>
            <a:r>
              <a:rPr lang="en-US" sz="2400" smtClean="0"/>
              <a:t>UEFI systems started shipping in volume in 2008, </a:t>
            </a:r>
            <a:br>
              <a:rPr lang="en-US" sz="2400" smtClean="0"/>
            </a:br>
            <a:r>
              <a:rPr lang="en-US" sz="2400" smtClean="0"/>
              <a:t>following Microsoft’s UEFI-capable OS shipments</a:t>
            </a:r>
            <a:endParaRPr lang="en-US" sz="24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Firmware Block Diagram</a:t>
            </a:r>
            <a:endParaRPr lang="en-US" dirty="0" smtClean="0"/>
          </a:p>
        </p:txBody>
      </p:sp>
      <p:grpSp>
        <p:nvGrpSpPr>
          <p:cNvPr id="64" name="Group 63"/>
          <p:cNvGrpSpPr/>
          <p:nvPr/>
        </p:nvGrpSpPr>
        <p:grpSpPr>
          <a:xfrm>
            <a:off x="320960" y="1408532"/>
            <a:ext cx="8161161" cy="4691932"/>
            <a:chOff x="320960" y="1408532"/>
            <a:chExt cx="8161161" cy="4691932"/>
          </a:xfrm>
        </p:grpSpPr>
        <p:grpSp>
          <p:nvGrpSpPr>
            <p:cNvPr id="40" name="Group 39"/>
            <p:cNvGrpSpPr/>
            <p:nvPr/>
          </p:nvGrpSpPr>
          <p:grpSpPr>
            <a:xfrm>
              <a:off x="320960" y="1408532"/>
              <a:ext cx="8161161" cy="4691932"/>
              <a:chOff x="320960" y="1408532"/>
              <a:chExt cx="8161161" cy="4691932"/>
            </a:xfrm>
          </p:grpSpPr>
          <p:sp>
            <p:nvSpPr>
              <p:cNvPr id="41" name="Line 12"/>
              <p:cNvSpPr>
                <a:spLocks noChangeShapeType="1"/>
              </p:cNvSpPr>
              <p:nvPr/>
            </p:nvSpPr>
            <p:spPr bwMode="auto">
              <a:xfrm flipH="1">
                <a:off x="340584" y="5675732"/>
                <a:ext cx="914400" cy="0"/>
              </a:xfrm>
              <a:prstGeom prst="line">
                <a:avLst/>
              </a:prstGeom>
              <a:noFill/>
              <a:ln w="28575">
                <a:solidFill>
                  <a:schemeClr val="tx1"/>
                </a:solidFill>
                <a:prstDash val="dash"/>
                <a:round/>
                <a:headEnd/>
                <a:tailEnd/>
              </a:ln>
              <a:effectLst/>
            </p:spPr>
            <p:txBody>
              <a:bodyPr/>
              <a:lstStyle/>
              <a:p>
                <a:pPr>
                  <a:lnSpc>
                    <a:spcPct val="90000"/>
                  </a:lnSpc>
                </a:pPr>
                <a:endParaRPr lang="en-US"/>
              </a:p>
            </p:txBody>
          </p:sp>
          <p:sp>
            <p:nvSpPr>
              <p:cNvPr id="42" name="Line 15"/>
              <p:cNvSpPr>
                <a:spLocks noChangeShapeType="1"/>
              </p:cNvSpPr>
              <p:nvPr/>
            </p:nvSpPr>
            <p:spPr bwMode="auto">
              <a:xfrm flipH="1">
                <a:off x="340584" y="2745496"/>
                <a:ext cx="914400" cy="0"/>
              </a:xfrm>
              <a:prstGeom prst="line">
                <a:avLst/>
              </a:prstGeom>
              <a:noFill/>
              <a:ln w="28575">
                <a:solidFill>
                  <a:schemeClr val="tx1"/>
                </a:solidFill>
                <a:prstDash val="dash"/>
                <a:round/>
                <a:headEnd/>
                <a:tailEnd/>
              </a:ln>
              <a:effectLst/>
            </p:spPr>
            <p:txBody>
              <a:bodyPr/>
              <a:lstStyle/>
              <a:p>
                <a:pPr>
                  <a:lnSpc>
                    <a:spcPct val="90000"/>
                  </a:lnSpc>
                </a:pPr>
                <a:endParaRPr lang="en-US"/>
              </a:p>
            </p:txBody>
          </p:sp>
          <p:sp>
            <p:nvSpPr>
              <p:cNvPr id="43" name="Rectangle 19"/>
              <p:cNvSpPr>
                <a:spLocks noChangeArrowheads="1"/>
              </p:cNvSpPr>
              <p:nvPr/>
            </p:nvSpPr>
            <p:spPr bwMode="auto">
              <a:xfrm>
                <a:off x="1159160" y="1408532"/>
                <a:ext cx="7315200" cy="13335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t" anchorCtr="0"/>
              <a:lstStyle/>
              <a:p>
                <a:pPr algn="ctr">
                  <a:lnSpc>
                    <a:spcPct val="90000"/>
                  </a:lnSpc>
                  <a:spcBef>
                    <a:spcPct val="50000"/>
                  </a:spcBef>
                </a:pPr>
                <a:r>
                  <a:rPr lang="en-US" sz="2400" smtClean="0">
                    <a:gradFill>
                      <a:gsLst>
                        <a:gs pos="28000">
                          <a:schemeClr val="bg2"/>
                        </a:gs>
                        <a:gs pos="48000">
                          <a:schemeClr val="bg2"/>
                        </a:gs>
                      </a:gsLst>
                      <a:lin ang="5400000" scaled="1"/>
                    </a:gradFill>
                    <a:latin typeface="Trebuchet MS" pitchFamily="34" charset="0"/>
                  </a:rPr>
                  <a:t>Operating System</a:t>
                </a:r>
                <a:endParaRPr lang="en-US" sz="2400" dirty="0" smtClean="0">
                  <a:gradFill>
                    <a:gsLst>
                      <a:gs pos="28000">
                        <a:schemeClr val="bg2"/>
                      </a:gs>
                      <a:gs pos="48000">
                        <a:schemeClr val="bg2"/>
                      </a:gs>
                    </a:gsLst>
                    <a:lin ang="5400000" scaled="1"/>
                  </a:gradFill>
                  <a:latin typeface="Trebuchet MS" pitchFamily="34" charset="0"/>
                </a:endParaRPr>
              </a:p>
            </p:txBody>
          </p:sp>
          <p:sp>
            <p:nvSpPr>
              <p:cNvPr id="44" name="Rectangle 3"/>
              <p:cNvSpPr>
                <a:spLocks noChangeArrowheads="1"/>
              </p:cNvSpPr>
              <p:nvPr/>
            </p:nvSpPr>
            <p:spPr bwMode="auto">
              <a:xfrm>
                <a:off x="1159160" y="2754732"/>
                <a:ext cx="7315200" cy="292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90000"/>
                  </a:lnSpc>
                  <a:spcBef>
                    <a:spcPct val="50000"/>
                  </a:spcBef>
                </a:pPr>
                <a:r>
                  <a:rPr lang="en-US" sz="2400" smtClean="0">
                    <a:gradFill>
                      <a:gsLst>
                        <a:gs pos="28000">
                          <a:schemeClr val="bg2"/>
                        </a:gs>
                        <a:gs pos="48000">
                          <a:schemeClr val="bg2"/>
                        </a:gs>
                      </a:gsLst>
                      <a:lin ang="5400000" scaled="1"/>
                    </a:gradFill>
                    <a:latin typeface="Trebuchet MS" pitchFamily="34" charset="0"/>
                  </a:rPr>
                  <a:t>System Firmware</a:t>
                </a:r>
              </a:p>
              <a:p>
                <a:pPr algn="ctr">
                  <a:lnSpc>
                    <a:spcPct val="90000"/>
                  </a:lnSpc>
                </a:pPr>
                <a:r>
                  <a:rPr lang="en-US" sz="1600" smtClean="0">
                    <a:gradFill>
                      <a:gsLst>
                        <a:gs pos="28000">
                          <a:schemeClr val="bg2"/>
                        </a:gs>
                        <a:gs pos="48000">
                          <a:schemeClr val="bg2"/>
                        </a:gs>
                      </a:gsLst>
                      <a:lin ang="5400000" scaled="1"/>
                    </a:gradFill>
                    <a:latin typeface="Trebuchet MS" pitchFamily="34" charset="0"/>
                  </a:rPr>
                  <a:t>(Legacy </a:t>
                </a:r>
                <a:r>
                  <a:rPr lang="en-US" sz="1600" dirty="0" smtClean="0">
                    <a:gradFill>
                      <a:gsLst>
                        <a:gs pos="28000">
                          <a:schemeClr val="bg2"/>
                        </a:gs>
                        <a:gs pos="48000">
                          <a:schemeClr val="bg2"/>
                        </a:gs>
                      </a:gsLst>
                      <a:lin ang="5400000" scaled="1"/>
                    </a:gradFill>
                    <a:latin typeface="Trebuchet MS" pitchFamily="34" charset="0"/>
                  </a:rPr>
                  <a:t>BIOS or UEFI code base)</a:t>
                </a:r>
              </a:p>
            </p:txBody>
          </p:sp>
          <p:sp>
            <p:nvSpPr>
              <p:cNvPr id="45" name="Rectangle 6"/>
              <p:cNvSpPr>
                <a:spLocks noChangeArrowheads="1"/>
              </p:cNvSpPr>
              <p:nvPr/>
            </p:nvSpPr>
            <p:spPr bwMode="auto">
              <a:xfrm>
                <a:off x="6049817" y="5675732"/>
                <a:ext cx="2432304"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smtClean="0">
                    <a:gradFill>
                      <a:gsLst>
                        <a:gs pos="28000">
                          <a:schemeClr val="bg2"/>
                        </a:gs>
                        <a:gs pos="48000">
                          <a:schemeClr val="bg2"/>
                        </a:gs>
                      </a:gsLst>
                      <a:lin ang="5400000" scaled="1"/>
                    </a:gradFill>
                    <a:latin typeface="Trebuchet MS" pitchFamily="34" charset="0"/>
                  </a:rPr>
                  <a:t>OTHER Si</a:t>
                </a:r>
                <a:endParaRPr lang="en-US" dirty="0" smtClean="0">
                  <a:gradFill>
                    <a:gsLst>
                      <a:gs pos="28000">
                        <a:schemeClr val="bg2"/>
                      </a:gs>
                      <a:gs pos="48000">
                        <a:schemeClr val="bg2"/>
                      </a:gs>
                    </a:gsLst>
                    <a:lin ang="5400000" scaled="1"/>
                  </a:gradFill>
                  <a:latin typeface="Trebuchet MS" pitchFamily="34" charset="0"/>
                </a:endParaRPr>
              </a:p>
            </p:txBody>
          </p:sp>
          <p:sp>
            <p:nvSpPr>
              <p:cNvPr id="46" name="Rectangle 7"/>
              <p:cNvSpPr>
                <a:spLocks noChangeArrowheads="1"/>
              </p:cNvSpPr>
              <p:nvPr/>
            </p:nvSpPr>
            <p:spPr bwMode="auto">
              <a:xfrm>
                <a:off x="1159160" y="5675732"/>
                <a:ext cx="2432304"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CPU</a:t>
                </a:r>
              </a:p>
            </p:txBody>
          </p:sp>
          <p:sp>
            <p:nvSpPr>
              <p:cNvPr id="47" name="Text Box 8"/>
              <p:cNvSpPr txBox="1">
                <a:spLocks noChangeArrowheads="1"/>
              </p:cNvSpPr>
              <p:nvPr/>
            </p:nvSpPr>
            <p:spPr bwMode="auto">
              <a:xfrm>
                <a:off x="320960" y="5675732"/>
                <a:ext cx="762000" cy="424732"/>
              </a:xfrm>
              <a:prstGeom prst="rect">
                <a:avLst/>
              </a:prstGeom>
              <a:noFill/>
              <a:ln w="12700">
                <a:noFill/>
                <a:miter lim="800000"/>
                <a:headEnd/>
                <a:tailEnd/>
              </a:ln>
              <a:effectLst/>
            </p:spPr>
            <p:txBody>
              <a:bodyPr>
                <a:spAutoFit/>
              </a:bodyPr>
              <a:lstStyle/>
              <a:p>
                <a:pPr algn="ctr">
                  <a:lnSpc>
                    <a:spcPct val="90000"/>
                  </a:lnSpc>
                  <a:spcBef>
                    <a:spcPct val="50000"/>
                  </a:spcBef>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HW</a:t>
                </a:r>
              </a:p>
            </p:txBody>
          </p:sp>
          <p:sp>
            <p:nvSpPr>
              <p:cNvPr id="48" name="Text Box 13"/>
              <p:cNvSpPr txBox="1">
                <a:spLocks noChangeArrowheads="1"/>
              </p:cNvSpPr>
              <p:nvPr/>
            </p:nvSpPr>
            <p:spPr bwMode="auto">
              <a:xfrm>
                <a:off x="320960" y="4002866"/>
                <a:ext cx="762000" cy="424732"/>
              </a:xfrm>
              <a:prstGeom prst="rect">
                <a:avLst/>
              </a:prstGeom>
              <a:noFill/>
              <a:ln w="12700">
                <a:noFill/>
                <a:miter lim="800000"/>
                <a:headEnd/>
                <a:tailEnd/>
              </a:ln>
              <a:effectLst/>
            </p:spPr>
            <p:txBody>
              <a:bodyPr>
                <a:spAutoFit/>
              </a:bodyPr>
              <a:lstStyle/>
              <a:p>
                <a:pPr algn="ctr">
                  <a:lnSpc>
                    <a:spcPct val="90000"/>
                  </a:lnSpc>
                  <a:spcBef>
                    <a:spcPct val="50000"/>
                  </a:spcBef>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FW</a:t>
                </a:r>
              </a:p>
            </p:txBody>
          </p:sp>
          <p:sp>
            <p:nvSpPr>
              <p:cNvPr id="49" name="Text Box 14"/>
              <p:cNvSpPr txBox="1">
                <a:spLocks noChangeArrowheads="1"/>
              </p:cNvSpPr>
              <p:nvPr/>
            </p:nvSpPr>
            <p:spPr bwMode="auto">
              <a:xfrm>
                <a:off x="320960" y="1862916"/>
                <a:ext cx="685800" cy="424732"/>
              </a:xfrm>
              <a:prstGeom prst="rect">
                <a:avLst/>
              </a:prstGeom>
              <a:noFill/>
              <a:ln w="12700">
                <a:noFill/>
                <a:miter lim="800000"/>
                <a:headEnd/>
                <a:tailEnd/>
              </a:ln>
              <a:effectLst/>
            </p:spPr>
            <p:txBody>
              <a:bodyPr>
                <a:spAutoFit/>
              </a:bodyPr>
              <a:lstStyle/>
              <a:p>
                <a:pPr algn="ctr">
                  <a:lnSpc>
                    <a:spcPct val="90000"/>
                  </a:lnSpc>
                  <a:spcBef>
                    <a:spcPct val="50000"/>
                  </a:spcBef>
                </a:pPr>
                <a:r>
                  <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OS</a:t>
                </a:r>
              </a:p>
            </p:txBody>
          </p:sp>
          <p:sp>
            <p:nvSpPr>
              <p:cNvPr id="50" name="Rectangle 17"/>
              <p:cNvSpPr>
                <a:spLocks noChangeArrowheads="1"/>
              </p:cNvSpPr>
              <p:nvPr/>
            </p:nvSpPr>
            <p:spPr bwMode="auto">
              <a:xfrm>
                <a:off x="3076860" y="2754732"/>
                <a:ext cx="2286000" cy="7315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Legacy Interface</a:t>
                </a:r>
              </a:p>
            </p:txBody>
          </p:sp>
          <p:sp>
            <p:nvSpPr>
              <p:cNvPr id="51" name="Rectangle 18"/>
              <p:cNvSpPr>
                <a:spLocks noChangeArrowheads="1"/>
              </p:cNvSpPr>
              <p:nvPr/>
            </p:nvSpPr>
            <p:spPr bwMode="auto">
              <a:xfrm>
                <a:off x="5950524" y="2742032"/>
                <a:ext cx="2514600" cy="7366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Runtime Interfaces</a:t>
                </a:r>
              </a:p>
              <a:p>
                <a:pPr algn="ctr">
                  <a:lnSpc>
                    <a:spcPct val="90000"/>
                  </a:lnSpc>
                </a:pPr>
                <a:r>
                  <a:rPr lang="en-US" dirty="0" smtClean="0">
                    <a:gradFill>
                      <a:gsLst>
                        <a:gs pos="28000">
                          <a:schemeClr val="bg2"/>
                        </a:gs>
                        <a:gs pos="48000">
                          <a:schemeClr val="bg2"/>
                        </a:gs>
                      </a:gsLst>
                      <a:lin ang="5400000" scaled="1"/>
                    </a:gradFill>
                    <a:latin typeface="Trebuchet MS" pitchFamily="34" charset="0"/>
                  </a:rPr>
                  <a:t>(ACPI, SMBIOS)</a:t>
                </a:r>
              </a:p>
            </p:txBody>
          </p:sp>
          <p:sp>
            <p:nvSpPr>
              <p:cNvPr id="52" name="AutoShape 23"/>
              <p:cNvSpPr>
                <a:spLocks noChangeArrowheads="1"/>
              </p:cNvSpPr>
              <p:nvPr/>
            </p:nvSpPr>
            <p:spPr bwMode="auto">
              <a:xfrm>
                <a:off x="6593606" y="1713246"/>
                <a:ext cx="1228437" cy="1140546"/>
              </a:xfrm>
              <a:prstGeom prst="upDownArrow">
                <a:avLst>
                  <a:gd name="adj1" fmla="val 53022"/>
                  <a:gd name="adj2" fmla="val 36776"/>
                </a:avLst>
              </a:prstGeom>
              <a:ln>
                <a:headEnd/>
                <a:tailEnd/>
              </a:ln>
            </p:spPr>
            <p:style>
              <a:lnRef idx="0">
                <a:schemeClr val="accent2"/>
              </a:lnRef>
              <a:fillRef idx="3">
                <a:schemeClr val="accent2"/>
              </a:fillRef>
              <a:effectRef idx="3">
                <a:schemeClr val="accent2"/>
              </a:effectRef>
              <a:fontRef idx="minor">
                <a:schemeClr val="lt1"/>
              </a:fontRef>
            </p:style>
            <p:txBody>
              <a:bodyPr vert="horz" wrap="none" anchor="ctr"/>
              <a:lstStyle/>
              <a:p>
                <a:pPr lvl="0" algn="ctr">
                  <a:lnSpc>
                    <a:spcPct val="90000"/>
                  </a:lnSpc>
                  <a:spcBef>
                    <a:spcPct val="50000"/>
                  </a:spcBef>
                </a:pPr>
                <a:r>
                  <a:rPr lang="en-US" smtClean="0">
                    <a:gradFill>
                      <a:gsLst>
                        <a:gs pos="28000">
                          <a:schemeClr val="bg2"/>
                        </a:gs>
                        <a:gs pos="48000">
                          <a:schemeClr val="bg2"/>
                        </a:gs>
                      </a:gsLst>
                      <a:lin ang="5400000" scaled="1"/>
                    </a:gradFill>
                    <a:latin typeface="Trebuchet MS" pitchFamily="34" charset="0"/>
                  </a:rPr>
                  <a:t>All PC</a:t>
                </a:r>
                <a:br>
                  <a:rPr lang="en-US" smtClean="0">
                    <a:gradFill>
                      <a:gsLst>
                        <a:gs pos="28000">
                          <a:schemeClr val="bg2"/>
                        </a:gs>
                        <a:gs pos="48000">
                          <a:schemeClr val="bg2"/>
                        </a:gs>
                      </a:gsLst>
                      <a:lin ang="5400000" scaled="1"/>
                    </a:gradFill>
                    <a:latin typeface="Trebuchet MS" pitchFamily="34" charset="0"/>
                  </a:rPr>
                </a:br>
                <a:r>
                  <a:rPr lang="en-US" smtClean="0">
                    <a:gradFill>
                      <a:gsLst>
                        <a:gs pos="28000">
                          <a:schemeClr val="bg2"/>
                        </a:gs>
                        <a:gs pos="48000">
                          <a:schemeClr val="bg2"/>
                        </a:gs>
                      </a:gsLst>
                      <a:lin ang="5400000" scaled="1"/>
                    </a:gradFill>
                    <a:latin typeface="Trebuchet MS" pitchFamily="34" charset="0"/>
                  </a:rPr>
                  <a:t>OS’s</a:t>
                </a:r>
                <a:endParaRPr lang="en-US" dirty="0" smtClean="0">
                  <a:gradFill>
                    <a:gsLst>
                      <a:gs pos="28000">
                        <a:schemeClr val="bg2"/>
                      </a:gs>
                      <a:gs pos="48000">
                        <a:schemeClr val="bg2"/>
                      </a:gs>
                    </a:gsLst>
                    <a:lin ang="5400000" scaled="1"/>
                  </a:gradFill>
                  <a:latin typeface="Trebuchet MS" pitchFamily="34" charset="0"/>
                </a:endParaRPr>
              </a:p>
            </p:txBody>
          </p:sp>
          <p:sp>
            <p:nvSpPr>
              <p:cNvPr id="53" name="AutoShape 24"/>
              <p:cNvSpPr>
                <a:spLocks noChangeArrowheads="1"/>
              </p:cNvSpPr>
              <p:nvPr/>
            </p:nvSpPr>
            <p:spPr bwMode="auto">
              <a:xfrm>
                <a:off x="3876960" y="1901825"/>
                <a:ext cx="1666875" cy="951967"/>
              </a:xfrm>
              <a:prstGeom prst="downArrowCallout">
                <a:avLst>
                  <a:gd name="adj1" fmla="val 35625"/>
                  <a:gd name="adj2" fmla="val 41177"/>
                  <a:gd name="adj3" fmla="val 29685"/>
                  <a:gd name="adj4" fmla="val 5864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Older PC OS’s</a:t>
                </a:r>
              </a:p>
            </p:txBody>
          </p:sp>
          <p:sp>
            <p:nvSpPr>
              <p:cNvPr id="54" name="Rectangle 16"/>
              <p:cNvSpPr>
                <a:spLocks noChangeArrowheads="1"/>
              </p:cNvSpPr>
              <p:nvPr/>
            </p:nvSpPr>
            <p:spPr bwMode="auto">
              <a:xfrm>
                <a:off x="1159160" y="2754732"/>
                <a:ext cx="1752600" cy="7315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UEFI Interface</a:t>
                </a:r>
              </a:p>
            </p:txBody>
          </p:sp>
          <p:sp>
            <p:nvSpPr>
              <p:cNvPr id="55" name="Rectangle 5"/>
              <p:cNvSpPr>
                <a:spLocks noChangeArrowheads="1"/>
              </p:cNvSpPr>
              <p:nvPr/>
            </p:nvSpPr>
            <p:spPr bwMode="auto">
              <a:xfrm>
                <a:off x="3604488" y="5675732"/>
                <a:ext cx="2432304"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smtClean="0">
                    <a:gradFill>
                      <a:gsLst>
                        <a:gs pos="28000">
                          <a:schemeClr val="bg2"/>
                        </a:gs>
                        <a:gs pos="48000">
                          <a:schemeClr val="bg2"/>
                        </a:gs>
                      </a:gsLst>
                      <a:lin ang="5400000" scaled="1"/>
                    </a:gradFill>
                    <a:latin typeface="Trebuchet MS" pitchFamily="34" charset="0"/>
                  </a:rPr>
                  <a:t>CHIPSET</a:t>
                </a:r>
                <a:endParaRPr lang="en-US" dirty="0" smtClean="0">
                  <a:gradFill>
                    <a:gsLst>
                      <a:gs pos="28000">
                        <a:schemeClr val="bg2"/>
                      </a:gs>
                      <a:gs pos="48000">
                        <a:schemeClr val="bg2"/>
                      </a:gs>
                    </a:gsLst>
                    <a:lin ang="5400000" scaled="1"/>
                  </a:gradFill>
                  <a:latin typeface="Trebuchet MS" pitchFamily="34" charset="0"/>
                </a:endParaRPr>
              </a:p>
            </p:txBody>
          </p:sp>
          <p:sp>
            <p:nvSpPr>
              <p:cNvPr id="56" name="AutoShape 20"/>
              <p:cNvSpPr>
                <a:spLocks noChangeArrowheads="1"/>
              </p:cNvSpPr>
              <p:nvPr/>
            </p:nvSpPr>
            <p:spPr bwMode="auto">
              <a:xfrm>
                <a:off x="1232312" y="4553527"/>
                <a:ext cx="2286000" cy="1147605"/>
              </a:xfrm>
              <a:prstGeom prst="downArrowCallout">
                <a:avLst>
                  <a:gd name="adj1" fmla="val 40158"/>
                  <a:gd name="adj2" fmla="val 37121"/>
                  <a:gd name="adj3" fmla="val 25497"/>
                  <a:gd name="adj4" fmla="val 565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1600" smtClean="0">
                    <a:gradFill>
                      <a:gsLst>
                        <a:gs pos="28000">
                          <a:schemeClr val="bg2"/>
                        </a:gs>
                        <a:gs pos="48000">
                          <a:schemeClr val="bg2"/>
                        </a:gs>
                      </a:gsLst>
                      <a:lin ang="5400000" scaled="1"/>
                    </a:gradFill>
                    <a:latin typeface="Trebuchet MS" pitchFamily="34" charset="0"/>
                  </a:rPr>
                  <a:t>AMD’s AGESA </a:t>
                </a:r>
                <a:endParaRPr lang="en-US" sz="1600" dirty="0" smtClean="0">
                  <a:gradFill>
                    <a:gsLst>
                      <a:gs pos="28000">
                        <a:schemeClr val="bg2"/>
                      </a:gs>
                      <a:gs pos="48000">
                        <a:schemeClr val="bg2"/>
                      </a:gs>
                    </a:gsLst>
                    <a:lin ang="5400000" scaled="1"/>
                  </a:gradFill>
                  <a:latin typeface="Trebuchet MS" pitchFamily="34" charset="0"/>
                </a:endParaRPr>
              </a:p>
              <a:p>
                <a:pPr algn="ctr">
                  <a:lnSpc>
                    <a:spcPct val="90000"/>
                  </a:lnSpc>
                </a:pPr>
                <a:r>
                  <a:rPr lang="en-US" sz="1600" dirty="0" smtClean="0">
                    <a:gradFill>
                      <a:gsLst>
                        <a:gs pos="28000">
                          <a:schemeClr val="bg2"/>
                        </a:gs>
                        <a:gs pos="48000">
                          <a:schemeClr val="bg2"/>
                        </a:gs>
                      </a:gsLst>
                      <a:lin ang="5400000" scaled="1"/>
                    </a:gradFill>
                    <a:latin typeface="Trebuchet MS" pitchFamily="34" charset="0"/>
                  </a:rPr>
                  <a:t>(CPU Support Module)</a:t>
                </a:r>
              </a:p>
            </p:txBody>
          </p:sp>
          <p:grpSp>
            <p:nvGrpSpPr>
              <p:cNvPr id="57" name="Group 34"/>
              <p:cNvGrpSpPr/>
              <p:nvPr/>
            </p:nvGrpSpPr>
            <p:grpSpPr>
              <a:xfrm>
                <a:off x="1275355" y="1901825"/>
                <a:ext cx="2533650" cy="951967"/>
                <a:chOff x="1275355" y="1840865"/>
                <a:chExt cx="2533650" cy="951967"/>
              </a:xfrm>
            </p:grpSpPr>
            <p:sp>
              <p:nvSpPr>
                <p:cNvPr id="61" name="AutoShape 25"/>
                <p:cNvSpPr>
                  <a:spLocks noChangeArrowheads="1"/>
                </p:cNvSpPr>
                <p:nvPr/>
              </p:nvSpPr>
              <p:spPr bwMode="auto">
                <a:xfrm>
                  <a:off x="2810160" y="2057400"/>
                  <a:ext cx="914400" cy="735432"/>
                </a:xfrm>
                <a:prstGeom prst="downArrowCallout">
                  <a:avLst>
                    <a:gd name="adj1" fmla="val 34618"/>
                    <a:gd name="adj2" fmla="val 37182"/>
                    <a:gd name="adj3" fmla="val 23958"/>
                    <a:gd name="adj4" fmla="val 50004"/>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pPr>
                  <a:endParaRPr lang="en-US" sz="1200"/>
                </a:p>
              </p:txBody>
            </p:sp>
            <p:sp>
              <p:nvSpPr>
                <p:cNvPr id="62" name="AutoShape 25"/>
                <p:cNvSpPr>
                  <a:spLocks noChangeArrowheads="1"/>
                </p:cNvSpPr>
                <p:nvPr/>
              </p:nvSpPr>
              <p:spPr bwMode="auto">
                <a:xfrm>
                  <a:off x="1803064" y="2057400"/>
                  <a:ext cx="914400" cy="735432"/>
                </a:xfrm>
                <a:prstGeom prst="downArrowCallout">
                  <a:avLst>
                    <a:gd name="adj1" fmla="val 34618"/>
                    <a:gd name="adj2" fmla="val 37182"/>
                    <a:gd name="adj3" fmla="val 23958"/>
                    <a:gd name="adj4" fmla="val 50004"/>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pPr>
                  <a:endParaRPr lang="en-US" sz="1200"/>
                </a:p>
              </p:txBody>
            </p:sp>
            <p:sp>
              <p:nvSpPr>
                <p:cNvPr id="63" name="Rectangle 27"/>
                <p:cNvSpPr>
                  <a:spLocks noChangeArrowheads="1"/>
                </p:cNvSpPr>
                <p:nvPr/>
              </p:nvSpPr>
              <p:spPr bwMode="auto">
                <a:xfrm>
                  <a:off x="1275355" y="1840865"/>
                  <a:ext cx="2533650" cy="6717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50000"/>
                    </a:spcBef>
                  </a:pPr>
                  <a:r>
                    <a:rPr lang="en-US" dirty="0" smtClean="0">
                      <a:gradFill>
                        <a:gsLst>
                          <a:gs pos="28000">
                            <a:schemeClr val="bg2"/>
                          </a:gs>
                          <a:gs pos="48000">
                            <a:schemeClr val="bg2"/>
                          </a:gs>
                        </a:gsLst>
                        <a:lin ang="5400000" scaled="1"/>
                      </a:gradFill>
                      <a:latin typeface="Trebuchet MS" pitchFamily="34" charset="0"/>
                    </a:rPr>
                    <a:t>New Windows® </a:t>
                  </a:r>
                  <a:r>
                    <a:rPr lang="en-US" smtClean="0">
                      <a:gradFill>
                        <a:gsLst>
                          <a:gs pos="28000">
                            <a:schemeClr val="bg2"/>
                          </a:gs>
                          <a:gs pos="48000">
                            <a:schemeClr val="bg2"/>
                          </a:gs>
                        </a:gsLst>
                        <a:lin ang="5400000" scaled="1"/>
                      </a:gradFill>
                      <a:latin typeface="Trebuchet MS" pitchFamily="34" charset="0"/>
                    </a:rPr>
                    <a:t>Revs </a:t>
                  </a:r>
                  <a:br>
                    <a:rPr lang="en-US" smtClean="0">
                      <a:gradFill>
                        <a:gsLst>
                          <a:gs pos="28000">
                            <a:schemeClr val="bg2"/>
                          </a:gs>
                          <a:gs pos="48000">
                            <a:schemeClr val="bg2"/>
                          </a:gs>
                        </a:gsLst>
                        <a:lin ang="5400000" scaled="1"/>
                      </a:gradFill>
                      <a:latin typeface="Trebuchet MS" pitchFamily="34" charset="0"/>
                    </a:rPr>
                  </a:br>
                  <a:r>
                    <a:rPr lang="en-US" smtClean="0">
                      <a:gradFill>
                        <a:gsLst>
                          <a:gs pos="28000">
                            <a:schemeClr val="bg2"/>
                          </a:gs>
                          <a:gs pos="48000">
                            <a:schemeClr val="bg2"/>
                          </a:gs>
                        </a:gsLst>
                        <a:lin ang="5400000" scaled="1"/>
                      </a:gradFill>
                      <a:latin typeface="Trebuchet MS" pitchFamily="34" charset="0"/>
                    </a:rPr>
                    <a:t>Use </a:t>
                  </a:r>
                  <a:r>
                    <a:rPr lang="en-US" dirty="0" smtClean="0">
                      <a:gradFill>
                        <a:gsLst>
                          <a:gs pos="28000">
                            <a:schemeClr val="bg2"/>
                          </a:gs>
                          <a:gs pos="48000">
                            <a:schemeClr val="bg2"/>
                          </a:gs>
                        </a:gsLst>
                        <a:lin ang="5400000" scaled="1"/>
                      </a:gradFill>
                      <a:latin typeface="Trebuchet MS" pitchFamily="34" charset="0"/>
                    </a:rPr>
                    <a:t>Either</a:t>
                  </a:r>
                </a:p>
              </p:txBody>
            </p:sp>
          </p:grpSp>
          <p:sp>
            <p:nvSpPr>
              <p:cNvPr id="58" name="AutoShape 20"/>
              <p:cNvSpPr>
                <a:spLocks noChangeArrowheads="1"/>
              </p:cNvSpPr>
              <p:nvPr/>
            </p:nvSpPr>
            <p:spPr bwMode="auto">
              <a:xfrm>
                <a:off x="3644529" y="4553527"/>
                <a:ext cx="2352223" cy="1147605"/>
              </a:xfrm>
              <a:prstGeom prst="downArrowCallout">
                <a:avLst>
                  <a:gd name="adj1" fmla="val 40158"/>
                  <a:gd name="adj2" fmla="val 37121"/>
                  <a:gd name="adj3" fmla="val 25497"/>
                  <a:gd name="adj4" fmla="val 565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1600" smtClean="0">
                    <a:gradFill>
                      <a:gsLst>
                        <a:gs pos="28000">
                          <a:schemeClr val="bg2"/>
                        </a:gs>
                        <a:gs pos="48000">
                          <a:schemeClr val="bg2"/>
                        </a:gs>
                      </a:gsLst>
                      <a:lin ang="5400000" scaled="1"/>
                    </a:gradFill>
                    <a:latin typeface="Trebuchet MS" pitchFamily="34" charset="0"/>
                  </a:rPr>
                  <a:t>AMD’s CIM-X</a:t>
                </a:r>
              </a:p>
              <a:p>
                <a:pPr algn="ctr">
                  <a:lnSpc>
                    <a:spcPct val="90000"/>
                  </a:lnSpc>
                </a:pPr>
                <a:r>
                  <a:rPr lang="en-US" sz="1600" smtClean="0">
                    <a:gradFill>
                      <a:gsLst>
                        <a:gs pos="28000">
                          <a:schemeClr val="bg2"/>
                        </a:gs>
                        <a:gs pos="48000">
                          <a:schemeClr val="bg2"/>
                        </a:gs>
                      </a:gsLst>
                      <a:lin ang="5400000" scaled="1"/>
                    </a:gradFill>
                    <a:latin typeface="Trebuchet MS" pitchFamily="34" charset="0"/>
                  </a:rPr>
                  <a:t>(Chipset Support Module)</a:t>
                </a:r>
                <a:endParaRPr lang="en-US" sz="1600" dirty="0" smtClean="0">
                  <a:gradFill>
                    <a:gsLst>
                      <a:gs pos="28000">
                        <a:schemeClr val="bg2"/>
                      </a:gs>
                      <a:gs pos="48000">
                        <a:schemeClr val="bg2"/>
                      </a:gs>
                    </a:gsLst>
                    <a:lin ang="5400000" scaled="1"/>
                  </a:gradFill>
                  <a:latin typeface="Trebuchet MS" pitchFamily="34" charset="0"/>
                </a:endParaRPr>
              </a:p>
            </p:txBody>
          </p:sp>
          <p:sp>
            <p:nvSpPr>
              <p:cNvPr id="59" name="AutoShape 20"/>
              <p:cNvSpPr>
                <a:spLocks noChangeArrowheads="1"/>
              </p:cNvSpPr>
              <p:nvPr/>
            </p:nvSpPr>
            <p:spPr bwMode="auto">
              <a:xfrm>
                <a:off x="6122969" y="4553527"/>
                <a:ext cx="2286000" cy="1147605"/>
              </a:xfrm>
              <a:prstGeom prst="downArrowCallout">
                <a:avLst>
                  <a:gd name="adj1" fmla="val 40158"/>
                  <a:gd name="adj2" fmla="val 37121"/>
                  <a:gd name="adj3" fmla="val 25497"/>
                  <a:gd name="adj4" fmla="val 5656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1600" smtClean="0">
                    <a:gradFill>
                      <a:gsLst>
                        <a:gs pos="28000">
                          <a:schemeClr val="bg2"/>
                        </a:gs>
                        <a:gs pos="48000">
                          <a:schemeClr val="bg2"/>
                        </a:gs>
                      </a:gsLst>
                      <a:lin ang="5400000" scaled="1"/>
                    </a:gradFill>
                    <a:latin typeface="Trebuchet MS" pitchFamily="34" charset="0"/>
                  </a:rPr>
                  <a:t>Other</a:t>
                </a:r>
              </a:p>
              <a:p>
                <a:pPr algn="ctr">
                  <a:lnSpc>
                    <a:spcPct val="90000"/>
                  </a:lnSpc>
                </a:pPr>
                <a:r>
                  <a:rPr lang="en-US" sz="1600" smtClean="0">
                    <a:gradFill>
                      <a:gsLst>
                        <a:gs pos="28000">
                          <a:schemeClr val="bg2"/>
                        </a:gs>
                        <a:gs pos="48000">
                          <a:schemeClr val="bg2"/>
                        </a:gs>
                      </a:gsLst>
                      <a:lin ang="5400000" scaled="1"/>
                    </a:gradFill>
                    <a:latin typeface="Trebuchet MS" pitchFamily="34" charset="0"/>
                  </a:rPr>
                  <a:t>Silicon Support Modules</a:t>
                </a:r>
                <a:endParaRPr lang="en-US" sz="1600" dirty="0" smtClean="0">
                  <a:gradFill>
                    <a:gsLst>
                      <a:gs pos="28000">
                        <a:schemeClr val="bg2"/>
                      </a:gs>
                      <a:gs pos="48000">
                        <a:schemeClr val="bg2"/>
                      </a:gs>
                    </a:gsLst>
                    <a:lin ang="5400000" scaled="1"/>
                  </a:gradFill>
                  <a:latin typeface="Trebuchet MS" pitchFamily="34" charset="0"/>
                </a:endParaRPr>
              </a:p>
            </p:txBody>
          </p:sp>
        </p:grpSp>
        <p:grpSp>
          <p:nvGrpSpPr>
            <p:cNvPr id="39" name="Group 38"/>
            <p:cNvGrpSpPr/>
            <p:nvPr/>
          </p:nvGrpSpPr>
          <p:grpSpPr>
            <a:xfrm>
              <a:off x="1222660" y="2871110"/>
              <a:ext cx="6807200" cy="1040354"/>
              <a:chOff x="1222660" y="2871110"/>
              <a:chExt cx="6807200" cy="1040354"/>
            </a:xfrm>
          </p:grpSpPr>
          <p:sp>
            <p:nvSpPr>
              <p:cNvPr id="134174" name="Text Box 30"/>
              <p:cNvSpPr txBox="1">
                <a:spLocks noChangeArrowheads="1"/>
              </p:cNvSpPr>
              <p:nvPr/>
            </p:nvSpPr>
            <p:spPr bwMode="auto">
              <a:xfrm>
                <a:off x="1933860" y="3542132"/>
                <a:ext cx="6096000" cy="369332"/>
              </a:xfrm>
              <a:prstGeom prst="rect">
                <a:avLst/>
              </a:prstGeom>
              <a:noFill/>
              <a:ln w="12700">
                <a:noFill/>
                <a:miter lim="800000"/>
                <a:headEnd/>
                <a:tailEnd/>
              </a:ln>
              <a:effectLst/>
            </p:spPr>
            <p:txBody>
              <a:bodyPr>
                <a:spAutoFit/>
              </a:bodyPr>
              <a:lstStyle/>
              <a:p>
                <a:pPr algn="ctr">
                  <a:lnSpc>
                    <a:spcPct val="90000"/>
                  </a:lnSpc>
                  <a:spcBef>
                    <a:spcPct val="50000"/>
                  </a:spcBef>
                </a:pPr>
                <a:r>
                  <a:rPr lang="en-US" sz="2000" dirty="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Replacement for the legacy booting interface</a:t>
                </a:r>
              </a:p>
            </p:txBody>
          </p:sp>
          <p:sp>
            <p:nvSpPr>
              <p:cNvPr id="134173" name="Oval 29"/>
              <p:cNvSpPr>
                <a:spLocks noChangeArrowheads="1"/>
              </p:cNvSpPr>
              <p:nvPr/>
            </p:nvSpPr>
            <p:spPr bwMode="auto">
              <a:xfrm>
                <a:off x="1222660" y="2871110"/>
                <a:ext cx="1625600" cy="498764"/>
              </a:xfrm>
              <a:prstGeom prst="roundRect">
                <a:avLst>
                  <a:gd name="adj" fmla="val 50000"/>
                </a:avLst>
              </a:prstGeom>
              <a:solidFill>
                <a:schemeClr val="accent4">
                  <a:alpha val="0"/>
                </a:schemeClr>
              </a:solidFill>
              <a:ln w="38100">
                <a:solidFill>
                  <a:schemeClr val="accent1"/>
                </a:solidFill>
                <a:round/>
                <a:headEnd/>
                <a:tailEnd/>
              </a:ln>
              <a:effectLst>
                <a:outerShdw blurRad="63500" sx="102000" sy="102000" algn="ctr" rotWithShape="0">
                  <a:prstClr val="black">
                    <a:alpha val="40000"/>
                  </a:prstClr>
                </a:outerShdw>
              </a:effectLst>
            </p:spPr>
            <p:txBody>
              <a:bodyPr wrap="none" anchor="ctr"/>
              <a:lstStyle/>
              <a:p>
                <a:pPr>
                  <a:lnSpc>
                    <a:spcPct val="90000"/>
                  </a:lnSpc>
                </a:pPr>
                <a:endParaRPr lang="en-US"/>
              </a:p>
            </p:txBody>
          </p:sp>
          <p:sp>
            <p:nvSpPr>
              <p:cNvPr id="134175" name="Line 31"/>
              <p:cNvSpPr>
                <a:spLocks noChangeShapeType="1"/>
              </p:cNvSpPr>
              <p:nvPr/>
            </p:nvSpPr>
            <p:spPr bwMode="auto">
              <a:xfrm flipH="1" flipV="1">
                <a:off x="2807854" y="3306618"/>
                <a:ext cx="269005" cy="299014"/>
              </a:xfrm>
              <a:prstGeom prst="line">
                <a:avLst/>
              </a:prstGeom>
              <a:noFill/>
              <a:ln w="38100">
                <a:solidFill>
                  <a:schemeClr val="accent1"/>
                </a:solidFill>
                <a:round/>
                <a:headEnd/>
                <a:tailEnd type="triangle" w="lg" len="lg"/>
              </a:ln>
              <a:effectLst>
                <a:outerShdw blurRad="63500" sx="102000" sy="102000" algn="ctr" rotWithShape="0">
                  <a:prstClr val="black">
                    <a:alpha val="40000"/>
                  </a:prstClr>
                </a:outerShdw>
              </a:effectLst>
            </p:spPr>
            <p:txBody>
              <a:bodyPr/>
              <a:lstStyle/>
              <a:p>
                <a:pPr>
                  <a:lnSpc>
                    <a:spcPct val="90000"/>
                  </a:lnSpc>
                </a:pPr>
                <a:endParaRPr lang="en-US"/>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UEFI – Technical Merits</a:t>
            </a:r>
            <a:endParaRPr lang="en-US" dirty="0" smtClean="0"/>
          </a:p>
        </p:txBody>
      </p:sp>
      <p:sp>
        <p:nvSpPr>
          <p:cNvPr id="230403" name="Rectangle 3"/>
          <p:cNvSpPr>
            <a:spLocks noGrp="1" noChangeArrowheads="1"/>
          </p:cNvSpPr>
          <p:nvPr>
            <p:ph type="body" idx="1"/>
          </p:nvPr>
        </p:nvSpPr>
        <p:spPr>
          <a:xfrm>
            <a:off x="382588" y="1414464"/>
            <a:ext cx="8380412" cy="4410951"/>
          </a:xfrm>
        </p:spPr>
        <p:txBody>
          <a:bodyPr/>
          <a:lstStyle/>
          <a:p>
            <a:pPr marL="230188" indent="-230188"/>
            <a:r>
              <a:rPr lang="en-US" sz="2000" smtClean="0"/>
              <a:t>GUID Partition Table (GPT) removes the 2TB hard-drive partition limit</a:t>
            </a:r>
          </a:p>
          <a:p>
            <a:pPr marL="230188" indent="-230188"/>
            <a:r>
              <a:rPr lang="en-US" sz="2000" smtClean="0"/>
              <a:t>Removes the Upper Memory Block limit for Option ROM’s</a:t>
            </a:r>
          </a:p>
          <a:p>
            <a:pPr marL="230188" indent="-230188"/>
            <a:r>
              <a:rPr lang="en-US" sz="2000" smtClean="0"/>
              <a:t>Unifies the Setup interface for platform firmware and Option ROM’s</a:t>
            </a:r>
          </a:p>
          <a:p>
            <a:pPr marL="230188" indent="-230188"/>
            <a:r>
              <a:rPr lang="en-US" sz="2000" smtClean="0"/>
              <a:t>Provides a pre-boot execution environment (not an OS)</a:t>
            </a:r>
          </a:p>
          <a:p>
            <a:pPr marL="461963" lvl="1" indent="-231775"/>
            <a:r>
              <a:rPr lang="en-US" sz="1800" smtClean="0"/>
              <a:t>Great for diagnostics and manufacturing</a:t>
            </a:r>
          </a:p>
          <a:p>
            <a:pPr marL="461963" lvl="1" indent="-231775"/>
            <a:r>
              <a:rPr lang="en-US" sz="1800" smtClean="0"/>
              <a:t>Can host a shell, run applications and scripts </a:t>
            </a:r>
          </a:p>
          <a:p>
            <a:pPr marL="461963" lvl="1" indent="-231775"/>
            <a:r>
              <a:rPr lang="en-US" sz="1800" smtClean="0"/>
              <a:t>Direct access to all of memory (64-bit addressing)</a:t>
            </a:r>
          </a:p>
          <a:p>
            <a:pPr marL="461963" lvl="1" indent="-231775"/>
            <a:r>
              <a:rPr lang="en-US" sz="1800" smtClean="0"/>
              <a:t>Direct access to bare-metal registers</a:t>
            </a:r>
          </a:p>
          <a:p>
            <a:pPr marL="461963" lvl="1" indent="-231775"/>
            <a:r>
              <a:rPr lang="en-US" sz="1800" smtClean="0"/>
              <a:t>Network </a:t>
            </a:r>
            <a:r>
              <a:rPr lang="en-US" sz="2000" smtClean="0"/>
              <a:t>stack</a:t>
            </a:r>
          </a:p>
          <a:p>
            <a:pPr marL="230188" indent="-230188"/>
            <a:r>
              <a:rPr lang="en-US" sz="2000" smtClean="0"/>
              <a:t>Easier, cleaner, more portable booting for the OS</a:t>
            </a:r>
          </a:p>
          <a:p>
            <a:pPr marL="230188" indent="-230188"/>
            <a:r>
              <a:rPr lang="en-US" sz="2000" smtClean="0"/>
              <a:t>Extensible using collision-free Globally Unique ID’s</a:t>
            </a:r>
            <a:endParaRPr lang="en-US" sz="20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smtClean="0"/>
              <a:t>UEFI – Engineering Benefits</a:t>
            </a:r>
            <a:endParaRPr lang="en-US" dirty="0" smtClean="0"/>
          </a:p>
        </p:txBody>
      </p:sp>
      <p:sp>
        <p:nvSpPr>
          <p:cNvPr id="265219" name="Rectangle 3"/>
          <p:cNvSpPr>
            <a:spLocks noGrp="1" noChangeArrowheads="1"/>
          </p:cNvSpPr>
          <p:nvPr>
            <p:ph type="body" idx="1"/>
          </p:nvPr>
        </p:nvSpPr>
        <p:spPr>
          <a:xfrm>
            <a:off x="382588" y="1414464"/>
            <a:ext cx="8380412" cy="4085734"/>
          </a:xfrm>
        </p:spPr>
        <p:txBody>
          <a:bodyPr/>
          <a:lstStyle/>
          <a:p>
            <a:pPr marL="285750" indent="-285750"/>
            <a:r>
              <a:rPr lang="en-US" sz="2400" smtClean="0"/>
              <a:t>C language firmware means faster deployments</a:t>
            </a:r>
          </a:p>
          <a:p>
            <a:pPr marL="517525" lvl="1" indent="-231775"/>
            <a:r>
              <a:rPr lang="en-US" sz="2000" smtClean="0"/>
              <a:t>Fewer human errors; better tools; stable, re-usable code</a:t>
            </a:r>
          </a:p>
          <a:p>
            <a:pPr marL="517525" lvl="1" indent="-231775"/>
            <a:r>
              <a:rPr lang="en-US" sz="2000" smtClean="0"/>
              <a:t>Faster time-to-market, higher quality firmware, </a:t>
            </a:r>
            <a:br>
              <a:rPr lang="en-US" sz="2000" smtClean="0"/>
            </a:br>
            <a:r>
              <a:rPr lang="en-US" sz="2000" smtClean="0"/>
              <a:t>lower system development cost</a:t>
            </a:r>
          </a:p>
          <a:p>
            <a:pPr marL="285750" indent="-285750"/>
            <a:r>
              <a:rPr lang="en-US" sz="2400" smtClean="0"/>
              <a:t>Fully documented, testable interface</a:t>
            </a:r>
          </a:p>
          <a:p>
            <a:pPr marL="285750" indent="-285750"/>
            <a:r>
              <a:rPr lang="en-US" sz="2400" smtClean="0"/>
              <a:t>Publicly available test suite</a:t>
            </a:r>
          </a:p>
          <a:p>
            <a:pPr marL="517525" lvl="1" indent="-231775"/>
            <a:r>
              <a:rPr lang="en-US" sz="2000" smtClean="0"/>
              <a:t>Should help maintain stability and </a:t>
            </a:r>
            <a:br>
              <a:rPr lang="en-US" sz="2000" smtClean="0"/>
            </a:br>
            <a:r>
              <a:rPr lang="en-US" sz="2000" smtClean="0"/>
              <a:t>interoperability across implementations</a:t>
            </a:r>
          </a:p>
          <a:p>
            <a:pPr marL="285750" indent="-285750"/>
            <a:r>
              <a:rPr lang="en-US" sz="2400" smtClean="0"/>
              <a:t>Consistent behavior across platforms and architectures</a:t>
            </a:r>
          </a:p>
          <a:p>
            <a:pPr marL="285750" indent="-285750"/>
            <a:r>
              <a:rPr lang="en-US" sz="2400" smtClean="0"/>
              <a:t>Abstraction hides underlying architecture</a:t>
            </a:r>
            <a:endParaRPr lang="en-US" sz="2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mtClean="0"/>
              <a:t>AMD Likes UEFI</a:t>
            </a:r>
            <a:endParaRPr lang="en-US" dirty="0" smtClean="0"/>
          </a:p>
        </p:txBody>
      </p:sp>
      <p:sp>
        <p:nvSpPr>
          <p:cNvPr id="261123" name="Rectangle 3"/>
          <p:cNvSpPr>
            <a:spLocks noGrp="1" noChangeArrowheads="1"/>
          </p:cNvSpPr>
          <p:nvPr>
            <p:ph type="body" idx="1"/>
          </p:nvPr>
        </p:nvSpPr>
        <p:spPr>
          <a:xfrm>
            <a:off x="382588" y="1414464"/>
            <a:ext cx="8380412" cy="4555093"/>
          </a:xfrm>
        </p:spPr>
        <p:txBody>
          <a:bodyPr/>
          <a:lstStyle/>
          <a:p>
            <a:pPr>
              <a:buNone/>
            </a:pPr>
            <a:r>
              <a:rPr lang="en-US" sz="2400" b="1" dirty="0" smtClean="0">
                <a:gradFill>
                  <a:gsLst>
                    <a:gs pos="28000">
                      <a:schemeClr val="accent1"/>
                    </a:gs>
                    <a:gs pos="48000">
                      <a:schemeClr val="accent1"/>
                    </a:gs>
                  </a:gsLst>
                  <a:lin ang="5400000" scaled="1"/>
                </a:gradFill>
              </a:rPr>
              <a:t>False Myth #1 </a:t>
            </a:r>
          </a:p>
          <a:p>
            <a:pPr marL="285750" indent="-285750"/>
            <a:r>
              <a:rPr lang="en-US" sz="2400" dirty="0" smtClean="0"/>
              <a:t>UEFI = Intel, AMD dislikes it</a:t>
            </a:r>
          </a:p>
          <a:p>
            <a:pPr>
              <a:buNone/>
            </a:pPr>
            <a:r>
              <a:rPr lang="en-US" sz="2400" b="1" dirty="0" smtClean="0"/>
              <a:t>Reality</a:t>
            </a:r>
          </a:p>
          <a:p>
            <a:pPr marL="285750" indent="-285750"/>
            <a:r>
              <a:rPr lang="en-US" sz="2400" dirty="0" smtClean="0"/>
              <a:t>EFI was a proprietary Intel spec; UEFI supersedes it</a:t>
            </a:r>
          </a:p>
          <a:p>
            <a:pPr marL="285750" indent="-285750"/>
            <a:r>
              <a:rPr lang="en-US" sz="2400" dirty="0" smtClean="0"/>
              <a:t>AMD is a founding Promoter of the UEFI Forum</a:t>
            </a:r>
          </a:p>
          <a:p>
            <a:pPr marL="285750" indent="-285750"/>
            <a:r>
              <a:rPr lang="en-US" sz="2400" dirty="0" smtClean="0"/>
              <a:t>Both AMD and Intel benefit from stability, consistency </a:t>
            </a:r>
            <a:br>
              <a:rPr lang="en-US" sz="2400" dirty="0" smtClean="0"/>
            </a:br>
            <a:r>
              <a:rPr lang="en-US" sz="2400" dirty="0" smtClean="0"/>
              <a:t>and modernization of the firmware layer</a:t>
            </a:r>
          </a:p>
          <a:p>
            <a:pPr>
              <a:buNone/>
            </a:pPr>
            <a:r>
              <a:rPr lang="en-US" sz="2400" dirty="0" smtClean="0"/>
              <a:t>AMD is enthusiastic about UEFI</a:t>
            </a:r>
          </a:p>
          <a:p>
            <a:pPr marL="285750" indent="-285750"/>
            <a:r>
              <a:rPr lang="en-US" sz="2400" dirty="0" smtClean="0"/>
              <a:t>Support for UEFI planned on current and future silicon</a:t>
            </a:r>
          </a:p>
          <a:p>
            <a:pPr marL="285750" indent="-285750"/>
            <a:r>
              <a:rPr lang="en-US" sz="2400" dirty="0" smtClean="0"/>
              <a:t>Switching to UEFI for mobile CPU validation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Why Does AMD Like UEFI?</a:t>
            </a:r>
            <a:endParaRPr lang="en-US" dirty="0" smtClean="0"/>
          </a:p>
        </p:txBody>
      </p:sp>
      <p:sp>
        <p:nvSpPr>
          <p:cNvPr id="240643" name="Rectangle 3"/>
          <p:cNvSpPr>
            <a:spLocks noGrp="1" noChangeArrowheads="1"/>
          </p:cNvSpPr>
          <p:nvPr>
            <p:ph type="body" idx="1"/>
          </p:nvPr>
        </p:nvSpPr>
        <p:spPr>
          <a:xfrm>
            <a:off x="382588" y="1414464"/>
            <a:ext cx="8380412" cy="4822859"/>
          </a:xfrm>
        </p:spPr>
        <p:txBody>
          <a:bodyPr/>
          <a:lstStyle/>
          <a:p>
            <a:pPr marL="341313" indent="-341313"/>
            <a:r>
              <a:rPr lang="en-US" sz="2800" smtClean="0"/>
              <a:t>Firmware and platform development </a:t>
            </a:r>
            <a:br>
              <a:rPr lang="en-US" sz="2800" smtClean="0"/>
            </a:br>
            <a:r>
              <a:rPr lang="en-US" sz="2800" smtClean="0"/>
              <a:t>is easier and more efficient</a:t>
            </a:r>
          </a:p>
          <a:p>
            <a:pPr marL="628650" lvl="1" indent="-287338"/>
            <a:r>
              <a:rPr lang="en-US" sz="2400" smtClean="0"/>
              <a:t>Reduced Time-to-Market for AMD’s silicon</a:t>
            </a:r>
          </a:p>
          <a:p>
            <a:pPr marL="628650" lvl="1" indent="-287338"/>
            <a:r>
              <a:rPr lang="en-US" sz="2400" smtClean="0"/>
              <a:t>Lower development and maintenance costs for </a:t>
            </a:r>
            <a:br>
              <a:rPr lang="en-US" sz="2400" smtClean="0"/>
            </a:br>
            <a:r>
              <a:rPr lang="en-US" sz="2400" smtClean="0"/>
              <a:t>AMD and technology partners/customers</a:t>
            </a:r>
          </a:p>
          <a:p>
            <a:pPr marL="628650" lvl="1" indent="-287338"/>
            <a:r>
              <a:rPr lang="en-US" sz="2400" smtClean="0"/>
              <a:t>Improved efficiency, quality for AMD and the industry</a:t>
            </a:r>
          </a:p>
          <a:p>
            <a:pPr marL="341313" indent="-341313"/>
            <a:r>
              <a:rPr lang="en-US" sz="2800" smtClean="0"/>
              <a:t>UEFI offers compatibility and interoperability</a:t>
            </a:r>
          </a:p>
          <a:p>
            <a:pPr marL="628650" lvl="1" indent="-287338"/>
            <a:r>
              <a:rPr lang="en-US" sz="2400" smtClean="0"/>
              <a:t>AMD’s firmware should plug into UEFI code bases </a:t>
            </a:r>
            <a:br>
              <a:rPr lang="en-US" sz="2400" smtClean="0"/>
            </a:br>
            <a:r>
              <a:rPr lang="en-US" sz="2400" smtClean="0"/>
              <a:t>in a consistent way</a:t>
            </a:r>
          </a:p>
          <a:p>
            <a:pPr marL="628650" lvl="1" indent="-287338"/>
            <a:r>
              <a:rPr lang="en-US" sz="2400" smtClean="0"/>
              <a:t>Allows for portable OEM differentiation and value</a:t>
            </a:r>
          </a:p>
          <a:p>
            <a:pPr marL="628650" lvl="1" indent="-287338"/>
            <a:r>
              <a:rPr lang="en-US" sz="2400" smtClean="0"/>
              <a:t>Portable third-party firmware add-on products</a:t>
            </a:r>
            <a:endParaRPr lang="en-US" sz="2400"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1211</Words>
  <Application>Microsoft Office PowerPoint</Application>
  <PresentationFormat>On-screen Show (4:3)</PresentationFormat>
  <Paragraphs>283</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WinHEC 2008 Template_NEW_9.22.08</vt:lpstr>
      <vt:lpstr>Visio</vt:lpstr>
      <vt:lpstr>Slide 1</vt:lpstr>
      <vt:lpstr>UEFI Momentum –  The AMD perspective</vt:lpstr>
      <vt:lpstr>Agenda</vt:lpstr>
      <vt:lpstr>UEFI – Quick Introduction</vt:lpstr>
      <vt:lpstr>Firmware Block Diagram</vt:lpstr>
      <vt:lpstr>UEFI – Technical Merits</vt:lpstr>
      <vt:lpstr>UEFI – Engineering Benefits</vt:lpstr>
      <vt:lpstr>AMD Likes UEFI</vt:lpstr>
      <vt:lpstr>Why Does AMD Like UEFI?</vt:lpstr>
      <vt:lpstr>UEFI Offers Long-Term Stability</vt:lpstr>
      <vt:lpstr>PIWG and the Green H</vt:lpstr>
      <vt:lpstr>UEFI – Industry Adoption</vt:lpstr>
      <vt:lpstr>UEFI – Industry Adoption</vt:lpstr>
      <vt:lpstr>Enabling AMD's Infrastructure</vt:lpstr>
      <vt:lpstr>Enabling AMD’s BIOS Partners</vt:lpstr>
      <vt:lpstr>AMD and Partner Momentum</vt:lpstr>
      <vt:lpstr>AMD’s Internal UEFI Adoption</vt:lpstr>
      <vt:lpstr>AMD’s Internal UEFI Adoption</vt:lpstr>
      <vt:lpstr>AMD Case Study</vt:lpstr>
      <vt:lpstr>AGESA and CIM-X Block Diagram</vt:lpstr>
      <vt:lpstr>AGESA and CIM-X Background</vt:lpstr>
      <vt:lpstr>AGESA High Level Goals</vt:lpstr>
      <vt:lpstr>Evolving AGESA/CIM-X for UEFI</vt:lpstr>
      <vt:lpstr>AGESA/CIM-X UEFI Architecture     </vt:lpstr>
      <vt:lpstr>AMD Multi-Code-Base Model</vt:lpstr>
      <vt:lpstr>Summary</vt:lpstr>
      <vt:lpstr>Call to Action for Hardware Vendors</vt:lpstr>
      <vt:lpstr>Additional Resources</vt:lpstr>
      <vt:lpstr>Please Complete A Session Evaluation Form Your input is important!</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2008-11-12T06:08:51Z</dcterms:created>
  <dcterms:modified xsi:type="dcterms:W3CDTF">2008-11-12T06:08:58Z</dcterms:modified>
</cp:coreProperties>
</file>