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57"/>
  </p:notesMasterIdLst>
  <p:handoutMasterIdLst>
    <p:handoutMasterId r:id="rId58"/>
  </p:handoutMasterIdLst>
  <p:sldIdLst>
    <p:sldId id="257" r:id="rId2"/>
    <p:sldId id="273" r:id="rId3"/>
    <p:sldId id="274" r:id="rId4"/>
    <p:sldId id="275" r:id="rId5"/>
    <p:sldId id="276" r:id="rId6"/>
    <p:sldId id="277" r:id="rId7"/>
    <p:sldId id="278" r:id="rId8"/>
    <p:sldId id="279" r:id="rId9"/>
    <p:sldId id="280" r:id="rId10"/>
    <p:sldId id="281" r:id="rId11"/>
    <p:sldId id="282" r:id="rId12"/>
    <p:sldId id="283" r:id="rId13"/>
    <p:sldId id="284" r:id="rId14"/>
    <p:sldId id="321" r:id="rId15"/>
    <p:sldId id="285" r:id="rId16"/>
    <p:sldId id="286" r:id="rId17"/>
    <p:sldId id="320" r:id="rId18"/>
    <p:sldId id="288" r:id="rId19"/>
    <p:sldId id="289" r:id="rId20"/>
    <p:sldId id="290" r:id="rId21"/>
    <p:sldId id="291" r:id="rId22"/>
    <p:sldId id="292" r:id="rId23"/>
    <p:sldId id="293" r:id="rId24"/>
    <p:sldId id="294" r:id="rId25"/>
    <p:sldId id="322"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23" r:id="rId41"/>
    <p:sldId id="309" r:id="rId42"/>
    <p:sldId id="310" r:id="rId43"/>
    <p:sldId id="324" r:id="rId44"/>
    <p:sldId id="325" r:id="rId45"/>
    <p:sldId id="326" r:id="rId46"/>
    <p:sldId id="327" r:id="rId47"/>
    <p:sldId id="313" r:id="rId48"/>
    <p:sldId id="314" r:id="rId49"/>
    <p:sldId id="315" r:id="rId50"/>
    <p:sldId id="316" r:id="rId51"/>
    <p:sldId id="317" r:id="rId52"/>
    <p:sldId id="318" r:id="rId53"/>
    <p:sldId id="319" r:id="rId54"/>
    <p:sldId id="328" r:id="rId55"/>
    <p:sldId id="272" r:id="rId56"/>
  </p:sldIdLst>
  <p:sldSz cx="9144000" cy="6858000" type="screen4x3"/>
  <p:notesSz cx="6858000" cy="9144000"/>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78" autoAdjust="0"/>
    <p:restoredTop sz="94715" autoAdjust="0"/>
  </p:normalViewPr>
  <p:slideViewPr>
    <p:cSldViewPr snapToGrid="0" showGuides="1">
      <p:cViewPr varScale="1">
        <p:scale>
          <a:sx n="99" d="100"/>
          <a:sy n="99" d="100"/>
        </p:scale>
        <p:origin x="-456" y="-90"/>
      </p:cViewPr>
      <p:guideLst>
        <p:guide orient="horz" pos="2160"/>
        <p:guide orient="horz" pos="146"/>
        <p:guide orient="horz" pos="4178"/>
        <p:guide orient="horz" pos="893"/>
        <p:guide orient="horz" pos="1198"/>
        <p:guide orient="horz" pos="1484"/>
        <p:guide pos="240"/>
        <p:guide pos="5520"/>
        <p:guide pos="2880"/>
        <p:guide pos="461"/>
        <p:guide pos="5299"/>
      </p:guideLst>
    </p:cSldViewPr>
  </p:slideViewPr>
  <p:outlineViewPr>
    <p:cViewPr>
      <p:scale>
        <a:sx n="33" d="100"/>
        <a:sy n="33" d="100"/>
      </p:scale>
      <p:origin x="0" y="2241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83" d="100"/>
          <a:sy n="83" d="100"/>
        </p:scale>
        <p:origin x="-195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21492462935376322"/>
          <c:y val="0.10175575507414369"/>
          <c:w val="0.68924637892485663"/>
          <c:h val="0.72882964354768953"/>
        </c:manualLayout>
      </c:layout>
      <c:barChart>
        <c:barDir val="col"/>
        <c:grouping val="clustered"/>
        <c:ser>
          <c:idx val="0"/>
          <c:order val="0"/>
          <c:tx>
            <c:strRef>
              <c:f>Sheet1!$B$1</c:f>
              <c:strCache>
                <c:ptCount val="1"/>
                <c:pt idx="0">
                  <c:v>without free info</c:v>
                </c:pt>
              </c:strCache>
            </c:strRef>
          </c:tx>
          <c:spPr>
            <a:gradFill rotWithShape="1">
              <a:gsLst>
                <a:gs pos="0">
                  <a:schemeClr val="accent1">
                    <a:tint val="73000"/>
                    <a:satMod val="150000"/>
                  </a:schemeClr>
                </a:gs>
                <a:gs pos="25000">
                  <a:schemeClr val="accent1">
                    <a:tint val="96000"/>
                    <a:shade val="80000"/>
                    <a:satMod val="105000"/>
                  </a:schemeClr>
                </a:gs>
                <a:gs pos="38000">
                  <a:schemeClr val="accent1">
                    <a:tint val="96000"/>
                    <a:shade val="59000"/>
                    <a:satMod val="120000"/>
                  </a:schemeClr>
                </a:gs>
                <a:gs pos="55000">
                  <a:schemeClr val="accent1">
                    <a:shade val="57000"/>
                    <a:satMod val="120000"/>
                  </a:schemeClr>
                </a:gs>
                <a:gs pos="80000">
                  <a:schemeClr val="accent1">
                    <a:shade val="56000"/>
                    <a:satMod val="145000"/>
                  </a:schemeClr>
                </a:gs>
                <a:gs pos="88000">
                  <a:schemeClr val="accent1">
                    <a:shade val="63000"/>
                    <a:satMod val="160000"/>
                  </a:schemeClr>
                </a:gs>
                <a:gs pos="100000">
                  <a:schemeClr val="accent1">
                    <a:tint val="99555"/>
                    <a:satMod val="155000"/>
                  </a:schemeClr>
                </a:gs>
              </a:gsLst>
              <a:lin ang="5400000" scaled="1"/>
            </a:gradFill>
            <a:ln w="9525" cap="flat" cmpd="sng" algn="ctr">
              <a:solidFill>
                <a:schemeClr val="accent1">
                  <a:shade val="60000"/>
                  <a:satMod val="300000"/>
                </a:schemeClr>
              </a:solidFill>
              <a:prstDash val="solid"/>
            </a:ln>
            <a:effectLst>
              <a:glow rad="70000">
                <a:schemeClr val="accent1">
                  <a:tint val="30000"/>
                  <a:shade val="95000"/>
                  <a:satMod val="300000"/>
                  <a:alpha val="50000"/>
                </a:schemeClr>
              </a:glow>
            </a:effectLst>
          </c:spPr>
          <c:cat>
            <c:strRef>
              <c:f>Sheet1!$A$2:$A$5</c:f>
              <c:strCache>
                <c:ptCount val="4"/>
                <c:pt idx="0">
                  <c:v>5K</c:v>
                </c:pt>
                <c:pt idx="1">
                  <c:v>6K</c:v>
                </c:pt>
                <c:pt idx="2">
                  <c:v>7K</c:v>
                </c:pt>
                <c:pt idx="3">
                  <c:v>8K</c:v>
                </c:pt>
              </c:strCache>
            </c:strRef>
          </c:cat>
          <c:val>
            <c:numRef>
              <c:f>Sheet1!$B$2:$B$5</c:f>
              <c:numCache>
                <c:formatCode>General</c:formatCode>
                <c:ptCount val="4"/>
                <c:pt idx="0">
                  <c:v>88159</c:v>
                </c:pt>
                <c:pt idx="1">
                  <c:v>155465</c:v>
                </c:pt>
                <c:pt idx="2">
                  <c:v>217130</c:v>
                </c:pt>
                <c:pt idx="3">
                  <c:v>284409</c:v>
                </c:pt>
              </c:numCache>
            </c:numRef>
          </c:val>
        </c:ser>
        <c:ser>
          <c:idx val="1"/>
          <c:order val="1"/>
          <c:tx>
            <c:strRef>
              <c:f>Sheet1!$C$1</c:f>
              <c:strCache>
                <c:ptCount val="1"/>
                <c:pt idx="0">
                  <c:v>with free info</c:v>
                </c:pt>
              </c:strCache>
            </c:strRef>
          </c:tx>
          <c:spPr>
            <a:gradFill rotWithShape="1">
              <a:gsLst>
                <a:gs pos="0">
                  <a:schemeClr val="accent2">
                    <a:tint val="73000"/>
                    <a:satMod val="150000"/>
                  </a:schemeClr>
                </a:gs>
                <a:gs pos="25000">
                  <a:schemeClr val="accent2">
                    <a:tint val="96000"/>
                    <a:shade val="80000"/>
                    <a:satMod val="105000"/>
                  </a:schemeClr>
                </a:gs>
                <a:gs pos="38000">
                  <a:schemeClr val="accent2">
                    <a:tint val="96000"/>
                    <a:shade val="59000"/>
                    <a:satMod val="120000"/>
                  </a:schemeClr>
                </a:gs>
                <a:gs pos="55000">
                  <a:schemeClr val="accent2">
                    <a:shade val="57000"/>
                    <a:satMod val="120000"/>
                  </a:schemeClr>
                </a:gs>
                <a:gs pos="80000">
                  <a:schemeClr val="accent2">
                    <a:shade val="56000"/>
                    <a:satMod val="145000"/>
                  </a:schemeClr>
                </a:gs>
                <a:gs pos="88000">
                  <a:schemeClr val="accent2">
                    <a:shade val="63000"/>
                    <a:satMod val="160000"/>
                  </a:schemeClr>
                </a:gs>
                <a:gs pos="100000">
                  <a:schemeClr val="accent2">
                    <a:tint val="99555"/>
                    <a:satMod val="155000"/>
                  </a:schemeClr>
                </a:gs>
              </a:gsLst>
              <a:lin ang="5400000" scaled="1"/>
            </a:gradFill>
            <a:ln w="9525" cap="flat" cmpd="sng" algn="ctr">
              <a:solidFill>
                <a:schemeClr val="accent2">
                  <a:shade val="60000"/>
                  <a:satMod val="300000"/>
                </a:schemeClr>
              </a:solidFill>
              <a:prstDash val="solid"/>
            </a:ln>
            <a:effectLst>
              <a:glow rad="70000">
                <a:schemeClr val="accent2">
                  <a:tint val="30000"/>
                  <a:shade val="95000"/>
                  <a:satMod val="300000"/>
                  <a:alpha val="50000"/>
                </a:schemeClr>
              </a:glow>
            </a:effectLst>
          </c:spPr>
          <c:cat>
            <c:strRef>
              <c:f>Sheet1!$A$2:$A$5</c:f>
              <c:strCache>
                <c:ptCount val="4"/>
                <c:pt idx="0">
                  <c:v>5K</c:v>
                </c:pt>
                <c:pt idx="1">
                  <c:v>6K</c:v>
                </c:pt>
                <c:pt idx="2">
                  <c:v>7K</c:v>
                </c:pt>
                <c:pt idx="3">
                  <c:v>8K</c:v>
                </c:pt>
              </c:strCache>
            </c:strRef>
          </c:cat>
          <c:val>
            <c:numRef>
              <c:f>Sheet1!$C$2:$C$5</c:f>
              <c:numCache>
                <c:formatCode>General</c:formatCode>
                <c:ptCount val="4"/>
                <c:pt idx="0">
                  <c:v>27493</c:v>
                </c:pt>
                <c:pt idx="1">
                  <c:v>38705</c:v>
                </c:pt>
                <c:pt idx="2">
                  <c:v>76581</c:v>
                </c:pt>
                <c:pt idx="3">
                  <c:v>141861</c:v>
                </c:pt>
              </c:numCache>
            </c:numRef>
          </c:val>
        </c:ser>
        <c:axId val="89677184"/>
        <c:axId val="89679360"/>
      </c:barChart>
      <c:catAx>
        <c:axId val="89677184"/>
        <c:scaling>
          <c:orientation val="minMax"/>
        </c:scaling>
        <c:axPos val="b"/>
        <c:title>
          <c:tx>
            <c:rich>
              <a:bodyPr/>
              <a:lstStyle/>
              <a:p>
                <a:pPr>
                  <a:defRPr/>
                </a:pPr>
                <a:r>
                  <a:rPr lang="en-US" sz="2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 transactions (postmark)</a:t>
                </a:r>
              </a:p>
            </c:rich>
          </c:tx>
          <c:layout>
            <c:manualLayout>
              <c:xMode val="edge"/>
              <c:yMode val="edge"/>
              <c:x val="0.21492460518494771"/>
              <c:y val="0.92457666115319181"/>
            </c:manualLayout>
          </c:layout>
        </c:title>
        <c:tickLblPos val="nextTo"/>
        <c:crossAx val="89679360"/>
        <c:crosses val="autoZero"/>
        <c:auto val="1"/>
        <c:lblAlgn val="ctr"/>
        <c:lblOffset val="100"/>
      </c:catAx>
      <c:valAx>
        <c:axId val="89679360"/>
        <c:scaling>
          <c:orientation val="minMax"/>
        </c:scaling>
        <c:axPos val="l"/>
        <c:majorGridlines/>
        <c:title>
          <c:tx>
            <c:rich>
              <a:bodyPr rot="-5400000" vert="horz"/>
              <a:lstStyle/>
              <a:p>
                <a:pPr algn="ctr" rtl="0">
                  <a:defRPr sz="1800" b="1" i="0" u="none" strike="noStrike" kern="1200" baseline="0">
                    <a:solidFill>
                      <a:srgbClr val="FFFFFF"/>
                    </a:solidFill>
                    <a:latin typeface="Trebuchet MS" pitchFamily="34" charset="0"/>
                    <a:ea typeface="+mn-ea"/>
                    <a:cs typeface="+mn-cs"/>
                  </a:defRPr>
                </a:pPr>
                <a:r>
                  <a:rPr lang="en-US" sz="2000" b="1" i="0" u="none" strike="noStrike" kern="1200" baseline="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 Pages moved (thousands)</a:t>
                </a:r>
              </a:p>
            </c:rich>
          </c:tx>
        </c:title>
        <c:numFmt formatCode="General" sourceLinked="1"/>
        <c:tickLblPos val="nextTo"/>
        <c:crossAx val="89677184"/>
        <c:crosses val="autoZero"/>
        <c:crossBetween val="between"/>
        <c:dispUnits>
          <c:builtInUnit val="thousands"/>
        </c:dispUnits>
      </c:valAx>
      <c:spPr>
        <a:gradFill>
          <a:gsLst>
            <a:gs pos="0">
              <a:srgbClr val="000000">
                <a:alpha val="20000"/>
              </a:srgbClr>
            </a:gs>
            <a:gs pos="100000">
              <a:srgbClr val="000000">
                <a:alpha val="0"/>
              </a:srgbClr>
            </a:gs>
          </a:gsLst>
          <a:lin ang="19800000" scaled="0"/>
        </a:gradFill>
      </c:spPr>
    </c:plotArea>
    <c:legend>
      <c:legendPos val="t"/>
      <c:layout>
        <c:manualLayout>
          <c:xMode val="edge"/>
          <c:yMode val="edge"/>
          <c:x val="9.0123456790123568E-2"/>
          <c:y val="2.7777777777778156E-3"/>
          <c:w val="0.9"/>
          <c:h val="7.0552930883640105E-2"/>
        </c:manualLayout>
      </c:layout>
    </c:legend>
    <c:plotVisOnly val="1"/>
  </c:chart>
  <c:txPr>
    <a:bodyPr/>
    <a:lstStyle/>
    <a:p>
      <a:pPr>
        <a:defRPr sz="1800">
          <a:latin typeface="Trebuchet MS" pitchFamily="34"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layout>
        <c:manualLayout>
          <c:xMode val="edge"/>
          <c:yMode val="edge"/>
          <c:x val="0.33424863022921752"/>
          <c:y val="0.10382833012820175"/>
        </c:manualLayout>
      </c:layout>
      <c:txPr>
        <a:bodyPr/>
        <a:lstStyle/>
        <a:p>
          <a:pPr>
            <a:defRPr sz="2400">
              <a:latin typeface="Trebuchet MS" pitchFamily="34" charset="0"/>
            </a:defRPr>
          </a:pPr>
          <a:endParaRPr lang="en-US"/>
        </a:p>
      </c:txPr>
    </c:title>
    <c:view3D>
      <c:rotX val="30"/>
      <c:perspective val="30"/>
    </c:view3D>
    <c:plotArea>
      <c:layout/>
      <c:pie3DChart>
        <c:varyColors val="1"/>
        <c:ser>
          <c:idx val="4"/>
          <c:order val="4"/>
          <c:tx>
            <c:strRef>
              <c:f>Sheet1!$B$1</c:f>
              <c:strCache>
                <c:ptCount val="1"/>
                <c:pt idx="0">
                  <c:v>Block Allocation</c:v>
                </c:pt>
              </c:strCache>
            </c:strRef>
          </c:tx>
          <c:dPt>
            <c:idx val="0"/>
            <c:explosion val="34"/>
          </c:dPt>
          <c:cat>
            <c:strRef>
              <c:f>Sheet1!$A$2:$A$4</c:f>
              <c:strCache>
                <c:ptCount val="3"/>
                <c:pt idx="0">
                  <c:v>Active use</c:v>
                </c:pt>
                <c:pt idx="1">
                  <c:v>Over-provisioning</c:v>
                </c:pt>
                <c:pt idx="2">
                  <c:v>Worn out</c:v>
                </c:pt>
              </c:strCache>
            </c:strRef>
          </c:cat>
          <c:val>
            <c:numRef>
              <c:f>Sheet1!$B$2:$B$4</c:f>
              <c:numCache>
                <c:formatCode>General</c:formatCode>
                <c:ptCount val="3"/>
                <c:pt idx="0">
                  <c:v>75</c:v>
                </c:pt>
                <c:pt idx="1">
                  <c:v>25</c:v>
                </c:pt>
                <c:pt idx="2">
                  <c:v>0</c:v>
                </c:pt>
              </c:numCache>
            </c:numRef>
          </c:val>
        </c:ser>
        <c:ser>
          <c:idx val="5"/>
          <c:order val="5"/>
          <c:tx>
            <c:strRef>
              <c:f>Sheet1!$B$1</c:f>
              <c:strCache>
                <c:ptCount val="1"/>
                <c:pt idx="0">
                  <c:v>Block Allocation</c:v>
                </c:pt>
              </c:strCache>
            </c:strRef>
          </c:tx>
          <c:cat>
            <c:strRef>
              <c:f>Sheet1!$A$2:$A$4</c:f>
              <c:strCache>
                <c:ptCount val="3"/>
                <c:pt idx="0">
                  <c:v>Active use</c:v>
                </c:pt>
                <c:pt idx="1">
                  <c:v>Over-provisioning</c:v>
                </c:pt>
                <c:pt idx="2">
                  <c:v>Worn out</c:v>
                </c:pt>
              </c:strCache>
            </c:strRef>
          </c:cat>
          <c:val>
            <c:numRef>
              <c:f>Sheet1!$B$2:$B$4</c:f>
              <c:numCache>
                <c:formatCode>General</c:formatCode>
                <c:ptCount val="3"/>
                <c:pt idx="0">
                  <c:v>75</c:v>
                </c:pt>
                <c:pt idx="1">
                  <c:v>25</c:v>
                </c:pt>
                <c:pt idx="2">
                  <c:v>0</c:v>
                </c:pt>
              </c:numCache>
            </c:numRef>
          </c:val>
        </c:ser>
        <c:ser>
          <c:idx val="6"/>
          <c:order val="6"/>
          <c:tx>
            <c:strRef>
              <c:f>Sheet1!$B$1</c:f>
              <c:strCache>
                <c:ptCount val="1"/>
                <c:pt idx="0">
                  <c:v>Block Allocation</c:v>
                </c:pt>
              </c:strCache>
            </c:strRef>
          </c:tx>
          <c:cat>
            <c:strRef>
              <c:f>Sheet1!$A$2:$A$4</c:f>
              <c:strCache>
                <c:ptCount val="3"/>
                <c:pt idx="0">
                  <c:v>Active use</c:v>
                </c:pt>
                <c:pt idx="1">
                  <c:v>Over-provisioning</c:v>
                </c:pt>
                <c:pt idx="2">
                  <c:v>Worn out</c:v>
                </c:pt>
              </c:strCache>
            </c:strRef>
          </c:cat>
          <c:val>
            <c:numRef>
              <c:f>Sheet1!$B$2:$B$4</c:f>
              <c:numCache>
                <c:formatCode>General</c:formatCode>
                <c:ptCount val="3"/>
                <c:pt idx="0">
                  <c:v>75</c:v>
                </c:pt>
                <c:pt idx="1">
                  <c:v>25</c:v>
                </c:pt>
                <c:pt idx="2">
                  <c:v>0</c:v>
                </c:pt>
              </c:numCache>
            </c:numRef>
          </c:val>
        </c:ser>
        <c:ser>
          <c:idx val="7"/>
          <c:order val="7"/>
          <c:tx>
            <c:strRef>
              <c:f>Sheet1!$B$1</c:f>
              <c:strCache>
                <c:ptCount val="1"/>
                <c:pt idx="0">
                  <c:v>Block Allocation</c:v>
                </c:pt>
              </c:strCache>
            </c:strRef>
          </c:tx>
          <c:cat>
            <c:strRef>
              <c:f>Sheet1!$A$2:$A$4</c:f>
              <c:strCache>
                <c:ptCount val="3"/>
                <c:pt idx="0">
                  <c:v>Active use</c:v>
                </c:pt>
                <c:pt idx="1">
                  <c:v>Over-provisioning</c:v>
                </c:pt>
                <c:pt idx="2">
                  <c:v>Worn out</c:v>
                </c:pt>
              </c:strCache>
            </c:strRef>
          </c:cat>
          <c:val>
            <c:numRef>
              <c:f>Sheet1!$B$2:$B$4</c:f>
              <c:numCache>
                <c:formatCode>General</c:formatCode>
                <c:ptCount val="3"/>
                <c:pt idx="0">
                  <c:v>75</c:v>
                </c:pt>
                <c:pt idx="1">
                  <c:v>25</c:v>
                </c:pt>
                <c:pt idx="2">
                  <c:v>0</c:v>
                </c:pt>
              </c:numCache>
            </c:numRef>
          </c:val>
        </c:ser>
        <c:ser>
          <c:idx val="2"/>
          <c:order val="2"/>
          <c:tx>
            <c:strRef>
              <c:f>Sheet1!$B$1</c:f>
              <c:strCache>
                <c:ptCount val="1"/>
                <c:pt idx="0">
                  <c:v>Block Allocation</c:v>
                </c:pt>
              </c:strCache>
            </c:strRef>
          </c:tx>
          <c:dPt>
            <c:idx val="0"/>
            <c:explosion val="23"/>
          </c:dPt>
          <c:cat>
            <c:strRef>
              <c:f>Sheet1!$A$2:$A$4</c:f>
              <c:strCache>
                <c:ptCount val="3"/>
                <c:pt idx="0">
                  <c:v>Active use</c:v>
                </c:pt>
                <c:pt idx="1">
                  <c:v>Over-provisioning</c:v>
                </c:pt>
                <c:pt idx="2">
                  <c:v>Worn out</c:v>
                </c:pt>
              </c:strCache>
            </c:strRef>
          </c:cat>
          <c:val>
            <c:numRef>
              <c:f>Sheet1!$B$2:$B$4</c:f>
              <c:numCache>
                <c:formatCode>General</c:formatCode>
                <c:ptCount val="3"/>
                <c:pt idx="0">
                  <c:v>75</c:v>
                </c:pt>
                <c:pt idx="1">
                  <c:v>25</c:v>
                </c:pt>
                <c:pt idx="2">
                  <c:v>0</c:v>
                </c:pt>
              </c:numCache>
            </c:numRef>
          </c:val>
        </c:ser>
        <c:ser>
          <c:idx val="3"/>
          <c:order val="3"/>
          <c:tx>
            <c:strRef>
              <c:f>Sheet1!$B$1</c:f>
              <c:strCache>
                <c:ptCount val="1"/>
                <c:pt idx="0">
                  <c:v>Block Allocation</c:v>
                </c:pt>
              </c:strCache>
            </c:strRef>
          </c:tx>
          <c:cat>
            <c:strRef>
              <c:f>Sheet1!$A$2:$A$4</c:f>
              <c:strCache>
                <c:ptCount val="3"/>
                <c:pt idx="0">
                  <c:v>Active use</c:v>
                </c:pt>
                <c:pt idx="1">
                  <c:v>Over-provisioning</c:v>
                </c:pt>
                <c:pt idx="2">
                  <c:v>Worn out</c:v>
                </c:pt>
              </c:strCache>
            </c:strRef>
          </c:cat>
          <c:val>
            <c:numRef>
              <c:f>Sheet1!$B$2:$B$4</c:f>
              <c:numCache>
                <c:formatCode>General</c:formatCode>
                <c:ptCount val="3"/>
                <c:pt idx="0">
                  <c:v>75</c:v>
                </c:pt>
                <c:pt idx="1">
                  <c:v>25</c:v>
                </c:pt>
                <c:pt idx="2">
                  <c:v>0</c:v>
                </c:pt>
              </c:numCache>
            </c:numRef>
          </c:val>
        </c:ser>
        <c:ser>
          <c:idx val="1"/>
          <c:order val="1"/>
          <c:tx>
            <c:strRef>
              <c:f>Sheet1!$B$1</c:f>
              <c:strCache>
                <c:ptCount val="1"/>
                <c:pt idx="0">
                  <c:v>Block Allocation</c:v>
                </c:pt>
              </c:strCache>
            </c:strRef>
          </c:tx>
          <c:cat>
            <c:strRef>
              <c:f>Sheet1!$A$2:$A$4</c:f>
              <c:strCache>
                <c:ptCount val="3"/>
                <c:pt idx="0">
                  <c:v>Active use</c:v>
                </c:pt>
                <c:pt idx="1">
                  <c:v>Over-provisioning</c:v>
                </c:pt>
                <c:pt idx="2">
                  <c:v>Worn out</c:v>
                </c:pt>
              </c:strCache>
            </c:strRef>
          </c:cat>
          <c:val>
            <c:numRef>
              <c:f>Sheet1!$B$2:$B$4</c:f>
              <c:numCache>
                <c:formatCode>General</c:formatCode>
                <c:ptCount val="3"/>
                <c:pt idx="0">
                  <c:v>75</c:v>
                </c:pt>
                <c:pt idx="1">
                  <c:v>25</c:v>
                </c:pt>
                <c:pt idx="2">
                  <c:v>0</c:v>
                </c:pt>
              </c:numCache>
            </c:numRef>
          </c:val>
        </c:ser>
        <c:ser>
          <c:idx val="0"/>
          <c:order val="0"/>
          <c:tx>
            <c:strRef>
              <c:f>Sheet1!$B$1</c:f>
              <c:strCache>
                <c:ptCount val="1"/>
                <c:pt idx="0">
                  <c:v>Block Allocation</c:v>
                </c:pt>
              </c:strCache>
            </c:strRef>
          </c:tx>
          <c:cat>
            <c:strRef>
              <c:f>Sheet1!$A$2:$A$4</c:f>
              <c:strCache>
                <c:ptCount val="3"/>
                <c:pt idx="0">
                  <c:v>Active use</c:v>
                </c:pt>
                <c:pt idx="1">
                  <c:v>Over-provisioning</c:v>
                </c:pt>
                <c:pt idx="2">
                  <c:v>Worn out</c:v>
                </c:pt>
              </c:strCache>
            </c:strRef>
          </c:cat>
          <c:val>
            <c:numRef>
              <c:f>Sheet1!$B$2:$B$4</c:f>
              <c:numCache>
                <c:formatCode>General</c:formatCode>
                <c:ptCount val="3"/>
                <c:pt idx="0">
                  <c:v>75</c:v>
                </c:pt>
                <c:pt idx="1">
                  <c:v>25</c:v>
                </c:pt>
                <c:pt idx="2">
                  <c:v>0</c:v>
                </c:pt>
              </c:numCache>
            </c:numRef>
          </c:val>
        </c:ser>
      </c:pie3DChart>
    </c:plotArea>
    <c:legend>
      <c:legendPos val="r"/>
      <c:txPr>
        <a:bodyPr/>
        <a:lstStyle/>
        <a:p>
          <a:pPr>
            <a:defRPr sz="2000">
              <a:latin typeface="Trebuchet MS" pitchFamily="34" charset="0"/>
            </a:defRPr>
          </a:pPr>
          <a:endParaRPr lang="en-US"/>
        </a:p>
      </c:txPr>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layout>
        <c:manualLayout>
          <c:xMode val="edge"/>
          <c:yMode val="edge"/>
          <c:x val="0.34144716210897585"/>
          <c:y val="0.10382833012820175"/>
        </c:manualLayout>
      </c:layout>
      <c:txPr>
        <a:bodyPr/>
        <a:lstStyle/>
        <a:p>
          <a:pPr>
            <a:defRPr sz="2400">
              <a:latin typeface="Trebuchet MS" pitchFamily="34" charset="0"/>
            </a:defRPr>
          </a:pPr>
          <a:endParaRPr lang="en-US"/>
        </a:p>
      </c:txPr>
    </c:title>
    <c:view3D>
      <c:rotX val="30"/>
      <c:perspective val="30"/>
    </c:view3D>
    <c:plotArea>
      <c:layout/>
      <c:pie3DChart>
        <c:varyColors val="1"/>
        <c:ser>
          <c:idx val="4"/>
          <c:order val="4"/>
          <c:tx>
            <c:strRef>
              <c:f>Sheet1!$B$1</c:f>
              <c:strCache>
                <c:ptCount val="1"/>
                <c:pt idx="0">
                  <c:v>Block Allocation</c:v>
                </c:pt>
              </c:strCache>
            </c:strRef>
          </c:tx>
          <c:dPt>
            <c:idx val="0"/>
            <c:explosion val="34"/>
          </c:dPt>
          <c:cat>
            <c:strRef>
              <c:f>Sheet1!$A$2:$A$4</c:f>
              <c:strCache>
                <c:ptCount val="3"/>
                <c:pt idx="0">
                  <c:v>Active use</c:v>
                </c:pt>
                <c:pt idx="1">
                  <c:v>Over-provisioning</c:v>
                </c:pt>
                <c:pt idx="2">
                  <c:v>Worn-out</c:v>
                </c:pt>
              </c:strCache>
            </c:strRef>
          </c:cat>
          <c:val>
            <c:numRef>
              <c:f>Sheet1!$B$2:$B$4</c:f>
              <c:numCache>
                <c:formatCode>General</c:formatCode>
                <c:ptCount val="3"/>
                <c:pt idx="0">
                  <c:v>75</c:v>
                </c:pt>
                <c:pt idx="1">
                  <c:v>15</c:v>
                </c:pt>
                <c:pt idx="2">
                  <c:v>10</c:v>
                </c:pt>
              </c:numCache>
            </c:numRef>
          </c:val>
        </c:ser>
        <c:ser>
          <c:idx val="5"/>
          <c:order val="5"/>
          <c:tx>
            <c:strRef>
              <c:f>Sheet1!$B$1</c:f>
              <c:strCache>
                <c:ptCount val="1"/>
                <c:pt idx="0">
                  <c:v>Block Allocation</c:v>
                </c:pt>
              </c:strCache>
            </c:strRef>
          </c:tx>
          <c:cat>
            <c:strRef>
              <c:f>Sheet1!$A$2:$A$4</c:f>
              <c:strCache>
                <c:ptCount val="3"/>
                <c:pt idx="0">
                  <c:v>Active use</c:v>
                </c:pt>
                <c:pt idx="1">
                  <c:v>Over-provisioning</c:v>
                </c:pt>
                <c:pt idx="2">
                  <c:v>Worn-out</c:v>
                </c:pt>
              </c:strCache>
            </c:strRef>
          </c:cat>
          <c:val>
            <c:numRef>
              <c:f>Sheet1!$B$2:$B$4</c:f>
              <c:numCache>
                <c:formatCode>General</c:formatCode>
                <c:ptCount val="3"/>
                <c:pt idx="0">
                  <c:v>75</c:v>
                </c:pt>
                <c:pt idx="1">
                  <c:v>15</c:v>
                </c:pt>
                <c:pt idx="2">
                  <c:v>10</c:v>
                </c:pt>
              </c:numCache>
            </c:numRef>
          </c:val>
        </c:ser>
        <c:ser>
          <c:idx val="6"/>
          <c:order val="6"/>
          <c:tx>
            <c:strRef>
              <c:f>Sheet1!$B$1</c:f>
              <c:strCache>
                <c:ptCount val="1"/>
                <c:pt idx="0">
                  <c:v>Block Allocation</c:v>
                </c:pt>
              </c:strCache>
            </c:strRef>
          </c:tx>
          <c:cat>
            <c:strRef>
              <c:f>Sheet1!$A$2:$A$4</c:f>
              <c:strCache>
                <c:ptCount val="3"/>
                <c:pt idx="0">
                  <c:v>Active use</c:v>
                </c:pt>
                <c:pt idx="1">
                  <c:v>Over-provisioning</c:v>
                </c:pt>
                <c:pt idx="2">
                  <c:v>Worn-out</c:v>
                </c:pt>
              </c:strCache>
            </c:strRef>
          </c:cat>
          <c:val>
            <c:numRef>
              <c:f>Sheet1!$B$2:$B$4</c:f>
              <c:numCache>
                <c:formatCode>General</c:formatCode>
                <c:ptCount val="3"/>
                <c:pt idx="0">
                  <c:v>75</c:v>
                </c:pt>
                <c:pt idx="1">
                  <c:v>15</c:v>
                </c:pt>
                <c:pt idx="2">
                  <c:v>10</c:v>
                </c:pt>
              </c:numCache>
            </c:numRef>
          </c:val>
        </c:ser>
        <c:ser>
          <c:idx val="7"/>
          <c:order val="7"/>
          <c:tx>
            <c:strRef>
              <c:f>Sheet1!$B$1</c:f>
              <c:strCache>
                <c:ptCount val="1"/>
                <c:pt idx="0">
                  <c:v>Block Allocation</c:v>
                </c:pt>
              </c:strCache>
            </c:strRef>
          </c:tx>
          <c:cat>
            <c:strRef>
              <c:f>Sheet1!$A$2:$A$4</c:f>
              <c:strCache>
                <c:ptCount val="3"/>
                <c:pt idx="0">
                  <c:v>Active use</c:v>
                </c:pt>
                <c:pt idx="1">
                  <c:v>Over-provisioning</c:v>
                </c:pt>
                <c:pt idx="2">
                  <c:v>Worn-out</c:v>
                </c:pt>
              </c:strCache>
            </c:strRef>
          </c:cat>
          <c:val>
            <c:numRef>
              <c:f>Sheet1!$B$2:$B$4</c:f>
              <c:numCache>
                <c:formatCode>General</c:formatCode>
                <c:ptCount val="3"/>
                <c:pt idx="0">
                  <c:v>75</c:v>
                </c:pt>
                <c:pt idx="1">
                  <c:v>15</c:v>
                </c:pt>
                <c:pt idx="2">
                  <c:v>10</c:v>
                </c:pt>
              </c:numCache>
            </c:numRef>
          </c:val>
        </c:ser>
        <c:ser>
          <c:idx val="2"/>
          <c:order val="2"/>
          <c:tx>
            <c:strRef>
              <c:f>Sheet1!$B$1</c:f>
              <c:strCache>
                <c:ptCount val="1"/>
                <c:pt idx="0">
                  <c:v>Block Allocation</c:v>
                </c:pt>
              </c:strCache>
            </c:strRef>
          </c:tx>
          <c:dPt>
            <c:idx val="0"/>
            <c:explosion val="23"/>
          </c:dPt>
          <c:cat>
            <c:strRef>
              <c:f>Sheet1!$A$2:$A$4</c:f>
              <c:strCache>
                <c:ptCount val="3"/>
                <c:pt idx="0">
                  <c:v>Active use</c:v>
                </c:pt>
                <c:pt idx="1">
                  <c:v>Over-provisioning</c:v>
                </c:pt>
                <c:pt idx="2">
                  <c:v>Worn-out</c:v>
                </c:pt>
              </c:strCache>
            </c:strRef>
          </c:cat>
          <c:val>
            <c:numRef>
              <c:f>Sheet1!$B$2:$B$4</c:f>
              <c:numCache>
                <c:formatCode>General</c:formatCode>
                <c:ptCount val="3"/>
                <c:pt idx="0">
                  <c:v>75</c:v>
                </c:pt>
                <c:pt idx="1">
                  <c:v>15</c:v>
                </c:pt>
                <c:pt idx="2">
                  <c:v>10</c:v>
                </c:pt>
              </c:numCache>
            </c:numRef>
          </c:val>
        </c:ser>
        <c:ser>
          <c:idx val="3"/>
          <c:order val="3"/>
          <c:tx>
            <c:strRef>
              <c:f>Sheet1!$B$1</c:f>
              <c:strCache>
                <c:ptCount val="1"/>
                <c:pt idx="0">
                  <c:v>Block Allocation</c:v>
                </c:pt>
              </c:strCache>
            </c:strRef>
          </c:tx>
          <c:cat>
            <c:strRef>
              <c:f>Sheet1!$A$2:$A$4</c:f>
              <c:strCache>
                <c:ptCount val="3"/>
                <c:pt idx="0">
                  <c:v>Active use</c:v>
                </c:pt>
                <c:pt idx="1">
                  <c:v>Over-provisioning</c:v>
                </c:pt>
                <c:pt idx="2">
                  <c:v>Worn-out</c:v>
                </c:pt>
              </c:strCache>
            </c:strRef>
          </c:cat>
          <c:val>
            <c:numRef>
              <c:f>Sheet1!$B$2:$B$4</c:f>
              <c:numCache>
                <c:formatCode>General</c:formatCode>
                <c:ptCount val="3"/>
                <c:pt idx="0">
                  <c:v>75</c:v>
                </c:pt>
                <c:pt idx="1">
                  <c:v>15</c:v>
                </c:pt>
                <c:pt idx="2">
                  <c:v>10</c:v>
                </c:pt>
              </c:numCache>
            </c:numRef>
          </c:val>
        </c:ser>
        <c:ser>
          <c:idx val="1"/>
          <c:order val="1"/>
          <c:tx>
            <c:strRef>
              <c:f>Sheet1!$B$1</c:f>
              <c:strCache>
                <c:ptCount val="1"/>
                <c:pt idx="0">
                  <c:v>Block Allocation</c:v>
                </c:pt>
              </c:strCache>
            </c:strRef>
          </c:tx>
          <c:cat>
            <c:strRef>
              <c:f>Sheet1!$A$2:$A$4</c:f>
              <c:strCache>
                <c:ptCount val="3"/>
                <c:pt idx="0">
                  <c:v>Active use</c:v>
                </c:pt>
                <c:pt idx="1">
                  <c:v>Over-provisioning</c:v>
                </c:pt>
                <c:pt idx="2">
                  <c:v>Worn-out</c:v>
                </c:pt>
              </c:strCache>
            </c:strRef>
          </c:cat>
          <c:val>
            <c:numRef>
              <c:f>Sheet1!$B$2:$B$4</c:f>
              <c:numCache>
                <c:formatCode>General</c:formatCode>
                <c:ptCount val="3"/>
                <c:pt idx="0">
                  <c:v>75</c:v>
                </c:pt>
                <c:pt idx="1">
                  <c:v>15</c:v>
                </c:pt>
                <c:pt idx="2">
                  <c:v>10</c:v>
                </c:pt>
              </c:numCache>
            </c:numRef>
          </c:val>
        </c:ser>
        <c:ser>
          <c:idx val="0"/>
          <c:order val="0"/>
          <c:tx>
            <c:strRef>
              <c:f>Sheet1!$B$1</c:f>
              <c:strCache>
                <c:ptCount val="1"/>
                <c:pt idx="0">
                  <c:v>Block Allocation</c:v>
                </c:pt>
              </c:strCache>
            </c:strRef>
          </c:tx>
          <c:cat>
            <c:strRef>
              <c:f>Sheet1!$A$2:$A$4</c:f>
              <c:strCache>
                <c:ptCount val="3"/>
                <c:pt idx="0">
                  <c:v>Active use</c:v>
                </c:pt>
                <c:pt idx="1">
                  <c:v>Over-provisioning</c:v>
                </c:pt>
                <c:pt idx="2">
                  <c:v>Worn-out</c:v>
                </c:pt>
              </c:strCache>
            </c:strRef>
          </c:cat>
          <c:val>
            <c:numRef>
              <c:f>Sheet1!$B$2:$B$4</c:f>
              <c:numCache>
                <c:formatCode>General</c:formatCode>
                <c:ptCount val="3"/>
                <c:pt idx="0">
                  <c:v>75</c:v>
                </c:pt>
                <c:pt idx="1">
                  <c:v>15</c:v>
                </c:pt>
                <c:pt idx="2">
                  <c:v>10</c:v>
                </c:pt>
              </c:numCache>
            </c:numRef>
          </c:val>
        </c:ser>
      </c:pie3DChart>
    </c:plotArea>
    <c:legend>
      <c:legendPos val="r"/>
      <c:txPr>
        <a:bodyPr/>
        <a:lstStyle/>
        <a:p>
          <a:pPr>
            <a:defRPr sz="2000">
              <a:latin typeface="Trebuchet MS" pitchFamily="34" charset="0"/>
            </a:defRPr>
          </a:pPr>
          <a:endParaRPr lang="en-US"/>
        </a:p>
      </c:txPr>
    </c:legend>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layout>
        <c:manualLayout>
          <c:xMode val="edge"/>
          <c:yMode val="edge"/>
          <c:x val="0.33619300863860058"/>
          <c:y val="0.12057483498758924"/>
        </c:manualLayout>
      </c:layout>
      <c:txPr>
        <a:bodyPr/>
        <a:lstStyle/>
        <a:p>
          <a:pPr>
            <a:defRPr sz="2400">
              <a:latin typeface="Trebuchet MS" pitchFamily="34" charset="0"/>
            </a:defRPr>
          </a:pPr>
          <a:endParaRPr lang="en-US"/>
        </a:p>
      </c:txPr>
    </c:title>
    <c:view3D>
      <c:rotX val="30"/>
      <c:perspective val="30"/>
    </c:view3D>
    <c:plotArea>
      <c:layout/>
      <c:pie3DChart>
        <c:varyColors val="1"/>
        <c:ser>
          <c:idx val="4"/>
          <c:order val="4"/>
          <c:tx>
            <c:strRef>
              <c:f>Sheet1!$B$1</c:f>
              <c:strCache>
                <c:ptCount val="1"/>
                <c:pt idx="0">
                  <c:v>Block Allocation</c:v>
                </c:pt>
              </c:strCache>
            </c:strRef>
          </c:tx>
          <c:dPt>
            <c:idx val="0"/>
            <c:explosion val="34"/>
          </c:dPt>
          <c:cat>
            <c:strRef>
              <c:f>Sheet1!$A$2:$A$4</c:f>
              <c:strCache>
                <c:ptCount val="3"/>
                <c:pt idx="0">
                  <c:v>Active use</c:v>
                </c:pt>
                <c:pt idx="1">
                  <c:v>Over-provisioning</c:v>
                </c:pt>
                <c:pt idx="2">
                  <c:v>Worn-out</c:v>
                </c:pt>
              </c:strCache>
            </c:strRef>
          </c:cat>
          <c:val>
            <c:numRef>
              <c:f>Sheet1!$B$2:$B$4</c:f>
              <c:numCache>
                <c:formatCode>General</c:formatCode>
                <c:ptCount val="3"/>
                <c:pt idx="0">
                  <c:v>75</c:v>
                </c:pt>
                <c:pt idx="1">
                  <c:v>0</c:v>
                </c:pt>
                <c:pt idx="2">
                  <c:v>25</c:v>
                </c:pt>
              </c:numCache>
            </c:numRef>
          </c:val>
        </c:ser>
        <c:ser>
          <c:idx val="5"/>
          <c:order val="5"/>
          <c:tx>
            <c:strRef>
              <c:f>Sheet1!$B$1</c:f>
              <c:strCache>
                <c:ptCount val="1"/>
                <c:pt idx="0">
                  <c:v>Block Allocation</c:v>
                </c:pt>
              </c:strCache>
            </c:strRef>
          </c:tx>
          <c:cat>
            <c:strRef>
              <c:f>Sheet1!$A$2:$A$4</c:f>
              <c:strCache>
                <c:ptCount val="3"/>
                <c:pt idx="0">
                  <c:v>Active use</c:v>
                </c:pt>
                <c:pt idx="1">
                  <c:v>Over-provisioning</c:v>
                </c:pt>
                <c:pt idx="2">
                  <c:v>Worn-out</c:v>
                </c:pt>
              </c:strCache>
            </c:strRef>
          </c:cat>
          <c:val>
            <c:numRef>
              <c:f>Sheet1!$B$2:$B$4</c:f>
              <c:numCache>
                <c:formatCode>General</c:formatCode>
                <c:ptCount val="3"/>
                <c:pt idx="0">
                  <c:v>75</c:v>
                </c:pt>
                <c:pt idx="1">
                  <c:v>0</c:v>
                </c:pt>
                <c:pt idx="2">
                  <c:v>25</c:v>
                </c:pt>
              </c:numCache>
            </c:numRef>
          </c:val>
        </c:ser>
        <c:ser>
          <c:idx val="6"/>
          <c:order val="6"/>
          <c:tx>
            <c:strRef>
              <c:f>Sheet1!$B$1</c:f>
              <c:strCache>
                <c:ptCount val="1"/>
                <c:pt idx="0">
                  <c:v>Block Allocation</c:v>
                </c:pt>
              </c:strCache>
            </c:strRef>
          </c:tx>
          <c:cat>
            <c:strRef>
              <c:f>Sheet1!$A$2:$A$4</c:f>
              <c:strCache>
                <c:ptCount val="3"/>
                <c:pt idx="0">
                  <c:v>Active use</c:v>
                </c:pt>
                <c:pt idx="1">
                  <c:v>Over-provisioning</c:v>
                </c:pt>
                <c:pt idx="2">
                  <c:v>Worn-out</c:v>
                </c:pt>
              </c:strCache>
            </c:strRef>
          </c:cat>
          <c:val>
            <c:numRef>
              <c:f>Sheet1!$B$2:$B$4</c:f>
              <c:numCache>
                <c:formatCode>General</c:formatCode>
                <c:ptCount val="3"/>
                <c:pt idx="0">
                  <c:v>75</c:v>
                </c:pt>
                <c:pt idx="1">
                  <c:v>0</c:v>
                </c:pt>
                <c:pt idx="2">
                  <c:v>25</c:v>
                </c:pt>
              </c:numCache>
            </c:numRef>
          </c:val>
        </c:ser>
        <c:ser>
          <c:idx val="7"/>
          <c:order val="7"/>
          <c:tx>
            <c:strRef>
              <c:f>Sheet1!$B$1</c:f>
              <c:strCache>
                <c:ptCount val="1"/>
                <c:pt idx="0">
                  <c:v>Block Allocation</c:v>
                </c:pt>
              </c:strCache>
            </c:strRef>
          </c:tx>
          <c:cat>
            <c:strRef>
              <c:f>Sheet1!$A$2:$A$4</c:f>
              <c:strCache>
                <c:ptCount val="3"/>
                <c:pt idx="0">
                  <c:v>Active use</c:v>
                </c:pt>
                <c:pt idx="1">
                  <c:v>Over-provisioning</c:v>
                </c:pt>
                <c:pt idx="2">
                  <c:v>Worn-out</c:v>
                </c:pt>
              </c:strCache>
            </c:strRef>
          </c:cat>
          <c:val>
            <c:numRef>
              <c:f>Sheet1!$B$2:$B$4</c:f>
              <c:numCache>
                <c:formatCode>General</c:formatCode>
                <c:ptCount val="3"/>
                <c:pt idx="0">
                  <c:v>75</c:v>
                </c:pt>
                <c:pt idx="1">
                  <c:v>0</c:v>
                </c:pt>
                <c:pt idx="2">
                  <c:v>25</c:v>
                </c:pt>
              </c:numCache>
            </c:numRef>
          </c:val>
        </c:ser>
        <c:ser>
          <c:idx val="2"/>
          <c:order val="2"/>
          <c:tx>
            <c:strRef>
              <c:f>Sheet1!$B$1</c:f>
              <c:strCache>
                <c:ptCount val="1"/>
                <c:pt idx="0">
                  <c:v>Block Allocation</c:v>
                </c:pt>
              </c:strCache>
            </c:strRef>
          </c:tx>
          <c:dPt>
            <c:idx val="0"/>
            <c:explosion val="23"/>
          </c:dPt>
          <c:cat>
            <c:strRef>
              <c:f>Sheet1!$A$2:$A$4</c:f>
              <c:strCache>
                <c:ptCount val="3"/>
                <c:pt idx="0">
                  <c:v>Active use</c:v>
                </c:pt>
                <c:pt idx="1">
                  <c:v>Over-provisioning</c:v>
                </c:pt>
                <c:pt idx="2">
                  <c:v>Worn-out</c:v>
                </c:pt>
              </c:strCache>
            </c:strRef>
          </c:cat>
          <c:val>
            <c:numRef>
              <c:f>Sheet1!$B$2:$B$4</c:f>
              <c:numCache>
                <c:formatCode>General</c:formatCode>
                <c:ptCount val="3"/>
                <c:pt idx="0">
                  <c:v>75</c:v>
                </c:pt>
                <c:pt idx="1">
                  <c:v>0</c:v>
                </c:pt>
                <c:pt idx="2">
                  <c:v>25</c:v>
                </c:pt>
              </c:numCache>
            </c:numRef>
          </c:val>
        </c:ser>
        <c:ser>
          <c:idx val="3"/>
          <c:order val="3"/>
          <c:tx>
            <c:strRef>
              <c:f>Sheet1!$B$1</c:f>
              <c:strCache>
                <c:ptCount val="1"/>
                <c:pt idx="0">
                  <c:v>Block Allocation</c:v>
                </c:pt>
              </c:strCache>
            </c:strRef>
          </c:tx>
          <c:cat>
            <c:strRef>
              <c:f>Sheet1!$A$2:$A$4</c:f>
              <c:strCache>
                <c:ptCount val="3"/>
                <c:pt idx="0">
                  <c:v>Active use</c:v>
                </c:pt>
                <c:pt idx="1">
                  <c:v>Over-provisioning</c:v>
                </c:pt>
                <c:pt idx="2">
                  <c:v>Worn-out</c:v>
                </c:pt>
              </c:strCache>
            </c:strRef>
          </c:cat>
          <c:val>
            <c:numRef>
              <c:f>Sheet1!$B$2:$B$4</c:f>
              <c:numCache>
                <c:formatCode>General</c:formatCode>
                <c:ptCount val="3"/>
                <c:pt idx="0">
                  <c:v>75</c:v>
                </c:pt>
                <c:pt idx="1">
                  <c:v>0</c:v>
                </c:pt>
                <c:pt idx="2">
                  <c:v>25</c:v>
                </c:pt>
              </c:numCache>
            </c:numRef>
          </c:val>
        </c:ser>
        <c:ser>
          <c:idx val="1"/>
          <c:order val="1"/>
          <c:tx>
            <c:strRef>
              <c:f>Sheet1!$B$1</c:f>
              <c:strCache>
                <c:ptCount val="1"/>
                <c:pt idx="0">
                  <c:v>Block Allocation</c:v>
                </c:pt>
              </c:strCache>
            </c:strRef>
          </c:tx>
          <c:cat>
            <c:strRef>
              <c:f>Sheet1!$A$2:$A$4</c:f>
              <c:strCache>
                <c:ptCount val="3"/>
                <c:pt idx="0">
                  <c:v>Active use</c:v>
                </c:pt>
                <c:pt idx="1">
                  <c:v>Over-provisioning</c:v>
                </c:pt>
                <c:pt idx="2">
                  <c:v>Worn-out</c:v>
                </c:pt>
              </c:strCache>
            </c:strRef>
          </c:cat>
          <c:val>
            <c:numRef>
              <c:f>Sheet1!$B$2:$B$4</c:f>
              <c:numCache>
                <c:formatCode>General</c:formatCode>
                <c:ptCount val="3"/>
                <c:pt idx="0">
                  <c:v>75</c:v>
                </c:pt>
                <c:pt idx="1">
                  <c:v>0</c:v>
                </c:pt>
                <c:pt idx="2">
                  <c:v>25</c:v>
                </c:pt>
              </c:numCache>
            </c:numRef>
          </c:val>
        </c:ser>
        <c:ser>
          <c:idx val="0"/>
          <c:order val="0"/>
          <c:tx>
            <c:strRef>
              <c:f>Sheet1!$B$1</c:f>
              <c:strCache>
                <c:ptCount val="1"/>
                <c:pt idx="0">
                  <c:v>Block Allocation</c:v>
                </c:pt>
              </c:strCache>
            </c:strRef>
          </c:tx>
          <c:cat>
            <c:strRef>
              <c:f>Sheet1!$A$2:$A$4</c:f>
              <c:strCache>
                <c:ptCount val="3"/>
                <c:pt idx="0">
                  <c:v>Active use</c:v>
                </c:pt>
                <c:pt idx="1">
                  <c:v>Over-provisioning</c:v>
                </c:pt>
                <c:pt idx="2">
                  <c:v>Worn-out</c:v>
                </c:pt>
              </c:strCache>
            </c:strRef>
          </c:cat>
          <c:val>
            <c:numRef>
              <c:f>Sheet1!$B$2:$B$4</c:f>
              <c:numCache>
                <c:formatCode>General</c:formatCode>
                <c:ptCount val="3"/>
                <c:pt idx="0">
                  <c:v>75</c:v>
                </c:pt>
                <c:pt idx="1">
                  <c:v>0</c:v>
                </c:pt>
                <c:pt idx="2">
                  <c:v>25</c:v>
                </c:pt>
              </c:numCache>
            </c:numRef>
          </c:val>
        </c:ser>
      </c:pie3DChart>
    </c:plotArea>
    <c:legend>
      <c:legendPos val="r"/>
      <c:txPr>
        <a:bodyPr/>
        <a:lstStyle/>
        <a:p>
          <a:pPr>
            <a:defRPr sz="2000">
              <a:latin typeface="Trebuchet MS" pitchFamily="34" charset="0"/>
            </a:defRPr>
          </a:pPr>
          <a:endParaRPr lang="en-US"/>
        </a:p>
      </c:txPr>
    </c:legend>
    <c:plotVisOnly val="1"/>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Because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must respond to changing market conditions, it should not be interpreted to be a commitment on the part of Microsoft, and Microsoft cannot guarantee the accuracy of any information provided after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Because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must respond to changing market conditions, it should not be interpreted to be a commitment on the part of Microsoft, and Microsoft cannot guarantee the accuracy of any information provided after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10:13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a:t>
            </a:r>
            <a:r>
              <a:rPr lang="en-US">
                <a:latin typeface="Trebuchet MS" pitchFamily="34" charset="0"/>
              </a:rPr>
              <a:t>presentation</a:t>
            </a:r>
            <a:r>
              <a:rPr lang="en-US" smtClean="0">
                <a:latin typeface="Trebuchet MS" pitchFamily="34" charset="0"/>
              </a:rPr>
              <a:t>. Because </a:t>
            </a:r>
            <a:r>
              <a:rPr lang="en-US" dirty="0">
                <a:latin typeface="Trebuchet MS" pitchFamily="34" charset="0"/>
              </a:rPr>
              <a:t>Microsoft must respond to changing market conditions, it should not be interpreted to be a commitment on the part of Microsoft, and Microsoft cannot guarantee the accuracy of any information provided after the date of this </a:t>
            </a:r>
            <a:r>
              <a:rPr lang="en-US">
                <a:latin typeface="Trebuchet MS" pitchFamily="34" charset="0"/>
              </a:rPr>
              <a:t>presentation</a:t>
            </a:r>
            <a:r>
              <a:rPr lang="en-US" smtClean="0">
                <a:latin typeface="Trebuchet MS" pitchFamily="34" charset="0"/>
              </a:rPr>
              <a:t>. </a:t>
            </a:r>
            <a:r>
              <a:rPr lang="en-US" dirty="0">
                <a:latin typeface="Trebuchet MS" pitchFamily="34" charset="0"/>
              </a:rPr>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10</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10:13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a:t>
            </a:r>
            <a:r>
              <a:rPr lang="en-US">
                <a:latin typeface="Trebuchet MS" pitchFamily="34" charset="0"/>
              </a:rPr>
              <a:t>presentation</a:t>
            </a:r>
            <a:r>
              <a:rPr lang="en-US" smtClean="0">
                <a:latin typeface="Trebuchet MS" pitchFamily="34" charset="0"/>
              </a:rPr>
              <a:t>. Because </a:t>
            </a:r>
            <a:r>
              <a:rPr lang="en-US" dirty="0">
                <a:latin typeface="Trebuchet MS" pitchFamily="34" charset="0"/>
              </a:rPr>
              <a:t>Microsoft must respond to changing market conditions, it should not be interpreted to be a commitment on the part of Microsoft, and Microsoft cannot guarantee the accuracy of any information provided after the date of this </a:t>
            </a:r>
            <a:r>
              <a:rPr lang="en-US">
                <a:latin typeface="Trebuchet MS" pitchFamily="34" charset="0"/>
              </a:rPr>
              <a:t>presentation</a:t>
            </a:r>
            <a:r>
              <a:rPr lang="en-US" smtClean="0">
                <a:latin typeface="Trebuchet MS" pitchFamily="34" charset="0"/>
              </a:rPr>
              <a:t>. </a:t>
            </a:r>
            <a:r>
              <a:rPr lang="en-US" dirty="0">
                <a:latin typeface="Trebuchet MS" pitchFamily="34" charset="0"/>
              </a:rPr>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11</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endParaRPr lang="en-US" baseline="0" dirty="0" smtClean="0">
              <a:ea typeface="ＭＳ Ｐゴシック" pitchFamily="25" charset="-128"/>
              <a:cs typeface="ＭＳ Ｐゴシック" pitchFamily="25" charset="-128"/>
            </a:endParaRPr>
          </a:p>
        </p:txBody>
      </p:sp>
      <p:sp>
        <p:nvSpPr>
          <p:cNvPr id="41988" name="Slide Number Placeholder 3"/>
          <p:cNvSpPr>
            <a:spLocks noGrp="1"/>
          </p:cNvSpPr>
          <p:nvPr>
            <p:ph type="sldNum" sz="quarter" idx="5"/>
          </p:nvPr>
        </p:nvSpPr>
        <p:spPr bwMode="auto">
          <a:noFill/>
          <a:ln>
            <a:miter lim="800000"/>
            <a:headEnd/>
            <a:tailEnd/>
          </a:ln>
        </p:spPr>
        <p:txBody>
          <a:bodyPr/>
          <a:lstStyle/>
          <a:p>
            <a:fld id="{290E97C9-BF50-B84A-AD69-CC967899D3CC}" type="slidenum">
              <a:rPr lang="en-US">
                <a:ea typeface="Arial" pitchFamily="25" charset="0"/>
                <a:cs typeface="Arial" pitchFamily="25" charset="0"/>
              </a:rPr>
              <a:pPr/>
              <a:t>12</a:t>
            </a:fld>
            <a:endParaRPr lang="en-US">
              <a:ea typeface="Arial" pitchFamily="25" charset="0"/>
              <a:cs typeface="Arial" pitchFamily="25"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537D4A-D0C4-4347-BE00-DA146957AAC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6998780-BFEA-CB44-919D-0FCB8629C4AD}"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C6998780-BFEA-CB44-919D-0FCB8629C4AD}"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C6998780-BFEA-CB44-919D-0FCB8629C4AD}"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6998780-BFEA-CB44-919D-0FCB8629C4AD}"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C6998780-BFEA-CB44-919D-0FCB8629C4AD}"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10:13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a:t>
            </a:r>
            <a:r>
              <a:rPr lang="en-US" smtClean="0">
                <a:latin typeface="Trebuchet MS" pitchFamily="34" charset="0"/>
              </a:rPr>
              <a:t>presentation. Because </a:t>
            </a:r>
            <a:r>
              <a:rPr lang="en-US" dirty="0" smtClean="0">
                <a:latin typeface="Trebuchet MS" pitchFamily="34" charset="0"/>
              </a:rPr>
              <a:t>Microsoft must respond to changing market conditions, it should not be interpreted to be a commitment on the part of Microsoft, and Microsoft cannot guarantee the accuracy of any information provided after the date of this </a:t>
            </a:r>
            <a:r>
              <a:rPr lang="en-US" smtClean="0">
                <a:latin typeface="Trebuchet MS" pitchFamily="34" charset="0"/>
              </a:rPr>
              <a:t>presentation. </a:t>
            </a:r>
            <a:r>
              <a:rPr lang="en-US" dirty="0" smtClean="0">
                <a:latin typeface="Trebuchet MS" pitchFamily="34" charset="0"/>
              </a:rPr>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6998780-BFEA-CB44-919D-0FCB8629C4AD}"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6998780-BFEA-CB44-919D-0FCB8629C4AD}"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537D4A-D0C4-4347-BE00-DA146957AAC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10:13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a:t>
            </a:r>
            <a:r>
              <a:rPr lang="en-US">
                <a:latin typeface="Trebuchet MS" pitchFamily="34" charset="0"/>
              </a:rPr>
              <a:t>presentation</a:t>
            </a:r>
            <a:r>
              <a:rPr lang="en-US" smtClean="0">
                <a:latin typeface="Trebuchet MS" pitchFamily="34" charset="0"/>
              </a:rPr>
              <a:t>. Because </a:t>
            </a:r>
            <a:r>
              <a:rPr lang="en-US" dirty="0">
                <a:latin typeface="Trebuchet MS" pitchFamily="34" charset="0"/>
              </a:rPr>
              <a:t>Microsoft must respond to changing market conditions, it should not be interpreted to be a commitment on the part of Microsoft, and Microsoft cannot guarantee the accuracy of any information provided after the date of this </a:t>
            </a:r>
            <a:r>
              <a:rPr lang="en-US">
                <a:latin typeface="Trebuchet MS" pitchFamily="34" charset="0"/>
              </a:rPr>
              <a:t>presentation</a:t>
            </a:r>
            <a:r>
              <a:rPr lang="en-US" smtClean="0">
                <a:latin typeface="Trebuchet MS" pitchFamily="34" charset="0"/>
              </a:rPr>
              <a:t>. </a:t>
            </a:r>
            <a:r>
              <a:rPr lang="en-US" dirty="0">
                <a:latin typeface="Trebuchet MS" pitchFamily="34" charset="0"/>
              </a:rPr>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23</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6998780-BFEA-CB44-919D-0FCB8629C4AD}"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6998780-BFEA-CB44-919D-0FCB8629C4AD}"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6998780-BFEA-CB44-919D-0FCB8629C4AD}"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6998780-BFEA-CB44-919D-0FCB8629C4AD}"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6998780-BFEA-CB44-919D-0FCB8629C4AD}"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6998780-BFEA-CB44-919D-0FCB8629C4AD}"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6998780-BFEA-CB44-919D-0FCB8629C4AD}" type="slidenum">
              <a:rPr lang="en-US"/>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6998780-BFEA-CB44-919D-0FCB8629C4AD}"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6998780-BFEA-CB44-919D-0FCB8629C4AD}" type="slidenum">
              <a:rPr lang="en-US"/>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C6998780-BFEA-CB44-919D-0FCB8629C4AD}"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C6998780-BFEA-CB44-919D-0FCB8629C4AD}" type="slidenum">
              <a:rPr lang="en-US"/>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6998780-BFEA-CB44-919D-0FCB8629C4AD}"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6998780-BFEA-CB44-919D-0FCB8629C4AD}"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10:13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a:t>
            </a:r>
            <a:r>
              <a:rPr lang="en-US">
                <a:latin typeface="Trebuchet MS" pitchFamily="34" charset="0"/>
              </a:rPr>
              <a:t>presentation</a:t>
            </a:r>
            <a:r>
              <a:rPr lang="en-US" smtClean="0">
                <a:latin typeface="Trebuchet MS" pitchFamily="34" charset="0"/>
              </a:rPr>
              <a:t>. Because </a:t>
            </a:r>
            <a:r>
              <a:rPr lang="en-US" dirty="0">
                <a:latin typeface="Trebuchet MS" pitchFamily="34" charset="0"/>
              </a:rPr>
              <a:t>Microsoft must respond to changing market conditions, it should not be interpreted to be a commitment on the part of Microsoft, and Microsoft cannot guarantee the accuracy of any information provided after the date of this </a:t>
            </a:r>
            <a:r>
              <a:rPr lang="en-US">
                <a:latin typeface="Trebuchet MS" pitchFamily="34" charset="0"/>
              </a:rPr>
              <a:t>presentation</a:t>
            </a:r>
            <a:r>
              <a:rPr lang="en-US" smtClean="0">
                <a:latin typeface="Trebuchet MS" pitchFamily="34" charset="0"/>
              </a:rPr>
              <a:t>. </a:t>
            </a:r>
            <a:r>
              <a:rPr lang="en-US" dirty="0">
                <a:latin typeface="Trebuchet MS" pitchFamily="34" charset="0"/>
              </a:rPr>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4</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6998780-BFEA-CB44-919D-0FCB8629C4AD}"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6998780-BFEA-CB44-919D-0FCB8629C4AD}"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71500" marR="0" lvl="1" indent="-342900" algn="l" defTabSz="914400" rtl="0" eaLnBrk="0" fontAlgn="base" latinLnBrk="0" hangingPunct="0">
              <a:lnSpc>
                <a:spcPct val="100000"/>
              </a:lnSpc>
              <a:spcBef>
                <a:spcPct val="30000"/>
              </a:spcBef>
              <a:spcAft>
                <a:spcPct val="0"/>
              </a:spcAft>
              <a:buClrTx/>
              <a:buSzTx/>
              <a:buFontTx/>
              <a:buNone/>
              <a:tabLst/>
              <a:defRPr/>
            </a:pPr>
            <a:endParaRPr lang="en-US" sz="2400" dirty="0" smtClean="0"/>
          </a:p>
        </p:txBody>
      </p:sp>
      <p:sp>
        <p:nvSpPr>
          <p:cNvPr id="4" name="Slide Number Placeholder 3"/>
          <p:cNvSpPr>
            <a:spLocks noGrp="1"/>
          </p:cNvSpPr>
          <p:nvPr>
            <p:ph type="sldNum" sz="quarter" idx="10"/>
          </p:nvPr>
        </p:nvSpPr>
        <p:spPr/>
        <p:txBody>
          <a:bodyPr/>
          <a:lstStyle/>
          <a:p>
            <a:pPr>
              <a:defRPr/>
            </a:pPr>
            <a:fld id="{C6998780-BFEA-CB44-919D-0FCB8629C4AD}"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71500" marR="0" lvl="1" indent="-342900" algn="l" defTabSz="914400" rtl="0" eaLnBrk="0" fontAlgn="base" latinLnBrk="0" hangingPunct="0">
              <a:lnSpc>
                <a:spcPct val="100000"/>
              </a:lnSpc>
              <a:spcBef>
                <a:spcPct val="30000"/>
              </a:spcBef>
              <a:spcAft>
                <a:spcPct val="0"/>
              </a:spcAft>
              <a:buClrTx/>
              <a:buSzTx/>
              <a:buFontTx/>
              <a:buNone/>
              <a:tabLst/>
              <a:defRPr/>
            </a:pPr>
            <a:endParaRPr lang="en-US" sz="2400" dirty="0" smtClean="0"/>
          </a:p>
        </p:txBody>
      </p:sp>
      <p:sp>
        <p:nvSpPr>
          <p:cNvPr id="4" name="Slide Number Placeholder 3"/>
          <p:cNvSpPr>
            <a:spLocks noGrp="1"/>
          </p:cNvSpPr>
          <p:nvPr>
            <p:ph type="sldNum" sz="quarter" idx="10"/>
          </p:nvPr>
        </p:nvSpPr>
        <p:spPr/>
        <p:txBody>
          <a:bodyPr/>
          <a:lstStyle/>
          <a:p>
            <a:pPr>
              <a:defRPr/>
            </a:pPr>
            <a:fld id="{C6998780-BFEA-CB44-919D-0FCB8629C4AD}"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71500" marR="0" lvl="1" indent="-342900" algn="l" defTabSz="914400" rtl="0" eaLnBrk="0" fontAlgn="base" latinLnBrk="0" hangingPunct="0">
              <a:lnSpc>
                <a:spcPct val="100000"/>
              </a:lnSpc>
              <a:spcBef>
                <a:spcPct val="30000"/>
              </a:spcBef>
              <a:spcAft>
                <a:spcPct val="0"/>
              </a:spcAft>
              <a:buClrTx/>
              <a:buSzTx/>
              <a:buFontTx/>
              <a:buNone/>
              <a:tabLst/>
              <a:defRPr/>
            </a:pPr>
            <a:endParaRPr lang="en-US" sz="2400" dirty="0" smtClean="0"/>
          </a:p>
        </p:txBody>
      </p:sp>
      <p:sp>
        <p:nvSpPr>
          <p:cNvPr id="4" name="Slide Number Placeholder 3"/>
          <p:cNvSpPr>
            <a:spLocks noGrp="1"/>
          </p:cNvSpPr>
          <p:nvPr>
            <p:ph type="sldNum" sz="quarter" idx="10"/>
          </p:nvPr>
        </p:nvSpPr>
        <p:spPr/>
        <p:txBody>
          <a:bodyPr/>
          <a:lstStyle/>
          <a:p>
            <a:pPr>
              <a:defRPr/>
            </a:pPr>
            <a:fld id="{C6998780-BFEA-CB44-919D-0FCB8629C4AD}"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p:txBody>
      </p:sp>
      <p:sp>
        <p:nvSpPr>
          <p:cNvPr id="4" name="Slide Number Placeholder 3"/>
          <p:cNvSpPr>
            <a:spLocks noGrp="1"/>
          </p:cNvSpPr>
          <p:nvPr>
            <p:ph type="sldNum" sz="quarter" idx="10"/>
          </p:nvPr>
        </p:nvSpPr>
        <p:spPr/>
        <p:txBody>
          <a:bodyPr/>
          <a:lstStyle/>
          <a:p>
            <a:pPr>
              <a:defRPr/>
            </a:pPr>
            <a:fld id="{C6998780-BFEA-CB44-919D-0FCB8629C4AD}"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6998780-BFEA-CB44-919D-0FCB8629C4AD}"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6998780-BFEA-CB44-919D-0FCB8629C4AD}"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10:13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a:t>
            </a:r>
            <a:r>
              <a:rPr lang="en-US">
                <a:latin typeface="Trebuchet MS" pitchFamily="34" charset="0"/>
              </a:rPr>
              <a:t>presentation</a:t>
            </a:r>
            <a:r>
              <a:rPr lang="en-US" smtClean="0">
                <a:latin typeface="Trebuchet MS" pitchFamily="34" charset="0"/>
              </a:rPr>
              <a:t>. Because </a:t>
            </a:r>
            <a:r>
              <a:rPr lang="en-US" dirty="0">
                <a:latin typeface="Trebuchet MS" pitchFamily="34" charset="0"/>
              </a:rPr>
              <a:t>Microsoft must respond to changing market conditions, it should not be interpreted to be a commitment on the part of Microsoft, and Microsoft cannot guarantee the accuracy of any information provided after the date of this </a:t>
            </a:r>
            <a:r>
              <a:rPr lang="en-US">
                <a:latin typeface="Trebuchet MS" pitchFamily="34" charset="0"/>
              </a:rPr>
              <a:t>presentation</a:t>
            </a:r>
            <a:r>
              <a:rPr lang="en-US" smtClean="0">
                <a:latin typeface="Trebuchet MS" pitchFamily="34" charset="0"/>
              </a:rPr>
              <a:t>. </a:t>
            </a:r>
            <a:r>
              <a:rPr lang="en-US" dirty="0">
                <a:latin typeface="Trebuchet MS" pitchFamily="34" charset="0"/>
              </a:rPr>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49</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6998780-BFEA-CB44-919D-0FCB8629C4AD}"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10:13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a:t>
            </a:r>
            <a:r>
              <a:rPr lang="en-US">
                <a:latin typeface="Trebuchet MS" pitchFamily="34" charset="0"/>
              </a:rPr>
              <a:t>presentation</a:t>
            </a:r>
            <a:r>
              <a:rPr lang="en-US" smtClean="0">
                <a:latin typeface="Trebuchet MS" pitchFamily="34" charset="0"/>
              </a:rPr>
              <a:t>. Because </a:t>
            </a:r>
            <a:r>
              <a:rPr lang="en-US" dirty="0">
                <a:latin typeface="Trebuchet MS" pitchFamily="34" charset="0"/>
              </a:rPr>
              <a:t>Microsoft must respond to changing market conditions, it should not be interpreted to be a commitment on the part of Microsoft, and Microsoft cannot guarantee the accuracy of any information provided after the date of this </a:t>
            </a:r>
            <a:r>
              <a:rPr lang="en-US">
                <a:latin typeface="Trebuchet MS" pitchFamily="34" charset="0"/>
              </a:rPr>
              <a:t>presentation</a:t>
            </a:r>
            <a:r>
              <a:rPr lang="en-US" smtClean="0">
                <a:latin typeface="Trebuchet MS" pitchFamily="34" charset="0"/>
              </a:rPr>
              <a:t>. </a:t>
            </a:r>
            <a:r>
              <a:rPr lang="en-US" dirty="0">
                <a:latin typeface="Trebuchet MS" pitchFamily="34" charset="0"/>
              </a:rPr>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7</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10:13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a:t>
            </a:r>
            <a:r>
              <a:rPr lang="en-US">
                <a:latin typeface="Trebuchet MS" pitchFamily="34" charset="0"/>
              </a:rPr>
              <a:t>presentation</a:t>
            </a:r>
            <a:r>
              <a:rPr lang="en-US" smtClean="0">
                <a:latin typeface="Trebuchet MS" pitchFamily="34" charset="0"/>
              </a:rPr>
              <a:t>. Because </a:t>
            </a:r>
            <a:r>
              <a:rPr lang="en-US" dirty="0">
                <a:latin typeface="Trebuchet MS" pitchFamily="34" charset="0"/>
              </a:rPr>
              <a:t>Microsoft must respond to changing market conditions, it should not be interpreted to be a commitment on the part of Microsoft, and Microsoft cannot guarantee the accuracy of any information provided after the date of this </a:t>
            </a:r>
            <a:r>
              <a:rPr lang="en-US">
                <a:latin typeface="Trebuchet MS" pitchFamily="34" charset="0"/>
              </a:rPr>
              <a:t>presentation</a:t>
            </a:r>
            <a:r>
              <a:rPr lang="en-US" smtClean="0">
                <a:latin typeface="Trebuchet MS" pitchFamily="34" charset="0"/>
              </a:rPr>
              <a:t>. </a:t>
            </a:r>
            <a:r>
              <a:rPr lang="en-US" dirty="0">
                <a:latin typeface="Trebuchet MS" pitchFamily="34" charset="0"/>
              </a:rPr>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8</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10:13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a:t>
            </a:r>
            <a:r>
              <a:rPr lang="en-US">
                <a:latin typeface="Trebuchet MS" pitchFamily="34" charset="0"/>
              </a:rPr>
              <a:t>presentation</a:t>
            </a:r>
            <a:r>
              <a:rPr lang="en-US" smtClean="0">
                <a:latin typeface="Trebuchet MS" pitchFamily="34" charset="0"/>
              </a:rPr>
              <a:t>. Because </a:t>
            </a:r>
            <a:r>
              <a:rPr lang="en-US" dirty="0">
                <a:latin typeface="Trebuchet MS" pitchFamily="34" charset="0"/>
              </a:rPr>
              <a:t>Microsoft must respond to changing market conditions, it should not be interpreted to be a commitment on the part of Microsoft, and Microsoft cannot guarantee the accuracy of any information provided after the date of this </a:t>
            </a:r>
            <a:r>
              <a:rPr lang="en-US">
                <a:latin typeface="Trebuchet MS" pitchFamily="34" charset="0"/>
              </a:rPr>
              <a:t>presentation</a:t>
            </a:r>
            <a:r>
              <a:rPr lang="en-US" smtClean="0">
                <a:latin typeface="Trebuchet MS" pitchFamily="34" charset="0"/>
              </a:rPr>
              <a:t>. </a:t>
            </a:r>
            <a:r>
              <a:rPr lang="en-US" dirty="0">
                <a:latin typeface="Trebuchet MS" pitchFamily="34" charset="0"/>
              </a:rPr>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9</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wmf"/><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29.png"/><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research.microsoft.com/users/vijayanp/papers/ssd-usenix08.pdf" TargetMode="External"/><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hyperlink" Target="http://research.microsoft.com/downloads"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54.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5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smtClean="0"/>
              <a:t>Full Disclosure</a:t>
            </a:r>
            <a:endParaRPr lang="en-US"/>
          </a:p>
        </p:txBody>
      </p:sp>
      <p:sp>
        <p:nvSpPr>
          <p:cNvPr id="9229" name="Rectangle 13"/>
          <p:cNvSpPr>
            <a:spLocks noGrp="1" noChangeArrowheads="1"/>
          </p:cNvSpPr>
          <p:nvPr>
            <p:ph type="body" idx="1"/>
          </p:nvPr>
        </p:nvSpPr>
        <p:spPr>
          <a:xfrm>
            <a:off x="382588" y="1414464"/>
            <a:ext cx="8380412" cy="4819268"/>
          </a:xfrm>
        </p:spPr>
        <p:txBody>
          <a:bodyPr/>
          <a:lstStyle/>
          <a:p>
            <a:r>
              <a:rPr lang="en-US" smtClean="0"/>
              <a:t>“Black box” study based on the </a:t>
            </a:r>
            <a:br>
              <a:rPr lang="en-US" smtClean="0"/>
            </a:br>
            <a:r>
              <a:rPr lang="en-US" smtClean="0"/>
              <a:t>properties of NAND flash</a:t>
            </a:r>
          </a:p>
          <a:p>
            <a:r>
              <a:rPr lang="en-US" smtClean="0"/>
              <a:t>A trace-based simulation </a:t>
            </a:r>
            <a:br>
              <a:rPr lang="en-US" smtClean="0"/>
            </a:br>
            <a:r>
              <a:rPr lang="en-US" smtClean="0"/>
              <a:t>of an “idealized” SSD</a:t>
            </a:r>
          </a:p>
          <a:p>
            <a:r>
              <a:rPr lang="en-US" smtClean="0"/>
              <a:t>Workloads</a:t>
            </a:r>
          </a:p>
          <a:p>
            <a:pPr lvl="1"/>
            <a:r>
              <a:rPr lang="en-US" smtClean="0"/>
              <a:t>TPC-C</a:t>
            </a:r>
          </a:p>
          <a:p>
            <a:pPr lvl="1"/>
            <a:r>
              <a:rPr lang="en-US" smtClean="0"/>
              <a:t>Exchange</a:t>
            </a:r>
          </a:p>
          <a:p>
            <a:pPr lvl="1"/>
            <a:r>
              <a:rPr lang="en-US" smtClean="0"/>
              <a:t>Postmark</a:t>
            </a:r>
          </a:p>
          <a:p>
            <a:pPr lvl="1"/>
            <a:r>
              <a:rPr lang="en-US" smtClean="0"/>
              <a:t>IOzone</a:t>
            </a:r>
            <a:endParaRPr lang="en-US" dirty="0" smtClean="0"/>
          </a:p>
        </p:txBody>
      </p:sp>
      <p:sp>
        <p:nvSpPr>
          <p:cNvPr id="4" name="Cube 3"/>
          <p:cNvSpPr/>
          <p:nvPr/>
        </p:nvSpPr>
        <p:spPr bwMode="auto">
          <a:xfrm>
            <a:off x="5421719" y="4921102"/>
            <a:ext cx="678730" cy="801279"/>
          </a:xfrm>
          <a:prstGeom prst="cube">
            <a:avLst/>
          </a:prstGeom>
          <a:solidFill>
            <a:schemeClr val="bg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92513" name="Picture 1" descr="C:\Users\wobber\AppData\Local\Microsoft\Windows\Temporary Internet Files\Content.IE5\PJ35KSXW\MCj02403570000[1].wmf"/>
          <p:cNvPicPr>
            <a:picLocks noChangeAspect="1" noChangeArrowheads="1"/>
          </p:cNvPicPr>
          <p:nvPr/>
        </p:nvPicPr>
        <p:blipFill>
          <a:blip r:embed="rId3"/>
          <a:srcRect/>
          <a:stretch>
            <a:fillRect/>
          </a:stretch>
        </p:blipFill>
        <p:spPr bwMode="auto">
          <a:xfrm>
            <a:off x="6607249" y="3641651"/>
            <a:ext cx="1598793" cy="2082401"/>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6" name="Straight Connector 645"/>
          <p:cNvCxnSpPr/>
          <p:nvPr/>
        </p:nvCxnSpPr>
        <p:spPr bwMode="auto">
          <a:xfrm>
            <a:off x="1786076" y="4419600"/>
            <a:ext cx="18669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647" name="Straight Connector 646"/>
          <p:cNvCxnSpPr/>
          <p:nvPr/>
        </p:nvCxnSpPr>
        <p:spPr bwMode="auto">
          <a:xfrm>
            <a:off x="1786076" y="4572000"/>
            <a:ext cx="18669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649" name="Straight Connector 648"/>
          <p:cNvCxnSpPr/>
          <p:nvPr/>
        </p:nvCxnSpPr>
        <p:spPr bwMode="auto">
          <a:xfrm>
            <a:off x="1786076" y="4800600"/>
            <a:ext cx="18669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674" name="Straight Connector 673"/>
          <p:cNvCxnSpPr/>
          <p:nvPr/>
        </p:nvCxnSpPr>
        <p:spPr bwMode="auto">
          <a:xfrm>
            <a:off x="1786076" y="4991100"/>
            <a:ext cx="18669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644" name="Straight Connector 643"/>
          <p:cNvCxnSpPr/>
          <p:nvPr/>
        </p:nvCxnSpPr>
        <p:spPr bwMode="auto">
          <a:xfrm>
            <a:off x="1786076" y="4227512"/>
            <a:ext cx="18669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645" name="Straight Connector 644"/>
          <p:cNvCxnSpPr/>
          <p:nvPr/>
        </p:nvCxnSpPr>
        <p:spPr bwMode="auto">
          <a:xfrm>
            <a:off x="1786076" y="4037012"/>
            <a:ext cx="18669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643" name="Straight Connector 642"/>
          <p:cNvCxnSpPr/>
          <p:nvPr/>
        </p:nvCxnSpPr>
        <p:spPr bwMode="auto">
          <a:xfrm>
            <a:off x="1786076" y="3810000"/>
            <a:ext cx="18669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451" name="Straight Connector 450"/>
          <p:cNvCxnSpPr/>
          <p:nvPr/>
        </p:nvCxnSpPr>
        <p:spPr bwMode="auto">
          <a:xfrm>
            <a:off x="1786076" y="3619500"/>
            <a:ext cx="18669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sp>
        <p:nvSpPr>
          <p:cNvPr id="5" name="Rectangle 12"/>
          <p:cNvSpPr>
            <a:spLocks noGrp="1" noChangeArrowheads="1"/>
          </p:cNvSpPr>
          <p:nvPr>
            <p:ph type="title"/>
          </p:nvPr>
        </p:nvSpPr>
        <p:spPr>
          <a:xfrm>
            <a:off x="382588" y="228600"/>
            <a:ext cx="8380412" cy="1163395"/>
          </a:xfrm>
        </p:spPr>
        <p:txBody>
          <a:bodyPr/>
          <a:lstStyle/>
          <a:p>
            <a:r>
              <a:rPr lang="en-US" smtClean="0"/>
              <a:t>Background</a:t>
            </a:r>
            <a:br>
              <a:rPr lang="en-US" smtClean="0"/>
            </a:br>
            <a:r>
              <a:rPr sz="3600" smtClean="0">
                <a:gradFill>
                  <a:gsLst>
                    <a:gs pos="28000">
                      <a:schemeClr val="accent6">
                        <a:lumMod val="40000"/>
                        <a:lumOff val="60000"/>
                      </a:schemeClr>
                    </a:gs>
                    <a:gs pos="48000">
                      <a:schemeClr val="accent6">
                        <a:lumMod val="40000"/>
                        <a:lumOff val="60000"/>
                      </a:schemeClr>
                    </a:gs>
                  </a:gsLst>
                  <a:lin ang="5400000" scaled="1"/>
                </a:gradFill>
              </a:rPr>
              <a:t>NAND flash blocks</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9229" name="Rectangle 13"/>
          <p:cNvSpPr>
            <a:spLocks noGrp="1" noChangeArrowheads="1"/>
          </p:cNvSpPr>
          <p:nvPr>
            <p:ph type="body" idx="1"/>
          </p:nvPr>
        </p:nvSpPr>
        <p:spPr>
          <a:xfrm>
            <a:off x="381000" y="1901825"/>
            <a:ext cx="8380412" cy="387798"/>
          </a:xfrm>
        </p:spPr>
        <p:txBody>
          <a:bodyPr/>
          <a:lstStyle/>
          <a:p>
            <a:pPr marL="341313" indent="-341313"/>
            <a:r>
              <a:rPr lang="en-US" sz="2800" smtClean="0"/>
              <a:t>A flash block is a grid of cells</a:t>
            </a:r>
          </a:p>
        </p:txBody>
      </p:sp>
      <p:sp>
        <p:nvSpPr>
          <p:cNvPr id="312" name="Isosceles Triangle 311"/>
          <p:cNvSpPr/>
          <p:nvPr/>
        </p:nvSpPr>
        <p:spPr bwMode="auto">
          <a:xfrm>
            <a:off x="1991419" y="3543300"/>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68" name="TextBox 467"/>
          <p:cNvSpPr txBox="1"/>
          <p:nvPr/>
        </p:nvSpPr>
        <p:spPr>
          <a:xfrm>
            <a:off x="1511461" y="2512828"/>
            <a:ext cx="2215671" cy="369332"/>
          </a:xfrm>
          <a:prstGeom prst="rect">
            <a:avLst/>
          </a:prstGeom>
          <a:noFill/>
        </p:spPr>
        <p:txBody>
          <a:bodyPr wrap="none" rtlCol="0">
            <a:spAutoFit/>
          </a:bodyPr>
          <a:lstStyle/>
          <a:p>
            <a:r>
              <a:rPr lang="en-US"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4096 + 128 bit-lines</a:t>
            </a:r>
          </a:p>
        </p:txBody>
      </p:sp>
      <p:sp>
        <p:nvSpPr>
          <p:cNvPr id="471" name="TextBox 470"/>
          <p:cNvSpPr txBox="1"/>
          <p:nvPr/>
        </p:nvSpPr>
        <p:spPr>
          <a:xfrm>
            <a:off x="490676" y="3924300"/>
            <a:ext cx="989373" cy="646331"/>
          </a:xfrm>
          <a:prstGeom prst="rect">
            <a:avLst/>
          </a:prstGeom>
          <a:noFill/>
        </p:spPr>
        <p:txBody>
          <a:bodyPr wrap="none" rtlCol="0">
            <a:spAutoFit/>
          </a:bodyPr>
          <a:lstStyle/>
          <a:p>
            <a:pPr algn="ctr"/>
            <a:r>
              <a:rPr lang="en-US"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64 page</a:t>
            </a:r>
            <a:br>
              <a:rPr lang="en-US"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lines</a:t>
            </a:r>
          </a:p>
        </p:txBody>
      </p:sp>
      <p:sp>
        <p:nvSpPr>
          <p:cNvPr id="163" name="Rectangle 13"/>
          <p:cNvSpPr txBox="1">
            <a:spLocks noChangeArrowheads="1"/>
          </p:cNvSpPr>
          <p:nvPr/>
        </p:nvSpPr>
        <p:spPr bwMode="auto">
          <a:xfrm>
            <a:off x="4259763" y="2438974"/>
            <a:ext cx="4503237" cy="263456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41313" marR="0" lvl="0" indent="-341313" defTabSz="912777" fontAlgn="base" latinLnBrk="0">
              <a:lnSpc>
                <a:spcPct val="90000"/>
              </a:lnSpc>
              <a:spcBef>
                <a:spcPts val="1167"/>
              </a:spcBef>
              <a:spcAft>
                <a:spcPct val="0"/>
              </a:spcAft>
              <a:buClr>
                <a:schemeClr val="tx2"/>
              </a:buClr>
              <a:buSzPct val="95000"/>
              <a:buBlip>
                <a:blip r:embed="rId3"/>
              </a:buBlip>
              <a:tabLst/>
              <a:defRPr/>
            </a:pPr>
            <a:r>
              <a:rPr lang="en-US" sz="28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Erase:  Quantum </a:t>
            </a:r>
            <a:br>
              <a:rPr lang="en-US" sz="28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28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release </a:t>
            </a:r>
            <a:r>
              <a:rPr lang="en-US" sz="2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for all cells</a:t>
            </a:r>
          </a:p>
          <a:p>
            <a:pPr marL="341313" marR="0" lvl="0" indent="-341313" defTabSz="912777" fontAlgn="base" latinLnBrk="0">
              <a:lnSpc>
                <a:spcPct val="90000"/>
              </a:lnSpc>
              <a:spcBef>
                <a:spcPts val="1167"/>
              </a:spcBef>
              <a:spcAft>
                <a:spcPct val="0"/>
              </a:spcAft>
              <a:buClr>
                <a:schemeClr val="tx2"/>
              </a:buClr>
              <a:buSzPct val="95000"/>
              <a:buBlip>
                <a:blip r:embed="rId3"/>
              </a:buBlip>
              <a:tabLst/>
              <a:defRPr/>
            </a:pPr>
            <a:r>
              <a:rPr lang="en-US" sz="28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Program:  Quantum</a:t>
            </a:r>
            <a:r>
              <a:rPr lang="en-US" sz="2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a:r>
            <a:br>
              <a:rPr lang="en-US" sz="2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2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injection for some cells</a:t>
            </a:r>
          </a:p>
          <a:p>
            <a:pPr marL="341313" marR="0" lvl="0" indent="-341313" defTabSz="912777" fontAlgn="base" latinLnBrk="0">
              <a:lnSpc>
                <a:spcPct val="90000"/>
              </a:lnSpc>
              <a:spcBef>
                <a:spcPts val="1167"/>
              </a:spcBef>
              <a:spcAft>
                <a:spcPct val="0"/>
              </a:spcAft>
              <a:buClr>
                <a:schemeClr val="tx2"/>
              </a:buClr>
              <a:buSzPct val="95000"/>
              <a:buBlip>
                <a:blip r:embed="rId3"/>
              </a:buBlip>
              <a:tabLst/>
              <a:defRPr/>
            </a:pPr>
            <a:r>
              <a:rPr lang="en-US" sz="28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Read:  NAND </a:t>
            </a:r>
            <a:r>
              <a:rPr lang="en-US" sz="2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operation</a:t>
            </a:r>
            <a:br>
              <a:rPr lang="en-US" sz="2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2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with a </a:t>
            </a:r>
            <a:r>
              <a:rPr lang="en-US" sz="28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page selected</a:t>
            </a:r>
            <a:endParaRPr lang="en-US" sz="2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93" name="Rectangle 192"/>
          <p:cNvSpPr/>
          <p:nvPr/>
        </p:nvSpPr>
        <p:spPr bwMode="auto">
          <a:xfrm>
            <a:off x="731837" y="5579877"/>
            <a:ext cx="7680326" cy="52535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Can’t reset bits to 1 except with erase</a:t>
            </a:r>
          </a:p>
        </p:txBody>
      </p:sp>
      <p:sp>
        <p:nvSpPr>
          <p:cNvPr id="219" name="Isosceles Triangle 218"/>
          <p:cNvSpPr/>
          <p:nvPr/>
        </p:nvSpPr>
        <p:spPr bwMode="auto">
          <a:xfrm>
            <a:off x="2296219" y="3543300"/>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298" name="Straight Connector 297"/>
          <p:cNvCxnSpPr/>
          <p:nvPr/>
        </p:nvCxnSpPr>
        <p:spPr bwMode="auto">
          <a:xfrm rot="5400000">
            <a:off x="1881326" y="3371056"/>
            <a:ext cx="4191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300" name="Straight Connector 299"/>
          <p:cNvCxnSpPr/>
          <p:nvPr/>
        </p:nvCxnSpPr>
        <p:spPr bwMode="auto">
          <a:xfrm rot="5400000">
            <a:off x="2186920" y="3371056"/>
            <a:ext cx="4191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303" name="Straight Connector 302"/>
          <p:cNvCxnSpPr/>
          <p:nvPr/>
        </p:nvCxnSpPr>
        <p:spPr bwMode="auto">
          <a:xfrm rot="5400000" flipH="1" flipV="1">
            <a:off x="1939270" y="5177630"/>
            <a:ext cx="3048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306" name="Straight Connector 305"/>
          <p:cNvCxnSpPr/>
          <p:nvPr/>
        </p:nvCxnSpPr>
        <p:spPr bwMode="auto">
          <a:xfrm>
            <a:off x="2014676" y="5330824"/>
            <a:ext cx="1524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308" name="Straight Connector 307"/>
          <p:cNvCxnSpPr/>
          <p:nvPr/>
        </p:nvCxnSpPr>
        <p:spPr bwMode="auto">
          <a:xfrm>
            <a:off x="2052776" y="5407024"/>
            <a:ext cx="762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487" name="Straight Connector 486"/>
          <p:cNvCxnSpPr/>
          <p:nvPr/>
        </p:nvCxnSpPr>
        <p:spPr bwMode="auto">
          <a:xfrm rot="5400000" flipH="1" flipV="1">
            <a:off x="2205970" y="5176042"/>
            <a:ext cx="3048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488" name="Straight Connector 487"/>
          <p:cNvCxnSpPr/>
          <p:nvPr/>
        </p:nvCxnSpPr>
        <p:spPr bwMode="auto">
          <a:xfrm>
            <a:off x="2281376" y="5329236"/>
            <a:ext cx="1524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489" name="Straight Connector 488"/>
          <p:cNvCxnSpPr/>
          <p:nvPr/>
        </p:nvCxnSpPr>
        <p:spPr bwMode="auto">
          <a:xfrm>
            <a:off x="2319476" y="5405436"/>
            <a:ext cx="762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490" name="Straight Connector 489"/>
          <p:cNvCxnSpPr/>
          <p:nvPr/>
        </p:nvCxnSpPr>
        <p:spPr bwMode="auto">
          <a:xfrm rot="5400000" flipH="1" flipV="1">
            <a:off x="2509182" y="5179218"/>
            <a:ext cx="3048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491" name="Straight Connector 490"/>
          <p:cNvCxnSpPr/>
          <p:nvPr/>
        </p:nvCxnSpPr>
        <p:spPr bwMode="auto">
          <a:xfrm>
            <a:off x="2586176" y="5332412"/>
            <a:ext cx="1524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492" name="Straight Connector 491"/>
          <p:cNvCxnSpPr/>
          <p:nvPr/>
        </p:nvCxnSpPr>
        <p:spPr bwMode="auto">
          <a:xfrm>
            <a:off x="2624276" y="5408612"/>
            <a:ext cx="762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496" name="Straight Connector 495"/>
          <p:cNvCxnSpPr/>
          <p:nvPr/>
        </p:nvCxnSpPr>
        <p:spPr bwMode="auto">
          <a:xfrm rot="5400000" flipH="1" flipV="1">
            <a:off x="2815570" y="5177630"/>
            <a:ext cx="3048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497" name="Straight Connector 496"/>
          <p:cNvCxnSpPr/>
          <p:nvPr/>
        </p:nvCxnSpPr>
        <p:spPr bwMode="auto">
          <a:xfrm>
            <a:off x="2890976" y="5330824"/>
            <a:ext cx="1524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498" name="Straight Connector 497"/>
          <p:cNvCxnSpPr/>
          <p:nvPr/>
        </p:nvCxnSpPr>
        <p:spPr bwMode="auto">
          <a:xfrm>
            <a:off x="2929076" y="5407024"/>
            <a:ext cx="762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499" name="Straight Connector 498"/>
          <p:cNvCxnSpPr/>
          <p:nvPr/>
        </p:nvCxnSpPr>
        <p:spPr bwMode="auto">
          <a:xfrm rot="5400000" flipH="1" flipV="1">
            <a:off x="3158470" y="5176042"/>
            <a:ext cx="3048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500" name="Straight Connector 499"/>
          <p:cNvCxnSpPr/>
          <p:nvPr/>
        </p:nvCxnSpPr>
        <p:spPr bwMode="auto">
          <a:xfrm>
            <a:off x="3233876" y="5329236"/>
            <a:ext cx="1524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501" name="Straight Connector 500"/>
          <p:cNvCxnSpPr/>
          <p:nvPr/>
        </p:nvCxnSpPr>
        <p:spPr bwMode="auto">
          <a:xfrm>
            <a:off x="3271976" y="5405436"/>
            <a:ext cx="762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502" name="Straight Connector 501"/>
          <p:cNvCxnSpPr/>
          <p:nvPr/>
        </p:nvCxnSpPr>
        <p:spPr bwMode="auto">
          <a:xfrm rot="5400000" flipH="1" flipV="1">
            <a:off x="3425170" y="5179218"/>
            <a:ext cx="3048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503" name="Straight Connector 502"/>
          <p:cNvCxnSpPr/>
          <p:nvPr/>
        </p:nvCxnSpPr>
        <p:spPr bwMode="auto">
          <a:xfrm>
            <a:off x="3500576" y="5332412"/>
            <a:ext cx="1524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504" name="Straight Connector 503"/>
          <p:cNvCxnSpPr/>
          <p:nvPr/>
        </p:nvCxnSpPr>
        <p:spPr bwMode="auto">
          <a:xfrm>
            <a:off x="3538676" y="5408612"/>
            <a:ext cx="762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508" name="Straight Connector 507"/>
          <p:cNvCxnSpPr/>
          <p:nvPr/>
        </p:nvCxnSpPr>
        <p:spPr bwMode="auto">
          <a:xfrm rot="5400000">
            <a:off x="2491720" y="3371056"/>
            <a:ext cx="4191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509" name="Straight Connector 508"/>
          <p:cNvCxnSpPr/>
          <p:nvPr/>
        </p:nvCxnSpPr>
        <p:spPr bwMode="auto">
          <a:xfrm rot="5400000">
            <a:off x="2796520" y="3371056"/>
            <a:ext cx="4191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510" name="Straight Connector 509"/>
          <p:cNvCxnSpPr/>
          <p:nvPr/>
        </p:nvCxnSpPr>
        <p:spPr bwMode="auto">
          <a:xfrm rot="5400000">
            <a:off x="3101320" y="3371056"/>
            <a:ext cx="4191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511" name="Straight Connector 510"/>
          <p:cNvCxnSpPr/>
          <p:nvPr/>
        </p:nvCxnSpPr>
        <p:spPr bwMode="auto">
          <a:xfrm rot="5400000">
            <a:off x="3406120" y="3371056"/>
            <a:ext cx="4191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sp>
        <p:nvSpPr>
          <p:cNvPr id="577" name="Oval 576"/>
          <p:cNvSpPr/>
          <p:nvPr/>
        </p:nvSpPr>
        <p:spPr bwMode="auto">
          <a:xfrm flipV="1">
            <a:off x="2014676" y="2971800"/>
            <a:ext cx="152400" cy="19050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79" name="Oval 578"/>
          <p:cNvSpPr/>
          <p:nvPr/>
        </p:nvSpPr>
        <p:spPr bwMode="auto">
          <a:xfrm flipV="1">
            <a:off x="2319476" y="2971800"/>
            <a:ext cx="152400" cy="19050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81" name="Oval 580"/>
          <p:cNvSpPr/>
          <p:nvPr/>
        </p:nvSpPr>
        <p:spPr bwMode="auto">
          <a:xfrm flipV="1">
            <a:off x="2624276" y="2971800"/>
            <a:ext cx="152400" cy="19050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82" name="Oval 581"/>
          <p:cNvSpPr/>
          <p:nvPr/>
        </p:nvSpPr>
        <p:spPr bwMode="auto">
          <a:xfrm flipV="1">
            <a:off x="2929076" y="2971800"/>
            <a:ext cx="152400" cy="19050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83" name="Oval 582"/>
          <p:cNvSpPr/>
          <p:nvPr/>
        </p:nvSpPr>
        <p:spPr bwMode="auto">
          <a:xfrm flipV="1">
            <a:off x="3233876" y="2971800"/>
            <a:ext cx="152400" cy="19050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84" name="Oval 583"/>
          <p:cNvSpPr/>
          <p:nvPr/>
        </p:nvSpPr>
        <p:spPr bwMode="auto">
          <a:xfrm flipV="1">
            <a:off x="3538676" y="2971800"/>
            <a:ext cx="152400" cy="19050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88" name="Right Arrow 587"/>
          <p:cNvSpPr/>
          <p:nvPr/>
        </p:nvSpPr>
        <p:spPr bwMode="auto">
          <a:xfrm>
            <a:off x="1519376" y="3733800"/>
            <a:ext cx="266700" cy="1143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89" name="Right Arrow 588"/>
          <p:cNvSpPr/>
          <p:nvPr/>
        </p:nvSpPr>
        <p:spPr bwMode="auto">
          <a:xfrm>
            <a:off x="1519376" y="3543300"/>
            <a:ext cx="266700" cy="1143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90" name="Right Arrow 589"/>
          <p:cNvSpPr/>
          <p:nvPr/>
        </p:nvSpPr>
        <p:spPr bwMode="auto">
          <a:xfrm>
            <a:off x="1519376" y="4152900"/>
            <a:ext cx="266700" cy="1143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91" name="Right Arrow 590"/>
          <p:cNvSpPr/>
          <p:nvPr/>
        </p:nvSpPr>
        <p:spPr bwMode="auto">
          <a:xfrm>
            <a:off x="1519376" y="3962400"/>
            <a:ext cx="266700" cy="1143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92" name="Right Arrow 591"/>
          <p:cNvSpPr/>
          <p:nvPr/>
        </p:nvSpPr>
        <p:spPr bwMode="auto">
          <a:xfrm>
            <a:off x="1519376" y="4533900"/>
            <a:ext cx="266700" cy="1143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93" name="Right Arrow 592"/>
          <p:cNvSpPr/>
          <p:nvPr/>
        </p:nvSpPr>
        <p:spPr bwMode="auto">
          <a:xfrm>
            <a:off x="1519376" y="4343400"/>
            <a:ext cx="266700" cy="1143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94" name="Right Arrow 593"/>
          <p:cNvSpPr/>
          <p:nvPr/>
        </p:nvSpPr>
        <p:spPr bwMode="auto">
          <a:xfrm>
            <a:off x="1519376" y="4724400"/>
            <a:ext cx="266700" cy="1143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96" name="Right Arrow 595"/>
          <p:cNvSpPr/>
          <p:nvPr/>
        </p:nvSpPr>
        <p:spPr bwMode="auto">
          <a:xfrm>
            <a:off x="1519376" y="4914900"/>
            <a:ext cx="266700" cy="1143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97" name="Isosceles Triangle 596"/>
          <p:cNvSpPr/>
          <p:nvPr/>
        </p:nvSpPr>
        <p:spPr bwMode="auto">
          <a:xfrm>
            <a:off x="2601019" y="3543300"/>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98" name="Isosceles Triangle 597"/>
          <p:cNvSpPr/>
          <p:nvPr/>
        </p:nvSpPr>
        <p:spPr bwMode="auto">
          <a:xfrm>
            <a:off x="2905819" y="3543300"/>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99" name="Isosceles Triangle 598"/>
          <p:cNvSpPr/>
          <p:nvPr/>
        </p:nvSpPr>
        <p:spPr bwMode="auto">
          <a:xfrm>
            <a:off x="3210619" y="3543300"/>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00" name="Isosceles Triangle 599"/>
          <p:cNvSpPr/>
          <p:nvPr/>
        </p:nvSpPr>
        <p:spPr bwMode="auto">
          <a:xfrm>
            <a:off x="3515419" y="3543300"/>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01" name="Isosceles Triangle 600"/>
          <p:cNvSpPr/>
          <p:nvPr/>
        </p:nvSpPr>
        <p:spPr bwMode="auto">
          <a:xfrm>
            <a:off x="1991419" y="3733800"/>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02" name="Isosceles Triangle 601"/>
          <p:cNvSpPr/>
          <p:nvPr/>
        </p:nvSpPr>
        <p:spPr bwMode="auto">
          <a:xfrm>
            <a:off x="2296219" y="3733800"/>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03" name="Isosceles Triangle 602"/>
          <p:cNvSpPr/>
          <p:nvPr/>
        </p:nvSpPr>
        <p:spPr bwMode="auto">
          <a:xfrm>
            <a:off x="2601019" y="3733800"/>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04" name="Isosceles Triangle 603"/>
          <p:cNvSpPr/>
          <p:nvPr/>
        </p:nvSpPr>
        <p:spPr bwMode="auto">
          <a:xfrm>
            <a:off x="2905819" y="3733800"/>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05" name="Isosceles Triangle 604"/>
          <p:cNvSpPr/>
          <p:nvPr/>
        </p:nvSpPr>
        <p:spPr bwMode="auto">
          <a:xfrm>
            <a:off x="3210619" y="3733800"/>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06" name="Isosceles Triangle 605"/>
          <p:cNvSpPr/>
          <p:nvPr/>
        </p:nvSpPr>
        <p:spPr bwMode="auto">
          <a:xfrm>
            <a:off x="3515419" y="3733800"/>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07" name="Isosceles Triangle 606"/>
          <p:cNvSpPr/>
          <p:nvPr/>
        </p:nvSpPr>
        <p:spPr bwMode="auto">
          <a:xfrm>
            <a:off x="1991419" y="3940134"/>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08" name="Isosceles Triangle 607"/>
          <p:cNvSpPr/>
          <p:nvPr/>
        </p:nvSpPr>
        <p:spPr bwMode="auto">
          <a:xfrm>
            <a:off x="2296219" y="3940134"/>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09" name="Isosceles Triangle 608"/>
          <p:cNvSpPr/>
          <p:nvPr/>
        </p:nvSpPr>
        <p:spPr bwMode="auto">
          <a:xfrm>
            <a:off x="2601019" y="3940134"/>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10" name="Isosceles Triangle 609"/>
          <p:cNvSpPr/>
          <p:nvPr/>
        </p:nvSpPr>
        <p:spPr bwMode="auto">
          <a:xfrm>
            <a:off x="2905819" y="3940134"/>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11" name="Isosceles Triangle 610"/>
          <p:cNvSpPr/>
          <p:nvPr/>
        </p:nvSpPr>
        <p:spPr bwMode="auto">
          <a:xfrm>
            <a:off x="3210619" y="3940134"/>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12" name="Isosceles Triangle 611"/>
          <p:cNvSpPr/>
          <p:nvPr/>
        </p:nvSpPr>
        <p:spPr bwMode="auto">
          <a:xfrm>
            <a:off x="3515419" y="3940134"/>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13" name="Isosceles Triangle 612"/>
          <p:cNvSpPr/>
          <p:nvPr/>
        </p:nvSpPr>
        <p:spPr bwMode="auto">
          <a:xfrm>
            <a:off x="1991419" y="4130634"/>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14" name="Isosceles Triangle 613"/>
          <p:cNvSpPr/>
          <p:nvPr/>
        </p:nvSpPr>
        <p:spPr bwMode="auto">
          <a:xfrm>
            <a:off x="2296219" y="4130634"/>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15" name="Isosceles Triangle 614"/>
          <p:cNvSpPr/>
          <p:nvPr/>
        </p:nvSpPr>
        <p:spPr bwMode="auto">
          <a:xfrm>
            <a:off x="2601019" y="4130634"/>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16" name="Isosceles Triangle 615"/>
          <p:cNvSpPr/>
          <p:nvPr/>
        </p:nvSpPr>
        <p:spPr bwMode="auto">
          <a:xfrm>
            <a:off x="2905819" y="4130634"/>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17" name="Isosceles Triangle 616"/>
          <p:cNvSpPr/>
          <p:nvPr/>
        </p:nvSpPr>
        <p:spPr bwMode="auto">
          <a:xfrm>
            <a:off x="3210619" y="4130634"/>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18" name="Isosceles Triangle 617"/>
          <p:cNvSpPr/>
          <p:nvPr/>
        </p:nvSpPr>
        <p:spPr bwMode="auto">
          <a:xfrm>
            <a:off x="3515419" y="4130634"/>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19" name="Isosceles Triangle 618"/>
          <p:cNvSpPr/>
          <p:nvPr/>
        </p:nvSpPr>
        <p:spPr bwMode="auto">
          <a:xfrm>
            <a:off x="1976576" y="4305300"/>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20" name="Isosceles Triangle 619"/>
          <p:cNvSpPr/>
          <p:nvPr/>
        </p:nvSpPr>
        <p:spPr bwMode="auto">
          <a:xfrm>
            <a:off x="2281376" y="4305300"/>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21" name="Isosceles Triangle 620"/>
          <p:cNvSpPr/>
          <p:nvPr/>
        </p:nvSpPr>
        <p:spPr bwMode="auto">
          <a:xfrm>
            <a:off x="2586176" y="4305300"/>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22" name="Isosceles Triangle 621"/>
          <p:cNvSpPr/>
          <p:nvPr/>
        </p:nvSpPr>
        <p:spPr bwMode="auto">
          <a:xfrm>
            <a:off x="2890976" y="4305300"/>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23" name="Isosceles Triangle 622"/>
          <p:cNvSpPr/>
          <p:nvPr/>
        </p:nvSpPr>
        <p:spPr bwMode="auto">
          <a:xfrm>
            <a:off x="3195776" y="4305300"/>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24" name="Isosceles Triangle 623"/>
          <p:cNvSpPr/>
          <p:nvPr/>
        </p:nvSpPr>
        <p:spPr bwMode="auto">
          <a:xfrm>
            <a:off x="3500576" y="4305300"/>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25" name="Isosceles Triangle 624"/>
          <p:cNvSpPr/>
          <p:nvPr/>
        </p:nvSpPr>
        <p:spPr bwMode="auto">
          <a:xfrm>
            <a:off x="1976576" y="4495800"/>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26" name="Isosceles Triangle 625"/>
          <p:cNvSpPr/>
          <p:nvPr/>
        </p:nvSpPr>
        <p:spPr bwMode="auto">
          <a:xfrm>
            <a:off x="2281376" y="4495800"/>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27" name="Isosceles Triangle 626"/>
          <p:cNvSpPr/>
          <p:nvPr/>
        </p:nvSpPr>
        <p:spPr bwMode="auto">
          <a:xfrm>
            <a:off x="2586176" y="4495800"/>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28" name="Isosceles Triangle 627"/>
          <p:cNvSpPr/>
          <p:nvPr/>
        </p:nvSpPr>
        <p:spPr bwMode="auto">
          <a:xfrm>
            <a:off x="2890976" y="4495800"/>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29" name="Isosceles Triangle 628"/>
          <p:cNvSpPr/>
          <p:nvPr/>
        </p:nvSpPr>
        <p:spPr bwMode="auto">
          <a:xfrm>
            <a:off x="3195776" y="4495800"/>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30" name="Isosceles Triangle 629"/>
          <p:cNvSpPr/>
          <p:nvPr/>
        </p:nvSpPr>
        <p:spPr bwMode="auto">
          <a:xfrm>
            <a:off x="3500576" y="4495800"/>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31" name="Isosceles Triangle 630"/>
          <p:cNvSpPr/>
          <p:nvPr/>
        </p:nvSpPr>
        <p:spPr bwMode="auto">
          <a:xfrm>
            <a:off x="1976576" y="4702134"/>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32" name="Isosceles Triangle 631"/>
          <p:cNvSpPr/>
          <p:nvPr/>
        </p:nvSpPr>
        <p:spPr bwMode="auto">
          <a:xfrm>
            <a:off x="2281376" y="4702134"/>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33" name="Isosceles Triangle 632"/>
          <p:cNvSpPr/>
          <p:nvPr/>
        </p:nvSpPr>
        <p:spPr bwMode="auto">
          <a:xfrm>
            <a:off x="2586176" y="4702134"/>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34" name="Isosceles Triangle 633"/>
          <p:cNvSpPr/>
          <p:nvPr/>
        </p:nvSpPr>
        <p:spPr bwMode="auto">
          <a:xfrm>
            <a:off x="2890976" y="4702134"/>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35" name="Isosceles Triangle 634"/>
          <p:cNvSpPr/>
          <p:nvPr/>
        </p:nvSpPr>
        <p:spPr bwMode="auto">
          <a:xfrm>
            <a:off x="3195776" y="4702134"/>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36" name="Isosceles Triangle 635"/>
          <p:cNvSpPr/>
          <p:nvPr/>
        </p:nvSpPr>
        <p:spPr bwMode="auto">
          <a:xfrm>
            <a:off x="3500576" y="4702134"/>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37" name="Isosceles Triangle 636"/>
          <p:cNvSpPr/>
          <p:nvPr/>
        </p:nvSpPr>
        <p:spPr bwMode="auto">
          <a:xfrm>
            <a:off x="1976576" y="4876800"/>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38" name="Isosceles Triangle 637"/>
          <p:cNvSpPr/>
          <p:nvPr/>
        </p:nvSpPr>
        <p:spPr bwMode="auto">
          <a:xfrm>
            <a:off x="2281376" y="4876800"/>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39" name="Isosceles Triangle 638"/>
          <p:cNvSpPr/>
          <p:nvPr/>
        </p:nvSpPr>
        <p:spPr bwMode="auto">
          <a:xfrm>
            <a:off x="2586176" y="4876800"/>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40" name="Isosceles Triangle 639"/>
          <p:cNvSpPr/>
          <p:nvPr/>
        </p:nvSpPr>
        <p:spPr bwMode="auto">
          <a:xfrm>
            <a:off x="2890976" y="4876800"/>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41" name="Isosceles Triangle 640"/>
          <p:cNvSpPr/>
          <p:nvPr/>
        </p:nvSpPr>
        <p:spPr bwMode="auto">
          <a:xfrm>
            <a:off x="3195776" y="4876800"/>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42" name="Isosceles Triangle 641"/>
          <p:cNvSpPr/>
          <p:nvPr/>
        </p:nvSpPr>
        <p:spPr bwMode="auto">
          <a:xfrm>
            <a:off x="3500576" y="4876800"/>
            <a:ext cx="175657" cy="13656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grpSp>
        <p:nvGrpSpPr>
          <p:cNvPr id="2" name="Group 164"/>
          <p:cNvGrpSpPr/>
          <p:nvPr/>
        </p:nvGrpSpPr>
        <p:grpSpPr>
          <a:xfrm>
            <a:off x="2014676" y="2971800"/>
            <a:ext cx="1676400" cy="190500"/>
            <a:chOff x="2019300" y="3124200"/>
            <a:chExt cx="1676400" cy="190500"/>
          </a:xfrm>
        </p:grpSpPr>
        <p:sp>
          <p:nvSpPr>
            <p:cNvPr id="146" name="Oval 145"/>
            <p:cNvSpPr/>
            <p:nvPr/>
          </p:nvSpPr>
          <p:spPr bwMode="auto">
            <a:xfrm flipV="1">
              <a:off x="2019300" y="3124200"/>
              <a:ext cx="152400" cy="19050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47" name="Oval 146"/>
            <p:cNvSpPr/>
            <p:nvPr/>
          </p:nvSpPr>
          <p:spPr bwMode="auto">
            <a:xfrm flipV="1">
              <a:off x="2324100" y="3124200"/>
              <a:ext cx="152400" cy="19050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48" name="Oval 147"/>
            <p:cNvSpPr/>
            <p:nvPr/>
          </p:nvSpPr>
          <p:spPr bwMode="auto">
            <a:xfrm flipV="1">
              <a:off x="2628900" y="3124200"/>
              <a:ext cx="152400" cy="19050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49" name="Oval 148"/>
            <p:cNvSpPr/>
            <p:nvPr/>
          </p:nvSpPr>
          <p:spPr bwMode="auto">
            <a:xfrm flipV="1">
              <a:off x="2933700" y="3124200"/>
              <a:ext cx="152400" cy="19050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50" name="Oval 149"/>
            <p:cNvSpPr/>
            <p:nvPr/>
          </p:nvSpPr>
          <p:spPr bwMode="auto">
            <a:xfrm flipV="1">
              <a:off x="3238500" y="3124200"/>
              <a:ext cx="152400" cy="19050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51" name="Oval 150"/>
            <p:cNvSpPr/>
            <p:nvPr/>
          </p:nvSpPr>
          <p:spPr bwMode="auto">
            <a:xfrm flipV="1">
              <a:off x="3543300" y="3124200"/>
              <a:ext cx="152400" cy="19050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3" name="Group 161"/>
          <p:cNvGrpSpPr/>
          <p:nvPr/>
        </p:nvGrpSpPr>
        <p:grpSpPr>
          <a:xfrm>
            <a:off x="1519376" y="3543300"/>
            <a:ext cx="266700" cy="1485900"/>
            <a:chOff x="1524000" y="3695700"/>
            <a:chExt cx="266700" cy="1485900"/>
          </a:xfrm>
        </p:grpSpPr>
        <p:sp>
          <p:nvSpPr>
            <p:cNvPr id="152" name="Right Arrow 151"/>
            <p:cNvSpPr/>
            <p:nvPr/>
          </p:nvSpPr>
          <p:spPr bwMode="auto">
            <a:xfrm>
              <a:off x="1524000" y="3886200"/>
              <a:ext cx="266700" cy="114300"/>
            </a:xfrm>
            <a:prstGeom prst="rightArrow">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53" name="Right Arrow 152"/>
            <p:cNvSpPr/>
            <p:nvPr/>
          </p:nvSpPr>
          <p:spPr bwMode="auto">
            <a:xfrm>
              <a:off x="1524000" y="3695700"/>
              <a:ext cx="266700" cy="114300"/>
            </a:xfrm>
            <a:prstGeom prst="rightArrow">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54" name="Right Arrow 153"/>
            <p:cNvSpPr/>
            <p:nvPr/>
          </p:nvSpPr>
          <p:spPr bwMode="auto">
            <a:xfrm>
              <a:off x="1524000" y="4305300"/>
              <a:ext cx="266700" cy="114300"/>
            </a:xfrm>
            <a:prstGeom prst="rightArrow">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55" name="Right Arrow 154"/>
            <p:cNvSpPr/>
            <p:nvPr/>
          </p:nvSpPr>
          <p:spPr bwMode="auto">
            <a:xfrm>
              <a:off x="1524000" y="4114800"/>
              <a:ext cx="266700" cy="114300"/>
            </a:xfrm>
            <a:prstGeom prst="rightArrow">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56" name="Right Arrow 155"/>
            <p:cNvSpPr/>
            <p:nvPr/>
          </p:nvSpPr>
          <p:spPr bwMode="auto">
            <a:xfrm>
              <a:off x="1524000" y="4686300"/>
              <a:ext cx="266700" cy="114300"/>
            </a:xfrm>
            <a:prstGeom prst="rightArrow">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57" name="Right Arrow 156"/>
            <p:cNvSpPr/>
            <p:nvPr/>
          </p:nvSpPr>
          <p:spPr bwMode="auto">
            <a:xfrm>
              <a:off x="1524000" y="4495800"/>
              <a:ext cx="266700" cy="114300"/>
            </a:xfrm>
            <a:prstGeom prst="rightArrow">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60" name="Right Arrow 159"/>
            <p:cNvSpPr/>
            <p:nvPr/>
          </p:nvSpPr>
          <p:spPr bwMode="auto">
            <a:xfrm>
              <a:off x="1524000" y="4876800"/>
              <a:ext cx="266700" cy="114300"/>
            </a:xfrm>
            <a:prstGeom prst="rightArrow">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61" name="Right Arrow 160"/>
            <p:cNvSpPr/>
            <p:nvPr/>
          </p:nvSpPr>
          <p:spPr bwMode="auto">
            <a:xfrm>
              <a:off x="1524000" y="5067300"/>
              <a:ext cx="266700" cy="114300"/>
            </a:xfrm>
            <a:prstGeom prst="rightArrow">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4" name="Group 175"/>
          <p:cNvGrpSpPr/>
          <p:nvPr/>
        </p:nvGrpSpPr>
        <p:grpSpPr>
          <a:xfrm>
            <a:off x="2624276" y="2971800"/>
            <a:ext cx="1066800" cy="190500"/>
            <a:chOff x="2781300" y="3276600"/>
            <a:chExt cx="1066800" cy="190500"/>
          </a:xfrm>
        </p:grpSpPr>
        <p:sp>
          <p:nvSpPr>
            <p:cNvPr id="168" name="Oval 167"/>
            <p:cNvSpPr/>
            <p:nvPr/>
          </p:nvSpPr>
          <p:spPr bwMode="auto">
            <a:xfrm flipV="1">
              <a:off x="2781300" y="3276600"/>
              <a:ext cx="152400" cy="19050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74" name="Oval 173"/>
            <p:cNvSpPr/>
            <p:nvPr/>
          </p:nvSpPr>
          <p:spPr bwMode="auto">
            <a:xfrm flipV="1">
              <a:off x="3390900" y="3276600"/>
              <a:ext cx="152400" cy="19050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75" name="Oval 174"/>
            <p:cNvSpPr/>
            <p:nvPr/>
          </p:nvSpPr>
          <p:spPr bwMode="auto">
            <a:xfrm flipV="1">
              <a:off x="3695700" y="3276600"/>
              <a:ext cx="152400" cy="19050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6" name="Group 180"/>
          <p:cNvGrpSpPr/>
          <p:nvPr/>
        </p:nvGrpSpPr>
        <p:grpSpPr>
          <a:xfrm>
            <a:off x="2586176" y="4711700"/>
            <a:ext cx="1090057" cy="136566"/>
            <a:chOff x="3619500" y="4686300"/>
            <a:chExt cx="1090057" cy="136566"/>
          </a:xfrm>
        </p:grpSpPr>
        <p:sp>
          <p:nvSpPr>
            <p:cNvPr id="177" name="Isosceles Triangle 176"/>
            <p:cNvSpPr/>
            <p:nvPr/>
          </p:nvSpPr>
          <p:spPr bwMode="auto">
            <a:xfrm>
              <a:off x="3619500" y="4686300"/>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79" name="Isosceles Triangle 178"/>
            <p:cNvSpPr/>
            <p:nvPr/>
          </p:nvSpPr>
          <p:spPr bwMode="auto">
            <a:xfrm>
              <a:off x="4229100" y="4686300"/>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80" name="Isosceles Triangle 179"/>
            <p:cNvSpPr/>
            <p:nvPr/>
          </p:nvSpPr>
          <p:spPr bwMode="auto">
            <a:xfrm>
              <a:off x="4533900" y="4686300"/>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7" name="Group 265"/>
          <p:cNvGrpSpPr/>
          <p:nvPr/>
        </p:nvGrpSpPr>
        <p:grpSpPr>
          <a:xfrm>
            <a:off x="1976576" y="3549650"/>
            <a:ext cx="1714500" cy="1470066"/>
            <a:chOff x="3414157" y="4441866"/>
            <a:chExt cx="1714500" cy="1470066"/>
          </a:xfrm>
        </p:grpSpPr>
        <p:sp>
          <p:nvSpPr>
            <p:cNvPr id="182" name="Isosceles Triangle 181"/>
            <p:cNvSpPr/>
            <p:nvPr/>
          </p:nvSpPr>
          <p:spPr bwMode="auto">
            <a:xfrm>
              <a:off x="3429000" y="44418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92" name="Isosceles Triangle 191"/>
            <p:cNvSpPr/>
            <p:nvPr/>
          </p:nvSpPr>
          <p:spPr bwMode="auto">
            <a:xfrm>
              <a:off x="3733800" y="44418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20" name="Isosceles Triangle 219"/>
            <p:cNvSpPr/>
            <p:nvPr/>
          </p:nvSpPr>
          <p:spPr bwMode="auto">
            <a:xfrm>
              <a:off x="4038600" y="44418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21" name="Isosceles Triangle 220"/>
            <p:cNvSpPr/>
            <p:nvPr/>
          </p:nvSpPr>
          <p:spPr bwMode="auto">
            <a:xfrm>
              <a:off x="4343400" y="44418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22" name="Isosceles Triangle 221"/>
            <p:cNvSpPr/>
            <p:nvPr/>
          </p:nvSpPr>
          <p:spPr bwMode="auto">
            <a:xfrm>
              <a:off x="4648200" y="44418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23" name="Isosceles Triangle 222"/>
            <p:cNvSpPr/>
            <p:nvPr/>
          </p:nvSpPr>
          <p:spPr bwMode="auto">
            <a:xfrm>
              <a:off x="4953000" y="44418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24" name="Isosceles Triangle 223"/>
            <p:cNvSpPr/>
            <p:nvPr/>
          </p:nvSpPr>
          <p:spPr bwMode="auto">
            <a:xfrm>
              <a:off x="3429000" y="46323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25" name="Isosceles Triangle 224"/>
            <p:cNvSpPr/>
            <p:nvPr/>
          </p:nvSpPr>
          <p:spPr bwMode="auto">
            <a:xfrm>
              <a:off x="3733800" y="46323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26" name="Isosceles Triangle 225"/>
            <p:cNvSpPr/>
            <p:nvPr/>
          </p:nvSpPr>
          <p:spPr bwMode="auto">
            <a:xfrm>
              <a:off x="4038600" y="46323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27" name="Isosceles Triangle 226"/>
            <p:cNvSpPr/>
            <p:nvPr/>
          </p:nvSpPr>
          <p:spPr bwMode="auto">
            <a:xfrm>
              <a:off x="4343400" y="46323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28" name="Isosceles Triangle 227"/>
            <p:cNvSpPr/>
            <p:nvPr/>
          </p:nvSpPr>
          <p:spPr bwMode="auto">
            <a:xfrm>
              <a:off x="4648200" y="46323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29" name="Isosceles Triangle 228"/>
            <p:cNvSpPr/>
            <p:nvPr/>
          </p:nvSpPr>
          <p:spPr bwMode="auto">
            <a:xfrm>
              <a:off x="4953000" y="46323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30" name="Isosceles Triangle 229"/>
            <p:cNvSpPr/>
            <p:nvPr/>
          </p:nvSpPr>
          <p:spPr bwMode="auto">
            <a:xfrm>
              <a:off x="3429000" y="4838700"/>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31" name="Isosceles Triangle 230"/>
            <p:cNvSpPr/>
            <p:nvPr/>
          </p:nvSpPr>
          <p:spPr bwMode="auto">
            <a:xfrm>
              <a:off x="3733800" y="4838700"/>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32" name="Isosceles Triangle 231"/>
            <p:cNvSpPr/>
            <p:nvPr/>
          </p:nvSpPr>
          <p:spPr bwMode="auto">
            <a:xfrm>
              <a:off x="4038600" y="4838700"/>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33" name="Isosceles Triangle 232"/>
            <p:cNvSpPr/>
            <p:nvPr/>
          </p:nvSpPr>
          <p:spPr bwMode="auto">
            <a:xfrm>
              <a:off x="4343400" y="4838700"/>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34" name="Isosceles Triangle 233"/>
            <p:cNvSpPr/>
            <p:nvPr/>
          </p:nvSpPr>
          <p:spPr bwMode="auto">
            <a:xfrm>
              <a:off x="4648200" y="4838700"/>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35" name="Isosceles Triangle 234"/>
            <p:cNvSpPr/>
            <p:nvPr/>
          </p:nvSpPr>
          <p:spPr bwMode="auto">
            <a:xfrm>
              <a:off x="4953000" y="4838700"/>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36" name="Isosceles Triangle 235"/>
            <p:cNvSpPr/>
            <p:nvPr/>
          </p:nvSpPr>
          <p:spPr bwMode="auto">
            <a:xfrm>
              <a:off x="3429000" y="5029200"/>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37" name="Isosceles Triangle 236"/>
            <p:cNvSpPr/>
            <p:nvPr/>
          </p:nvSpPr>
          <p:spPr bwMode="auto">
            <a:xfrm>
              <a:off x="3733800" y="5029200"/>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38" name="Isosceles Triangle 237"/>
            <p:cNvSpPr/>
            <p:nvPr/>
          </p:nvSpPr>
          <p:spPr bwMode="auto">
            <a:xfrm>
              <a:off x="4038600" y="5029200"/>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39" name="Isosceles Triangle 238"/>
            <p:cNvSpPr/>
            <p:nvPr/>
          </p:nvSpPr>
          <p:spPr bwMode="auto">
            <a:xfrm>
              <a:off x="4343400" y="5029200"/>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40" name="Isosceles Triangle 239"/>
            <p:cNvSpPr/>
            <p:nvPr/>
          </p:nvSpPr>
          <p:spPr bwMode="auto">
            <a:xfrm>
              <a:off x="4648200" y="5029200"/>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41" name="Isosceles Triangle 240"/>
            <p:cNvSpPr/>
            <p:nvPr/>
          </p:nvSpPr>
          <p:spPr bwMode="auto">
            <a:xfrm>
              <a:off x="4953000" y="5029200"/>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42" name="Isosceles Triangle 241"/>
            <p:cNvSpPr/>
            <p:nvPr/>
          </p:nvSpPr>
          <p:spPr bwMode="auto">
            <a:xfrm>
              <a:off x="3414157" y="52038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43" name="Isosceles Triangle 242"/>
            <p:cNvSpPr/>
            <p:nvPr/>
          </p:nvSpPr>
          <p:spPr bwMode="auto">
            <a:xfrm>
              <a:off x="3718957" y="52038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44" name="Isosceles Triangle 243"/>
            <p:cNvSpPr/>
            <p:nvPr/>
          </p:nvSpPr>
          <p:spPr bwMode="auto">
            <a:xfrm>
              <a:off x="4023757" y="52038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45" name="Isosceles Triangle 244"/>
            <p:cNvSpPr/>
            <p:nvPr/>
          </p:nvSpPr>
          <p:spPr bwMode="auto">
            <a:xfrm>
              <a:off x="4328557" y="52038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46" name="Isosceles Triangle 245"/>
            <p:cNvSpPr/>
            <p:nvPr/>
          </p:nvSpPr>
          <p:spPr bwMode="auto">
            <a:xfrm>
              <a:off x="4633357" y="52038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47" name="Isosceles Triangle 246"/>
            <p:cNvSpPr/>
            <p:nvPr/>
          </p:nvSpPr>
          <p:spPr bwMode="auto">
            <a:xfrm>
              <a:off x="4938157" y="52038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48" name="Isosceles Triangle 247"/>
            <p:cNvSpPr/>
            <p:nvPr/>
          </p:nvSpPr>
          <p:spPr bwMode="auto">
            <a:xfrm>
              <a:off x="3414157" y="53943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49" name="Isosceles Triangle 248"/>
            <p:cNvSpPr/>
            <p:nvPr/>
          </p:nvSpPr>
          <p:spPr bwMode="auto">
            <a:xfrm>
              <a:off x="3718957" y="53943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50" name="Isosceles Triangle 249"/>
            <p:cNvSpPr/>
            <p:nvPr/>
          </p:nvSpPr>
          <p:spPr bwMode="auto">
            <a:xfrm>
              <a:off x="4023757" y="53943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51" name="Isosceles Triangle 250"/>
            <p:cNvSpPr/>
            <p:nvPr/>
          </p:nvSpPr>
          <p:spPr bwMode="auto">
            <a:xfrm>
              <a:off x="4328557" y="53943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52" name="Isosceles Triangle 251"/>
            <p:cNvSpPr/>
            <p:nvPr/>
          </p:nvSpPr>
          <p:spPr bwMode="auto">
            <a:xfrm>
              <a:off x="4633357" y="53943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53" name="Isosceles Triangle 252"/>
            <p:cNvSpPr/>
            <p:nvPr/>
          </p:nvSpPr>
          <p:spPr bwMode="auto">
            <a:xfrm>
              <a:off x="4938157" y="53943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54" name="Isosceles Triangle 253"/>
            <p:cNvSpPr/>
            <p:nvPr/>
          </p:nvSpPr>
          <p:spPr bwMode="auto">
            <a:xfrm>
              <a:off x="3414157" y="5600700"/>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55" name="Isosceles Triangle 254"/>
            <p:cNvSpPr/>
            <p:nvPr/>
          </p:nvSpPr>
          <p:spPr bwMode="auto">
            <a:xfrm>
              <a:off x="3718957" y="5600700"/>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56" name="Isosceles Triangle 255"/>
            <p:cNvSpPr/>
            <p:nvPr/>
          </p:nvSpPr>
          <p:spPr bwMode="auto">
            <a:xfrm>
              <a:off x="4023757" y="5600700"/>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57" name="Isosceles Triangle 256"/>
            <p:cNvSpPr/>
            <p:nvPr/>
          </p:nvSpPr>
          <p:spPr bwMode="auto">
            <a:xfrm>
              <a:off x="4328557" y="5600700"/>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58" name="Isosceles Triangle 257"/>
            <p:cNvSpPr/>
            <p:nvPr/>
          </p:nvSpPr>
          <p:spPr bwMode="auto">
            <a:xfrm>
              <a:off x="4633357" y="5600700"/>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59" name="Isosceles Triangle 258"/>
            <p:cNvSpPr/>
            <p:nvPr/>
          </p:nvSpPr>
          <p:spPr bwMode="auto">
            <a:xfrm>
              <a:off x="4938157" y="5600700"/>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60" name="Isosceles Triangle 259"/>
            <p:cNvSpPr/>
            <p:nvPr/>
          </p:nvSpPr>
          <p:spPr bwMode="auto">
            <a:xfrm>
              <a:off x="3414157" y="57753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61" name="Isosceles Triangle 260"/>
            <p:cNvSpPr/>
            <p:nvPr/>
          </p:nvSpPr>
          <p:spPr bwMode="auto">
            <a:xfrm>
              <a:off x="3718957" y="57753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62" name="Isosceles Triangle 261"/>
            <p:cNvSpPr/>
            <p:nvPr/>
          </p:nvSpPr>
          <p:spPr bwMode="auto">
            <a:xfrm>
              <a:off x="4023757" y="57753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63" name="Isosceles Triangle 262"/>
            <p:cNvSpPr/>
            <p:nvPr/>
          </p:nvSpPr>
          <p:spPr bwMode="auto">
            <a:xfrm>
              <a:off x="4328557" y="57753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64" name="Isosceles Triangle 263"/>
            <p:cNvSpPr/>
            <p:nvPr/>
          </p:nvSpPr>
          <p:spPr bwMode="auto">
            <a:xfrm>
              <a:off x="4633357" y="57753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65" name="Isosceles Triangle 264"/>
            <p:cNvSpPr/>
            <p:nvPr/>
          </p:nvSpPr>
          <p:spPr bwMode="auto">
            <a:xfrm>
              <a:off x="4938157" y="57753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8" name="Group 266"/>
          <p:cNvGrpSpPr/>
          <p:nvPr/>
        </p:nvGrpSpPr>
        <p:grpSpPr>
          <a:xfrm>
            <a:off x="1470224" y="3527549"/>
            <a:ext cx="309501" cy="1485900"/>
            <a:chOff x="1485899" y="3695700"/>
            <a:chExt cx="309501" cy="1485900"/>
          </a:xfrm>
        </p:grpSpPr>
        <p:sp>
          <p:nvSpPr>
            <p:cNvPr id="268" name="Right Arrow 267"/>
            <p:cNvSpPr/>
            <p:nvPr/>
          </p:nvSpPr>
          <p:spPr bwMode="auto">
            <a:xfrm>
              <a:off x="1524000" y="3886200"/>
              <a:ext cx="266700" cy="114300"/>
            </a:xfrm>
            <a:prstGeom prst="righ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69" name="Right Arrow 268"/>
            <p:cNvSpPr/>
            <p:nvPr/>
          </p:nvSpPr>
          <p:spPr bwMode="auto">
            <a:xfrm>
              <a:off x="1524000" y="3695700"/>
              <a:ext cx="266700" cy="114300"/>
            </a:xfrm>
            <a:prstGeom prst="righ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70" name="Right Arrow 269"/>
            <p:cNvSpPr/>
            <p:nvPr/>
          </p:nvSpPr>
          <p:spPr bwMode="auto">
            <a:xfrm>
              <a:off x="1524000" y="4305300"/>
              <a:ext cx="266700" cy="114300"/>
            </a:xfrm>
            <a:prstGeom prst="righ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71" name="Right Arrow 270"/>
            <p:cNvSpPr/>
            <p:nvPr/>
          </p:nvSpPr>
          <p:spPr bwMode="auto">
            <a:xfrm>
              <a:off x="1524000" y="4114800"/>
              <a:ext cx="266700" cy="114300"/>
            </a:xfrm>
            <a:prstGeom prst="righ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72" name="Right Arrow 271"/>
            <p:cNvSpPr/>
            <p:nvPr/>
          </p:nvSpPr>
          <p:spPr bwMode="auto">
            <a:xfrm>
              <a:off x="1524000" y="4686300"/>
              <a:ext cx="266700" cy="114300"/>
            </a:xfrm>
            <a:prstGeom prst="righ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73" name="Right Arrow 272"/>
            <p:cNvSpPr/>
            <p:nvPr/>
          </p:nvSpPr>
          <p:spPr bwMode="auto">
            <a:xfrm>
              <a:off x="1524000" y="4495800"/>
              <a:ext cx="266700" cy="114300"/>
            </a:xfrm>
            <a:prstGeom prst="righ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74" name="Right Arrow 273"/>
            <p:cNvSpPr/>
            <p:nvPr/>
          </p:nvSpPr>
          <p:spPr bwMode="auto">
            <a:xfrm>
              <a:off x="1485899" y="4854451"/>
              <a:ext cx="309501" cy="212849"/>
            </a:xfrm>
            <a:prstGeom prst="rightArrow">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75" name="Right Arrow 274"/>
            <p:cNvSpPr/>
            <p:nvPr/>
          </p:nvSpPr>
          <p:spPr bwMode="auto">
            <a:xfrm>
              <a:off x="1524000" y="5067300"/>
              <a:ext cx="266700" cy="114300"/>
            </a:xfrm>
            <a:prstGeom prst="righ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9" name="Group 275"/>
          <p:cNvGrpSpPr/>
          <p:nvPr/>
        </p:nvGrpSpPr>
        <p:grpSpPr>
          <a:xfrm>
            <a:off x="1523240" y="3546600"/>
            <a:ext cx="266700" cy="1485900"/>
            <a:chOff x="1524000" y="3695700"/>
            <a:chExt cx="266700" cy="1485900"/>
          </a:xfrm>
        </p:grpSpPr>
        <p:sp>
          <p:nvSpPr>
            <p:cNvPr id="277" name="Right Arrow 276"/>
            <p:cNvSpPr/>
            <p:nvPr/>
          </p:nvSpPr>
          <p:spPr bwMode="auto">
            <a:xfrm>
              <a:off x="1524000" y="3886200"/>
              <a:ext cx="266700" cy="114300"/>
            </a:xfrm>
            <a:prstGeom prst="righ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78" name="Right Arrow 277"/>
            <p:cNvSpPr/>
            <p:nvPr/>
          </p:nvSpPr>
          <p:spPr bwMode="auto">
            <a:xfrm>
              <a:off x="1524000" y="3695700"/>
              <a:ext cx="266700" cy="114300"/>
            </a:xfrm>
            <a:prstGeom prst="righ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79" name="Right Arrow 278"/>
            <p:cNvSpPr/>
            <p:nvPr/>
          </p:nvSpPr>
          <p:spPr bwMode="auto">
            <a:xfrm>
              <a:off x="1524000" y="4305300"/>
              <a:ext cx="266700" cy="114300"/>
            </a:xfrm>
            <a:prstGeom prst="righ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80" name="Right Arrow 279"/>
            <p:cNvSpPr/>
            <p:nvPr/>
          </p:nvSpPr>
          <p:spPr bwMode="auto">
            <a:xfrm>
              <a:off x="1524000" y="4114800"/>
              <a:ext cx="266700" cy="114300"/>
            </a:xfrm>
            <a:prstGeom prst="righ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81" name="Right Arrow 280"/>
            <p:cNvSpPr/>
            <p:nvPr/>
          </p:nvSpPr>
          <p:spPr bwMode="auto">
            <a:xfrm>
              <a:off x="1524000" y="4686300"/>
              <a:ext cx="266700" cy="114300"/>
            </a:xfrm>
            <a:prstGeom prst="righ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82" name="Right Arrow 281"/>
            <p:cNvSpPr/>
            <p:nvPr/>
          </p:nvSpPr>
          <p:spPr bwMode="auto">
            <a:xfrm>
              <a:off x="1524000" y="4495800"/>
              <a:ext cx="266700" cy="114300"/>
            </a:xfrm>
            <a:prstGeom prst="righ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83" name="Right Arrow 282"/>
            <p:cNvSpPr/>
            <p:nvPr/>
          </p:nvSpPr>
          <p:spPr bwMode="auto">
            <a:xfrm>
              <a:off x="1535052" y="4879850"/>
              <a:ext cx="241300" cy="114301"/>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84" name="Right Arrow 283"/>
            <p:cNvSpPr/>
            <p:nvPr/>
          </p:nvSpPr>
          <p:spPr bwMode="auto">
            <a:xfrm>
              <a:off x="1524000" y="5067300"/>
              <a:ext cx="266700" cy="114300"/>
            </a:xfrm>
            <a:prstGeom prst="righ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10" name="Group 339"/>
          <p:cNvGrpSpPr/>
          <p:nvPr/>
        </p:nvGrpSpPr>
        <p:grpSpPr>
          <a:xfrm>
            <a:off x="1969488" y="3553194"/>
            <a:ext cx="1714500" cy="1470066"/>
            <a:chOff x="3414157" y="4441866"/>
            <a:chExt cx="1714500" cy="1470066"/>
          </a:xfrm>
        </p:grpSpPr>
        <p:sp>
          <p:nvSpPr>
            <p:cNvPr id="341" name="Isosceles Triangle 340"/>
            <p:cNvSpPr/>
            <p:nvPr/>
          </p:nvSpPr>
          <p:spPr bwMode="auto">
            <a:xfrm>
              <a:off x="3429000" y="44418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42" name="Isosceles Triangle 341"/>
            <p:cNvSpPr/>
            <p:nvPr/>
          </p:nvSpPr>
          <p:spPr bwMode="auto">
            <a:xfrm>
              <a:off x="3733800" y="44418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43" name="Isosceles Triangle 342"/>
            <p:cNvSpPr/>
            <p:nvPr/>
          </p:nvSpPr>
          <p:spPr bwMode="auto">
            <a:xfrm>
              <a:off x="4038600" y="44418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44" name="Isosceles Triangle 343"/>
            <p:cNvSpPr/>
            <p:nvPr/>
          </p:nvSpPr>
          <p:spPr bwMode="auto">
            <a:xfrm>
              <a:off x="4343400" y="44418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45" name="Isosceles Triangle 344"/>
            <p:cNvSpPr/>
            <p:nvPr/>
          </p:nvSpPr>
          <p:spPr bwMode="auto">
            <a:xfrm>
              <a:off x="4648200" y="44418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46" name="Isosceles Triangle 345"/>
            <p:cNvSpPr/>
            <p:nvPr/>
          </p:nvSpPr>
          <p:spPr bwMode="auto">
            <a:xfrm>
              <a:off x="4953000" y="44418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47" name="Isosceles Triangle 346"/>
            <p:cNvSpPr/>
            <p:nvPr/>
          </p:nvSpPr>
          <p:spPr bwMode="auto">
            <a:xfrm>
              <a:off x="3429000" y="46323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48" name="Isosceles Triangle 347"/>
            <p:cNvSpPr/>
            <p:nvPr/>
          </p:nvSpPr>
          <p:spPr bwMode="auto">
            <a:xfrm>
              <a:off x="3733800" y="46323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49" name="Isosceles Triangle 348"/>
            <p:cNvSpPr/>
            <p:nvPr/>
          </p:nvSpPr>
          <p:spPr bwMode="auto">
            <a:xfrm>
              <a:off x="4038600" y="46323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50" name="Isosceles Triangle 349"/>
            <p:cNvSpPr/>
            <p:nvPr/>
          </p:nvSpPr>
          <p:spPr bwMode="auto">
            <a:xfrm>
              <a:off x="4343400" y="46323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51" name="Isosceles Triangle 350"/>
            <p:cNvSpPr/>
            <p:nvPr/>
          </p:nvSpPr>
          <p:spPr bwMode="auto">
            <a:xfrm>
              <a:off x="4648200" y="46323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52" name="Isosceles Triangle 351"/>
            <p:cNvSpPr/>
            <p:nvPr/>
          </p:nvSpPr>
          <p:spPr bwMode="auto">
            <a:xfrm>
              <a:off x="4953000" y="46323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53" name="Isosceles Triangle 352"/>
            <p:cNvSpPr/>
            <p:nvPr/>
          </p:nvSpPr>
          <p:spPr bwMode="auto">
            <a:xfrm>
              <a:off x="3429000" y="4838700"/>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54" name="Isosceles Triangle 353"/>
            <p:cNvSpPr/>
            <p:nvPr/>
          </p:nvSpPr>
          <p:spPr bwMode="auto">
            <a:xfrm>
              <a:off x="3733800" y="4838700"/>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55" name="Isosceles Triangle 354"/>
            <p:cNvSpPr/>
            <p:nvPr/>
          </p:nvSpPr>
          <p:spPr bwMode="auto">
            <a:xfrm>
              <a:off x="4038600" y="4838700"/>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56" name="Isosceles Triangle 355"/>
            <p:cNvSpPr/>
            <p:nvPr/>
          </p:nvSpPr>
          <p:spPr bwMode="auto">
            <a:xfrm>
              <a:off x="4343400" y="4838700"/>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57" name="Isosceles Triangle 356"/>
            <p:cNvSpPr/>
            <p:nvPr/>
          </p:nvSpPr>
          <p:spPr bwMode="auto">
            <a:xfrm>
              <a:off x="4648200" y="4838700"/>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58" name="Isosceles Triangle 357"/>
            <p:cNvSpPr/>
            <p:nvPr/>
          </p:nvSpPr>
          <p:spPr bwMode="auto">
            <a:xfrm>
              <a:off x="4953000" y="4838700"/>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59" name="Isosceles Triangle 358"/>
            <p:cNvSpPr/>
            <p:nvPr/>
          </p:nvSpPr>
          <p:spPr bwMode="auto">
            <a:xfrm>
              <a:off x="3429000" y="5029200"/>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60" name="Isosceles Triangle 359"/>
            <p:cNvSpPr/>
            <p:nvPr/>
          </p:nvSpPr>
          <p:spPr bwMode="auto">
            <a:xfrm>
              <a:off x="3733800" y="5029200"/>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61" name="Isosceles Triangle 360"/>
            <p:cNvSpPr/>
            <p:nvPr/>
          </p:nvSpPr>
          <p:spPr bwMode="auto">
            <a:xfrm>
              <a:off x="4038600" y="5029200"/>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62" name="Isosceles Triangle 361"/>
            <p:cNvSpPr/>
            <p:nvPr/>
          </p:nvSpPr>
          <p:spPr bwMode="auto">
            <a:xfrm>
              <a:off x="4343400" y="5029200"/>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63" name="Isosceles Triangle 362"/>
            <p:cNvSpPr/>
            <p:nvPr/>
          </p:nvSpPr>
          <p:spPr bwMode="auto">
            <a:xfrm>
              <a:off x="4648200" y="5029200"/>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64" name="Isosceles Triangle 363"/>
            <p:cNvSpPr/>
            <p:nvPr/>
          </p:nvSpPr>
          <p:spPr bwMode="auto">
            <a:xfrm>
              <a:off x="4953000" y="5029200"/>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65" name="Isosceles Triangle 364"/>
            <p:cNvSpPr/>
            <p:nvPr/>
          </p:nvSpPr>
          <p:spPr bwMode="auto">
            <a:xfrm>
              <a:off x="3414157" y="52038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66" name="Isosceles Triangle 365"/>
            <p:cNvSpPr/>
            <p:nvPr/>
          </p:nvSpPr>
          <p:spPr bwMode="auto">
            <a:xfrm>
              <a:off x="3718957" y="52038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67" name="Isosceles Triangle 366"/>
            <p:cNvSpPr/>
            <p:nvPr/>
          </p:nvSpPr>
          <p:spPr bwMode="auto">
            <a:xfrm>
              <a:off x="4023757" y="52038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68" name="Isosceles Triangle 367"/>
            <p:cNvSpPr/>
            <p:nvPr/>
          </p:nvSpPr>
          <p:spPr bwMode="auto">
            <a:xfrm>
              <a:off x="4328557" y="52038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69" name="Isosceles Triangle 368"/>
            <p:cNvSpPr/>
            <p:nvPr/>
          </p:nvSpPr>
          <p:spPr bwMode="auto">
            <a:xfrm>
              <a:off x="4633357" y="52038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70" name="Isosceles Triangle 369"/>
            <p:cNvSpPr/>
            <p:nvPr/>
          </p:nvSpPr>
          <p:spPr bwMode="auto">
            <a:xfrm>
              <a:off x="4938157" y="52038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71" name="Isosceles Triangle 370"/>
            <p:cNvSpPr/>
            <p:nvPr/>
          </p:nvSpPr>
          <p:spPr bwMode="auto">
            <a:xfrm>
              <a:off x="3414157" y="53943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72" name="Isosceles Triangle 371"/>
            <p:cNvSpPr/>
            <p:nvPr/>
          </p:nvSpPr>
          <p:spPr bwMode="auto">
            <a:xfrm>
              <a:off x="3718957" y="53943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73" name="Isosceles Triangle 372"/>
            <p:cNvSpPr/>
            <p:nvPr/>
          </p:nvSpPr>
          <p:spPr bwMode="auto">
            <a:xfrm>
              <a:off x="4023757" y="53943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74" name="Isosceles Triangle 373"/>
            <p:cNvSpPr/>
            <p:nvPr/>
          </p:nvSpPr>
          <p:spPr bwMode="auto">
            <a:xfrm>
              <a:off x="4328557" y="53943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75" name="Isosceles Triangle 374"/>
            <p:cNvSpPr/>
            <p:nvPr/>
          </p:nvSpPr>
          <p:spPr bwMode="auto">
            <a:xfrm>
              <a:off x="4633357" y="53943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76" name="Isosceles Triangle 375"/>
            <p:cNvSpPr/>
            <p:nvPr/>
          </p:nvSpPr>
          <p:spPr bwMode="auto">
            <a:xfrm>
              <a:off x="4938157" y="53943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77" name="Isosceles Triangle 376"/>
            <p:cNvSpPr/>
            <p:nvPr/>
          </p:nvSpPr>
          <p:spPr bwMode="auto">
            <a:xfrm>
              <a:off x="3414157" y="5600700"/>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78" name="Isosceles Triangle 377"/>
            <p:cNvSpPr/>
            <p:nvPr/>
          </p:nvSpPr>
          <p:spPr bwMode="auto">
            <a:xfrm>
              <a:off x="3718957" y="5600700"/>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79" name="Isosceles Triangle 378"/>
            <p:cNvSpPr/>
            <p:nvPr/>
          </p:nvSpPr>
          <p:spPr bwMode="auto">
            <a:xfrm>
              <a:off x="4023757" y="5600700"/>
              <a:ext cx="175657" cy="136566"/>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80" name="Isosceles Triangle 379"/>
            <p:cNvSpPr/>
            <p:nvPr/>
          </p:nvSpPr>
          <p:spPr bwMode="auto">
            <a:xfrm>
              <a:off x="4328557" y="5600700"/>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81" name="Isosceles Triangle 380"/>
            <p:cNvSpPr/>
            <p:nvPr/>
          </p:nvSpPr>
          <p:spPr bwMode="auto">
            <a:xfrm>
              <a:off x="4633357" y="5600700"/>
              <a:ext cx="175657" cy="136566"/>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82" name="Isosceles Triangle 381"/>
            <p:cNvSpPr/>
            <p:nvPr/>
          </p:nvSpPr>
          <p:spPr bwMode="auto">
            <a:xfrm>
              <a:off x="4938157" y="5600700"/>
              <a:ext cx="175657" cy="136566"/>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83" name="Isosceles Triangle 382"/>
            <p:cNvSpPr/>
            <p:nvPr/>
          </p:nvSpPr>
          <p:spPr bwMode="auto">
            <a:xfrm>
              <a:off x="3414157" y="57753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84" name="Isosceles Triangle 383"/>
            <p:cNvSpPr/>
            <p:nvPr/>
          </p:nvSpPr>
          <p:spPr bwMode="auto">
            <a:xfrm>
              <a:off x="3718957" y="57753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85" name="Isosceles Triangle 384"/>
            <p:cNvSpPr/>
            <p:nvPr/>
          </p:nvSpPr>
          <p:spPr bwMode="auto">
            <a:xfrm>
              <a:off x="4023757" y="57753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86" name="Isosceles Triangle 385"/>
            <p:cNvSpPr/>
            <p:nvPr/>
          </p:nvSpPr>
          <p:spPr bwMode="auto">
            <a:xfrm>
              <a:off x="4328557" y="57753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87" name="Isosceles Triangle 386"/>
            <p:cNvSpPr/>
            <p:nvPr/>
          </p:nvSpPr>
          <p:spPr bwMode="auto">
            <a:xfrm>
              <a:off x="4633357" y="57753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88" name="Isosceles Triangle 387"/>
            <p:cNvSpPr/>
            <p:nvPr/>
          </p:nvSpPr>
          <p:spPr bwMode="auto">
            <a:xfrm>
              <a:off x="4938157" y="57753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11" name="Group 388"/>
          <p:cNvGrpSpPr/>
          <p:nvPr/>
        </p:nvGrpSpPr>
        <p:grpSpPr>
          <a:xfrm>
            <a:off x="2018220" y="2964711"/>
            <a:ext cx="1676400" cy="190500"/>
            <a:chOff x="2019300" y="3124200"/>
            <a:chExt cx="1676400" cy="190500"/>
          </a:xfrm>
        </p:grpSpPr>
        <p:sp>
          <p:nvSpPr>
            <p:cNvPr id="390" name="Oval 389"/>
            <p:cNvSpPr/>
            <p:nvPr/>
          </p:nvSpPr>
          <p:spPr bwMode="auto">
            <a:xfrm flipV="1">
              <a:off x="2019300" y="3124200"/>
              <a:ext cx="152400" cy="19050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91" name="Oval 390"/>
            <p:cNvSpPr/>
            <p:nvPr/>
          </p:nvSpPr>
          <p:spPr bwMode="auto">
            <a:xfrm flipV="1">
              <a:off x="2324100" y="3124200"/>
              <a:ext cx="152400" cy="19050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92" name="Oval 391"/>
            <p:cNvSpPr/>
            <p:nvPr/>
          </p:nvSpPr>
          <p:spPr bwMode="auto">
            <a:xfrm flipV="1">
              <a:off x="2628900" y="3124200"/>
              <a:ext cx="152400" cy="1905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93" name="Oval 392"/>
            <p:cNvSpPr/>
            <p:nvPr/>
          </p:nvSpPr>
          <p:spPr bwMode="auto">
            <a:xfrm flipV="1">
              <a:off x="2933700" y="3124200"/>
              <a:ext cx="152400" cy="19050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94" name="Oval 393"/>
            <p:cNvSpPr/>
            <p:nvPr/>
          </p:nvSpPr>
          <p:spPr bwMode="auto">
            <a:xfrm flipV="1">
              <a:off x="3238500" y="3124200"/>
              <a:ext cx="152400" cy="1905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95" name="Oval 394"/>
            <p:cNvSpPr/>
            <p:nvPr/>
          </p:nvSpPr>
          <p:spPr bwMode="auto">
            <a:xfrm flipV="1">
              <a:off x="3543300" y="3124200"/>
              <a:ext cx="152400" cy="1905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pSp>
      <p:sp>
        <p:nvSpPr>
          <p:cNvPr id="329" name="Freeform 328"/>
          <p:cNvSpPr/>
          <p:nvPr/>
        </p:nvSpPr>
        <p:spPr bwMode="auto">
          <a:xfrm>
            <a:off x="1290777" y="3211032"/>
            <a:ext cx="2326630" cy="45719"/>
          </a:xfrm>
          <a:custGeom>
            <a:avLst/>
            <a:gdLst>
              <a:gd name="connsiteX0" fmla="*/ 0 w 967562"/>
              <a:gd name="connsiteY0" fmla="*/ 0 h 297712"/>
              <a:gd name="connsiteX1" fmla="*/ 0 w 967562"/>
              <a:gd name="connsiteY1" fmla="*/ 297712 h 297712"/>
              <a:gd name="connsiteX2" fmla="*/ 967562 w 967562"/>
              <a:gd name="connsiteY2" fmla="*/ 297712 h 297712"/>
            </a:gdLst>
            <a:ahLst/>
            <a:cxnLst>
              <a:cxn ang="0">
                <a:pos x="connsiteX0" y="connsiteY0"/>
              </a:cxn>
              <a:cxn ang="0">
                <a:pos x="connsiteX1" y="connsiteY1"/>
              </a:cxn>
              <a:cxn ang="0">
                <a:pos x="connsiteX2" y="connsiteY2"/>
              </a:cxn>
            </a:cxnLst>
            <a:rect l="l" t="t" r="r" b="b"/>
            <a:pathLst>
              <a:path w="967562" h="297712">
                <a:moveTo>
                  <a:pt x="0" y="0"/>
                </a:moveTo>
                <a:lnTo>
                  <a:pt x="0" y="297712"/>
                </a:lnTo>
                <a:lnTo>
                  <a:pt x="967562" y="297712"/>
                </a:lnTo>
              </a:path>
            </a:pathLst>
          </a:custGeom>
          <a:noFill/>
          <a:ln w="12700" cap="flat" cmpd="sng" algn="ctr">
            <a:solidFill>
              <a:schemeClr val="tx1"/>
            </a:solidFill>
            <a:prstDash val="solid"/>
            <a:roun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Trebuchet MS" pitchFamily="34" charset="0"/>
            </a:endParaRPr>
          </a:p>
        </p:txBody>
      </p:sp>
      <p:sp>
        <p:nvSpPr>
          <p:cNvPr id="330" name="Freeform 329"/>
          <p:cNvSpPr/>
          <p:nvPr/>
        </p:nvSpPr>
        <p:spPr bwMode="auto">
          <a:xfrm>
            <a:off x="1138376" y="3200401"/>
            <a:ext cx="2177580" cy="95458"/>
          </a:xfrm>
          <a:custGeom>
            <a:avLst/>
            <a:gdLst>
              <a:gd name="connsiteX0" fmla="*/ 0 w 967562"/>
              <a:gd name="connsiteY0" fmla="*/ 0 h 297712"/>
              <a:gd name="connsiteX1" fmla="*/ 0 w 967562"/>
              <a:gd name="connsiteY1" fmla="*/ 297712 h 297712"/>
              <a:gd name="connsiteX2" fmla="*/ 967562 w 967562"/>
              <a:gd name="connsiteY2" fmla="*/ 297712 h 297712"/>
            </a:gdLst>
            <a:ahLst/>
            <a:cxnLst>
              <a:cxn ang="0">
                <a:pos x="connsiteX0" y="connsiteY0"/>
              </a:cxn>
              <a:cxn ang="0">
                <a:pos x="connsiteX1" y="connsiteY1"/>
              </a:cxn>
              <a:cxn ang="0">
                <a:pos x="connsiteX2" y="connsiteY2"/>
              </a:cxn>
            </a:cxnLst>
            <a:rect l="l" t="t" r="r" b="b"/>
            <a:pathLst>
              <a:path w="967562" h="297712">
                <a:moveTo>
                  <a:pt x="0" y="0"/>
                </a:moveTo>
                <a:lnTo>
                  <a:pt x="0" y="297712"/>
                </a:lnTo>
                <a:lnTo>
                  <a:pt x="967562" y="297712"/>
                </a:lnTo>
              </a:path>
            </a:pathLst>
          </a:custGeom>
          <a:noFill/>
          <a:ln w="12700" cap="flat" cmpd="sng" algn="ctr">
            <a:solidFill>
              <a:schemeClr val="tx1"/>
            </a:solidFill>
            <a:prstDash val="solid"/>
            <a:roun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Trebuchet MS" pitchFamily="34" charset="0"/>
            </a:endParaRPr>
          </a:p>
        </p:txBody>
      </p:sp>
      <p:sp>
        <p:nvSpPr>
          <p:cNvPr id="335" name="Freeform 334"/>
          <p:cNvSpPr/>
          <p:nvPr/>
        </p:nvSpPr>
        <p:spPr bwMode="auto">
          <a:xfrm>
            <a:off x="985976" y="3200400"/>
            <a:ext cx="2018481" cy="130629"/>
          </a:xfrm>
          <a:custGeom>
            <a:avLst/>
            <a:gdLst>
              <a:gd name="connsiteX0" fmla="*/ 0 w 967562"/>
              <a:gd name="connsiteY0" fmla="*/ 0 h 297712"/>
              <a:gd name="connsiteX1" fmla="*/ 0 w 967562"/>
              <a:gd name="connsiteY1" fmla="*/ 297712 h 297712"/>
              <a:gd name="connsiteX2" fmla="*/ 967562 w 967562"/>
              <a:gd name="connsiteY2" fmla="*/ 297712 h 297712"/>
            </a:gdLst>
            <a:ahLst/>
            <a:cxnLst>
              <a:cxn ang="0">
                <a:pos x="connsiteX0" y="connsiteY0"/>
              </a:cxn>
              <a:cxn ang="0">
                <a:pos x="connsiteX1" y="connsiteY1"/>
              </a:cxn>
              <a:cxn ang="0">
                <a:pos x="connsiteX2" y="connsiteY2"/>
              </a:cxn>
            </a:cxnLst>
            <a:rect l="l" t="t" r="r" b="b"/>
            <a:pathLst>
              <a:path w="967562" h="297712">
                <a:moveTo>
                  <a:pt x="0" y="0"/>
                </a:moveTo>
                <a:lnTo>
                  <a:pt x="0" y="297712"/>
                </a:lnTo>
                <a:lnTo>
                  <a:pt x="967562" y="297712"/>
                </a:lnTo>
              </a:path>
            </a:pathLst>
          </a:custGeom>
          <a:noFill/>
          <a:ln w="12700" cap="flat" cmpd="sng" algn="ctr">
            <a:solidFill>
              <a:schemeClr val="tx1"/>
            </a:solidFill>
            <a:prstDash val="solid"/>
            <a:roun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Trebuchet MS" pitchFamily="34" charset="0"/>
            </a:endParaRPr>
          </a:p>
        </p:txBody>
      </p:sp>
      <p:sp>
        <p:nvSpPr>
          <p:cNvPr id="336" name="Freeform 335"/>
          <p:cNvSpPr/>
          <p:nvPr/>
        </p:nvSpPr>
        <p:spPr bwMode="auto">
          <a:xfrm>
            <a:off x="833576" y="3200400"/>
            <a:ext cx="1869431" cy="165798"/>
          </a:xfrm>
          <a:custGeom>
            <a:avLst/>
            <a:gdLst>
              <a:gd name="connsiteX0" fmla="*/ 0 w 967562"/>
              <a:gd name="connsiteY0" fmla="*/ 0 h 297712"/>
              <a:gd name="connsiteX1" fmla="*/ 0 w 967562"/>
              <a:gd name="connsiteY1" fmla="*/ 297712 h 297712"/>
              <a:gd name="connsiteX2" fmla="*/ 967562 w 967562"/>
              <a:gd name="connsiteY2" fmla="*/ 297712 h 297712"/>
            </a:gdLst>
            <a:ahLst/>
            <a:cxnLst>
              <a:cxn ang="0">
                <a:pos x="connsiteX0" y="connsiteY0"/>
              </a:cxn>
              <a:cxn ang="0">
                <a:pos x="connsiteX1" y="connsiteY1"/>
              </a:cxn>
              <a:cxn ang="0">
                <a:pos x="connsiteX2" y="connsiteY2"/>
              </a:cxn>
            </a:cxnLst>
            <a:rect l="l" t="t" r="r" b="b"/>
            <a:pathLst>
              <a:path w="967562" h="297712">
                <a:moveTo>
                  <a:pt x="0" y="0"/>
                </a:moveTo>
                <a:lnTo>
                  <a:pt x="0" y="297712"/>
                </a:lnTo>
                <a:lnTo>
                  <a:pt x="967562" y="297712"/>
                </a:lnTo>
              </a:path>
            </a:pathLst>
          </a:custGeom>
          <a:noFill/>
          <a:ln w="12700" cap="flat" cmpd="sng" algn="ctr">
            <a:solidFill>
              <a:schemeClr val="tx1"/>
            </a:solidFill>
            <a:prstDash val="solid"/>
            <a:roun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Trebuchet MS" pitchFamily="34" charset="0"/>
            </a:endParaRPr>
          </a:p>
        </p:txBody>
      </p:sp>
      <p:sp>
        <p:nvSpPr>
          <p:cNvPr id="337" name="Freeform 336"/>
          <p:cNvSpPr/>
          <p:nvPr/>
        </p:nvSpPr>
        <p:spPr bwMode="auto">
          <a:xfrm>
            <a:off x="703147" y="3204420"/>
            <a:ext cx="1693385" cy="191923"/>
          </a:xfrm>
          <a:custGeom>
            <a:avLst/>
            <a:gdLst>
              <a:gd name="connsiteX0" fmla="*/ 0 w 967562"/>
              <a:gd name="connsiteY0" fmla="*/ 0 h 297712"/>
              <a:gd name="connsiteX1" fmla="*/ 0 w 967562"/>
              <a:gd name="connsiteY1" fmla="*/ 297712 h 297712"/>
              <a:gd name="connsiteX2" fmla="*/ 967562 w 967562"/>
              <a:gd name="connsiteY2" fmla="*/ 297712 h 297712"/>
            </a:gdLst>
            <a:ahLst/>
            <a:cxnLst>
              <a:cxn ang="0">
                <a:pos x="connsiteX0" y="connsiteY0"/>
              </a:cxn>
              <a:cxn ang="0">
                <a:pos x="connsiteX1" y="connsiteY1"/>
              </a:cxn>
              <a:cxn ang="0">
                <a:pos x="connsiteX2" y="connsiteY2"/>
              </a:cxn>
            </a:cxnLst>
            <a:rect l="l" t="t" r="r" b="b"/>
            <a:pathLst>
              <a:path w="967562" h="297712">
                <a:moveTo>
                  <a:pt x="0" y="0"/>
                </a:moveTo>
                <a:lnTo>
                  <a:pt x="0" y="297712"/>
                </a:lnTo>
                <a:lnTo>
                  <a:pt x="967562" y="297712"/>
                </a:lnTo>
              </a:path>
            </a:pathLst>
          </a:custGeom>
          <a:noFill/>
          <a:ln w="12700" cap="flat" cmpd="sng" algn="ctr">
            <a:solidFill>
              <a:schemeClr val="tx1"/>
            </a:solidFill>
            <a:prstDash val="solid"/>
            <a:roun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Trebuchet MS" pitchFamily="34" charset="0"/>
            </a:endParaRPr>
          </a:p>
        </p:txBody>
      </p:sp>
      <p:sp>
        <p:nvSpPr>
          <p:cNvPr id="338" name="Freeform 337"/>
          <p:cNvSpPr/>
          <p:nvPr/>
        </p:nvSpPr>
        <p:spPr bwMode="auto">
          <a:xfrm>
            <a:off x="540463" y="3210029"/>
            <a:ext cx="1549594" cy="221483"/>
          </a:xfrm>
          <a:custGeom>
            <a:avLst/>
            <a:gdLst>
              <a:gd name="connsiteX0" fmla="*/ 0 w 967562"/>
              <a:gd name="connsiteY0" fmla="*/ 0 h 297712"/>
              <a:gd name="connsiteX1" fmla="*/ 0 w 967562"/>
              <a:gd name="connsiteY1" fmla="*/ 297712 h 297712"/>
              <a:gd name="connsiteX2" fmla="*/ 967562 w 967562"/>
              <a:gd name="connsiteY2" fmla="*/ 297712 h 297712"/>
            </a:gdLst>
            <a:ahLst/>
            <a:cxnLst>
              <a:cxn ang="0">
                <a:pos x="connsiteX0" y="connsiteY0"/>
              </a:cxn>
              <a:cxn ang="0">
                <a:pos x="connsiteX1" y="connsiteY1"/>
              </a:cxn>
              <a:cxn ang="0">
                <a:pos x="connsiteX2" y="connsiteY2"/>
              </a:cxn>
            </a:cxnLst>
            <a:rect l="l" t="t" r="r" b="b"/>
            <a:pathLst>
              <a:path w="967562" h="297712">
                <a:moveTo>
                  <a:pt x="0" y="0"/>
                </a:moveTo>
                <a:lnTo>
                  <a:pt x="0" y="297712"/>
                </a:lnTo>
                <a:lnTo>
                  <a:pt x="967562" y="297712"/>
                </a:lnTo>
              </a:path>
            </a:pathLst>
          </a:custGeom>
          <a:noFill/>
          <a:ln w="12700" cap="flat" cmpd="sng" algn="ctr">
            <a:solidFill>
              <a:schemeClr val="tx1"/>
            </a:solidFill>
            <a:prstDash val="solid"/>
            <a:roun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Trebuchet MS" pitchFamily="34" charset="0"/>
            </a:endParaRPr>
          </a:p>
        </p:txBody>
      </p:sp>
      <p:grpSp>
        <p:nvGrpSpPr>
          <p:cNvPr id="12" name="Group 452"/>
          <p:cNvGrpSpPr/>
          <p:nvPr/>
        </p:nvGrpSpPr>
        <p:grpSpPr>
          <a:xfrm>
            <a:off x="1975838" y="3559544"/>
            <a:ext cx="1714500" cy="1470066"/>
            <a:chOff x="3414157" y="4441866"/>
            <a:chExt cx="1714500" cy="1470066"/>
          </a:xfrm>
        </p:grpSpPr>
        <p:sp>
          <p:nvSpPr>
            <p:cNvPr id="454" name="Isosceles Triangle 453"/>
            <p:cNvSpPr/>
            <p:nvPr/>
          </p:nvSpPr>
          <p:spPr bwMode="auto">
            <a:xfrm>
              <a:off x="3429000" y="4441866"/>
              <a:ext cx="175657" cy="136566"/>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55" name="Isosceles Triangle 454"/>
            <p:cNvSpPr/>
            <p:nvPr/>
          </p:nvSpPr>
          <p:spPr bwMode="auto">
            <a:xfrm>
              <a:off x="3733800" y="4441866"/>
              <a:ext cx="175657" cy="136566"/>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56" name="Isosceles Triangle 455"/>
            <p:cNvSpPr/>
            <p:nvPr/>
          </p:nvSpPr>
          <p:spPr bwMode="auto">
            <a:xfrm>
              <a:off x="4038600" y="44418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57" name="Isosceles Triangle 456"/>
            <p:cNvSpPr/>
            <p:nvPr/>
          </p:nvSpPr>
          <p:spPr bwMode="auto">
            <a:xfrm>
              <a:off x="4343400" y="4441866"/>
              <a:ext cx="175657" cy="136566"/>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58" name="Isosceles Triangle 457"/>
            <p:cNvSpPr/>
            <p:nvPr/>
          </p:nvSpPr>
          <p:spPr bwMode="auto">
            <a:xfrm>
              <a:off x="4648200" y="44418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59" name="Isosceles Triangle 458"/>
            <p:cNvSpPr/>
            <p:nvPr/>
          </p:nvSpPr>
          <p:spPr bwMode="auto">
            <a:xfrm>
              <a:off x="4953000" y="44418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60" name="Isosceles Triangle 459"/>
            <p:cNvSpPr/>
            <p:nvPr/>
          </p:nvSpPr>
          <p:spPr bwMode="auto">
            <a:xfrm>
              <a:off x="3429000" y="4632366"/>
              <a:ext cx="175657" cy="136566"/>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61" name="Isosceles Triangle 460"/>
            <p:cNvSpPr/>
            <p:nvPr/>
          </p:nvSpPr>
          <p:spPr bwMode="auto">
            <a:xfrm>
              <a:off x="3733800" y="4632366"/>
              <a:ext cx="175657" cy="136566"/>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62" name="Isosceles Triangle 461"/>
            <p:cNvSpPr/>
            <p:nvPr/>
          </p:nvSpPr>
          <p:spPr bwMode="auto">
            <a:xfrm>
              <a:off x="4038600" y="46323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63" name="Isosceles Triangle 462"/>
            <p:cNvSpPr/>
            <p:nvPr/>
          </p:nvSpPr>
          <p:spPr bwMode="auto">
            <a:xfrm>
              <a:off x="4343400" y="4632366"/>
              <a:ext cx="175657" cy="136566"/>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64" name="Isosceles Triangle 463"/>
            <p:cNvSpPr/>
            <p:nvPr/>
          </p:nvSpPr>
          <p:spPr bwMode="auto">
            <a:xfrm>
              <a:off x="4648200" y="46323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65" name="Isosceles Triangle 464"/>
            <p:cNvSpPr/>
            <p:nvPr/>
          </p:nvSpPr>
          <p:spPr bwMode="auto">
            <a:xfrm>
              <a:off x="4953000" y="46323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66" name="Isosceles Triangle 465"/>
            <p:cNvSpPr/>
            <p:nvPr/>
          </p:nvSpPr>
          <p:spPr bwMode="auto">
            <a:xfrm>
              <a:off x="3429000" y="4838700"/>
              <a:ext cx="175657" cy="136566"/>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67" name="Isosceles Triangle 466"/>
            <p:cNvSpPr/>
            <p:nvPr/>
          </p:nvSpPr>
          <p:spPr bwMode="auto">
            <a:xfrm>
              <a:off x="3733800" y="4838700"/>
              <a:ext cx="175657" cy="136566"/>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69" name="Isosceles Triangle 468"/>
            <p:cNvSpPr/>
            <p:nvPr/>
          </p:nvSpPr>
          <p:spPr bwMode="auto">
            <a:xfrm>
              <a:off x="4038600" y="4838700"/>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70" name="Isosceles Triangle 469"/>
            <p:cNvSpPr/>
            <p:nvPr/>
          </p:nvSpPr>
          <p:spPr bwMode="auto">
            <a:xfrm>
              <a:off x="4343400" y="4838700"/>
              <a:ext cx="175657" cy="136566"/>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72" name="Isosceles Triangle 471"/>
            <p:cNvSpPr/>
            <p:nvPr/>
          </p:nvSpPr>
          <p:spPr bwMode="auto">
            <a:xfrm>
              <a:off x="4648200" y="4838700"/>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73" name="Isosceles Triangle 472"/>
            <p:cNvSpPr/>
            <p:nvPr/>
          </p:nvSpPr>
          <p:spPr bwMode="auto">
            <a:xfrm>
              <a:off x="4953000" y="4838700"/>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74" name="Isosceles Triangle 473"/>
            <p:cNvSpPr/>
            <p:nvPr/>
          </p:nvSpPr>
          <p:spPr bwMode="auto">
            <a:xfrm>
              <a:off x="3429000" y="5029200"/>
              <a:ext cx="175657" cy="136566"/>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75" name="Isosceles Triangle 474"/>
            <p:cNvSpPr/>
            <p:nvPr/>
          </p:nvSpPr>
          <p:spPr bwMode="auto">
            <a:xfrm>
              <a:off x="3733800" y="5029200"/>
              <a:ext cx="175657" cy="136566"/>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76" name="Isosceles Triangle 475"/>
            <p:cNvSpPr/>
            <p:nvPr/>
          </p:nvSpPr>
          <p:spPr bwMode="auto">
            <a:xfrm>
              <a:off x="4038600" y="5029200"/>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77" name="Isosceles Triangle 476"/>
            <p:cNvSpPr/>
            <p:nvPr/>
          </p:nvSpPr>
          <p:spPr bwMode="auto">
            <a:xfrm>
              <a:off x="4343400" y="5029200"/>
              <a:ext cx="175657" cy="136566"/>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78" name="Isosceles Triangle 477"/>
            <p:cNvSpPr/>
            <p:nvPr/>
          </p:nvSpPr>
          <p:spPr bwMode="auto">
            <a:xfrm>
              <a:off x="4648200" y="5029200"/>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79" name="Isosceles Triangle 478"/>
            <p:cNvSpPr/>
            <p:nvPr/>
          </p:nvSpPr>
          <p:spPr bwMode="auto">
            <a:xfrm>
              <a:off x="4953000" y="5029200"/>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80" name="Isosceles Triangle 479"/>
            <p:cNvSpPr/>
            <p:nvPr/>
          </p:nvSpPr>
          <p:spPr bwMode="auto">
            <a:xfrm>
              <a:off x="3414157" y="5203866"/>
              <a:ext cx="175657" cy="136566"/>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81" name="Isosceles Triangle 480"/>
            <p:cNvSpPr/>
            <p:nvPr/>
          </p:nvSpPr>
          <p:spPr bwMode="auto">
            <a:xfrm>
              <a:off x="3718957" y="5203866"/>
              <a:ext cx="175657" cy="136566"/>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82" name="Isosceles Triangle 481"/>
            <p:cNvSpPr/>
            <p:nvPr/>
          </p:nvSpPr>
          <p:spPr bwMode="auto">
            <a:xfrm>
              <a:off x="4023757" y="52038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83" name="Isosceles Triangle 482"/>
            <p:cNvSpPr/>
            <p:nvPr/>
          </p:nvSpPr>
          <p:spPr bwMode="auto">
            <a:xfrm>
              <a:off x="4328557" y="5203866"/>
              <a:ext cx="175657" cy="136566"/>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84" name="Isosceles Triangle 483"/>
            <p:cNvSpPr/>
            <p:nvPr/>
          </p:nvSpPr>
          <p:spPr bwMode="auto">
            <a:xfrm>
              <a:off x="4633357" y="52038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85" name="Isosceles Triangle 484"/>
            <p:cNvSpPr/>
            <p:nvPr/>
          </p:nvSpPr>
          <p:spPr bwMode="auto">
            <a:xfrm>
              <a:off x="4938157" y="52038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86" name="Isosceles Triangle 485"/>
            <p:cNvSpPr/>
            <p:nvPr/>
          </p:nvSpPr>
          <p:spPr bwMode="auto">
            <a:xfrm>
              <a:off x="3414157" y="5394366"/>
              <a:ext cx="175657" cy="136566"/>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93" name="Isosceles Triangle 492"/>
            <p:cNvSpPr/>
            <p:nvPr/>
          </p:nvSpPr>
          <p:spPr bwMode="auto">
            <a:xfrm>
              <a:off x="3718957" y="5394366"/>
              <a:ext cx="175657" cy="136566"/>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94" name="Isosceles Triangle 493"/>
            <p:cNvSpPr/>
            <p:nvPr/>
          </p:nvSpPr>
          <p:spPr bwMode="auto">
            <a:xfrm>
              <a:off x="4023757" y="53943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95" name="Isosceles Triangle 494"/>
            <p:cNvSpPr/>
            <p:nvPr/>
          </p:nvSpPr>
          <p:spPr bwMode="auto">
            <a:xfrm>
              <a:off x="4328557" y="5394366"/>
              <a:ext cx="175657" cy="136566"/>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05" name="Isosceles Triangle 504"/>
            <p:cNvSpPr/>
            <p:nvPr/>
          </p:nvSpPr>
          <p:spPr bwMode="auto">
            <a:xfrm>
              <a:off x="4633357" y="53943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06" name="Isosceles Triangle 505"/>
            <p:cNvSpPr/>
            <p:nvPr/>
          </p:nvSpPr>
          <p:spPr bwMode="auto">
            <a:xfrm>
              <a:off x="4938157" y="53943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07" name="Isosceles Triangle 506"/>
            <p:cNvSpPr/>
            <p:nvPr/>
          </p:nvSpPr>
          <p:spPr bwMode="auto">
            <a:xfrm>
              <a:off x="3414157" y="5600700"/>
              <a:ext cx="175657" cy="136566"/>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12" name="Isosceles Triangle 511"/>
            <p:cNvSpPr/>
            <p:nvPr/>
          </p:nvSpPr>
          <p:spPr bwMode="auto">
            <a:xfrm>
              <a:off x="3718957" y="5600700"/>
              <a:ext cx="175657" cy="136566"/>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13" name="Isosceles Triangle 512"/>
            <p:cNvSpPr/>
            <p:nvPr/>
          </p:nvSpPr>
          <p:spPr bwMode="auto">
            <a:xfrm>
              <a:off x="4023757" y="5600700"/>
              <a:ext cx="175657" cy="136566"/>
            </a:xfrm>
            <a:prstGeom prst="triangle">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14" name="Isosceles Triangle 513"/>
            <p:cNvSpPr/>
            <p:nvPr/>
          </p:nvSpPr>
          <p:spPr bwMode="auto">
            <a:xfrm>
              <a:off x="4328557" y="5600700"/>
              <a:ext cx="175657" cy="136566"/>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15" name="Isosceles Triangle 514"/>
            <p:cNvSpPr/>
            <p:nvPr/>
          </p:nvSpPr>
          <p:spPr bwMode="auto">
            <a:xfrm>
              <a:off x="4633357" y="5600700"/>
              <a:ext cx="175657" cy="136566"/>
            </a:xfrm>
            <a:prstGeom prst="triangle">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16" name="Isosceles Triangle 515"/>
            <p:cNvSpPr/>
            <p:nvPr/>
          </p:nvSpPr>
          <p:spPr bwMode="auto">
            <a:xfrm>
              <a:off x="4938157" y="5600700"/>
              <a:ext cx="175657" cy="136566"/>
            </a:xfrm>
            <a:prstGeom prst="triangle">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17" name="Isosceles Triangle 516"/>
            <p:cNvSpPr/>
            <p:nvPr/>
          </p:nvSpPr>
          <p:spPr bwMode="auto">
            <a:xfrm>
              <a:off x="3414157" y="5775366"/>
              <a:ext cx="175657" cy="136566"/>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18" name="Isosceles Triangle 517"/>
            <p:cNvSpPr/>
            <p:nvPr/>
          </p:nvSpPr>
          <p:spPr bwMode="auto">
            <a:xfrm>
              <a:off x="3718957" y="5775366"/>
              <a:ext cx="175657" cy="136566"/>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19" name="Isosceles Triangle 518"/>
            <p:cNvSpPr/>
            <p:nvPr/>
          </p:nvSpPr>
          <p:spPr bwMode="auto">
            <a:xfrm>
              <a:off x="4023757" y="57753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20" name="Isosceles Triangle 519"/>
            <p:cNvSpPr/>
            <p:nvPr/>
          </p:nvSpPr>
          <p:spPr bwMode="auto">
            <a:xfrm>
              <a:off x="4328557" y="5775366"/>
              <a:ext cx="175657" cy="136566"/>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21" name="Isosceles Triangle 520"/>
            <p:cNvSpPr/>
            <p:nvPr/>
          </p:nvSpPr>
          <p:spPr bwMode="auto">
            <a:xfrm>
              <a:off x="4633357" y="57753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22" name="Isosceles Triangle 521"/>
            <p:cNvSpPr/>
            <p:nvPr/>
          </p:nvSpPr>
          <p:spPr bwMode="auto">
            <a:xfrm>
              <a:off x="4938157" y="5775366"/>
              <a:ext cx="175657" cy="136566"/>
            </a:xfrm>
            <a:prstGeom prst="triangl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mtClean="0">
                  <a:solidFill>
                    <a:schemeClr val="tx1"/>
                  </a:solidFill>
                  <a:effectLst>
                    <a:outerShdw blurRad="38100" dist="38100" dir="2700000" algn="tl">
                      <a:srgbClr val="000000">
                        <a:alpha val="43137"/>
                      </a:srgbClr>
                    </a:outerShdw>
                  </a:effectLst>
                  <a:latin typeface="Trebuchet MS" pitchFamily="34" charset="0"/>
                </a:rPr>
                <a:t> </a:t>
              </a:r>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grpSp>
      <p:sp>
        <p:nvSpPr>
          <p:cNvPr id="523" name="Rectangle 522"/>
          <p:cNvSpPr/>
          <p:nvPr/>
        </p:nvSpPr>
        <p:spPr bwMode="auto">
          <a:xfrm>
            <a:off x="452576" y="2933700"/>
            <a:ext cx="152400" cy="266700"/>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7" rIns="0"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24" name="Rectangle 523"/>
          <p:cNvSpPr/>
          <p:nvPr/>
        </p:nvSpPr>
        <p:spPr bwMode="auto">
          <a:xfrm>
            <a:off x="604976" y="2933700"/>
            <a:ext cx="152400" cy="266700"/>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7" rIns="0"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25" name="Rectangle 524"/>
          <p:cNvSpPr/>
          <p:nvPr/>
        </p:nvSpPr>
        <p:spPr bwMode="auto">
          <a:xfrm>
            <a:off x="757376" y="2933700"/>
            <a:ext cx="152400" cy="266700"/>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7" rIns="0"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26" name="Rectangle 525"/>
          <p:cNvSpPr/>
          <p:nvPr/>
        </p:nvSpPr>
        <p:spPr bwMode="auto">
          <a:xfrm>
            <a:off x="909776" y="2933700"/>
            <a:ext cx="152400" cy="266700"/>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7" rIns="0"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27" name="Rectangle 526"/>
          <p:cNvSpPr/>
          <p:nvPr/>
        </p:nvSpPr>
        <p:spPr bwMode="auto">
          <a:xfrm>
            <a:off x="1062176" y="2933700"/>
            <a:ext cx="152400" cy="266700"/>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7" rIns="0"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28" name="Rectangle 527"/>
          <p:cNvSpPr/>
          <p:nvPr/>
        </p:nvSpPr>
        <p:spPr bwMode="auto">
          <a:xfrm>
            <a:off x="1214576" y="2933700"/>
            <a:ext cx="152400" cy="266700"/>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7" rIns="0"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pSp>
        <p:nvGrpSpPr>
          <p:cNvPr id="13" name="Group 534"/>
          <p:cNvGrpSpPr/>
          <p:nvPr/>
        </p:nvGrpSpPr>
        <p:grpSpPr>
          <a:xfrm>
            <a:off x="452576" y="2933206"/>
            <a:ext cx="914400" cy="267194"/>
            <a:chOff x="1714500" y="2247406"/>
            <a:chExt cx="914400" cy="267194"/>
          </a:xfrm>
        </p:grpSpPr>
        <p:sp>
          <p:nvSpPr>
            <p:cNvPr id="529" name="Rectangle 528"/>
            <p:cNvSpPr/>
            <p:nvPr/>
          </p:nvSpPr>
          <p:spPr bwMode="auto">
            <a:xfrm>
              <a:off x="1714500" y="2247900"/>
              <a:ext cx="152400" cy="266700"/>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7" rIns="0"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1</a:t>
              </a:r>
            </a:p>
          </p:txBody>
        </p:sp>
        <p:sp>
          <p:nvSpPr>
            <p:cNvPr id="530" name="Rectangle 529"/>
            <p:cNvSpPr/>
            <p:nvPr/>
          </p:nvSpPr>
          <p:spPr bwMode="auto">
            <a:xfrm>
              <a:off x="1861875" y="2247406"/>
              <a:ext cx="160070" cy="267194"/>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7" rIns="0"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1</a:t>
              </a:r>
            </a:p>
          </p:txBody>
        </p:sp>
        <p:sp>
          <p:nvSpPr>
            <p:cNvPr id="531" name="Rectangle 530"/>
            <p:cNvSpPr/>
            <p:nvPr/>
          </p:nvSpPr>
          <p:spPr bwMode="auto">
            <a:xfrm>
              <a:off x="2019300" y="2247900"/>
              <a:ext cx="152400" cy="266700"/>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7" rIns="0"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0</a:t>
              </a:r>
            </a:p>
          </p:txBody>
        </p:sp>
        <p:sp>
          <p:nvSpPr>
            <p:cNvPr id="532" name="Rectangle 531"/>
            <p:cNvSpPr/>
            <p:nvPr/>
          </p:nvSpPr>
          <p:spPr bwMode="auto">
            <a:xfrm>
              <a:off x="2171700" y="2247900"/>
              <a:ext cx="152400" cy="266700"/>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7" rIns="0"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1</a:t>
              </a:r>
            </a:p>
          </p:txBody>
        </p:sp>
        <p:sp>
          <p:nvSpPr>
            <p:cNvPr id="533" name="Rectangle 532"/>
            <p:cNvSpPr/>
            <p:nvPr/>
          </p:nvSpPr>
          <p:spPr bwMode="auto">
            <a:xfrm>
              <a:off x="2324100" y="2247900"/>
              <a:ext cx="152400" cy="266700"/>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7" rIns="0"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0</a:t>
              </a:r>
            </a:p>
          </p:txBody>
        </p:sp>
        <p:sp>
          <p:nvSpPr>
            <p:cNvPr id="534" name="Rectangle 533"/>
            <p:cNvSpPr/>
            <p:nvPr/>
          </p:nvSpPr>
          <p:spPr bwMode="auto">
            <a:xfrm>
              <a:off x="2476500" y="2247900"/>
              <a:ext cx="152400" cy="266700"/>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7" rIns="0"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0</a:t>
              </a:r>
            </a:p>
          </p:txBody>
        </p:sp>
      </p:grpSp>
      <p:grpSp>
        <p:nvGrpSpPr>
          <p:cNvPr id="14" name="Group 316"/>
          <p:cNvGrpSpPr/>
          <p:nvPr/>
        </p:nvGrpSpPr>
        <p:grpSpPr>
          <a:xfrm>
            <a:off x="452576" y="2933700"/>
            <a:ext cx="914400" cy="266700"/>
            <a:chOff x="1714500" y="2247900"/>
            <a:chExt cx="914400" cy="266700"/>
          </a:xfrm>
        </p:grpSpPr>
        <p:sp>
          <p:nvSpPr>
            <p:cNvPr id="318" name="Rectangle 317"/>
            <p:cNvSpPr/>
            <p:nvPr/>
          </p:nvSpPr>
          <p:spPr bwMode="auto">
            <a:xfrm>
              <a:off x="1714500" y="2247900"/>
              <a:ext cx="152400" cy="266700"/>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7" rIns="0"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1</a:t>
              </a:r>
            </a:p>
          </p:txBody>
        </p:sp>
        <p:sp>
          <p:nvSpPr>
            <p:cNvPr id="319" name="Rectangle 318"/>
            <p:cNvSpPr/>
            <p:nvPr/>
          </p:nvSpPr>
          <p:spPr bwMode="auto">
            <a:xfrm>
              <a:off x="1869173" y="2247901"/>
              <a:ext cx="152772" cy="266699"/>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7" rIns="0"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1</a:t>
              </a:r>
            </a:p>
          </p:txBody>
        </p:sp>
        <p:sp>
          <p:nvSpPr>
            <p:cNvPr id="320" name="Rectangle 319"/>
            <p:cNvSpPr/>
            <p:nvPr/>
          </p:nvSpPr>
          <p:spPr bwMode="auto">
            <a:xfrm>
              <a:off x="2019300" y="2247900"/>
              <a:ext cx="152400" cy="266700"/>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7" rIns="0"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1</a:t>
              </a:r>
            </a:p>
          </p:txBody>
        </p:sp>
        <p:sp>
          <p:nvSpPr>
            <p:cNvPr id="321" name="Rectangle 320"/>
            <p:cNvSpPr/>
            <p:nvPr/>
          </p:nvSpPr>
          <p:spPr bwMode="auto">
            <a:xfrm>
              <a:off x="2171700" y="2247900"/>
              <a:ext cx="152400" cy="266700"/>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7" rIns="0"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1</a:t>
              </a:r>
            </a:p>
          </p:txBody>
        </p:sp>
        <p:sp>
          <p:nvSpPr>
            <p:cNvPr id="322" name="Rectangle 321"/>
            <p:cNvSpPr/>
            <p:nvPr/>
          </p:nvSpPr>
          <p:spPr bwMode="auto">
            <a:xfrm>
              <a:off x="2324100" y="2247900"/>
              <a:ext cx="152400" cy="266700"/>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7" rIns="0"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1</a:t>
              </a:r>
            </a:p>
          </p:txBody>
        </p:sp>
        <p:sp>
          <p:nvSpPr>
            <p:cNvPr id="323" name="Rectangle 322"/>
            <p:cNvSpPr/>
            <p:nvPr/>
          </p:nvSpPr>
          <p:spPr bwMode="auto">
            <a:xfrm>
              <a:off x="2476500" y="2247900"/>
              <a:ext cx="152400" cy="266700"/>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7" rIns="0"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1</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63">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1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3">
                                            <p:txEl>
                                              <p:pRg st="2" end="2"/>
                                            </p:txEl>
                                          </p:spTgt>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8"/>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4"/>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1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Rectangle 528"/>
          <p:cNvSpPr/>
          <p:nvPr/>
        </p:nvSpPr>
        <p:spPr bwMode="auto">
          <a:xfrm>
            <a:off x="1260756" y="2324100"/>
            <a:ext cx="3775509" cy="3430370"/>
          </a:xfrm>
          <a:prstGeom prst="rect">
            <a:avLst/>
          </a:prstGeom>
        </p:spPr>
        <p:style>
          <a:lnRef idx="0">
            <a:schemeClr val="accent5"/>
          </a:lnRef>
          <a:fillRef idx="3">
            <a:schemeClr val="accent5"/>
          </a:fillRef>
          <a:effectRef idx="3">
            <a:schemeClr val="accent5"/>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cxnSp>
        <p:nvCxnSpPr>
          <p:cNvPr id="61" name="Straight Connector 60"/>
          <p:cNvCxnSpPr/>
          <p:nvPr/>
        </p:nvCxnSpPr>
        <p:spPr bwMode="auto">
          <a:xfrm rot="16200000">
            <a:off x="3049833" y="2527587"/>
            <a:ext cx="197022" cy="3275"/>
          </a:xfrm>
          <a:prstGeom prst="line">
            <a:avLst/>
          </a:prstGeom>
          <a:ln w="34925" cap="flat" cmpd="sng" algn="ctr">
            <a:solidFill>
              <a:schemeClr val="accent2">
                <a:lumMod val="50000"/>
              </a:schemeClr>
            </a:solidFill>
            <a:prstDash val="solid"/>
            <a:round/>
            <a:headEnd type="none" w="med" len="med"/>
            <a:tailEnd type="none" w="med" len="med"/>
          </a:ln>
          <a:effectLst>
            <a:glow rad="101600">
              <a:srgbClr val="FFFF00">
                <a:alpha val="60000"/>
              </a:srgbClr>
            </a:glow>
            <a:outerShdw blurRad="40000" dist="23000" dir="5400000" rotWithShape="0">
              <a:schemeClr val="accent3">
                <a:lumMod val="60000"/>
                <a:lumOff val="40000"/>
                <a:alpha val="35000"/>
              </a:schemeClr>
            </a:outerShdw>
          </a:effectLst>
        </p:spPr>
        <p:style>
          <a:lnRef idx="3">
            <a:schemeClr val="accent3"/>
          </a:lnRef>
          <a:fillRef idx="0">
            <a:schemeClr val="accent3"/>
          </a:fillRef>
          <a:effectRef idx="2">
            <a:schemeClr val="accent3"/>
          </a:effectRef>
          <a:fontRef idx="minor">
            <a:schemeClr val="tx1"/>
          </a:fontRef>
        </p:style>
      </p:cxnSp>
      <p:grpSp>
        <p:nvGrpSpPr>
          <p:cNvPr id="2" name="Group 337"/>
          <p:cNvGrpSpPr>
            <a:grpSpLocks/>
          </p:cNvGrpSpPr>
          <p:nvPr/>
        </p:nvGrpSpPr>
        <p:grpSpPr bwMode="auto">
          <a:xfrm>
            <a:off x="1349847" y="2627735"/>
            <a:ext cx="3682808" cy="2575872"/>
            <a:chOff x="1523393" y="3429000"/>
            <a:chExt cx="3124807" cy="2590230"/>
          </a:xfrm>
        </p:grpSpPr>
        <p:sp>
          <p:nvSpPr>
            <p:cNvPr id="102" name="Rectangle 101"/>
            <p:cNvSpPr/>
            <p:nvPr/>
          </p:nvSpPr>
          <p:spPr>
            <a:xfrm>
              <a:off x="1523393" y="3429082"/>
              <a:ext cx="3048391" cy="2590148"/>
            </a:xfrm>
            <a:prstGeom prst="rect">
              <a:avLst/>
            </a:prstGeom>
            <a:solidFill>
              <a:schemeClr val="accent3">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grpSp>
          <p:nvGrpSpPr>
            <p:cNvPr id="3" name="Group 225"/>
            <p:cNvGrpSpPr>
              <a:grpSpLocks/>
            </p:cNvGrpSpPr>
            <p:nvPr/>
          </p:nvGrpSpPr>
          <p:grpSpPr bwMode="auto">
            <a:xfrm>
              <a:off x="1524000" y="3429000"/>
              <a:ext cx="3124200" cy="2545176"/>
              <a:chOff x="3048000" y="3657600"/>
              <a:chExt cx="3124200" cy="2545182"/>
            </a:xfrm>
          </p:grpSpPr>
          <p:grpSp>
            <p:nvGrpSpPr>
              <p:cNvPr id="4" name="Group 109"/>
              <p:cNvGrpSpPr>
                <a:grpSpLocks/>
              </p:cNvGrpSpPr>
              <p:nvPr/>
            </p:nvGrpSpPr>
            <p:grpSpPr bwMode="auto">
              <a:xfrm>
                <a:off x="3104001" y="3962406"/>
                <a:ext cx="629799" cy="2240282"/>
                <a:chOff x="3104000" y="3962401"/>
                <a:chExt cx="629799" cy="2240279"/>
              </a:xfrm>
            </p:grpSpPr>
            <p:sp>
              <p:nvSpPr>
                <p:cNvPr id="64" name="Rounded Rectangle 63"/>
                <p:cNvSpPr/>
                <p:nvPr/>
              </p:nvSpPr>
              <p:spPr>
                <a:xfrm rot="5400000">
                  <a:off x="2477637" y="4960889"/>
                  <a:ext cx="1867511" cy="61625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67" name="Rounded Rectangle 66"/>
                <p:cNvSpPr/>
                <p:nvPr/>
              </p:nvSpPr>
              <p:spPr>
                <a:xfrm rot="5400000">
                  <a:off x="3276019" y="3814991"/>
                  <a:ext cx="295397" cy="591601"/>
                </a:xfrm>
                <a:prstGeom prst="roundRect">
                  <a:avLst/>
                </a:prstGeom>
              </p:spPr>
              <p:style>
                <a:lnRef idx="1">
                  <a:schemeClr val="accent6"/>
                </a:lnRef>
                <a:fillRef idx="3">
                  <a:schemeClr val="accent6"/>
                </a:fillRef>
                <a:effectRef idx="2">
                  <a:schemeClr val="accent6"/>
                </a:effectRef>
                <a:fontRef idx="minor">
                  <a:schemeClr val="lt1"/>
                </a:fontRef>
              </p:style>
              <p:txBody>
                <a:bodyPr vert="vert270" anchor="ctr">
                  <a:prstTxWarp prst="textNoShape">
                    <a:avLst/>
                  </a:prstTxWarp>
                </a:bodyPr>
                <a:lstStyle/>
                <a:p>
                  <a:pPr algn="ctr">
                    <a:defRPr/>
                  </a:pPr>
                  <a:r>
                    <a:rPr lang="en-US" sz="2000" b="1" cap="small">
                      <a:solidFill>
                        <a:srgbClr val="000000"/>
                      </a:solidFill>
                      <a:latin typeface="Trebuchet MS" pitchFamily="34" charset="0"/>
                      <a:ea typeface="Arial" pitchFamily="-112" charset="0"/>
                      <a:cs typeface="Calibri"/>
                    </a:rPr>
                    <a:t>Reg</a:t>
                  </a:r>
                </a:p>
              </p:txBody>
            </p:sp>
            <p:sp>
              <p:nvSpPr>
                <p:cNvPr id="50" name="Rounded Rectangle 49"/>
                <p:cNvSpPr>
                  <a:spLocks noChangeArrowheads="1"/>
                </p:cNvSpPr>
                <p:nvPr/>
              </p:nvSpPr>
              <p:spPr bwMode="auto">
                <a:xfrm>
                  <a:off x="3149281" y="4420374"/>
                  <a:ext cx="520938" cy="532382"/>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74" name="Rounded Rectangle 73"/>
                <p:cNvSpPr/>
                <p:nvPr/>
              </p:nvSpPr>
              <p:spPr>
                <a:xfrm>
                  <a:off x="3224874" y="4497144"/>
                  <a:ext cx="368107"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80" name="Rounded Rectangle 79"/>
                <p:cNvSpPr/>
                <p:nvPr/>
              </p:nvSpPr>
              <p:spPr>
                <a:xfrm>
                  <a:off x="3224874" y="4877656"/>
                  <a:ext cx="368107"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85" name="Rounded Rectangle 84"/>
                <p:cNvSpPr/>
                <p:nvPr/>
              </p:nvSpPr>
              <p:spPr>
                <a:xfrm>
                  <a:off x="3224874" y="4800886"/>
                  <a:ext cx="368107"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86" name="Rounded Rectangle 85"/>
                <p:cNvSpPr/>
                <p:nvPr/>
              </p:nvSpPr>
              <p:spPr>
                <a:xfrm>
                  <a:off x="3224874" y="4420374"/>
                  <a:ext cx="368107"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grpSp>
              <p:nvGrpSpPr>
                <p:cNvPr id="5" name="Group 92"/>
                <p:cNvGrpSpPr>
                  <a:grpSpLocks/>
                </p:cNvGrpSpPr>
                <p:nvPr/>
              </p:nvGrpSpPr>
              <p:grpSpPr bwMode="auto">
                <a:xfrm>
                  <a:off x="3378320" y="4648200"/>
                  <a:ext cx="27432" cy="103632"/>
                  <a:chOff x="3352800" y="2743200"/>
                  <a:chExt cx="27432" cy="103632"/>
                </a:xfrm>
              </p:grpSpPr>
              <p:sp>
                <p:nvSpPr>
                  <p:cNvPr id="88" name="Oval 87"/>
                  <p:cNvSpPr/>
                  <p:nvPr/>
                </p:nvSpPr>
                <p:spPr>
                  <a:xfrm>
                    <a:off x="3352185" y="2744015"/>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91" name="Oval 90"/>
                  <p:cNvSpPr/>
                  <p:nvPr/>
                </p:nvSpPr>
                <p:spPr>
                  <a:xfrm>
                    <a:off x="3352185" y="2820784"/>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grpSp>
            <p:sp>
              <p:nvSpPr>
                <p:cNvPr id="94" name="Rounded Rectangle 93"/>
                <p:cNvSpPr>
                  <a:spLocks noChangeArrowheads="1"/>
                </p:cNvSpPr>
                <p:nvPr/>
              </p:nvSpPr>
              <p:spPr bwMode="auto">
                <a:xfrm>
                  <a:off x="3149281" y="5638679"/>
                  <a:ext cx="520938" cy="534051"/>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95" name="Rounded Rectangle 94"/>
                <p:cNvSpPr/>
                <p:nvPr/>
              </p:nvSpPr>
              <p:spPr>
                <a:xfrm>
                  <a:off x="3224874" y="5715449"/>
                  <a:ext cx="368107"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96" name="Rounded Rectangle 95"/>
                <p:cNvSpPr/>
                <p:nvPr/>
              </p:nvSpPr>
              <p:spPr>
                <a:xfrm>
                  <a:off x="3224874" y="6095960"/>
                  <a:ext cx="368107"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97" name="Rounded Rectangle 96"/>
                <p:cNvSpPr/>
                <p:nvPr/>
              </p:nvSpPr>
              <p:spPr>
                <a:xfrm>
                  <a:off x="3224874" y="6019190"/>
                  <a:ext cx="368107"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98" name="Rounded Rectangle 97"/>
                <p:cNvSpPr/>
                <p:nvPr/>
              </p:nvSpPr>
              <p:spPr>
                <a:xfrm>
                  <a:off x="3224874" y="5638679"/>
                  <a:ext cx="368107"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grpSp>
              <p:nvGrpSpPr>
                <p:cNvPr id="6" name="Group 98"/>
                <p:cNvGrpSpPr>
                  <a:grpSpLocks/>
                </p:cNvGrpSpPr>
                <p:nvPr/>
              </p:nvGrpSpPr>
              <p:grpSpPr bwMode="auto">
                <a:xfrm>
                  <a:off x="3378320" y="5867400"/>
                  <a:ext cx="27432" cy="103632"/>
                  <a:chOff x="3352800" y="2743200"/>
                  <a:chExt cx="27432" cy="103632"/>
                </a:xfrm>
              </p:grpSpPr>
              <p:sp>
                <p:nvSpPr>
                  <p:cNvPr id="100" name="Oval 99"/>
                  <p:cNvSpPr/>
                  <p:nvPr/>
                </p:nvSpPr>
                <p:spPr>
                  <a:xfrm>
                    <a:off x="3352185" y="2743119"/>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101" name="Oval 100"/>
                  <p:cNvSpPr/>
                  <p:nvPr/>
                </p:nvSpPr>
                <p:spPr>
                  <a:xfrm>
                    <a:off x="3352185" y="2819889"/>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grpSp>
            <p:grpSp>
              <p:nvGrpSpPr>
                <p:cNvPr id="7" name="Group 106"/>
                <p:cNvGrpSpPr/>
                <p:nvPr/>
              </p:nvGrpSpPr>
              <p:grpSpPr>
                <a:xfrm>
                  <a:off x="3378320" y="5181600"/>
                  <a:ext cx="27432" cy="103632"/>
                  <a:chOff x="3352800" y="2743200"/>
                  <a:chExt cx="27432" cy="103632"/>
                </a:xfrm>
                <a:solidFill>
                  <a:schemeClr val="bg2"/>
                </a:solidFill>
              </p:grpSpPr>
              <p:sp>
                <p:nvSpPr>
                  <p:cNvPr id="108" name="Oval 107"/>
                  <p:cNvSpPr/>
                  <p:nvPr/>
                </p:nvSpPr>
                <p:spPr>
                  <a:xfrm>
                    <a:off x="3352800" y="27432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cap="small" dirty="0">
                      <a:solidFill>
                        <a:srgbClr val="000000"/>
                      </a:solidFill>
                      <a:latin typeface="Trebuchet MS" pitchFamily="34" charset="0"/>
                      <a:cs typeface="Calibri"/>
                    </a:endParaRPr>
                  </a:p>
                </p:txBody>
              </p:sp>
              <p:sp>
                <p:nvSpPr>
                  <p:cNvPr id="109" name="Oval 108"/>
                  <p:cNvSpPr/>
                  <p:nvPr/>
                </p:nvSpPr>
                <p:spPr>
                  <a:xfrm>
                    <a:off x="3352800" y="28194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cap="small" dirty="0">
                      <a:solidFill>
                        <a:srgbClr val="000000"/>
                      </a:solidFill>
                      <a:latin typeface="Trebuchet MS" pitchFamily="34" charset="0"/>
                      <a:cs typeface="Calibri"/>
                    </a:endParaRPr>
                  </a:p>
                </p:txBody>
              </p:sp>
            </p:grpSp>
          </p:grpSp>
          <p:grpSp>
            <p:nvGrpSpPr>
              <p:cNvPr id="8" name="Group 110"/>
              <p:cNvGrpSpPr>
                <a:grpSpLocks/>
              </p:cNvGrpSpPr>
              <p:nvPr/>
            </p:nvGrpSpPr>
            <p:grpSpPr bwMode="auto">
              <a:xfrm>
                <a:off x="3809903" y="4335265"/>
                <a:ext cx="629399" cy="1867513"/>
                <a:chOff x="3103902" y="4335260"/>
                <a:chExt cx="629398" cy="1867511"/>
              </a:xfrm>
            </p:grpSpPr>
            <p:sp>
              <p:nvSpPr>
                <p:cNvPr id="112" name="Rounded Rectangle 111"/>
                <p:cNvSpPr/>
                <p:nvPr/>
              </p:nvSpPr>
              <p:spPr>
                <a:xfrm rot="5400000">
                  <a:off x="2484845" y="4954317"/>
                  <a:ext cx="1867511" cy="62939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114" name="Rounded Rectangle 113"/>
                <p:cNvSpPr>
                  <a:spLocks noChangeArrowheads="1"/>
                </p:cNvSpPr>
                <p:nvPr/>
              </p:nvSpPr>
              <p:spPr bwMode="auto">
                <a:xfrm>
                  <a:off x="3149915" y="4420375"/>
                  <a:ext cx="532441" cy="532382"/>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115" name="Rounded Rectangle 114"/>
                <p:cNvSpPr/>
                <p:nvPr/>
              </p:nvSpPr>
              <p:spPr>
                <a:xfrm>
                  <a:off x="3225509" y="4497145"/>
                  <a:ext cx="381254"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116" name="Rounded Rectangle 115"/>
                <p:cNvSpPr/>
                <p:nvPr/>
              </p:nvSpPr>
              <p:spPr>
                <a:xfrm>
                  <a:off x="3225509" y="4877657"/>
                  <a:ext cx="381254"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117" name="Rounded Rectangle 116"/>
                <p:cNvSpPr/>
                <p:nvPr/>
              </p:nvSpPr>
              <p:spPr>
                <a:xfrm>
                  <a:off x="3225509" y="4800887"/>
                  <a:ext cx="381254"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118" name="Rounded Rectangle 117"/>
                <p:cNvSpPr/>
                <p:nvPr/>
              </p:nvSpPr>
              <p:spPr>
                <a:xfrm>
                  <a:off x="3225509" y="4420375"/>
                  <a:ext cx="381254"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grpSp>
              <p:nvGrpSpPr>
                <p:cNvPr id="9" name="Group 92"/>
                <p:cNvGrpSpPr>
                  <a:grpSpLocks/>
                </p:cNvGrpSpPr>
                <p:nvPr/>
              </p:nvGrpSpPr>
              <p:grpSpPr bwMode="auto">
                <a:xfrm>
                  <a:off x="3378320" y="4648200"/>
                  <a:ext cx="27432" cy="103632"/>
                  <a:chOff x="3352800" y="2743200"/>
                  <a:chExt cx="27432" cy="103632"/>
                </a:xfrm>
              </p:grpSpPr>
              <p:sp>
                <p:nvSpPr>
                  <p:cNvPr id="131" name="Oval 130"/>
                  <p:cNvSpPr/>
                  <p:nvPr/>
                </p:nvSpPr>
                <p:spPr>
                  <a:xfrm>
                    <a:off x="3352820" y="2744016"/>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132" name="Oval 131"/>
                  <p:cNvSpPr/>
                  <p:nvPr/>
                </p:nvSpPr>
                <p:spPr>
                  <a:xfrm>
                    <a:off x="3352820" y="2820785"/>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grpSp>
            <p:sp>
              <p:nvSpPr>
                <p:cNvPr id="120" name="Rounded Rectangle 119"/>
                <p:cNvSpPr>
                  <a:spLocks noChangeArrowheads="1"/>
                </p:cNvSpPr>
                <p:nvPr/>
              </p:nvSpPr>
              <p:spPr bwMode="auto">
                <a:xfrm>
                  <a:off x="3149915" y="5638680"/>
                  <a:ext cx="532441" cy="534051"/>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121" name="Rounded Rectangle 120"/>
                <p:cNvSpPr/>
                <p:nvPr/>
              </p:nvSpPr>
              <p:spPr>
                <a:xfrm>
                  <a:off x="3225509" y="5715450"/>
                  <a:ext cx="381254"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122" name="Rounded Rectangle 121"/>
                <p:cNvSpPr/>
                <p:nvPr/>
              </p:nvSpPr>
              <p:spPr>
                <a:xfrm>
                  <a:off x="3225509" y="6095961"/>
                  <a:ext cx="381254"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123" name="Rounded Rectangle 122"/>
                <p:cNvSpPr/>
                <p:nvPr/>
              </p:nvSpPr>
              <p:spPr>
                <a:xfrm>
                  <a:off x="3225509" y="6019191"/>
                  <a:ext cx="381254"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124" name="Rounded Rectangle 123"/>
                <p:cNvSpPr/>
                <p:nvPr/>
              </p:nvSpPr>
              <p:spPr>
                <a:xfrm>
                  <a:off x="3225509" y="5638680"/>
                  <a:ext cx="381254"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grpSp>
              <p:nvGrpSpPr>
                <p:cNvPr id="10" name="Group 98"/>
                <p:cNvGrpSpPr>
                  <a:grpSpLocks/>
                </p:cNvGrpSpPr>
                <p:nvPr/>
              </p:nvGrpSpPr>
              <p:grpSpPr bwMode="auto">
                <a:xfrm>
                  <a:off x="3378320" y="5867400"/>
                  <a:ext cx="27432" cy="103632"/>
                  <a:chOff x="3352800" y="2743200"/>
                  <a:chExt cx="27432" cy="103632"/>
                </a:xfrm>
              </p:grpSpPr>
              <p:sp>
                <p:nvSpPr>
                  <p:cNvPr id="129" name="Oval 128"/>
                  <p:cNvSpPr/>
                  <p:nvPr/>
                </p:nvSpPr>
                <p:spPr>
                  <a:xfrm>
                    <a:off x="3352820" y="2743120"/>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130" name="Oval 129"/>
                  <p:cNvSpPr/>
                  <p:nvPr/>
                </p:nvSpPr>
                <p:spPr>
                  <a:xfrm>
                    <a:off x="3352820" y="2819890"/>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grpSp>
            <p:grpSp>
              <p:nvGrpSpPr>
                <p:cNvPr id="11" name="Group 106"/>
                <p:cNvGrpSpPr/>
                <p:nvPr/>
              </p:nvGrpSpPr>
              <p:grpSpPr>
                <a:xfrm>
                  <a:off x="3378320" y="5181600"/>
                  <a:ext cx="27432" cy="103632"/>
                  <a:chOff x="3352800" y="2743200"/>
                  <a:chExt cx="27432" cy="103632"/>
                </a:xfrm>
                <a:solidFill>
                  <a:schemeClr val="bg2"/>
                </a:solidFill>
              </p:grpSpPr>
              <p:sp>
                <p:nvSpPr>
                  <p:cNvPr id="127" name="Oval 126"/>
                  <p:cNvSpPr/>
                  <p:nvPr/>
                </p:nvSpPr>
                <p:spPr>
                  <a:xfrm>
                    <a:off x="3352800" y="27432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cap="small" dirty="0">
                      <a:solidFill>
                        <a:srgbClr val="000000"/>
                      </a:solidFill>
                      <a:latin typeface="Trebuchet MS" pitchFamily="34" charset="0"/>
                      <a:cs typeface="Calibri"/>
                    </a:endParaRPr>
                  </a:p>
                </p:txBody>
              </p:sp>
              <p:sp>
                <p:nvSpPr>
                  <p:cNvPr id="128" name="Oval 127"/>
                  <p:cNvSpPr/>
                  <p:nvPr/>
                </p:nvSpPr>
                <p:spPr>
                  <a:xfrm>
                    <a:off x="3352800" y="28194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cap="small" dirty="0">
                      <a:solidFill>
                        <a:srgbClr val="000000"/>
                      </a:solidFill>
                      <a:latin typeface="Trebuchet MS" pitchFamily="34" charset="0"/>
                      <a:cs typeface="Calibri"/>
                    </a:endParaRPr>
                  </a:p>
                </p:txBody>
              </p:sp>
            </p:grpSp>
          </p:grpSp>
          <p:grpSp>
            <p:nvGrpSpPr>
              <p:cNvPr id="12" name="Group 176"/>
              <p:cNvGrpSpPr>
                <a:grpSpLocks/>
              </p:cNvGrpSpPr>
              <p:nvPr/>
            </p:nvGrpSpPr>
            <p:grpSpPr bwMode="auto">
              <a:xfrm>
                <a:off x="4723598" y="4335267"/>
                <a:ext cx="631041" cy="1867514"/>
                <a:chOff x="3103149" y="4335240"/>
                <a:chExt cx="631031" cy="1867502"/>
              </a:xfrm>
            </p:grpSpPr>
            <p:sp>
              <p:nvSpPr>
                <p:cNvPr id="178" name="Rounded Rectangle 177"/>
                <p:cNvSpPr/>
                <p:nvPr/>
              </p:nvSpPr>
              <p:spPr>
                <a:xfrm rot="5400000">
                  <a:off x="2484914" y="4953475"/>
                  <a:ext cx="1867502" cy="6310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180" name="Rounded Rectangle 179"/>
                <p:cNvSpPr>
                  <a:spLocks noChangeArrowheads="1"/>
                </p:cNvSpPr>
                <p:nvPr/>
              </p:nvSpPr>
              <p:spPr bwMode="auto">
                <a:xfrm>
                  <a:off x="3149161" y="4420353"/>
                  <a:ext cx="534076" cy="532379"/>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181" name="Rounded Rectangle 180"/>
                <p:cNvSpPr/>
                <p:nvPr/>
              </p:nvSpPr>
              <p:spPr>
                <a:xfrm>
                  <a:off x="3226396" y="4497123"/>
                  <a:ext cx="381248"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182" name="Rounded Rectangle 181"/>
                <p:cNvSpPr/>
                <p:nvPr/>
              </p:nvSpPr>
              <p:spPr>
                <a:xfrm>
                  <a:off x="3226396" y="4877633"/>
                  <a:ext cx="381248"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183" name="Rounded Rectangle 182"/>
                <p:cNvSpPr/>
                <p:nvPr/>
              </p:nvSpPr>
              <p:spPr>
                <a:xfrm>
                  <a:off x="3226396" y="4800863"/>
                  <a:ext cx="381248"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184" name="Rounded Rectangle 183"/>
                <p:cNvSpPr/>
                <p:nvPr/>
              </p:nvSpPr>
              <p:spPr>
                <a:xfrm>
                  <a:off x="3226396" y="4420352"/>
                  <a:ext cx="381248"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grpSp>
              <p:nvGrpSpPr>
                <p:cNvPr id="13" name="Group 92"/>
                <p:cNvGrpSpPr>
                  <a:grpSpLocks/>
                </p:cNvGrpSpPr>
                <p:nvPr/>
              </p:nvGrpSpPr>
              <p:grpSpPr bwMode="auto">
                <a:xfrm>
                  <a:off x="3378266" y="4648177"/>
                  <a:ext cx="27432" cy="103632"/>
                  <a:chOff x="3352800" y="2743200"/>
                  <a:chExt cx="27432" cy="103632"/>
                </a:xfrm>
              </p:grpSpPr>
              <p:sp>
                <p:nvSpPr>
                  <p:cNvPr id="197" name="Oval 196"/>
                  <p:cNvSpPr/>
                  <p:nvPr/>
                </p:nvSpPr>
                <p:spPr>
                  <a:xfrm>
                    <a:off x="3352116" y="2744016"/>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198" name="Oval 197"/>
                  <p:cNvSpPr/>
                  <p:nvPr/>
                </p:nvSpPr>
                <p:spPr>
                  <a:xfrm>
                    <a:off x="3352116" y="2820785"/>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grpSp>
            <p:sp>
              <p:nvSpPr>
                <p:cNvPr id="186" name="Rounded Rectangle 185"/>
                <p:cNvSpPr>
                  <a:spLocks noChangeArrowheads="1"/>
                </p:cNvSpPr>
                <p:nvPr/>
              </p:nvSpPr>
              <p:spPr bwMode="auto">
                <a:xfrm>
                  <a:off x="3149159" y="5638652"/>
                  <a:ext cx="534076" cy="534049"/>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187" name="Rounded Rectangle 186"/>
                <p:cNvSpPr/>
                <p:nvPr/>
              </p:nvSpPr>
              <p:spPr>
                <a:xfrm>
                  <a:off x="3226393" y="5715421"/>
                  <a:ext cx="381247"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188" name="Rounded Rectangle 187"/>
                <p:cNvSpPr/>
                <p:nvPr/>
              </p:nvSpPr>
              <p:spPr>
                <a:xfrm>
                  <a:off x="3226392" y="6095932"/>
                  <a:ext cx="381247"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189" name="Rounded Rectangle 188"/>
                <p:cNvSpPr/>
                <p:nvPr/>
              </p:nvSpPr>
              <p:spPr>
                <a:xfrm>
                  <a:off x="3226389" y="6019162"/>
                  <a:ext cx="381247"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190" name="Rounded Rectangle 189"/>
                <p:cNvSpPr/>
                <p:nvPr/>
              </p:nvSpPr>
              <p:spPr>
                <a:xfrm>
                  <a:off x="3226391" y="5638652"/>
                  <a:ext cx="381247"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grpSp>
              <p:nvGrpSpPr>
                <p:cNvPr id="14" name="Group 98"/>
                <p:cNvGrpSpPr>
                  <a:grpSpLocks/>
                </p:cNvGrpSpPr>
                <p:nvPr/>
              </p:nvGrpSpPr>
              <p:grpSpPr bwMode="auto">
                <a:xfrm>
                  <a:off x="3378276" y="5867374"/>
                  <a:ext cx="27432" cy="103632"/>
                  <a:chOff x="3352800" y="2743200"/>
                  <a:chExt cx="27432" cy="103632"/>
                </a:xfrm>
              </p:grpSpPr>
              <p:sp>
                <p:nvSpPr>
                  <p:cNvPr id="195" name="Oval 194"/>
                  <p:cNvSpPr/>
                  <p:nvPr/>
                </p:nvSpPr>
                <p:spPr>
                  <a:xfrm>
                    <a:off x="3352116" y="2743120"/>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196" name="Oval 195"/>
                  <p:cNvSpPr/>
                  <p:nvPr/>
                </p:nvSpPr>
                <p:spPr>
                  <a:xfrm>
                    <a:off x="3352116" y="2819890"/>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grpSp>
            <p:grpSp>
              <p:nvGrpSpPr>
                <p:cNvPr id="15" name="Group 106"/>
                <p:cNvGrpSpPr/>
                <p:nvPr/>
              </p:nvGrpSpPr>
              <p:grpSpPr>
                <a:xfrm>
                  <a:off x="3378320" y="5181600"/>
                  <a:ext cx="27432" cy="103632"/>
                  <a:chOff x="3352800" y="2743200"/>
                  <a:chExt cx="27432" cy="103632"/>
                </a:xfrm>
                <a:solidFill>
                  <a:schemeClr val="bg2"/>
                </a:solidFill>
              </p:grpSpPr>
              <p:sp>
                <p:nvSpPr>
                  <p:cNvPr id="193" name="Oval 192"/>
                  <p:cNvSpPr/>
                  <p:nvPr/>
                </p:nvSpPr>
                <p:spPr>
                  <a:xfrm>
                    <a:off x="3352800" y="27432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cap="small" dirty="0">
                      <a:solidFill>
                        <a:srgbClr val="000000"/>
                      </a:solidFill>
                      <a:latin typeface="Trebuchet MS" pitchFamily="34" charset="0"/>
                      <a:cs typeface="Calibri"/>
                    </a:endParaRPr>
                  </a:p>
                </p:txBody>
              </p:sp>
              <p:sp>
                <p:nvSpPr>
                  <p:cNvPr id="194" name="Oval 193"/>
                  <p:cNvSpPr/>
                  <p:nvPr/>
                </p:nvSpPr>
                <p:spPr>
                  <a:xfrm>
                    <a:off x="3352800" y="28194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cap="small" dirty="0">
                      <a:solidFill>
                        <a:srgbClr val="000000"/>
                      </a:solidFill>
                      <a:latin typeface="Trebuchet MS" pitchFamily="34" charset="0"/>
                      <a:cs typeface="Calibri"/>
                    </a:endParaRPr>
                  </a:p>
                </p:txBody>
              </p:sp>
            </p:grpSp>
          </p:grpSp>
          <p:grpSp>
            <p:nvGrpSpPr>
              <p:cNvPr id="16" name="Group 198"/>
              <p:cNvGrpSpPr>
                <a:grpSpLocks/>
              </p:cNvGrpSpPr>
              <p:nvPr/>
            </p:nvGrpSpPr>
            <p:grpSpPr bwMode="auto">
              <a:xfrm>
                <a:off x="5430231" y="4335267"/>
                <a:ext cx="629398" cy="1867515"/>
                <a:chOff x="3103778" y="4335241"/>
                <a:chExt cx="629387" cy="1867502"/>
              </a:xfrm>
            </p:grpSpPr>
            <p:sp>
              <p:nvSpPr>
                <p:cNvPr id="200" name="Rounded Rectangle 199"/>
                <p:cNvSpPr/>
                <p:nvPr/>
              </p:nvSpPr>
              <p:spPr>
                <a:xfrm rot="5400000">
                  <a:off x="2484721" y="4954298"/>
                  <a:ext cx="1867502" cy="62938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202" name="Rounded Rectangle 201"/>
                <p:cNvSpPr>
                  <a:spLocks noChangeArrowheads="1"/>
                </p:cNvSpPr>
                <p:nvPr/>
              </p:nvSpPr>
              <p:spPr bwMode="auto">
                <a:xfrm>
                  <a:off x="3149792" y="4420354"/>
                  <a:ext cx="532432" cy="532379"/>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203" name="Rounded Rectangle 202"/>
                <p:cNvSpPr/>
                <p:nvPr/>
              </p:nvSpPr>
              <p:spPr>
                <a:xfrm>
                  <a:off x="3227028" y="4497124"/>
                  <a:ext cx="377960"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204" name="Rounded Rectangle 203"/>
                <p:cNvSpPr/>
                <p:nvPr/>
              </p:nvSpPr>
              <p:spPr>
                <a:xfrm>
                  <a:off x="3227028" y="4877634"/>
                  <a:ext cx="377960"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205" name="Rounded Rectangle 204"/>
                <p:cNvSpPr/>
                <p:nvPr/>
              </p:nvSpPr>
              <p:spPr>
                <a:xfrm>
                  <a:off x="3227028" y="4800864"/>
                  <a:ext cx="377960"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206" name="Rounded Rectangle 205"/>
                <p:cNvSpPr/>
                <p:nvPr/>
              </p:nvSpPr>
              <p:spPr>
                <a:xfrm>
                  <a:off x="3227028" y="4420353"/>
                  <a:ext cx="377960"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grpSp>
              <p:nvGrpSpPr>
                <p:cNvPr id="17" name="Group 92"/>
                <p:cNvGrpSpPr>
                  <a:grpSpLocks/>
                </p:cNvGrpSpPr>
                <p:nvPr/>
              </p:nvGrpSpPr>
              <p:grpSpPr bwMode="auto">
                <a:xfrm>
                  <a:off x="3378263" y="4648177"/>
                  <a:ext cx="27432" cy="103632"/>
                  <a:chOff x="3352800" y="2743200"/>
                  <a:chExt cx="27432" cy="103632"/>
                </a:xfrm>
              </p:grpSpPr>
              <p:sp>
                <p:nvSpPr>
                  <p:cNvPr id="219" name="Oval 218"/>
                  <p:cNvSpPr/>
                  <p:nvPr/>
                </p:nvSpPr>
                <p:spPr>
                  <a:xfrm>
                    <a:off x="3351106" y="2744017"/>
                    <a:ext cx="29580"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220" name="Oval 219"/>
                  <p:cNvSpPr/>
                  <p:nvPr/>
                </p:nvSpPr>
                <p:spPr>
                  <a:xfrm>
                    <a:off x="3351106" y="2820787"/>
                    <a:ext cx="29580"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grpSp>
            <p:sp>
              <p:nvSpPr>
                <p:cNvPr id="208" name="Rounded Rectangle 207"/>
                <p:cNvSpPr>
                  <a:spLocks noChangeArrowheads="1"/>
                </p:cNvSpPr>
                <p:nvPr/>
              </p:nvSpPr>
              <p:spPr bwMode="auto">
                <a:xfrm>
                  <a:off x="3149795" y="5638653"/>
                  <a:ext cx="532432" cy="534049"/>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209" name="Rounded Rectangle 208"/>
                <p:cNvSpPr/>
                <p:nvPr/>
              </p:nvSpPr>
              <p:spPr>
                <a:xfrm>
                  <a:off x="3227028" y="5715422"/>
                  <a:ext cx="377960"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210" name="Rounded Rectangle 209"/>
                <p:cNvSpPr/>
                <p:nvPr/>
              </p:nvSpPr>
              <p:spPr>
                <a:xfrm>
                  <a:off x="3227027" y="6095933"/>
                  <a:ext cx="377960"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211" name="Rounded Rectangle 210"/>
                <p:cNvSpPr/>
                <p:nvPr/>
              </p:nvSpPr>
              <p:spPr>
                <a:xfrm>
                  <a:off x="3227024" y="6019163"/>
                  <a:ext cx="377960"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212" name="Rounded Rectangle 211"/>
                <p:cNvSpPr/>
                <p:nvPr/>
              </p:nvSpPr>
              <p:spPr>
                <a:xfrm>
                  <a:off x="3227026" y="5638653"/>
                  <a:ext cx="377960"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grpSp>
              <p:nvGrpSpPr>
                <p:cNvPr id="18" name="Group 98"/>
                <p:cNvGrpSpPr>
                  <a:grpSpLocks/>
                </p:cNvGrpSpPr>
                <p:nvPr/>
              </p:nvGrpSpPr>
              <p:grpSpPr bwMode="auto">
                <a:xfrm>
                  <a:off x="3378276" y="5867374"/>
                  <a:ext cx="27432" cy="103632"/>
                  <a:chOff x="3352800" y="2743200"/>
                  <a:chExt cx="27432" cy="103632"/>
                </a:xfrm>
              </p:grpSpPr>
              <p:sp>
                <p:nvSpPr>
                  <p:cNvPr id="217" name="Oval 216"/>
                  <p:cNvSpPr/>
                  <p:nvPr/>
                </p:nvSpPr>
                <p:spPr>
                  <a:xfrm>
                    <a:off x="3351106" y="2743121"/>
                    <a:ext cx="29580"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218" name="Oval 217"/>
                  <p:cNvSpPr/>
                  <p:nvPr/>
                </p:nvSpPr>
                <p:spPr>
                  <a:xfrm>
                    <a:off x="3351106" y="2819891"/>
                    <a:ext cx="29580"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grpSp>
            <p:grpSp>
              <p:nvGrpSpPr>
                <p:cNvPr id="19" name="Group 106"/>
                <p:cNvGrpSpPr/>
                <p:nvPr/>
              </p:nvGrpSpPr>
              <p:grpSpPr>
                <a:xfrm>
                  <a:off x="3378320" y="5181600"/>
                  <a:ext cx="27432" cy="103632"/>
                  <a:chOff x="3352800" y="2743200"/>
                  <a:chExt cx="27432" cy="103632"/>
                </a:xfrm>
                <a:solidFill>
                  <a:schemeClr val="bg2"/>
                </a:solidFill>
              </p:grpSpPr>
              <p:sp>
                <p:nvSpPr>
                  <p:cNvPr id="215" name="Oval 214"/>
                  <p:cNvSpPr/>
                  <p:nvPr/>
                </p:nvSpPr>
                <p:spPr>
                  <a:xfrm>
                    <a:off x="3352800" y="27432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cap="small" dirty="0">
                      <a:solidFill>
                        <a:srgbClr val="000000"/>
                      </a:solidFill>
                      <a:latin typeface="Trebuchet MS" pitchFamily="34" charset="0"/>
                      <a:cs typeface="Calibri"/>
                    </a:endParaRPr>
                  </a:p>
                </p:txBody>
              </p:sp>
              <p:sp>
                <p:nvSpPr>
                  <p:cNvPr id="216" name="Oval 215"/>
                  <p:cNvSpPr/>
                  <p:nvPr/>
                </p:nvSpPr>
                <p:spPr>
                  <a:xfrm>
                    <a:off x="3352800" y="28194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cap="small" dirty="0">
                      <a:solidFill>
                        <a:srgbClr val="000000"/>
                      </a:solidFill>
                      <a:latin typeface="Trebuchet MS" pitchFamily="34" charset="0"/>
                      <a:cs typeface="Calibri"/>
                    </a:endParaRPr>
                  </a:p>
                </p:txBody>
              </p:sp>
            </p:grpSp>
          </p:grpSp>
          <p:sp>
            <p:nvSpPr>
              <p:cNvPr id="41087" name="TextBox 220"/>
              <p:cNvSpPr txBox="1">
                <a:spLocks noChangeArrowheads="1"/>
              </p:cNvSpPr>
              <p:nvPr/>
            </p:nvSpPr>
            <p:spPr bwMode="auto">
              <a:xfrm>
                <a:off x="3048000" y="3657605"/>
                <a:ext cx="762000" cy="309493"/>
              </a:xfrm>
              <a:prstGeom prst="rect">
                <a:avLst/>
              </a:prstGeom>
              <a:noFill/>
              <a:ln w="9525">
                <a:noFill/>
                <a:miter lim="800000"/>
                <a:headEnd/>
                <a:tailEnd/>
              </a:ln>
            </p:spPr>
            <p:txBody>
              <a:bodyPr wrap="square">
                <a:prstTxWarp prst="textNoShape">
                  <a:avLst/>
                </a:prstTxWarp>
                <a:spAutoFit/>
              </a:bodyPr>
              <a:lstStyle/>
              <a:p>
                <a:pPr algn="ctr"/>
                <a:r>
                  <a:rPr lang="en-US" sz="1400" b="1" cap="small" dirty="0">
                    <a:solidFill>
                      <a:srgbClr val="000000"/>
                    </a:solidFill>
                    <a:latin typeface="Trebuchet MS" pitchFamily="34" charset="0"/>
                    <a:cs typeface="Calibri"/>
                  </a:rPr>
                  <a:t>Plane 0</a:t>
                </a:r>
              </a:p>
            </p:txBody>
          </p:sp>
          <p:sp>
            <p:nvSpPr>
              <p:cNvPr id="41088" name="TextBox 221"/>
              <p:cNvSpPr txBox="1">
                <a:spLocks noChangeArrowheads="1"/>
              </p:cNvSpPr>
              <p:nvPr/>
            </p:nvSpPr>
            <p:spPr bwMode="auto">
              <a:xfrm>
                <a:off x="3779983" y="3657605"/>
                <a:ext cx="762000" cy="309493"/>
              </a:xfrm>
              <a:prstGeom prst="rect">
                <a:avLst/>
              </a:prstGeom>
              <a:noFill/>
              <a:ln w="9525">
                <a:noFill/>
                <a:miter lim="800000"/>
                <a:headEnd/>
                <a:tailEnd/>
              </a:ln>
            </p:spPr>
            <p:txBody>
              <a:bodyPr wrap="square">
                <a:prstTxWarp prst="textNoShape">
                  <a:avLst/>
                </a:prstTxWarp>
                <a:spAutoFit/>
              </a:bodyPr>
              <a:lstStyle/>
              <a:p>
                <a:pPr algn="ctr"/>
                <a:r>
                  <a:rPr lang="en-US" sz="1400" b="1" cap="small">
                    <a:solidFill>
                      <a:srgbClr val="000000"/>
                    </a:solidFill>
                    <a:latin typeface="Trebuchet MS" pitchFamily="34" charset="0"/>
                    <a:cs typeface="Calibri"/>
                  </a:rPr>
                  <a:t>Plane 1</a:t>
                </a:r>
              </a:p>
            </p:txBody>
          </p:sp>
          <p:sp>
            <p:nvSpPr>
              <p:cNvPr id="41089" name="TextBox 222"/>
              <p:cNvSpPr txBox="1">
                <a:spLocks noChangeArrowheads="1"/>
              </p:cNvSpPr>
              <p:nvPr/>
            </p:nvSpPr>
            <p:spPr bwMode="auto">
              <a:xfrm>
                <a:off x="4634346" y="3657605"/>
                <a:ext cx="762000" cy="309493"/>
              </a:xfrm>
              <a:prstGeom prst="rect">
                <a:avLst/>
              </a:prstGeom>
              <a:noFill/>
              <a:ln w="9525">
                <a:noFill/>
                <a:miter lim="800000"/>
                <a:headEnd/>
                <a:tailEnd/>
              </a:ln>
            </p:spPr>
            <p:txBody>
              <a:bodyPr wrap="square">
                <a:prstTxWarp prst="textNoShape">
                  <a:avLst/>
                </a:prstTxWarp>
                <a:spAutoFit/>
              </a:bodyPr>
              <a:lstStyle/>
              <a:p>
                <a:pPr algn="ctr"/>
                <a:r>
                  <a:rPr lang="en-US" sz="1400" b="1" cap="small">
                    <a:solidFill>
                      <a:srgbClr val="000000"/>
                    </a:solidFill>
                    <a:latin typeface="Trebuchet MS" pitchFamily="34" charset="0"/>
                    <a:cs typeface="Calibri"/>
                  </a:rPr>
                  <a:t>Plane 2</a:t>
                </a:r>
              </a:p>
            </p:txBody>
          </p:sp>
          <p:sp>
            <p:nvSpPr>
              <p:cNvPr id="41090" name="TextBox 223"/>
              <p:cNvSpPr txBox="1">
                <a:spLocks noChangeArrowheads="1"/>
              </p:cNvSpPr>
              <p:nvPr/>
            </p:nvSpPr>
            <p:spPr bwMode="auto">
              <a:xfrm>
                <a:off x="5410200" y="3657600"/>
                <a:ext cx="762000" cy="309493"/>
              </a:xfrm>
              <a:prstGeom prst="rect">
                <a:avLst/>
              </a:prstGeom>
              <a:noFill/>
              <a:ln w="9525">
                <a:noFill/>
                <a:miter lim="800000"/>
                <a:headEnd/>
                <a:tailEnd/>
              </a:ln>
            </p:spPr>
            <p:txBody>
              <a:bodyPr wrap="square">
                <a:prstTxWarp prst="textNoShape">
                  <a:avLst/>
                </a:prstTxWarp>
                <a:spAutoFit/>
              </a:bodyPr>
              <a:lstStyle/>
              <a:p>
                <a:pPr algn="ctr"/>
                <a:r>
                  <a:rPr lang="en-US" sz="1400" b="1" cap="small">
                    <a:solidFill>
                      <a:srgbClr val="000000"/>
                    </a:solidFill>
                    <a:latin typeface="Trebuchet MS" pitchFamily="34" charset="0"/>
                    <a:cs typeface="Calibri"/>
                  </a:rPr>
                  <a:t>Plane 3</a:t>
                </a:r>
              </a:p>
            </p:txBody>
          </p:sp>
        </p:grpSp>
      </p:grpSp>
      <p:sp>
        <p:nvSpPr>
          <p:cNvPr id="40993" name="TextBox 3059"/>
          <p:cNvSpPr txBox="1">
            <a:spLocks noChangeArrowheads="1"/>
          </p:cNvSpPr>
          <p:nvPr/>
        </p:nvSpPr>
        <p:spPr bwMode="auto">
          <a:xfrm>
            <a:off x="2469454" y="5200288"/>
            <a:ext cx="1301675" cy="523220"/>
          </a:xfrm>
          <a:prstGeom prst="rect">
            <a:avLst/>
          </a:prstGeom>
          <a:noFill/>
          <a:ln w="9525">
            <a:noFill/>
            <a:miter lim="800000"/>
            <a:headEnd/>
            <a:tailEnd/>
          </a:ln>
        </p:spPr>
        <p:txBody>
          <a:bodyPr wrap="square">
            <a:prstTxWarp prst="textNoShape">
              <a:avLst/>
            </a:prstTxWarp>
            <a:spAutoFit/>
          </a:bodyPr>
          <a:lstStyle/>
          <a:p>
            <a:pPr algn="ctr"/>
            <a:r>
              <a:rPr lang="en-US" sz="2800" b="1" cap="small" dirty="0">
                <a:solidFill>
                  <a:srgbClr val="000000"/>
                </a:solidFill>
                <a:latin typeface="Trebuchet MS" pitchFamily="34" charset="0"/>
                <a:cs typeface="Calibri"/>
              </a:rPr>
              <a:t>Die 0</a:t>
            </a:r>
          </a:p>
        </p:txBody>
      </p:sp>
      <p:sp>
        <p:nvSpPr>
          <p:cNvPr id="241" name="Rounded Rectangle 240"/>
          <p:cNvSpPr/>
          <p:nvPr/>
        </p:nvSpPr>
        <p:spPr bwMode="auto">
          <a:xfrm rot="5400000">
            <a:off x="2491199" y="2733328"/>
            <a:ext cx="293759" cy="697244"/>
          </a:xfrm>
          <a:prstGeom prst="roundRect">
            <a:avLst/>
          </a:prstGeom>
        </p:spPr>
        <p:style>
          <a:lnRef idx="1">
            <a:schemeClr val="accent6"/>
          </a:lnRef>
          <a:fillRef idx="3">
            <a:schemeClr val="accent6"/>
          </a:fillRef>
          <a:effectRef idx="2">
            <a:schemeClr val="accent6"/>
          </a:effectRef>
          <a:fontRef idx="minor">
            <a:schemeClr val="lt1"/>
          </a:fontRef>
        </p:style>
        <p:txBody>
          <a:bodyPr vert="vert270" anchor="ctr">
            <a:prstTxWarp prst="textNoShape">
              <a:avLst/>
            </a:prstTxWarp>
          </a:bodyPr>
          <a:lstStyle/>
          <a:p>
            <a:pPr algn="ctr">
              <a:defRPr/>
            </a:pPr>
            <a:r>
              <a:rPr lang="en-US" sz="2000" b="1" cap="small">
                <a:solidFill>
                  <a:srgbClr val="000000"/>
                </a:solidFill>
                <a:latin typeface="Trebuchet MS" pitchFamily="34" charset="0"/>
                <a:ea typeface="Arial" pitchFamily="-112" charset="0"/>
                <a:cs typeface="Calibri"/>
              </a:rPr>
              <a:t>Reg</a:t>
            </a:r>
          </a:p>
        </p:txBody>
      </p:sp>
      <p:sp>
        <p:nvSpPr>
          <p:cNvPr id="242" name="Rounded Rectangle 241"/>
          <p:cNvSpPr/>
          <p:nvPr/>
        </p:nvSpPr>
        <p:spPr bwMode="auto">
          <a:xfrm rot="5400000">
            <a:off x="3557999" y="2733328"/>
            <a:ext cx="293759" cy="697244"/>
          </a:xfrm>
          <a:prstGeom prst="roundRect">
            <a:avLst/>
          </a:prstGeom>
        </p:spPr>
        <p:style>
          <a:lnRef idx="1">
            <a:schemeClr val="accent6"/>
          </a:lnRef>
          <a:fillRef idx="3">
            <a:schemeClr val="accent6"/>
          </a:fillRef>
          <a:effectRef idx="2">
            <a:schemeClr val="accent6"/>
          </a:effectRef>
          <a:fontRef idx="minor">
            <a:schemeClr val="lt1"/>
          </a:fontRef>
        </p:style>
        <p:txBody>
          <a:bodyPr vert="vert270" anchor="ctr">
            <a:prstTxWarp prst="textNoShape">
              <a:avLst/>
            </a:prstTxWarp>
          </a:bodyPr>
          <a:lstStyle/>
          <a:p>
            <a:pPr algn="ctr">
              <a:defRPr/>
            </a:pPr>
            <a:r>
              <a:rPr lang="en-US" sz="2000" b="1" cap="small">
                <a:solidFill>
                  <a:srgbClr val="000000"/>
                </a:solidFill>
                <a:latin typeface="Trebuchet MS" pitchFamily="34" charset="0"/>
                <a:ea typeface="Arial" pitchFamily="-112" charset="0"/>
                <a:cs typeface="Calibri"/>
              </a:rPr>
              <a:t>Reg</a:t>
            </a:r>
          </a:p>
        </p:txBody>
      </p:sp>
      <p:sp>
        <p:nvSpPr>
          <p:cNvPr id="243" name="Rounded Rectangle 242"/>
          <p:cNvSpPr/>
          <p:nvPr/>
        </p:nvSpPr>
        <p:spPr bwMode="auto">
          <a:xfrm rot="5400000">
            <a:off x="4396198" y="2733328"/>
            <a:ext cx="293759" cy="697244"/>
          </a:xfrm>
          <a:prstGeom prst="roundRect">
            <a:avLst/>
          </a:prstGeom>
        </p:spPr>
        <p:style>
          <a:lnRef idx="1">
            <a:schemeClr val="accent6"/>
          </a:lnRef>
          <a:fillRef idx="3">
            <a:schemeClr val="accent6"/>
          </a:fillRef>
          <a:effectRef idx="2">
            <a:schemeClr val="accent6"/>
          </a:effectRef>
          <a:fontRef idx="minor">
            <a:schemeClr val="lt1"/>
          </a:fontRef>
        </p:style>
        <p:txBody>
          <a:bodyPr vert="vert270" anchor="ctr">
            <a:prstTxWarp prst="textNoShape">
              <a:avLst/>
            </a:prstTxWarp>
          </a:bodyPr>
          <a:lstStyle/>
          <a:p>
            <a:pPr algn="ctr">
              <a:defRPr/>
            </a:pPr>
            <a:r>
              <a:rPr lang="en-US" sz="2000" b="1" cap="small">
                <a:solidFill>
                  <a:srgbClr val="000000"/>
                </a:solidFill>
                <a:latin typeface="Trebuchet MS" pitchFamily="34" charset="0"/>
                <a:ea typeface="Arial" pitchFamily="-112" charset="0"/>
                <a:cs typeface="Calibri"/>
              </a:rPr>
              <a:t>Reg</a:t>
            </a:r>
          </a:p>
        </p:txBody>
      </p:sp>
      <p:sp>
        <p:nvSpPr>
          <p:cNvPr id="288" name="TextBox 287"/>
          <p:cNvSpPr txBox="1"/>
          <p:nvPr/>
        </p:nvSpPr>
        <p:spPr>
          <a:xfrm>
            <a:off x="402102" y="4009238"/>
            <a:ext cx="914400" cy="369332"/>
          </a:xfrm>
          <a:prstGeom prst="rect">
            <a:avLst/>
          </a:prstGeom>
          <a:noFill/>
        </p:spPr>
        <p:txBody>
          <a:bodyPr wrap="square" rtlCol="0">
            <a:spAutoFit/>
          </a:bodyPr>
          <a:lstStyle/>
          <a:p>
            <a:r>
              <a:rPr lang="en-US" cap="small"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Block</a:t>
            </a:r>
          </a:p>
        </p:txBody>
      </p:sp>
      <p:sp>
        <p:nvSpPr>
          <p:cNvPr id="295" name="Rounded Rectangle 294"/>
          <p:cNvSpPr/>
          <p:nvPr/>
        </p:nvSpPr>
        <p:spPr>
          <a:xfrm>
            <a:off x="1413156" y="2655670"/>
            <a:ext cx="762000" cy="2514600"/>
          </a:xfrm>
          <a:prstGeom prst="roundRect">
            <a:avLst/>
          </a:prstGeom>
          <a:noFill/>
          <a:ln w="50800" cap="flat" cmpd="sng" algn="ctr">
            <a:solidFill>
              <a:schemeClr val="accent3"/>
            </a:solidFill>
            <a:prstDash val="sysDash"/>
            <a:round/>
            <a:headEnd type="none" w="med" len="med"/>
            <a:tailEnd type="none" w="med" len="med"/>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itchFamily="34" charset="0"/>
              <a:cs typeface="Calibri"/>
            </a:endParaRPr>
          </a:p>
        </p:txBody>
      </p:sp>
      <p:sp>
        <p:nvSpPr>
          <p:cNvPr id="297" name="Rounded Rectangle 296"/>
          <p:cNvSpPr/>
          <p:nvPr/>
        </p:nvSpPr>
        <p:spPr>
          <a:xfrm>
            <a:off x="1413156" y="3341470"/>
            <a:ext cx="762000" cy="609600"/>
          </a:xfrm>
          <a:prstGeom prst="roundRect">
            <a:avLst/>
          </a:prstGeom>
          <a:noFill/>
          <a:ln w="50800" cap="flat" cmpd="sng" algn="ctr">
            <a:solidFill>
              <a:schemeClr val="accent3"/>
            </a:solidFill>
            <a:prstDash val="sysDash"/>
            <a:round/>
            <a:headEnd type="none" w="med" len="med"/>
            <a:tailEnd type="none" w="med" len="med"/>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itchFamily="34" charset="0"/>
              <a:cs typeface="Calibri"/>
            </a:endParaRPr>
          </a:p>
        </p:txBody>
      </p:sp>
      <p:sp>
        <p:nvSpPr>
          <p:cNvPr id="305" name="TextBox 304"/>
          <p:cNvSpPr txBox="1"/>
          <p:nvPr/>
        </p:nvSpPr>
        <p:spPr>
          <a:xfrm>
            <a:off x="402905" y="3541594"/>
            <a:ext cx="993809" cy="369332"/>
          </a:xfrm>
          <a:prstGeom prst="rect">
            <a:avLst/>
          </a:prstGeom>
          <a:noFill/>
        </p:spPr>
        <p:txBody>
          <a:bodyPr wrap="square" rtlCol="0">
            <a:spAutoFit/>
          </a:bodyPr>
          <a:lstStyle/>
          <a:p>
            <a:r>
              <a:rPr lang="en-US" cap="small"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Plane</a:t>
            </a:r>
          </a:p>
        </p:txBody>
      </p:sp>
      <p:sp>
        <p:nvSpPr>
          <p:cNvPr id="309" name="TextBox 308"/>
          <p:cNvSpPr txBox="1"/>
          <p:nvPr/>
        </p:nvSpPr>
        <p:spPr>
          <a:xfrm>
            <a:off x="3622956" y="1893670"/>
            <a:ext cx="1447800" cy="369332"/>
          </a:xfrm>
          <a:prstGeom prst="rect">
            <a:avLst/>
          </a:prstGeom>
          <a:noFill/>
        </p:spPr>
        <p:txBody>
          <a:bodyPr wrap="square" rtlCol="0">
            <a:spAutoFit/>
          </a:bodyPr>
          <a:lstStyle/>
          <a:p>
            <a:pPr algn="ctr"/>
            <a:r>
              <a:rPr lang="en-US" cap="small"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Serial out</a:t>
            </a:r>
          </a:p>
        </p:txBody>
      </p:sp>
      <p:sp>
        <p:nvSpPr>
          <p:cNvPr id="586" name="Rectangle 585"/>
          <p:cNvSpPr/>
          <p:nvPr/>
        </p:nvSpPr>
        <p:spPr bwMode="auto">
          <a:xfrm>
            <a:off x="5032656" y="2324100"/>
            <a:ext cx="3775509" cy="3430370"/>
          </a:xfrm>
          <a:prstGeom prst="rect">
            <a:avLst/>
          </a:prstGeom>
        </p:spPr>
        <p:style>
          <a:lnRef idx="0">
            <a:schemeClr val="accent5"/>
          </a:lnRef>
          <a:fillRef idx="3">
            <a:schemeClr val="accent5"/>
          </a:fillRef>
          <a:effectRef idx="3">
            <a:schemeClr val="accent5"/>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cxnSp>
        <p:nvCxnSpPr>
          <p:cNvPr id="587" name="Straight Connector 586"/>
          <p:cNvCxnSpPr/>
          <p:nvPr/>
        </p:nvCxnSpPr>
        <p:spPr bwMode="auto">
          <a:xfrm rot="16200000">
            <a:off x="6802682" y="2535273"/>
            <a:ext cx="197022" cy="3275"/>
          </a:xfrm>
          <a:prstGeom prst="line">
            <a:avLst/>
          </a:prstGeom>
          <a:ln w="34925" cap="flat" cmpd="sng" algn="ctr">
            <a:solidFill>
              <a:schemeClr val="accent2">
                <a:lumMod val="50000"/>
              </a:schemeClr>
            </a:solidFill>
            <a:prstDash val="solid"/>
            <a:round/>
            <a:headEnd type="none" w="med" len="med"/>
            <a:tailEnd type="none" w="med" len="med"/>
          </a:ln>
          <a:effectLst>
            <a:glow rad="101600">
              <a:srgbClr val="FFFF00">
                <a:alpha val="60000"/>
              </a:srgbClr>
            </a:glow>
            <a:outerShdw blurRad="40000" dist="23000" dir="5400000" rotWithShape="0">
              <a:schemeClr val="accent3">
                <a:lumMod val="60000"/>
                <a:lumOff val="40000"/>
                <a:alpha val="35000"/>
              </a:schemeClr>
            </a:outerShdw>
          </a:effectLst>
        </p:spPr>
        <p:style>
          <a:lnRef idx="3">
            <a:schemeClr val="accent3"/>
          </a:lnRef>
          <a:fillRef idx="0">
            <a:schemeClr val="accent3"/>
          </a:fillRef>
          <a:effectRef idx="2">
            <a:schemeClr val="accent3"/>
          </a:effectRef>
          <a:fontRef idx="minor">
            <a:schemeClr val="tx1"/>
          </a:fontRef>
        </p:style>
      </p:cxnSp>
      <p:cxnSp>
        <p:nvCxnSpPr>
          <p:cNvPr id="588" name="Straight Connector 587"/>
          <p:cNvCxnSpPr/>
          <p:nvPr/>
        </p:nvCxnSpPr>
        <p:spPr bwMode="auto">
          <a:xfrm rot="16200000" flipV="1">
            <a:off x="4763727" y="2173929"/>
            <a:ext cx="542268" cy="4410"/>
          </a:xfrm>
          <a:prstGeom prst="line">
            <a:avLst/>
          </a:prstGeom>
          <a:ln w="34925" cap="flat" cmpd="sng" algn="ctr">
            <a:solidFill>
              <a:schemeClr val="accent2">
                <a:lumMod val="50000"/>
              </a:schemeClr>
            </a:solidFill>
            <a:prstDash val="solid"/>
            <a:round/>
            <a:headEnd type="none" w="med" len="med"/>
            <a:tailEnd type="none" w="med" len="med"/>
          </a:ln>
          <a:effectLst>
            <a:glow rad="101600">
              <a:srgbClr val="FFFF00">
                <a:alpha val="60000"/>
              </a:srgbClr>
            </a:glow>
            <a:outerShdw blurRad="40000" dist="23000" dir="5400000" rotWithShape="0">
              <a:schemeClr val="accent3">
                <a:lumMod val="60000"/>
                <a:lumOff val="40000"/>
                <a:alpha val="35000"/>
              </a:schemeClr>
            </a:outerShdw>
          </a:effectLst>
        </p:spPr>
        <p:style>
          <a:lnRef idx="3">
            <a:schemeClr val="accent3"/>
          </a:lnRef>
          <a:fillRef idx="0">
            <a:schemeClr val="accent3"/>
          </a:fillRef>
          <a:effectRef idx="2">
            <a:schemeClr val="accent3"/>
          </a:effectRef>
          <a:fontRef idx="minor">
            <a:schemeClr val="tx1"/>
          </a:fontRef>
        </p:style>
      </p:cxnSp>
      <p:grpSp>
        <p:nvGrpSpPr>
          <p:cNvPr id="20" name="Group 337"/>
          <p:cNvGrpSpPr>
            <a:grpSpLocks/>
          </p:cNvGrpSpPr>
          <p:nvPr/>
        </p:nvGrpSpPr>
        <p:grpSpPr bwMode="auto">
          <a:xfrm>
            <a:off x="5121346" y="2626131"/>
            <a:ext cx="3682808" cy="2575872"/>
            <a:chOff x="1523393" y="3429000"/>
            <a:chExt cx="3124807" cy="2590230"/>
          </a:xfrm>
        </p:grpSpPr>
        <p:sp>
          <p:nvSpPr>
            <p:cNvPr id="590" name="Rectangle 589"/>
            <p:cNvSpPr/>
            <p:nvPr/>
          </p:nvSpPr>
          <p:spPr>
            <a:xfrm>
              <a:off x="1523393" y="3429082"/>
              <a:ext cx="3048391" cy="2590148"/>
            </a:xfrm>
            <a:prstGeom prst="rect">
              <a:avLst/>
            </a:prstGeom>
            <a:solidFill>
              <a:schemeClr val="accent3">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grpSp>
          <p:nvGrpSpPr>
            <p:cNvPr id="21" name="Group 225"/>
            <p:cNvGrpSpPr>
              <a:grpSpLocks/>
            </p:cNvGrpSpPr>
            <p:nvPr/>
          </p:nvGrpSpPr>
          <p:grpSpPr bwMode="auto">
            <a:xfrm>
              <a:off x="1524000" y="3429000"/>
              <a:ext cx="3124200" cy="2545176"/>
              <a:chOff x="3048000" y="3657600"/>
              <a:chExt cx="3124200" cy="2545182"/>
            </a:xfrm>
          </p:grpSpPr>
          <p:grpSp>
            <p:nvGrpSpPr>
              <p:cNvPr id="22" name="Group 109"/>
              <p:cNvGrpSpPr>
                <a:grpSpLocks/>
              </p:cNvGrpSpPr>
              <p:nvPr/>
            </p:nvGrpSpPr>
            <p:grpSpPr bwMode="auto">
              <a:xfrm>
                <a:off x="3103268" y="3963100"/>
                <a:ext cx="616252" cy="2239681"/>
                <a:chOff x="3103267" y="3963093"/>
                <a:chExt cx="616252" cy="2239677"/>
              </a:xfrm>
            </p:grpSpPr>
            <p:sp>
              <p:nvSpPr>
                <p:cNvPr id="660" name="Rounded Rectangle 659"/>
                <p:cNvSpPr/>
                <p:nvPr/>
              </p:nvSpPr>
              <p:spPr>
                <a:xfrm rot="5400000">
                  <a:off x="2477637" y="4960889"/>
                  <a:ext cx="1867511" cy="61625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661" name="Rounded Rectangle 660"/>
                <p:cNvSpPr/>
                <p:nvPr/>
              </p:nvSpPr>
              <p:spPr>
                <a:xfrm rot="5400000">
                  <a:off x="3276019" y="3814991"/>
                  <a:ext cx="295397" cy="591601"/>
                </a:xfrm>
                <a:prstGeom prst="roundRect">
                  <a:avLst/>
                </a:prstGeom>
              </p:spPr>
              <p:style>
                <a:lnRef idx="1">
                  <a:schemeClr val="accent6"/>
                </a:lnRef>
                <a:fillRef idx="3">
                  <a:schemeClr val="accent6"/>
                </a:fillRef>
                <a:effectRef idx="2">
                  <a:schemeClr val="accent6"/>
                </a:effectRef>
                <a:fontRef idx="minor">
                  <a:schemeClr val="lt1"/>
                </a:fontRef>
              </p:style>
              <p:txBody>
                <a:bodyPr vert="vert270" anchor="ctr">
                  <a:prstTxWarp prst="textNoShape">
                    <a:avLst/>
                  </a:prstTxWarp>
                </a:bodyPr>
                <a:lstStyle/>
                <a:p>
                  <a:pPr algn="ctr">
                    <a:defRPr/>
                  </a:pPr>
                  <a:r>
                    <a:rPr lang="en-US" sz="2000" b="1" cap="small">
                      <a:solidFill>
                        <a:srgbClr val="000000"/>
                      </a:solidFill>
                      <a:latin typeface="Trebuchet MS" pitchFamily="34" charset="0"/>
                      <a:ea typeface="Arial" pitchFamily="-112" charset="0"/>
                      <a:cs typeface="Calibri"/>
                    </a:rPr>
                    <a:t>Reg</a:t>
                  </a:r>
                </a:p>
              </p:txBody>
            </p:sp>
            <p:sp>
              <p:nvSpPr>
                <p:cNvPr id="662" name="Rounded Rectangle 661"/>
                <p:cNvSpPr>
                  <a:spLocks noChangeArrowheads="1"/>
                </p:cNvSpPr>
                <p:nvPr/>
              </p:nvSpPr>
              <p:spPr bwMode="auto">
                <a:xfrm>
                  <a:off x="3149281" y="4420374"/>
                  <a:ext cx="520938" cy="532382"/>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663" name="Rounded Rectangle 662"/>
                <p:cNvSpPr/>
                <p:nvPr/>
              </p:nvSpPr>
              <p:spPr>
                <a:xfrm>
                  <a:off x="3224874" y="4497144"/>
                  <a:ext cx="368107"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664" name="Rounded Rectangle 663"/>
                <p:cNvSpPr/>
                <p:nvPr/>
              </p:nvSpPr>
              <p:spPr>
                <a:xfrm>
                  <a:off x="3224874" y="4877656"/>
                  <a:ext cx="368107"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665" name="Rounded Rectangle 664"/>
                <p:cNvSpPr/>
                <p:nvPr/>
              </p:nvSpPr>
              <p:spPr>
                <a:xfrm>
                  <a:off x="3224874" y="4800886"/>
                  <a:ext cx="368107"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666" name="Rounded Rectangle 665"/>
                <p:cNvSpPr/>
                <p:nvPr/>
              </p:nvSpPr>
              <p:spPr>
                <a:xfrm>
                  <a:off x="3224874" y="4420374"/>
                  <a:ext cx="368107"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grpSp>
              <p:nvGrpSpPr>
                <p:cNvPr id="23" name="Group 92"/>
                <p:cNvGrpSpPr>
                  <a:grpSpLocks/>
                </p:cNvGrpSpPr>
                <p:nvPr/>
              </p:nvGrpSpPr>
              <p:grpSpPr bwMode="auto">
                <a:xfrm>
                  <a:off x="3377705" y="4649015"/>
                  <a:ext cx="27936" cy="103472"/>
                  <a:chOff x="3352185" y="2744015"/>
                  <a:chExt cx="27936" cy="103472"/>
                </a:xfrm>
              </p:grpSpPr>
              <p:sp>
                <p:nvSpPr>
                  <p:cNvPr id="679" name="Oval 678"/>
                  <p:cNvSpPr/>
                  <p:nvPr/>
                </p:nvSpPr>
                <p:spPr>
                  <a:xfrm>
                    <a:off x="3352185" y="2744015"/>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680" name="Oval 679"/>
                  <p:cNvSpPr/>
                  <p:nvPr/>
                </p:nvSpPr>
                <p:spPr>
                  <a:xfrm>
                    <a:off x="3352185" y="2820784"/>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grpSp>
            <p:sp>
              <p:nvSpPr>
                <p:cNvPr id="668" name="Rounded Rectangle 667"/>
                <p:cNvSpPr>
                  <a:spLocks noChangeArrowheads="1"/>
                </p:cNvSpPr>
                <p:nvPr/>
              </p:nvSpPr>
              <p:spPr bwMode="auto">
                <a:xfrm>
                  <a:off x="3149281" y="5638679"/>
                  <a:ext cx="520938" cy="534051"/>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669" name="Rounded Rectangle 668"/>
                <p:cNvSpPr/>
                <p:nvPr/>
              </p:nvSpPr>
              <p:spPr>
                <a:xfrm>
                  <a:off x="3224874" y="5715449"/>
                  <a:ext cx="368107"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670" name="Rounded Rectangle 669"/>
                <p:cNvSpPr/>
                <p:nvPr/>
              </p:nvSpPr>
              <p:spPr>
                <a:xfrm>
                  <a:off x="3224874" y="6095960"/>
                  <a:ext cx="368107"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671" name="Rounded Rectangle 670"/>
                <p:cNvSpPr/>
                <p:nvPr/>
              </p:nvSpPr>
              <p:spPr>
                <a:xfrm>
                  <a:off x="3224874" y="6019190"/>
                  <a:ext cx="368107"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672" name="Rounded Rectangle 671"/>
                <p:cNvSpPr/>
                <p:nvPr/>
              </p:nvSpPr>
              <p:spPr>
                <a:xfrm>
                  <a:off x="3224874" y="5638679"/>
                  <a:ext cx="368107"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grpSp>
              <p:nvGrpSpPr>
                <p:cNvPr id="24" name="Group 98"/>
                <p:cNvGrpSpPr>
                  <a:grpSpLocks/>
                </p:cNvGrpSpPr>
                <p:nvPr/>
              </p:nvGrpSpPr>
              <p:grpSpPr bwMode="auto">
                <a:xfrm>
                  <a:off x="3377705" y="5867319"/>
                  <a:ext cx="27936" cy="103473"/>
                  <a:chOff x="3352185" y="2743119"/>
                  <a:chExt cx="27936" cy="103473"/>
                </a:xfrm>
              </p:grpSpPr>
              <p:sp>
                <p:nvSpPr>
                  <p:cNvPr id="677" name="Oval 676"/>
                  <p:cNvSpPr/>
                  <p:nvPr/>
                </p:nvSpPr>
                <p:spPr>
                  <a:xfrm>
                    <a:off x="3352185" y="2743119"/>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678" name="Oval 677"/>
                  <p:cNvSpPr/>
                  <p:nvPr/>
                </p:nvSpPr>
                <p:spPr>
                  <a:xfrm>
                    <a:off x="3352185" y="2819889"/>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grpSp>
            <p:grpSp>
              <p:nvGrpSpPr>
                <p:cNvPr id="25" name="Group 106"/>
                <p:cNvGrpSpPr/>
                <p:nvPr/>
              </p:nvGrpSpPr>
              <p:grpSpPr>
                <a:xfrm>
                  <a:off x="3378320" y="5181600"/>
                  <a:ext cx="27432" cy="103632"/>
                  <a:chOff x="3352800" y="2743200"/>
                  <a:chExt cx="27432" cy="103632"/>
                </a:xfrm>
                <a:solidFill>
                  <a:schemeClr val="bg2"/>
                </a:solidFill>
              </p:grpSpPr>
              <p:sp>
                <p:nvSpPr>
                  <p:cNvPr id="675" name="Oval 674"/>
                  <p:cNvSpPr/>
                  <p:nvPr/>
                </p:nvSpPr>
                <p:spPr>
                  <a:xfrm>
                    <a:off x="3352800" y="27432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cap="small" dirty="0">
                      <a:solidFill>
                        <a:srgbClr val="000000"/>
                      </a:solidFill>
                      <a:latin typeface="Trebuchet MS" pitchFamily="34" charset="0"/>
                      <a:cs typeface="Calibri"/>
                    </a:endParaRPr>
                  </a:p>
                </p:txBody>
              </p:sp>
              <p:sp>
                <p:nvSpPr>
                  <p:cNvPr id="676" name="Oval 675"/>
                  <p:cNvSpPr/>
                  <p:nvPr/>
                </p:nvSpPr>
                <p:spPr>
                  <a:xfrm>
                    <a:off x="3352800" y="28194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cap="small" dirty="0">
                      <a:solidFill>
                        <a:srgbClr val="000000"/>
                      </a:solidFill>
                      <a:latin typeface="Trebuchet MS" pitchFamily="34" charset="0"/>
                      <a:cs typeface="Calibri"/>
                    </a:endParaRPr>
                  </a:p>
                </p:txBody>
              </p:sp>
            </p:grpSp>
          </p:grpSp>
          <p:grpSp>
            <p:nvGrpSpPr>
              <p:cNvPr id="26" name="Group 110"/>
              <p:cNvGrpSpPr>
                <a:grpSpLocks/>
              </p:cNvGrpSpPr>
              <p:nvPr/>
            </p:nvGrpSpPr>
            <p:grpSpPr bwMode="auto">
              <a:xfrm>
                <a:off x="3809903" y="4335265"/>
                <a:ext cx="629399" cy="1867513"/>
                <a:chOff x="3103902" y="4335260"/>
                <a:chExt cx="629398" cy="1867511"/>
              </a:xfrm>
            </p:grpSpPr>
            <p:sp>
              <p:nvSpPr>
                <p:cNvPr id="640" name="Rounded Rectangle 639"/>
                <p:cNvSpPr/>
                <p:nvPr/>
              </p:nvSpPr>
              <p:spPr>
                <a:xfrm rot="5400000">
                  <a:off x="2484845" y="4954317"/>
                  <a:ext cx="1867511" cy="62939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641" name="Rounded Rectangle 640"/>
                <p:cNvSpPr>
                  <a:spLocks noChangeArrowheads="1"/>
                </p:cNvSpPr>
                <p:nvPr/>
              </p:nvSpPr>
              <p:spPr bwMode="auto">
                <a:xfrm>
                  <a:off x="3149915" y="4420375"/>
                  <a:ext cx="532441" cy="532382"/>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642" name="Rounded Rectangle 641"/>
                <p:cNvSpPr/>
                <p:nvPr/>
              </p:nvSpPr>
              <p:spPr>
                <a:xfrm>
                  <a:off x="3225509" y="4497145"/>
                  <a:ext cx="381254"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643" name="Rounded Rectangle 642"/>
                <p:cNvSpPr/>
                <p:nvPr/>
              </p:nvSpPr>
              <p:spPr>
                <a:xfrm>
                  <a:off x="3225509" y="4877657"/>
                  <a:ext cx="381254"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644" name="Rounded Rectangle 643"/>
                <p:cNvSpPr/>
                <p:nvPr/>
              </p:nvSpPr>
              <p:spPr>
                <a:xfrm>
                  <a:off x="3225509" y="4800887"/>
                  <a:ext cx="381254"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645" name="Rounded Rectangle 644"/>
                <p:cNvSpPr/>
                <p:nvPr/>
              </p:nvSpPr>
              <p:spPr>
                <a:xfrm>
                  <a:off x="3225509" y="4420375"/>
                  <a:ext cx="381254"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grpSp>
              <p:nvGrpSpPr>
                <p:cNvPr id="27" name="Group 92"/>
                <p:cNvGrpSpPr>
                  <a:grpSpLocks/>
                </p:cNvGrpSpPr>
                <p:nvPr/>
              </p:nvGrpSpPr>
              <p:grpSpPr bwMode="auto">
                <a:xfrm>
                  <a:off x="3378340" y="4649016"/>
                  <a:ext cx="27936" cy="103472"/>
                  <a:chOff x="3352820" y="2744016"/>
                  <a:chExt cx="27936" cy="103472"/>
                </a:xfrm>
              </p:grpSpPr>
              <p:sp>
                <p:nvSpPr>
                  <p:cNvPr id="658" name="Oval 657"/>
                  <p:cNvSpPr/>
                  <p:nvPr/>
                </p:nvSpPr>
                <p:spPr>
                  <a:xfrm>
                    <a:off x="3352820" y="2744016"/>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659" name="Oval 658"/>
                  <p:cNvSpPr/>
                  <p:nvPr/>
                </p:nvSpPr>
                <p:spPr>
                  <a:xfrm>
                    <a:off x="3352820" y="2820785"/>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grpSp>
            <p:sp>
              <p:nvSpPr>
                <p:cNvPr id="647" name="Rounded Rectangle 646"/>
                <p:cNvSpPr>
                  <a:spLocks noChangeArrowheads="1"/>
                </p:cNvSpPr>
                <p:nvPr/>
              </p:nvSpPr>
              <p:spPr bwMode="auto">
                <a:xfrm>
                  <a:off x="3149915" y="5638680"/>
                  <a:ext cx="532441" cy="534051"/>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648" name="Rounded Rectangle 647"/>
                <p:cNvSpPr/>
                <p:nvPr/>
              </p:nvSpPr>
              <p:spPr>
                <a:xfrm>
                  <a:off x="3225509" y="5715450"/>
                  <a:ext cx="381254"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649" name="Rounded Rectangle 648"/>
                <p:cNvSpPr/>
                <p:nvPr/>
              </p:nvSpPr>
              <p:spPr>
                <a:xfrm>
                  <a:off x="3225509" y="6095961"/>
                  <a:ext cx="381254"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650" name="Rounded Rectangle 649"/>
                <p:cNvSpPr/>
                <p:nvPr/>
              </p:nvSpPr>
              <p:spPr>
                <a:xfrm>
                  <a:off x="3225509" y="6019191"/>
                  <a:ext cx="381254"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651" name="Rounded Rectangle 650"/>
                <p:cNvSpPr/>
                <p:nvPr/>
              </p:nvSpPr>
              <p:spPr>
                <a:xfrm>
                  <a:off x="3225509" y="5638680"/>
                  <a:ext cx="381254"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grpSp>
              <p:nvGrpSpPr>
                <p:cNvPr id="28" name="Group 98"/>
                <p:cNvGrpSpPr>
                  <a:grpSpLocks/>
                </p:cNvGrpSpPr>
                <p:nvPr/>
              </p:nvGrpSpPr>
              <p:grpSpPr bwMode="auto">
                <a:xfrm>
                  <a:off x="3378340" y="5867320"/>
                  <a:ext cx="27936" cy="103473"/>
                  <a:chOff x="3352820" y="2743120"/>
                  <a:chExt cx="27936" cy="103473"/>
                </a:xfrm>
              </p:grpSpPr>
              <p:sp>
                <p:nvSpPr>
                  <p:cNvPr id="656" name="Oval 655"/>
                  <p:cNvSpPr/>
                  <p:nvPr/>
                </p:nvSpPr>
                <p:spPr>
                  <a:xfrm>
                    <a:off x="3352820" y="2743120"/>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657" name="Oval 656"/>
                  <p:cNvSpPr/>
                  <p:nvPr/>
                </p:nvSpPr>
                <p:spPr>
                  <a:xfrm>
                    <a:off x="3352820" y="2819890"/>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grpSp>
            <p:grpSp>
              <p:nvGrpSpPr>
                <p:cNvPr id="29" name="Group 106"/>
                <p:cNvGrpSpPr/>
                <p:nvPr/>
              </p:nvGrpSpPr>
              <p:grpSpPr>
                <a:xfrm>
                  <a:off x="3378320" y="5181600"/>
                  <a:ext cx="27432" cy="103632"/>
                  <a:chOff x="3352800" y="2743200"/>
                  <a:chExt cx="27432" cy="103632"/>
                </a:xfrm>
                <a:solidFill>
                  <a:schemeClr val="bg2"/>
                </a:solidFill>
              </p:grpSpPr>
              <p:sp>
                <p:nvSpPr>
                  <p:cNvPr id="654" name="Oval 653"/>
                  <p:cNvSpPr/>
                  <p:nvPr/>
                </p:nvSpPr>
                <p:spPr>
                  <a:xfrm>
                    <a:off x="3352800" y="27432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cap="small" dirty="0">
                      <a:solidFill>
                        <a:srgbClr val="000000"/>
                      </a:solidFill>
                      <a:latin typeface="Trebuchet MS" pitchFamily="34" charset="0"/>
                      <a:cs typeface="Calibri"/>
                    </a:endParaRPr>
                  </a:p>
                </p:txBody>
              </p:sp>
              <p:sp>
                <p:nvSpPr>
                  <p:cNvPr id="655" name="Oval 654"/>
                  <p:cNvSpPr/>
                  <p:nvPr/>
                </p:nvSpPr>
                <p:spPr>
                  <a:xfrm>
                    <a:off x="3352800" y="28194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cap="small" dirty="0">
                      <a:solidFill>
                        <a:srgbClr val="000000"/>
                      </a:solidFill>
                      <a:latin typeface="Trebuchet MS" pitchFamily="34" charset="0"/>
                      <a:cs typeface="Calibri"/>
                    </a:endParaRPr>
                  </a:p>
                </p:txBody>
              </p:sp>
            </p:grpSp>
          </p:grpSp>
          <p:grpSp>
            <p:nvGrpSpPr>
              <p:cNvPr id="30" name="Group 176"/>
              <p:cNvGrpSpPr>
                <a:grpSpLocks/>
              </p:cNvGrpSpPr>
              <p:nvPr/>
            </p:nvGrpSpPr>
            <p:grpSpPr bwMode="auto">
              <a:xfrm>
                <a:off x="4723598" y="4335267"/>
                <a:ext cx="631041" cy="1867514"/>
                <a:chOff x="3103149" y="4335240"/>
                <a:chExt cx="631031" cy="1867502"/>
              </a:xfrm>
            </p:grpSpPr>
            <p:sp>
              <p:nvSpPr>
                <p:cNvPr id="620" name="Rounded Rectangle 619"/>
                <p:cNvSpPr/>
                <p:nvPr/>
              </p:nvSpPr>
              <p:spPr>
                <a:xfrm rot="5400000">
                  <a:off x="2484914" y="4953475"/>
                  <a:ext cx="1867502" cy="6310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621" name="Rounded Rectangle 620"/>
                <p:cNvSpPr>
                  <a:spLocks noChangeArrowheads="1"/>
                </p:cNvSpPr>
                <p:nvPr/>
              </p:nvSpPr>
              <p:spPr bwMode="auto">
                <a:xfrm>
                  <a:off x="3149161" y="4420353"/>
                  <a:ext cx="534076" cy="532379"/>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622" name="Rounded Rectangle 621"/>
                <p:cNvSpPr/>
                <p:nvPr/>
              </p:nvSpPr>
              <p:spPr>
                <a:xfrm>
                  <a:off x="3226396" y="4497123"/>
                  <a:ext cx="381248"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623" name="Rounded Rectangle 622"/>
                <p:cNvSpPr/>
                <p:nvPr/>
              </p:nvSpPr>
              <p:spPr>
                <a:xfrm>
                  <a:off x="3226396" y="4877633"/>
                  <a:ext cx="381248"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624" name="Rounded Rectangle 623"/>
                <p:cNvSpPr/>
                <p:nvPr/>
              </p:nvSpPr>
              <p:spPr>
                <a:xfrm>
                  <a:off x="3226396" y="4800863"/>
                  <a:ext cx="381248"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625" name="Rounded Rectangle 624"/>
                <p:cNvSpPr/>
                <p:nvPr/>
              </p:nvSpPr>
              <p:spPr>
                <a:xfrm>
                  <a:off x="3226396" y="4420352"/>
                  <a:ext cx="381248"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grpSp>
              <p:nvGrpSpPr>
                <p:cNvPr id="31" name="Group 92"/>
                <p:cNvGrpSpPr>
                  <a:grpSpLocks/>
                </p:cNvGrpSpPr>
                <p:nvPr/>
              </p:nvGrpSpPr>
              <p:grpSpPr bwMode="auto">
                <a:xfrm>
                  <a:off x="3377582" y="4648993"/>
                  <a:ext cx="27936" cy="103472"/>
                  <a:chOff x="3352116" y="2744016"/>
                  <a:chExt cx="27936" cy="103472"/>
                </a:xfrm>
              </p:grpSpPr>
              <p:sp>
                <p:nvSpPr>
                  <p:cNvPr id="638" name="Oval 637"/>
                  <p:cNvSpPr/>
                  <p:nvPr/>
                </p:nvSpPr>
                <p:spPr>
                  <a:xfrm>
                    <a:off x="3352116" y="2744016"/>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639" name="Oval 638"/>
                  <p:cNvSpPr/>
                  <p:nvPr/>
                </p:nvSpPr>
                <p:spPr>
                  <a:xfrm>
                    <a:off x="3352116" y="2820785"/>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grpSp>
            <p:sp>
              <p:nvSpPr>
                <p:cNvPr id="627" name="Rounded Rectangle 626"/>
                <p:cNvSpPr>
                  <a:spLocks noChangeArrowheads="1"/>
                </p:cNvSpPr>
                <p:nvPr/>
              </p:nvSpPr>
              <p:spPr bwMode="auto">
                <a:xfrm>
                  <a:off x="3149159" y="5638652"/>
                  <a:ext cx="534076" cy="534049"/>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628" name="Rounded Rectangle 627"/>
                <p:cNvSpPr/>
                <p:nvPr/>
              </p:nvSpPr>
              <p:spPr>
                <a:xfrm>
                  <a:off x="3226393" y="5715421"/>
                  <a:ext cx="381247"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629" name="Rounded Rectangle 628"/>
                <p:cNvSpPr/>
                <p:nvPr/>
              </p:nvSpPr>
              <p:spPr>
                <a:xfrm>
                  <a:off x="3226392" y="6095932"/>
                  <a:ext cx="381247"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630" name="Rounded Rectangle 629"/>
                <p:cNvSpPr/>
                <p:nvPr/>
              </p:nvSpPr>
              <p:spPr>
                <a:xfrm>
                  <a:off x="3226389" y="6019162"/>
                  <a:ext cx="381247"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631" name="Rounded Rectangle 630"/>
                <p:cNvSpPr/>
                <p:nvPr/>
              </p:nvSpPr>
              <p:spPr>
                <a:xfrm>
                  <a:off x="3226391" y="5638652"/>
                  <a:ext cx="381247"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grpSp>
              <p:nvGrpSpPr>
                <p:cNvPr id="32" name="Group 98"/>
                <p:cNvGrpSpPr>
                  <a:grpSpLocks/>
                </p:cNvGrpSpPr>
                <p:nvPr/>
              </p:nvGrpSpPr>
              <p:grpSpPr bwMode="auto">
                <a:xfrm>
                  <a:off x="3377592" y="5867294"/>
                  <a:ext cx="27936" cy="103473"/>
                  <a:chOff x="3352116" y="2743120"/>
                  <a:chExt cx="27936" cy="103473"/>
                </a:xfrm>
              </p:grpSpPr>
              <p:sp>
                <p:nvSpPr>
                  <p:cNvPr id="636" name="Oval 635"/>
                  <p:cNvSpPr/>
                  <p:nvPr/>
                </p:nvSpPr>
                <p:spPr>
                  <a:xfrm>
                    <a:off x="3352116" y="2743120"/>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637" name="Oval 636"/>
                  <p:cNvSpPr/>
                  <p:nvPr/>
                </p:nvSpPr>
                <p:spPr>
                  <a:xfrm>
                    <a:off x="3352116" y="2819890"/>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grpSp>
            <p:grpSp>
              <p:nvGrpSpPr>
                <p:cNvPr id="33" name="Group 106"/>
                <p:cNvGrpSpPr/>
                <p:nvPr/>
              </p:nvGrpSpPr>
              <p:grpSpPr>
                <a:xfrm>
                  <a:off x="3378320" y="5181600"/>
                  <a:ext cx="27432" cy="103632"/>
                  <a:chOff x="3352800" y="2743200"/>
                  <a:chExt cx="27432" cy="103632"/>
                </a:xfrm>
                <a:solidFill>
                  <a:schemeClr val="bg2"/>
                </a:solidFill>
              </p:grpSpPr>
              <p:sp>
                <p:nvSpPr>
                  <p:cNvPr id="634" name="Oval 633"/>
                  <p:cNvSpPr/>
                  <p:nvPr/>
                </p:nvSpPr>
                <p:spPr>
                  <a:xfrm>
                    <a:off x="3352800" y="27432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cap="small" dirty="0">
                      <a:solidFill>
                        <a:srgbClr val="000000"/>
                      </a:solidFill>
                      <a:latin typeface="Trebuchet MS" pitchFamily="34" charset="0"/>
                      <a:cs typeface="Calibri"/>
                    </a:endParaRPr>
                  </a:p>
                </p:txBody>
              </p:sp>
              <p:sp>
                <p:nvSpPr>
                  <p:cNvPr id="635" name="Oval 634"/>
                  <p:cNvSpPr/>
                  <p:nvPr/>
                </p:nvSpPr>
                <p:spPr>
                  <a:xfrm>
                    <a:off x="3352800" y="28194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cap="small" dirty="0">
                      <a:solidFill>
                        <a:srgbClr val="000000"/>
                      </a:solidFill>
                      <a:latin typeface="Trebuchet MS" pitchFamily="34" charset="0"/>
                      <a:cs typeface="Calibri"/>
                    </a:endParaRPr>
                  </a:p>
                </p:txBody>
              </p:sp>
            </p:grpSp>
          </p:grpSp>
          <p:grpSp>
            <p:nvGrpSpPr>
              <p:cNvPr id="34" name="Group 198"/>
              <p:cNvGrpSpPr>
                <a:grpSpLocks/>
              </p:cNvGrpSpPr>
              <p:nvPr/>
            </p:nvGrpSpPr>
            <p:grpSpPr bwMode="auto">
              <a:xfrm>
                <a:off x="5430231" y="4335267"/>
                <a:ext cx="629398" cy="1867515"/>
                <a:chOff x="3103778" y="4335241"/>
                <a:chExt cx="629387" cy="1867502"/>
              </a:xfrm>
            </p:grpSpPr>
            <p:sp>
              <p:nvSpPr>
                <p:cNvPr id="600" name="Rounded Rectangle 599"/>
                <p:cNvSpPr/>
                <p:nvPr/>
              </p:nvSpPr>
              <p:spPr>
                <a:xfrm rot="5400000">
                  <a:off x="2484721" y="4954298"/>
                  <a:ext cx="1867502" cy="62938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601" name="Rounded Rectangle 600"/>
                <p:cNvSpPr>
                  <a:spLocks noChangeArrowheads="1"/>
                </p:cNvSpPr>
                <p:nvPr/>
              </p:nvSpPr>
              <p:spPr bwMode="auto">
                <a:xfrm>
                  <a:off x="3149792" y="4420354"/>
                  <a:ext cx="532432" cy="532379"/>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602" name="Rounded Rectangle 601"/>
                <p:cNvSpPr/>
                <p:nvPr/>
              </p:nvSpPr>
              <p:spPr>
                <a:xfrm>
                  <a:off x="3227028" y="4497124"/>
                  <a:ext cx="377960"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603" name="Rounded Rectangle 602"/>
                <p:cNvSpPr/>
                <p:nvPr/>
              </p:nvSpPr>
              <p:spPr>
                <a:xfrm>
                  <a:off x="3227028" y="4877634"/>
                  <a:ext cx="377960"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604" name="Rounded Rectangle 603"/>
                <p:cNvSpPr/>
                <p:nvPr/>
              </p:nvSpPr>
              <p:spPr>
                <a:xfrm>
                  <a:off x="3227028" y="4800864"/>
                  <a:ext cx="377960"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605" name="Rounded Rectangle 604"/>
                <p:cNvSpPr/>
                <p:nvPr/>
              </p:nvSpPr>
              <p:spPr>
                <a:xfrm>
                  <a:off x="3227028" y="4420353"/>
                  <a:ext cx="377960"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grpSp>
              <p:nvGrpSpPr>
                <p:cNvPr id="35" name="Group 92"/>
                <p:cNvGrpSpPr>
                  <a:grpSpLocks/>
                </p:cNvGrpSpPr>
                <p:nvPr/>
              </p:nvGrpSpPr>
              <p:grpSpPr bwMode="auto">
                <a:xfrm>
                  <a:off x="3376569" y="4648994"/>
                  <a:ext cx="29580" cy="103473"/>
                  <a:chOff x="3351106" y="2744017"/>
                  <a:chExt cx="29580" cy="103473"/>
                </a:xfrm>
              </p:grpSpPr>
              <p:sp>
                <p:nvSpPr>
                  <p:cNvPr id="618" name="Oval 617"/>
                  <p:cNvSpPr/>
                  <p:nvPr/>
                </p:nvSpPr>
                <p:spPr>
                  <a:xfrm>
                    <a:off x="3351106" y="2744017"/>
                    <a:ext cx="29580"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619" name="Oval 618"/>
                  <p:cNvSpPr/>
                  <p:nvPr/>
                </p:nvSpPr>
                <p:spPr>
                  <a:xfrm>
                    <a:off x="3351106" y="2820787"/>
                    <a:ext cx="29580"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grpSp>
            <p:sp>
              <p:nvSpPr>
                <p:cNvPr id="607" name="Rounded Rectangle 606"/>
                <p:cNvSpPr>
                  <a:spLocks noChangeArrowheads="1"/>
                </p:cNvSpPr>
                <p:nvPr/>
              </p:nvSpPr>
              <p:spPr bwMode="auto">
                <a:xfrm>
                  <a:off x="3149795" y="5638653"/>
                  <a:ext cx="532432" cy="534049"/>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608" name="Rounded Rectangle 607"/>
                <p:cNvSpPr/>
                <p:nvPr/>
              </p:nvSpPr>
              <p:spPr>
                <a:xfrm>
                  <a:off x="3227028" y="5715422"/>
                  <a:ext cx="377960"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609" name="Rounded Rectangle 608"/>
                <p:cNvSpPr/>
                <p:nvPr/>
              </p:nvSpPr>
              <p:spPr>
                <a:xfrm>
                  <a:off x="3227027" y="6095933"/>
                  <a:ext cx="377960"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610" name="Rounded Rectangle 609"/>
                <p:cNvSpPr/>
                <p:nvPr/>
              </p:nvSpPr>
              <p:spPr>
                <a:xfrm>
                  <a:off x="3227024" y="6019163"/>
                  <a:ext cx="377960"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611" name="Rounded Rectangle 610"/>
                <p:cNvSpPr/>
                <p:nvPr/>
              </p:nvSpPr>
              <p:spPr>
                <a:xfrm>
                  <a:off x="3227026" y="5638653"/>
                  <a:ext cx="377960"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grpSp>
              <p:nvGrpSpPr>
                <p:cNvPr id="36" name="Group 98"/>
                <p:cNvGrpSpPr>
                  <a:grpSpLocks/>
                </p:cNvGrpSpPr>
                <p:nvPr/>
              </p:nvGrpSpPr>
              <p:grpSpPr bwMode="auto">
                <a:xfrm>
                  <a:off x="3376582" y="5867295"/>
                  <a:ext cx="29580" cy="103473"/>
                  <a:chOff x="3351106" y="2743121"/>
                  <a:chExt cx="29580" cy="103473"/>
                </a:xfrm>
              </p:grpSpPr>
              <p:sp>
                <p:nvSpPr>
                  <p:cNvPr id="616" name="Oval 615"/>
                  <p:cNvSpPr/>
                  <p:nvPr/>
                </p:nvSpPr>
                <p:spPr>
                  <a:xfrm>
                    <a:off x="3351106" y="2743121"/>
                    <a:ext cx="29580"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sp>
                <p:nvSpPr>
                  <p:cNvPr id="617" name="Oval 616"/>
                  <p:cNvSpPr/>
                  <p:nvPr/>
                </p:nvSpPr>
                <p:spPr>
                  <a:xfrm>
                    <a:off x="3351106" y="2819891"/>
                    <a:ext cx="29580"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2400" b="1" cap="small">
                      <a:solidFill>
                        <a:srgbClr val="000000"/>
                      </a:solidFill>
                      <a:latin typeface="Trebuchet MS" pitchFamily="34" charset="0"/>
                      <a:ea typeface="Arial" pitchFamily="-112" charset="0"/>
                      <a:cs typeface="Calibri"/>
                    </a:endParaRPr>
                  </a:p>
                </p:txBody>
              </p:sp>
            </p:grpSp>
            <p:grpSp>
              <p:nvGrpSpPr>
                <p:cNvPr id="37" name="Group 106"/>
                <p:cNvGrpSpPr/>
                <p:nvPr/>
              </p:nvGrpSpPr>
              <p:grpSpPr>
                <a:xfrm>
                  <a:off x="3378320" y="5181600"/>
                  <a:ext cx="27432" cy="103632"/>
                  <a:chOff x="3352800" y="2743200"/>
                  <a:chExt cx="27432" cy="103632"/>
                </a:xfrm>
                <a:solidFill>
                  <a:schemeClr val="bg2"/>
                </a:solidFill>
              </p:grpSpPr>
              <p:sp>
                <p:nvSpPr>
                  <p:cNvPr id="614" name="Oval 613"/>
                  <p:cNvSpPr/>
                  <p:nvPr/>
                </p:nvSpPr>
                <p:spPr>
                  <a:xfrm>
                    <a:off x="3352800" y="27432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cap="small" dirty="0">
                      <a:solidFill>
                        <a:srgbClr val="000000"/>
                      </a:solidFill>
                      <a:latin typeface="Trebuchet MS" pitchFamily="34" charset="0"/>
                      <a:cs typeface="Calibri"/>
                    </a:endParaRPr>
                  </a:p>
                </p:txBody>
              </p:sp>
              <p:sp>
                <p:nvSpPr>
                  <p:cNvPr id="615" name="Oval 614"/>
                  <p:cNvSpPr/>
                  <p:nvPr/>
                </p:nvSpPr>
                <p:spPr>
                  <a:xfrm>
                    <a:off x="3352800" y="28194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cap="small" dirty="0">
                      <a:solidFill>
                        <a:srgbClr val="000000"/>
                      </a:solidFill>
                      <a:latin typeface="Trebuchet MS" pitchFamily="34" charset="0"/>
                      <a:cs typeface="Calibri"/>
                    </a:endParaRPr>
                  </a:p>
                </p:txBody>
              </p:sp>
            </p:grpSp>
          </p:grpSp>
          <p:sp>
            <p:nvSpPr>
              <p:cNvPr id="596" name="TextBox 220"/>
              <p:cNvSpPr txBox="1">
                <a:spLocks noChangeArrowheads="1"/>
              </p:cNvSpPr>
              <p:nvPr/>
            </p:nvSpPr>
            <p:spPr bwMode="auto">
              <a:xfrm>
                <a:off x="3048000" y="3657605"/>
                <a:ext cx="762000" cy="309493"/>
              </a:xfrm>
              <a:prstGeom prst="rect">
                <a:avLst/>
              </a:prstGeom>
              <a:noFill/>
              <a:ln w="9525">
                <a:noFill/>
                <a:miter lim="800000"/>
                <a:headEnd/>
                <a:tailEnd/>
              </a:ln>
            </p:spPr>
            <p:txBody>
              <a:bodyPr wrap="square">
                <a:prstTxWarp prst="textNoShape">
                  <a:avLst/>
                </a:prstTxWarp>
                <a:spAutoFit/>
              </a:bodyPr>
              <a:lstStyle/>
              <a:p>
                <a:pPr algn="ctr"/>
                <a:r>
                  <a:rPr lang="en-US" sz="1400" b="1" cap="small" dirty="0">
                    <a:solidFill>
                      <a:srgbClr val="000000"/>
                    </a:solidFill>
                    <a:latin typeface="Trebuchet MS" pitchFamily="34" charset="0"/>
                    <a:cs typeface="Calibri"/>
                  </a:rPr>
                  <a:t>Plane 0</a:t>
                </a:r>
              </a:p>
            </p:txBody>
          </p:sp>
          <p:sp>
            <p:nvSpPr>
              <p:cNvPr id="597" name="TextBox 221"/>
              <p:cNvSpPr txBox="1">
                <a:spLocks noChangeArrowheads="1"/>
              </p:cNvSpPr>
              <p:nvPr/>
            </p:nvSpPr>
            <p:spPr bwMode="auto">
              <a:xfrm>
                <a:off x="3779983" y="3657605"/>
                <a:ext cx="762000" cy="309493"/>
              </a:xfrm>
              <a:prstGeom prst="rect">
                <a:avLst/>
              </a:prstGeom>
              <a:noFill/>
              <a:ln w="9525">
                <a:noFill/>
                <a:miter lim="800000"/>
                <a:headEnd/>
                <a:tailEnd/>
              </a:ln>
            </p:spPr>
            <p:txBody>
              <a:bodyPr wrap="square">
                <a:prstTxWarp prst="textNoShape">
                  <a:avLst/>
                </a:prstTxWarp>
                <a:spAutoFit/>
              </a:bodyPr>
              <a:lstStyle/>
              <a:p>
                <a:pPr algn="ctr"/>
                <a:r>
                  <a:rPr lang="en-US" sz="1400" b="1" cap="small">
                    <a:solidFill>
                      <a:srgbClr val="000000"/>
                    </a:solidFill>
                    <a:latin typeface="Trebuchet MS" pitchFamily="34" charset="0"/>
                    <a:cs typeface="Calibri"/>
                  </a:rPr>
                  <a:t>Plane 1</a:t>
                </a:r>
              </a:p>
            </p:txBody>
          </p:sp>
          <p:sp>
            <p:nvSpPr>
              <p:cNvPr id="598" name="TextBox 222"/>
              <p:cNvSpPr txBox="1">
                <a:spLocks noChangeArrowheads="1"/>
              </p:cNvSpPr>
              <p:nvPr/>
            </p:nvSpPr>
            <p:spPr bwMode="auto">
              <a:xfrm>
                <a:off x="4634346" y="3657605"/>
                <a:ext cx="762000" cy="309493"/>
              </a:xfrm>
              <a:prstGeom prst="rect">
                <a:avLst/>
              </a:prstGeom>
              <a:noFill/>
              <a:ln w="9525">
                <a:noFill/>
                <a:miter lim="800000"/>
                <a:headEnd/>
                <a:tailEnd/>
              </a:ln>
            </p:spPr>
            <p:txBody>
              <a:bodyPr wrap="square">
                <a:prstTxWarp prst="textNoShape">
                  <a:avLst/>
                </a:prstTxWarp>
                <a:spAutoFit/>
              </a:bodyPr>
              <a:lstStyle/>
              <a:p>
                <a:pPr algn="ctr"/>
                <a:r>
                  <a:rPr lang="en-US" sz="1400" b="1" cap="small">
                    <a:solidFill>
                      <a:srgbClr val="000000"/>
                    </a:solidFill>
                    <a:latin typeface="Trebuchet MS" pitchFamily="34" charset="0"/>
                    <a:cs typeface="Calibri"/>
                  </a:rPr>
                  <a:t>Plane 2</a:t>
                </a:r>
              </a:p>
            </p:txBody>
          </p:sp>
          <p:sp>
            <p:nvSpPr>
              <p:cNvPr id="599" name="TextBox 223"/>
              <p:cNvSpPr txBox="1">
                <a:spLocks noChangeArrowheads="1"/>
              </p:cNvSpPr>
              <p:nvPr/>
            </p:nvSpPr>
            <p:spPr bwMode="auto">
              <a:xfrm>
                <a:off x="5410200" y="3657600"/>
                <a:ext cx="762000" cy="309493"/>
              </a:xfrm>
              <a:prstGeom prst="rect">
                <a:avLst/>
              </a:prstGeom>
              <a:noFill/>
              <a:ln w="9525">
                <a:noFill/>
                <a:miter lim="800000"/>
                <a:headEnd/>
                <a:tailEnd/>
              </a:ln>
            </p:spPr>
            <p:txBody>
              <a:bodyPr wrap="square">
                <a:prstTxWarp prst="textNoShape">
                  <a:avLst/>
                </a:prstTxWarp>
                <a:spAutoFit/>
              </a:bodyPr>
              <a:lstStyle/>
              <a:p>
                <a:pPr algn="ctr"/>
                <a:r>
                  <a:rPr lang="en-US" sz="1400" b="1" cap="small">
                    <a:solidFill>
                      <a:srgbClr val="000000"/>
                    </a:solidFill>
                    <a:latin typeface="Trebuchet MS" pitchFamily="34" charset="0"/>
                    <a:cs typeface="Calibri"/>
                  </a:rPr>
                  <a:t>Plane 3</a:t>
                </a:r>
              </a:p>
            </p:txBody>
          </p:sp>
        </p:grpSp>
      </p:grpSp>
      <p:sp>
        <p:nvSpPr>
          <p:cNvPr id="681" name="TextBox 3059"/>
          <p:cNvSpPr txBox="1">
            <a:spLocks noChangeArrowheads="1"/>
          </p:cNvSpPr>
          <p:nvPr/>
        </p:nvSpPr>
        <p:spPr bwMode="auto">
          <a:xfrm>
            <a:off x="6404256" y="5181600"/>
            <a:ext cx="1301675" cy="523220"/>
          </a:xfrm>
          <a:prstGeom prst="rect">
            <a:avLst/>
          </a:prstGeom>
          <a:noFill/>
          <a:ln w="9525">
            <a:noFill/>
            <a:miter lim="800000"/>
            <a:headEnd/>
            <a:tailEnd/>
          </a:ln>
        </p:spPr>
        <p:txBody>
          <a:bodyPr wrap="square">
            <a:prstTxWarp prst="textNoShape">
              <a:avLst/>
            </a:prstTxWarp>
            <a:spAutoFit/>
          </a:bodyPr>
          <a:lstStyle/>
          <a:p>
            <a:pPr algn="ctr"/>
            <a:r>
              <a:rPr lang="en-US" sz="2800" b="1" cap="small" dirty="0">
                <a:solidFill>
                  <a:srgbClr val="000000"/>
                </a:solidFill>
                <a:latin typeface="Trebuchet MS" pitchFamily="34" charset="0"/>
                <a:cs typeface="Calibri"/>
              </a:rPr>
              <a:t>Die </a:t>
            </a:r>
            <a:r>
              <a:rPr lang="en-US" sz="2800" b="1" cap="small" dirty="0" smtClean="0">
                <a:solidFill>
                  <a:srgbClr val="000000"/>
                </a:solidFill>
                <a:latin typeface="Trebuchet MS" pitchFamily="34" charset="0"/>
                <a:cs typeface="Calibri"/>
              </a:rPr>
              <a:t>1</a:t>
            </a:r>
            <a:endParaRPr lang="en-US" sz="2800" b="1" cap="small" dirty="0">
              <a:solidFill>
                <a:srgbClr val="000000"/>
              </a:solidFill>
              <a:latin typeface="Trebuchet MS" pitchFamily="34" charset="0"/>
              <a:cs typeface="Calibri"/>
            </a:endParaRPr>
          </a:p>
        </p:txBody>
      </p:sp>
      <p:sp>
        <p:nvSpPr>
          <p:cNvPr id="682" name="Rounded Rectangle 681"/>
          <p:cNvSpPr/>
          <p:nvPr/>
        </p:nvSpPr>
        <p:spPr bwMode="auto">
          <a:xfrm rot="5400000">
            <a:off x="6224998" y="2731958"/>
            <a:ext cx="293759" cy="697244"/>
          </a:xfrm>
          <a:prstGeom prst="roundRect">
            <a:avLst/>
          </a:prstGeom>
        </p:spPr>
        <p:style>
          <a:lnRef idx="1">
            <a:schemeClr val="accent6"/>
          </a:lnRef>
          <a:fillRef idx="3">
            <a:schemeClr val="accent6"/>
          </a:fillRef>
          <a:effectRef idx="2">
            <a:schemeClr val="accent6"/>
          </a:effectRef>
          <a:fontRef idx="minor">
            <a:schemeClr val="lt1"/>
          </a:fontRef>
        </p:style>
        <p:txBody>
          <a:bodyPr vert="vert270" anchor="ctr">
            <a:prstTxWarp prst="textNoShape">
              <a:avLst/>
            </a:prstTxWarp>
          </a:bodyPr>
          <a:lstStyle/>
          <a:p>
            <a:pPr algn="ctr">
              <a:defRPr/>
            </a:pPr>
            <a:r>
              <a:rPr lang="en-US" sz="2000" b="1" cap="small" dirty="0" err="1">
                <a:solidFill>
                  <a:srgbClr val="000000"/>
                </a:solidFill>
                <a:latin typeface="Trebuchet MS" pitchFamily="34" charset="0"/>
                <a:ea typeface="Arial" pitchFamily="-112" charset="0"/>
                <a:cs typeface="Calibri"/>
              </a:rPr>
              <a:t>Reg</a:t>
            </a:r>
            <a:endParaRPr lang="en-US" sz="2000" b="1" cap="small" dirty="0">
              <a:solidFill>
                <a:srgbClr val="000000"/>
              </a:solidFill>
              <a:latin typeface="Trebuchet MS" pitchFamily="34" charset="0"/>
              <a:ea typeface="Arial" pitchFamily="-112" charset="0"/>
              <a:cs typeface="Calibri"/>
            </a:endParaRPr>
          </a:p>
        </p:txBody>
      </p:sp>
      <p:sp>
        <p:nvSpPr>
          <p:cNvPr id="683" name="Rounded Rectangle 682"/>
          <p:cNvSpPr/>
          <p:nvPr/>
        </p:nvSpPr>
        <p:spPr bwMode="auto">
          <a:xfrm rot="5400000">
            <a:off x="7329898" y="2731958"/>
            <a:ext cx="293759" cy="697244"/>
          </a:xfrm>
          <a:prstGeom prst="roundRect">
            <a:avLst/>
          </a:prstGeom>
        </p:spPr>
        <p:style>
          <a:lnRef idx="1">
            <a:schemeClr val="accent6"/>
          </a:lnRef>
          <a:fillRef idx="3">
            <a:schemeClr val="accent6"/>
          </a:fillRef>
          <a:effectRef idx="2">
            <a:schemeClr val="accent6"/>
          </a:effectRef>
          <a:fontRef idx="minor">
            <a:schemeClr val="lt1"/>
          </a:fontRef>
        </p:style>
        <p:txBody>
          <a:bodyPr vert="vert270" anchor="ctr">
            <a:prstTxWarp prst="textNoShape">
              <a:avLst/>
            </a:prstTxWarp>
          </a:bodyPr>
          <a:lstStyle/>
          <a:p>
            <a:pPr algn="ctr">
              <a:defRPr/>
            </a:pPr>
            <a:r>
              <a:rPr lang="en-US" sz="2000" b="1" cap="small" dirty="0" err="1">
                <a:solidFill>
                  <a:srgbClr val="000000"/>
                </a:solidFill>
                <a:latin typeface="Trebuchet MS" pitchFamily="34" charset="0"/>
                <a:ea typeface="Arial" pitchFamily="-112" charset="0"/>
                <a:cs typeface="Calibri"/>
              </a:rPr>
              <a:t>Reg</a:t>
            </a:r>
            <a:endParaRPr lang="en-US" sz="2000" b="1" cap="small" dirty="0">
              <a:solidFill>
                <a:srgbClr val="000000"/>
              </a:solidFill>
              <a:latin typeface="Trebuchet MS" pitchFamily="34" charset="0"/>
              <a:ea typeface="Arial" pitchFamily="-112" charset="0"/>
              <a:cs typeface="Calibri"/>
            </a:endParaRPr>
          </a:p>
        </p:txBody>
      </p:sp>
      <p:sp>
        <p:nvSpPr>
          <p:cNvPr id="684" name="Rounded Rectangle 683"/>
          <p:cNvSpPr/>
          <p:nvPr/>
        </p:nvSpPr>
        <p:spPr bwMode="auto">
          <a:xfrm rot="5400000">
            <a:off x="8167697" y="2731724"/>
            <a:ext cx="293759" cy="697244"/>
          </a:xfrm>
          <a:prstGeom prst="roundRect">
            <a:avLst/>
          </a:prstGeom>
        </p:spPr>
        <p:style>
          <a:lnRef idx="1">
            <a:schemeClr val="accent6"/>
          </a:lnRef>
          <a:fillRef idx="3">
            <a:schemeClr val="accent6"/>
          </a:fillRef>
          <a:effectRef idx="2">
            <a:schemeClr val="accent6"/>
          </a:effectRef>
          <a:fontRef idx="minor">
            <a:schemeClr val="lt1"/>
          </a:fontRef>
        </p:style>
        <p:txBody>
          <a:bodyPr vert="vert270" anchor="ctr">
            <a:prstTxWarp prst="textNoShape">
              <a:avLst/>
            </a:prstTxWarp>
          </a:bodyPr>
          <a:lstStyle/>
          <a:p>
            <a:pPr algn="ctr">
              <a:defRPr/>
            </a:pPr>
            <a:r>
              <a:rPr lang="en-US" sz="2000" b="1" cap="small">
                <a:solidFill>
                  <a:srgbClr val="000000"/>
                </a:solidFill>
                <a:latin typeface="Trebuchet MS" pitchFamily="34" charset="0"/>
                <a:ea typeface="Arial" pitchFamily="-112" charset="0"/>
                <a:cs typeface="Calibri"/>
              </a:rPr>
              <a:t>Reg</a:t>
            </a:r>
          </a:p>
        </p:txBody>
      </p:sp>
      <p:cxnSp>
        <p:nvCxnSpPr>
          <p:cNvPr id="59" name="Straight Connector 58"/>
          <p:cNvCxnSpPr/>
          <p:nvPr/>
        </p:nvCxnSpPr>
        <p:spPr bwMode="auto">
          <a:xfrm rot="10800000">
            <a:off x="3146706" y="2430713"/>
            <a:ext cx="3770263" cy="342"/>
          </a:xfrm>
          <a:prstGeom prst="line">
            <a:avLst/>
          </a:prstGeom>
          <a:ln w="34925" cap="flat" cmpd="sng" algn="ctr">
            <a:solidFill>
              <a:schemeClr val="accent2">
                <a:lumMod val="50000"/>
              </a:schemeClr>
            </a:solidFill>
            <a:prstDash val="solid"/>
            <a:round/>
            <a:headEnd type="none" w="med" len="med"/>
            <a:tailEnd type="none" w="med" len="med"/>
          </a:ln>
          <a:effectLst>
            <a:glow rad="101600">
              <a:srgbClr val="FFFF00">
                <a:alpha val="60000"/>
              </a:srgbClr>
            </a:glow>
            <a:outerShdw blurRad="40000" dist="23000" dir="5400000" rotWithShape="0">
              <a:schemeClr val="accent3">
                <a:lumMod val="60000"/>
                <a:lumOff val="40000"/>
                <a:alpha val="35000"/>
              </a:schemeClr>
            </a:outerShdw>
          </a:effectLst>
        </p:spPr>
        <p:style>
          <a:lnRef idx="3">
            <a:schemeClr val="accent3"/>
          </a:lnRef>
          <a:fillRef idx="0">
            <a:schemeClr val="accent3"/>
          </a:fillRef>
          <a:effectRef idx="2">
            <a:schemeClr val="accent3"/>
          </a:effectRef>
          <a:fontRef idx="minor">
            <a:schemeClr val="tx1"/>
          </a:fontRef>
        </p:style>
      </p:cxnSp>
      <p:sp>
        <p:nvSpPr>
          <p:cNvPr id="292" name="Rounded Rectangle 291"/>
          <p:cNvSpPr/>
          <p:nvPr/>
        </p:nvSpPr>
        <p:spPr>
          <a:xfrm>
            <a:off x="3013356" y="2274670"/>
            <a:ext cx="4114800" cy="228600"/>
          </a:xfrm>
          <a:prstGeom prst="roundRect">
            <a:avLst/>
          </a:prstGeom>
          <a:noFill/>
          <a:ln w="50800" cap="flat" cmpd="sng" algn="ctr">
            <a:solidFill>
              <a:schemeClr val="accent3"/>
            </a:solidFill>
            <a:prstDash val="sysDash"/>
            <a:round/>
            <a:headEnd type="none" w="med" len="med"/>
            <a:tailEnd type="none" w="med" len="med"/>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itchFamily="34" charset="0"/>
              <a:cs typeface="Calibri"/>
            </a:endParaRPr>
          </a:p>
        </p:txBody>
      </p:sp>
      <p:graphicFrame>
        <p:nvGraphicFramePr>
          <p:cNvPr id="264" name="Group 86"/>
          <p:cNvGraphicFramePr>
            <a:graphicFrameLocks noGrp="1"/>
          </p:cNvGraphicFramePr>
          <p:nvPr/>
        </p:nvGraphicFramePr>
        <p:xfrm>
          <a:off x="5299356" y="1781462"/>
          <a:ext cx="3314700" cy="3657600"/>
        </p:xfrm>
        <a:graphic>
          <a:graphicData uri="http://schemas.openxmlformats.org/drawingml/2006/table">
            <a:tbl>
              <a:tblPr/>
              <a:tblGrid>
                <a:gridCol w="2102005"/>
                <a:gridCol w="1212695"/>
              </a:tblGrid>
              <a:tr h="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112" charset="0"/>
                        <a:buNone/>
                        <a:tabLst/>
                      </a:pPr>
                      <a:r>
                        <a:rPr kumimoji="0" lang="en-US" sz="1800" b="0" i="0" u="none" strike="noStrike" cap="none" normalizeH="0" baseline="0" dirty="0">
                          <a:ln>
                            <a:noFill/>
                          </a:ln>
                          <a:solidFill>
                            <a:schemeClr val="bg2"/>
                          </a:solidFill>
                          <a:effectLst/>
                          <a:latin typeface="Trebuchet MS" pitchFamily="34" charset="0"/>
                          <a:ea typeface="Arial" pitchFamily="-112" charset="0"/>
                          <a:cs typeface="Gill Sans"/>
                        </a:rPr>
                        <a:t>Data Register</a:t>
                      </a:r>
                    </a:p>
                  </a:txBody>
                  <a:tcPr horzOverflow="overflow">
                    <a:lnL w="28575"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pitchFamily="-112" charset="0"/>
                        <a:buNone/>
                        <a:tabLst/>
                      </a:pPr>
                      <a:r>
                        <a:rPr kumimoji="0" lang="en-US" sz="1800" b="0" i="0" u="none" strike="noStrike" cap="none" normalizeH="0" baseline="0" dirty="0">
                          <a:ln>
                            <a:noFill/>
                          </a:ln>
                          <a:solidFill>
                            <a:schemeClr val="bg2"/>
                          </a:solidFill>
                          <a:effectLst/>
                          <a:latin typeface="Trebuchet MS" pitchFamily="34" charset="0"/>
                          <a:ea typeface="Arial" pitchFamily="-112" charset="0"/>
                          <a:cs typeface="Gill Sans"/>
                        </a:rPr>
                        <a:t>4 KB</a:t>
                      </a:r>
                    </a:p>
                  </a:txBody>
                  <a:tcPr horzOverflow="overflow">
                    <a:lnL w="12700" cap="flat" cmpd="sng" algn="ctr">
                      <a:no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lumMod val="60000"/>
                        <a:lumOff val="40000"/>
                      </a:schemeClr>
                    </a:solidFill>
                  </a:tcPr>
                </a:tc>
              </a:tr>
              <a:tr h="32004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112" charset="0"/>
                        <a:buNone/>
                        <a:tabLst/>
                      </a:pPr>
                      <a:r>
                        <a:rPr kumimoji="0" lang="en-US" sz="1800" b="0" i="0" u="none" strike="noStrike" cap="none" normalizeH="0" baseline="0" dirty="0">
                          <a:ln>
                            <a:noFill/>
                          </a:ln>
                          <a:solidFill>
                            <a:schemeClr val="bg2"/>
                          </a:solidFill>
                          <a:effectLst/>
                          <a:latin typeface="Trebuchet MS" pitchFamily="34" charset="0"/>
                          <a:ea typeface="Arial" pitchFamily="-112" charset="0"/>
                          <a:cs typeface="Gill Sans"/>
                        </a:rPr>
                        <a:t>Page Size</a:t>
                      </a:r>
                    </a:p>
                  </a:txBody>
                  <a:tcPr horzOverflow="overflow">
                    <a:lnL w="28575"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pitchFamily="-112" charset="0"/>
                        <a:buNone/>
                        <a:tabLst/>
                      </a:pPr>
                      <a:r>
                        <a:rPr kumimoji="0" lang="en-US" sz="1800" b="0" i="0" u="none" strike="noStrike" cap="none" normalizeH="0" baseline="0">
                          <a:ln>
                            <a:noFill/>
                          </a:ln>
                          <a:solidFill>
                            <a:schemeClr val="bg2"/>
                          </a:solidFill>
                          <a:effectLst/>
                          <a:latin typeface="Trebuchet MS" pitchFamily="34" charset="0"/>
                          <a:ea typeface="Arial" pitchFamily="-112" charset="0"/>
                          <a:cs typeface="Gill Sans"/>
                        </a:rPr>
                        <a:t>4 KB</a:t>
                      </a:r>
                    </a:p>
                  </a:txBody>
                  <a:tcPr horzOverflow="overflow">
                    <a:lnL w="12700" cap="flat" cmpd="sng" algn="ctr">
                      <a:no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lumMod val="60000"/>
                        <a:lumOff val="40000"/>
                      </a:schemeClr>
                    </a:solidFill>
                  </a:tcPr>
                </a:tc>
              </a:tr>
              <a:tr h="32004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112" charset="0"/>
                        <a:buNone/>
                        <a:tabLst/>
                      </a:pPr>
                      <a:r>
                        <a:rPr kumimoji="0" lang="en-US" sz="1800" b="0" i="0" u="none" strike="noStrike" cap="none" normalizeH="0" baseline="0" dirty="0">
                          <a:ln>
                            <a:noFill/>
                          </a:ln>
                          <a:solidFill>
                            <a:schemeClr val="bg2"/>
                          </a:solidFill>
                          <a:effectLst/>
                          <a:latin typeface="Trebuchet MS" pitchFamily="34" charset="0"/>
                          <a:ea typeface="Arial" pitchFamily="-112" charset="0"/>
                          <a:cs typeface="Gill Sans"/>
                        </a:rPr>
                        <a:t>Block Size</a:t>
                      </a:r>
                    </a:p>
                  </a:txBody>
                  <a:tcPr horzOverflow="overflow">
                    <a:lnL w="28575"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pitchFamily="-112" charset="0"/>
                        <a:buNone/>
                        <a:tabLst/>
                      </a:pPr>
                      <a:r>
                        <a:rPr kumimoji="0" lang="en-US" sz="1800" b="0" i="0" u="none" strike="noStrike" cap="none" normalizeH="0" baseline="0" dirty="0">
                          <a:ln>
                            <a:noFill/>
                          </a:ln>
                          <a:solidFill>
                            <a:schemeClr val="bg2"/>
                          </a:solidFill>
                          <a:effectLst/>
                          <a:latin typeface="Trebuchet MS" pitchFamily="34" charset="0"/>
                          <a:ea typeface="Arial" pitchFamily="-112" charset="0"/>
                          <a:cs typeface="Gill Sans"/>
                        </a:rPr>
                        <a:t>256 KB</a:t>
                      </a:r>
                    </a:p>
                  </a:txBody>
                  <a:tcPr horzOverflow="overflow">
                    <a:lnL w="12700" cap="flat" cmpd="sng" algn="ctr">
                      <a:no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lumMod val="60000"/>
                        <a:lumOff val="40000"/>
                      </a:schemeClr>
                    </a:solidFill>
                  </a:tcPr>
                </a:tc>
              </a:tr>
              <a:tr h="32004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112" charset="0"/>
                        <a:buNone/>
                        <a:tabLst/>
                      </a:pPr>
                      <a:r>
                        <a:rPr kumimoji="0" lang="en-US" sz="1800" b="0" i="0" u="none" strike="noStrike" cap="none" normalizeH="0" baseline="0" dirty="0">
                          <a:ln>
                            <a:noFill/>
                          </a:ln>
                          <a:solidFill>
                            <a:schemeClr val="bg2"/>
                          </a:solidFill>
                          <a:effectLst/>
                          <a:latin typeface="Trebuchet MS" pitchFamily="34" charset="0"/>
                          <a:ea typeface="Arial" pitchFamily="-112" charset="0"/>
                          <a:cs typeface="Gill Sans"/>
                        </a:rPr>
                        <a:t>Plane</a:t>
                      </a:r>
                    </a:p>
                  </a:txBody>
                  <a:tcPr horzOverflow="overflow">
                    <a:lnL w="28575"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pitchFamily="-112" charset="0"/>
                        <a:buNone/>
                        <a:tabLst/>
                      </a:pPr>
                      <a:r>
                        <a:rPr kumimoji="0" lang="en-US" sz="1800" b="0" i="0" u="none" strike="noStrike" cap="none" normalizeH="0" baseline="0" dirty="0">
                          <a:ln>
                            <a:noFill/>
                          </a:ln>
                          <a:solidFill>
                            <a:schemeClr val="bg2"/>
                          </a:solidFill>
                          <a:effectLst/>
                          <a:latin typeface="Trebuchet MS" pitchFamily="34" charset="0"/>
                          <a:ea typeface="Arial" pitchFamily="-112" charset="0"/>
                          <a:cs typeface="Gill Sans"/>
                        </a:rPr>
                        <a:t>512 MB</a:t>
                      </a:r>
                    </a:p>
                  </a:txBody>
                  <a:tcPr horzOverflow="overflow">
                    <a:lnL w="12700" cap="flat" cmpd="sng" algn="ctr">
                      <a:no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lumMod val="60000"/>
                        <a:lumOff val="40000"/>
                      </a:schemeClr>
                    </a:solidFill>
                  </a:tcPr>
                </a:tc>
              </a:tr>
              <a:tr h="32004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112" charset="0"/>
                        <a:buNone/>
                        <a:tabLst/>
                      </a:pPr>
                      <a:r>
                        <a:rPr kumimoji="0" lang="en-US" sz="1800" b="0" i="0" u="none" strike="noStrike" cap="none" normalizeH="0" baseline="0" dirty="0">
                          <a:ln>
                            <a:noFill/>
                          </a:ln>
                          <a:solidFill>
                            <a:schemeClr val="bg2"/>
                          </a:solidFill>
                          <a:effectLst/>
                          <a:latin typeface="Trebuchet MS" pitchFamily="34" charset="0"/>
                          <a:ea typeface="Arial" pitchFamily="-112" charset="0"/>
                          <a:cs typeface="Gill Sans"/>
                        </a:rPr>
                        <a:t>Die Size</a:t>
                      </a:r>
                    </a:p>
                  </a:txBody>
                  <a:tcPr horzOverflow="overflow">
                    <a:lnL w="28575"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pitchFamily="-112" charset="0"/>
                        <a:buNone/>
                        <a:tabLst/>
                      </a:pPr>
                      <a:r>
                        <a:rPr kumimoji="0" lang="en-US" sz="1800" b="0" i="0" u="none" strike="noStrike" cap="none" normalizeH="0" baseline="0" dirty="0">
                          <a:ln>
                            <a:noFill/>
                          </a:ln>
                          <a:solidFill>
                            <a:schemeClr val="bg2"/>
                          </a:solidFill>
                          <a:effectLst/>
                          <a:latin typeface="Trebuchet MS" pitchFamily="34" charset="0"/>
                          <a:ea typeface="Arial" pitchFamily="-112" charset="0"/>
                          <a:cs typeface="Gill Sans"/>
                        </a:rPr>
                        <a:t>2 GB</a:t>
                      </a:r>
                    </a:p>
                  </a:txBody>
                  <a:tcPr horzOverflow="overflow">
                    <a:lnL w="12700" cap="flat" cmpd="sng" algn="ctr">
                      <a:no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solidFill>
                      <a:schemeClr val="accent6">
                        <a:lumMod val="60000"/>
                        <a:lumOff val="40000"/>
                      </a:schemeClr>
                    </a:solidFill>
                  </a:tcPr>
                </a:tc>
              </a:tr>
              <a:tr h="32004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112" charset="0"/>
                        <a:buNone/>
                        <a:tabLst/>
                      </a:pPr>
                      <a:r>
                        <a:rPr kumimoji="0" lang="en-US" sz="1800" b="0" i="0" u="none" strike="noStrike" cap="none" normalizeH="0" baseline="0" dirty="0">
                          <a:ln>
                            <a:noFill/>
                          </a:ln>
                          <a:solidFill>
                            <a:schemeClr val="bg2"/>
                          </a:solidFill>
                          <a:effectLst/>
                          <a:latin typeface="Trebuchet MS" pitchFamily="34" charset="0"/>
                          <a:ea typeface="Arial" pitchFamily="-112" charset="0"/>
                          <a:cs typeface="Gill Sans"/>
                        </a:rPr>
                        <a:t>Erase Cycles</a:t>
                      </a:r>
                    </a:p>
                  </a:txBody>
                  <a:tcPr horzOverflow="overflow">
                    <a:lnL w="28575"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pitchFamily="-112" charset="0"/>
                        <a:buNone/>
                        <a:tabLst/>
                      </a:pPr>
                      <a:r>
                        <a:rPr lang="en-US" sz="1800" b="0" dirty="0">
                          <a:solidFill>
                            <a:srgbClr val="000000"/>
                          </a:solidFill>
                          <a:latin typeface="Trebuchet MS" pitchFamily="34" charset="0"/>
                          <a:cs typeface="Gill Sans"/>
                        </a:rPr>
                        <a:t>100K</a:t>
                      </a:r>
                      <a:endParaRPr kumimoji="0" lang="en-US" sz="1800" b="0" i="0" u="none" strike="noStrike" cap="none" normalizeH="0" baseline="0" dirty="0">
                        <a:ln>
                          <a:noFill/>
                        </a:ln>
                        <a:solidFill>
                          <a:schemeClr val="tx1"/>
                        </a:solidFill>
                        <a:effectLst/>
                        <a:latin typeface="Trebuchet MS" pitchFamily="34" charset="0"/>
                        <a:ea typeface="Arial" pitchFamily="-112" charset="0"/>
                        <a:cs typeface="Gill Sans"/>
                      </a:endParaRPr>
                    </a:p>
                  </a:txBody>
                  <a:tcPr horzOverflow="overflow">
                    <a:lnL w="12700" cap="flat" cmpd="sng" algn="ctr">
                      <a:no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6">
                        <a:lumMod val="60000"/>
                        <a:lumOff val="40000"/>
                      </a:schemeClr>
                    </a:solidFill>
                  </a:tcPr>
                </a:tc>
              </a:tr>
              <a:tr h="32004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112" charset="0"/>
                        <a:buNone/>
                        <a:tabLst/>
                      </a:pPr>
                      <a:r>
                        <a:rPr kumimoji="0" lang="en-US" sz="1800" b="0" i="0" u="none" strike="noStrike" cap="none" normalizeH="0" baseline="0" dirty="0">
                          <a:ln>
                            <a:noFill/>
                          </a:ln>
                          <a:solidFill>
                            <a:schemeClr val="bg2"/>
                          </a:solidFill>
                          <a:effectLst/>
                          <a:latin typeface="Trebuchet MS" pitchFamily="34" charset="0"/>
                          <a:ea typeface="Arial" pitchFamily="-112" charset="0"/>
                          <a:cs typeface="Gill Sans"/>
                        </a:rPr>
                        <a:t>Page Read</a:t>
                      </a:r>
                    </a:p>
                  </a:txBody>
                  <a:tcPr horzOverflow="overflow">
                    <a:lnL w="28575"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pitchFamily="-112" charset="0"/>
                        <a:buNone/>
                        <a:tabLst/>
                      </a:pPr>
                      <a:r>
                        <a:rPr lang="en-US" sz="1800" b="0" dirty="0">
                          <a:solidFill>
                            <a:srgbClr val="000000"/>
                          </a:solidFill>
                          <a:latin typeface="Trebuchet MS" pitchFamily="34" charset="0"/>
                          <a:cs typeface="Gill Sans"/>
                        </a:rPr>
                        <a:t>25</a:t>
                      </a:r>
                      <a:r>
                        <a:rPr lang="el-GR" sz="1800" b="0" dirty="0">
                          <a:solidFill>
                            <a:srgbClr val="000000"/>
                          </a:solidFill>
                          <a:latin typeface="Trebuchet MS" pitchFamily="34" charset="0"/>
                          <a:cs typeface="Gill Sans"/>
                        </a:rPr>
                        <a:t>μ</a:t>
                      </a:r>
                      <a:r>
                        <a:rPr lang="en-US" sz="1800" b="0" dirty="0">
                          <a:solidFill>
                            <a:srgbClr val="000000"/>
                          </a:solidFill>
                          <a:latin typeface="Trebuchet MS" pitchFamily="34" charset="0"/>
                          <a:cs typeface="Gill Sans"/>
                        </a:rPr>
                        <a:t>s</a:t>
                      </a:r>
                      <a:endParaRPr kumimoji="0" lang="en-US" sz="1800" b="0" i="0" u="none" strike="noStrike" cap="none" normalizeH="0" baseline="0" dirty="0">
                        <a:ln>
                          <a:noFill/>
                        </a:ln>
                        <a:solidFill>
                          <a:schemeClr val="tx1"/>
                        </a:solidFill>
                        <a:effectLst/>
                        <a:latin typeface="Trebuchet MS" pitchFamily="34" charset="0"/>
                        <a:ea typeface="Arial" pitchFamily="-112" charset="0"/>
                        <a:cs typeface="Gill Sans"/>
                      </a:endParaRPr>
                    </a:p>
                  </a:txBody>
                  <a:tcPr horzOverflow="overflow">
                    <a:lnL w="12700" cap="flat" cmpd="sng" algn="ctr">
                      <a:no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lumMod val="60000"/>
                        <a:lumOff val="40000"/>
                      </a:schemeClr>
                    </a:solidFill>
                  </a:tcPr>
                </a:tc>
              </a:tr>
              <a:tr h="32004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112" charset="0"/>
                        <a:buNone/>
                        <a:tabLst/>
                      </a:pPr>
                      <a:r>
                        <a:rPr kumimoji="0" lang="en-US" sz="1800" b="0" i="0" u="none" strike="noStrike" cap="none" normalizeH="0" baseline="0" dirty="0">
                          <a:ln>
                            <a:noFill/>
                          </a:ln>
                          <a:solidFill>
                            <a:schemeClr val="bg2"/>
                          </a:solidFill>
                          <a:effectLst/>
                          <a:latin typeface="Trebuchet MS" pitchFamily="34" charset="0"/>
                          <a:ea typeface="Arial" pitchFamily="-112" charset="0"/>
                          <a:cs typeface="Gill Sans"/>
                        </a:rPr>
                        <a:t>Page Program</a:t>
                      </a:r>
                    </a:p>
                  </a:txBody>
                  <a:tcPr horzOverflow="overflow">
                    <a:lnL w="28575"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pitchFamily="-112" charset="0"/>
                        <a:buNone/>
                        <a:tabLst/>
                      </a:pPr>
                      <a:r>
                        <a:rPr lang="en-US" sz="1800" b="0" dirty="0">
                          <a:solidFill>
                            <a:srgbClr val="000000"/>
                          </a:solidFill>
                          <a:latin typeface="Trebuchet MS" pitchFamily="34" charset="0"/>
                          <a:cs typeface="Gill Sans"/>
                        </a:rPr>
                        <a:t>200</a:t>
                      </a:r>
                      <a:r>
                        <a:rPr lang="el-GR" sz="1800" b="0" dirty="0">
                          <a:solidFill>
                            <a:srgbClr val="000000"/>
                          </a:solidFill>
                          <a:latin typeface="Trebuchet MS" pitchFamily="34" charset="0"/>
                          <a:cs typeface="Gill Sans"/>
                        </a:rPr>
                        <a:t>μ</a:t>
                      </a:r>
                      <a:r>
                        <a:rPr lang="en-US" sz="1800" b="0" dirty="0" err="1">
                          <a:solidFill>
                            <a:srgbClr val="000000"/>
                          </a:solidFill>
                          <a:latin typeface="Trebuchet MS" pitchFamily="34" charset="0"/>
                          <a:cs typeface="Gill Sans"/>
                        </a:rPr>
                        <a:t>s</a:t>
                      </a:r>
                      <a:endParaRPr kumimoji="0" lang="en-US" sz="1800" b="0" i="0" u="none" strike="noStrike" cap="none" normalizeH="0" baseline="0" dirty="0">
                        <a:ln>
                          <a:noFill/>
                        </a:ln>
                        <a:solidFill>
                          <a:schemeClr val="tx1"/>
                        </a:solidFill>
                        <a:effectLst/>
                        <a:latin typeface="Trebuchet MS" pitchFamily="34" charset="0"/>
                        <a:ea typeface="Arial" pitchFamily="-112" charset="0"/>
                        <a:cs typeface="Gill Sans"/>
                      </a:endParaRPr>
                    </a:p>
                  </a:txBody>
                  <a:tcPr horzOverflow="overflow">
                    <a:lnL w="12700" cap="flat" cmpd="sng" algn="ctr">
                      <a:no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lumMod val="60000"/>
                        <a:lumOff val="40000"/>
                      </a:schemeClr>
                    </a:solidFill>
                  </a:tcPr>
                </a:tc>
              </a:tr>
              <a:tr h="32004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112" charset="0"/>
                        <a:buNone/>
                        <a:tabLst/>
                      </a:pPr>
                      <a:r>
                        <a:rPr kumimoji="0" lang="en-US" sz="1800" b="0" i="0" u="none" strike="noStrike" cap="none" normalizeH="0" baseline="0" dirty="0">
                          <a:ln>
                            <a:noFill/>
                          </a:ln>
                          <a:solidFill>
                            <a:schemeClr val="bg2"/>
                          </a:solidFill>
                          <a:effectLst/>
                          <a:latin typeface="Trebuchet MS" pitchFamily="34" charset="0"/>
                          <a:ea typeface="Arial" pitchFamily="-112" charset="0"/>
                          <a:cs typeface="Gill Sans"/>
                        </a:rPr>
                        <a:t>Serial Access</a:t>
                      </a:r>
                    </a:p>
                  </a:txBody>
                  <a:tcPr horzOverflow="overflow">
                    <a:lnL w="28575"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pitchFamily="-112" charset="0"/>
                        <a:buNone/>
                        <a:tabLst/>
                      </a:pPr>
                      <a:r>
                        <a:rPr lang="en-US" sz="1800" b="0" dirty="0">
                          <a:solidFill>
                            <a:srgbClr val="000000"/>
                          </a:solidFill>
                          <a:latin typeface="Trebuchet MS" pitchFamily="34" charset="0"/>
                          <a:cs typeface="Gill Sans"/>
                        </a:rPr>
                        <a:t>100</a:t>
                      </a:r>
                      <a:r>
                        <a:rPr lang="el-GR" sz="1800" b="0" dirty="0">
                          <a:solidFill>
                            <a:srgbClr val="000000"/>
                          </a:solidFill>
                          <a:latin typeface="Trebuchet MS" pitchFamily="34" charset="0"/>
                          <a:cs typeface="Gill Sans"/>
                        </a:rPr>
                        <a:t>μ</a:t>
                      </a:r>
                      <a:r>
                        <a:rPr lang="en-US" sz="1800" b="0" dirty="0">
                          <a:solidFill>
                            <a:srgbClr val="000000"/>
                          </a:solidFill>
                          <a:latin typeface="Trebuchet MS" pitchFamily="34" charset="0"/>
                          <a:cs typeface="Gill Sans"/>
                        </a:rPr>
                        <a:t>s</a:t>
                      </a:r>
                      <a:endParaRPr kumimoji="0" lang="en-US" sz="1800" b="0" i="0" u="none" strike="noStrike" cap="none" normalizeH="0" baseline="0" dirty="0">
                        <a:ln>
                          <a:noFill/>
                        </a:ln>
                        <a:solidFill>
                          <a:schemeClr val="tx1"/>
                        </a:solidFill>
                        <a:effectLst/>
                        <a:latin typeface="Trebuchet MS" pitchFamily="34" charset="0"/>
                        <a:ea typeface="Arial" pitchFamily="-112" charset="0"/>
                        <a:cs typeface="Gill Sans"/>
                      </a:endParaRPr>
                    </a:p>
                  </a:txBody>
                  <a:tcPr horzOverflow="overflow">
                    <a:lnL w="12700" cap="flat" cmpd="sng" algn="ctr">
                      <a:no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lumMod val="60000"/>
                        <a:lumOff val="40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112" charset="0"/>
                        <a:buNone/>
                        <a:tabLst/>
                      </a:pPr>
                      <a:r>
                        <a:rPr kumimoji="0" lang="en-US" sz="1800" b="0" i="0" u="none" strike="noStrike" cap="none" normalizeH="0" baseline="0" dirty="0">
                          <a:ln>
                            <a:noFill/>
                          </a:ln>
                          <a:solidFill>
                            <a:schemeClr val="bg2"/>
                          </a:solidFill>
                          <a:effectLst/>
                          <a:latin typeface="Trebuchet MS" pitchFamily="34" charset="0"/>
                          <a:ea typeface="Arial" pitchFamily="-112" charset="0"/>
                          <a:cs typeface="Gill Sans"/>
                        </a:rPr>
                        <a:t>Block Erase</a:t>
                      </a:r>
                    </a:p>
                  </a:txBody>
                  <a:tcPr horzOverflow="overflow">
                    <a:lnL w="28575"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pitchFamily="-112" charset="0"/>
                        <a:buNone/>
                        <a:tabLst/>
                      </a:pPr>
                      <a:r>
                        <a:rPr lang="en-US" sz="1800" b="0" dirty="0">
                          <a:solidFill>
                            <a:srgbClr val="000000"/>
                          </a:solidFill>
                          <a:latin typeface="Trebuchet MS" pitchFamily="34" charset="0"/>
                          <a:cs typeface="Gill Sans"/>
                        </a:rPr>
                        <a:t>1.5ms</a:t>
                      </a:r>
                      <a:endParaRPr kumimoji="0" lang="en-US" sz="1800" b="0" i="0" u="none" strike="noStrike" cap="none" normalizeH="0" baseline="0" dirty="0">
                        <a:ln>
                          <a:noFill/>
                        </a:ln>
                        <a:solidFill>
                          <a:schemeClr val="tx1"/>
                        </a:solidFill>
                        <a:effectLst/>
                        <a:latin typeface="Trebuchet MS" pitchFamily="34" charset="0"/>
                        <a:ea typeface="Arial" pitchFamily="-112" charset="0"/>
                        <a:cs typeface="Gill Sans"/>
                      </a:endParaRPr>
                    </a:p>
                  </a:txBody>
                  <a:tcPr horzOverflow="overflow">
                    <a:lnL w="12700" cap="flat" cmpd="sng" algn="ctr">
                      <a:no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rgbClr r="0" g="0" b="0"/>
                      </a:solidFill>
                      <a:prstDash val="solid"/>
                      <a:round/>
                      <a:headEnd type="none" w="med" len="med"/>
                      <a:tailEnd type="none" w="med" len="med"/>
                    </a:lnB>
                    <a:lnTlToBr>
                      <a:noFill/>
                    </a:lnTlToBr>
                    <a:lnBlToTr>
                      <a:noFill/>
                    </a:lnBlToTr>
                    <a:solidFill>
                      <a:schemeClr val="accent6">
                        <a:lumMod val="60000"/>
                        <a:lumOff val="40000"/>
                      </a:schemeClr>
                    </a:solidFill>
                  </a:tcPr>
                </a:tc>
              </a:tr>
            </a:tbl>
          </a:graphicData>
        </a:graphic>
      </p:graphicFrame>
      <p:sp>
        <p:nvSpPr>
          <p:cNvPr id="699" name="Rectangle 12"/>
          <p:cNvSpPr>
            <a:spLocks noGrp="1" noChangeArrowheads="1"/>
          </p:cNvSpPr>
          <p:nvPr>
            <p:ph type="title"/>
          </p:nvPr>
        </p:nvSpPr>
        <p:spPr>
          <a:xfrm>
            <a:off x="382588" y="228600"/>
            <a:ext cx="8380412" cy="1163395"/>
          </a:xfrm>
        </p:spPr>
        <p:txBody>
          <a:bodyPr/>
          <a:lstStyle/>
          <a:p>
            <a:r>
              <a:rPr lang="en-US" smtClean="0"/>
              <a:t>Background</a:t>
            </a:r>
            <a:br>
              <a:rPr lang="en-US" smtClean="0"/>
            </a:br>
            <a:r>
              <a:rPr sz="3600" smtClean="0">
                <a:gradFill>
                  <a:gsLst>
                    <a:gs pos="28000">
                      <a:schemeClr val="accent6">
                        <a:lumMod val="40000"/>
                        <a:lumOff val="60000"/>
                      </a:schemeClr>
                    </a:gs>
                    <a:gs pos="48000">
                      <a:schemeClr val="accent6">
                        <a:lumMod val="40000"/>
                        <a:lumOff val="60000"/>
                      </a:schemeClr>
                    </a:gs>
                  </a:gsLst>
                  <a:lin ang="5400000" scaled="1"/>
                </a:gradFill>
              </a:rPr>
              <a:t>4GB flash package (SLC)</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700" name="Rounded Rectangle 699"/>
          <p:cNvSpPr/>
          <p:nvPr/>
        </p:nvSpPr>
        <p:spPr>
          <a:xfrm>
            <a:off x="1359414" y="2865821"/>
            <a:ext cx="827773" cy="378594"/>
          </a:xfrm>
          <a:prstGeom prst="roundRect">
            <a:avLst/>
          </a:prstGeom>
          <a:noFill/>
          <a:ln w="50800" cap="flat" cmpd="sng" algn="ctr">
            <a:solidFill>
              <a:schemeClr val="accent3"/>
            </a:solidFill>
            <a:prstDash val="sysDash"/>
            <a:round/>
            <a:headEnd type="none" w="med" len="med"/>
            <a:tailEnd type="none" w="med" len="med"/>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itchFamily="34" charset="0"/>
              <a:cs typeface="Calibri"/>
            </a:endParaRPr>
          </a:p>
        </p:txBody>
      </p:sp>
      <p:sp>
        <p:nvSpPr>
          <p:cNvPr id="701" name="TextBox 700"/>
          <p:cNvSpPr txBox="1"/>
          <p:nvPr/>
        </p:nvSpPr>
        <p:spPr>
          <a:xfrm>
            <a:off x="175484" y="2589998"/>
            <a:ext cx="1187116" cy="369332"/>
          </a:xfrm>
          <a:prstGeom prst="rect">
            <a:avLst/>
          </a:prstGeom>
          <a:noFill/>
        </p:spPr>
        <p:txBody>
          <a:bodyPr wrap="square" rtlCol="0">
            <a:spAutoFit/>
          </a:bodyPr>
          <a:lstStyle/>
          <a:p>
            <a:pPr algn="ctr"/>
            <a:r>
              <a:rPr lang="en-US" cap="small"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Register</a:t>
            </a:r>
            <a:endParaRPr lang="en-US" sz="2800" cap="small"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22" name="TextBox 221"/>
          <p:cNvSpPr txBox="1"/>
          <p:nvPr/>
        </p:nvSpPr>
        <p:spPr>
          <a:xfrm>
            <a:off x="5299356" y="5444575"/>
            <a:ext cx="3314700" cy="707886"/>
          </a:xfrm>
          <a:prstGeom prst="rect">
            <a:avLst/>
          </a:prstGeom>
          <a:solidFill>
            <a:schemeClr val="accent6">
              <a:lumMod val="60000"/>
              <a:lumOff val="40000"/>
            </a:schemeClr>
          </a:solidFill>
          <a:ln w="28575">
            <a:solidFill>
              <a:schemeClr val="bg2"/>
            </a:solidFill>
          </a:ln>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000" dirty="0" smtClean="0">
                <a:solidFill>
                  <a:schemeClr val="bg2"/>
                </a:solidFill>
                <a:latin typeface="Trebuchet MS" pitchFamily="34" charset="0"/>
              </a:rPr>
              <a:t>MLC (multiple bits in cell):</a:t>
            </a:r>
            <a:r>
              <a:rPr lang="en-US" sz="2000" smtClean="0">
                <a:solidFill>
                  <a:schemeClr val="bg2"/>
                </a:solidFill>
                <a:latin typeface="Trebuchet MS" pitchFamily="34" charset="0"/>
              </a:rPr>
              <a:t/>
            </a:r>
            <a:br>
              <a:rPr lang="en-US" sz="2000" smtClean="0">
                <a:solidFill>
                  <a:schemeClr val="bg2"/>
                </a:solidFill>
                <a:latin typeface="Trebuchet MS" pitchFamily="34" charset="0"/>
              </a:rPr>
            </a:br>
            <a:r>
              <a:rPr lang="en-US" sz="2000" smtClean="0">
                <a:solidFill>
                  <a:schemeClr val="bg2"/>
                </a:solidFill>
                <a:latin typeface="Trebuchet MS" pitchFamily="34" charset="0"/>
              </a:rPr>
              <a:t> slower</a:t>
            </a:r>
            <a:r>
              <a:rPr lang="en-US" sz="2000" dirty="0" smtClean="0">
                <a:solidFill>
                  <a:schemeClr val="bg2"/>
                </a:solidFill>
                <a:latin typeface="Trebuchet MS" pitchFamily="34" charset="0"/>
              </a:rPr>
              <a:t>, less durable</a:t>
            </a:r>
          </a:p>
        </p:txBody>
      </p:sp>
      <p:sp>
        <p:nvSpPr>
          <p:cNvPr id="213" name="Explosion 1 212"/>
          <p:cNvSpPr/>
          <p:nvPr/>
        </p:nvSpPr>
        <p:spPr bwMode="auto">
          <a:xfrm>
            <a:off x="6882284" y="4086748"/>
            <a:ext cx="1028700" cy="914400"/>
          </a:xfrm>
          <a:prstGeom prst="irregularSeal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45717" rIns="0"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’09?</a:t>
            </a:r>
          </a:p>
        </p:txBody>
      </p:sp>
      <p:sp>
        <p:nvSpPr>
          <p:cNvPr id="223" name="Rectangle 222"/>
          <p:cNvSpPr/>
          <p:nvPr/>
        </p:nvSpPr>
        <p:spPr bwMode="auto">
          <a:xfrm>
            <a:off x="7907215" y="4734448"/>
            <a:ext cx="647700" cy="3429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20</a:t>
            </a:r>
            <a:r>
              <a:rPr lang="el-GR" dirty="0" smtClean="0">
                <a:solidFill>
                  <a:schemeClr val="tx1"/>
                </a:solidFill>
                <a:effectLst>
                  <a:outerShdw blurRad="38100" dist="38100" dir="2700000" algn="tl">
                    <a:srgbClr val="000000">
                      <a:alpha val="43137"/>
                    </a:srgbClr>
                  </a:outerShdw>
                </a:effectLst>
                <a:latin typeface="Trebuchet MS" pitchFamily="34" charset="0"/>
              </a:rPr>
              <a:t>μ</a:t>
            </a:r>
            <a:r>
              <a:rPr lang="en-US" dirty="0" smtClean="0">
                <a:solidFill>
                  <a:schemeClr val="tx1"/>
                </a:solidFill>
                <a:effectLst>
                  <a:outerShdw blurRad="38100" dist="38100" dir="2700000" algn="tl">
                    <a:srgbClr val="000000">
                      <a:alpha val="43137"/>
                    </a:srgbClr>
                  </a:outerShdw>
                </a:effectLst>
                <a:latin typeface="Trebuchet MS" pitchFamily="34" charset="0"/>
              </a:rPr>
              <a:t>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88"/>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305"/>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29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30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70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01"/>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29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9"/>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700"/>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701"/>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292"/>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58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6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3"/>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 grpId="0"/>
      <p:bldP spid="288" grpId="1"/>
      <p:bldP spid="295" grpId="0" animBg="1"/>
      <p:bldP spid="295" grpId="1" animBg="1"/>
      <p:bldP spid="297" grpId="0" animBg="1"/>
      <p:bldP spid="297" grpId="1" animBg="1"/>
      <p:bldP spid="305" grpId="0"/>
      <p:bldP spid="305" grpId="1"/>
      <p:bldP spid="309" grpId="0"/>
      <p:bldP spid="292" grpId="0" animBg="1"/>
      <p:bldP spid="700" grpId="0" animBg="1"/>
      <p:bldP spid="700" grpId="1" animBg="1"/>
      <p:bldP spid="701" grpId="0"/>
      <p:bldP spid="701" grpId="1"/>
      <p:bldP spid="222" grpId="0" animBg="1"/>
      <p:bldP spid="213" grpId="1" animBg="1"/>
      <p:bldP spid="2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31839" y="5949537"/>
            <a:ext cx="7680324" cy="480131"/>
          </a:xfrm>
          <a:prstGeom prst="rect">
            <a:avLst/>
          </a:prstGeom>
          <a:noFill/>
        </p:spPr>
        <p:txBody>
          <a:bodyPr wrap="square" rtlCol="0">
            <a:spAutoFit/>
          </a:bodyPr>
          <a:lstStyle/>
          <a:p>
            <a:pPr algn="ctr">
              <a:lnSpc>
                <a:spcPct val="90000"/>
              </a:lnSpc>
            </a:pPr>
            <a:r>
              <a:rPr lang="en-US" sz="2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Simplified block diagram of an SSD</a:t>
            </a:r>
            <a:endParaRPr lang="en-US" sz="28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nvGrpSpPr>
          <p:cNvPr id="13" name="Group 12"/>
          <p:cNvGrpSpPr/>
          <p:nvPr/>
        </p:nvGrpSpPr>
        <p:grpSpPr>
          <a:xfrm>
            <a:off x="1939073" y="2301832"/>
            <a:ext cx="5265854" cy="3564578"/>
            <a:chOff x="1750622" y="2301832"/>
            <a:chExt cx="5265854" cy="3564578"/>
          </a:xfrm>
        </p:grpSpPr>
        <p:pic>
          <p:nvPicPr>
            <p:cNvPr id="2050" name="Picture 2"/>
            <p:cNvPicPr>
              <a:picLocks noChangeAspect="1" noChangeArrowheads="1"/>
            </p:cNvPicPr>
            <p:nvPr/>
          </p:nvPicPr>
          <p:blipFill>
            <a:blip r:embed="rId3"/>
            <a:srcRect/>
            <a:stretch>
              <a:fillRect/>
            </a:stretch>
          </p:blipFill>
          <p:spPr bwMode="auto">
            <a:xfrm>
              <a:off x="1750622" y="2301832"/>
              <a:ext cx="5265854" cy="3564578"/>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17" name="Rounded Rectangle 16"/>
            <p:cNvSpPr/>
            <p:nvPr/>
          </p:nvSpPr>
          <p:spPr bwMode="auto">
            <a:xfrm>
              <a:off x="2113808" y="2363190"/>
              <a:ext cx="2992582" cy="2790701"/>
            </a:xfrm>
            <a:prstGeom prst="roundRect">
              <a:avLst/>
            </a:prstGeom>
            <a:solidFill>
              <a:schemeClr val="accent2">
                <a:alpha val="8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pSp>
      <p:sp>
        <p:nvSpPr>
          <p:cNvPr id="18" name="TextBox 17"/>
          <p:cNvSpPr txBox="1"/>
          <p:nvPr/>
        </p:nvSpPr>
        <p:spPr>
          <a:xfrm>
            <a:off x="4868883" y="1294410"/>
            <a:ext cx="3912418" cy="867930"/>
          </a:xfrm>
          <a:prstGeom prst="rect">
            <a:avLst/>
          </a:prstGeom>
          <a:noFill/>
        </p:spPr>
        <p:txBody>
          <a:bodyPr wrap="none" rtlCol="0">
            <a:spAutoFit/>
          </a:bodyPr>
          <a:lstStyle/>
          <a:p>
            <a:pPr>
              <a:lnSpc>
                <a:spcPct val="90000"/>
              </a:lnSpc>
            </a:pPr>
            <a:r>
              <a:rPr lang="en-US" sz="2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Flash Translation Layer</a:t>
            </a:r>
          </a:p>
          <a:p>
            <a:pPr algn="ctr">
              <a:lnSpc>
                <a:spcPct val="90000"/>
              </a:lnSpc>
            </a:pPr>
            <a:r>
              <a:rPr lang="en-US" sz="2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(Proprietary firmware)</a:t>
            </a:r>
          </a:p>
        </p:txBody>
      </p:sp>
      <p:cxnSp>
        <p:nvCxnSpPr>
          <p:cNvPr id="20" name="Straight Connector 19"/>
          <p:cNvCxnSpPr/>
          <p:nvPr/>
        </p:nvCxnSpPr>
        <p:spPr bwMode="auto">
          <a:xfrm flipV="1">
            <a:off x="3876220" y="1815097"/>
            <a:ext cx="855024" cy="617518"/>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9" name="Title 8"/>
          <p:cNvSpPr>
            <a:spLocks noGrp="1"/>
          </p:cNvSpPr>
          <p:nvPr>
            <p:ph type="title"/>
          </p:nvPr>
        </p:nvSpPr>
        <p:spPr>
          <a:xfrm>
            <a:off x="382588" y="228600"/>
            <a:ext cx="8380412" cy="1163395"/>
          </a:xfrm>
        </p:spPr>
        <p:txBody>
          <a:bodyPr/>
          <a:lstStyle/>
          <a:p>
            <a:pPr lvl="0"/>
            <a:r>
              <a:rPr lang="en-US" smtClean="0"/>
              <a:t>Background</a:t>
            </a:r>
            <a:br>
              <a:rPr lang="en-US" smtClean="0"/>
            </a:br>
            <a:r>
              <a:rPr sz="3600" smtClean="0">
                <a:gradFill>
                  <a:gsLst>
                    <a:gs pos="28000">
                      <a:schemeClr val="accent6">
                        <a:lumMod val="40000"/>
                        <a:lumOff val="60000"/>
                      </a:schemeClr>
                    </a:gs>
                    <a:gs pos="48000">
                      <a:schemeClr val="accent6">
                        <a:lumMod val="40000"/>
                        <a:lumOff val="60000"/>
                      </a:schemeClr>
                    </a:gs>
                  </a:gsLst>
                  <a:lin ang="5400000" scaled="1"/>
                </a:gradFill>
              </a:rPr>
              <a:t>SSD Structure</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514600"/>
            <a:ext cx="7162800" cy="2049792"/>
          </a:xfrm>
        </p:spPr>
        <p:txBody>
          <a:bodyPr/>
          <a:lstStyle/>
          <a:p>
            <a:pPr algn="ctr"/>
            <a:r>
              <a:rPr smtClean="0"/>
              <a:t>Write-in-place vs. Logging</a:t>
            </a:r>
            <a:br>
              <a:rPr smtClean="0"/>
            </a:br>
            <a:r>
              <a:rPr sz="2800" smtClean="0"/>
              <a:t>(What latency can I expect?)</a:t>
            </a:r>
            <a:r>
              <a:rPr smtClean="0"/>
              <a:t/>
            </a:r>
            <a:br>
              <a:rPr smtClean="0"/>
            </a:br>
            <a:r>
              <a:rPr sz="2400" smtClean="0"/>
              <a:t/>
            </a:r>
            <a:br>
              <a:rPr sz="2400" smtClean="0"/>
            </a:br>
            <a:r>
              <a:rPr smtClean="0"/>
              <a:t>		</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Write-in-Place vs. Logging</a:t>
            </a:r>
            <a:endParaRPr lang="en-US"/>
          </a:p>
        </p:txBody>
      </p:sp>
      <p:sp>
        <p:nvSpPr>
          <p:cNvPr id="6" name="Content Placeholder 5"/>
          <p:cNvSpPr>
            <a:spLocks noGrp="1"/>
          </p:cNvSpPr>
          <p:nvPr>
            <p:ph idx="1"/>
          </p:nvPr>
        </p:nvSpPr>
        <p:spPr>
          <a:xfrm>
            <a:off x="382588" y="1414464"/>
            <a:ext cx="8380412" cy="3709734"/>
          </a:xfrm>
        </p:spPr>
        <p:txBody>
          <a:bodyPr/>
          <a:lstStyle/>
          <a:p>
            <a:r>
              <a:rPr lang="en-US" smtClean="0"/>
              <a:t>Rotating disks</a:t>
            </a:r>
          </a:p>
          <a:p>
            <a:pPr lvl="1"/>
            <a:r>
              <a:rPr lang="en-US" smtClean="0"/>
              <a:t>Constant map from</a:t>
            </a:r>
            <a:br>
              <a:rPr lang="en-US" smtClean="0"/>
            </a:br>
            <a:r>
              <a:rPr lang="en-US" smtClean="0"/>
              <a:t>LBA to on-disk location</a:t>
            </a:r>
          </a:p>
          <a:p>
            <a:pPr lvl="1"/>
            <a:endParaRPr lang="en-US" smtClean="0"/>
          </a:p>
          <a:p>
            <a:r>
              <a:rPr lang="en-US" smtClean="0"/>
              <a:t>SSDs</a:t>
            </a:r>
          </a:p>
          <a:p>
            <a:pPr lvl="1"/>
            <a:r>
              <a:rPr lang="en-US" smtClean="0"/>
              <a:t>Writes always to new locations</a:t>
            </a:r>
          </a:p>
          <a:p>
            <a:pPr lvl="1"/>
            <a:r>
              <a:rPr lang="en-US" smtClean="0"/>
              <a:t>Superseded blocks cleaned later</a:t>
            </a:r>
            <a:endParaRPr lang="en-US" dirty="0" smtClean="0"/>
          </a:p>
        </p:txBody>
      </p:sp>
      <p:pic>
        <p:nvPicPr>
          <p:cNvPr id="10" name="Picture 2"/>
          <p:cNvPicPr>
            <a:picLocks noChangeAspect="1" noChangeArrowheads="1"/>
          </p:cNvPicPr>
          <p:nvPr/>
        </p:nvPicPr>
        <p:blipFill>
          <a:blip r:embed="rId3"/>
          <a:srcRect/>
          <a:stretch>
            <a:fillRect/>
          </a:stretch>
        </p:blipFill>
        <p:spPr bwMode="auto">
          <a:xfrm>
            <a:off x="6797961" y="1244597"/>
            <a:ext cx="1809750" cy="2218840"/>
          </a:xfrm>
          <a:prstGeom prst="rect">
            <a:avLst/>
          </a:prstGeom>
          <a:noFill/>
          <a:ln w="9525">
            <a:noFill/>
            <a:miter lim="800000"/>
            <a:headEnd/>
            <a:tailEnd/>
          </a:ln>
          <a:effectLst/>
        </p:spPr>
      </p:pic>
      <p:pic>
        <p:nvPicPr>
          <p:cNvPr id="11" name="Picture 3"/>
          <p:cNvPicPr>
            <a:picLocks noChangeAspect="1" noChangeArrowheads="1"/>
          </p:cNvPicPr>
          <p:nvPr/>
        </p:nvPicPr>
        <p:blipFill>
          <a:blip r:embed="rId4"/>
          <a:srcRect/>
          <a:stretch>
            <a:fillRect/>
          </a:stretch>
        </p:blipFill>
        <p:spPr bwMode="auto">
          <a:xfrm>
            <a:off x="6797961" y="3682997"/>
            <a:ext cx="1771650" cy="219108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Rectangle 337"/>
          <p:cNvSpPr/>
          <p:nvPr/>
        </p:nvSpPr>
        <p:spPr>
          <a:xfrm>
            <a:off x="3635775"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339" name="Rectangle 338"/>
          <p:cNvSpPr/>
          <p:nvPr/>
        </p:nvSpPr>
        <p:spPr>
          <a:xfrm>
            <a:off x="2392901"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340" name="Rectangle 339"/>
          <p:cNvSpPr/>
          <p:nvPr/>
        </p:nvSpPr>
        <p:spPr>
          <a:xfrm>
            <a:off x="2641476"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341" name="Rectangle 340"/>
          <p:cNvSpPr/>
          <p:nvPr/>
        </p:nvSpPr>
        <p:spPr>
          <a:xfrm>
            <a:off x="2890051"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342" name="Rectangle 341"/>
          <p:cNvSpPr/>
          <p:nvPr/>
        </p:nvSpPr>
        <p:spPr>
          <a:xfrm>
            <a:off x="3138626"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343" name="Rectangle 342"/>
          <p:cNvSpPr/>
          <p:nvPr/>
        </p:nvSpPr>
        <p:spPr>
          <a:xfrm>
            <a:off x="3387200"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r>
              <a:rPr lang="en-US" sz="1600" b="1" dirty="0">
                <a:solidFill>
                  <a:schemeClr val="tx1"/>
                </a:solidFill>
                <a:latin typeface="Trebuchet MS" pitchFamily="34" charset="0"/>
                <a:ea typeface="Arial" pitchFamily="-112" charset="0"/>
                <a:cs typeface="Calibri"/>
              </a:rPr>
              <a:t>P</a:t>
            </a:r>
          </a:p>
        </p:txBody>
      </p:sp>
      <p:sp>
        <p:nvSpPr>
          <p:cNvPr id="344" name="Rectangle 343"/>
          <p:cNvSpPr/>
          <p:nvPr/>
        </p:nvSpPr>
        <p:spPr>
          <a:xfrm>
            <a:off x="3884350"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345" name="Rectangle 344"/>
          <p:cNvSpPr/>
          <p:nvPr/>
        </p:nvSpPr>
        <p:spPr>
          <a:xfrm>
            <a:off x="4132925"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346" name="Rectangle 345"/>
          <p:cNvSpPr/>
          <p:nvPr/>
        </p:nvSpPr>
        <p:spPr>
          <a:xfrm>
            <a:off x="2392901"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347" name="Rectangle 346"/>
          <p:cNvSpPr/>
          <p:nvPr/>
        </p:nvSpPr>
        <p:spPr>
          <a:xfrm>
            <a:off x="2641476"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348" name="Rectangle 347"/>
          <p:cNvSpPr/>
          <p:nvPr/>
        </p:nvSpPr>
        <p:spPr>
          <a:xfrm>
            <a:off x="2890051"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349" name="Rectangle 348"/>
          <p:cNvSpPr/>
          <p:nvPr/>
        </p:nvSpPr>
        <p:spPr>
          <a:xfrm>
            <a:off x="3138626"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350" name="Rectangle 349"/>
          <p:cNvSpPr/>
          <p:nvPr/>
        </p:nvSpPr>
        <p:spPr>
          <a:xfrm>
            <a:off x="3387200"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r>
              <a:rPr lang="en-US" sz="1600" b="1" dirty="0">
                <a:solidFill>
                  <a:schemeClr val="tx1"/>
                </a:solidFill>
                <a:latin typeface="Trebuchet MS" pitchFamily="34" charset="0"/>
                <a:ea typeface="Arial" pitchFamily="-112" charset="0"/>
                <a:cs typeface="Calibri"/>
              </a:rPr>
              <a:t>P</a:t>
            </a:r>
            <a:r>
              <a:rPr lang="en-US" sz="1600" b="1" baseline="-25000" dirty="0" smtClean="0">
                <a:solidFill>
                  <a:schemeClr val="tx1"/>
                </a:solidFill>
                <a:latin typeface="Trebuchet MS" pitchFamily="34" charset="0"/>
                <a:ea typeface="Arial" pitchFamily="-112" charset="0"/>
                <a:cs typeface="Calibri"/>
              </a:rPr>
              <a:t>0</a:t>
            </a:r>
            <a:endParaRPr lang="en-US" sz="1600" b="1" baseline="-25000" dirty="0">
              <a:solidFill>
                <a:schemeClr val="tx1"/>
              </a:solidFill>
              <a:latin typeface="Trebuchet MS" pitchFamily="34" charset="0"/>
              <a:ea typeface="Arial" pitchFamily="-112" charset="0"/>
              <a:cs typeface="Calibri"/>
            </a:endParaRPr>
          </a:p>
        </p:txBody>
      </p:sp>
      <p:sp>
        <p:nvSpPr>
          <p:cNvPr id="351" name="Rectangle 350"/>
          <p:cNvSpPr/>
          <p:nvPr/>
        </p:nvSpPr>
        <p:spPr>
          <a:xfrm>
            <a:off x="3635775"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352" name="Rectangle 351"/>
          <p:cNvSpPr/>
          <p:nvPr/>
        </p:nvSpPr>
        <p:spPr>
          <a:xfrm>
            <a:off x="3884350"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353" name="Rectangle 352"/>
          <p:cNvSpPr/>
          <p:nvPr/>
        </p:nvSpPr>
        <p:spPr>
          <a:xfrm>
            <a:off x="4132925"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364" name="Rectangle 363"/>
          <p:cNvSpPr/>
          <p:nvPr/>
        </p:nvSpPr>
        <p:spPr>
          <a:xfrm>
            <a:off x="475325" y="4279868"/>
            <a:ext cx="1339049" cy="431857"/>
          </a:xfrm>
          <a:prstGeom prst="rect">
            <a:avLst/>
          </a:prstGeom>
          <a:effectLst/>
        </p:spPr>
        <p:style>
          <a:lnRef idx="1">
            <a:schemeClr val="accent1"/>
          </a:lnRef>
          <a:fillRef idx="2">
            <a:schemeClr val="accent1"/>
          </a:fillRef>
          <a:effectRef idx="1">
            <a:schemeClr val="accent1"/>
          </a:effectRef>
          <a:fontRef idx="minor">
            <a:schemeClr val="dk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r>
              <a:rPr lang="en-US" sz="1600" b="1" dirty="0" smtClean="0">
                <a:solidFill>
                  <a:schemeClr val="bg2"/>
                </a:solidFill>
                <a:latin typeface="Trebuchet MS" pitchFamily="34" charset="0"/>
                <a:ea typeface="Arial" pitchFamily="-112" charset="0"/>
                <a:cs typeface="Calibri"/>
              </a:rPr>
              <a:t>Block(P)</a:t>
            </a:r>
            <a:endParaRPr lang="en-US" sz="1600" b="1" dirty="0">
              <a:solidFill>
                <a:schemeClr val="bg2"/>
              </a:solidFill>
              <a:latin typeface="Trebuchet MS" pitchFamily="34" charset="0"/>
              <a:ea typeface="Arial" pitchFamily="-112" charset="0"/>
              <a:cs typeface="Calibri"/>
            </a:endParaRPr>
          </a:p>
        </p:txBody>
      </p:sp>
      <p:sp>
        <p:nvSpPr>
          <p:cNvPr id="365" name="Notched Right Arrow 364"/>
          <p:cNvSpPr/>
          <p:nvPr/>
        </p:nvSpPr>
        <p:spPr>
          <a:xfrm>
            <a:off x="4056725" y="4178325"/>
            <a:ext cx="1242874" cy="203195"/>
          </a:xfrm>
          <a:prstGeom prst="notchedRightArrow">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366" name="TextBox 365"/>
          <p:cNvSpPr txBox="1"/>
          <p:nvPr/>
        </p:nvSpPr>
        <p:spPr>
          <a:xfrm>
            <a:off x="2387261" y="4092889"/>
            <a:ext cx="1676748" cy="369332"/>
          </a:xfrm>
          <a:prstGeom prst="rect">
            <a:avLst/>
          </a:prstGeom>
          <a:noFill/>
        </p:spPr>
        <p:txBody>
          <a:bodyPr wrap="square">
            <a:prstTxWarp prst="textNoShape">
              <a:avLst/>
            </a:prstTxWarp>
            <a:spAutoFit/>
          </a:bodyPr>
          <a:lstStyle>
            <a:defPPr>
              <a:defRPr lang="en-US"/>
            </a:defPPr>
            <a:lvl1pPr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1pPr>
            <a:lvl2pPr marL="2089150" indent="-1631950"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2pPr>
            <a:lvl3pPr marL="4179888" indent="-3265488"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3pPr>
            <a:lvl4pPr marL="6269038" indent="-4897438"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4pPr>
            <a:lvl5pPr marL="8359775" indent="-6530975"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5pPr>
            <a:lvl6pPr marL="2286000" algn="l" defTabSz="457200" rtl="0" eaLnBrk="1" latinLnBrk="0" hangingPunct="1">
              <a:defRPr sz="6100" kern="1200">
                <a:solidFill>
                  <a:schemeClr val="tx1"/>
                </a:solidFill>
                <a:latin typeface="Arial" pitchFamily="-112" charset="0"/>
                <a:ea typeface="Arial" pitchFamily="-112" charset="0"/>
                <a:cs typeface="Arial" pitchFamily="-112" charset="0"/>
              </a:defRPr>
            </a:lvl6pPr>
            <a:lvl7pPr marL="2743200" algn="l" defTabSz="457200" rtl="0" eaLnBrk="1" latinLnBrk="0" hangingPunct="1">
              <a:defRPr sz="6100" kern="1200">
                <a:solidFill>
                  <a:schemeClr val="tx1"/>
                </a:solidFill>
                <a:latin typeface="Arial" pitchFamily="-112" charset="0"/>
                <a:ea typeface="Arial" pitchFamily="-112" charset="0"/>
                <a:cs typeface="Arial" pitchFamily="-112" charset="0"/>
              </a:defRPr>
            </a:lvl7pPr>
            <a:lvl8pPr marL="3200400" algn="l" defTabSz="457200" rtl="0" eaLnBrk="1" latinLnBrk="0" hangingPunct="1">
              <a:defRPr sz="6100" kern="1200">
                <a:solidFill>
                  <a:schemeClr val="tx1"/>
                </a:solidFill>
                <a:latin typeface="Arial" pitchFamily="-112" charset="0"/>
                <a:ea typeface="Arial" pitchFamily="-112" charset="0"/>
                <a:cs typeface="Arial" pitchFamily="-112" charset="0"/>
              </a:defRPr>
            </a:lvl8pPr>
            <a:lvl9pPr marL="3657600" algn="l" defTabSz="457200" rtl="0" eaLnBrk="1" latinLnBrk="0" hangingPunct="1">
              <a:defRPr sz="6100" kern="1200">
                <a:solidFill>
                  <a:schemeClr val="tx1"/>
                </a:solidFill>
                <a:latin typeface="Arial" pitchFamily="-112" charset="0"/>
                <a:ea typeface="Arial" pitchFamily="-112" charset="0"/>
                <a:cs typeface="Arial" pitchFamily="-112" charset="0"/>
              </a:defRPr>
            </a:lvl9pPr>
          </a:lstStyle>
          <a:p>
            <a:pPr algn="r" defTabSz="914400">
              <a:lnSpc>
                <a:spcPct val="90000"/>
              </a:lnSpc>
            </a:pPr>
            <a:r>
              <a:rPr lang="en-US" sz="2000" b="1"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Write order</a:t>
            </a:r>
          </a:p>
        </p:txBody>
      </p:sp>
      <p:sp>
        <p:nvSpPr>
          <p:cNvPr id="372" name="Rectangle 371"/>
          <p:cNvSpPr/>
          <p:nvPr/>
        </p:nvSpPr>
        <p:spPr>
          <a:xfrm>
            <a:off x="475325" y="4711659"/>
            <a:ext cx="1339049" cy="304866"/>
          </a:xfrm>
          <a:prstGeom prst="rect">
            <a:avLst/>
          </a:prstGeom>
          <a:effectLst/>
        </p:spPr>
        <p:style>
          <a:lnRef idx="1">
            <a:schemeClr val="accent1"/>
          </a:lnRef>
          <a:fillRef idx="2">
            <a:schemeClr val="accent1"/>
          </a:fillRef>
          <a:effectRef idx="1">
            <a:schemeClr val="accent1"/>
          </a:effectRef>
          <a:fontRef idx="minor">
            <a:schemeClr val="dk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1600" b="1" baseline="-25000">
              <a:solidFill>
                <a:schemeClr val="tx1"/>
              </a:solidFill>
              <a:latin typeface="Trebuchet MS" pitchFamily="34" charset="0"/>
              <a:ea typeface="Arial" pitchFamily="-112" charset="0"/>
              <a:cs typeface="Calibri"/>
            </a:endParaRPr>
          </a:p>
        </p:txBody>
      </p:sp>
      <p:sp>
        <p:nvSpPr>
          <p:cNvPr id="373" name="Rectangle 372"/>
          <p:cNvSpPr/>
          <p:nvPr/>
        </p:nvSpPr>
        <p:spPr>
          <a:xfrm>
            <a:off x="475325" y="3924277"/>
            <a:ext cx="1339049" cy="406448"/>
          </a:xfrm>
          <a:prstGeom prst="rect">
            <a:avLst/>
          </a:prstGeom>
          <a:effectLst/>
        </p:spPr>
        <p:style>
          <a:lnRef idx="1">
            <a:schemeClr val="accent1"/>
          </a:lnRef>
          <a:fillRef idx="2">
            <a:schemeClr val="accent1"/>
          </a:fillRef>
          <a:effectRef idx="1">
            <a:schemeClr val="accent1"/>
          </a:effectRef>
          <a:fontRef idx="minor">
            <a:schemeClr val="dk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1400" b="1" baseline="-25000">
              <a:solidFill>
                <a:schemeClr val="tx1"/>
              </a:solidFill>
              <a:latin typeface="Trebuchet MS" pitchFamily="34" charset="0"/>
              <a:ea typeface="Arial" pitchFamily="-112" charset="0"/>
              <a:cs typeface="Calibri"/>
            </a:endParaRPr>
          </a:p>
        </p:txBody>
      </p:sp>
      <p:sp>
        <p:nvSpPr>
          <p:cNvPr id="374" name="Rectangle 373"/>
          <p:cNvSpPr/>
          <p:nvPr/>
        </p:nvSpPr>
        <p:spPr>
          <a:xfrm>
            <a:off x="475325" y="3568686"/>
            <a:ext cx="1339049" cy="406448"/>
          </a:xfrm>
          <a:prstGeom prst="rect">
            <a:avLst/>
          </a:prstGeom>
          <a:effectLst/>
        </p:spPr>
        <p:style>
          <a:lnRef idx="1">
            <a:schemeClr val="accent1"/>
          </a:lnRef>
          <a:fillRef idx="2">
            <a:schemeClr val="accent1"/>
          </a:fillRef>
          <a:effectRef idx="1">
            <a:schemeClr val="accent1"/>
          </a:effectRef>
          <a:fontRef idx="minor">
            <a:schemeClr val="dk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1400" b="1" baseline="-25000">
              <a:solidFill>
                <a:schemeClr val="tx1"/>
              </a:solidFill>
              <a:latin typeface="Trebuchet MS" pitchFamily="34" charset="0"/>
              <a:ea typeface="Arial" pitchFamily="-112" charset="0"/>
              <a:cs typeface="Calibri"/>
            </a:endParaRPr>
          </a:p>
        </p:txBody>
      </p:sp>
      <p:sp>
        <p:nvSpPr>
          <p:cNvPr id="376" name="TextBox 375"/>
          <p:cNvSpPr txBox="1"/>
          <p:nvPr/>
        </p:nvSpPr>
        <p:spPr>
          <a:xfrm>
            <a:off x="279404" y="2554069"/>
            <a:ext cx="1678709" cy="646331"/>
          </a:xfrm>
          <a:prstGeom prst="rect">
            <a:avLst/>
          </a:prstGeom>
          <a:noFill/>
        </p:spPr>
        <p:txBody>
          <a:bodyPr wrap="square">
            <a:prstTxWarp prst="textNoShape">
              <a:avLst/>
            </a:prstTxWarp>
            <a:spAutoFit/>
          </a:bodyPr>
          <a:lstStyle>
            <a:defPPr>
              <a:defRPr lang="en-US"/>
            </a:defPPr>
            <a:lvl1pPr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1pPr>
            <a:lvl2pPr marL="2089150" indent="-1631950"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2pPr>
            <a:lvl3pPr marL="4179888" indent="-3265488"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3pPr>
            <a:lvl4pPr marL="6269038" indent="-4897438"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4pPr>
            <a:lvl5pPr marL="8359775" indent="-6530975"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5pPr>
            <a:lvl6pPr marL="2286000" algn="l" defTabSz="457200" rtl="0" eaLnBrk="1" latinLnBrk="0" hangingPunct="1">
              <a:defRPr sz="6100" kern="1200">
                <a:solidFill>
                  <a:schemeClr val="tx1"/>
                </a:solidFill>
                <a:latin typeface="Arial" pitchFamily="-112" charset="0"/>
                <a:ea typeface="Arial" pitchFamily="-112" charset="0"/>
                <a:cs typeface="Arial" pitchFamily="-112" charset="0"/>
              </a:defRPr>
            </a:lvl6pPr>
            <a:lvl7pPr marL="2743200" algn="l" defTabSz="457200" rtl="0" eaLnBrk="1" latinLnBrk="0" hangingPunct="1">
              <a:defRPr sz="6100" kern="1200">
                <a:solidFill>
                  <a:schemeClr val="tx1"/>
                </a:solidFill>
                <a:latin typeface="Arial" pitchFamily="-112" charset="0"/>
                <a:ea typeface="Arial" pitchFamily="-112" charset="0"/>
                <a:cs typeface="Arial" pitchFamily="-112" charset="0"/>
              </a:defRPr>
            </a:lvl7pPr>
            <a:lvl8pPr marL="3200400" algn="l" defTabSz="457200" rtl="0" eaLnBrk="1" latinLnBrk="0" hangingPunct="1">
              <a:defRPr sz="6100" kern="1200">
                <a:solidFill>
                  <a:schemeClr val="tx1"/>
                </a:solidFill>
                <a:latin typeface="Arial" pitchFamily="-112" charset="0"/>
                <a:ea typeface="Arial" pitchFamily="-112" charset="0"/>
                <a:cs typeface="Arial" pitchFamily="-112" charset="0"/>
              </a:defRPr>
            </a:lvl8pPr>
            <a:lvl9pPr marL="3657600" algn="l" defTabSz="457200" rtl="0" eaLnBrk="1" latinLnBrk="0" hangingPunct="1">
              <a:defRPr sz="6100" kern="1200">
                <a:solidFill>
                  <a:schemeClr val="tx1"/>
                </a:solidFill>
                <a:latin typeface="Arial" pitchFamily="-112" charset="0"/>
                <a:ea typeface="Arial" pitchFamily="-112" charset="0"/>
                <a:cs typeface="Arial" pitchFamily="-112" charset="0"/>
              </a:defRPr>
            </a:lvl9pPr>
          </a:lstStyle>
          <a:p>
            <a:pPr algn="ctr" defTabSz="914400">
              <a:lnSpc>
                <a:spcPct val="90000"/>
              </a:lnSpc>
            </a:pPr>
            <a:r>
              <a:rPr lang="en-US" sz="20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LBA </a:t>
            </a:r>
            <a:r>
              <a:rPr lang="en-US" sz="2000" b="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to </a:t>
            </a:r>
            <a:br>
              <a:rPr lang="en-US" sz="2000" b="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br>
            <a:r>
              <a:rPr lang="en-US" sz="2000" b="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Block </a:t>
            </a:r>
            <a:r>
              <a:rPr lang="en-US" sz="20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Map</a:t>
            </a:r>
            <a:endParaRPr lang="en-US" sz="2000" b="1"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p:txBody>
      </p:sp>
      <p:sp>
        <p:nvSpPr>
          <p:cNvPr id="377" name="Left Brace 376"/>
          <p:cNvSpPr/>
          <p:nvPr/>
        </p:nvSpPr>
        <p:spPr>
          <a:xfrm rot="5400000">
            <a:off x="964341" y="2731359"/>
            <a:ext cx="304792" cy="1242874"/>
          </a:xfrm>
          <a:prstGeom prst="leftBrace">
            <a:avLst/>
          </a:prstGeom>
          <a:ln w="38100" cap="flat" cmpd="sng" algn="ctr">
            <a:solidFill>
              <a:schemeClr val="accent1">
                <a:shade val="95000"/>
                <a:satMod val="105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tx1"/>
                </a:solidFill>
                <a:latin typeface="+mn-lt"/>
                <a:ea typeface="+mn-ea"/>
                <a:cs typeface="+mn-cs"/>
              </a:defRPr>
            </a:lvl1pPr>
            <a:lvl2pPr marL="2089150" indent="-1631950" algn="l" defTabSz="4179888" rtl="0" fontAlgn="base">
              <a:spcBef>
                <a:spcPct val="0"/>
              </a:spcBef>
              <a:spcAft>
                <a:spcPct val="0"/>
              </a:spcAft>
              <a:defRPr sz="6100" kern="1200">
                <a:solidFill>
                  <a:schemeClr val="tx1"/>
                </a:solidFill>
                <a:latin typeface="+mn-lt"/>
                <a:ea typeface="+mn-ea"/>
                <a:cs typeface="+mn-cs"/>
              </a:defRPr>
            </a:lvl2pPr>
            <a:lvl3pPr marL="4179888" indent="-3265488" algn="l" defTabSz="4179888" rtl="0" fontAlgn="base">
              <a:spcBef>
                <a:spcPct val="0"/>
              </a:spcBef>
              <a:spcAft>
                <a:spcPct val="0"/>
              </a:spcAft>
              <a:defRPr sz="6100" kern="1200">
                <a:solidFill>
                  <a:schemeClr val="tx1"/>
                </a:solidFill>
                <a:latin typeface="+mn-lt"/>
                <a:ea typeface="+mn-ea"/>
                <a:cs typeface="+mn-cs"/>
              </a:defRPr>
            </a:lvl3pPr>
            <a:lvl4pPr marL="6269038" indent="-4897438" algn="l" defTabSz="4179888" rtl="0" fontAlgn="base">
              <a:spcBef>
                <a:spcPct val="0"/>
              </a:spcBef>
              <a:spcAft>
                <a:spcPct val="0"/>
              </a:spcAft>
              <a:defRPr sz="6100" kern="1200">
                <a:solidFill>
                  <a:schemeClr val="tx1"/>
                </a:solidFill>
                <a:latin typeface="+mn-lt"/>
                <a:ea typeface="+mn-ea"/>
                <a:cs typeface="+mn-cs"/>
              </a:defRPr>
            </a:lvl4pPr>
            <a:lvl5pPr marL="8359775" indent="-6530975" algn="l" defTabSz="4179888" rtl="0" fontAlgn="base">
              <a:spcBef>
                <a:spcPct val="0"/>
              </a:spcBef>
              <a:spcAft>
                <a:spcPct val="0"/>
              </a:spcAft>
              <a:defRPr sz="6100" kern="1200">
                <a:solidFill>
                  <a:schemeClr val="tx1"/>
                </a:solidFill>
                <a:latin typeface="+mn-lt"/>
                <a:ea typeface="+mn-ea"/>
                <a:cs typeface="+mn-cs"/>
              </a:defRPr>
            </a:lvl5pPr>
            <a:lvl6pPr marL="2286000" algn="l" defTabSz="457200" rtl="0" eaLnBrk="1" latinLnBrk="0" hangingPunct="1">
              <a:defRPr sz="6100" kern="1200">
                <a:solidFill>
                  <a:schemeClr val="tx1"/>
                </a:solidFill>
                <a:latin typeface="+mn-lt"/>
                <a:ea typeface="+mn-ea"/>
                <a:cs typeface="+mn-cs"/>
              </a:defRPr>
            </a:lvl6pPr>
            <a:lvl7pPr marL="2743200" algn="l" defTabSz="457200" rtl="0" eaLnBrk="1" latinLnBrk="0" hangingPunct="1">
              <a:defRPr sz="6100" kern="1200">
                <a:solidFill>
                  <a:schemeClr val="tx1"/>
                </a:solidFill>
                <a:latin typeface="+mn-lt"/>
                <a:ea typeface="+mn-ea"/>
                <a:cs typeface="+mn-cs"/>
              </a:defRPr>
            </a:lvl7pPr>
            <a:lvl8pPr marL="3200400" algn="l" defTabSz="457200" rtl="0" eaLnBrk="1" latinLnBrk="0" hangingPunct="1">
              <a:defRPr sz="6100" kern="1200">
                <a:solidFill>
                  <a:schemeClr val="tx1"/>
                </a:solidFill>
                <a:latin typeface="+mn-lt"/>
                <a:ea typeface="+mn-ea"/>
                <a:cs typeface="+mn-cs"/>
              </a:defRPr>
            </a:lvl8pPr>
            <a:lvl9pPr marL="3657600" algn="l" defTabSz="457200" rtl="0" eaLnBrk="1" latinLnBrk="0" hangingPunct="1">
              <a:defRPr sz="6100" kern="1200">
                <a:solidFill>
                  <a:schemeClr val="tx1"/>
                </a:solidFill>
                <a:latin typeface="+mn-lt"/>
                <a:ea typeface="+mn-ea"/>
                <a:cs typeface="+mn-cs"/>
              </a:defRPr>
            </a:lvl9pPr>
          </a:lstStyle>
          <a:p>
            <a:pPr algn="ctr"/>
            <a:endParaRPr lang="en-US" sz="4400" b="1">
              <a:latin typeface="Trebuchet MS" pitchFamily="34" charset="0"/>
              <a:ea typeface="Arial" pitchFamily="-112" charset="0"/>
              <a:cs typeface="Calibri"/>
            </a:endParaRPr>
          </a:p>
        </p:txBody>
      </p:sp>
      <p:sp>
        <p:nvSpPr>
          <p:cNvPr id="73" name="Left Brace 72"/>
          <p:cNvSpPr/>
          <p:nvPr/>
        </p:nvSpPr>
        <p:spPr>
          <a:xfrm rot="5400000">
            <a:off x="3201513" y="1680737"/>
            <a:ext cx="304792" cy="1947169"/>
          </a:xfrm>
          <a:prstGeom prst="leftBrace">
            <a:avLst/>
          </a:prstGeom>
          <a:ln w="38100" cap="flat" cmpd="sng" algn="ctr">
            <a:solidFill>
              <a:schemeClr val="accent1">
                <a:shade val="95000"/>
                <a:satMod val="105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tx1"/>
                </a:solidFill>
                <a:latin typeface="+mn-lt"/>
                <a:ea typeface="+mn-ea"/>
                <a:cs typeface="+mn-cs"/>
              </a:defRPr>
            </a:lvl1pPr>
            <a:lvl2pPr marL="2089150" indent="-1631950" algn="l" defTabSz="4179888" rtl="0" fontAlgn="base">
              <a:spcBef>
                <a:spcPct val="0"/>
              </a:spcBef>
              <a:spcAft>
                <a:spcPct val="0"/>
              </a:spcAft>
              <a:defRPr sz="6100" kern="1200">
                <a:solidFill>
                  <a:schemeClr val="tx1"/>
                </a:solidFill>
                <a:latin typeface="+mn-lt"/>
                <a:ea typeface="+mn-ea"/>
                <a:cs typeface="+mn-cs"/>
              </a:defRPr>
            </a:lvl2pPr>
            <a:lvl3pPr marL="4179888" indent="-3265488" algn="l" defTabSz="4179888" rtl="0" fontAlgn="base">
              <a:spcBef>
                <a:spcPct val="0"/>
              </a:spcBef>
              <a:spcAft>
                <a:spcPct val="0"/>
              </a:spcAft>
              <a:defRPr sz="6100" kern="1200">
                <a:solidFill>
                  <a:schemeClr val="tx1"/>
                </a:solidFill>
                <a:latin typeface="+mn-lt"/>
                <a:ea typeface="+mn-ea"/>
                <a:cs typeface="+mn-cs"/>
              </a:defRPr>
            </a:lvl3pPr>
            <a:lvl4pPr marL="6269038" indent="-4897438" algn="l" defTabSz="4179888" rtl="0" fontAlgn="base">
              <a:spcBef>
                <a:spcPct val="0"/>
              </a:spcBef>
              <a:spcAft>
                <a:spcPct val="0"/>
              </a:spcAft>
              <a:defRPr sz="6100" kern="1200">
                <a:solidFill>
                  <a:schemeClr val="tx1"/>
                </a:solidFill>
                <a:latin typeface="+mn-lt"/>
                <a:ea typeface="+mn-ea"/>
                <a:cs typeface="+mn-cs"/>
              </a:defRPr>
            </a:lvl4pPr>
            <a:lvl5pPr marL="8359775" indent="-6530975" algn="l" defTabSz="4179888" rtl="0" fontAlgn="base">
              <a:spcBef>
                <a:spcPct val="0"/>
              </a:spcBef>
              <a:spcAft>
                <a:spcPct val="0"/>
              </a:spcAft>
              <a:defRPr sz="6100" kern="1200">
                <a:solidFill>
                  <a:schemeClr val="tx1"/>
                </a:solidFill>
                <a:latin typeface="+mn-lt"/>
                <a:ea typeface="+mn-ea"/>
                <a:cs typeface="+mn-cs"/>
              </a:defRPr>
            </a:lvl5pPr>
            <a:lvl6pPr marL="2286000" algn="l" defTabSz="457200" rtl="0" eaLnBrk="1" latinLnBrk="0" hangingPunct="1">
              <a:defRPr sz="6100" kern="1200">
                <a:solidFill>
                  <a:schemeClr val="tx1"/>
                </a:solidFill>
                <a:latin typeface="+mn-lt"/>
                <a:ea typeface="+mn-ea"/>
                <a:cs typeface="+mn-cs"/>
              </a:defRPr>
            </a:lvl6pPr>
            <a:lvl7pPr marL="2743200" algn="l" defTabSz="457200" rtl="0" eaLnBrk="1" latinLnBrk="0" hangingPunct="1">
              <a:defRPr sz="6100" kern="1200">
                <a:solidFill>
                  <a:schemeClr val="tx1"/>
                </a:solidFill>
                <a:latin typeface="+mn-lt"/>
                <a:ea typeface="+mn-ea"/>
                <a:cs typeface="+mn-cs"/>
              </a:defRPr>
            </a:lvl7pPr>
            <a:lvl8pPr marL="3200400" algn="l" defTabSz="457200" rtl="0" eaLnBrk="1" latinLnBrk="0" hangingPunct="1">
              <a:defRPr sz="6100" kern="1200">
                <a:solidFill>
                  <a:schemeClr val="tx1"/>
                </a:solidFill>
                <a:latin typeface="+mn-lt"/>
                <a:ea typeface="+mn-ea"/>
                <a:cs typeface="+mn-cs"/>
              </a:defRPr>
            </a:lvl8pPr>
            <a:lvl9pPr marL="3657600" algn="l" defTabSz="457200" rtl="0" eaLnBrk="1" latinLnBrk="0" hangingPunct="1">
              <a:defRPr sz="6100" kern="1200">
                <a:solidFill>
                  <a:schemeClr val="tx1"/>
                </a:solidFill>
                <a:latin typeface="+mn-lt"/>
                <a:ea typeface="+mn-ea"/>
                <a:cs typeface="+mn-cs"/>
              </a:defRPr>
            </a:lvl9pPr>
          </a:lstStyle>
          <a:p>
            <a:pPr algn="ctr"/>
            <a:endParaRPr lang="en-US" sz="4400" b="1">
              <a:latin typeface="Trebuchet MS" pitchFamily="34" charset="0"/>
              <a:ea typeface="Arial" pitchFamily="-112" charset="0"/>
              <a:cs typeface="Calibri"/>
            </a:endParaRPr>
          </a:p>
        </p:txBody>
      </p:sp>
      <p:sp>
        <p:nvSpPr>
          <p:cNvPr id="74" name="TextBox 73"/>
          <p:cNvSpPr txBox="1"/>
          <p:nvPr/>
        </p:nvSpPr>
        <p:spPr>
          <a:xfrm>
            <a:off x="2621782" y="2171184"/>
            <a:ext cx="1465466" cy="369332"/>
          </a:xfrm>
          <a:prstGeom prst="rect">
            <a:avLst/>
          </a:prstGeom>
          <a:noFill/>
        </p:spPr>
        <p:txBody>
          <a:bodyPr wrap="square">
            <a:prstTxWarp prst="textNoShape">
              <a:avLst/>
            </a:prstTxWarp>
            <a:spAutoFit/>
          </a:bodyPr>
          <a:lstStyle/>
          <a:p>
            <a:pPr algn="ctr" fontAlgn="base">
              <a:lnSpc>
                <a:spcPct val="90000"/>
              </a:lnSpc>
              <a:spcBef>
                <a:spcPct val="0"/>
              </a:spcBef>
              <a:spcAft>
                <a:spcPct val="0"/>
              </a:spcAft>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Flash Block</a:t>
            </a:r>
          </a:p>
        </p:txBody>
      </p:sp>
      <p:sp>
        <p:nvSpPr>
          <p:cNvPr id="77" name="Rectangle 76"/>
          <p:cNvSpPr/>
          <p:nvPr/>
        </p:nvSpPr>
        <p:spPr>
          <a:xfrm>
            <a:off x="5733125"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78" name="Rectangle 77"/>
          <p:cNvSpPr/>
          <p:nvPr/>
        </p:nvSpPr>
        <p:spPr>
          <a:xfrm>
            <a:off x="4490251"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79" name="Rectangle 78"/>
          <p:cNvSpPr/>
          <p:nvPr/>
        </p:nvSpPr>
        <p:spPr>
          <a:xfrm>
            <a:off x="4738826"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80" name="Rectangle 79"/>
          <p:cNvSpPr/>
          <p:nvPr/>
        </p:nvSpPr>
        <p:spPr>
          <a:xfrm>
            <a:off x="4987401"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81" name="Rectangle 80"/>
          <p:cNvSpPr/>
          <p:nvPr/>
        </p:nvSpPr>
        <p:spPr>
          <a:xfrm>
            <a:off x="5235976"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82" name="Rectangle 81"/>
          <p:cNvSpPr/>
          <p:nvPr/>
        </p:nvSpPr>
        <p:spPr>
          <a:xfrm>
            <a:off x="5484550"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1600" b="1" dirty="0">
              <a:solidFill>
                <a:schemeClr val="tx1"/>
              </a:solidFill>
              <a:latin typeface="Trebuchet MS" pitchFamily="34" charset="0"/>
              <a:ea typeface="Arial" pitchFamily="-112" charset="0"/>
              <a:cs typeface="Calibri"/>
            </a:endParaRPr>
          </a:p>
        </p:txBody>
      </p:sp>
      <p:sp>
        <p:nvSpPr>
          <p:cNvPr id="83" name="Rectangle 82"/>
          <p:cNvSpPr/>
          <p:nvPr/>
        </p:nvSpPr>
        <p:spPr>
          <a:xfrm>
            <a:off x="5981700"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84" name="Rectangle 83"/>
          <p:cNvSpPr/>
          <p:nvPr/>
        </p:nvSpPr>
        <p:spPr>
          <a:xfrm>
            <a:off x="6230275"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85" name="Rectangle 84"/>
          <p:cNvSpPr/>
          <p:nvPr/>
        </p:nvSpPr>
        <p:spPr>
          <a:xfrm>
            <a:off x="4490251"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86" name="Rectangle 85"/>
          <p:cNvSpPr/>
          <p:nvPr/>
        </p:nvSpPr>
        <p:spPr>
          <a:xfrm>
            <a:off x="4738826"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87" name="Rectangle 86"/>
          <p:cNvSpPr/>
          <p:nvPr/>
        </p:nvSpPr>
        <p:spPr>
          <a:xfrm>
            <a:off x="4987401"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88" name="Rectangle 87"/>
          <p:cNvSpPr/>
          <p:nvPr/>
        </p:nvSpPr>
        <p:spPr>
          <a:xfrm>
            <a:off x="5235976"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89" name="Rectangle 88"/>
          <p:cNvSpPr/>
          <p:nvPr/>
        </p:nvSpPr>
        <p:spPr>
          <a:xfrm>
            <a:off x="5484550"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1600" b="1" baseline="-25000" dirty="0">
              <a:solidFill>
                <a:schemeClr val="tx1"/>
              </a:solidFill>
              <a:latin typeface="Trebuchet MS" pitchFamily="34" charset="0"/>
              <a:ea typeface="Arial" pitchFamily="-112" charset="0"/>
              <a:cs typeface="Calibri"/>
            </a:endParaRPr>
          </a:p>
        </p:txBody>
      </p:sp>
      <p:sp>
        <p:nvSpPr>
          <p:cNvPr id="90" name="Rectangle 89"/>
          <p:cNvSpPr/>
          <p:nvPr/>
        </p:nvSpPr>
        <p:spPr>
          <a:xfrm>
            <a:off x="5733125"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91" name="Rectangle 90"/>
          <p:cNvSpPr/>
          <p:nvPr/>
        </p:nvSpPr>
        <p:spPr>
          <a:xfrm>
            <a:off x="5981700"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92" name="Rectangle 91"/>
          <p:cNvSpPr/>
          <p:nvPr/>
        </p:nvSpPr>
        <p:spPr>
          <a:xfrm>
            <a:off x="6230275"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94" name="Rectangle 93"/>
          <p:cNvSpPr/>
          <p:nvPr/>
        </p:nvSpPr>
        <p:spPr>
          <a:xfrm>
            <a:off x="7808650"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95" name="Rectangle 94"/>
          <p:cNvSpPr/>
          <p:nvPr/>
        </p:nvSpPr>
        <p:spPr>
          <a:xfrm>
            <a:off x="6565776"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96" name="Rectangle 95"/>
          <p:cNvSpPr/>
          <p:nvPr/>
        </p:nvSpPr>
        <p:spPr>
          <a:xfrm>
            <a:off x="6814351"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97" name="Rectangle 96"/>
          <p:cNvSpPr/>
          <p:nvPr/>
        </p:nvSpPr>
        <p:spPr>
          <a:xfrm>
            <a:off x="7062926"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98" name="Rectangle 97"/>
          <p:cNvSpPr/>
          <p:nvPr/>
        </p:nvSpPr>
        <p:spPr>
          <a:xfrm>
            <a:off x="7311501"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99" name="Rectangle 98"/>
          <p:cNvSpPr/>
          <p:nvPr/>
        </p:nvSpPr>
        <p:spPr>
          <a:xfrm>
            <a:off x="7560075"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1600" b="1" dirty="0">
              <a:solidFill>
                <a:schemeClr val="tx1"/>
              </a:solidFill>
              <a:latin typeface="Trebuchet MS" pitchFamily="34" charset="0"/>
              <a:ea typeface="Arial" pitchFamily="-112" charset="0"/>
              <a:cs typeface="Calibri"/>
            </a:endParaRPr>
          </a:p>
        </p:txBody>
      </p:sp>
      <p:sp>
        <p:nvSpPr>
          <p:cNvPr id="100" name="Rectangle 99"/>
          <p:cNvSpPr/>
          <p:nvPr/>
        </p:nvSpPr>
        <p:spPr>
          <a:xfrm>
            <a:off x="8057225"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101" name="Rectangle 100"/>
          <p:cNvSpPr/>
          <p:nvPr/>
        </p:nvSpPr>
        <p:spPr>
          <a:xfrm>
            <a:off x="8305800"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102" name="Rectangle 101"/>
          <p:cNvSpPr/>
          <p:nvPr/>
        </p:nvSpPr>
        <p:spPr>
          <a:xfrm>
            <a:off x="6565776"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103" name="Rectangle 102"/>
          <p:cNvSpPr/>
          <p:nvPr/>
        </p:nvSpPr>
        <p:spPr>
          <a:xfrm>
            <a:off x="6814351"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104" name="Rectangle 103"/>
          <p:cNvSpPr/>
          <p:nvPr/>
        </p:nvSpPr>
        <p:spPr>
          <a:xfrm>
            <a:off x="7062926"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105" name="Rectangle 104"/>
          <p:cNvSpPr/>
          <p:nvPr/>
        </p:nvSpPr>
        <p:spPr>
          <a:xfrm>
            <a:off x="7311501"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106" name="Rectangle 105"/>
          <p:cNvSpPr/>
          <p:nvPr/>
        </p:nvSpPr>
        <p:spPr>
          <a:xfrm>
            <a:off x="7560075"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1600" b="1" baseline="-25000" dirty="0">
              <a:solidFill>
                <a:schemeClr val="tx1"/>
              </a:solidFill>
              <a:latin typeface="Trebuchet MS" pitchFamily="34" charset="0"/>
              <a:ea typeface="Arial" pitchFamily="-112" charset="0"/>
              <a:cs typeface="Calibri"/>
            </a:endParaRPr>
          </a:p>
        </p:txBody>
      </p:sp>
      <p:sp>
        <p:nvSpPr>
          <p:cNvPr id="107" name="Rectangle 106"/>
          <p:cNvSpPr/>
          <p:nvPr/>
        </p:nvSpPr>
        <p:spPr>
          <a:xfrm>
            <a:off x="7808650"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108" name="Rectangle 107"/>
          <p:cNvSpPr/>
          <p:nvPr/>
        </p:nvSpPr>
        <p:spPr>
          <a:xfrm>
            <a:off x="8057225"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109" name="Rectangle 108"/>
          <p:cNvSpPr/>
          <p:nvPr/>
        </p:nvSpPr>
        <p:spPr>
          <a:xfrm>
            <a:off x="8305800"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111" name="Rectangle 110"/>
          <p:cNvSpPr/>
          <p:nvPr/>
        </p:nvSpPr>
        <p:spPr>
          <a:xfrm>
            <a:off x="4475825" y="2921025"/>
            <a:ext cx="2019300" cy="1066800"/>
          </a:xfrm>
          <a:prstGeom prst="rect">
            <a:avLst/>
          </a:prstGeom>
          <a:solidFill>
            <a:schemeClr val="accent6">
              <a:lumMod val="40000"/>
              <a:lumOff val="60000"/>
              <a:alpha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dirty="0">
              <a:solidFill>
                <a:srgbClr val="FFFFFF"/>
              </a:solidFill>
              <a:latin typeface="Trebuchet MS" pitchFamily="34" charset="0"/>
              <a:ea typeface="Arial" pitchFamily="-112" charset="0"/>
              <a:cs typeface="Calibri"/>
            </a:endParaRPr>
          </a:p>
        </p:txBody>
      </p:sp>
      <p:sp>
        <p:nvSpPr>
          <p:cNvPr id="112" name="Rectangle 111"/>
          <p:cNvSpPr/>
          <p:nvPr/>
        </p:nvSpPr>
        <p:spPr>
          <a:xfrm>
            <a:off x="7560075" y="2921025"/>
            <a:ext cx="248575" cy="342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r>
              <a:rPr lang="en-US" sz="1600" b="1" dirty="0" smtClean="0">
                <a:solidFill>
                  <a:schemeClr val="tx1"/>
                </a:solidFill>
                <a:latin typeface="Trebuchet MS" pitchFamily="34" charset="0"/>
                <a:ea typeface="Arial" pitchFamily="-112" charset="0"/>
                <a:cs typeface="Calibri"/>
              </a:rPr>
              <a:t>P</a:t>
            </a:r>
            <a:endParaRPr lang="en-US" sz="1600" b="1" dirty="0">
              <a:solidFill>
                <a:schemeClr val="tx1"/>
              </a:solidFill>
              <a:latin typeface="Trebuchet MS" pitchFamily="34" charset="0"/>
              <a:ea typeface="Arial" pitchFamily="-112" charset="0"/>
              <a:cs typeface="Calibri"/>
            </a:endParaRPr>
          </a:p>
        </p:txBody>
      </p:sp>
      <p:sp>
        <p:nvSpPr>
          <p:cNvPr id="113" name="Rectangle 112"/>
          <p:cNvSpPr/>
          <p:nvPr/>
        </p:nvSpPr>
        <p:spPr>
          <a:xfrm>
            <a:off x="7560075"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r>
              <a:rPr lang="en-US" sz="1600" b="1" dirty="0" smtClean="0">
                <a:solidFill>
                  <a:schemeClr val="tx1"/>
                </a:solidFill>
                <a:latin typeface="Trebuchet MS" pitchFamily="34" charset="0"/>
                <a:ea typeface="Arial" pitchFamily="-112" charset="0"/>
                <a:cs typeface="Calibri"/>
              </a:rPr>
              <a:t>P</a:t>
            </a:r>
            <a:r>
              <a:rPr lang="en-US" sz="1600" b="1" baseline="-25000" dirty="0" smtClean="0">
                <a:solidFill>
                  <a:schemeClr val="tx1"/>
                </a:solidFill>
                <a:latin typeface="Trebuchet MS" pitchFamily="34" charset="0"/>
                <a:ea typeface="Arial" pitchFamily="-112" charset="0"/>
                <a:cs typeface="Calibri"/>
              </a:rPr>
              <a:t>1</a:t>
            </a:r>
            <a:endParaRPr lang="en-US" sz="1600" b="1" baseline="-25000" dirty="0">
              <a:solidFill>
                <a:schemeClr val="tx1"/>
              </a:solidFill>
              <a:latin typeface="Trebuchet MS" pitchFamily="34" charset="0"/>
              <a:ea typeface="Arial" pitchFamily="-112" charset="0"/>
              <a:cs typeface="Calibri"/>
            </a:endParaRPr>
          </a:p>
        </p:txBody>
      </p:sp>
      <p:sp>
        <p:nvSpPr>
          <p:cNvPr id="143" name="Freeform 142"/>
          <p:cNvSpPr/>
          <p:nvPr/>
        </p:nvSpPr>
        <p:spPr bwMode="auto">
          <a:xfrm>
            <a:off x="1770726" y="4025925"/>
            <a:ext cx="4876800" cy="533400"/>
          </a:xfrm>
          <a:custGeom>
            <a:avLst/>
            <a:gdLst>
              <a:gd name="connsiteX0" fmla="*/ 0 w 4899259"/>
              <a:gd name="connsiteY0" fmla="*/ 596766 h 606392"/>
              <a:gd name="connsiteX1" fmla="*/ 4899259 w 4899259"/>
              <a:gd name="connsiteY1" fmla="*/ 606392 h 606392"/>
              <a:gd name="connsiteX2" fmla="*/ 4899259 w 4899259"/>
              <a:gd name="connsiteY2" fmla="*/ 0 h 606392"/>
            </a:gdLst>
            <a:ahLst/>
            <a:cxnLst>
              <a:cxn ang="0">
                <a:pos x="connsiteX0" y="connsiteY0"/>
              </a:cxn>
              <a:cxn ang="0">
                <a:pos x="connsiteX1" y="connsiteY1"/>
              </a:cxn>
              <a:cxn ang="0">
                <a:pos x="connsiteX2" y="connsiteY2"/>
              </a:cxn>
            </a:cxnLst>
            <a:rect l="l" t="t" r="r" b="b"/>
            <a:pathLst>
              <a:path w="4899259" h="606392">
                <a:moveTo>
                  <a:pt x="0" y="596766"/>
                </a:moveTo>
                <a:lnTo>
                  <a:pt x="4899259" y="606392"/>
                </a:lnTo>
                <a:lnTo>
                  <a:pt x="4899259" y="0"/>
                </a:lnTo>
              </a:path>
            </a:pathLst>
          </a:custGeom>
          <a:noFill/>
          <a:ln w="41275" cap="flat" cmpd="sng" algn="ctr">
            <a:solidFill>
              <a:schemeClr val="tx1"/>
            </a:solidFill>
            <a:prstDash val="solid"/>
            <a:round/>
            <a:headEnd type="none" w="med" len="med"/>
            <a:tailEnd type="triangl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Trebuchet MS" pitchFamily="34" charset="0"/>
            </a:endParaRPr>
          </a:p>
        </p:txBody>
      </p:sp>
      <p:sp>
        <p:nvSpPr>
          <p:cNvPr id="144" name="Freeform 143"/>
          <p:cNvSpPr/>
          <p:nvPr/>
        </p:nvSpPr>
        <p:spPr bwMode="auto">
          <a:xfrm>
            <a:off x="1770725" y="4025925"/>
            <a:ext cx="609600" cy="533400"/>
          </a:xfrm>
          <a:custGeom>
            <a:avLst/>
            <a:gdLst>
              <a:gd name="connsiteX0" fmla="*/ 0 w 4899259"/>
              <a:gd name="connsiteY0" fmla="*/ 596766 h 606392"/>
              <a:gd name="connsiteX1" fmla="*/ 4899259 w 4899259"/>
              <a:gd name="connsiteY1" fmla="*/ 606392 h 606392"/>
              <a:gd name="connsiteX2" fmla="*/ 4899259 w 4899259"/>
              <a:gd name="connsiteY2" fmla="*/ 0 h 606392"/>
            </a:gdLst>
            <a:ahLst/>
            <a:cxnLst>
              <a:cxn ang="0">
                <a:pos x="connsiteX0" y="connsiteY0"/>
              </a:cxn>
              <a:cxn ang="0">
                <a:pos x="connsiteX1" y="connsiteY1"/>
              </a:cxn>
              <a:cxn ang="0">
                <a:pos x="connsiteX2" y="connsiteY2"/>
              </a:cxn>
            </a:cxnLst>
            <a:rect l="l" t="t" r="r" b="b"/>
            <a:pathLst>
              <a:path w="4899259" h="606392">
                <a:moveTo>
                  <a:pt x="0" y="596766"/>
                </a:moveTo>
                <a:lnTo>
                  <a:pt x="4899259" y="606392"/>
                </a:lnTo>
                <a:lnTo>
                  <a:pt x="4899259" y="0"/>
                </a:lnTo>
              </a:path>
            </a:pathLst>
          </a:custGeom>
          <a:noFill/>
          <a:ln w="41275" cap="flat" cmpd="sng" algn="ctr">
            <a:solidFill>
              <a:schemeClr val="tx1"/>
            </a:solidFill>
            <a:prstDash val="solid"/>
            <a:round/>
            <a:headEnd type="none" w="med" len="med"/>
            <a:tailEnd type="triangl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Trebuchet MS" pitchFamily="34" charset="0"/>
            </a:endParaRPr>
          </a:p>
        </p:txBody>
      </p:sp>
      <p:sp>
        <p:nvSpPr>
          <p:cNvPr id="145" name="Rectangle 144"/>
          <p:cNvSpPr/>
          <p:nvPr/>
        </p:nvSpPr>
        <p:spPr>
          <a:xfrm>
            <a:off x="6571325" y="2921025"/>
            <a:ext cx="990600" cy="1049295"/>
          </a:xfrm>
          <a:prstGeom prst="rect">
            <a:avLst/>
          </a:prstGeom>
          <a:solidFill>
            <a:srgbClr val="00B0F0">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1600" b="1" baseline="-25000">
              <a:solidFill>
                <a:schemeClr val="tx1"/>
              </a:solidFill>
              <a:latin typeface="Trebuchet MS" pitchFamily="34" charset="0"/>
              <a:ea typeface="Arial" pitchFamily="-112" charset="0"/>
              <a:cs typeface="Calibri"/>
            </a:endParaRPr>
          </a:p>
        </p:txBody>
      </p:sp>
      <p:sp>
        <p:nvSpPr>
          <p:cNvPr id="146" name="Rectangle 145"/>
          <p:cNvSpPr/>
          <p:nvPr/>
        </p:nvSpPr>
        <p:spPr>
          <a:xfrm>
            <a:off x="7790525" y="2921025"/>
            <a:ext cx="762000" cy="1049295"/>
          </a:xfrm>
          <a:prstGeom prst="rect">
            <a:avLst/>
          </a:prstGeom>
          <a:solidFill>
            <a:srgbClr val="00B0F0">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1600" b="1" baseline="-25000">
              <a:solidFill>
                <a:schemeClr val="tx1"/>
              </a:solidFill>
              <a:latin typeface="Trebuchet MS" pitchFamily="34" charset="0"/>
              <a:ea typeface="Arial" pitchFamily="-112" charset="0"/>
              <a:cs typeface="Calibri"/>
            </a:endParaRPr>
          </a:p>
        </p:txBody>
      </p:sp>
      <p:sp>
        <p:nvSpPr>
          <p:cNvPr id="152" name="Rectangle 12"/>
          <p:cNvSpPr>
            <a:spLocks noGrp="1" noChangeArrowheads="1"/>
          </p:cNvSpPr>
          <p:nvPr>
            <p:ph type="title"/>
          </p:nvPr>
        </p:nvSpPr>
        <p:spPr>
          <a:xfrm>
            <a:off x="382588" y="228600"/>
            <a:ext cx="8380412" cy="1163395"/>
          </a:xfrm>
        </p:spPr>
        <p:txBody>
          <a:bodyPr/>
          <a:lstStyle/>
          <a:p>
            <a:r>
              <a:rPr lang="en-US" smtClean="0"/>
              <a:t>Log-based Writes</a:t>
            </a:r>
            <a:br>
              <a:rPr lang="en-US" smtClean="0"/>
            </a:br>
            <a:r>
              <a:rPr sz="3600" smtClean="0">
                <a:gradFill>
                  <a:gsLst>
                    <a:gs pos="28000">
                      <a:schemeClr val="accent6">
                        <a:lumMod val="40000"/>
                        <a:lumOff val="60000"/>
                      </a:schemeClr>
                    </a:gs>
                    <a:gs pos="48000">
                      <a:schemeClr val="accent6">
                        <a:lumMod val="40000"/>
                        <a:lumOff val="60000"/>
                      </a:schemeClr>
                    </a:gs>
                  </a:gsLst>
                  <a:lin ang="5400000" scaled="1"/>
                </a:gradFill>
              </a:rPr>
              <a:t>Map granularity = 1 block</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362" name="Rectangle 361"/>
          <p:cNvSpPr/>
          <p:nvPr/>
        </p:nvSpPr>
        <p:spPr>
          <a:xfrm>
            <a:off x="2370278" y="2903025"/>
            <a:ext cx="2019300" cy="1066800"/>
          </a:xfrm>
          <a:prstGeom prst="rect">
            <a:avLst/>
          </a:prstGeom>
          <a:solidFill>
            <a:schemeClr val="accent6">
              <a:lumMod val="40000"/>
              <a:lumOff val="60000"/>
              <a:alpha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dirty="0">
              <a:solidFill>
                <a:srgbClr val="FFFFFF"/>
              </a:solidFill>
              <a:latin typeface="Trebuchet MS" pitchFamily="34" charset="0"/>
              <a:ea typeface="Arial" pitchFamily="-112" charset="0"/>
              <a:cs typeface="Calibri"/>
            </a:endParaRPr>
          </a:p>
        </p:txBody>
      </p:sp>
      <p:sp>
        <p:nvSpPr>
          <p:cNvPr id="69" name="Rectangle 68"/>
          <p:cNvSpPr/>
          <p:nvPr/>
        </p:nvSpPr>
        <p:spPr>
          <a:xfrm>
            <a:off x="2358131" y="2915170"/>
            <a:ext cx="2019300" cy="1066800"/>
          </a:xfrm>
          <a:prstGeom prst="rect">
            <a:avLst/>
          </a:prstGeom>
          <a:solidFill>
            <a:srgbClr val="C00000">
              <a:alpha val="58000"/>
            </a:srgbClr>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1600" b="1" baseline="-25000">
              <a:solidFill>
                <a:schemeClr val="tx1"/>
              </a:solidFill>
              <a:latin typeface="Trebuchet MS" pitchFamily="34" charset="0"/>
              <a:ea typeface="Arial" pitchFamily="-112" charset="0"/>
              <a:cs typeface="Calibri"/>
            </a:endParaRPr>
          </a:p>
        </p:txBody>
      </p:sp>
      <p:sp>
        <p:nvSpPr>
          <p:cNvPr id="72" name="Rectangle 71"/>
          <p:cNvSpPr/>
          <p:nvPr/>
        </p:nvSpPr>
        <p:spPr bwMode="auto">
          <a:xfrm>
            <a:off x="3657600" y="4953000"/>
            <a:ext cx="4419600" cy="10287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lnSpc>
                <a:spcPct val="90000"/>
              </a:lnSpc>
            </a:pPr>
            <a:r>
              <a:rPr lang="en-US"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Pages are </a:t>
            </a:r>
            <a:r>
              <a:rPr lang="en-US"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moved – </a:t>
            </a:r>
            <a:r>
              <a:rPr lang="en-US"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read-modify-write,</a:t>
            </a:r>
            <a:br>
              <a:rPr lang="en-US"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(in foreground):</a:t>
            </a:r>
          </a:p>
          <a:p>
            <a:pPr algn="ctr" defTabSz="914063">
              <a:lnSpc>
                <a:spcPct val="90000"/>
              </a:lnSpc>
            </a:pPr>
            <a:r>
              <a:rPr lang="en-US"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Write Amplification</a:t>
            </a:r>
          </a:p>
        </p:txBody>
      </p:sp>
      <p:pic>
        <p:nvPicPr>
          <p:cNvPr id="75" name="Picture 3"/>
          <p:cNvPicPr>
            <a:picLocks noChangeAspect="1" noChangeArrowheads="1"/>
          </p:cNvPicPr>
          <p:nvPr/>
        </p:nvPicPr>
        <p:blipFill>
          <a:blip r:embed="rId3" cstate="print"/>
          <a:srcRect/>
          <a:stretch>
            <a:fillRect/>
          </a:stretch>
        </p:blipFill>
        <p:spPr bwMode="auto">
          <a:xfrm>
            <a:off x="7943820" y="231775"/>
            <a:ext cx="936685" cy="115844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44"/>
                                        </p:tgtEl>
                                        <p:attrNameLst>
                                          <p:attrName>style.visibility</p:attrName>
                                        </p:attrNameLst>
                                      </p:cBhvr>
                                      <p:to>
                                        <p:strVal val="hidden"/>
                                      </p:to>
                                    </p:set>
                                  </p:childTnLst>
                                </p:cTn>
                              </p:par>
                              <p:par>
                                <p:cTn id="11" presetID="1" presetClass="entr" presetSubtype="0" fill="hold" grpId="1" nodeType="withEffect">
                                  <p:stCondLst>
                                    <p:cond delay="0"/>
                                  </p:stCondLst>
                                  <p:childTnLst>
                                    <p:set>
                                      <p:cBhvr>
                                        <p:cTn id="12" dur="1" fill="hold">
                                          <p:stCondLst>
                                            <p:cond delay="0"/>
                                          </p:stCondLst>
                                        </p:cTn>
                                        <p:tgtEl>
                                          <p:spTgt spid="113"/>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2" grpId="1" animBg="1"/>
      <p:bldP spid="113" grpId="0" animBg="1"/>
      <p:bldP spid="113" grpId="1" animBg="1"/>
      <p:bldP spid="143" grpId="0" animBg="1"/>
      <p:bldP spid="144" grpId="0" animBg="1"/>
      <p:bldP spid="145" grpId="0" animBg="1"/>
      <p:bldP spid="146" grpId="0" animBg="1"/>
      <p:bldP spid="69"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Rectangle 342"/>
          <p:cNvSpPr/>
          <p:nvPr/>
        </p:nvSpPr>
        <p:spPr>
          <a:xfrm>
            <a:off x="3387200"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r>
              <a:rPr lang="en-US" sz="1600" b="1" dirty="0">
                <a:solidFill>
                  <a:schemeClr val="tx1"/>
                </a:solidFill>
                <a:latin typeface="Trebuchet MS" pitchFamily="34" charset="0"/>
                <a:ea typeface="Arial" pitchFamily="-112" charset="0"/>
                <a:cs typeface="Calibri"/>
              </a:rPr>
              <a:t>P</a:t>
            </a:r>
          </a:p>
        </p:txBody>
      </p:sp>
      <p:sp>
        <p:nvSpPr>
          <p:cNvPr id="344" name="Rectangle 343"/>
          <p:cNvSpPr/>
          <p:nvPr/>
        </p:nvSpPr>
        <p:spPr>
          <a:xfrm>
            <a:off x="3884350"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r>
              <a:rPr lang="en-US" sz="1600" b="1" smtClean="0">
                <a:solidFill>
                  <a:schemeClr val="tx1"/>
                </a:solidFill>
                <a:latin typeface="Trebuchet MS" pitchFamily="34" charset="0"/>
                <a:ea typeface="Arial" pitchFamily="-112" charset="0"/>
                <a:cs typeface="Calibri"/>
              </a:rPr>
              <a:t>Q</a:t>
            </a:r>
            <a:endParaRPr lang="en-US" sz="1600" b="1">
              <a:solidFill>
                <a:schemeClr val="tx1"/>
              </a:solidFill>
              <a:latin typeface="Trebuchet MS" pitchFamily="34" charset="0"/>
              <a:ea typeface="Arial" pitchFamily="-112" charset="0"/>
              <a:cs typeface="Calibri"/>
            </a:endParaRPr>
          </a:p>
        </p:txBody>
      </p:sp>
      <p:sp>
        <p:nvSpPr>
          <p:cNvPr id="350" name="Rectangle 349"/>
          <p:cNvSpPr/>
          <p:nvPr/>
        </p:nvSpPr>
        <p:spPr>
          <a:xfrm>
            <a:off x="3387200"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r>
              <a:rPr lang="en-US" sz="1600" b="1" dirty="0" smtClean="0">
                <a:solidFill>
                  <a:schemeClr val="tx1"/>
                </a:solidFill>
                <a:latin typeface="Trebuchet MS" pitchFamily="34" charset="0"/>
                <a:ea typeface="Arial" pitchFamily="-112" charset="0"/>
                <a:cs typeface="Calibri"/>
              </a:rPr>
              <a:t>P</a:t>
            </a:r>
            <a:r>
              <a:rPr lang="en-US" sz="1600" b="1" baseline="-25000" dirty="0" smtClean="0">
                <a:solidFill>
                  <a:schemeClr val="tx1"/>
                </a:solidFill>
                <a:latin typeface="Trebuchet MS" pitchFamily="34" charset="0"/>
                <a:ea typeface="Arial" pitchFamily="-112" charset="0"/>
                <a:cs typeface="Calibri"/>
              </a:rPr>
              <a:t>0</a:t>
            </a:r>
            <a:endParaRPr lang="en-US" sz="1600" b="1" baseline="-25000" dirty="0">
              <a:solidFill>
                <a:schemeClr val="tx1"/>
              </a:solidFill>
              <a:latin typeface="Trebuchet MS" pitchFamily="34" charset="0"/>
              <a:ea typeface="Arial" pitchFamily="-112" charset="0"/>
              <a:cs typeface="Calibri"/>
            </a:endParaRPr>
          </a:p>
        </p:txBody>
      </p:sp>
      <p:sp>
        <p:nvSpPr>
          <p:cNvPr id="352" name="Rectangle 351"/>
          <p:cNvSpPr/>
          <p:nvPr/>
        </p:nvSpPr>
        <p:spPr>
          <a:xfrm>
            <a:off x="3884350"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lvl="0" algn="ctr" defTabSz="914400" fontAlgn="auto">
              <a:spcBef>
                <a:spcPts val="0"/>
              </a:spcBef>
              <a:spcAft>
                <a:spcPts val="0"/>
              </a:spcAft>
            </a:pPr>
            <a:r>
              <a:rPr lang="en-US" sz="1600" b="1" dirty="0" smtClean="0">
                <a:solidFill>
                  <a:srgbClr val="FFFFFF"/>
                </a:solidFill>
                <a:latin typeface="Trebuchet MS" pitchFamily="34" charset="0"/>
                <a:ea typeface="Arial" pitchFamily="-112" charset="0"/>
                <a:cs typeface="Calibri"/>
              </a:rPr>
              <a:t>Q</a:t>
            </a:r>
            <a:r>
              <a:rPr lang="en-US" sz="1600" b="1" baseline="-25000" dirty="0" smtClean="0">
                <a:solidFill>
                  <a:srgbClr val="FFFFFF"/>
                </a:solidFill>
                <a:latin typeface="Trebuchet MS" pitchFamily="34" charset="0"/>
                <a:ea typeface="Arial" pitchFamily="-112" charset="0"/>
                <a:cs typeface="Calibri"/>
              </a:rPr>
              <a:t>0</a:t>
            </a:r>
            <a:endParaRPr lang="en-US" sz="1600" b="1" baseline="-25000" dirty="0">
              <a:solidFill>
                <a:srgbClr val="FFFFFF"/>
              </a:solidFill>
              <a:latin typeface="Trebuchet MS" pitchFamily="34" charset="0"/>
              <a:ea typeface="Arial" pitchFamily="-112" charset="0"/>
              <a:cs typeface="Calibri"/>
            </a:endParaRPr>
          </a:p>
        </p:txBody>
      </p:sp>
      <p:sp>
        <p:nvSpPr>
          <p:cNvPr id="338" name="Rectangle 337"/>
          <p:cNvSpPr/>
          <p:nvPr/>
        </p:nvSpPr>
        <p:spPr>
          <a:xfrm>
            <a:off x="3635775"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339" name="Rectangle 338"/>
          <p:cNvSpPr/>
          <p:nvPr/>
        </p:nvSpPr>
        <p:spPr>
          <a:xfrm>
            <a:off x="2392901"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340" name="Rectangle 339"/>
          <p:cNvSpPr/>
          <p:nvPr/>
        </p:nvSpPr>
        <p:spPr>
          <a:xfrm>
            <a:off x="2641476"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341" name="Rectangle 340"/>
          <p:cNvSpPr/>
          <p:nvPr/>
        </p:nvSpPr>
        <p:spPr>
          <a:xfrm>
            <a:off x="2890051"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342" name="Rectangle 341"/>
          <p:cNvSpPr/>
          <p:nvPr/>
        </p:nvSpPr>
        <p:spPr>
          <a:xfrm>
            <a:off x="3138626"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345" name="Rectangle 344"/>
          <p:cNvSpPr/>
          <p:nvPr/>
        </p:nvSpPr>
        <p:spPr>
          <a:xfrm>
            <a:off x="4132925"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346" name="Rectangle 345"/>
          <p:cNvSpPr/>
          <p:nvPr/>
        </p:nvSpPr>
        <p:spPr>
          <a:xfrm>
            <a:off x="2392901"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347" name="Rectangle 346"/>
          <p:cNvSpPr/>
          <p:nvPr/>
        </p:nvSpPr>
        <p:spPr>
          <a:xfrm>
            <a:off x="2641476"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348" name="Rectangle 347"/>
          <p:cNvSpPr/>
          <p:nvPr/>
        </p:nvSpPr>
        <p:spPr>
          <a:xfrm>
            <a:off x="2890051"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349" name="Rectangle 348"/>
          <p:cNvSpPr/>
          <p:nvPr/>
        </p:nvSpPr>
        <p:spPr>
          <a:xfrm>
            <a:off x="3138626"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351" name="Rectangle 350"/>
          <p:cNvSpPr/>
          <p:nvPr/>
        </p:nvSpPr>
        <p:spPr>
          <a:xfrm>
            <a:off x="3635775"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353" name="Rectangle 352"/>
          <p:cNvSpPr/>
          <p:nvPr/>
        </p:nvSpPr>
        <p:spPr>
          <a:xfrm>
            <a:off x="4132925"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364" name="Rectangle 363"/>
          <p:cNvSpPr/>
          <p:nvPr/>
        </p:nvSpPr>
        <p:spPr>
          <a:xfrm>
            <a:off x="475325" y="4329629"/>
            <a:ext cx="1339049" cy="382096"/>
          </a:xfrm>
          <a:prstGeom prst="rect">
            <a:avLst/>
          </a:prstGeom>
          <a:effectLst/>
        </p:spPr>
        <p:style>
          <a:lnRef idx="1">
            <a:schemeClr val="accent1"/>
          </a:lnRef>
          <a:fillRef idx="2">
            <a:schemeClr val="accent1"/>
          </a:fillRef>
          <a:effectRef idx="1">
            <a:schemeClr val="accent1"/>
          </a:effectRef>
          <a:fontRef idx="minor">
            <a:schemeClr val="dk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r>
              <a:rPr lang="en-US" sz="1600" b="1" dirty="0" smtClean="0">
                <a:solidFill>
                  <a:schemeClr val="bg2"/>
                </a:solidFill>
                <a:latin typeface="Trebuchet MS" pitchFamily="34" charset="0"/>
                <a:ea typeface="Arial" pitchFamily="-112" charset="0"/>
                <a:cs typeface="Calibri"/>
              </a:rPr>
              <a:t>Page(P)</a:t>
            </a:r>
            <a:endParaRPr lang="en-US" sz="1600" b="1" dirty="0">
              <a:solidFill>
                <a:schemeClr val="bg2"/>
              </a:solidFill>
              <a:latin typeface="Trebuchet MS" pitchFamily="34" charset="0"/>
              <a:ea typeface="Arial" pitchFamily="-112" charset="0"/>
              <a:cs typeface="Calibri"/>
            </a:endParaRPr>
          </a:p>
        </p:txBody>
      </p:sp>
      <p:sp>
        <p:nvSpPr>
          <p:cNvPr id="372" name="Rectangle 371"/>
          <p:cNvSpPr/>
          <p:nvPr/>
        </p:nvSpPr>
        <p:spPr>
          <a:xfrm>
            <a:off x="475325" y="4711659"/>
            <a:ext cx="1339049" cy="304866"/>
          </a:xfrm>
          <a:prstGeom prst="rect">
            <a:avLst/>
          </a:prstGeom>
          <a:effectLst/>
        </p:spPr>
        <p:style>
          <a:lnRef idx="1">
            <a:schemeClr val="accent1"/>
          </a:lnRef>
          <a:fillRef idx="2">
            <a:schemeClr val="accent1"/>
          </a:fillRef>
          <a:effectRef idx="1">
            <a:schemeClr val="accent1"/>
          </a:effectRef>
          <a:fontRef idx="minor">
            <a:schemeClr val="dk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r>
              <a:rPr lang="en-US" sz="1600" b="1" dirty="0" smtClean="0">
                <a:solidFill>
                  <a:schemeClr val="bg2"/>
                </a:solidFill>
                <a:latin typeface="Trebuchet MS" pitchFamily="34" charset="0"/>
                <a:ea typeface="Arial" pitchFamily="-112" charset="0"/>
                <a:cs typeface="Calibri"/>
              </a:rPr>
              <a:t>Page(Q)</a:t>
            </a:r>
            <a:endParaRPr lang="en-US" sz="1600" b="1" baseline="-25000" dirty="0">
              <a:solidFill>
                <a:schemeClr val="tx1"/>
              </a:solidFill>
              <a:latin typeface="Trebuchet MS" pitchFamily="34" charset="0"/>
              <a:ea typeface="Arial" pitchFamily="-112" charset="0"/>
              <a:cs typeface="Calibri"/>
            </a:endParaRPr>
          </a:p>
        </p:txBody>
      </p:sp>
      <p:sp>
        <p:nvSpPr>
          <p:cNvPr id="373" name="Rectangle 372"/>
          <p:cNvSpPr/>
          <p:nvPr/>
        </p:nvSpPr>
        <p:spPr>
          <a:xfrm>
            <a:off x="475325" y="3924277"/>
            <a:ext cx="1339049" cy="406448"/>
          </a:xfrm>
          <a:prstGeom prst="rect">
            <a:avLst/>
          </a:prstGeom>
          <a:effectLst/>
        </p:spPr>
        <p:style>
          <a:lnRef idx="1">
            <a:schemeClr val="accent1"/>
          </a:lnRef>
          <a:fillRef idx="2">
            <a:schemeClr val="accent1"/>
          </a:fillRef>
          <a:effectRef idx="1">
            <a:schemeClr val="accent1"/>
          </a:effectRef>
          <a:fontRef idx="minor">
            <a:schemeClr val="dk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1400" b="1" baseline="-25000">
              <a:solidFill>
                <a:schemeClr val="tx1"/>
              </a:solidFill>
              <a:latin typeface="Trebuchet MS" pitchFamily="34" charset="0"/>
              <a:ea typeface="Arial" pitchFamily="-112" charset="0"/>
              <a:cs typeface="Calibri"/>
            </a:endParaRPr>
          </a:p>
        </p:txBody>
      </p:sp>
      <p:sp>
        <p:nvSpPr>
          <p:cNvPr id="374" name="Rectangle 373"/>
          <p:cNvSpPr/>
          <p:nvPr/>
        </p:nvSpPr>
        <p:spPr>
          <a:xfrm>
            <a:off x="475325" y="3568686"/>
            <a:ext cx="1339049" cy="406448"/>
          </a:xfrm>
          <a:prstGeom prst="rect">
            <a:avLst/>
          </a:prstGeom>
          <a:effectLst/>
        </p:spPr>
        <p:style>
          <a:lnRef idx="1">
            <a:schemeClr val="accent1"/>
          </a:lnRef>
          <a:fillRef idx="2">
            <a:schemeClr val="accent1"/>
          </a:fillRef>
          <a:effectRef idx="1">
            <a:schemeClr val="accent1"/>
          </a:effectRef>
          <a:fontRef idx="minor">
            <a:schemeClr val="dk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1400" b="1" baseline="-25000">
              <a:solidFill>
                <a:schemeClr val="tx1"/>
              </a:solidFill>
              <a:latin typeface="Trebuchet MS" pitchFamily="34" charset="0"/>
              <a:ea typeface="Arial" pitchFamily="-112" charset="0"/>
              <a:cs typeface="Calibri"/>
            </a:endParaRPr>
          </a:p>
        </p:txBody>
      </p:sp>
      <p:sp>
        <p:nvSpPr>
          <p:cNvPr id="376" name="TextBox 375"/>
          <p:cNvSpPr txBox="1"/>
          <p:nvPr/>
        </p:nvSpPr>
        <p:spPr>
          <a:xfrm>
            <a:off x="279404" y="2554069"/>
            <a:ext cx="1678709" cy="646331"/>
          </a:xfrm>
          <a:prstGeom prst="rect">
            <a:avLst/>
          </a:prstGeom>
          <a:noFill/>
        </p:spPr>
        <p:txBody>
          <a:bodyPr wrap="square">
            <a:prstTxWarp prst="textNoShape">
              <a:avLst/>
            </a:prstTxWarp>
            <a:spAutoFit/>
          </a:bodyPr>
          <a:lstStyle>
            <a:defPPr>
              <a:defRPr lang="en-US"/>
            </a:defPPr>
            <a:lvl1pPr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1pPr>
            <a:lvl2pPr marL="2089150" indent="-1631950"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2pPr>
            <a:lvl3pPr marL="4179888" indent="-3265488"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3pPr>
            <a:lvl4pPr marL="6269038" indent="-4897438"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4pPr>
            <a:lvl5pPr marL="8359775" indent="-6530975"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5pPr>
            <a:lvl6pPr marL="2286000" algn="l" defTabSz="457200" rtl="0" eaLnBrk="1" latinLnBrk="0" hangingPunct="1">
              <a:defRPr sz="6100" kern="1200">
                <a:solidFill>
                  <a:schemeClr val="tx1"/>
                </a:solidFill>
                <a:latin typeface="Arial" pitchFamily="-112" charset="0"/>
                <a:ea typeface="Arial" pitchFamily="-112" charset="0"/>
                <a:cs typeface="Arial" pitchFamily="-112" charset="0"/>
              </a:defRPr>
            </a:lvl6pPr>
            <a:lvl7pPr marL="2743200" algn="l" defTabSz="457200" rtl="0" eaLnBrk="1" latinLnBrk="0" hangingPunct="1">
              <a:defRPr sz="6100" kern="1200">
                <a:solidFill>
                  <a:schemeClr val="tx1"/>
                </a:solidFill>
                <a:latin typeface="Arial" pitchFamily="-112" charset="0"/>
                <a:ea typeface="Arial" pitchFamily="-112" charset="0"/>
                <a:cs typeface="Arial" pitchFamily="-112" charset="0"/>
              </a:defRPr>
            </a:lvl7pPr>
            <a:lvl8pPr marL="3200400" algn="l" defTabSz="457200" rtl="0" eaLnBrk="1" latinLnBrk="0" hangingPunct="1">
              <a:defRPr sz="6100" kern="1200">
                <a:solidFill>
                  <a:schemeClr val="tx1"/>
                </a:solidFill>
                <a:latin typeface="Arial" pitchFamily="-112" charset="0"/>
                <a:ea typeface="Arial" pitchFamily="-112" charset="0"/>
                <a:cs typeface="Arial" pitchFamily="-112" charset="0"/>
              </a:defRPr>
            </a:lvl8pPr>
            <a:lvl9pPr marL="3657600" algn="l" defTabSz="457200" rtl="0" eaLnBrk="1" latinLnBrk="0" hangingPunct="1">
              <a:defRPr sz="6100" kern="1200">
                <a:solidFill>
                  <a:schemeClr val="tx1"/>
                </a:solidFill>
                <a:latin typeface="Arial" pitchFamily="-112" charset="0"/>
                <a:ea typeface="Arial" pitchFamily="-112" charset="0"/>
                <a:cs typeface="Arial" pitchFamily="-112" charset="0"/>
              </a:defRPr>
            </a:lvl9pPr>
          </a:lstStyle>
          <a:p>
            <a:pPr algn="ctr" defTabSz="914400">
              <a:lnSpc>
                <a:spcPct val="90000"/>
              </a:lnSpc>
            </a:pPr>
            <a:r>
              <a:rPr lang="en-US" sz="20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LBA </a:t>
            </a:r>
            <a:r>
              <a:rPr lang="en-US" sz="2000" b="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to </a:t>
            </a:r>
            <a:br>
              <a:rPr lang="en-US" sz="2000" b="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br>
            <a:r>
              <a:rPr lang="en-US" sz="2000" b="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Block </a:t>
            </a:r>
            <a:r>
              <a:rPr lang="en-US" sz="20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Map</a:t>
            </a:r>
            <a:endParaRPr lang="en-US" sz="2000" b="1"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p:txBody>
      </p:sp>
      <p:sp>
        <p:nvSpPr>
          <p:cNvPr id="377" name="Left Brace 376"/>
          <p:cNvSpPr/>
          <p:nvPr/>
        </p:nvSpPr>
        <p:spPr>
          <a:xfrm rot="5400000">
            <a:off x="964341" y="2731359"/>
            <a:ext cx="304792" cy="1242874"/>
          </a:xfrm>
          <a:prstGeom prst="leftBrace">
            <a:avLst/>
          </a:prstGeom>
          <a:ln w="38100" cap="flat" cmpd="sng" algn="ctr">
            <a:solidFill>
              <a:schemeClr val="accent1">
                <a:shade val="95000"/>
                <a:satMod val="105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tx1"/>
                </a:solidFill>
                <a:latin typeface="+mn-lt"/>
                <a:ea typeface="+mn-ea"/>
                <a:cs typeface="+mn-cs"/>
              </a:defRPr>
            </a:lvl1pPr>
            <a:lvl2pPr marL="2089150" indent="-1631950" algn="l" defTabSz="4179888" rtl="0" fontAlgn="base">
              <a:spcBef>
                <a:spcPct val="0"/>
              </a:spcBef>
              <a:spcAft>
                <a:spcPct val="0"/>
              </a:spcAft>
              <a:defRPr sz="6100" kern="1200">
                <a:solidFill>
                  <a:schemeClr val="tx1"/>
                </a:solidFill>
                <a:latin typeface="+mn-lt"/>
                <a:ea typeface="+mn-ea"/>
                <a:cs typeface="+mn-cs"/>
              </a:defRPr>
            </a:lvl2pPr>
            <a:lvl3pPr marL="4179888" indent="-3265488" algn="l" defTabSz="4179888" rtl="0" fontAlgn="base">
              <a:spcBef>
                <a:spcPct val="0"/>
              </a:spcBef>
              <a:spcAft>
                <a:spcPct val="0"/>
              </a:spcAft>
              <a:defRPr sz="6100" kern="1200">
                <a:solidFill>
                  <a:schemeClr val="tx1"/>
                </a:solidFill>
                <a:latin typeface="+mn-lt"/>
                <a:ea typeface="+mn-ea"/>
                <a:cs typeface="+mn-cs"/>
              </a:defRPr>
            </a:lvl3pPr>
            <a:lvl4pPr marL="6269038" indent="-4897438" algn="l" defTabSz="4179888" rtl="0" fontAlgn="base">
              <a:spcBef>
                <a:spcPct val="0"/>
              </a:spcBef>
              <a:spcAft>
                <a:spcPct val="0"/>
              </a:spcAft>
              <a:defRPr sz="6100" kern="1200">
                <a:solidFill>
                  <a:schemeClr val="tx1"/>
                </a:solidFill>
                <a:latin typeface="+mn-lt"/>
                <a:ea typeface="+mn-ea"/>
                <a:cs typeface="+mn-cs"/>
              </a:defRPr>
            </a:lvl4pPr>
            <a:lvl5pPr marL="8359775" indent="-6530975" algn="l" defTabSz="4179888" rtl="0" fontAlgn="base">
              <a:spcBef>
                <a:spcPct val="0"/>
              </a:spcBef>
              <a:spcAft>
                <a:spcPct val="0"/>
              </a:spcAft>
              <a:defRPr sz="6100" kern="1200">
                <a:solidFill>
                  <a:schemeClr val="tx1"/>
                </a:solidFill>
                <a:latin typeface="+mn-lt"/>
                <a:ea typeface="+mn-ea"/>
                <a:cs typeface="+mn-cs"/>
              </a:defRPr>
            </a:lvl5pPr>
            <a:lvl6pPr marL="2286000" algn="l" defTabSz="457200" rtl="0" eaLnBrk="1" latinLnBrk="0" hangingPunct="1">
              <a:defRPr sz="6100" kern="1200">
                <a:solidFill>
                  <a:schemeClr val="tx1"/>
                </a:solidFill>
                <a:latin typeface="+mn-lt"/>
                <a:ea typeface="+mn-ea"/>
                <a:cs typeface="+mn-cs"/>
              </a:defRPr>
            </a:lvl6pPr>
            <a:lvl7pPr marL="2743200" algn="l" defTabSz="457200" rtl="0" eaLnBrk="1" latinLnBrk="0" hangingPunct="1">
              <a:defRPr sz="6100" kern="1200">
                <a:solidFill>
                  <a:schemeClr val="tx1"/>
                </a:solidFill>
                <a:latin typeface="+mn-lt"/>
                <a:ea typeface="+mn-ea"/>
                <a:cs typeface="+mn-cs"/>
              </a:defRPr>
            </a:lvl7pPr>
            <a:lvl8pPr marL="3200400" algn="l" defTabSz="457200" rtl="0" eaLnBrk="1" latinLnBrk="0" hangingPunct="1">
              <a:defRPr sz="6100" kern="1200">
                <a:solidFill>
                  <a:schemeClr val="tx1"/>
                </a:solidFill>
                <a:latin typeface="+mn-lt"/>
                <a:ea typeface="+mn-ea"/>
                <a:cs typeface="+mn-cs"/>
              </a:defRPr>
            </a:lvl8pPr>
            <a:lvl9pPr marL="3657600" algn="l" defTabSz="457200" rtl="0" eaLnBrk="1" latinLnBrk="0" hangingPunct="1">
              <a:defRPr sz="6100" kern="1200">
                <a:solidFill>
                  <a:schemeClr val="tx1"/>
                </a:solidFill>
                <a:latin typeface="+mn-lt"/>
                <a:ea typeface="+mn-ea"/>
                <a:cs typeface="+mn-cs"/>
              </a:defRPr>
            </a:lvl9pPr>
          </a:lstStyle>
          <a:p>
            <a:pPr algn="ctr"/>
            <a:endParaRPr lang="en-US" sz="4400" b="1">
              <a:latin typeface="Trebuchet MS" pitchFamily="34" charset="0"/>
              <a:ea typeface="Arial" pitchFamily="-112" charset="0"/>
              <a:cs typeface="Calibri"/>
            </a:endParaRPr>
          </a:p>
        </p:txBody>
      </p:sp>
      <p:sp>
        <p:nvSpPr>
          <p:cNvPr id="77" name="Rectangle 76"/>
          <p:cNvSpPr/>
          <p:nvPr/>
        </p:nvSpPr>
        <p:spPr>
          <a:xfrm>
            <a:off x="5733125"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78" name="Rectangle 77"/>
          <p:cNvSpPr/>
          <p:nvPr/>
        </p:nvSpPr>
        <p:spPr>
          <a:xfrm>
            <a:off x="4490251"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79" name="Rectangle 78"/>
          <p:cNvSpPr/>
          <p:nvPr/>
        </p:nvSpPr>
        <p:spPr>
          <a:xfrm>
            <a:off x="4738826"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80" name="Rectangle 79"/>
          <p:cNvSpPr/>
          <p:nvPr/>
        </p:nvSpPr>
        <p:spPr>
          <a:xfrm>
            <a:off x="4987401"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81" name="Rectangle 80"/>
          <p:cNvSpPr/>
          <p:nvPr/>
        </p:nvSpPr>
        <p:spPr>
          <a:xfrm>
            <a:off x="5235976"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82" name="Rectangle 81"/>
          <p:cNvSpPr/>
          <p:nvPr/>
        </p:nvSpPr>
        <p:spPr>
          <a:xfrm>
            <a:off x="5484550"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1600" b="1" dirty="0">
              <a:solidFill>
                <a:schemeClr val="tx1"/>
              </a:solidFill>
              <a:latin typeface="Trebuchet MS" pitchFamily="34" charset="0"/>
              <a:ea typeface="Arial" pitchFamily="-112" charset="0"/>
              <a:cs typeface="Calibri"/>
            </a:endParaRPr>
          </a:p>
        </p:txBody>
      </p:sp>
      <p:sp>
        <p:nvSpPr>
          <p:cNvPr id="83" name="Rectangle 82"/>
          <p:cNvSpPr/>
          <p:nvPr/>
        </p:nvSpPr>
        <p:spPr>
          <a:xfrm>
            <a:off x="5981700"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84" name="Rectangle 83"/>
          <p:cNvSpPr/>
          <p:nvPr/>
        </p:nvSpPr>
        <p:spPr>
          <a:xfrm>
            <a:off x="6230275"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85" name="Rectangle 84"/>
          <p:cNvSpPr/>
          <p:nvPr/>
        </p:nvSpPr>
        <p:spPr>
          <a:xfrm>
            <a:off x="4490251"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86" name="Rectangle 85"/>
          <p:cNvSpPr/>
          <p:nvPr/>
        </p:nvSpPr>
        <p:spPr>
          <a:xfrm>
            <a:off x="4738826"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87" name="Rectangle 86"/>
          <p:cNvSpPr/>
          <p:nvPr/>
        </p:nvSpPr>
        <p:spPr>
          <a:xfrm>
            <a:off x="4987401"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88" name="Rectangle 87"/>
          <p:cNvSpPr/>
          <p:nvPr/>
        </p:nvSpPr>
        <p:spPr>
          <a:xfrm>
            <a:off x="5235976"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89" name="Rectangle 88"/>
          <p:cNvSpPr/>
          <p:nvPr/>
        </p:nvSpPr>
        <p:spPr>
          <a:xfrm>
            <a:off x="5484550"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1600" b="1" baseline="-25000" dirty="0">
              <a:solidFill>
                <a:schemeClr val="tx1"/>
              </a:solidFill>
              <a:latin typeface="Trebuchet MS" pitchFamily="34" charset="0"/>
              <a:ea typeface="Arial" pitchFamily="-112" charset="0"/>
              <a:cs typeface="Calibri"/>
            </a:endParaRPr>
          </a:p>
        </p:txBody>
      </p:sp>
      <p:sp>
        <p:nvSpPr>
          <p:cNvPr id="90" name="Rectangle 89"/>
          <p:cNvSpPr/>
          <p:nvPr/>
        </p:nvSpPr>
        <p:spPr>
          <a:xfrm>
            <a:off x="5733125"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91" name="Rectangle 90"/>
          <p:cNvSpPr/>
          <p:nvPr/>
        </p:nvSpPr>
        <p:spPr>
          <a:xfrm>
            <a:off x="5981700"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92" name="Rectangle 91"/>
          <p:cNvSpPr/>
          <p:nvPr/>
        </p:nvSpPr>
        <p:spPr>
          <a:xfrm>
            <a:off x="6230275"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94" name="Rectangle 93"/>
          <p:cNvSpPr/>
          <p:nvPr/>
        </p:nvSpPr>
        <p:spPr>
          <a:xfrm>
            <a:off x="7808650"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95" name="Rectangle 94"/>
          <p:cNvSpPr/>
          <p:nvPr/>
        </p:nvSpPr>
        <p:spPr>
          <a:xfrm>
            <a:off x="6565776"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96" name="Rectangle 95"/>
          <p:cNvSpPr/>
          <p:nvPr/>
        </p:nvSpPr>
        <p:spPr>
          <a:xfrm>
            <a:off x="6814351"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97" name="Rectangle 96"/>
          <p:cNvSpPr/>
          <p:nvPr/>
        </p:nvSpPr>
        <p:spPr>
          <a:xfrm>
            <a:off x="7062926"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98" name="Rectangle 97"/>
          <p:cNvSpPr/>
          <p:nvPr/>
        </p:nvSpPr>
        <p:spPr>
          <a:xfrm>
            <a:off x="7311501"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99" name="Rectangle 98"/>
          <p:cNvSpPr/>
          <p:nvPr/>
        </p:nvSpPr>
        <p:spPr>
          <a:xfrm>
            <a:off x="7560075"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1600" b="1" dirty="0">
              <a:solidFill>
                <a:schemeClr val="tx1"/>
              </a:solidFill>
              <a:latin typeface="Trebuchet MS" pitchFamily="34" charset="0"/>
              <a:ea typeface="Arial" pitchFamily="-112" charset="0"/>
              <a:cs typeface="Calibri"/>
            </a:endParaRPr>
          </a:p>
        </p:txBody>
      </p:sp>
      <p:sp>
        <p:nvSpPr>
          <p:cNvPr id="100" name="Rectangle 99"/>
          <p:cNvSpPr/>
          <p:nvPr/>
        </p:nvSpPr>
        <p:spPr>
          <a:xfrm>
            <a:off x="8057225"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101" name="Rectangle 100"/>
          <p:cNvSpPr/>
          <p:nvPr/>
        </p:nvSpPr>
        <p:spPr>
          <a:xfrm>
            <a:off x="8305800" y="2908335"/>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102" name="Rectangle 101"/>
          <p:cNvSpPr/>
          <p:nvPr/>
        </p:nvSpPr>
        <p:spPr>
          <a:xfrm>
            <a:off x="6565776"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103" name="Rectangle 102"/>
          <p:cNvSpPr/>
          <p:nvPr/>
        </p:nvSpPr>
        <p:spPr>
          <a:xfrm>
            <a:off x="6814351"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104" name="Rectangle 103"/>
          <p:cNvSpPr/>
          <p:nvPr/>
        </p:nvSpPr>
        <p:spPr>
          <a:xfrm>
            <a:off x="7062926"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105" name="Rectangle 104"/>
          <p:cNvSpPr/>
          <p:nvPr/>
        </p:nvSpPr>
        <p:spPr>
          <a:xfrm>
            <a:off x="7311501"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106" name="Rectangle 105"/>
          <p:cNvSpPr/>
          <p:nvPr/>
        </p:nvSpPr>
        <p:spPr>
          <a:xfrm>
            <a:off x="7560075"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1600" b="1" baseline="-25000" dirty="0">
              <a:solidFill>
                <a:schemeClr val="tx1"/>
              </a:solidFill>
              <a:latin typeface="Trebuchet MS" pitchFamily="34" charset="0"/>
              <a:ea typeface="Arial" pitchFamily="-112" charset="0"/>
              <a:cs typeface="Calibri"/>
            </a:endParaRPr>
          </a:p>
        </p:txBody>
      </p:sp>
      <p:sp>
        <p:nvSpPr>
          <p:cNvPr id="107" name="Rectangle 106"/>
          <p:cNvSpPr/>
          <p:nvPr/>
        </p:nvSpPr>
        <p:spPr>
          <a:xfrm>
            <a:off x="7808650"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108" name="Rectangle 107"/>
          <p:cNvSpPr/>
          <p:nvPr/>
        </p:nvSpPr>
        <p:spPr>
          <a:xfrm>
            <a:off x="8057225"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109" name="Rectangle 108"/>
          <p:cNvSpPr/>
          <p:nvPr/>
        </p:nvSpPr>
        <p:spPr>
          <a:xfrm>
            <a:off x="8305800"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111" name="Rectangle 110"/>
          <p:cNvSpPr/>
          <p:nvPr/>
        </p:nvSpPr>
        <p:spPr>
          <a:xfrm>
            <a:off x="4475825" y="2921025"/>
            <a:ext cx="2019300" cy="1066800"/>
          </a:xfrm>
          <a:prstGeom prst="rect">
            <a:avLst/>
          </a:prstGeom>
          <a:solidFill>
            <a:schemeClr val="accent6">
              <a:lumMod val="40000"/>
              <a:lumOff val="60000"/>
              <a:alpha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dirty="0">
              <a:solidFill>
                <a:srgbClr val="FFFFFF"/>
              </a:solidFill>
              <a:latin typeface="Trebuchet MS" pitchFamily="34" charset="0"/>
              <a:ea typeface="Arial" pitchFamily="-112" charset="0"/>
              <a:cs typeface="Calibri"/>
            </a:endParaRPr>
          </a:p>
        </p:txBody>
      </p:sp>
      <p:sp>
        <p:nvSpPr>
          <p:cNvPr id="112" name="Rectangle 111"/>
          <p:cNvSpPr/>
          <p:nvPr/>
        </p:nvSpPr>
        <p:spPr>
          <a:xfrm>
            <a:off x="7062926" y="2921025"/>
            <a:ext cx="248575" cy="342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r>
              <a:rPr lang="en-US" sz="1600" b="1" dirty="0" smtClean="0">
                <a:solidFill>
                  <a:schemeClr val="tx1"/>
                </a:solidFill>
                <a:latin typeface="Trebuchet MS" pitchFamily="34" charset="0"/>
                <a:ea typeface="Arial" pitchFamily="-112" charset="0"/>
                <a:cs typeface="Calibri"/>
              </a:rPr>
              <a:t>P</a:t>
            </a:r>
            <a:endParaRPr lang="en-US" sz="1600" b="1" dirty="0">
              <a:solidFill>
                <a:schemeClr val="tx1"/>
              </a:solidFill>
              <a:latin typeface="Trebuchet MS" pitchFamily="34" charset="0"/>
              <a:ea typeface="Arial" pitchFamily="-112" charset="0"/>
              <a:cs typeface="Calibri"/>
            </a:endParaRPr>
          </a:p>
        </p:txBody>
      </p:sp>
      <p:sp>
        <p:nvSpPr>
          <p:cNvPr id="113" name="Rectangle 112"/>
          <p:cNvSpPr/>
          <p:nvPr/>
        </p:nvSpPr>
        <p:spPr>
          <a:xfrm>
            <a:off x="7062926" y="326392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r>
              <a:rPr lang="en-US" sz="1600" b="1" dirty="0" smtClean="0">
                <a:solidFill>
                  <a:schemeClr val="tx1"/>
                </a:solidFill>
                <a:latin typeface="Trebuchet MS" pitchFamily="34" charset="0"/>
                <a:ea typeface="Arial" pitchFamily="-112" charset="0"/>
                <a:cs typeface="Calibri"/>
              </a:rPr>
              <a:t>P</a:t>
            </a:r>
            <a:r>
              <a:rPr lang="en-US" sz="1600" b="1" baseline="-25000" dirty="0" smtClean="0">
                <a:solidFill>
                  <a:schemeClr val="tx1"/>
                </a:solidFill>
                <a:latin typeface="Trebuchet MS" pitchFamily="34" charset="0"/>
                <a:ea typeface="Arial" pitchFamily="-112" charset="0"/>
                <a:cs typeface="Calibri"/>
              </a:rPr>
              <a:t>1</a:t>
            </a:r>
            <a:endParaRPr lang="en-US" sz="1600" b="1" baseline="-25000" dirty="0">
              <a:solidFill>
                <a:schemeClr val="tx1"/>
              </a:solidFill>
              <a:latin typeface="Trebuchet MS" pitchFamily="34" charset="0"/>
              <a:ea typeface="Arial" pitchFamily="-112" charset="0"/>
              <a:cs typeface="Calibri"/>
            </a:endParaRPr>
          </a:p>
        </p:txBody>
      </p:sp>
      <p:sp>
        <p:nvSpPr>
          <p:cNvPr id="143" name="Freeform 142"/>
          <p:cNvSpPr/>
          <p:nvPr/>
        </p:nvSpPr>
        <p:spPr bwMode="auto">
          <a:xfrm>
            <a:off x="1770725" y="4025925"/>
            <a:ext cx="5415165" cy="533400"/>
          </a:xfrm>
          <a:custGeom>
            <a:avLst/>
            <a:gdLst>
              <a:gd name="connsiteX0" fmla="*/ 0 w 4899259"/>
              <a:gd name="connsiteY0" fmla="*/ 596766 h 606392"/>
              <a:gd name="connsiteX1" fmla="*/ 4899259 w 4899259"/>
              <a:gd name="connsiteY1" fmla="*/ 606392 h 606392"/>
              <a:gd name="connsiteX2" fmla="*/ 4899259 w 4899259"/>
              <a:gd name="connsiteY2" fmla="*/ 0 h 606392"/>
            </a:gdLst>
            <a:ahLst/>
            <a:cxnLst>
              <a:cxn ang="0">
                <a:pos x="connsiteX0" y="connsiteY0"/>
              </a:cxn>
              <a:cxn ang="0">
                <a:pos x="connsiteX1" y="connsiteY1"/>
              </a:cxn>
              <a:cxn ang="0">
                <a:pos x="connsiteX2" y="connsiteY2"/>
              </a:cxn>
            </a:cxnLst>
            <a:rect l="l" t="t" r="r" b="b"/>
            <a:pathLst>
              <a:path w="4899259" h="606392">
                <a:moveTo>
                  <a:pt x="0" y="596766"/>
                </a:moveTo>
                <a:lnTo>
                  <a:pt x="4899259" y="606392"/>
                </a:lnTo>
                <a:lnTo>
                  <a:pt x="4899259" y="0"/>
                </a:lnTo>
              </a:path>
            </a:pathLst>
          </a:custGeom>
          <a:noFill/>
          <a:ln w="41275" cap="flat" cmpd="sng" algn="ctr">
            <a:solidFill>
              <a:schemeClr val="tx1"/>
            </a:solidFill>
            <a:prstDash val="solid"/>
            <a:round/>
            <a:headEnd type="none" w="med" len="med"/>
            <a:tailEnd type="triangl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Trebuchet MS" pitchFamily="34" charset="0"/>
            </a:endParaRPr>
          </a:p>
        </p:txBody>
      </p:sp>
      <p:sp>
        <p:nvSpPr>
          <p:cNvPr id="144" name="Freeform 143"/>
          <p:cNvSpPr/>
          <p:nvPr/>
        </p:nvSpPr>
        <p:spPr bwMode="auto">
          <a:xfrm>
            <a:off x="1764145" y="4025925"/>
            <a:ext cx="1752208" cy="533400"/>
          </a:xfrm>
          <a:custGeom>
            <a:avLst/>
            <a:gdLst>
              <a:gd name="connsiteX0" fmla="*/ 0 w 4899259"/>
              <a:gd name="connsiteY0" fmla="*/ 596766 h 606392"/>
              <a:gd name="connsiteX1" fmla="*/ 4899259 w 4899259"/>
              <a:gd name="connsiteY1" fmla="*/ 606392 h 606392"/>
              <a:gd name="connsiteX2" fmla="*/ 4899259 w 4899259"/>
              <a:gd name="connsiteY2" fmla="*/ 0 h 606392"/>
            </a:gdLst>
            <a:ahLst/>
            <a:cxnLst>
              <a:cxn ang="0">
                <a:pos x="connsiteX0" y="connsiteY0"/>
              </a:cxn>
              <a:cxn ang="0">
                <a:pos x="connsiteX1" y="connsiteY1"/>
              </a:cxn>
              <a:cxn ang="0">
                <a:pos x="connsiteX2" y="connsiteY2"/>
              </a:cxn>
            </a:cxnLst>
            <a:rect l="l" t="t" r="r" b="b"/>
            <a:pathLst>
              <a:path w="4899259" h="606392">
                <a:moveTo>
                  <a:pt x="0" y="596766"/>
                </a:moveTo>
                <a:lnTo>
                  <a:pt x="4899259" y="606392"/>
                </a:lnTo>
                <a:lnTo>
                  <a:pt x="4899259" y="0"/>
                </a:lnTo>
              </a:path>
            </a:pathLst>
          </a:custGeom>
          <a:noFill/>
          <a:ln w="41275" cap="flat" cmpd="sng" algn="ctr">
            <a:solidFill>
              <a:schemeClr val="tx1"/>
            </a:solidFill>
            <a:prstDash val="solid"/>
            <a:round/>
            <a:headEnd type="none" w="med" len="med"/>
            <a:tailEnd type="triangl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Trebuchet MS" pitchFamily="34" charset="0"/>
            </a:endParaRPr>
          </a:p>
        </p:txBody>
      </p:sp>
      <p:sp>
        <p:nvSpPr>
          <p:cNvPr id="145" name="Rectangle 144"/>
          <p:cNvSpPr/>
          <p:nvPr/>
        </p:nvSpPr>
        <p:spPr>
          <a:xfrm>
            <a:off x="6571325" y="2921025"/>
            <a:ext cx="494493" cy="1049295"/>
          </a:xfrm>
          <a:prstGeom prst="rect">
            <a:avLst/>
          </a:prstGeom>
          <a:solidFill>
            <a:schemeClr val="accent6">
              <a:lumMod val="40000"/>
              <a:lumOff val="60000"/>
              <a:alpha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152" name="Rectangle 12"/>
          <p:cNvSpPr>
            <a:spLocks noGrp="1" noChangeArrowheads="1"/>
          </p:cNvSpPr>
          <p:nvPr>
            <p:ph type="title"/>
          </p:nvPr>
        </p:nvSpPr>
        <p:spPr>
          <a:xfrm>
            <a:off x="382588" y="228600"/>
            <a:ext cx="8380412" cy="1163395"/>
          </a:xfrm>
        </p:spPr>
        <p:txBody>
          <a:bodyPr/>
          <a:lstStyle/>
          <a:p>
            <a:r>
              <a:rPr lang="en-US" smtClean="0"/>
              <a:t>Log-based Writes</a:t>
            </a:r>
            <a:br>
              <a:rPr lang="en-US" smtClean="0"/>
            </a:br>
            <a:r>
              <a:rPr sz="3600" smtClean="0">
                <a:gradFill>
                  <a:gsLst>
                    <a:gs pos="28000">
                      <a:schemeClr val="accent6">
                        <a:lumMod val="40000"/>
                        <a:lumOff val="60000"/>
                      </a:schemeClr>
                    </a:gs>
                    <a:gs pos="48000">
                      <a:schemeClr val="accent6">
                        <a:lumMod val="40000"/>
                        <a:lumOff val="60000"/>
                      </a:schemeClr>
                    </a:gs>
                  </a:gsLst>
                  <a:lin ang="5400000" scaled="1"/>
                </a:gradFill>
              </a:rPr>
              <a:t>Map granularity = 1 page</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362" name="Rectangle 361"/>
          <p:cNvSpPr/>
          <p:nvPr/>
        </p:nvSpPr>
        <p:spPr>
          <a:xfrm>
            <a:off x="2380325" y="2913074"/>
            <a:ext cx="2019300" cy="1066800"/>
          </a:xfrm>
          <a:prstGeom prst="rect">
            <a:avLst/>
          </a:prstGeom>
          <a:solidFill>
            <a:schemeClr val="accent6">
              <a:lumMod val="40000"/>
              <a:lumOff val="60000"/>
              <a:alpha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dirty="0">
              <a:solidFill>
                <a:srgbClr val="FFFFFF"/>
              </a:solidFill>
              <a:latin typeface="Trebuchet MS" pitchFamily="34" charset="0"/>
              <a:ea typeface="Arial" pitchFamily="-112" charset="0"/>
              <a:cs typeface="Calibri"/>
            </a:endParaRPr>
          </a:p>
        </p:txBody>
      </p:sp>
      <p:sp>
        <p:nvSpPr>
          <p:cNvPr id="69" name="Rectangle 68"/>
          <p:cNvSpPr/>
          <p:nvPr/>
        </p:nvSpPr>
        <p:spPr>
          <a:xfrm>
            <a:off x="3380508" y="2915171"/>
            <a:ext cx="249383" cy="1066800"/>
          </a:xfrm>
          <a:prstGeom prst="rect">
            <a:avLst/>
          </a:prstGeom>
          <a:solidFill>
            <a:srgbClr val="C00000">
              <a:alpha val="58000"/>
            </a:srgbClr>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1600" b="1" baseline="-25000">
              <a:solidFill>
                <a:schemeClr val="tx1"/>
              </a:solidFill>
              <a:latin typeface="Trebuchet MS" pitchFamily="34" charset="0"/>
              <a:ea typeface="Arial" pitchFamily="-112" charset="0"/>
              <a:cs typeface="Calibri"/>
            </a:endParaRPr>
          </a:p>
        </p:txBody>
      </p:sp>
      <p:sp>
        <p:nvSpPr>
          <p:cNvPr id="72" name="Rectangle 71"/>
          <p:cNvSpPr/>
          <p:nvPr/>
        </p:nvSpPr>
        <p:spPr bwMode="auto">
          <a:xfrm>
            <a:off x="3657600" y="4953000"/>
            <a:ext cx="4419600" cy="10287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lnSpc>
                <a:spcPct val="90000"/>
              </a:lnSpc>
            </a:pPr>
            <a:r>
              <a:rPr lang="en-US"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Blocks must be cleaned</a:t>
            </a:r>
            <a:br>
              <a:rPr lang="en-US"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(in background):</a:t>
            </a:r>
          </a:p>
          <a:p>
            <a:pPr algn="ctr" defTabSz="914063">
              <a:lnSpc>
                <a:spcPct val="90000"/>
              </a:lnSpc>
            </a:pPr>
            <a:r>
              <a:rPr lang="en-US"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Write Amplification</a:t>
            </a:r>
          </a:p>
        </p:txBody>
      </p:sp>
      <p:pic>
        <p:nvPicPr>
          <p:cNvPr id="75" name="Picture 3"/>
          <p:cNvPicPr>
            <a:picLocks noChangeAspect="1" noChangeArrowheads="1"/>
          </p:cNvPicPr>
          <p:nvPr/>
        </p:nvPicPr>
        <p:blipFill>
          <a:blip r:embed="rId3" cstate="print"/>
          <a:srcRect/>
          <a:stretch>
            <a:fillRect/>
          </a:stretch>
        </p:blipFill>
        <p:spPr bwMode="auto">
          <a:xfrm>
            <a:off x="7943820" y="231775"/>
            <a:ext cx="936685" cy="1158444"/>
          </a:xfrm>
          <a:prstGeom prst="rect">
            <a:avLst/>
          </a:prstGeom>
          <a:noFill/>
          <a:ln w="9525">
            <a:noFill/>
            <a:miter lim="800000"/>
            <a:headEnd/>
            <a:tailEnd/>
          </a:ln>
          <a:effectLst/>
        </p:spPr>
      </p:pic>
      <p:sp>
        <p:nvSpPr>
          <p:cNvPr id="67" name="Freeform 66"/>
          <p:cNvSpPr/>
          <p:nvPr/>
        </p:nvSpPr>
        <p:spPr bwMode="auto">
          <a:xfrm>
            <a:off x="1817783" y="4021157"/>
            <a:ext cx="2203374" cy="826265"/>
          </a:xfrm>
          <a:custGeom>
            <a:avLst/>
            <a:gdLst>
              <a:gd name="connsiteX0" fmla="*/ 0 w 4899259"/>
              <a:gd name="connsiteY0" fmla="*/ 596766 h 606392"/>
              <a:gd name="connsiteX1" fmla="*/ 4899259 w 4899259"/>
              <a:gd name="connsiteY1" fmla="*/ 606392 h 606392"/>
              <a:gd name="connsiteX2" fmla="*/ 4899259 w 4899259"/>
              <a:gd name="connsiteY2" fmla="*/ 0 h 606392"/>
            </a:gdLst>
            <a:ahLst/>
            <a:cxnLst>
              <a:cxn ang="0">
                <a:pos x="connsiteX0" y="connsiteY0"/>
              </a:cxn>
              <a:cxn ang="0">
                <a:pos x="connsiteX1" y="connsiteY1"/>
              </a:cxn>
              <a:cxn ang="0">
                <a:pos x="connsiteX2" y="connsiteY2"/>
              </a:cxn>
            </a:cxnLst>
            <a:rect l="l" t="t" r="r" b="b"/>
            <a:pathLst>
              <a:path w="4899259" h="606392">
                <a:moveTo>
                  <a:pt x="0" y="596766"/>
                </a:moveTo>
                <a:lnTo>
                  <a:pt x="4899259" y="606392"/>
                </a:lnTo>
                <a:lnTo>
                  <a:pt x="4899259" y="0"/>
                </a:lnTo>
              </a:path>
            </a:pathLst>
          </a:custGeom>
          <a:noFill/>
          <a:ln w="41275" cap="flat" cmpd="sng" algn="ctr">
            <a:solidFill>
              <a:schemeClr val="tx1"/>
            </a:solidFill>
            <a:prstDash val="solid"/>
            <a:round/>
            <a:headEnd type="none" w="med" len="med"/>
            <a:tailEnd type="triangl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44"/>
                                        </p:tgtEl>
                                        <p:attrNameLst>
                                          <p:attrName>style.visibility</p:attrName>
                                        </p:attrNameLst>
                                      </p:cBhvr>
                                      <p:to>
                                        <p:strVal val="hidden"/>
                                      </p:to>
                                    </p:set>
                                  </p:childTnLst>
                                </p:cTn>
                              </p:par>
                              <p:par>
                                <p:cTn id="11" presetID="1" presetClass="entr" presetSubtype="0" fill="hold" grpId="1" nodeType="withEffect">
                                  <p:stCondLst>
                                    <p:cond delay="0"/>
                                  </p:stCondLst>
                                  <p:childTnLst>
                                    <p:set>
                                      <p:cBhvr>
                                        <p:cTn id="12" dur="1" fill="hold">
                                          <p:stCondLst>
                                            <p:cond delay="0"/>
                                          </p:stCondLst>
                                        </p:cTn>
                                        <p:tgtEl>
                                          <p:spTgt spid="113"/>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par>
                                <p:cTn id="27" presetID="1" presetClass="exit" presetSubtype="0" fill="hold" grpId="0" nodeType="withEffect">
                                  <p:stCondLst>
                                    <p:cond delay="0"/>
                                  </p:stCondLst>
                                  <p:childTnLst>
                                    <p:set>
                                      <p:cBhvr>
                                        <p:cTn id="28" dur="1" fill="hold">
                                          <p:stCondLst>
                                            <p:cond delay="0"/>
                                          </p:stCondLst>
                                        </p:cTn>
                                        <p:tgtEl>
                                          <p:spTgt spid="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2" grpId="1" animBg="1"/>
      <p:bldP spid="113" grpId="0" animBg="1"/>
      <p:bldP spid="113" grpId="1" animBg="1"/>
      <p:bldP spid="143" grpId="0" animBg="1"/>
      <p:bldP spid="144" grpId="0" animBg="1"/>
      <p:bldP spid="145" grpId="0" animBg="1"/>
      <p:bldP spid="69" grpId="0" animBg="1"/>
      <p:bldP spid="72" grpId="0" animBg="1"/>
      <p:bldP spid="6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2588" y="228600"/>
            <a:ext cx="8380412" cy="1163395"/>
          </a:xfrm>
        </p:spPr>
        <p:txBody>
          <a:bodyPr/>
          <a:lstStyle/>
          <a:p>
            <a:pPr lvl="0"/>
            <a:r>
              <a:rPr lang="en-US" smtClean="0"/>
              <a:t>Log-based Writes</a:t>
            </a:r>
            <a:br>
              <a:rPr lang="en-US" smtClean="0"/>
            </a:br>
            <a:r>
              <a:rPr sz="3600" smtClean="0">
                <a:gradFill>
                  <a:gsLst>
                    <a:gs pos="28000">
                      <a:schemeClr val="accent6">
                        <a:lumMod val="40000"/>
                        <a:lumOff val="60000"/>
                      </a:schemeClr>
                    </a:gs>
                    <a:gs pos="48000">
                      <a:schemeClr val="accent6">
                        <a:lumMod val="40000"/>
                        <a:lumOff val="60000"/>
                      </a:schemeClr>
                    </a:gs>
                  </a:gsLst>
                  <a:lin ang="5400000" scaled="1"/>
                </a:gradFill>
              </a:rPr>
              <a:t>Simple simulation result</a:t>
            </a:r>
          </a:p>
        </p:txBody>
      </p:sp>
      <p:sp>
        <p:nvSpPr>
          <p:cNvPr id="3" name="Content Placeholder 2"/>
          <p:cNvSpPr>
            <a:spLocks noGrp="1"/>
          </p:cNvSpPr>
          <p:nvPr>
            <p:ph idx="1"/>
          </p:nvPr>
        </p:nvSpPr>
        <p:spPr>
          <a:xfrm>
            <a:off x="381000" y="1901825"/>
            <a:ext cx="8380412" cy="2369879"/>
          </a:xfrm>
        </p:spPr>
        <p:txBody>
          <a:bodyPr/>
          <a:lstStyle/>
          <a:p>
            <a:r>
              <a:rPr lang="en-US" smtClean="0"/>
              <a:t>Map granularity = flash block (256KB)</a:t>
            </a:r>
          </a:p>
          <a:p>
            <a:pPr lvl="1"/>
            <a:r>
              <a:rPr lang="en-US" smtClean="0"/>
              <a:t>TPC average I/O latency = 20 ms</a:t>
            </a:r>
          </a:p>
          <a:p>
            <a:r>
              <a:rPr lang="en-US" smtClean="0"/>
              <a:t>Map granularity = flash page (4KB)</a:t>
            </a:r>
          </a:p>
          <a:p>
            <a:pPr lvl="1"/>
            <a:r>
              <a:rPr lang="en-US" smtClean="0"/>
              <a:t>TPC-C average I/O latency = 0.2 ms</a:t>
            </a:r>
            <a:endParaRPr lang="en-US" dirty="0" smtClean="0"/>
          </a:p>
        </p:txBody>
      </p:sp>
      <p:pic>
        <p:nvPicPr>
          <p:cNvPr id="12" name="Picture 3"/>
          <p:cNvPicPr>
            <a:picLocks noChangeAspect="1" noChangeArrowheads="1"/>
          </p:cNvPicPr>
          <p:nvPr/>
        </p:nvPicPr>
        <p:blipFill>
          <a:blip r:embed="rId3" cstate="print"/>
          <a:srcRect/>
          <a:stretch>
            <a:fillRect/>
          </a:stretch>
        </p:blipFill>
        <p:spPr bwMode="auto">
          <a:xfrm>
            <a:off x="7943820" y="231775"/>
            <a:ext cx="936685" cy="115844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Rectangle 337"/>
          <p:cNvSpPr/>
          <p:nvPr/>
        </p:nvSpPr>
        <p:spPr>
          <a:xfrm>
            <a:off x="3645289" y="2266641"/>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339" name="Rectangle 338"/>
          <p:cNvSpPr/>
          <p:nvPr/>
        </p:nvSpPr>
        <p:spPr>
          <a:xfrm>
            <a:off x="2402415" y="2266641"/>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340" name="Rectangle 339"/>
          <p:cNvSpPr/>
          <p:nvPr/>
        </p:nvSpPr>
        <p:spPr>
          <a:xfrm>
            <a:off x="2650990" y="2266641"/>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r>
              <a:rPr lang="en-US" sz="1600" b="1" dirty="0" smtClean="0">
                <a:solidFill>
                  <a:srgbClr val="FFFFFF"/>
                </a:solidFill>
                <a:latin typeface="Trebuchet MS" pitchFamily="34" charset="0"/>
                <a:ea typeface="Arial" pitchFamily="-112" charset="0"/>
                <a:cs typeface="Calibri"/>
              </a:rPr>
              <a:t>P</a:t>
            </a:r>
            <a:endParaRPr lang="en-US" sz="1600" b="1" baseline="-25000" dirty="0">
              <a:solidFill>
                <a:srgbClr val="FFFFFF"/>
              </a:solidFill>
              <a:latin typeface="Trebuchet MS" pitchFamily="34" charset="0"/>
              <a:ea typeface="Arial" pitchFamily="-112" charset="0"/>
              <a:cs typeface="Calibri"/>
            </a:endParaRPr>
          </a:p>
        </p:txBody>
      </p:sp>
      <p:sp>
        <p:nvSpPr>
          <p:cNvPr id="341" name="Rectangle 340"/>
          <p:cNvSpPr/>
          <p:nvPr/>
        </p:nvSpPr>
        <p:spPr>
          <a:xfrm>
            <a:off x="2899565" y="2266641"/>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342" name="Rectangle 341"/>
          <p:cNvSpPr/>
          <p:nvPr/>
        </p:nvSpPr>
        <p:spPr>
          <a:xfrm>
            <a:off x="3148140" y="2266641"/>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343" name="Rectangle 342"/>
          <p:cNvSpPr/>
          <p:nvPr/>
        </p:nvSpPr>
        <p:spPr>
          <a:xfrm>
            <a:off x="3396714" y="2266641"/>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r>
              <a:rPr lang="en-US" sz="1600" b="1" dirty="0" smtClean="0">
                <a:solidFill>
                  <a:srgbClr val="FFFFFF"/>
                </a:solidFill>
                <a:latin typeface="Trebuchet MS" pitchFamily="34" charset="0"/>
                <a:ea typeface="Arial" pitchFamily="-112" charset="0"/>
                <a:cs typeface="Calibri"/>
              </a:rPr>
              <a:t>Q</a:t>
            </a:r>
            <a:endParaRPr lang="en-US" sz="1600" b="1" baseline="-25000" dirty="0">
              <a:solidFill>
                <a:srgbClr val="FFFFFF"/>
              </a:solidFill>
              <a:latin typeface="Trebuchet MS" pitchFamily="34" charset="0"/>
              <a:ea typeface="Arial" pitchFamily="-112" charset="0"/>
              <a:cs typeface="Calibri"/>
            </a:endParaRPr>
          </a:p>
        </p:txBody>
      </p:sp>
      <p:sp>
        <p:nvSpPr>
          <p:cNvPr id="344" name="Rectangle 343"/>
          <p:cNvSpPr/>
          <p:nvPr/>
        </p:nvSpPr>
        <p:spPr>
          <a:xfrm>
            <a:off x="3893864" y="2266641"/>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r>
              <a:rPr lang="en-US" sz="1600" b="1" dirty="0" smtClean="0">
                <a:solidFill>
                  <a:srgbClr val="FFFFFF"/>
                </a:solidFill>
                <a:latin typeface="Trebuchet MS" pitchFamily="34" charset="0"/>
                <a:ea typeface="Arial" pitchFamily="-112" charset="0"/>
                <a:cs typeface="Calibri"/>
              </a:rPr>
              <a:t>R</a:t>
            </a:r>
            <a:endParaRPr lang="en-US" sz="1600" b="1" baseline="-25000" dirty="0">
              <a:solidFill>
                <a:srgbClr val="FFFFFF"/>
              </a:solidFill>
              <a:latin typeface="Trebuchet MS" pitchFamily="34" charset="0"/>
              <a:ea typeface="Arial" pitchFamily="-112" charset="0"/>
              <a:cs typeface="Calibri"/>
            </a:endParaRPr>
          </a:p>
        </p:txBody>
      </p:sp>
      <p:sp>
        <p:nvSpPr>
          <p:cNvPr id="345" name="Rectangle 344"/>
          <p:cNvSpPr/>
          <p:nvPr/>
        </p:nvSpPr>
        <p:spPr>
          <a:xfrm>
            <a:off x="4142439" y="2266641"/>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346" name="Rectangle 345"/>
          <p:cNvSpPr/>
          <p:nvPr/>
        </p:nvSpPr>
        <p:spPr>
          <a:xfrm>
            <a:off x="2402415" y="2622231"/>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347" name="Rectangle 346"/>
          <p:cNvSpPr/>
          <p:nvPr/>
        </p:nvSpPr>
        <p:spPr>
          <a:xfrm>
            <a:off x="2650990" y="2622231"/>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348" name="Rectangle 347"/>
          <p:cNvSpPr/>
          <p:nvPr/>
        </p:nvSpPr>
        <p:spPr>
          <a:xfrm>
            <a:off x="2899565" y="2622231"/>
            <a:ext cx="248575" cy="7109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349" name="Rectangle 348"/>
          <p:cNvSpPr/>
          <p:nvPr/>
        </p:nvSpPr>
        <p:spPr>
          <a:xfrm>
            <a:off x="3148140" y="2622231"/>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350" name="Rectangle 349"/>
          <p:cNvSpPr/>
          <p:nvPr/>
        </p:nvSpPr>
        <p:spPr>
          <a:xfrm>
            <a:off x="3396714" y="2622231"/>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r>
              <a:rPr lang="en-US" sz="1600" b="1" dirty="0" smtClean="0">
                <a:solidFill>
                  <a:schemeClr val="tx1"/>
                </a:solidFill>
                <a:latin typeface="Trebuchet MS" pitchFamily="34" charset="0"/>
                <a:ea typeface="Arial" pitchFamily="-112" charset="0"/>
                <a:cs typeface="Calibri"/>
              </a:rPr>
              <a:t>Q</a:t>
            </a:r>
            <a:r>
              <a:rPr lang="en-US" sz="1600" b="1" baseline="-25000" dirty="0" smtClean="0">
                <a:solidFill>
                  <a:schemeClr val="tx1"/>
                </a:solidFill>
                <a:latin typeface="Trebuchet MS" pitchFamily="34" charset="0"/>
                <a:ea typeface="Arial" pitchFamily="-112" charset="0"/>
                <a:cs typeface="Calibri"/>
              </a:rPr>
              <a:t>0</a:t>
            </a:r>
            <a:endParaRPr lang="en-US" sz="1600" b="1" baseline="-25000" dirty="0">
              <a:solidFill>
                <a:schemeClr val="tx1"/>
              </a:solidFill>
              <a:latin typeface="Trebuchet MS" pitchFamily="34" charset="0"/>
              <a:ea typeface="Arial" pitchFamily="-112" charset="0"/>
              <a:cs typeface="Calibri"/>
            </a:endParaRPr>
          </a:p>
        </p:txBody>
      </p:sp>
      <p:sp>
        <p:nvSpPr>
          <p:cNvPr id="351" name="Rectangle 350"/>
          <p:cNvSpPr/>
          <p:nvPr/>
        </p:nvSpPr>
        <p:spPr>
          <a:xfrm>
            <a:off x="3645291" y="2622231"/>
            <a:ext cx="250964"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353" name="Rectangle 352"/>
          <p:cNvSpPr/>
          <p:nvPr/>
        </p:nvSpPr>
        <p:spPr>
          <a:xfrm>
            <a:off x="4144508" y="2622231"/>
            <a:ext cx="246506"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364" name="Rectangle 363"/>
          <p:cNvSpPr/>
          <p:nvPr/>
        </p:nvSpPr>
        <p:spPr>
          <a:xfrm>
            <a:off x="484839" y="3679633"/>
            <a:ext cx="1339049" cy="390397"/>
          </a:xfrm>
          <a:prstGeom prst="rect">
            <a:avLst/>
          </a:prstGeom>
          <a:effectLst/>
        </p:spPr>
        <p:style>
          <a:lnRef idx="1">
            <a:schemeClr val="accent1"/>
          </a:lnRef>
          <a:fillRef idx="2">
            <a:schemeClr val="accent1"/>
          </a:fillRef>
          <a:effectRef idx="1">
            <a:schemeClr val="accent1"/>
          </a:effectRef>
          <a:fontRef idx="minor">
            <a:schemeClr val="dk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r>
              <a:rPr lang="en-US" sz="1600" b="1" dirty="0" smtClean="0">
                <a:solidFill>
                  <a:schemeClr val="bg2"/>
                </a:solidFill>
                <a:latin typeface="Trebuchet MS" pitchFamily="34" charset="0"/>
                <a:ea typeface="Arial" pitchFamily="-112" charset="0"/>
                <a:cs typeface="Calibri"/>
              </a:rPr>
              <a:t>Page(Q)</a:t>
            </a:r>
            <a:endParaRPr lang="en-US" sz="1600" b="1" baseline="-25000" dirty="0">
              <a:solidFill>
                <a:schemeClr val="bg2"/>
              </a:solidFill>
              <a:latin typeface="Trebuchet MS" pitchFamily="34" charset="0"/>
              <a:ea typeface="Arial" pitchFamily="-112" charset="0"/>
              <a:cs typeface="Calibri"/>
            </a:endParaRPr>
          </a:p>
        </p:txBody>
      </p:sp>
      <p:sp>
        <p:nvSpPr>
          <p:cNvPr id="372" name="Rectangle 371"/>
          <p:cNvSpPr/>
          <p:nvPr/>
        </p:nvSpPr>
        <p:spPr>
          <a:xfrm>
            <a:off x="484839" y="4069965"/>
            <a:ext cx="1339049" cy="304866"/>
          </a:xfrm>
          <a:prstGeom prst="rect">
            <a:avLst/>
          </a:prstGeom>
          <a:effectLst/>
        </p:spPr>
        <p:style>
          <a:lnRef idx="1">
            <a:schemeClr val="accent1"/>
          </a:lnRef>
          <a:fillRef idx="2">
            <a:schemeClr val="accent1"/>
          </a:fillRef>
          <a:effectRef idx="1">
            <a:schemeClr val="accent1"/>
          </a:effectRef>
          <a:fontRef idx="minor">
            <a:schemeClr val="dk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r>
              <a:rPr lang="en-US" sz="1600" b="1" dirty="0" smtClean="0">
                <a:solidFill>
                  <a:schemeClr val="bg2"/>
                </a:solidFill>
                <a:latin typeface="Trebuchet MS" pitchFamily="34" charset="0"/>
                <a:ea typeface="Arial" pitchFamily="-112" charset="0"/>
                <a:cs typeface="Calibri"/>
              </a:rPr>
              <a:t>Page(R)</a:t>
            </a:r>
            <a:endParaRPr lang="en-US" sz="1600" b="1" baseline="-25000" dirty="0">
              <a:solidFill>
                <a:schemeClr val="bg2"/>
              </a:solidFill>
              <a:latin typeface="Trebuchet MS" pitchFamily="34" charset="0"/>
              <a:ea typeface="Arial" pitchFamily="-112" charset="0"/>
              <a:cs typeface="Calibri"/>
            </a:endParaRPr>
          </a:p>
        </p:txBody>
      </p:sp>
      <p:sp>
        <p:nvSpPr>
          <p:cNvPr id="373" name="Rectangle 372"/>
          <p:cNvSpPr/>
          <p:nvPr/>
        </p:nvSpPr>
        <p:spPr>
          <a:xfrm>
            <a:off x="484839" y="3282583"/>
            <a:ext cx="1339049" cy="406448"/>
          </a:xfrm>
          <a:prstGeom prst="rect">
            <a:avLst/>
          </a:prstGeom>
          <a:effectLst/>
        </p:spPr>
        <p:style>
          <a:lnRef idx="1">
            <a:schemeClr val="accent1"/>
          </a:lnRef>
          <a:fillRef idx="2">
            <a:schemeClr val="accent1"/>
          </a:fillRef>
          <a:effectRef idx="1">
            <a:schemeClr val="accent1"/>
          </a:effectRef>
          <a:fontRef idx="minor">
            <a:schemeClr val="dk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r>
              <a:rPr lang="en-US" sz="1600" b="1" dirty="0" smtClean="0">
                <a:solidFill>
                  <a:schemeClr val="bg2"/>
                </a:solidFill>
                <a:latin typeface="Trebuchet MS" pitchFamily="34" charset="0"/>
                <a:ea typeface="Arial" pitchFamily="-112" charset="0"/>
                <a:cs typeface="Calibri"/>
              </a:rPr>
              <a:t>Page(P)</a:t>
            </a:r>
            <a:endParaRPr lang="en-US" sz="1600" b="1" dirty="0">
              <a:solidFill>
                <a:schemeClr val="bg2"/>
              </a:solidFill>
              <a:latin typeface="Trebuchet MS" pitchFamily="34" charset="0"/>
              <a:ea typeface="Arial" pitchFamily="-112" charset="0"/>
              <a:cs typeface="Calibri"/>
            </a:endParaRPr>
          </a:p>
        </p:txBody>
      </p:sp>
      <p:sp>
        <p:nvSpPr>
          <p:cNvPr id="374" name="Rectangle 373"/>
          <p:cNvSpPr/>
          <p:nvPr/>
        </p:nvSpPr>
        <p:spPr>
          <a:xfrm>
            <a:off x="484839" y="2926992"/>
            <a:ext cx="1339049" cy="406448"/>
          </a:xfrm>
          <a:prstGeom prst="rect">
            <a:avLst/>
          </a:prstGeom>
          <a:effectLst/>
        </p:spPr>
        <p:style>
          <a:lnRef idx="1">
            <a:schemeClr val="accent1"/>
          </a:lnRef>
          <a:fillRef idx="2">
            <a:schemeClr val="accent1"/>
          </a:fillRef>
          <a:effectRef idx="1">
            <a:schemeClr val="accent1"/>
          </a:effectRef>
          <a:fontRef idx="minor">
            <a:schemeClr val="dk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1400" b="1" baseline="-25000">
              <a:solidFill>
                <a:schemeClr val="tx1"/>
              </a:solidFill>
              <a:latin typeface="Trebuchet MS" pitchFamily="34" charset="0"/>
              <a:ea typeface="Arial" pitchFamily="-112" charset="0"/>
              <a:cs typeface="Calibri"/>
            </a:endParaRPr>
          </a:p>
        </p:txBody>
      </p:sp>
      <p:sp>
        <p:nvSpPr>
          <p:cNvPr id="376" name="TextBox 375"/>
          <p:cNvSpPr txBox="1"/>
          <p:nvPr/>
        </p:nvSpPr>
        <p:spPr>
          <a:xfrm>
            <a:off x="334246" y="1682017"/>
            <a:ext cx="1905000" cy="646331"/>
          </a:xfrm>
          <a:prstGeom prst="rect">
            <a:avLst/>
          </a:prstGeom>
          <a:noFill/>
        </p:spPr>
        <p:txBody>
          <a:bodyPr wrap="square">
            <a:prstTxWarp prst="textNoShape">
              <a:avLst/>
            </a:prstTxWarp>
            <a:spAutoFit/>
          </a:bodyPr>
          <a:lstStyle>
            <a:defPPr>
              <a:defRPr lang="en-US"/>
            </a:defPPr>
            <a:lvl1pPr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1pPr>
            <a:lvl2pPr marL="2089150" indent="-1631950"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2pPr>
            <a:lvl3pPr marL="4179888" indent="-3265488"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3pPr>
            <a:lvl4pPr marL="6269038" indent="-4897438"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4pPr>
            <a:lvl5pPr marL="8359775" indent="-6530975"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5pPr>
            <a:lvl6pPr marL="2286000" algn="l" defTabSz="457200" rtl="0" eaLnBrk="1" latinLnBrk="0" hangingPunct="1">
              <a:defRPr sz="6100" kern="1200">
                <a:solidFill>
                  <a:schemeClr val="tx1"/>
                </a:solidFill>
                <a:latin typeface="Arial" pitchFamily="-112" charset="0"/>
                <a:ea typeface="Arial" pitchFamily="-112" charset="0"/>
                <a:cs typeface="Arial" pitchFamily="-112" charset="0"/>
              </a:defRPr>
            </a:lvl6pPr>
            <a:lvl7pPr marL="2743200" algn="l" defTabSz="457200" rtl="0" eaLnBrk="1" latinLnBrk="0" hangingPunct="1">
              <a:defRPr sz="6100" kern="1200">
                <a:solidFill>
                  <a:schemeClr val="tx1"/>
                </a:solidFill>
                <a:latin typeface="Arial" pitchFamily="-112" charset="0"/>
                <a:ea typeface="Arial" pitchFamily="-112" charset="0"/>
                <a:cs typeface="Arial" pitchFamily="-112" charset="0"/>
              </a:defRPr>
            </a:lvl7pPr>
            <a:lvl8pPr marL="3200400" algn="l" defTabSz="457200" rtl="0" eaLnBrk="1" latinLnBrk="0" hangingPunct="1">
              <a:defRPr sz="6100" kern="1200">
                <a:solidFill>
                  <a:schemeClr val="tx1"/>
                </a:solidFill>
                <a:latin typeface="Arial" pitchFamily="-112" charset="0"/>
                <a:ea typeface="Arial" pitchFamily="-112" charset="0"/>
                <a:cs typeface="Arial" pitchFamily="-112" charset="0"/>
              </a:defRPr>
            </a:lvl8pPr>
            <a:lvl9pPr marL="3657600" algn="l" defTabSz="457200" rtl="0" eaLnBrk="1" latinLnBrk="0" hangingPunct="1">
              <a:defRPr sz="6100" kern="1200">
                <a:solidFill>
                  <a:schemeClr val="tx1"/>
                </a:solidFill>
                <a:latin typeface="Arial" pitchFamily="-112" charset="0"/>
                <a:ea typeface="Arial" pitchFamily="-112" charset="0"/>
                <a:cs typeface="Arial" pitchFamily="-112" charset="0"/>
              </a:defRPr>
            </a:lvl9pPr>
          </a:lstStyle>
          <a:p>
            <a:pPr algn="ctr" defTabSz="914400">
              <a:lnSpc>
                <a:spcPct val="90000"/>
              </a:lnSpc>
            </a:pPr>
            <a:r>
              <a:rPr lang="en-US" sz="20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LBA to Page Map</a:t>
            </a:r>
            <a:endParaRPr lang="en-US" sz="2000" b="1"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p:txBody>
      </p:sp>
      <p:sp>
        <p:nvSpPr>
          <p:cNvPr id="377" name="Left Brace 376"/>
          <p:cNvSpPr/>
          <p:nvPr/>
        </p:nvSpPr>
        <p:spPr>
          <a:xfrm rot="5400000">
            <a:off x="1050055" y="1899165"/>
            <a:ext cx="304792" cy="1242874"/>
          </a:xfrm>
          <a:prstGeom prst="leftBrace">
            <a:avLst/>
          </a:prstGeom>
          <a:ln w="38100" cap="flat" cmpd="sng" algn="ctr">
            <a:solidFill>
              <a:schemeClr val="accent1">
                <a:shade val="95000"/>
                <a:satMod val="105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tx1"/>
                </a:solidFill>
                <a:latin typeface="+mn-lt"/>
                <a:ea typeface="+mn-ea"/>
                <a:cs typeface="+mn-cs"/>
              </a:defRPr>
            </a:lvl1pPr>
            <a:lvl2pPr marL="2089150" indent="-1631950" algn="l" defTabSz="4179888" rtl="0" fontAlgn="base">
              <a:spcBef>
                <a:spcPct val="0"/>
              </a:spcBef>
              <a:spcAft>
                <a:spcPct val="0"/>
              </a:spcAft>
              <a:defRPr sz="6100" kern="1200">
                <a:solidFill>
                  <a:schemeClr val="tx1"/>
                </a:solidFill>
                <a:latin typeface="+mn-lt"/>
                <a:ea typeface="+mn-ea"/>
                <a:cs typeface="+mn-cs"/>
              </a:defRPr>
            </a:lvl2pPr>
            <a:lvl3pPr marL="4179888" indent="-3265488" algn="l" defTabSz="4179888" rtl="0" fontAlgn="base">
              <a:spcBef>
                <a:spcPct val="0"/>
              </a:spcBef>
              <a:spcAft>
                <a:spcPct val="0"/>
              </a:spcAft>
              <a:defRPr sz="6100" kern="1200">
                <a:solidFill>
                  <a:schemeClr val="tx1"/>
                </a:solidFill>
                <a:latin typeface="+mn-lt"/>
                <a:ea typeface="+mn-ea"/>
                <a:cs typeface="+mn-cs"/>
              </a:defRPr>
            </a:lvl3pPr>
            <a:lvl4pPr marL="6269038" indent="-4897438" algn="l" defTabSz="4179888" rtl="0" fontAlgn="base">
              <a:spcBef>
                <a:spcPct val="0"/>
              </a:spcBef>
              <a:spcAft>
                <a:spcPct val="0"/>
              </a:spcAft>
              <a:defRPr sz="6100" kern="1200">
                <a:solidFill>
                  <a:schemeClr val="tx1"/>
                </a:solidFill>
                <a:latin typeface="+mn-lt"/>
                <a:ea typeface="+mn-ea"/>
                <a:cs typeface="+mn-cs"/>
              </a:defRPr>
            </a:lvl4pPr>
            <a:lvl5pPr marL="8359775" indent="-6530975" algn="l" defTabSz="4179888" rtl="0" fontAlgn="base">
              <a:spcBef>
                <a:spcPct val="0"/>
              </a:spcBef>
              <a:spcAft>
                <a:spcPct val="0"/>
              </a:spcAft>
              <a:defRPr sz="6100" kern="1200">
                <a:solidFill>
                  <a:schemeClr val="tx1"/>
                </a:solidFill>
                <a:latin typeface="+mn-lt"/>
                <a:ea typeface="+mn-ea"/>
                <a:cs typeface="+mn-cs"/>
              </a:defRPr>
            </a:lvl5pPr>
            <a:lvl6pPr marL="2286000" algn="l" defTabSz="457200" rtl="0" eaLnBrk="1" latinLnBrk="0" hangingPunct="1">
              <a:defRPr sz="6100" kern="1200">
                <a:solidFill>
                  <a:schemeClr val="tx1"/>
                </a:solidFill>
                <a:latin typeface="+mn-lt"/>
                <a:ea typeface="+mn-ea"/>
                <a:cs typeface="+mn-cs"/>
              </a:defRPr>
            </a:lvl6pPr>
            <a:lvl7pPr marL="2743200" algn="l" defTabSz="457200" rtl="0" eaLnBrk="1" latinLnBrk="0" hangingPunct="1">
              <a:defRPr sz="6100" kern="1200">
                <a:solidFill>
                  <a:schemeClr val="tx1"/>
                </a:solidFill>
                <a:latin typeface="+mn-lt"/>
                <a:ea typeface="+mn-ea"/>
                <a:cs typeface="+mn-cs"/>
              </a:defRPr>
            </a:lvl7pPr>
            <a:lvl8pPr marL="3200400" algn="l" defTabSz="457200" rtl="0" eaLnBrk="1" latinLnBrk="0" hangingPunct="1">
              <a:defRPr sz="6100" kern="1200">
                <a:solidFill>
                  <a:schemeClr val="tx1"/>
                </a:solidFill>
                <a:latin typeface="+mn-lt"/>
                <a:ea typeface="+mn-ea"/>
                <a:cs typeface="+mn-cs"/>
              </a:defRPr>
            </a:lvl8pPr>
            <a:lvl9pPr marL="3657600" algn="l" defTabSz="457200" rtl="0" eaLnBrk="1" latinLnBrk="0" hangingPunct="1">
              <a:defRPr sz="6100" kern="1200">
                <a:solidFill>
                  <a:schemeClr val="tx1"/>
                </a:solidFill>
                <a:latin typeface="+mn-lt"/>
                <a:ea typeface="+mn-ea"/>
                <a:cs typeface="+mn-cs"/>
              </a:defRPr>
            </a:lvl9pPr>
          </a:lstStyle>
          <a:p>
            <a:pPr algn="ctr"/>
            <a:endParaRPr lang="en-US" sz="4400" b="1">
              <a:latin typeface="Trebuchet MS" pitchFamily="34" charset="0"/>
              <a:ea typeface="Arial" pitchFamily="-112" charset="0"/>
              <a:cs typeface="Calibri"/>
            </a:endParaRPr>
          </a:p>
        </p:txBody>
      </p:sp>
      <p:sp>
        <p:nvSpPr>
          <p:cNvPr id="77" name="Rectangle 76"/>
          <p:cNvSpPr/>
          <p:nvPr/>
        </p:nvSpPr>
        <p:spPr>
          <a:xfrm>
            <a:off x="5742639" y="2266641"/>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78" name="Rectangle 77"/>
          <p:cNvSpPr/>
          <p:nvPr/>
        </p:nvSpPr>
        <p:spPr>
          <a:xfrm>
            <a:off x="4499765" y="2266641"/>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79" name="Rectangle 78"/>
          <p:cNvSpPr/>
          <p:nvPr/>
        </p:nvSpPr>
        <p:spPr>
          <a:xfrm>
            <a:off x="4748340" y="2266641"/>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80" name="Rectangle 79"/>
          <p:cNvSpPr/>
          <p:nvPr/>
        </p:nvSpPr>
        <p:spPr>
          <a:xfrm>
            <a:off x="4996915" y="2266641"/>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81" name="Rectangle 80"/>
          <p:cNvSpPr/>
          <p:nvPr/>
        </p:nvSpPr>
        <p:spPr>
          <a:xfrm>
            <a:off x="5245490" y="2266641"/>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82" name="Rectangle 81"/>
          <p:cNvSpPr/>
          <p:nvPr/>
        </p:nvSpPr>
        <p:spPr>
          <a:xfrm>
            <a:off x="5494064" y="2266641"/>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1600" b="1" dirty="0">
              <a:solidFill>
                <a:schemeClr val="tx1"/>
              </a:solidFill>
              <a:latin typeface="Trebuchet MS" pitchFamily="34" charset="0"/>
              <a:ea typeface="Arial" pitchFamily="-112" charset="0"/>
              <a:cs typeface="Calibri"/>
            </a:endParaRPr>
          </a:p>
        </p:txBody>
      </p:sp>
      <p:sp>
        <p:nvSpPr>
          <p:cNvPr id="83" name="Rectangle 82"/>
          <p:cNvSpPr/>
          <p:nvPr/>
        </p:nvSpPr>
        <p:spPr>
          <a:xfrm>
            <a:off x="5991214" y="2266641"/>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84" name="Rectangle 83"/>
          <p:cNvSpPr/>
          <p:nvPr/>
        </p:nvSpPr>
        <p:spPr>
          <a:xfrm>
            <a:off x="6239789" y="2266641"/>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85" name="Rectangle 84"/>
          <p:cNvSpPr/>
          <p:nvPr/>
        </p:nvSpPr>
        <p:spPr>
          <a:xfrm>
            <a:off x="4499765" y="2622231"/>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86" name="Rectangle 85"/>
          <p:cNvSpPr/>
          <p:nvPr/>
        </p:nvSpPr>
        <p:spPr>
          <a:xfrm>
            <a:off x="4748340" y="2622231"/>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87" name="Rectangle 86"/>
          <p:cNvSpPr/>
          <p:nvPr/>
        </p:nvSpPr>
        <p:spPr>
          <a:xfrm>
            <a:off x="4996915" y="2622231"/>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88" name="Rectangle 87"/>
          <p:cNvSpPr/>
          <p:nvPr/>
        </p:nvSpPr>
        <p:spPr>
          <a:xfrm>
            <a:off x="5245490" y="2622231"/>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89" name="Rectangle 88"/>
          <p:cNvSpPr/>
          <p:nvPr/>
        </p:nvSpPr>
        <p:spPr>
          <a:xfrm>
            <a:off x="5494064" y="2622231"/>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1600" b="1" baseline="-25000" dirty="0">
              <a:solidFill>
                <a:schemeClr val="tx1"/>
              </a:solidFill>
              <a:latin typeface="Trebuchet MS" pitchFamily="34" charset="0"/>
              <a:ea typeface="Arial" pitchFamily="-112" charset="0"/>
              <a:cs typeface="Calibri"/>
            </a:endParaRPr>
          </a:p>
        </p:txBody>
      </p:sp>
      <p:sp>
        <p:nvSpPr>
          <p:cNvPr id="90" name="Rectangle 89"/>
          <p:cNvSpPr/>
          <p:nvPr/>
        </p:nvSpPr>
        <p:spPr>
          <a:xfrm>
            <a:off x="5742639" y="2622231"/>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91" name="Rectangle 90"/>
          <p:cNvSpPr/>
          <p:nvPr/>
        </p:nvSpPr>
        <p:spPr>
          <a:xfrm>
            <a:off x="5991214" y="2622231"/>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92" name="Rectangle 91"/>
          <p:cNvSpPr/>
          <p:nvPr/>
        </p:nvSpPr>
        <p:spPr>
          <a:xfrm>
            <a:off x="6239789" y="2622231"/>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94" name="Rectangle 93"/>
          <p:cNvSpPr/>
          <p:nvPr/>
        </p:nvSpPr>
        <p:spPr>
          <a:xfrm>
            <a:off x="7818164" y="2266641"/>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95" name="Rectangle 94"/>
          <p:cNvSpPr/>
          <p:nvPr/>
        </p:nvSpPr>
        <p:spPr>
          <a:xfrm>
            <a:off x="6575290" y="2266641"/>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96" name="Rectangle 95"/>
          <p:cNvSpPr/>
          <p:nvPr/>
        </p:nvSpPr>
        <p:spPr>
          <a:xfrm>
            <a:off x="6823865" y="2266641"/>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97" name="Rectangle 96"/>
          <p:cNvSpPr/>
          <p:nvPr/>
        </p:nvSpPr>
        <p:spPr>
          <a:xfrm>
            <a:off x="7072440" y="2266641"/>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98" name="Rectangle 97"/>
          <p:cNvSpPr/>
          <p:nvPr/>
        </p:nvSpPr>
        <p:spPr>
          <a:xfrm>
            <a:off x="7321015" y="2266641"/>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99" name="Rectangle 98"/>
          <p:cNvSpPr/>
          <p:nvPr/>
        </p:nvSpPr>
        <p:spPr>
          <a:xfrm>
            <a:off x="7569589" y="2266641"/>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1600" b="1" dirty="0">
              <a:solidFill>
                <a:schemeClr val="tx1"/>
              </a:solidFill>
              <a:latin typeface="Trebuchet MS" pitchFamily="34" charset="0"/>
              <a:ea typeface="Arial" pitchFamily="-112" charset="0"/>
              <a:cs typeface="Calibri"/>
            </a:endParaRPr>
          </a:p>
        </p:txBody>
      </p:sp>
      <p:sp>
        <p:nvSpPr>
          <p:cNvPr id="100" name="Rectangle 99"/>
          <p:cNvSpPr/>
          <p:nvPr/>
        </p:nvSpPr>
        <p:spPr>
          <a:xfrm>
            <a:off x="8066739" y="2266641"/>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101" name="Rectangle 100"/>
          <p:cNvSpPr/>
          <p:nvPr/>
        </p:nvSpPr>
        <p:spPr>
          <a:xfrm>
            <a:off x="8315314" y="2266641"/>
            <a:ext cx="248575" cy="355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102" name="Rectangle 101"/>
          <p:cNvSpPr/>
          <p:nvPr/>
        </p:nvSpPr>
        <p:spPr>
          <a:xfrm>
            <a:off x="6575290" y="2622231"/>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103" name="Rectangle 102"/>
          <p:cNvSpPr/>
          <p:nvPr/>
        </p:nvSpPr>
        <p:spPr>
          <a:xfrm>
            <a:off x="6823865" y="2622231"/>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104" name="Rectangle 103"/>
          <p:cNvSpPr/>
          <p:nvPr/>
        </p:nvSpPr>
        <p:spPr>
          <a:xfrm>
            <a:off x="7072440" y="2622231"/>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105" name="Rectangle 104"/>
          <p:cNvSpPr/>
          <p:nvPr/>
        </p:nvSpPr>
        <p:spPr>
          <a:xfrm>
            <a:off x="7321015" y="2622231"/>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106" name="Rectangle 105"/>
          <p:cNvSpPr/>
          <p:nvPr/>
        </p:nvSpPr>
        <p:spPr>
          <a:xfrm>
            <a:off x="7569589" y="2622231"/>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1600" b="1" baseline="-25000" dirty="0">
              <a:solidFill>
                <a:schemeClr val="tx1"/>
              </a:solidFill>
              <a:latin typeface="Trebuchet MS" pitchFamily="34" charset="0"/>
              <a:ea typeface="Arial" pitchFamily="-112" charset="0"/>
              <a:cs typeface="Calibri"/>
            </a:endParaRPr>
          </a:p>
        </p:txBody>
      </p:sp>
      <p:sp>
        <p:nvSpPr>
          <p:cNvPr id="107" name="Rectangle 106"/>
          <p:cNvSpPr/>
          <p:nvPr/>
        </p:nvSpPr>
        <p:spPr>
          <a:xfrm>
            <a:off x="7818164" y="2622231"/>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108" name="Rectangle 107"/>
          <p:cNvSpPr/>
          <p:nvPr/>
        </p:nvSpPr>
        <p:spPr>
          <a:xfrm>
            <a:off x="8066739" y="2622231"/>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109" name="Rectangle 108"/>
          <p:cNvSpPr/>
          <p:nvPr/>
        </p:nvSpPr>
        <p:spPr>
          <a:xfrm>
            <a:off x="8315314" y="2622231"/>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a:solidFill>
                <a:srgbClr val="FFFFFF"/>
              </a:solidFill>
              <a:latin typeface="Trebuchet MS" pitchFamily="34" charset="0"/>
              <a:ea typeface="Arial" pitchFamily="-112" charset="0"/>
              <a:cs typeface="Calibri"/>
            </a:endParaRPr>
          </a:p>
        </p:txBody>
      </p:sp>
      <p:sp>
        <p:nvSpPr>
          <p:cNvPr id="111" name="Rectangle 110"/>
          <p:cNvSpPr/>
          <p:nvPr/>
        </p:nvSpPr>
        <p:spPr>
          <a:xfrm>
            <a:off x="4485339" y="2279331"/>
            <a:ext cx="2019300" cy="1066800"/>
          </a:xfrm>
          <a:prstGeom prst="rect">
            <a:avLst/>
          </a:prstGeom>
          <a:solidFill>
            <a:schemeClr val="accent6">
              <a:lumMod val="40000"/>
              <a:lumOff val="60000"/>
              <a:alpha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dirty="0">
              <a:solidFill>
                <a:srgbClr val="FFFFFF"/>
              </a:solidFill>
              <a:latin typeface="Trebuchet MS" pitchFamily="34" charset="0"/>
              <a:ea typeface="Arial" pitchFamily="-112" charset="0"/>
              <a:cs typeface="Calibri"/>
            </a:endParaRPr>
          </a:p>
        </p:txBody>
      </p:sp>
      <p:sp>
        <p:nvSpPr>
          <p:cNvPr id="112" name="Rectangle 111"/>
          <p:cNvSpPr/>
          <p:nvPr/>
        </p:nvSpPr>
        <p:spPr>
          <a:xfrm>
            <a:off x="7076139" y="2279331"/>
            <a:ext cx="248575" cy="342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r>
              <a:rPr lang="en-US" sz="1600" b="1" dirty="0" smtClean="0">
                <a:solidFill>
                  <a:schemeClr val="tx1"/>
                </a:solidFill>
                <a:latin typeface="Trebuchet MS" pitchFamily="34" charset="0"/>
                <a:ea typeface="Arial" pitchFamily="-112" charset="0"/>
                <a:cs typeface="Calibri"/>
              </a:rPr>
              <a:t>P</a:t>
            </a:r>
            <a:endParaRPr lang="en-US" sz="1600" b="1" baseline="-25000" dirty="0">
              <a:solidFill>
                <a:schemeClr val="tx1"/>
              </a:solidFill>
              <a:latin typeface="Trebuchet MS" pitchFamily="34" charset="0"/>
              <a:ea typeface="Arial" pitchFamily="-112" charset="0"/>
              <a:cs typeface="Calibri"/>
            </a:endParaRPr>
          </a:p>
        </p:txBody>
      </p:sp>
      <p:sp>
        <p:nvSpPr>
          <p:cNvPr id="113" name="Rectangle 112"/>
          <p:cNvSpPr/>
          <p:nvPr/>
        </p:nvSpPr>
        <p:spPr>
          <a:xfrm>
            <a:off x="7076139" y="2622231"/>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r>
              <a:rPr lang="en-US" sz="1600" b="1" dirty="0" smtClean="0">
                <a:solidFill>
                  <a:schemeClr val="tx1"/>
                </a:solidFill>
                <a:latin typeface="Trebuchet MS" pitchFamily="34" charset="0"/>
                <a:ea typeface="Arial" pitchFamily="-112" charset="0"/>
                <a:cs typeface="Calibri"/>
              </a:rPr>
              <a:t>P</a:t>
            </a:r>
            <a:r>
              <a:rPr lang="en-US" sz="1600" b="1" baseline="-25000" dirty="0" smtClean="0">
                <a:solidFill>
                  <a:schemeClr val="tx1"/>
                </a:solidFill>
                <a:latin typeface="Trebuchet MS" pitchFamily="34" charset="0"/>
                <a:ea typeface="Arial" pitchFamily="-112" charset="0"/>
                <a:cs typeface="Calibri"/>
              </a:rPr>
              <a:t>0</a:t>
            </a:r>
            <a:endParaRPr lang="en-US" sz="1600" b="1" baseline="-25000" dirty="0">
              <a:solidFill>
                <a:schemeClr val="tx1"/>
              </a:solidFill>
              <a:latin typeface="Trebuchet MS" pitchFamily="34" charset="0"/>
              <a:ea typeface="Arial" pitchFamily="-112" charset="0"/>
              <a:cs typeface="Calibri"/>
            </a:endParaRPr>
          </a:p>
        </p:txBody>
      </p:sp>
      <p:sp>
        <p:nvSpPr>
          <p:cNvPr id="143" name="Freeform 142"/>
          <p:cNvSpPr/>
          <p:nvPr/>
        </p:nvSpPr>
        <p:spPr bwMode="auto">
          <a:xfrm>
            <a:off x="1780239" y="3335861"/>
            <a:ext cx="5665967" cy="581770"/>
          </a:xfrm>
          <a:custGeom>
            <a:avLst/>
            <a:gdLst>
              <a:gd name="connsiteX0" fmla="*/ 0 w 4899259"/>
              <a:gd name="connsiteY0" fmla="*/ 596766 h 606392"/>
              <a:gd name="connsiteX1" fmla="*/ 4899259 w 4899259"/>
              <a:gd name="connsiteY1" fmla="*/ 606392 h 606392"/>
              <a:gd name="connsiteX2" fmla="*/ 4899259 w 4899259"/>
              <a:gd name="connsiteY2" fmla="*/ 0 h 606392"/>
            </a:gdLst>
            <a:ahLst/>
            <a:cxnLst>
              <a:cxn ang="0">
                <a:pos x="connsiteX0" y="connsiteY0"/>
              </a:cxn>
              <a:cxn ang="0">
                <a:pos x="connsiteX1" y="connsiteY1"/>
              </a:cxn>
              <a:cxn ang="0">
                <a:pos x="connsiteX2" y="connsiteY2"/>
              </a:cxn>
            </a:cxnLst>
            <a:rect l="l" t="t" r="r" b="b"/>
            <a:pathLst>
              <a:path w="4899259" h="606392">
                <a:moveTo>
                  <a:pt x="0" y="596766"/>
                </a:moveTo>
                <a:lnTo>
                  <a:pt x="4899259" y="606392"/>
                </a:lnTo>
                <a:lnTo>
                  <a:pt x="4899259" y="0"/>
                </a:lnTo>
              </a:path>
            </a:pathLst>
          </a:custGeom>
          <a:noFill/>
          <a:ln w="41275" cap="flat" cmpd="sng" algn="ctr">
            <a:solidFill>
              <a:schemeClr val="tx1"/>
            </a:solidFill>
            <a:prstDash val="solid"/>
            <a:round/>
            <a:headEnd type="none" w="med" len="med"/>
            <a:tailEnd type="triangl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Trebuchet MS" pitchFamily="34" charset="0"/>
            </a:endParaRPr>
          </a:p>
        </p:txBody>
      </p:sp>
      <p:sp>
        <p:nvSpPr>
          <p:cNvPr id="144" name="Freeform 143"/>
          <p:cNvSpPr/>
          <p:nvPr/>
        </p:nvSpPr>
        <p:spPr bwMode="auto">
          <a:xfrm>
            <a:off x="1780238" y="3339063"/>
            <a:ext cx="1745975" cy="578568"/>
          </a:xfrm>
          <a:custGeom>
            <a:avLst/>
            <a:gdLst>
              <a:gd name="connsiteX0" fmla="*/ 0 w 4899259"/>
              <a:gd name="connsiteY0" fmla="*/ 596766 h 606392"/>
              <a:gd name="connsiteX1" fmla="*/ 4899259 w 4899259"/>
              <a:gd name="connsiteY1" fmla="*/ 606392 h 606392"/>
              <a:gd name="connsiteX2" fmla="*/ 4899259 w 4899259"/>
              <a:gd name="connsiteY2" fmla="*/ 0 h 606392"/>
            </a:gdLst>
            <a:ahLst/>
            <a:cxnLst>
              <a:cxn ang="0">
                <a:pos x="connsiteX0" y="connsiteY0"/>
              </a:cxn>
              <a:cxn ang="0">
                <a:pos x="connsiteX1" y="connsiteY1"/>
              </a:cxn>
              <a:cxn ang="0">
                <a:pos x="connsiteX2" y="connsiteY2"/>
              </a:cxn>
            </a:cxnLst>
            <a:rect l="l" t="t" r="r" b="b"/>
            <a:pathLst>
              <a:path w="4899259" h="606392">
                <a:moveTo>
                  <a:pt x="0" y="596766"/>
                </a:moveTo>
                <a:lnTo>
                  <a:pt x="4899259" y="606392"/>
                </a:lnTo>
                <a:lnTo>
                  <a:pt x="4899259" y="0"/>
                </a:lnTo>
              </a:path>
            </a:pathLst>
          </a:custGeom>
          <a:noFill/>
          <a:ln w="41275" cap="flat" cmpd="sng" algn="ctr">
            <a:solidFill>
              <a:schemeClr val="tx1"/>
            </a:solidFill>
            <a:prstDash val="solid"/>
            <a:round/>
            <a:headEnd type="none" w="med" len="med"/>
            <a:tailEnd type="triangl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Trebuchet MS" pitchFamily="34" charset="0"/>
            </a:endParaRPr>
          </a:p>
        </p:txBody>
      </p:sp>
      <p:sp>
        <p:nvSpPr>
          <p:cNvPr id="152" name="Rectangle 12"/>
          <p:cNvSpPr>
            <a:spLocks noGrp="1" noChangeArrowheads="1"/>
          </p:cNvSpPr>
          <p:nvPr>
            <p:ph type="title"/>
          </p:nvPr>
        </p:nvSpPr>
        <p:spPr>
          <a:xfrm>
            <a:off x="382588" y="228600"/>
            <a:ext cx="8380412" cy="1163395"/>
          </a:xfrm>
        </p:spPr>
        <p:txBody>
          <a:bodyPr/>
          <a:lstStyle/>
          <a:p>
            <a:r>
              <a:rPr lang="en-US" dirty="0" smtClean="0"/>
              <a:t>Log-based Writes</a:t>
            </a:r>
            <a:br>
              <a:rPr lang="en-US" dirty="0" smtClean="0"/>
            </a:br>
            <a:r>
              <a:rPr sz="3600" smtClean="0">
                <a:gradFill>
                  <a:gsLst>
                    <a:gs pos="28000">
                      <a:schemeClr val="accent6">
                        <a:lumMod val="40000"/>
                        <a:lumOff val="60000"/>
                      </a:schemeClr>
                    </a:gs>
                    <a:gs pos="48000">
                      <a:schemeClr val="accent6">
                        <a:lumMod val="40000"/>
                        <a:lumOff val="60000"/>
                      </a:schemeClr>
                    </a:gs>
                  </a:gsLst>
                  <a:lin ang="5400000" scaled="1"/>
                </a:gradFill>
              </a:rPr>
              <a:t>Block cleaning</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121" name="Content Placeholder 2"/>
          <p:cNvSpPr>
            <a:spLocks noGrp="1"/>
          </p:cNvSpPr>
          <p:nvPr>
            <p:ph idx="1"/>
          </p:nvPr>
        </p:nvSpPr>
        <p:spPr>
          <a:xfrm>
            <a:off x="381000" y="4709792"/>
            <a:ext cx="8380412" cy="1525033"/>
          </a:xfrm>
        </p:spPr>
        <p:txBody>
          <a:bodyPr>
            <a:spAutoFit/>
          </a:bodyPr>
          <a:lstStyle/>
          <a:p>
            <a:r>
              <a:rPr lang="en-US" smtClean="0"/>
              <a:t>Move valid pages so block can be erased</a:t>
            </a:r>
          </a:p>
          <a:p>
            <a:r>
              <a:rPr lang="en-US" smtClean="0"/>
              <a:t>Cleaning efficiency:  Choose blocks to minimize page movement</a:t>
            </a:r>
            <a:endParaRPr lang="en-US" dirty="0" smtClean="0"/>
          </a:p>
        </p:txBody>
      </p:sp>
      <p:sp>
        <p:nvSpPr>
          <p:cNvPr id="70" name="Rectangle 69"/>
          <p:cNvSpPr/>
          <p:nvPr/>
        </p:nvSpPr>
        <p:spPr>
          <a:xfrm>
            <a:off x="6580839" y="2279331"/>
            <a:ext cx="495300" cy="1066800"/>
          </a:xfrm>
          <a:prstGeom prst="rect">
            <a:avLst/>
          </a:prstGeom>
          <a:solidFill>
            <a:schemeClr val="accent6">
              <a:lumMod val="40000"/>
              <a:lumOff val="60000"/>
              <a:alpha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dirty="0">
              <a:solidFill>
                <a:srgbClr val="FFFFFF"/>
              </a:solidFill>
              <a:latin typeface="Trebuchet MS" pitchFamily="34" charset="0"/>
              <a:ea typeface="Arial" pitchFamily="-112" charset="0"/>
              <a:cs typeface="Calibri"/>
            </a:endParaRPr>
          </a:p>
        </p:txBody>
      </p:sp>
      <p:sp>
        <p:nvSpPr>
          <p:cNvPr id="67" name="Rectangle 66"/>
          <p:cNvSpPr/>
          <p:nvPr/>
        </p:nvSpPr>
        <p:spPr>
          <a:xfrm>
            <a:off x="3901279" y="2622231"/>
            <a:ext cx="243228"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r>
              <a:rPr lang="en-US" sz="1600" b="1" dirty="0" smtClean="0">
                <a:solidFill>
                  <a:schemeClr val="tx1"/>
                </a:solidFill>
                <a:latin typeface="Trebuchet MS" pitchFamily="34" charset="0"/>
                <a:ea typeface="Arial" pitchFamily="-112" charset="0"/>
                <a:cs typeface="Calibri"/>
              </a:rPr>
              <a:t>R</a:t>
            </a:r>
            <a:r>
              <a:rPr lang="en-US" sz="1600" b="1" baseline="-25000" dirty="0" smtClean="0">
                <a:solidFill>
                  <a:schemeClr val="tx1"/>
                </a:solidFill>
                <a:latin typeface="Trebuchet MS" pitchFamily="34" charset="0"/>
                <a:ea typeface="Arial" pitchFamily="-112" charset="0"/>
                <a:cs typeface="Calibri"/>
              </a:rPr>
              <a:t>0</a:t>
            </a:r>
            <a:endParaRPr lang="en-US" sz="1600" b="1" baseline="-25000" dirty="0">
              <a:solidFill>
                <a:schemeClr val="tx1"/>
              </a:solidFill>
              <a:latin typeface="Trebuchet MS" pitchFamily="34" charset="0"/>
              <a:ea typeface="Arial" pitchFamily="-112" charset="0"/>
              <a:cs typeface="Calibri"/>
            </a:endParaRPr>
          </a:p>
        </p:txBody>
      </p:sp>
      <p:sp>
        <p:nvSpPr>
          <p:cNvPr id="72" name="Rectangle 71"/>
          <p:cNvSpPr/>
          <p:nvPr/>
        </p:nvSpPr>
        <p:spPr>
          <a:xfrm>
            <a:off x="2655402" y="2620243"/>
            <a:ext cx="243701" cy="7129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r>
              <a:rPr lang="en-US" sz="1600" b="1" dirty="0" smtClean="0">
                <a:solidFill>
                  <a:schemeClr val="tx1"/>
                </a:solidFill>
                <a:latin typeface="Trebuchet MS" pitchFamily="34" charset="0"/>
                <a:ea typeface="Arial" pitchFamily="-112" charset="0"/>
                <a:cs typeface="Calibri"/>
              </a:rPr>
              <a:t>P</a:t>
            </a:r>
            <a:r>
              <a:rPr lang="en-US" sz="1600" b="1" baseline="-25000" dirty="0" smtClean="0">
                <a:solidFill>
                  <a:schemeClr val="tx1"/>
                </a:solidFill>
                <a:latin typeface="Trebuchet MS" pitchFamily="34" charset="0"/>
                <a:ea typeface="Arial" pitchFamily="-112" charset="0"/>
                <a:cs typeface="Calibri"/>
              </a:rPr>
              <a:t>0</a:t>
            </a:r>
            <a:endParaRPr lang="en-US" sz="1600" b="1" baseline="-25000" dirty="0">
              <a:solidFill>
                <a:schemeClr val="tx1"/>
              </a:solidFill>
              <a:latin typeface="Trebuchet MS" pitchFamily="34" charset="0"/>
              <a:ea typeface="Arial" pitchFamily="-112" charset="0"/>
              <a:cs typeface="Calibri"/>
            </a:endParaRPr>
          </a:p>
        </p:txBody>
      </p:sp>
      <p:sp>
        <p:nvSpPr>
          <p:cNvPr id="76" name="Freeform 75"/>
          <p:cNvSpPr/>
          <p:nvPr/>
        </p:nvSpPr>
        <p:spPr bwMode="auto">
          <a:xfrm>
            <a:off x="1827476" y="3351475"/>
            <a:ext cx="2201180" cy="926813"/>
          </a:xfrm>
          <a:custGeom>
            <a:avLst/>
            <a:gdLst>
              <a:gd name="connsiteX0" fmla="*/ 0 w 4899259"/>
              <a:gd name="connsiteY0" fmla="*/ 596766 h 606392"/>
              <a:gd name="connsiteX1" fmla="*/ 4899259 w 4899259"/>
              <a:gd name="connsiteY1" fmla="*/ 606392 h 606392"/>
              <a:gd name="connsiteX2" fmla="*/ 4899259 w 4899259"/>
              <a:gd name="connsiteY2" fmla="*/ 0 h 606392"/>
            </a:gdLst>
            <a:ahLst/>
            <a:cxnLst>
              <a:cxn ang="0">
                <a:pos x="connsiteX0" y="connsiteY0"/>
              </a:cxn>
              <a:cxn ang="0">
                <a:pos x="connsiteX1" y="connsiteY1"/>
              </a:cxn>
              <a:cxn ang="0">
                <a:pos x="connsiteX2" y="connsiteY2"/>
              </a:cxn>
            </a:cxnLst>
            <a:rect l="l" t="t" r="r" b="b"/>
            <a:pathLst>
              <a:path w="4899259" h="606392">
                <a:moveTo>
                  <a:pt x="0" y="596766"/>
                </a:moveTo>
                <a:lnTo>
                  <a:pt x="4899259" y="606392"/>
                </a:lnTo>
                <a:lnTo>
                  <a:pt x="4899259" y="0"/>
                </a:lnTo>
              </a:path>
            </a:pathLst>
          </a:custGeom>
          <a:noFill/>
          <a:ln w="41275" cap="flat" cmpd="sng" algn="ctr">
            <a:solidFill>
              <a:schemeClr val="tx1"/>
            </a:solidFill>
            <a:prstDash val="solid"/>
            <a:round/>
            <a:headEnd type="none" w="med" len="med"/>
            <a:tailEnd type="triangl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Trebuchet MS" pitchFamily="34" charset="0"/>
            </a:endParaRPr>
          </a:p>
        </p:txBody>
      </p:sp>
      <p:sp>
        <p:nvSpPr>
          <p:cNvPr id="93" name="Freeform 92"/>
          <p:cNvSpPr/>
          <p:nvPr/>
        </p:nvSpPr>
        <p:spPr bwMode="auto">
          <a:xfrm>
            <a:off x="1824634" y="3335249"/>
            <a:ext cx="920012" cy="191443"/>
          </a:xfrm>
          <a:custGeom>
            <a:avLst/>
            <a:gdLst>
              <a:gd name="connsiteX0" fmla="*/ 0 w 4899259"/>
              <a:gd name="connsiteY0" fmla="*/ 596766 h 606392"/>
              <a:gd name="connsiteX1" fmla="*/ 4899259 w 4899259"/>
              <a:gd name="connsiteY1" fmla="*/ 606392 h 606392"/>
              <a:gd name="connsiteX2" fmla="*/ 4899259 w 4899259"/>
              <a:gd name="connsiteY2" fmla="*/ 0 h 606392"/>
            </a:gdLst>
            <a:ahLst/>
            <a:cxnLst>
              <a:cxn ang="0">
                <a:pos x="connsiteX0" y="connsiteY0"/>
              </a:cxn>
              <a:cxn ang="0">
                <a:pos x="connsiteX1" y="connsiteY1"/>
              </a:cxn>
              <a:cxn ang="0">
                <a:pos x="connsiteX2" y="connsiteY2"/>
              </a:cxn>
            </a:cxnLst>
            <a:rect l="l" t="t" r="r" b="b"/>
            <a:pathLst>
              <a:path w="4899259" h="606392">
                <a:moveTo>
                  <a:pt x="0" y="596766"/>
                </a:moveTo>
                <a:lnTo>
                  <a:pt x="4899259" y="606392"/>
                </a:lnTo>
                <a:lnTo>
                  <a:pt x="4899259" y="0"/>
                </a:lnTo>
              </a:path>
            </a:pathLst>
          </a:custGeom>
          <a:noFill/>
          <a:ln w="41275" cap="flat" cmpd="sng" algn="ctr">
            <a:solidFill>
              <a:schemeClr val="tx1"/>
            </a:solidFill>
            <a:prstDash val="solid"/>
            <a:round/>
            <a:headEnd type="none" w="med" len="med"/>
            <a:tailEnd type="triangl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Trebuchet MS" pitchFamily="34" charset="0"/>
            </a:endParaRPr>
          </a:p>
        </p:txBody>
      </p:sp>
      <p:sp>
        <p:nvSpPr>
          <p:cNvPr id="110" name="Rectangle 109"/>
          <p:cNvSpPr/>
          <p:nvPr/>
        </p:nvSpPr>
        <p:spPr>
          <a:xfrm>
            <a:off x="7335418" y="2277352"/>
            <a:ext cx="248575" cy="342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r>
              <a:rPr lang="en-US" sz="1600" b="1" dirty="0" smtClean="0">
                <a:solidFill>
                  <a:schemeClr val="tx1"/>
                </a:solidFill>
                <a:latin typeface="Trebuchet MS" pitchFamily="34" charset="0"/>
                <a:ea typeface="Arial" pitchFamily="-112" charset="0"/>
                <a:cs typeface="Calibri"/>
              </a:rPr>
              <a:t>Q</a:t>
            </a:r>
            <a:endParaRPr lang="en-US" sz="1600" b="1" baseline="-25000" dirty="0">
              <a:solidFill>
                <a:schemeClr val="tx1"/>
              </a:solidFill>
              <a:latin typeface="Trebuchet MS" pitchFamily="34" charset="0"/>
              <a:ea typeface="Arial" pitchFamily="-112" charset="0"/>
              <a:cs typeface="Calibri"/>
            </a:endParaRPr>
          </a:p>
        </p:txBody>
      </p:sp>
      <p:sp>
        <p:nvSpPr>
          <p:cNvPr id="114" name="Rectangle 113"/>
          <p:cNvSpPr/>
          <p:nvPr/>
        </p:nvSpPr>
        <p:spPr>
          <a:xfrm>
            <a:off x="7564701" y="2285574"/>
            <a:ext cx="235119" cy="342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r>
              <a:rPr lang="en-US" sz="1600" b="1" dirty="0" smtClean="0">
                <a:solidFill>
                  <a:schemeClr val="tx1"/>
                </a:solidFill>
                <a:latin typeface="Trebuchet MS" pitchFamily="34" charset="0"/>
                <a:ea typeface="Arial" pitchFamily="-112" charset="0"/>
                <a:cs typeface="Calibri"/>
              </a:rPr>
              <a:t>R</a:t>
            </a:r>
            <a:endParaRPr lang="en-US" sz="1600" b="1" baseline="-25000" dirty="0">
              <a:solidFill>
                <a:schemeClr val="tx1"/>
              </a:solidFill>
              <a:latin typeface="Trebuchet MS" pitchFamily="34" charset="0"/>
              <a:ea typeface="Arial" pitchFamily="-112" charset="0"/>
              <a:cs typeface="Calibri"/>
            </a:endParaRPr>
          </a:p>
        </p:txBody>
      </p:sp>
      <p:sp>
        <p:nvSpPr>
          <p:cNvPr id="115" name="Freeform 114"/>
          <p:cNvSpPr/>
          <p:nvPr/>
        </p:nvSpPr>
        <p:spPr bwMode="auto">
          <a:xfrm>
            <a:off x="1828113" y="3352478"/>
            <a:ext cx="5363651" cy="166264"/>
          </a:xfrm>
          <a:custGeom>
            <a:avLst/>
            <a:gdLst>
              <a:gd name="connsiteX0" fmla="*/ 0 w 4899259"/>
              <a:gd name="connsiteY0" fmla="*/ 596766 h 606392"/>
              <a:gd name="connsiteX1" fmla="*/ 4899259 w 4899259"/>
              <a:gd name="connsiteY1" fmla="*/ 606392 h 606392"/>
              <a:gd name="connsiteX2" fmla="*/ 4899259 w 4899259"/>
              <a:gd name="connsiteY2" fmla="*/ 0 h 606392"/>
            </a:gdLst>
            <a:ahLst/>
            <a:cxnLst>
              <a:cxn ang="0">
                <a:pos x="connsiteX0" y="connsiteY0"/>
              </a:cxn>
              <a:cxn ang="0">
                <a:pos x="connsiteX1" y="connsiteY1"/>
              </a:cxn>
              <a:cxn ang="0">
                <a:pos x="connsiteX2" y="connsiteY2"/>
              </a:cxn>
            </a:cxnLst>
            <a:rect l="l" t="t" r="r" b="b"/>
            <a:pathLst>
              <a:path w="4899259" h="606392">
                <a:moveTo>
                  <a:pt x="0" y="596766"/>
                </a:moveTo>
                <a:lnTo>
                  <a:pt x="4899259" y="606392"/>
                </a:lnTo>
                <a:lnTo>
                  <a:pt x="4899259" y="0"/>
                </a:lnTo>
              </a:path>
            </a:pathLst>
          </a:custGeom>
          <a:noFill/>
          <a:ln w="41275" cap="flat" cmpd="sng" algn="ctr">
            <a:solidFill>
              <a:schemeClr val="tx1"/>
            </a:solidFill>
            <a:prstDash val="solid"/>
            <a:round/>
            <a:headEnd type="none" w="med" len="med"/>
            <a:tailEnd type="triangl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Trebuchet MS" pitchFamily="34" charset="0"/>
            </a:endParaRPr>
          </a:p>
        </p:txBody>
      </p:sp>
      <p:sp>
        <p:nvSpPr>
          <p:cNvPr id="120" name="Rectangle 119"/>
          <p:cNvSpPr/>
          <p:nvPr/>
        </p:nvSpPr>
        <p:spPr>
          <a:xfrm>
            <a:off x="2390660" y="2259728"/>
            <a:ext cx="1985044" cy="1066800"/>
          </a:xfrm>
          <a:prstGeom prst="rect">
            <a:avLst/>
          </a:prstGeom>
          <a:solidFill>
            <a:schemeClr val="accent6">
              <a:lumMod val="40000"/>
              <a:lumOff val="60000"/>
              <a:alpha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400" b="1" dirty="0">
              <a:solidFill>
                <a:srgbClr val="FFFFFF"/>
              </a:solidFill>
              <a:latin typeface="Trebuchet MS" pitchFamily="34" charset="0"/>
              <a:ea typeface="Arial" pitchFamily="-112" charset="0"/>
              <a:cs typeface="Calibri"/>
            </a:endParaRPr>
          </a:p>
        </p:txBody>
      </p:sp>
      <p:sp>
        <p:nvSpPr>
          <p:cNvPr id="116" name="Freeform 115"/>
          <p:cNvSpPr/>
          <p:nvPr/>
        </p:nvSpPr>
        <p:spPr bwMode="auto">
          <a:xfrm>
            <a:off x="1828800" y="3352800"/>
            <a:ext cx="5895701" cy="926813"/>
          </a:xfrm>
          <a:custGeom>
            <a:avLst/>
            <a:gdLst>
              <a:gd name="connsiteX0" fmla="*/ 0 w 4899259"/>
              <a:gd name="connsiteY0" fmla="*/ 596766 h 606392"/>
              <a:gd name="connsiteX1" fmla="*/ 4899259 w 4899259"/>
              <a:gd name="connsiteY1" fmla="*/ 606392 h 606392"/>
              <a:gd name="connsiteX2" fmla="*/ 4899259 w 4899259"/>
              <a:gd name="connsiteY2" fmla="*/ 0 h 606392"/>
            </a:gdLst>
            <a:ahLst/>
            <a:cxnLst>
              <a:cxn ang="0">
                <a:pos x="connsiteX0" y="connsiteY0"/>
              </a:cxn>
              <a:cxn ang="0">
                <a:pos x="connsiteX1" y="connsiteY1"/>
              </a:cxn>
              <a:cxn ang="0">
                <a:pos x="connsiteX2" y="connsiteY2"/>
              </a:cxn>
            </a:cxnLst>
            <a:rect l="l" t="t" r="r" b="b"/>
            <a:pathLst>
              <a:path w="4899259" h="606392">
                <a:moveTo>
                  <a:pt x="0" y="596766"/>
                </a:moveTo>
                <a:lnTo>
                  <a:pt x="4899259" y="606392"/>
                </a:lnTo>
                <a:lnTo>
                  <a:pt x="4899259" y="0"/>
                </a:lnTo>
              </a:path>
            </a:pathLst>
          </a:custGeom>
          <a:noFill/>
          <a:ln w="41275" cap="flat" cmpd="sng" algn="ctr">
            <a:solidFill>
              <a:schemeClr val="tx1"/>
            </a:solidFill>
            <a:prstDash val="solid"/>
            <a:round/>
            <a:headEnd type="none" w="med" len="med"/>
            <a:tailEnd type="triangl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Trebuchet MS" pitchFamily="34" charset="0"/>
            </a:endParaRPr>
          </a:p>
        </p:txBody>
      </p:sp>
      <p:sp>
        <p:nvSpPr>
          <p:cNvPr id="118" name="Rectangle 117"/>
          <p:cNvSpPr/>
          <p:nvPr/>
        </p:nvSpPr>
        <p:spPr>
          <a:xfrm>
            <a:off x="7323954" y="2631508"/>
            <a:ext cx="248575" cy="6964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r>
              <a:rPr lang="en-US" sz="1600" b="1" dirty="0" smtClean="0">
                <a:solidFill>
                  <a:schemeClr val="tx1"/>
                </a:solidFill>
                <a:latin typeface="Trebuchet MS" pitchFamily="34" charset="0"/>
                <a:ea typeface="Arial" pitchFamily="-112" charset="0"/>
                <a:cs typeface="Calibri"/>
              </a:rPr>
              <a:t>Q</a:t>
            </a:r>
            <a:r>
              <a:rPr lang="en-US" sz="1600" b="1" baseline="-25000" dirty="0" smtClean="0">
                <a:solidFill>
                  <a:schemeClr val="tx1"/>
                </a:solidFill>
                <a:latin typeface="Trebuchet MS" pitchFamily="34" charset="0"/>
                <a:ea typeface="Arial" pitchFamily="-112" charset="0"/>
                <a:cs typeface="Calibri"/>
              </a:rPr>
              <a:t>0</a:t>
            </a:r>
            <a:endParaRPr lang="en-US" sz="1600" b="1" baseline="-25000" dirty="0">
              <a:solidFill>
                <a:schemeClr val="tx1"/>
              </a:solidFill>
              <a:latin typeface="Trebuchet MS" pitchFamily="34" charset="0"/>
              <a:ea typeface="Arial" pitchFamily="-112" charset="0"/>
              <a:cs typeface="Calibri"/>
            </a:endParaRPr>
          </a:p>
        </p:txBody>
      </p:sp>
      <p:sp>
        <p:nvSpPr>
          <p:cNvPr id="119" name="Rectangle 118"/>
          <p:cNvSpPr/>
          <p:nvPr/>
        </p:nvSpPr>
        <p:spPr>
          <a:xfrm>
            <a:off x="7570445" y="2615605"/>
            <a:ext cx="248575" cy="71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r>
              <a:rPr lang="en-US" sz="1600" b="1" dirty="0" smtClean="0">
                <a:solidFill>
                  <a:schemeClr val="tx1"/>
                </a:solidFill>
                <a:latin typeface="Trebuchet MS" pitchFamily="34" charset="0"/>
                <a:ea typeface="Arial" pitchFamily="-112" charset="0"/>
                <a:cs typeface="Calibri"/>
              </a:rPr>
              <a:t>R</a:t>
            </a:r>
            <a:r>
              <a:rPr lang="en-US" sz="1600" b="1" baseline="-25000" dirty="0" smtClean="0">
                <a:solidFill>
                  <a:schemeClr val="tx1"/>
                </a:solidFill>
                <a:latin typeface="Trebuchet MS" pitchFamily="34" charset="0"/>
                <a:ea typeface="Arial" pitchFamily="-112" charset="0"/>
                <a:cs typeface="Calibri"/>
              </a:rPr>
              <a:t>0</a:t>
            </a:r>
            <a:endParaRPr lang="en-US" sz="1600" b="1" baseline="-25000" dirty="0">
              <a:solidFill>
                <a:schemeClr val="tx1"/>
              </a:solidFill>
              <a:latin typeface="Trebuchet MS" pitchFamily="34" charset="0"/>
              <a:ea typeface="Arial" pitchFamily="-112" charset="0"/>
              <a:cs typeface="Calibri"/>
            </a:endParaRPr>
          </a:p>
        </p:txBody>
      </p:sp>
      <p:sp>
        <p:nvSpPr>
          <p:cNvPr id="127" name="Rectangle 126"/>
          <p:cNvSpPr/>
          <p:nvPr/>
        </p:nvSpPr>
        <p:spPr>
          <a:xfrm>
            <a:off x="4147463" y="2283099"/>
            <a:ext cx="236136" cy="1040006"/>
          </a:xfrm>
          <a:prstGeom prst="rect">
            <a:avLst/>
          </a:prstGeom>
          <a:solidFill>
            <a:srgbClr val="C00000">
              <a:alpha val="58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1600" b="1" baseline="-25000">
              <a:solidFill>
                <a:schemeClr val="tx1"/>
              </a:solidFill>
              <a:latin typeface="Trebuchet MS" pitchFamily="34" charset="0"/>
              <a:ea typeface="Arial" pitchFamily="-112" charset="0"/>
              <a:cs typeface="Calibri"/>
            </a:endParaRPr>
          </a:p>
        </p:txBody>
      </p:sp>
      <p:sp>
        <p:nvSpPr>
          <p:cNvPr id="128" name="Rectangle 127"/>
          <p:cNvSpPr/>
          <p:nvPr/>
        </p:nvSpPr>
        <p:spPr>
          <a:xfrm>
            <a:off x="3661791" y="2284775"/>
            <a:ext cx="229439" cy="1048378"/>
          </a:xfrm>
          <a:prstGeom prst="rect">
            <a:avLst/>
          </a:prstGeom>
          <a:solidFill>
            <a:srgbClr val="C00000">
              <a:alpha val="58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1600" b="1" baseline="-25000">
              <a:solidFill>
                <a:schemeClr val="tx1"/>
              </a:solidFill>
              <a:latin typeface="Trebuchet MS" pitchFamily="34" charset="0"/>
              <a:ea typeface="Arial" pitchFamily="-112" charset="0"/>
              <a:cs typeface="Calibri"/>
            </a:endParaRPr>
          </a:p>
        </p:txBody>
      </p:sp>
      <p:sp>
        <p:nvSpPr>
          <p:cNvPr id="129" name="Rectangle 128"/>
          <p:cNvSpPr/>
          <p:nvPr/>
        </p:nvSpPr>
        <p:spPr>
          <a:xfrm>
            <a:off x="3154351" y="2284774"/>
            <a:ext cx="236136" cy="1040006"/>
          </a:xfrm>
          <a:prstGeom prst="rect">
            <a:avLst/>
          </a:prstGeom>
          <a:solidFill>
            <a:srgbClr val="C00000">
              <a:alpha val="58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1600" b="1" baseline="-25000">
              <a:solidFill>
                <a:schemeClr val="tx1"/>
              </a:solidFill>
              <a:latin typeface="Trebuchet MS" pitchFamily="34" charset="0"/>
              <a:ea typeface="Arial" pitchFamily="-112" charset="0"/>
              <a:cs typeface="Calibri"/>
            </a:endParaRPr>
          </a:p>
        </p:txBody>
      </p:sp>
      <p:sp>
        <p:nvSpPr>
          <p:cNvPr id="130" name="Rectangle 129"/>
          <p:cNvSpPr/>
          <p:nvPr/>
        </p:nvSpPr>
        <p:spPr>
          <a:xfrm>
            <a:off x="2918215" y="2289797"/>
            <a:ext cx="214366" cy="1040006"/>
          </a:xfrm>
          <a:prstGeom prst="rect">
            <a:avLst/>
          </a:prstGeom>
          <a:solidFill>
            <a:srgbClr val="C00000">
              <a:alpha val="58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1600" b="1" baseline="-25000">
              <a:solidFill>
                <a:schemeClr val="tx1"/>
              </a:solidFill>
              <a:latin typeface="Trebuchet MS" pitchFamily="34" charset="0"/>
              <a:ea typeface="Arial" pitchFamily="-112" charset="0"/>
              <a:cs typeface="Calibri"/>
            </a:endParaRPr>
          </a:p>
        </p:txBody>
      </p:sp>
      <p:sp>
        <p:nvSpPr>
          <p:cNvPr id="131" name="Rectangle 130"/>
          <p:cNvSpPr/>
          <p:nvPr/>
        </p:nvSpPr>
        <p:spPr>
          <a:xfrm>
            <a:off x="2415795" y="2285742"/>
            <a:ext cx="236136" cy="1040006"/>
          </a:xfrm>
          <a:prstGeom prst="rect">
            <a:avLst/>
          </a:prstGeom>
          <a:solidFill>
            <a:srgbClr val="C00000">
              <a:alpha val="58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1600" b="1" baseline="-25000">
              <a:solidFill>
                <a:schemeClr val="tx1"/>
              </a:solidFill>
              <a:latin typeface="Trebuchet MS" pitchFamily="34" charset="0"/>
              <a:ea typeface="Arial" pitchFamily="-112" charset="0"/>
              <a:cs typeface="Calibri"/>
            </a:endParaRPr>
          </a:p>
        </p:txBody>
      </p:sp>
      <p:sp>
        <p:nvSpPr>
          <p:cNvPr id="132" name="Rectangle 131"/>
          <p:cNvSpPr/>
          <p:nvPr/>
        </p:nvSpPr>
        <p:spPr>
          <a:xfrm>
            <a:off x="3916350" y="2309894"/>
            <a:ext cx="211015" cy="1040006"/>
          </a:xfrm>
          <a:prstGeom prst="rect">
            <a:avLst/>
          </a:prstGeom>
          <a:solidFill>
            <a:srgbClr val="C00000">
              <a:alpha val="58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1600" b="1" baseline="-25000">
              <a:solidFill>
                <a:schemeClr val="tx1"/>
              </a:solidFill>
              <a:latin typeface="Trebuchet MS" pitchFamily="34" charset="0"/>
              <a:ea typeface="Arial" pitchFamily="-112" charset="0"/>
              <a:cs typeface="Calibri"/>
            </a:endParaRPr>
          </a:p>
        </p:txBody>
      </p:sp>
      <p:sp>
        <p:nvSpPr>
          <p:cNvPr id="133" name="Rectangle 132"/>
          <p:cNvSpPr/>
          <p:nvPr/>
        </p:nvSpPr>
        <p:spPr>
          <a:xfrm>
            <a:off x="3395510" y="2289797"/>
            <a:ext cx="236136" cy="1040006"/>
          </a:xfrm>
          <a:prstGeom prst="rect">
            <a:avLst/>
          </a:prstGeom>
          <a:solidFill>
            <a:srgbClr val="C00000">
              <a:alpha val="58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1600" b="1" baseline="-25000">
              <a:solidFill>
                <a:schemeClr val="tx1"/>
              </a:solidFill>
              <a:latin typeface="Trebuchet MS" pitchFamily="34" charset="0"/>
              <a:ea typeface="Arial" pitchFamily="-112" charset="0"/>
              <a:cs typeface="Calibri"/>
            </a:endParaRPr>
          </a:p>
        </p:txBody>
      </p:sp>
      <p:sp>
        <p:nvSpPr>
          <p:cNvPr id="134" name="Rectangle 133"/>
          <p:cNvSpPr/>
          <p:nvPr/>
        </p:nvSpPr>
        <p:spPr>
          <a:xfrm>
            <a:off x="2667006" y="2299846"/>
            <a:ext cx="236136" cy="1040006"/>
          </a:xfrm>
          <a:prstGeom prst="rect">
            <a:avLst/>
          </a:prstGeom>
          <a:solidFill>
            <a:srgbClr val="C00000">
              <a:alpha val="58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1600" b="1" baseline="-25000">
              <a:solidFill>
                <a:schemeClr val="tx1"/>
              </a:solidFill>
              <a:latin typeface="Trebuchet MS" pitchFamily="34" charset="0"/>
              <a:ea typeface="Arial" pitchFamily="-112" charset="0"/>
              <a:cs typeface="Calibri"/>
            </a:endParaRPr>
          </a:p>
        </p:txBody>
      </p:sp>
      <p:pic>
        <p:nvPicPr>
          <p:cNvPr id="126" name="Picture 3"/>
          <p:cNvPicPr>
            <a:picLocks noChangeAspect="1" noChangeArrowheads="1"/>
          </p:cNvPicPr>
          <p:nvPr/>
        </p:nvPicPr>
        <p:blipFill>
          <a:blip r:embed="rId3" cstate="print"/>
          <a:srcRect/>
          <a:stretch>
            <a:fillRect/>
          </a:stretch>
        </p:blipFill>
        <p:spPr bwMode="auto">
          <a:xfrm>
            <a:off x="7943820" y="231775"/>
            <a:ext cx="936685" cy="115844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6"/>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144"/>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7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animBg="1"/>
      <p:bldP spid="143" grpId="0" animBg="1"/>
      <p:bldP spid="144" grpId="0" animBg="1"/>
      <p:bldP spid="76" grpId="0" animBg="1"/>
      <p:bldP spid="93" grpId="0" animBg="1"/>
      <p:bldP spid="110" grpId="0" animBg="1"/>
      <p:bldP spid="114" grpId="0" animBg="1"/>
      <p:bldP spid="115" grpId="0" animBg="1"/>
      <p:bldP spid="116" grpId="0" animBg="1"/>
      <p:bldP spid="118" grpId="0" animBg="1"/>
      <p:bldP spid="119" grpId="0" animBg="1"/>
      <p:bldP spid="132" grpId="0" animBg="1"/>
      <p:bldP spid="133" grpId="0" animBg="1"/>
      <p:bldP spid="1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Design Tradeoffs for SSD Performance</a:t>
            </a:r>
            <a:endParaRPr lang="en-US" dirty="0"/>
          </a:p>
        </p:txBody>
      </p:sp>
      <p:sp>
        <p:nvSpPr>
          <p:cNvPr id="3" name="Subtitle 2"/>
          <p:cNvSpPr>
            <a:spLocks noGrp="1"/>
          </p:cNvSpPr>
          <p:nvPr>
            <p:ph type="subTitle" idx="1"/>
          </p:nvPr>
        </p:nvSpPr>
        <p:spPr>
          <a:xfrm>
            <a:off x="2734826" y="3650133"/>
            <a:ext cx="6028174" cy="1163395"/>
          </a:xfrm>
        </p:spPr>
        <p:txBody>
          <a:bodyPr/>
          <a:lstStyle/>
          <a:p>
            <a:r>
              <a:rPr lang="en-US" sz="2800" smtClean="0"/>
              <a:t>Ted Wobber</a:t>
            </a:r>
          </a:p>
          <a:p>
            <a:r>
              <a:rPr lang="en-US" sz="2800" smtClean="0"/>
              <a:t>Principal Researcher</a:t>
            </a:r>
          </a:p>
          <a:p>
            <a:r>
              <a:rPr lang="en-US" sz="2800" smtClean="0"/>
              <a:t>Microsoft Research, Silicon Valley</a:t>
            </a:r>
            <a:endParaRPr lang="en-US" sz="28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
          <p:cNvSpPr>
            <a:spLocks noGrp="1" noChangeArrowheads="1"/>
          </p:cNvSpPr>
          <p:nvPr>
            <p:ph type="title"/>
          </p:nvPr>
        </p:nvSpPr>
        <p:spPr>
          <a:xfrm>
            <a:off x="382588" y="228600"/>
            <a:ext cx="8380412" cy="1163395"/>
          </a:xfrm>
        </p:spPr>
        <p:txBody>
          <a:bodyPr/>
          <a:lstStyle/>
          <a:p>
            <a:r>
              <a:rPr lang="en-US" smtClean="0"/>
              <a:t>Over-provisioning</a:t>
            </a:r>
            <a:br>
              <a:rPr lang="en-US" smtClean="0"/>
            </a:br>
            <a:r>
              <a:rPr sz="3600" smtClean="0">
                <a:gradFill>
                  <a:gsLst>
                    <a:gs pos="28000">
                      <a:schemeClr val="accent6">
                        <a:lumMod val="40000"/>
                        <a:lumOff val="60000"/>
                      </a:schemeClr>
                    </a:gs>
                    <a:gs pos="48000">
                      <a:schemeClr val="accent6">
                        <a:lumMod val="40000"/>
                        <a:lumOff val="60000"/>
                      </a:schemeClr>
                    </a:gs>
                  </a:gsLst>
                  <a:lin ang="5400000" scaled="1"/>
                </a:gradFill>
              </a:rPr>
              <a:t>Putting off the work</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3" name="Content Placeholder 2"/>
          <p:cNvSpPr>
            <a:spLocks noGrp="1"/>
          </p:cNvSpPr>
          <p:nvPr>
            <p:ph idx="1"/>
          </p:nvPr>
        </p:nvSpPr>
        <p:spPr>
          <a:xfrm>
            <a:off x="381000" y="1901825"/>
            <a:ext cx="8380412" cy="2746906"/>
          </a:xfrm>
        </p:spPr>
        <p:txBody>
          <a:bodyPr/>
          <a:lstStyle/>
          <a:p>
            <a:r>
              <a:rPr lang="en-US" smtClean="0"/>
              <a:t>Keep extra (unadvertised) blocks</a:t>
            </a:r>
          </a:p>
          <a:p>
            <a:r>
              <a:rPr lang="en-US" smtClean="0"/>
              <a:t>Reduces “pressure” for cleaning</a:t>
            </a:r>
          </a:p>
          <a:p>
            <a:r>
              <a:rPr lang="en-US" smtClean="0"/>
              <a:t>Improves foreground latency</a:t>
            </a:r>
          </a:p>
          <a:p>
            <a:r>
              <a:rPr lang="en-US" smtClean="0"/>
              <a:t>Reduces write-amplification </a:t>
            </a:r>
            <a:br>
              <a:rPr lang="en-US" smtClean="0"/>
            </a:br>
            <a:r>
              <a:rPr lang="en-US" smtClean="0"/>
              <a:t>due to cleaning</a:t>
            </a:r>
            <a:endParaRPr lang="en-US" dirty="0" smtClean="0"/>
          </a:p>
        </p:txBody>
      </p:sp>
      <p:pic>
        <p:nvPicPr>
          <p:cNvPr id="11" name="Picture 3"/>
          <p:cNvPicPr>
            <a:picLocks noChangeAspect="1" noChangeArrowheads="1"/>
          </p:cNvPicPr>
          <p:nvPr/>
        </p:nvPicPr>
        <p:blipFill>
          <a:blip r:embed="rId3" cstate="print"/>
          <a:srcRect/>
          <a:stretch>
            <a:fillRect/>
          </a:stretch>
        </p:blipFill>
        <p:spPr bwMode="auto">
          <a:xfrm>
            <a:off x="7943820" y="231775"/>
            <a:ext cx="936685" cy="115844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380412" cy="3303468"/>
          </a:xfrm>
        </p:spPr>
        <p:txBody>
          <a:bodyPr/>
          <a:lstStyle/>
          <a:p>
            <a:r>
              <a:rPr lang="en-US" dirty="0" smtClean="0"/>
              <a:t>SSD doesn’t know what LBAs are </a:t>
            </a:r>
            <a:r>
              <a:rPr lang="en-US" smtClean="0"/>
              <a:t>in use</a:t>
            </a:r>
            <a:endParaRPr lang="en-US" dirty="0" smtClean="0"/>
          </a:p>
          <a:p>
            <a:pPr lvl="1"/>
            <a:r>
              <a:rPr lang="en-US" dirty="0" smtClean="0"/>
              <a:t>Logical disk is always full!</a:t>
            </a:r>
          </a:p>
          <a:p>
            <a:r>
              <a:rPr lang="en-US" dirty="0" smtClean="0"/>
              <a:t>If SSD can know what pages are unused, these can treated as “</a:t>
            </a:r>
            <a:r>
              <a:rPr lang="en-US" smtClean="0"/>
              <a:t>superseded”</a:t>
            </a:r>
            <a:endParaRPr lang="en-US" dirty="0" smtClean="0"/>
          </a:p>
          <a:p>
            <a:r>
              <a:rPr lang="en-US" dirty="0" smtClean="0"/>
              <a:t>Better cleaning efficiency</a:t>
            </a:r>
          </a:p>
          <a:p>
            <a:r>
              <a:rPr lang="en-US" smtClean="0"/>
              <a:t>De-facto over-provisioning</a:t>
            </a:r>
            <a:endParaRPr lang="en-US" dirty="0" smtClean="0"/>
          </a:p>
        </p:txBody>
      </p:sp>
      <p:sp>
        <p:nvSpPr>
          <p:cNvPr id="8" name="Rectangle 12"/>
          <p:cNvSpPr>
            <a:spLocks noGrp="1" noChangeArrowheads="1"/>
          </p:cNvSpPr>
          <p:nvPr>
            <p:ph type="title"/>
          </p:nvPr>
        </p:nvSpPr>
        <p:spPr>
          <a:xfrm>
            <a:off x="381000" y="228601"/>
            <a:ext cx="8393113" cy="1163395"/>
          </a:xfrm>
        </p:spPr>
        <p:txBody>
          <a:bodyPr/>
          <a:lstStyle/>
          <a:p>
            <a:r>
              <a:rPr lang="en-US" dirty="0" smtClean="0"/>
              <a:t>Delete Notification</a:t>
            </a:r>
            <a:r>
              <a:rPr lang="en-US" dirty="0"/>
              <a:t/>
            </a:r>
            <a:br>
              <a:rPr lang="en-US" dirty="0"/>
            </a:br>
            <a:r>
              <a:rPr lang="en-US" sz="3600" dirty="0" smtClean="0">
                <a:gradFill>
                  <a:gsLst>
                    <a:gs pos="28000">
                      <a:schemeClr val="accent6">
                        <a:lumMod val="40000"/>
                        <a:lumOff val="60000"/>
                      </a:schemeClr>
                    </a:gs>
                    <a:gs pos="48000">
                      <a:schemeClr val="accent6">
                        <a:lumMod val="40000"/>
                        <a:lumOff val="60000"/>
                      </a:schemeClr>
                    </a:gs>
                  </a:gsLst>
                  <a:lin ang="5400000" scaled="1"/>
                </a:gradFill>
              </a:rPr>
              <a:t>Avoiding the work</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4" name="Rectangle 3"/>
          <p:cNvSpPr/>
          <p:nvPr/>
        </p:nvSpPr>
        <p:spPr bwMode="auto">
          <a:xfrm>
            <a:off x="2362200" y="5181600"/>
            <a:ext cx="4000500" cy="11049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lnSpc>
                <a:spcPct val="90000"/>
              </a:lnSpc>
            </a:pP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“Trim” API:</a:t>
            </a:r>
          </a:p>
          <a:p>
            <a:pPr algn="ctr" defTabSz="914063">
              <a:lnSpc>
                <a:spcPct val="90000"/>
              </a:lnSpc>
            </a:pP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An important step forward</a:t>
            </a:r>
          </a:p>
        </p:txBody>
      </p:sp>
      <p:pic>
        <p:nvPicPr>
          <p:cNvPr id="7" name="Picture 3"/>
          <p:cNvPicPr>
            <a:picLocks noChangeAspect="1" noChangeArrowheads="1"/>
          </p:cNvPicPr>
          <p:nvPr/>
        </p:nvPicPr>
        <p:blipFill>
          <a:blip r:embed="rId3" cstate="print"/>
          <a:srcRect/>
          <a:stretch>
            <a:fillRect/>
          </a:stretch>
        </p:blipFill>
        <p:spPr bwMode="auto">
          <a:xfrm>
            <a:off x="7943820" y="231775"/>
            <a:ext cx="936685" cy="115844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4729018" y="2355850"/>
            <a:ext cx="4033983" cy="2123658"/>
          </a:xfrm>
        </p:spPr>
        <p:txBody>
          <a:bodyPr/>
          <a:lstStyle/>
          <a:p>
            <a:r>
              <a:rPr lang="en-US" sz="2400" dirty="0" smtClean="0"/>
              <a:t>Postmark trace</a:t>
            </a:r>
          </a:p>
          <a:p>
            <a:r>
              <a:rPr lang="en-US" sz="2400" dirty="0" smtClean="0"/>
              <a:t>One-third pages moved</a:t>
            </a:r>
          </a:p>
          <a:p>
            <a:r>
              <a:rPr lang="en-US" sz="2400" dirty="0" smtClean="0"/>
              <a:t>Cleaning </a:t>
            </a:r>
            <a:r>
              <a:rPr lang="en-US" sz="2400" smtClean="0"/>
              <a:t>efficiency </a:t>
            </a:r>
            <a:br>
              <a:rPr lang="en-US" sz="2400" smtClean="0"/>
            </a:br>
            <a:r>
              <a:rPr lang="en-US" sz="2400" smtClean="0"/>
              <a:t>improved </a:t>
            </a:r>
            <a:r>
              <a:rPr lang="en-US" sz="2400" dirty="0" smtClean="0"/>
              <a:t>by factor of 3</a:t>
            </a:r>
          </a:p>
          <a:p>
            <a:r>
              <a:rPr lang="en-US" sz="2400" dirty="0" smtClean="0"/>
              <a:t>Block </a:t>
            </a:r>
            <a:r>
              <a:rPr lang="en-US" sz="2400" smtClean="0"/>
              <a:t>lifetime improved</a:t>
            </a:r>
            <a:endParaRPr lang="en-US" sz="2400" dirty="0"/>
          </a:p>
        </p:txBody>
      </p:sp>
      <p:graphicFrame>
        <p:nvGraphicFramePr>
          <p:cNvPr id="5" name="Content Placeholder 5"/>
          <p:cNvGraphicFramePr>
            <a:graphicFrameLocks noGrp="1"/>
          </p:cNvGraphicFramePr>
          <p:nvPr>
            <p:ph sz="quarter" idx="1"/>
          </p:nvPr>
        </p:nvGraphicFramePr>
        <p:xfrm>
          <a:off x="381000" y="1901825"/>
          <a:ext cx="4419601" cy="4415848"/>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12"/>
          <p:cNvSpPr>
            <a:spLocks noGrp="1" noChangeArrowheads="1"/>
          </p:cNvSpPr>
          <p:nvPr>
            <p:ph type="title"/>
          </p:nvPr>
        </p:nvSpPr>
        <p:spPr>
          <a:xfrm>
            <a:off x="381000" y="228601"/>
            <a:ext cx="8393113" cy="1163395"/>
          </a:xfrm>
        </p:spPr>
        <p:txBody>
          <a:bodyPr/>
          <a:lstStyle/>
          <a:p>
            <a:r>
              <a:rPr lang="en-US" dirty="0" smtClean="0"/>
              <a:t>Delete Notification</a:t>
            </a:r>
            <a:r>
              <a:rPr lang="en-US" dirty="0"/>
              <a:t/>
            </a:r>
            <a:br>
              <a:rPr lang="en-US" dirty="0"/>
            </a:br>
            <a:r>
              <a:rPr lang="en-US" sz="3600" dirty="0" smtClean="0">
                <a:gradFill>
                  <a:gsLst>
                    <a:gs pos="28000">
                      <a:schemeClr val="accent6">
                        <a:lumMod val="40000"/>
                        <a:lumOff val="60000"/>
                      </a:schemeClr>
                    </a:gs>
                    <a:gs pos="48000">
                      <a:schemeClr val="accent6">
                        <a:lumMod val="40000"/>
                        <a:lumOff val="60000"/>
                      </a:schemeClr>
                    </a:gs>
                  </a:gsLst>
                  <a:lin ang="5400000" scaled="1"/>
                </a:gradFill>
              </a:rPr>
              <a:t>Cleaning Efficiency</a:t>
            </a:r>
            <a:endParaRPr sz="3600">
              <a:gradFill>
                <a:gsLst>
                  <a:gs pos="28000">
                    <a:schemeClr val="accent6">
                      <a:lumMod val="40000"/>
                      <a:lumOff val="60000"/>
                    </a:schemeClr>
                  </a:gs>
                  <a:gs pos="48000">
                    <a:schemeClr val="accent6">
                      <a:lumMod val="40000"/>
                      <a:lumOff val="60000"/>
                    </a:schemeClr>
                  </a:gs>
                </a:gsLst>
                <a:lin ang="5400000" scaled="1"/>
              </a:gradFill>
            </a:endParaRPr>
          </a:p>
        </p:txBody>
      </p:sp>
      <p:pic>
        <p:nvPicPr>
          <p:cNvPr id="6" name="Picture 3"/>
          <p:cNvPicPr>
            <a:picLocks noChangeAspect="1" noChangeArrowheads="1"/>
          </p:cNvPicPr>
          <p:nvPr/>
        </p:nvPicPr>
        <p:blipFill>
          <a:blip r:embed="rId4" cstate="print"/>
          <a:srcRect/>
          <a:stretch>
            <a:fillRect/>
          </a:stretch>
        </p:blipFill>
        <p:spPr bwMode="auto">
          <a:xfrm>
            <a:off x="7943820" y="231775"/>
            <a:ext cx="936685" cy="115844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smtClean="0"/>
              <a:t>LBA Map Tradeoffs</a:t>
            </a:r>
            <a:endParaRPr lang="en-US"/>
          </a:p>
        </p:txBody>
      </p:sp>
      <p:sp>
        <p:nvSpPr>
          <p:cNvPr id="9229" name="Rectangle 13"/>
          <p:cNvSpPr>
            <a:spLocks noGrp="1" noChangeArrowheads="1"/>
          </p:cNvSpPr>
          <p:nvPr>
            <p:ph type="body" idx="1"/>
          </p:nvPr>
        </p:nvSpPr>
        <p:spPr>
          <a:xfrm>
            <a:off x="382588" y="1414464"/>
            <a:ext cx="8380412" cy="4407360"/>
          </a:xfrm>
        </p:spPr>
        <p:txBody>
          <a:bodyPr/>
          <a:lstStyle/>
          <a:p>
            <a:r>
              <a:rPr lang="en-US" smtClean="0"/>
              <a:t>Large granularity</a:t>
            </a:r>
          </a:p>
          <a:p>
            <a:pPr lvl="1"/>
            <a:r>
              <a:rPr lang="en-US" smtClean="0"/>
              <a:t>Simple; small map size</a:t>
            </a:r>
          </a:p>
          <a:p>
            <a:pPr lvl="1"/>
            <a:r>
              <a:rPr lang="en-US" smtClean="0"/>
              <a:t>Low overhead for sequential write workload</a:t>
            </a:r>
          </a:p>
          <a:p>
            <a:pPr lvl="1"/>
            <a:r>
              <a:rPr lang="en-US" smtClean="0"/>
              <a:t>Foreground write amplification (R-M-W)</a:t>
            </a:r>
          </a:p>
          <a:p>
            <a:r>
              <a:rPr lang="en-US" smtClean="0"/>
              <a:t>Fine granularity</a:t>
            </a:r>
          </a:p>
          <a:p>
            <a:pPr lvl="1"/>
            <a:r>
              <a:rPr lang="en-US" smtClean="0"/>
              <a:t>Complex; large map size</a:t>
            </a:r>
          </a:p>
          <a:p>
            <a:pPr lvl="1"/>
            <a:r>
              <a:rPr lang="en-US" smtClean="0"/>
              <a:t>Can tolerate random write workload </a:t>
            </a:r>
          </a:p>
          <a:p>
            <a:pPr lvl="1"/>
            <a:r>
              <a:rPr lang="en-US" smtClean="0"/>
              <a:t>Background write amplification (cleaning)</a:t>
            </a:r>
            <a:endParaRPr lang="en-US" dirty="0" smtClean="0"/>
          </a:p>
        </p:txBody>
      </p:sp>
      <p:pic>
        <p:nvPicPr>
          <p:cNvPr id="10" name="Picture 3"/>
          <p:cNvPicPr>
            <a:picLocks noChangeAspect="1" noChangeArrowheads="1"/>
          </p:cNvPicPr>
          <p:nvPr/>
        </p:nvPicPr>
        <p:blipFill>
          <a:blip r:embed="rId3" cstate="print"/>
          <a:srcRect/>
          <a:stretch>
            <a:fillRect/>
          </a:stretch>
        </p:blipFill>
        <p:spPr bwMode="auto">
          <a:xfrm>
            <a:off x="7943820" y="231775"/>
            <a:ext cx="936685" cy="115844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2"/>
          <p:cNvSpPr>
            <a:spLocks noGrp="1" noChangeArrowheads="1"/>
          </p:cNvSpPr>
          <p:nvPr>
            <p:ph type="title"/>
          </p:nvPr>
        </p:nvSpPr>
        <p:spPr>
          <a:xfrm>
            <a:off x="382588" y="228600"/>
            <a:ext cx="8380412" cy="1163395"/>
          </a:xfrm>
        </p:spPr>
        <p:txBody>
          <a:bodyPr/>
          <a:lstStyle/>
          <a:p>
            <a:r>
              <a:rPr lang="en-US" smtClean="0"/>
              <a:t>Write-in-place vs. Logging</a:t>
            </a:r>
            <a:br>
              <a:rPr lang="en-US" smtClean="0"/>
            </a:br>
            <a:r>
              <a:rPr sz="3600" smtClean="0">
                <a:gradFill>
                  <a:gsLst>
                    <a:gs pos="28000">
                      <a:schemeClr val="accent6">
                        <a:lumMod val="40000"/>
                        <a:lumOff val="60000"/>
                      </a:schemeClr>
                    </a:gs>
                    <a:gs pos="48000">
                      <a:schemeClr val="accent6">
                        <a:lumMod val="40000"/>
                        <a:lumOff val="60000"/>
                      </a:schemeClr>
                    </a:gs>
                  </a:gsLst>
                  <a:lin ang="5400000" scaled="1"/>
                </a:gradFill>
              </a:rPr>
              <a:t>Summary</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6" name="Content Placeholder 5"/>
          <p:cNvSpPr>
            <a:spLocks noGrp="1"/>
          </p:cNvSpPr>
          <p:nvPr>
            <p:ph idx="1"/>
          </p:nvPr>
        </p:nvSpPr>
        <p:spPr>
          <a:xfrm>
            <a:off x="381000" y="1901825"/>
            <a:ext cx="8380412" cy="5512791"/>
          </a:xfrm>
        </p:spPr>
        <p:txBody>
          <a:bodyPr/>
          <a:lstStyle/>
          <a:p>
            <a:r>
              <a:rPr lang="en-US" smtClean="0"/>
              <a:t>Rotating disks</a:t>
            </a:r>
          </a:p>
          <a:p>
            <a:pPr lvl="1"/>
            <a:r>
              <a:rPr lang="en-US" smtClean="0"/>
              <a:t>Constant map from</a:t>
            </a:r>
            <a:br>
              <a:rPr lang="en-US" smtClean="0"/>
            </a:br>
            <a:r>
              <a:rPr lang="en-US" smtClean="0"/>
              <a:t>LBA to on-disk location</a:t>
            </a:r>
            <a:br>
              <a:rPr lang="en-US" smtClean="0"/>
            </a:br>
            <a:endParaRPr lang="en-US" smtClean="0"/>
          </a:p>
          <a:p>
            <a:r>
              <a:rPr lang="en-US" smtClean="0"/>
              <a:t>SSDs</a:t>
            </a:r>
          </a:p>
          <a:p>
            <a:pPr lvl="1"/>
            <a:r>
              <a:rPr lang="en-US" smtClean="0"/>
              <a:t>Dynamic LBA map</a:t>
            </a:r>
          </a:p>
          <a:p>
            <a:pPr lvl="1"/>
            <a:r>
              <a:rPr lang="en-US" smtClean="0"/>
              <a:t>Various possible strategies</a:t>
            </a:r>
          </a:p>
          <a:p>
            <a:pPr lvl="1"/>
            <a:r>
              <a:rPr lang="en-US" smtClean="0"/>
              <a:t>Best strategy deeply </a:t>
            </a:r>
            <a:br>
              <a:rPr lang="en-US" smtClean="0"/>
            </a:br>
            <a:r>
              <a:rPr lang="en-US" smtClean="0"/>
              <a:t>workload-dependent</a:t>
            </a:r>
            <a:endParaRPr lang="en-US" dirty="0" smtClean="0"/>
          </a:p>
        </p:txBody>
      </p:sp>
      <p:pic>
        <p:nvPicPr>
          <p:cNvPr id="10" name="Picture 2"/>
          <p:cNvPicPr>
            <a:picLocks noChangeAspect="1" noChangeArrowheads="1"/>
          </p:cNvPicPr>
          <p:nvPr/>
        </p:nvPicPr>
        <p:blipFill>
          <a:blip r:embed="rId3"/>
          <a:srcRect/>
          <a:stretch>
            <a:fillRect/>
          </a:stretch>
        </p:blipFill>
        <p:spPr bwMode="auto">
          <a:xfrm>
            <a:off x="6705600" y="1447800"/>
            <a:ext cx="1809750" cy="2218840"/>
          </a:xfrm>
          <a:prstGeom prst="rect">
            <a:avLst/>
          </a:prstGeom>
          <a:noFill/>
          <a:ln w="9525">
            <a:noFill/>
            <a:miter lim="800000"/>
            <a:headEnd/>
            <a:tailEnd/>
          </a:ln>
          <a:effectLst/>
        </p:spPr>
      </p:pic>
      <p:pic>
        <p:nvPicPr>
          <p:cNvPr id="11" name="Picture 3"/>
          <p:cNvPicPr>
            <a:picLocks noChangeAspect="1" noChangeArrowheads="1"/>
          </p:cNvPicPr>
          <p:nvPr/>
        </p:nvPicPr>
        <p:blipFill>
          <a:blip r:embed="rId4"/>
          <a:srcRect/>
          <a:stretch>
            <a:fillRect/>
          </a:stretch>
        </p:blipFill>
        <p:spPr bwMode="auto">
          <a:xfrm>
            <a:off x="6705600" y="3886200"/>
            <a:ext cx="1771650" cy="219108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17" y="2514600"/>
            <a:ext cx="7602278" cy="1717393"/>
          </a:xfrm>
        </p:spPr>
        <p:txBody>
          <a:bodyPr/>
          <a:lstStyle/>
          <a:p>
            <a:pPr algn="ctr"/>
            <a:r>
              <a:rPr smtClean="0"/>
              <a:t>Moving Parts vs. Parallelism</a:t>
            </a:r>
            <a:br>
              <a:rPr smtClean="0"/>
            </a:br>
            <a:r>
              <a:rPr sz="2800" smtClean="0"/>
              <a:t>(How many IOPS can I get?)</a:t>
            </a:r>
            <a:r>
              <a:rPr sz="2400" smtClean="0"/>
              <a:t/>
            </a:r>
            <a:br>
              <a:rPr sz="2400" smtClean="0"/>
            </a:br>
            <a:r>
              <a:rPr smtClean="0"/>
              <a:t>		</a:t>
            </a:r>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2"/>
          <p:cNvSpPr>
            <a:spLocks noGrp="1" noChangeArrowheads="1"/>
          </p:cNvSpPr>
          <p:nvPr>
            <p:ph type="title"/>
          </p:nvPr>
        </p:nvSpPr>
        <p:spPr>
          <a:xfrm>
            <a:off x="382588" y="228600"/>
            <a:ext cx="8380412" cy="1329595"/>
          </a:xfrm>
        </p:spPr>
        <p:txBody>
          <a:bodyPr/>
          <a:lstStyle/>
          <a:p>
            <a:r>
              <a:rPr lang="en-US" smtClean="0"/>
              <a:t>Moving Parts vs. Parallelism</a:t>
            </a:r>
            <a:br>
              <a:rPr lang="en-US" smtClean="0"/>
            </a:br>
            <a:endParaRPr lang="en-US"/>
          </a:p>
        </p:txBody>
      </p:sp>
      <p:sp>
        <p:nvSpPr>
          <p:cNvPr id="6" name="Content Placeholder 5"/>
          <p:cNvSpPr>
            <a:spLocks noGrp="1"/>
          </p:cNvSpPr>
          <p:nvPr>
            <p:ph idx="1"/>
          </p:nvPr>
        </p:nvSpPr>
        <p:spPr>
          <a:xfrm>
            <a:off x="382588" y="1414464"/>
            <a:ext cx="8380412" cy="4540730"/>
          </a:xfrm>
        </p:spPr>
        <p:txBody>
          <a:bodyPr/>
          <a:lstStyle/>
          <a:p>
            <a:r>
              <a:rPr lang="en-US" smtClean="0"/>
              <a:t>Rotating disks</a:t>
            </a:r>
          </a:p>
          <a:p>
            <a:pPr lvl="1"/>
            <a:r>
              <a:rPr lang="en-US" smtClean="0"/>
              <a:t>Minimize seek time and</a:t>
            </a:r>
            <a:br>
              <a:rPr lang="en-US" smtClean="0"/>
            </a:br>
            <a:r>
              <a:rPr lang="en-US" smtClean="0"/>
              <a:t>impact of rotational delay</a:t>
            </a:r>
          </a:p>
          <a:p>
            <a:pPr lvl="1"/>
            <a:endParaRPr lang="en-US" smtClean="0"/>
          </a:p>
          <a:p>
            <a:r>
              <a:rPr lang="en-US" smtClean="0"/>
              <a:t>SSDs</a:t>
            </a:r>
          </a:p>
          <a:p>
            <a:pPr lvl="1"/>
            <a:r>
              <a:rPr lang="en-US" smtClean="0"/>
              <a:t>Maximize number of</a:t>
            </a:r>
            <a:br>
              <a:rPr lang="en-US" smtClean="0"/>
            </a:br>
            <a:r>
              <a:rPr lang="en-US" smtClean="0"/>
              <a:t>operations in flight</a:t>
            </a:r>
          </a:p>
          <a:p>
            <a:pPr lvl="1"/>
            <a:r>
              <a:rPr lang="en-US" smtClean="0"/>
              <a:t>Keep chip interconnect </a:t>
            </a:r>
            <a:br>
              <a:rPr lang="en-US" smtClean="0"/>
            </a:br>
            <a:r>
              <a:rPr lang="en-US" smtClean="0"/>
              <a:t>manageable</a:t>
            </a:r>
            <a:endParaRPr lang="en-US" dirty="0" smtClean="0"/>
          </a:p>
        </p:txBody>
      </p:sp>
      <p:pic>
        <p:nvPicPr>
          <p:cNvPr id="10" name="Picture 2"/>
          <p:cNvPicPr>
            <a:picLocks noChangeAspect="1" noChangeArrowheads="1"/>
          </p:cNvPicPr>
          <p:nvPr/>
        </p:nvPicPr>
        <p:blipFill>
          <a:blip r:embed="rId3"/>
          <a:srcRect/>
          <a:stretch>
            <a:fillRect/>
          </a:stretch>
        </p:blipFill>
        <p:spPr bwMode="auto">
          <a:xfrm>
            <a:off x="6705600" y="1447800"/>
            <a:ext cx="1809750" cy="2218840"/>
          </a:xfrm>
          <a:prstGeom prst="rect">
            <a:avLst/>
          </a:prstGeom>
          <a:noFill/>
          <a:ln w="9525">
            <a:noFill/>
            <a:miter lim="800000"/>
            <a:headEnd/>
            <a:tailEnd/>
          </a:ln>
          <a:effectLst/>
        </p:spPr>
      </p:pic>
      <p:pic>
        <p:nvPicPr>
          <p:cNvPr id="11" name="Picture 3"/>
          <p:cNvPicPr>
            <a:picLocks noChangeAspect="1" noChangeArrowheads="1"/>
          </p:cNvPicPr>
          <p:nvPr/>
        </p:nvPicPr>
        <p:blipFill>
          <a:blip r:embed="rId4"/>
          <a:srcRect/>
          <a:stretch>
            <a:fillRect/>
          </a:stretch>
        </p:blipFill>
        <p:spPr bwMode="auto">
          <a:xfrm>
            <a:off x="6705600" y="3886200"/>
            <a:ext cx="1771650" cy="219108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
          <p:cNvSpPr>
            <a:spLocks noGrp="1" noChangeArrowheads="1"/>
          </p:cNvSpPr>
          <p:nvPr>
            <p:ph type="title"/>
          </p:nvPr>
        </p:nvSpPr>
        <p:spPr>
          <a:xfrm>
            <a:off x="382588" y="228600"/>
            <a:ext cx="8380412" cy="1163395"/>
          </a:xfrm>
        </p:spPr>
        <p:txBody>
          <a:bodyPr/>
          <a:lstStyle/>
          <a:p>
            <a:r>
              <a:rPr smtClean="0"/>
              <a:t>Improving IOPS</a:t>
            </a:r>
            <a:r>
              <a:rPr lang="en-US" dirty="0" smtClean="0"/>
              <a:t/>
            </a:r>
            <a:br>
              <a:rPr lang="en-US" dirty="0" smtClean="0"/>
            </a:br>
            <a:r>
              <a:rPr sz="3600" smtClean="0">
                <a:gradFill>
                  <a:gsLst>
                    <a:gs pos="28000">
                      <a:schemeClr val="accent6">
                        <a:lumMod val="40000"/>
                        <a:lumOff val="60000"/>
                      </a:schemeClr>
                    </a:gs>
                    <a:gs pos="48000">
                      <a:schemeClr val="accent6">
                        <a:lumMod val="40000"/>
                        <a:lumOff val="60000"/>
                      </a:schemeClr>
                    </a:gs>
                  </a:gsLst>
                  <a:lin ang="5400000" scaled="1"/>
                </a:gradFill>
              </a:rPr>
              <a:t>Strategies</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3" name="Content Placeholder 2"/>
          <p:cNvSpPr>
            <a:spLocks noGrp="1"/>
          </p:cNvSpPr>
          <p:nvPr>
            <p:ph idx="1"/>
          </p:nvPr>
        </p:nvSpPr>
        <p:spPr>
          <a:xfrm>
            <a:off x="381000" y="1901825"/>
            <a:ext cx="8380412" cy="2369879"/>
          </a:xfrm>
        </p:spPr>
        <p:txBody>
          <a:bodyPr/>
          <a:lstStyle/>
          <a:p>
            <a:r>
              <a:rPr lang="en-US" dirty="0" smtClean="0"/>
              <a:t>Request-queue sort by sector address</a:t>
            </a:r>
          </a:p>
          <a:p>
            <a:r>
              <a:rPr lang="en-US" dirty="0" smtClean="0"/>
              <a:t>Defragmentation</a:t>
            </a:r>
          </a:p>
          <a:p>
            <a:r>
              <a:rPr lang="en-US" dirty="0" smtClean="0"/>
              <a:t>Application-level block ordering</a:t>
            </a:r>
          </a:p>
        </p:txBody>
      </p:sp>
      <p:pic>
        <p:nvPicPr>
          <p:cNvPr id="5" name="Picture 2"/>
          <p:cNvPicPr>
            <a:picLocks noChangeAspect="1" noChangeArrowheads="1"/>
          </p:cNvPicPr>
          <p:nvPr/>
        </p:nvPicPr>
        <p:blipFill>
          <a:blip r:embed="rId3" cstate="print"/>
          <a:srcRect/>
          <a:stretch>
            <a:fillRect/>
          </a:stretch>
        </p:blipFill>
        <p:spPr bwMode="auto">
          <a:xfrm>
            <a:off x="7975214" y="231775"/>
            <a:ext cx="905291" cy="1109931"/>
          </a:xfrm>
          <a:prstGeom prst="rect">
            <a:avLst/>
          </a:prstGeom>
          <a:noFill/>
          <a:ln w="9525">
            <a:noFill/>
            <a:miter lim="800000"/>
            <a:headEnd/>
            <a:tailEnd/>
          </a:ln>
          <a:effectLst/>
        </p:spPr>
      </p:pic>
      <p:sp>
        <p:nvSpPr>
          <p:cNvPr id="6" name="Rectangle 5"/>
          <p:cNvSpPr/>
          <p:nvPr/>
        </p:nvSpPr>
        <p:spPr bwMode="auto">
          <a:xfrm>
            <a:off x="2628900" y="4455752"/>
            <a:ext cx="3886200" cy="13716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defRPr sz="1800" b="1" i="0" u="none" strike="noStrike" kern="1200" baseline="0">
                <a:solidFill>
                  <a:srgbClr val="FFFFFF"/>
                </a:solidFill>
                <a:latin typeface="Trebuchet MS" pitchFamily="34" charset="0"/>
                <a:ea typeface="+mn-ea"/>
                <a:cs typeface="+mn-cs"/>
              </a:defRPr>
            </a:pPr>
            <a:r>
              <a:rPr lang="en-US" sz="24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One request at a time</a:t>
            </a:r>
          </a:p>
          <a:p>
            <a:pPr algn="ctr" defTabSz="914063">
              <a:defRPr sz="1800" b="1" i="0" u="none" strike="noStrike" kern="1200" baseline="0">
                <a:solidFill>
                  <a:srgbClr val="FFFFFF"/>
                </a:solidFill>
                <a:latin typeface="Trebuchet MS" pitchFamily="34" charset="0"/>
                <a:ea typeface="+mn-ea"/>
                <a:cs typeface="+mn-cs"/>
              </a:defRPr>
            </a:pPr>
            <a:r>
              <a:rPr lang="en-US" sz="24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per disk head</a:t>
            </a:r>
          </a:p>
        </p:txBody>
      </p:sp>
      <p:sp>
        <p:nvSpPr>
          <p:cNvPr id="9" name="Rectangle 8"/>
          <p:cNvSpPr/>
          <p:nvPr/>
        </p:nvSpPr>
        <p:spPr bwMode="auto">
          <a:xfrm>
            <a:off x="2628900" y="4455752"/>
            <a:ext cx="3886200" cy="13716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defRPr sz="1800" b="1" i="0" u="none" strike="noStrike" kern="1200" baseline="0">
                <a:solidFill>
                  <a:srgbClr val="FFFFFF"/>
                </a:solidFill>
                <a:latin typeface="Trebuchet MS" pitchFamily="34" charset="0"/>
                <a:ea typeface="+mn-ea"/>
                <a:cs typeface="+mn-cs"/>
              </a:defRPr>
            </a:pPr>
            <a:r>
              <a:rPr lang="en-US" sz="24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Null seek time</a:t>
            </a:r>
          </a:p>
        </p:txBody>
      </p:sp>
      <p:sp>
        <p:nvSpPr>
          <p:cNvPr id="14" name="Rectangle 13"/>
          <p:cNvSpPr/>
          <p:nvPr/>
        </p:nvSpPr>
        <p:spPr bwMode="auto">
          <a:xfrm>
            <a:off x="2574526" y="4344554"/>
            <a:ext cx="3994949" cy="159399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defRPr sz="1800" b="1" i="0" u="none" strike="noStrike" kern="1200" baseline="0">
                <a:solidFill>
                  <a:srgbClr val="FFFFFF"/>
                </a:solidFill>
                <a:latin typeface="Trebuchet MS" pitchFamily="34" charset="0"/>
                <a:ea typeface="+mn-ea"/>
                <a:cs typeface="+mn-cs"/>
              </a:defRPr>
            </a:pPr>
            <a:r>
              <a:rPr lang="en-US" sz="24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Defragmentation</a:t>
            </a:r>
          </a:p>
          <a:p>
            <a:pPr algn="ctr" defTabSz="914063">
              <a:defRPr sz="1800" b="1" i="0" u="none" strike="noStrike" kern="1200" baseline="0">
                <a:solidFill>
                  <a:srgbClr val="FFFFFF"/>
                </a:solidFill>
                <a:latin typeface="Trebuchet MS" pitchFamily="34" charset="0"/>
                <a:ea typeface="+mn-ea"/>
                <a:cs typeface="+mn-cs"/>
              </a:defRPr>
            </a:pPr>
            <a:r>
              <a:rPr lang="en-US" sz="24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for cleaning efficiency</a:t>
            </a:r>
            <a:br>
              <a:rPr lang="en-US" sz="24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2400" b="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is unproven:  next </a:t>
            </a:r>
            <a:r>
              <a:rPr lang="en-US" sz="24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write might re-fragment</a:t>
            </a:r>
          </a:p>
        </p:txBody>
      </p:sp>
      <p:pic>
        <p:nvPicPr>
          <p:cNvPr id="25" name="Picture 3"/>
          <p:cNvPicPr>
            <a:picLocks noChangeAspect="1" noChangeArrowheads="1"/>
          </p:cNvPicPr>
          <p:nvPr/>
        </p:nvPicPr>
        <p:blipFill>
          <a:blip r:embed="rId4" cstate="print"/>
          <a:srcRect/>
          <a:stretch>
            <a:fillRect/>
          </a:stretch>
        </p:blipFill>
        <p:spPr bwMode="auto">
          <a:xfrm>
            <a:off x="7943820" y="231775"/>
            <a:ext cx="936685" cy="115844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xit" presetSubtype="0" fill="hold" grpId="1" nodeType="withEffect">
                                  <p:stCondLst>
                                    <p:cond delay="0"/>
                                  </p:stCondLst>
                                  <p:childTnLst>
                                    <p:set>
                                      <p:cBhvr>
                                        <p:cTn id="15" dur="1" fill="hold">
                                          <p:stCondLst>
                                            <p:cond delay="0"/>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grpId="0" nodeType="clickEffect">
                                  <p:stCondLst>
                                    <p:cond delay="0"/>
                                  </p:stCondLst>
                                  <p:childTnLst>
                                    <p:anim calcmode="lin" valueType="num">
                                      <p:cBhvr additive="base">
                                        <p:cTn id="19"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p:tgtEl>
                                          <p:spTgt spid="3">
                                            <p:txEl>
                                              <p:pRg st="0" end="0"/>
                                            </p:txEl>
                                          </p:spTgt>
                                        </p:tgtEl>
                                        <p:attrNameLst>
                                          <p:attrName>ppt_y</p:attrName>
                                        </p:attrNameLst>
                                      </p:cBhvr>
                                      <p:tavLst>
                                        <p:tav tm="0">
                                          <p:val>
                                            <p:strVal val="ppt_y"/>
                                          </p:val>
                                        </p:tav>
                                        <p:tav tm="100000">
                                          <p:val>
                                            <p:strVal val="1+ppt_h/2"/>
                                          </p:val>
                                        </p:tav>
                                      </p:tavLst>
                                    </p:anim>
                                    <p:set>
                                      <p:cBhvr>
                                        <p:cTn id="21" dur="1" fill="hold">
                                          <p:stCondLst>
                                            <p:cond delay="499"/>
                                          </p:stCondLst>
                                        </p:cTn>
                                        <p:tgtEl>
                                          <p:spTgt spid="3">
                                            <p:txEl>
                                              <p:pRg st="0" end="0"/>
                                            </p:txEl>
                                          </p:spTgt>
                                        </p:tgtEl>
                                        <p:attrNameLst>
                                          <p:attrName>style.visibility</p:attrName>
                                        </p:attrNameLst>
                                      </p:cBhvr>
                                      <p:to>
                                        <p:strVal val="hidden"/>
                                      </p:to>
                                    </p:set>
                                  </p:childTnLst>
                                </p:cTn>
                              </p:par>
                              <p:par>
                                <p:cTn id="22" presetID="2" presetClass="exit" presetSubtype="4" fill="hold" grpId="0" nodeType="withEffect">
                                  <p:stCondLst>
                                    <p:cond delay="0"/>
                                  </p:stCondLst>
                                  <p:childTnLst>
                                    <p:anim calcmode="lin" valueType="num">
                                      <p:cBhvr additive="base">
                                        <p:cTn id="23"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p:tgtEl>
                                          <p:spTgt spid="3">
                                            <p:txEl>
                                              <p:pRg st="2" end="2"/>
                                            </p:txEl>
                                          </p:spTgt>
                                        </p:tgtEl>
                                        <p:attrNameLst>
                                          <p:attrName>ppt_y</p:attrName>
                                        </p:attrNameLst>
                                      </p:cBhvr>
                                      <p:tavLst>
                                        <p:tav tm="0">
                                          <p:val>
                                            <p:strVal val="ppt_y"/>
                                          </p:val>
                                        </p:tav>
                                        <p:tav tm="100000">
                                          <p:val>
                                            <p:strVal val="1+ppt_h/2"/>
                                          </p:val>
                                        </p:tav>
                                      </p:tavLst>
                                    </p:anim>
                                    <p:set>
                                      <p:cBhvr>
                                        <p:cTn id="25"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grpId="0" nodeType="clickEffect">
                                  <p:stCondLst>
                                    <p:cond delay="0"/>
                                  </p:stCondLst>
                                  <p:childTnLst>
                                    <p:anim calcmode="lin" valueType="num">
                                      <p:cBhvr additive="base">
                                        <p:cTn id="33"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4" dur="500"/>
                                        <p:tgtEl>
                                          <p:spTgt spid="3">
                                            <p:txEl>
                                              <p:pRg st="1" end="1"/>
                                            </p:txEl>
                                          </p:spTgt>
                                        </p:tgtEl>
                                        <p:attrNameLst>
                                          <p:attrName>ppt_y</p:attrName>
                                        </p:attrNameLst>
                                      </p:cBhvr>
                                      <p:tavLst>
                                        <p:tav tm="0">
                                          <p:val>
                                            <p:strVal val="ppt_y"/>
                                          </p:val>
                                        </p:tav>
                                        <p:tav tm="100000">
                                          <p:val>
                                            <p:strVal val="1+ppt_h/2"/>
                                          </p:val>
                                        </p:tav>
                                      </p:tavLst>
                                    </p:anim>
                                    <p:set>
                                      <p:cBhvr>
                                        <p:cTn id="35"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6" grpId="1" animBg="1"/>
      <p:bldP spid="9"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2"/>
          <p:cNvSpPr>
            <a:spLocks noGrp="1" noChangeArrowheads="1"/>
          </p:cNvSpPr>
          <p:nvPr>
            <p:ph type="title"/>
          </p:nvPr>
        </p:nvSpPr>
        <p:spPr/>
        <p:txBody>
          <a:bodyPr/>
          <a:lstStyle/>
          <a:p>
            <a:r>
              <a:rPr lang="en-US" smtClean="0"/>
              <a:t>Flash Chip Bandwidth</a:t>
            </a:r>
            <a:endParaRPr lang="en-US"/>
          </a:p>
        </p:txBody>
      </p:sp>
      <p:sp>
        <p:nvSpPr>
          <p:cNvPr id="3" name="Content Placeholder 2"/>
          <p:cNvSpPr>
            <a:spLocks noGrp="1"/>
          </p:cNvSpPr>
          <p:nvPr>
            <p:ph idx="1"/>
          </p:nvPr>
        </p:nvSpPr>
        <p:spPr>
          <a:xfrm>
            <a:off x="382588" y="1414464"/>
            <a:ext cx="8380412" cy="1500924"/>
          </a:xfrm>
        </p:spPr>
        <p:txBody>
          <a:bodyPr/>
          <a:lstStyle/>
          <a:p>
            <a:r>
              <a:rPr lang="en-US" sz="3200" dirty="0" smtClean="0"/>
              <a:t>Serial interface is performance bottleneck</a:t>
            </a:r>
          </a:p>
          <a:p>
            <a:pPr lvl="1"/>
            <a:r>
              <a:rPr lang="en-US" sz="2800" dirty="0" smtClean="0"/>
              <a:t>Reads constrained by serial bus</a:t>
            </a:r>
          </a:p>
          <a:p>
            <a:pPr lvl="1"/>
            <a:r>
              <a:rPr lang="en-US" sz="2800" dirty="0" smtClean="0"/>
              <a:t>25ns/byte = 40 MB/s (not so great)</a:t>
            </a:r>
          </a:p>
        </p:txBody>
      </p:sp>
      <p:sp>
        <p:nvSpPr>
          <p:cNvPr id="49" name="TextBox 48"/>
          <p:cNvSpPr txBox="1">
            <a:spLocks noChangeArrowheads="1"/>
          </p:cNvSpPr>
          <p:nvPr/>
        </p:nvSpPr>
        <p:spPr bwMode="auto">
          <a:xfrm>
            <a:off x="6221043" y="3321153"/>
            <a:ext cx="2541958" cy="461665"/>
          </a:xfrm>
          <a:prstGeom prst="rect">
            <a:avLst/>
          </a:prstGeom>
          <a:noFill/>
          <a:ln w="9525">
            <a:noFill/>
            <a:miter lim="800000"/>
            <a:headEnd/>
            <a:tailEnd/>
          </a:ln>
        </p:spPr>
        <p:txBody>
          <a:bodyPr wrap="square">
            <a:prstTxWarp prst="textNoShape">
              <a:avLst/>
            </a:prstTxWarp>
            <a:spAutoFit/>
          </a:bodyPr>
          <a:lstStyle>
            <a:defPPr>
              <a:defRPr lang="en-US"/>
            </a:defPPr>
            <a:lvl1pPr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1pPr>
            <a:lvl2pPr marL="2089150" indent="-1631950"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2pPr>
            <a:lvl3pPr marL="4179888" indent="-3265488"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3pPr>
            <a:lvl4pPr marL="6269038" indent="-4897438"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4pPr>
            <a:lvl5pPr marL="8359775" indent="-6530975"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5pPr>
            <a:lvl6pPr marL="2286000" algn="l" defTabSz="457200" rtl="0" eaLnBrk="1" latinLnBrk="0" hangingPunct="1">
              <a:defRPr sz="6100" kern="1200">
                <a:solidFill>
                  <a:schemeClr val="tx1"/>
                </a:solidFill>
                <a:latin typeface="Arial" pitchFamily="-112" charset="0"/>
                <a:ea typeface="Arial" pitchFamily="-112" charset="0"/>
                <a:cs typeface="Arial" pitchFamily="-112" charset="0"/>
              </a:defRPr>
            </a:lvl6pPr>
            <a:lvl7pPr marL="2743200" algn="l" defTabSz="457200" rtl="0" eaLnBrk="1" latinLnBrk="0" hangingPunct="1">
              <a:defRPr sz="6100" kern="1200">
                <a:solidFill>
                  <a:schemeClr val="tx1"/>
                </a:solidFill>
                <a:latin typeface="Arial" pitchFamily="-112" charset="0"/>
                <a:ea typeface="Arial" pitchFamily="-112" charset="0"/>
                <a:cs typeface="Arial" pitchFamily="-112" charset="0"/>
              </a:defRPr>
            </a:lvl7pPr>
            <a:lvl8pPr marL="3200400" algn="l" defTabSz="457200" rtl="0" eaLnBrk="1" latinLnBrk="0" hangingPunct="1">
              <a:defRPr sz="6100" kern="1200">
                <a:solidFill>
                  <a:schemeClr val="tx1"/>
                </a:solidFill>
                <a:latin typeface="Arial" pitchFamily="-112" charset="0"/>
                <a:ea typeface="Arial" pitchFamily="-112" charset="0"/>
                <a:cs typeface="Arial" pitchFamily="-112" charset="0"/>
              </a:defRPr>
            </a:lvl8pPr>
            <a:lvl9pPr marL="3657600" algn="l" defTabSz="457200" rtl="0" eaLnBrk="1" latinLnBrk="0" hangingPunct="1">
              <a:defRPr sz="6100" kern="1200">
                <a:solidFill>
                  <a:schemeClr val="tx1"/>
                </a:solidFill>
                <a:latin typeface="Arial" pitchFamily="-112" charset="0"/>
                <a:ea typeface="Arial" pitchFamily="-112" charset="0"/>
                <a:cs typeface="Arial" pitchFamily="-112" charset="0"/>
              </a:defRPr>
            </a:lvl9pPr>
          </a:lstStyle>
          <a:p>
            <a:r>
              <a:rPr lang="en-US" sz="2400" b="1"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8-</a:t>
            </a:r>
            <a:r>
              <a:rPr lang="en-US" sz="24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bit serial bus</a:t>
            </a:r>
            <a:endParaRPr lang="en-US" sz="2400" b="1"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nvGrpSpPr>
          <p:cNvPr id="2" name="Group 212"/>
          <p:cNvGrpSpPr/>
          <p:nvPr/>
        </p:nvGrpSpPr>
        <p:grpSpPr>
          <a:xfrm>
            <a:off x="2490831" y="3778983"/>
            <a:ext cx="4162338" cy="2559100"/>
            <a:chOff x="3545456" y="3417069"/>
            <a:chExt cx="4162338" cy="2559100"/>
          </a:xfrm>
        </p:grpSpPr>
        <p:grpSp>
          <p:nvGrpSpPr>
            <p:cNvPr id="4" name="Group 211"/>
            <p:cNvGrpSpPr/>
            <p:nvPr/>
          </p:nvGrpSpPr>
          <p:grpSpPr>
            <a:xfrm>
              <a:off x="3545456" y="3630826"/>
              <a:ext cx="4162338" cy="2345343"/>
              <a:chOff x="2062996" y="3671255"/>
              <a:chExt cx="4428474" cy="2506529"/>
            </a:xfrm>
          </p:grpSpPr>
          <p:grpSp>
            <p:nvGrpSpPr>
              <p:cNvPr id="5" name="Group 225"/>
              <p:cNvGrpSpPr/>
              <p:nvPr/>
            </p:nvGrpSpPr>
            <p:grpSpPr>
              <a:xfrm>
                <a:off x="2062996" y="3940865"/>
                <a:ext cx="4428474" cy="2236919"/>
                <a:chOff x="1191126" y="2337460"/>
                <a:chExt cx="7498882" cy="2954781"/>
              </a:xfrm>
            </p:grpSpPr>
            <p:sp>
              <p:nvSpPr>
                <p:cNvPr id="30" name="Rectangle 29"/>
                <p:cNvSpPr/>
                <p:nvPr/>
              </p:nvSpPr>
              <p:spPr bwMode="auto">
                <a:xfrm>
                  <a:off x="1191126" y="2337460"/>
                  <a:ext cx="3775510" cy="2907255"/>
                </a:xfrm>
                <a:prstGeom prst="rect">
                  <a:avLst/>
                </a:prstGeom>
              </p:spPr>
              <p:style>
                <a:lnRef idx="1">
                  <a:schemeClr val="accent5"/>
                </a:lnRef>
                <a:fillRef idx="3">
                  <a:schemeClr val="accent5"/>
                </a:fillRef>
                <a:effectRef idx="2">
                  <a:schemeClr val="accent5"/>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6" name="Group 337"/>
                <p:cNvGrpSpPr>
                  <a:grpSpLocks/>
                </p:cNvGrpSpPr>
                <p:nvPr/>
              </p:nvGrpSpPr>
              <p:grpSpPr bwMode="auto">
                <a:xfrm>
                  <a:off x="1316226" y="2520041"/>
                  <a:ext cx="3592747" cy="2384479"/>
                  <a:chOff x="1553946" y="3621459"/>
                  <a:chExt cx="3048392" cy="2397771"/>
                </a:xfrm>
              </p:grpSpPr>
              <p:sp>
                <p:nvSpPr>
                  <p:cNvPr id="141" name="Rectangle 140"/>
                  <p:cNvSpPr/>
                  <p:nvPr/>
                </p:nvSpPr>
                <p:spPr>
                  <a:xfrm>
                    <a:off x="1553946" y="3621459"/>
                    <a:ext cx="3048392" cy="2397771"/>
                  </a:xfrm>
                  <a:prstGeom prst="rect">
                    <a:avLst/>
                  </a:prstGeom>
                </p:spPr>
                <p:style>
                  <a:lnRef idx="1">
                    <a:schemeClr val="accent5"/>
                  </a:lnRef>
                  <a:fillRef idx="2">
                    <a:schemeClr val="accent5"/>
                  </a:fillRef>
                  <a:effectRef idx="1">
                    <a:schemeClr val="accent5"/>
                  </a:effectRef>
                  <a:fontRef idx="minor">
                    <a:schemeClr val="dk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7" name="Group 225"/>
                  <p:cNvGrpSpPr>
                    <a:grpSpLocks/>
                  </p:cNvGrpSpPr>
                  <p:nvPr/>
                </p:nvGrpSpPr>
                <p:grpSpPr bwMode="auto">
                  <a:xfrm>
                    <a:off x="1579268" y="3734500"/>
                    <a:ext cx="2956361" cy="2239677"/>
                    <a:chOff x="3103268" y="3963100"/>
                    <a:chExt cx="2956361" cy="2239682"/>
                  </a:xfrm>
                </p:grpSpPr>
                <p:grpSp>
                  <p:nvGrpSpPr>
                    <p:cNvPr id="8" name="Group 109"/>
                    <p:cNvGrpSpPr>
                      <a:grpSpLocks/>
                    </p:cNvGrpSpPr>
                    <p:nvPr/>
                  </p:nvGrpSpPr>
                  <p:grpSpPr bwMode="auto">
                    <a:xfrm>
                      <a:off x="3103268" y="3963100"/>
                      <a:ext cx="616252" cy="2239681"/>
                      <a:chOff x="3103267" y="3963093"/>
                      <a:chExt cx="616252" cy="2239677"/>
                    </a:xfrm>
                  </p:grpSpPr>
                  <p:sp>
                    <p:nvSpPr>
                      <p:cNvPr id="207" name="Rounded Rectangle 206"/>
                      <p:cNvSpPr/>
                      <p:nvPr/>
                    </p:nvSpPr>
                    <p:spPr>
                      <a:xfrm rot="5400000">
                        <a:off x="2477637" y="4960889"/>
                        <a:ext cx="1867511" cy="61625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208" name="Rounded Rectangle 207"/>
                      <p:cNvSpPr/>
                      <p:nvPr/>
                    </p:nvSpPr>
                    <p:spPr>
                      <a:xfrm rot="5400000">
                        <a:off x="3276019" y="3814991"/>
                        <a:ext cx="295397" cy="591601"/>
                      </a:xfrm>
                      <a:prstGeom prst="roundRect">
                        <a:avLst/>
                      </a:prstGeom>
                    </p:spPr>
                    <p:style>
                      <a:lnRef idx="1">
                        <a:schemeClr val="accent6"/>
                      </a:lnRef>
                      <a:fillRef idx="3">
                        <a:schemeClr val="accent6"/>
                      </a:fillRef>
                      <a:effectRef idx="2">
                        <a:schemeClr val="accent6"/>
                      </a:effectRef>
                      <a:fontRef idx="minor">
                        <a:schemeClr val="lt1"/>
                      </a:fontRef>
                    </p:style>
                    <p:txBody>
                      <a:bodyPr vert="vert270" anchor="ctr">
                        <a:prstTxWarp prst="textNoShape">
                          <a:avLst/>
                        </a:prstTxWarp>
                      </a:bodyPr>
                      <a:lstStyle/>
                      <a:p>
                        <a:pPr algn="ctr">
                          <a:defRPr/>
                        </a:pPr>
                        <a:r>
                          <a:rPr lang="en-US" sz="1200" b="1" cap="small">
                            <a:solidFill>
                              <a:srgbClr val="000000"/>
                            </a:solidFill>
                            <a:latin typeface="Trebuchet MS" pitchFamily="34" charset="0"/>
                            <a:ea typeface="Arial" pitchFamily="-112" charset="0"/>
                            <a:cs typeface="Calibri"/>
                          </a:rPr>
                          <a:t>Reg</a:t>
                        </a:r>
                      </a:p>
                    </p:txBody>
                  </p:sp>
                  <p:sp>
                    <p:nvSpPr>
                      <p:cNvPr id="209" name="Rounded Rectangle 49"/>
                      <p:cNvSpPr>
                        <a:spLocks noChangeArrowheads="1"/>
                      </p:cNvSpPr>
                      <p:nvPr/>
                    </p:nvSpPr>
                    <p:spPr bwMode="auto">
                      <a:xfrm>
                        <a:off x="3149281" y="4420374"/>
                        <a:ext cx="520938" cy="532382"/>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210" name="Rounded Rectangle 209"/>
                      <p:cNvSpPr/>
                      <p:nvPr/>
                    </p:nvSpPr>
                    <p:spPr>
                      <a:xfrm>
                        <a:off x="3224874" y="4497144"/>
                        <a:ext cx="368107"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211" name="Rounded Rectangle 210"/>
                      <p:cNvSpPr/>
                      <p:nvPr/>
                    </p:nvSpPr>
                    <p:spPr>
                      <a:xfrm>
                        <a:off x="3224874" y="4877656"/>
                        <a:ext cx="368107"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212" name="Rounded Rectangle 211"/>
                      <p:cNvSpPr/>
                      <p:nvPr/>
                    </p:nvSpPr>
                    <p:spPr>
                      <a:xfrm>
                        <a:off x="3224874" y="4800886"/>
                        <a:ext cx="368107"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213" name="Rounded Rectangle 212"/>
                      <p:cNvSpPr/>
                      <p:nvPr/>
                    </p:nvSpPr>
                    <p:spPr>
                      <a:xfrm>
                        <a:off x="3224874" y="4420374"/>
                        <a:ext cx="368107"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9" name="Group 92"/>
                      <p:cNvGrpSpPr>
                        <a:grpSpLocks/>
                      </p:cNvGrpSpPr>
                      <p:nvPr/>
                    </p:nvGrpSpPr>
                    <p:grpSpPr bwMode="auto">
                      <a:xfrm>
                        <a:off x="3377705" y="4649015"/>
                        <a:ext cx="27936" cy="103472"/>
                        <a:chOff x="3352185" y="2744015"/>
                        <a:chExt cx="27936" cy="103472"/>
                      </a:xfrm>
                    </p:grpSpPr>
                    <p:sp>
                      <p:nvSpPr>
                        <p:cNvPr id="226" name="Oval 225"/>
                        <p:cNvSpPr/>
                        <p:nvPr/>
                      </p:nvSpPr>
                      <p:spPr>
                        <a:xfrm>
                          <a:off x="3352185" y="2744015"/>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227" name="Oval 90"/>
                        <p:cNvSpPr/>
                        <p:nvPr/>
                      </p:nvSpPr>
                      <p:spPr>
                        <a:xfrm>
                          <a:off x="3352185" y="2820784"/>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sp>
                    <p:nvSpPr>
                      <p:cNvPr id="215" name="Rounded Rectangle 214"/>
                      <p:cNvSpPr>
                        <a:spLocks noChangeArrowheads="1"/>
                      </p:cNvSpPr>
                      <p:nvPr/>
                    </p:nvSpPr>
                    <p:spPr bwMode="auto">
                      <a:xfrm>
                        <a:off x="3149281" y="5638679"/>
                        <a:ext cx="520938" cy="534051"/>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216" name="Rounded Rectangle 215"/>
                      <p:cNvSpPr/>
                      <p:nvPr/>
                    </p:nvSpPr>
                    <p:spPr>
                      <a:xfrm>
                        <a:off x="3224874" y="5715449"/>
                        <a:ext cx="368107"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217" name="Rounded Rectangle 216"/>
                      <p:cNvSpPr/>
                      <p:nvPr/>
                    </p:nvSpPr>
                    <p:spPr>
                      <a:xfrm>
                        <a:off x="3224874" y="6095960"/>
                        <a:ext cx="368107"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218" name="Rounded Rectangle 91"/>
                      <p:cNvSpPr/>
                      <p:nvPr/>
                    </p:nvSpPr>
                    <p:spPr>
                      <a:xfrm>
                        <a:off x="3224874" y="6019190"/>
                        <a:ext cx="368107"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219" name="Rounded Rectangle 218"/>
                      <p:cNvSpPr/>
                      <p:nvPr/>
                    </p:nvSpPr>
                    <p:spPr>
                      <a:xfrm>
                        <a:off x="3224874" y="5638679"/>
                        <a:ext cx="368107"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10" name="Group 98"/>
                      <p:cNvGrpSpPr>
                        <a:grpSpLocks/>
                      </p:cNvGrpSpPr>
                      <p:nvPr/>
                    </p:nvGrpSpPr>
                    <p:grpSpPr bwMode="auto">
                      <a:xfrm>
                        <a:off x="3377705" y="5867319"/>
                        <a:ext cx="27936" cy="103473"/>
                        <a:chOff x="3352185" y="2743119"/>
                        <a:chExt cx="27936" cy="103473"/>
                      </a:xfrm>
                    </p:grpSpPr>
                    <p:sp>
                      <p:nvSpPr>
                        <p:cNvPr id="224" name="Oval 97"/>
                        <p:cNvSpPr/>
                        <p:nvPr/>
                      </p:nvSpPr>
                      <p:spPr>
                        <a:xfrm>
                          <a:off x="3352185" y="2743119"/>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225" name="Oval 98"/>
                        <p:cNvSpPr/>
                        <p:nvPr/>
                      </p:nvSpPr>
                      <p:spPr>
                        <a:xfrm>
                          <a:off x="3352185" y="2819889"/>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grpSp>
                    <p:nvGrpSpPr>
                      <p:cNvPr id="11" name="Group 106"/>
                      <p:cNvGrpSpPr/>
                      <p:nvPr/>
                    </p:nvGrpSpPr>
                    <p:grpSpPr>
                      <a:xfrm>
                        <a:off x="3378320" y="5181600"/>
                        <a:ext cx="27432" cy="103632"/>
                        <a:chOff x="3352800" y="2743200"/>
                        <a:chExt cx="27432" cy="103632"/>
                      </a:xfrm>
                      <a:solidFill>
                        <a:schemeClr val="bg2"/>
                      </a:solidFill>
                    </p:grpSpPr>
                    <p:sp>
                      <p:nvSpPr>
                        <p:cNvPr id="222" name="Oval 221"/>
                        <p:cNvSpPr/>
                        <p:nvPr/>
                      </p:nvSpPr>
                      <p:spPr>
                        <a:xfrm>
                          <a:off x="3352800" y="27432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cap="small" dirty="0">
                            <a:solidFill>
                              <a:srgbClr val="000000"/>
                            </a:solidFill>
                            <a:latin typeface="Trebuchet MS" pitchFamily="34" charset="0"/>
                            <a:cs typeface="Calibri"/>
                          </a:endParaRPr>
                        </a:p>
                      </p:txBody>
                    </p:sp>
                    <p:sp>
                      <p:nvSpPr>
                        <p:cNvPr id="223" name="Oval 222"/>
                        <p:cNvSpPr/>
                        <p:nvPr/>
                      </p:nvSpPr>
                      <p:spPr>
                        <a:xfrm>
                          <a:off x="3352800" y="28194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cap="small" dirty="0">
                            <a:solidFill>
                              <a:srgbClr val="000000"/>
                            </a:solidFill>
                            <a:latin typeface="Trebuchet MS" pitchFamily="34" charset="0"/>
                            <a:cs typeface="Calibri"/>
                          </a:endParaRPr>
                        </a:p>
                      </p:txBody>
                    </p:sp>
                  </p:grpSp>
                </p:grpSp>
                <p:grpSp>
                  <p:nvGrpSpPr>
                    <p:cNvPr id="12" name="Group 110"/>
                    <p:cNvGrpSpPr>
                      <a:grpSpLocks/>
                    </p:cNvGrpSpPr>
                    <p:nvPr/>
                  </p:nvGrpSpPr>
                  <p:grpSpPr bwMode="auto">
                    <a:xfrm>
                      <a:off x="3809903" y="4335265"/>
                      <a:ext cx="629399" cy="1867513"/>
                      <a:chOff x="3103902" y="4335260"/>
                      <a:chExt cx="629398" cy="1867511"/>
                    </a:xfrm>
                  </p:grpSpPr>
                  <p:sp>
                    <p:nvSpPr>
                      <p:cNvPr id="187" name="Rounded Rectangle 186"/>
                      <p:cNvSpPr/>
                      <p:nvPr/>
                    </p:nvSpPr>
                    <p:spPr>
                      <a:xfrm rot="5400000">
                        <a:off x="2484845" y="4954317"/>
                        <a:ext cx="1867511" cy="62939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88" name="Rounded Rectangle 187"/>
                      <p:cNvSpPr>
                        <a:spLocks noChangeArrowheads="1"/>
                      </p:cNvSpPr>
                      <p:nvPr/>
                    </p:nvSpPr>
                    <p:spPr bwMode="auto">
                      <a:xfrm>
                        <a:off x="3149915" y="4420375"/>
                        <a:ext cx="532441" cy="532382"/>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89" name="Rounded Rectangle 188"/>
                      <p:cNvSpPr/>
                      <p:nvPr/>
                    </p:nvSpPr>
                    <p:spPr>
                      <a:xfrm>
                        <a:off x="3225509" y="4497145"/>
                        <a:ext cx="381254"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90" name="Rounded Rectangle 189"/>
                      <p:cNvSpPr/>
                      <p:nvPr/>
                    </p:nvSpPr>
                    <p:spPr>
                      <a:xfrm>
                        <a:off x="3225509" y="4877657"/>
                        <a:ext cx="381254"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91" name="Rounded Rectangle 190"/>
                      <p:cNvSpPr/>
                      <p:nvPr/>
                    </p:nvSpPr>
                    <p:spPr>
                      <a:xfrm>
                        <a:off x="3225509" y="4800887"/>
                        <a:ext cx="381254"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92" name="Rounded Rectangle 191"/>
                      <p:cNvSpPr/>
                      <p:nvPr/>
                    </p:nvSpPr>
                    <p:spPr>
                      <a:xfrm>
                        <a:off x="3225509" y="4420375"/>
                        <a:ext cx="381254"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13" name="Group 92"/>
                      <p:cNvGrpSpPr>
                        <a:grpSpLocks/>
                      </p:cNvGrpSpPr>
                      <p:nvPr/>
                    </p:nvGrpSpPr>
                    <p:grpSpPr bwMode="auto">
                      <a:xfrm>
                        <a:off x="3378340" y="4649016"/>
                        <a:ext cx="27936" cy="103472"/>
                        <a:chOff x="3352820" y="2744016"/>
                        <a:chExt cx="27936" cy="103472"/>
                      </a:xfrm>
                    </p:grpSpPr>
                    <p:sp>
                      <p:nvSpPr>
                        <p:cNvPr id="205" name="Oval 204"/>
                        <p:cNvSpPr/>
                        <p:nvPr/>
                      </p:nvSpPr>
                      <p:spPr>
                        <a:xfrm>
                          <a:off x="3352820" y="2744016"/>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206" name="Oval 205"/>
                        <p:cNvSpPr/>
                        <p:nvPr/>
                      </p:nvSpPr>
                      <p:spPr>
                        <a:xfrm>
                          <a:off x="3352820" y="2820785"/>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sp>
                    <p:nvSpPr>
                      <p:cNvPr id="194" name="Rounded Rectangle 193"/>
                      <p:cNvSpPr>
                        <a:spLocks noChangeArrowheads="1"/>
                      </p:cNvSpPr>
                      <p:nvPr/>
                    </p:nvSpPr>
                    <p:spPr bwMode="auto">
                      <a:xfrm>
                        <a:off x="3149915" y="5638680"/>
                        <a:ext cx="532441" cy="534051"/>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95" name="Rounded Rectangle 194"/>
                      <p:cNvSpPr/>
                      <p:nvPr/>
                    </p:nvSpPr>
                    <p:spPr>
                      <a:xfrm>
                        <a:off x="3225509" y="5715450"/>
                        <a:ext cx="381254"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96" name="Rounded Rectangle 195"/>
                      <p:cNvSpPr/>
                      <p:nvPr/>
                    </p:nvSpPr>
                    <p:spPr>
                      <a:xfrm>
                        <a:off x="3225509" y="6095961"/>
                        <a:ext cx="381254"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97" name="Rounded Rectangle 70"/>
                      <p:cNvSpPr/>
                      <p:nvPr/>
                    </p:nvSpPr>
                    <p:spPr>
                      <a:xfrm>
                        <a:off x="3225509" y="6019191"/>
                        <a:ext cx="381254"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98" name="Rounded Rectangle 197"/>
                      <p:cNvSpPr/>
                      <p:nvPr/>
                    </p:nvSpPr>
                    <p:spPr>
                      <a:xfrm>
                        <a:off x="3225509" y="5638680"/>
                        <a:ext cx="381254"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14" name="Group 98"/>
                      <p:cNvGrpSpPr>
                        <a:grpSpLocks/>
                      </p:cNvGrpSpPr>
                      <p:nvPr/>
                    </p:nvGrpSpPr>
                    <p:grpSpPr bwMode="auto">
                      <a:xfrm>
                        <a:off x="3378340" y="5867320"/>
                        <a:ext cx="27936" cy="103473"/>
                        <a:chOff x="3352820" y="2743120"/>
                        <a:chExt cx="27936" cy="103473"/>
                      </a:xfrm>
                    </p:grpSpPr>
                    <p:sp>
                      <p:nvSpPr>
                        <p:cNvPr id="203" name="Oval 76"/>
                        <p:cNvSpPr/>
                        <p:nvPr/>
                      </p:nvSpPr>
                      <p:spPr>
                        <a:xfrm>
                          <a:off x="3352820" y="2743120"/>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204" name="Oval 77"/>
                        <p:cNvSpPr/>
                        <p:nvPr/>
                      </p:nvSpPr>
                      <p:spPr>
                        <a:xfrm>
                          <a:off x="3352820" y="2819890"/>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grpSp>
                    <p:nvGrpSpPr>
                      <p:cNvPr id="15" name="Group 106"/>
                      <p:cNvGrpSpPr/>
                      <p:nvPr/>
                    </p:nvGrpSpPr>
                    <p:grpSpPr>
                      <a:xfrm>
                        <a:off x="3378320" y="5181600"/>
                        <a:ext cx="27432" cy="103632"/>
                        <a:chOff x="3352800" y="2743200"/>
                        <a:chExt cx="27432" cy="103632"/>
                      </a:xfrm>
                      <a:solidFill>
                        <a:schemeClr val="bg2"/>
                      </a:solidFill>
                    </p:grpSpPr>
                    <p:sp>
                      <p:nvSpPr>
                        <p:cNvPr id="201" name="Oval 200"/>
                        <p:cNvSpPr/>
                        <p:nvPr/>
                      </p:nvSpPr>
                      <p:spPr>
                        <a:xfrm>
                          <a:off x="3352800" y="27432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cap="small" dirty="0">
                            <a:solidFill>
                              <a:srgbClr val="000000"/>
                            </a:solidFill>
                            <a:latin typeface="Trebuchet MS" pitchFamily="34" charset="0"/>
                            <a:cs typeface="Calibri"/>
                          </a:endParaRPr>
                        </a:p>
                      </p:txBody>
                    </p:sp>
                    <p:sp>
                      <p:nvSpPr>
                        <p:cNvPr id="202" name="Oval 201"/>
                        <p:cNvSpPr/>
                        <p:nvPr/>
                      </p:nvSpPr>
                      <p:spPr>
                        <a:xfrm>
                          <a:off x="3352800" y="28194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cap="small" dirty="0">
                            <a:solidFill>
                              <a:srgbClr val="000000"/>
                            </a:solidFill>
                            <a:latin typeface="Trebuchet MS" pitchFamily="34" charset="0"/>
                            <a:cs typeface="Calibri"/>
                          </a:endParaRPr>
                        </a:p>
                      </p:txBody>
                    </p:sp>
                  </p:grpSp>
                </p:grpSp>
                <p:grpSp>
                  <p:nvGrpSpPr>
                    <p:cNvPr id="16" name="Group 176"/>
                    <p:cNvGrpSpPr>
                      <a:grpSpLocks/>
                    </p:cNvGrpSpPr>
                    <p:nvPr/>
                  </p:nvGrpSpPr>
                  <p:grpSpPr bwMode="auto">
                    <a:xfrm>
                      <a:off x="4723598" y="4335267"/>
                      <a:ext cx="631041" cy="1867514"/>
                      <a:chOff x="3103149" y="4335240"/>
                      <a:chExt cx="631031" cy="1867502"/>
                    </a:xfrm>
                  </p:grpSpPr>
                  <p:sp>
                    <p:nvSpPr>
                      <p:cNvPr id="167" name="Rounded Rectangle 166"/>
                      <p:cNvSpPr/>
                      <p:nvPr/>
                    </p:nvSpPr>
                    <p:spPr>
                      <a:xfrm rot="5400000">
                        <a:off x="2484914" y="4953475"/>
                        <a:ext cx="1867502" cy="6310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68" name="Rounded Rectangle 167"/>
                      <p:cNvSpPr>
                        <a:spLocks noChangeArrowheads="1"/>
                      </p:cNvSpPr>
                      <p:nvPr/>
                    </p:nvSpPr>
                    <p:spPr bwMode="auto">
                      <a:xfrm>
                        <a:off x="3149161" y="4420353"/>
                        <a:ext cx="534076" cy="532379"/>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69" name="Rounded Rectangle 168"/>
                      <p:cNvSpPr/>
                      <p:nvPr/>
                    </p:nvSpPr>
                    <p:spPr>
                      <a:xfrm>
                        <a:off x="3226396" y="4497123"/>
                        <a:ext cx="381248"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70" name="Rounded Rectangle 169"/>
                      <p:cNvSpPr/>
                      <p:nvPr/>
                    </p:nvSpPr>
                    <p:spPr>
                      <a:xfrm>
                        <a:off x="3226396" y="4877633"/>
                        <a:ext cx="381248"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71" name="Rounded Rectangle 170"/>
                      <p:cNvSpPr/>
                      <p:nvPr/>
                    </p:nvSpPr>
                    <p:spPr>
                      <a:xfrm>
                        <a:off x="3226396" y="4800863"/>
                        <a:ext cx="381248"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72" name="Rounded Rectangle 171"/>
                      <p:cNvSpPr/>
                      <p:nvPr/>
                    </p:nvSpPr>
                    <p:spPr>
                      <a:xfrm>
                        <a:off x="3226396" y="4420352"/>
                        <a:ext cx="381248"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17" name="Group 92"/>
                      <p:cNvGrpSpPr>
                        <a:grpSpLocks/>
                      </p:cNvGrpSpPr>
                      <p:nvPr/>
                    </p:nvGrpSpPr>
                    <p:grpSpPr bwMode="auto">
                      <a:xfrm>
                        <a:off x="3377582" y="4648993"/>
                        <a:ext cx="27936" cy="103472"/>
                        <a:chOff x="3352116" y="2744016"/>
                        <a:chExt cx="27936" cy="103472"/>
                      </a:xfrm>
                    </p:grpSpPr>
                    <p:sp>
                      <p:nvSpPr>
                        <p:cNvPr id="185" name="Oval 184"/>
                        <p:cNvSpPr/>
                        <p:nvPr/>
                      </p:nvSpPr>
                      <p:spPr>
                        <a:xfrm>
                          <a:off x="3352116" y="2744016"/>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86" name="Oval 185"/>
                        <p:cNvSpPr/>
                        <p:nvPr/>
                      </p:nvSpPr>
                      <p:spPr>
                        <a:xfrm>
                          <a:off x="3352116" y="2820785"/>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sp>
                    <p:nvSpPr>
                      <p:cNvPr id="174" name="Rounded Rectangle 173"/>
                      <p:cNvSpPr>
                        <a:spLocks noChangeArrowheads="1"/>
                      </p:cNvSpPr>
                      <p:nvPr/>
                    </p:nvSpPr>
                    <p:spPr bwMode="auto">
                      <a:xfrm>
                        <a:off x="3149159" y="5638652"/>
                        <a:ext cx="534076" cy="534049"/>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75" name="Rounded Rectangle 174"/>
                      <p:cNvSpPr/>
                      <p:nvPr/>
                    </p:nvSpPr>
                    <p:spPr>
                      <a:xfrm>
                        <a:off x="3226393" y="5715421"/>
                        <a:ext cx="381247"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76" name="Rounded Rectangle 175"/>
                      <p:cNvSpPr/>
                      <p:nvPr/>
                    </p:nvSpPr>
                    <p:spPr>
                      <a:xfrm>
                        <a:off x="3226392" y="6095932"/>
                        <a:ext cx="381247"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77" name="Rounded Rectangle 50"/>
                      <p:cNvSpPr/>
                      <p:nvPr/>
                    </p:nvSpPr>
                    <p:spPr>
                      <a:xfrm>
                        <a:off x="3226389" y="6019162"/>
                        <a:ext cx="381247"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78" name="Rounded Rectangle 177"/>
                      <p:cNvSpPr/>
                      <p:nvPr/>
                    </p:nvSpPr>
                    <p:spPr>
                      <a:xfrm>
                        <a:off x="3226391" y="5638652"/>
                        <a:ext cx="381247"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18" name="Group 98"/>
                      <p:cNvGrpSpPr>
                        <a:grpSpLocks/>
                      </p:cNvGrpSpPr>
                      <p:nvPr/>
                    </p:nvGrpSpPr>
                    <p:grpSpPr bwMode="auto">
                      <a:xfrm>
                        <a:off x="3377592" y="5867294"/>
                        <a:ext cx="27936" cy="103473"/>
                        <a:chOff x="3352116" y="2743120"/>
                        <a:chExt cx="27936" cy="103473"/>
                      </a:xfrm>
                    </p:grpSpPr>
                    <p:sp>
                      <p:nvSpPr>
                        <p:cNvPr id="183" name="Oval 56"/>
                        <p:cNvSpPr/>
                        <p:nvPr/>
                      </p:nvSpPr>
                      <p:spPr>
                        <a:xfrm>
                          <a:off x="3352116" y="2743120"/>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84" name="Oval 57"/>
                        <p:cNvSpPr/>
                        <p:nvPr/>
                      </p:nvSpPr>
                      <p:spPr>
                        <a:xfrm>
                          <a:off x="3352116" y="2819890"/>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grpSp>
                    <p:nvGrpSpPr>
                      <p:cNvPr id="19" name="Group 106"/>
                      <p:cNvGrpSpPr/>
                      <p:nvPr/>
                    </p:nvGrpSpPr>
                    <p:grpSpPr>
                      <a:xfrm>
                        <a:off x="3378320" y="5181600"/>
                        <a:ext cx="27432" cy="103632"/>
                        <a:chOff x="3352800" y="2743200"/>
                        <a:chExt cx="27432" cy="103632"/>
                      </a:xfrm>
                      <a:solidFill>
                        <a:schemeClr val="bg2"/>
                      </a:solidFill>
                    </p:grpSpPr>
                    <p:sp>
                      <p:nvSpPr>
                        <p:cNvPr id="181" name="Oval 180"/>
                        <p:cNvSpPr/>
                        <p:nvPr/>
                      </p:nvSpPr>
                      <p:spPr>
                        <a:xfrm>
                          <a:off x="3352800" y="27432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cap="small" dirty="0">
                            <a:solidFill>
                              <a:srgbClr val="000000"/>
                            </a:solidFill>
                            <a:latin typeface="Trebuchet MS" pitchFamily="34" charset="0"/>
                            <a:cs typeface="Calibri"/>
                          </a:endParaRPr>
                        </a:p>
                      </p:txBody>
                    </p:sp>
                    <p:sp>
                      <p:nvSpPr>
                        <p:cNvPr id="182" name="Oval 181"/>
                        <p:cNvSpPr/>
                        <p:nvPr/>
                      </p:nvSpPr>
                      <p:spPr>
                        <a:xfrm>
                          <a:off x="3352800" y="28194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cap="small" dirty="0">
                            <a:solidFill>
                              <a:srgbClr val="000000"/>
                            </a:solidFill>
                            <a:latin typeface="Trebuchet MS" pitchFamily="34" charset="0"/>
                            <a:cs typeface="Calibri"/>
                          </a:endParaRPr>
                        </a:p>
                      </p:txBody>
                    </p:sp>
                  </p:grpSp>
                </p:grpSp>
                <p:grpSp>
                  <p:nvGrpSpPr>
                    <p:cNvPr id="21" name="Group 198"/>
                    <p:cNvGrpSpPr>
                      <a:grpSpLocks/>
                    </p:cNvGrpSpPr>
                    <p:nvPr/>
                  </p:nvGrpSpPr>
                  <p:grpSpPr bwMode="auto">
                    <a:xfrm>
                      <a:off x="5430231" y="4335267"/>
                      <a:ext cx="629398" cy="1867515"/>
                      <a:chOff x="3103778" y="4335241"/>
                      <a:chExt cx="629387" cy="1867502"/>
                    </a:xfrm>
                  </p:grpSpPr>
                  <p:sp>
                    <p:nvSpPr>
                      <p:cNvPr id="147" name="Rounded Rectangle 20"/>
                      <p:cNvSpPr/>
                      <p:nvPr/>
                    </p:nvSpPr>
                    <p:spPr>
                      <a:xfrm rot="5400000">
                        <a:off x="2484721" y="4954298"/>
                        <a:ext cx="1867502" cy="62938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48" name="Rounded Rectangle 21"/>
                      <p:cNvSpPr>
                        <a:spLocks noChangeArrowheads="1"/>
                      </p:cNvSpPr>
                      <p:nvPr/>
                    </p:nvSpPr>
                    <p:spPr bwMode="auto">
                      <a:xfrm>
                        <a:off x="3149792" y="4420354"/>
                        <a:ext cx="532432" cy="532379"/>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49" name="Rounded Rectangle 22"/>
                      <p:cNvSpPr/>
                      <p:nvPr/>
                    </p:nvSpPr>
                    <p:spPr>
                      <a:xfrm>
                        <a:off x="3227028" y="4497124"/>
                        <a:ext cx="377960"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50" name="Rounded Rectangle 23"/>
                      <p:cNvSpPr/>
                      <p:nvPr/>
                    </p:nvSpPr>
                    <p:spPr>
                      <a:xfrm>
                        <a:off x="3227028" y="4877634"/>
                        <a:ext cx="377960"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51" name="Rounded Rectangle 150"/>
                      <p:cNvSpPr/>
                      <p:nvPr/>
                    </p:nvSpPr>
                    <p:spPr>
                      <a:xfrm>
                        <a:off x="3227028" y="4800864"/>
                        <a:ext cx="377960"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52" name="Rounded Rectangle 151"/>
                      <p:cNvSpPr/>
                      <p:nvPr/>
                    </p:nvSpPr>
                    <p:spPr>
                      <a:xfrm>
                        <a:off x="3227028" y="4420353"/>
                        <a:ext cx="377960"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22" name="Group 92"/>
                      <p:cNvGrpSpPr>
                        <a:grpSpLocks/>
                      </p:cNvGrpSpPr>
                      <p:nvPr/>
                    </p:nvGrpSpPr>
                    <p:grpSpPr bwMode="auto">
                      <a:xfrm>
                        <a:off x="3376569" y="4648994"/>
                        <a:ext cx="29580" cy="103473"/>
                        <a:chOff x="3351106" y="2744017"/>
                        <a:chExt cx="29580" cy="103473"/>
                      </a:xfrm>
                    </p:grpSpPr>
                    <p:sp>
                      <p:nvSpPr>
                        <p:cNvPr id="165" name="Oval 164"/>
                        <p:cNvSpPr/>
                        <p:nvPr/>
                      </p:nvSpPr>
                      <p:spPr>
                        <a:xfrm>
                          <a:off x="3351106" y="2744017"/>
                          <a:ext cx="29580"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66" name="Oval 165"/>
                        <p:cNvSpPr/>
                        <p:nvPr/>
                      </p:nvSpPr>
                      <p:spPr>
                        <a:xfrm>
                          <a:off x="3351106" y="2820787"/>
                          <a:ext cx="29580"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sp>
                    <p:nvSpPr>
                      <p:cNvPr id="154" name="Rounded Rectangle 153"/>
                      <p:cNvSpPr>
                        <a:spLocks noChangeArrowheads="1"/>
                      </p:cNvSpPr>
                      <p:nvPr/>
                    </p:nvSpPr>
                    <p:spPr bwMode="auto">
                      <a:xfrm>
                        <a:off x="3149795" y="5638653"/>
                        <a:ext cx="532432" cy="534049"/>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55" name="Rounded Rectangle 154"/>
                      <p:cNvSpPr/>
                      <p:nvPr/>
                    </p:nvSpPr>
                    <p:spPr>
                      <a:xfrm>
                        <a:off x="3227028" y="5715422"/>
                        <a:ext cx="377960"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56" name="Rounded Rectangle 155"/>
                      <p:cNvSpPr/>
                      <p:nvPr/>
                    </p:nvSpPr>
                    <p:spPr>
                      <a:xfrm>
                        <a:off x="3227027" y="6095933"/>
                        <a:ext cx="377960"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57" name="Rounded Rectangle 30"/>
                      <p:cNvSpPr/>
                      <p:nvPr/>
                    </p:nvSpPr>
                    <p:spPr>
                      <a:xfrm>
                        <a:off x="3227024" y="6019163"/>
                        <a:ext cx="377960"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58" name="Rounded Rectangle 157"/>
                      <p:cNvSpPr/>
                      <p:nvPr/>
                    </p:nvSpPr>
                    <p:spPr>
                      <a:xfrm>
                        <a:off x="3227026" y="5638653"/>
                        <a:ext cx="377960"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23" name="Group 98"/>
                      <p:cNvGrpSpPr>
                        <a:grpSpLocks/>
                      </p:cNvGrpSpPr>
                      <p:nvPr/>
                    </p:nvGrpSpPr>
                    <p:grpSpPr bwMode="auto">
                      <a:xfrm>
                        <a:off x="3376582" y="5867295"/>
                        <a:ext cx="29580" cy="103473"/>
                        <a:chOff x="3351106" y="2743121"/>
                        <a:chExt cx="29580" cy="103473"/>
                      </a:xfrm>
                    </p:grpSpPr>
                    <p:sp>
                      <p:nvSpPr>
                        <p:cNvPr id="163" name="Oval 36"/>
                        <p:cNvSpPr/>
                        <p:nvPr/>
                      </p:nvSpPr>
                      <p:spPr>
                        <a:xfrm>
                          <a:off x="3351106" y="2743121"/>
                          <a:ext cx="29580"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64" name="Oval 37"/>
                        <p:cNvSpPr/>
                        <p:nvPr/>
                      </p:nvSpPr>
                      <p:spPr>
                        <a:xfrm>
                          <a:off x="3351106" y="2819891"/>
                          <a:ext cx="29580"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grpSp>
                    <p:nvGrpSpPr>
                      <p:cNvPr id="25" name="Group 106"/>
                      <p:cNvGrpSpPr/>
                      <p:nvPr/>
                    </p:nvGrpSpPr>
                    <p:grpSpPr>
                      <a:xfrm>
                        <a:off x="3378320" y="5181600"/>
                        <a:ext cx="27432" cy="103632"/>
                        <a:chOff x="3352800" y="2743200"/>
                        <a:chExt cx="27432" cy="103632"/>
                      </a:xfrm>
                      <a:solidFill>
                        <a:schemeClr val="bg2"/>
                      </a:solidFill>
                    </p:grpSpPr>
                    <p:sp>
                      <p:nvSpPr>
                        <p:cNvPr id="161" name="Oval 160"/>
                        <p:cNvSpPr/>
                        <p:nvPr/>
                      </p:nvSpPr>
                      <p:spPr>
                        <a:xfrm>
                          <a:off x="3352800" y="27432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cap="small" dirty="0">
                            <a:solidFill>
                              <a:srgbClr val="000000"/>
                            </a:solidFill>
                            <a:latin typeface="Trebuchet MS" pitchFamily="34" charset="0"/>
                            <a:cs typeface="Calibri"/>
                          </a:endParaRPr>
                        </a:p>
                      </p:txBody>
                    </p:sp>
                    <p:sp>
                      <p:nvSpPr>
                        <p:cNvPr id="162" name="Oval 161"/>
                        <p:cNvSpPr/>
                        <p:nvPr/>
                      </p:nvSpPr>
                      <p:spPr>
                        <a:xfrm>
                          <a:off x="3352800" y="28194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cap="small" dirty="0">
                            <a:solidFill>
                              <a:srgbClr val="000000"/>
                            </a:solidFill>
                            <a:latin typeface="Trebuchet MS" pitchFamily="34" charset="0"/>
                            <a:cs typeface="Calibri"/>
                          </a:endParaRPr>
                        </a:p>
                      </p:txBody>
                    </p:sp>
                  </p:grpSp>
                </p:grpSp>
              </p:grpSp>
            </p:grpSp>
            <p:sp>
              <p:nvSpPr>
                <p:cNvPr id="32" name="TextBox 3059"/>
                <p:cNvSpPr txBox="1">
                  <a:spLocks noChangeArrowheads="1"/>
                </p:cNvSpPr>
                <p:nvPr/>
              </p:nvSpPr>
              <p:spPr bwMode="auto">
                <a:xfrm>
                  <a:off x="2399825" y="4901202"/>
                  <a:ext cx="1301675" cy="391039"/>
                </a:xfrm>
                <a:prstGeom prst="rect">
                  <a:avLst/>
                </a:prstGeom>
                <a:noFill/>
                <a:ln w="9525">
                  <a:noFill/>
                  <a:miter lim="800000"/>
                  <a:headEnd/>
                  <a:tailEnd/>
                </a:ln>
              </p:spPr>
              <p:txBody>
                <a:bodyPr wrap="square">
                  <a:prstTxWarp prst="textNoShape">
                    <a:avLst/>
                  </a:prstTxWarp>
                  <a:spAutoFit/>
                </a:bodyPr>
                <a:lstStyle/>
                <a:p>
                  <a:pPr algn="ctr"/>
                  <a:r>
                    <a:rPr lang="en-US" sz="1200" b="1" cap="small" dirty="0">
                      <a:solidFill>
                        <a:srgbClr val="000000"/>
                      </a:solidFill>
                      <a:latin typeface="Trebuchet MS" pitchFamily="34" charset="0"/>
                      <a:cs typeface="Calibri"/>
                    </a:rPr>
                    <a:t>Die 0</a:t>
                  </a:r>
                </a:p>
              </p:txBody>
            </p:sp>
            <p:sp>
              <p:nvSpPr>
                <p:cNvPr id="33" name="Rounded Rectangle 32"/>
                <p:cNvSpPr/>
                <p:nvPr/>
              </p:nvSpPr>
              <p:spPr bwMode="auto">
                <a:xfrm rot="5400000">
                  <a:off x="2421569" y="2434243"/>
                  <a:ext cx="293759" cy="697244"/>
                </a:xfrm>
                <a:prstGeom prst="roundRect">
                  <a:avLst/>
                </a:prstGeom>
              </p:spPr>
              <p:style>
                <a:lnRef idx="1">
                  <a:schemeClr val="accent6"/>
                </a:lnRef>
                <a:fillRef idx="3">
                  <a:schemeClr val="accent6"/>
                </a:fillRef>
                <a:effectRef idx="2">
                  <a:schemeClr val="accent6"/>
                </a:effectRef>
                <a:fontRef idx="minor">
                  <a:schemeClr val="lt1"/>
                </a:fontRef>
              </p:style>
              <p:txBody>
                <a:bodyPr vert="vert270" anchor="ctr">
                  <a:prstTxWarp prst="textNoShape">
                    <a:avLst/>
                  </a:prstTxWarp>
                </a:bodyPr>
                <a:lstStyle/>
                <a:p>
                  <a:pPr algn="ctr">
                    <a:defRPr/>
                  </a:pPr>
                  <a:r>
                    <a:rPr lang="en-US" sz="1200" b="1" cap="small">
                      <a:solidFill>
                        <a:srgbClr val="000000"/>
                      </a:solidFill>
                      <a:latin typeface="Trebuchet MS" pitchFamily="34" charset="0"/>
                      <a:ea typeface="Arial" pitchFamily="-112" charset="0"/>
                      <a:cs typeface="Calibri"/>
                    </a:rPr>
                    <a:t>Reg</a:t>
                  </a:r>
                </a:p>
              </p:txBody>
            </p:sp>
            <p:sp>
              <p:nvSpPr>
                <p:cNvPr id="34" name="Rounded Rectangle 33"/>
                <p:cNvSpPr/>
                <p:nvPr/>
              </p:nvSpPr>
              <p:spPr bwMode="auto">
                <a:xfrm rot="5400000">
                  <a:off x="3488369" y="2434243"/>
                  <a:ext cx="293759" cy="697244"/>
                </a:xfrm>
                <a:prstGeom prst="roundRect">
                  <a:avLst/>
                </a:prstGeom>
              </p:spPr>
              <p:style>
                <a:lnRef idx="1">
                  <a:schemeClr val="accent6"/>
                </a:lnRef>
                <a:fillRef idx="3">
                  <a:schemeClr val="accent6"/>
                </a:fillRef>
                <a:effectRef idx="2">
                  <a:schemeClr val="accent6"/>
                </a:effectRef>
                <a:fontRef idx="minor">
                  <a:schemeClr val="lt1"/>
                </a:fontRef>
              </p:style>
              <p:txBody>
                <a:bodyPr vert="vert270" anchor="ctr">
                  <a:prstTxWarp prst="textNoShape">
                    <a:avLst/>
                  </a:prstTxWarp>
                </a:bodyPr>
                <a:lstStyle/>
                <a:p>
                  <a:pPr algn="ctr">
                    <a:defRPr/>
                  </a:pPr>
                  <a:r>
                    <a:rPr lang="en-US" sz="1200" b="1" cap="small">
                      <a:solidFill>
                        <a:srgbClr val="000000"/>
                      </a:solidFill>
                      <a:latin typeface="Trebuchet MS" pitchFamily="34" charset="0"/>
                      <a:ea typeface="Arial" pitchFamily="-112" charset="0"/>
                      <a:cs typeface="Calibri"/>
                    </a:rPr>
                    <a:t>Reg</a:t>
                  </a:r>
                </a:p>
              </p:txBody>
            </p:sp>
            <p:sp>
              <p:nvSpPr>
                <p:cNvPr id="35" name="Rounded Rectangle 34"/>
                <p:cNvSpPr/>
                <p:nvPr/>
              </p:nvSpPr>
              <p:spPr bwMode="auto">
                <a:xfrm rot="5400000">
                  <a:off x="4326568" y="2434243"/>
                  <a:ext cx="293759" cy="697244"/>
                </a:xfrm>
                <a:prstGeom prst="roundRect">
                  <a:avLst/>
                </a:prstGeom>
              </p:spPr>
              <p:style>
                <a:lnRef idx="1">
                  <a:schemeClr val="accent6"/>
                </a:lnRef>
                <a:fillRef idx="3">
                  <a:schemeClr val="accent6"/>
                </a:fillRef>
                <a:effectRef idx="2">
                  <a:schemeClr val="accent6"/>
                </a:effectRef>
                <a:fontRef idx="minor">
                  <a:schemeClr val="lt1"/>
                </a:fontRef>
              </p:style>
              <p:txBody>
                <a:bodyPr vert="vert270" anchor="ctr">
                  <a:prstTxWarp prst="textNoShape">
                    <a:avLst/>
                  </a:prstTxWarp>
                </a:bodyPr>
                <a:lstStyle/>
                <a:p>
                  <a:pPr algn="ctr">
                    <a:defRPr/>
                  </a:pPr>
                  <a:r>
                    <a:rPr lang="en-US" sz="1200" b="1" cap="small">
                      <a:solidFill>
                        <a:srgbClr val="000000"/>
                      </a:solidFill>
                      <a:latin typeface="Trebuchet MS" pitchFamily="34" charset="0"/>
                      <a:ea typeface="Arial" pitchFamily="-112" charset="0"/>
                      <a:cs typeface="Calibri"/>
                    </a:rPr>
                    <a:t>Reg</a:t>
                  </a:r>
                </a:p>
              </p:txBody>
            </p:sp>
            <p:sp>
              <p:nvSpPr>
                <p:cNvPr id="36" name="Rectangle 35"/>
                <p:cNvSpPr/>
                <p:nvPr/>
              </p:nvSpPr>
              <p:spPr bwMode="auto">
                <a:xfrm>
                  <a:off x="4971589" y="2337460"/>
                  <a:ext cx="3718419" cy="2907256"/>
                </a:xfrm>
                <a:prstGeom prst="rect">
                  <a:avLst/>
                </a:prstGeom>
              </p:spPr>
              <p:style>
                <a:lnRef idx="1">
                  <a:schemeClr val="accent5"/>
                </a:lnRef>
                <a:fillRef idx="3">
                  <a:schemeClr val="accent5"/>
                </a:fillRef>
                <a:effectRef idx="2">
                  <a:schemeClr val="accent5"/>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26" name="Group 337"/>
                <p:cNvGrpSpPr>
                  <a:grpSpLocks/>
                </p:cNvGrpSpPr>
                <p:nvPr/>
              </p:nvGrpSpPr>
              <p:grpSpPr bwMode="auto">
                <a:xfrm>
                  <a:off x="5051716" y="2534087"/>
                  <a:ext cx="3592746" cy="2368832"/>
                  <a:chOff x="1523393" y="3637195"/>
                  <a:chExt cx="3048391" cy="2382036"/>
                </a:xfrm>
              </p:grpSpPr>
              <p:sp>
                <p:nvSpPr>
                  <p:cNvPr id="54" name="Rectangle 53"/>
                  <p:cNvSpPr/>
                  <p:nvPr/>
                </p:nvSpPr>
                <p:spPr>
                  <a:xfrm>
                    <a:off x="1523393" y="3637195"/>
                    <a:ext cx="3048391" cy="2382036"/>
                  </a:xfrm>
                  <a:prstGeom prst="rect">
                    <a:avLst/>
                  </a:prstGeom>
                </p:spPr>
                <p:style>
                  <a:lnRef idx="1">
                    <a:schemeClr val="accent5"/>
                  </a:lnRef>
                  <a:fillRef idx="2">
                    <a:schemeClr val="accent5"/>
                  </a:fillRef>
                  <a:effectRef idx="1">
                    <a:schemeClr val="accent5"/>
                  </a:effectRef>
                  <a:fontRef idx="minor">
                    <a:schemeClr val="dk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28" name="Group 225"/>
                  <p:cNvGrpSpPr>
                    <a:grpSpLocks/>
                  </p:cNvGrpSpPr>
                  <p:nvPr/>
                </p:nvGrpSpPr>
                <p:grpSpPr bwMode="auto">
                  <a:xfrm>
                    <a:off x="1579268" y="3734500"/>
                    <a:ext cx="2956361" cy="2239677"/>
                    <a:chOff x="3103268" y="3963100"/>
                    <a:chExt cx="2956361" cy="2239682"/>
                  </a:xfrm>
                </p:grpSpPr>
                <p:grpSp>
                  <p:nvGrpSpPr>
                    <p:cNvPr id="31" name="Group 109"/>
                    <p:cNvGrpSpPr>
                      <a:grpSpLocks/>
                    </p:cNvGrpSpPr>
                    <p:nvPr/>
                  </p:nvGrpSpPr>
                  <p:grpSpPr bwMode="auto">
                    <a:xfrm>
                      <a:off x="3103268" y="3963100"/>
                      <a:ext cx="616252" cy="2239681"/>
                      <a:chOff x="3103267" y="3963093"/>
                      <a:chExt cx="616252" cy="2239677"/>
                    </a:xfrm>
                  </p:grpSpPr>
                  <p:sp>
                    <p:nvSpPr>
                      <p:cNvPr id="120" name="Rounded Rectangle 119"/>
                      <p:cNvSpPr/>
                      <p:nvPr/>
                    </p:nvSpPr>
                    <p:spPr>
                      <a:xfrm rot="5400000">
                        <a:off x="2477637" y="4960889"/>
                        <a:ext cx="1867511" cy="61625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21" name="Rounded Rectangle 120"/>
                      <p:cNvSpPr/>
                      <p:nvPr/>
                    </p:nvSpPr>
                    <p:spPr>
                      <a:xfrm rot="5400000">
                        <a:off x="3276019" y="3814991"/>
                        <a:ext cx="295397" cy="591601"/>
                      </a:xfrm>
                      <a:prstGeom prst="roundRect">
                        <a:avLst/>
                      </a:prstGeom>
                    </p:spPr>
                    <p:style>
                      <a:lnRef idx="1">
                        <a:schemeClr val="accent6"/>
                      </a:lnRef>
                      <a:fillRef idx="3">
                        <a:schemeClr val="accent6"/>
                      </a:fillRef>
                      <a:effectRef idx="2">
                        <a:schemeClr val="accent6"/>
                      </a:effectRef>
                      <a:fontRef idx="minor">
                        <a:schemeClr val="lt1"/>
                      </a:fontRef>
                    </p:style>
                    <p:txBody>
                      <a:bodyPr vert="vert270" anchor="ctr">
                        <a:prstTxWarp prst="textNoShape">
                          <a:avLst/>
                        </a:prstTxWarp>
                      </a:bodyPr>
                      <a:lstStyle/>
                      <a:p>
                        <a:pPr algn="ctr">
                          <a:defRPr/>
                        </a:pPr>
                        <a:r>
                          <a:rPr lang="en-US" sz="1200" b="1" cap="small">
                            <a:solidFill>
                              <a:srgbClr val="000000"/>
                            </a:solidFill>
                            <a:latin typeface="Trebuchet MS" pitchFamily="34" charset="0"/>
                            <a:ea typeface="Arial" pitchFamily="-112" charset="0"/>
                            <a:cs typeface="Calibri"/>
                          </a:rPr>
                          <a:t>Reg</a:t>
                        </a:r>
                      </a:p>
                    </p:txBody>
                  </p:sp>
                  <p:sp>
                    <p:nvSpPr>
                      <p:cNvPr id="122" name="Rounded Rectangle 121"/>
                      <p:cNvSpPr>
                        <a:spLocks noChangeArrowheads="1"/>
                      </p:cNvSpPr>
                      <p:nvPr/>
                    </p:nvSpPr>
                    <p:spPr bwMode="auto">
                      <a:xfrm>
                        <a:off x="3149281" y="4420374"/>
                        <a:ext cx="520938" cy="532382"/>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23" name="Rounded Rectangle 122"/>
                      <p:cNvSpPr/>
                      <p:nvPr/>
                    </p:nvSpPr>
                    <p:spPr>
                      <a:xfrm>
                        <a:off x="3224874" y="4497144"/>
                        <a:ext cx="368107"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24" name="Rounded Rectangle 123"/>
                      <p:cNvSpPr/>
                      <p:nvPr/>
                    </p:nvSpPr>
                    <p:spPr>
                      <a:xfrm>
                        <a:off x="3224874" y="4877656"/>
                        <a:ext cx="368107"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25" name="Rounded Rectangle 124"/>
                      <p:cNvSpPr/>
                      <p:nvPr/>
                    </p:nvSpPr>
                    <p:spPr>
                      <a:xfrm>
                        <a:off x="3224874" y="4800886"/>
                        <a:ext cx="368107"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26" name="Rounded Rectangle 125"/>
                      <p:cNvSpPr/>
                      <p:nvPr/>
                    </p:nvSpPr>
                    <p:spPr>
                      <a:xfrm>
                        <a:off x="3224874" y="4420374"/>
                        <a:ext cx="368107"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228" name="Group 92"/>
                      <p:cNvGrpSpPr>
                        <a:grpSpLocks/>
                      </p:cNvGrpSpPr>
                      <p:nvPr/>
                    </p:nvGrpSpPr>
                    <p:grpSpPr bwMode="auto">
                      <a:xfrm>
                        <a:off x="3377705" y="4649015"/>
                        <a:ext cx="27936" cy="103472"/>
                        <a:chOff x="3352185" y="2744015"/>
                        <a:chExt cx="27936" cy="103472"/>
                      </a:xfrm>
                    </p:grpSpPr>
                    <p:sp>
                      <p:nvSpPr>
                        <p:cNvPr id="139" name="Oval 138"/>
                        <p:cNvSpPr/>
                        <p:nvPr/>
                      </p:nvSpPr>
                      <p:spPr>
                        <a:xfrm>
                          <a:off x="3352185" y="2744015"/>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40" name="Oval 139"/>
                        <p:cNvSpPr/>
                        <p:nvPr/>
                      </p:nvSpPr>
                      <p:spPr>
                        <a:xfrm>
                          <a:off x="3352185" y="2820784"/>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sp>
                    <p:nvSpPr>
                      <p:cNvPr id="128" name="Rounded Rectangle 127"/>
                      <p:cNvSpPr>
                        <a:spLocks noChangeArrowheads="1"/>
                      </p:cNvSpPr>
                      <p:nvPr/>
                    </p:nvSpPr>
                    <p:spPr bwMode="auto">
                      <a:xfrm>
                        <a:off x="3149281" y="5638679"/>
                        <a:ext cx="520938" cy="534051"/>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29" name="Rounded Rectangle 128"/>
                      <p:cNvSpPr/>
                      <p:nvPr/>
                    </p:nvSpPr>
                    <p:spPr>
                      <a:xfrm>
                        <a:off x="3224874" y="5715449"/>
                        <a:ext cx="368107"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30" name="Rounded Rectangle 129"/>
                      <p:cNvSpPr/>
                      <p:nvPr/>
                    </p:nvSpPr>
                    <p:spPr>
                      <a:xfrm>
                        <a:off x="3224874" y="6095960"/>
                        <a:ext cx="368107"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31" name="Rounded Rectangle 130"/>
                      <p:cNvSpPr/>
                      <p:nvPr/>
                    </p:nvSpPr>
                    <p:spPr>
                      <a:xfrm>
                        <a:off x="3224874" y="6019190"/>
                        <a:ext cx="368107"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32" name="Rounded Rectangle 131"/>
                      <p:cNvSpPr/>
                      <p:nvPr/>
                    </p:nvSpPr>
                    <p:spPr>
                      <a:xfrm>
                        <a:off x="3224874" y="5638679"/>
                        <a:ext cx="368107"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229" name="Group 98"/>
                      <p:cNvGrpSpPr>
                        <a:grpSpLocks/>
                      </p:cNvGrpSpPr>
                      <p:nvPr/>
                    </p:nvGrpSpPr>
                    <p:grpSpPr bwMode="auto">
                      <a:xfrm>
                        <a:off x="3377705" y="5867319"/>
                        <a:ext cx="27936" cy="103473"/>
                        <a:chOff x="3352185" y="2743119"/>
                        <a:chExt cx="27936" cy="103473"/>
                      </a:xfrm>
                    </p:grpSpPr>
                    <p:sp>
                      <p:nvSpPr>
                        <p:cNvPr id="137" name="Oval 136"/>
                        <p:cNvSpPr/>
                        <p:nvPr/>
                      </p:nvSpPr>
                      <p:spPr>
                        <a:xfrm>
                          <a:off x="3352185" y="2743119"/>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38" name="Oval 137"/>
                        <p:cNvSpPr/>
                        <p:nvPr/>
                      </p:nvSpPr>
                      <p:spPr>
                        <a:xfrm>
                          <a:off x="3352185" y="2819889"/>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grpSp>
                    <p:nvGrpSpPr>
                      <p:cNvPr id="230" name="Group 106"/>
                      <p:cNvGrpSpPr/>
                      <p:nvPr/>
                    </p:nvGrpSpPr>
                    <p:grpSpPr>
                      <a:xfrm>
                        <a:off x="3378320" y="5181600"/>
                        <a:ext cx="27432" cy="103632"/>
                        <a:chOff x="3352800" y="2743200"/>
                        <a:chExt cx="27432" cy="103632"/>
                      </a:xfrm>
                      <a:solidFill>
                        <a:schemeClr val="bg2"/>
                      </a:solidFill>
                    </p:grpSpPr>
                    <p:sp>
                      <p:nvSpPr>
                        <p:cNvPr id="135" name="Oval 134"/>
                        <p:cNvSpPr/>
                        <p:nvPr/>
                      </p:nvSpPr>
                      <p:spPr>
                        <a:xfrm>
                          <a:off x="3352800" y="27432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cap="small" dirty="0">
                            <a:solidFill>
                              <a:srgbClr val="000000"/>
                            </a:solidFill>
                            <a:latin typeface="Trebuchet MS" pitchFamily="34" charset="0"/>
                            <a:cs typeface="Calibri"/>
                          </a:endParaRPr>
                        </a:p>
                      </p:txBody>
                    </p:sp>
                    <p:sp>
                      <p:nvSpPr>
                        <p:cNvPr id="136" name="Oval 135"/>
                        <p:cNvSpPr/>
                        <p:nvPr/>
                      </p:nvSpPr>
                      <p:spPr>
                        <a:xfrm>
                          <a:off x="3352800" y="28194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cap="small" dirty="0">
                            <a:solidFill>
                              <a:srgbClr val="000000"/>
                            </a:solidFill>
                            <a:latin typeface="Trebuchet MS" pitchFamily="34" charset="0"/>
                            <a:cs typeface="Calibri"/>
                          </a:endParaRPr>
                        </a:p>
                      </p:txBody>
                    </p:sp>
                  </p:grpSp>
                </p:grpSp>
                <p:grpSp>
                  <p:nvGrpSpPr>
                    <p:cNvPr id="231" name="Group 110"/>
                    <p:cNvGrpSpPr>
                      <a:grpSpLocks/>
                    </p:cNvGrpSpPr>
                    <p:nvPr/>
                  </p:nvGrpSpPr>
                  <p:grpSpPr bwMode="auto">
                    <a:xfrm>
                      <a:off x="3809903" y="4335265"/>
                      <a:ext cx="629399" cy="1867513"/>
                      <a:chOff x="3103902" y="4335260"/>
                      <a:chExt cx="629398" cy="1867511"/>
                    </a:xfrm>
                  </p:grpSpPr>
                  <p:sp>
                    <p:nvSpPr>
                      <p:cNvPr id="100" name="Rounded Rectangle 99"/>
                      <p:cNvSpPr/>
                      <p:nvPr/>
                    </p:nvSpPr>
                    <p:spPr>
                      <a:xfrm rot="5400000">
                        <a:off x="2484845" y="4954317"/>
                        <a:ext cx="1867511" cy="62939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01" name="Rounded Rectangle 100"/>
                      <p:cNvSpPr>
                        <a:spLocks noChangeArrowheads="1"/>
                      </p:cNvSpPr>
                      <p:nvPr/>
                    </p:nvSpPr>
                    <p:spPr bwMode="auto">
                      <a:xfrm>
                        <a:off x="3149915" y="4420375"/>
                        <a:ext cx="532441" cy="532382"/>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02" name="Rounded Rectangle 101"/>
                      <p:cNvSpPr/>
                      <p:nvPr/>
                    </p:nvSpPr>
                    <p:spPr>
                      <a:xfrm>
                        <a:off x="3225509" y="4497145"/>
                        <a:ext cx="381254"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03" name="Rounded Rectangle 102"/>
                      <p:cNvSpPr/>
                      <p:nvPr/>
                    </p:nvSpPr>
                    <p:spPr>
                      <a:xfrm>
                        <a:off x="3225509" y="4877657"/>
                        <a:ext cx="381254"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04" name="Rounded Rectangle 103"/>
                      <p:cNvSpPr/>
                      <p:nvPr/>
                    </p:nvSpPr>
                    <p:spPr>
                      <a:xfrm>
                        <a:off x="3225509" y="4800887"/>
                        <a:ext cx="381254"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05" name="Rounded Rectangle 104"/>
                      <p:cNvSpPr/>
                      <p:nvPr/>
                    </p:nvSpPr>
                    <p:spPr>
                      <a:xfrm>
                        <a:off x="3225509" y="4420375"/>
                        <a:ext cx="381254"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233" name="Group 92"/>
                      <p:cNvGrpSpPr>
                        <a:grpSpLocks/>
                      </p:cNvGrpSpPr>
                      <p:nvPr/>
                    </p:nvGrpSpPr>
                    <p:grpSpPr bwMode="auto">
                      <a:xfrm>
                        <a:off x="3378340" y="4649016"/>
                        <a:ext cx="27936" cy="103472"/>
                        <a:chOff x="3352820" y="2744016"/>
                        <a:chExt cx="27936" cy="103472"/>
                      </a:xfrm>
                    </p:grpSpPr>
                    <p:sp>
                      <p:nvSpPr>
                        <p:cNvPr id="118" name="Oval 117"/>
                        <p:cNvSpPr/>
                        <p:nvPr/>
                      </p:nvSpPr>
                      <p:spPr>
                        <a:xfrm>
                          <a:off x="3352820" y="2744016"/>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19" name="Oval 118"/>
                        <p:cNvSpPr/>
                        <p:nvPr/>
                      </p:nvSpPr>
                      <p:spPr>
                        <a:xfrm>
                          <a:off x="3352820" y="2820785"/>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sp>
                    <p:nvSpPr>
                      <p:cNvPr id="107" name="Rounded Rectangle 106"/>
                      <p:cNvSpPr>
                        <a:spLocks noChangeArrowheads="1"/>
                      </p:cNvSpPr>
                      <p:nvPr/>
                    </p:nvSpPr>
                    <p:spPr bwMode="auto">
                      <a:xfrm>
                        <a:off x="3149915" y="5638680"/>
                        <a:ext cx="532441" cy="534051"/>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08" name="Rounded Rectangle 107"/>
                      <p:cNvSpPr/>
                      <p:nvPr/>
                    </p:nvSpPr>
                    <p:spPr>
                      <a:xfrm>
                        <a:off x="3225509" y="5715450"/>
                        <a:ext cx="381254"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09" name="Rounded Rectangle 108"/>
                      <p:cNvSpPr/>
                      <p:nvPr/>
                    </p:nvSpPr>
                    <p:spPr>
                      <a:xfrm>
                        <a:off x="3225509" y="6095961"/>
                        <a:ext cx="381254"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10" name="Rounded Rectangle 109"/>
                      <p:cNvSpPr/>
                      <p:nvPr/>
                    </p:nvSpPr>
                    <p:spPr>
                      <a:xfrm>
                        <a:off x="3225509" y="6019191"/>
                        <a:ext cx="381254"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11" name="Rounded Rectangle 110"/>
                      <p:cNvSpPr/>
                      <p:nvPr/>
                    </p:nvSpPr>
                    <p:spPr>
                      <a:xfrm>
                        <a:off x="3225509" y="5638680"/>
                        <a:ext cx="381254"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234" name="Group 98"/>
                      <p:cNvGrpSpPr>
                        <a:grpSpLocks/>
                      </p:cNvGrpSpPr>
                      <p:nvPr/>
                    </p:nvGrpSpPr>
                    <p:grpSpPr bwMode="auto">
                      <a:xfrm>
                        <a:off x="3378340" y="5867320"/>
                        <a:ext cx="27936" cy="103473"/>
                        <a:chOff x="3352820" y="2743120"/>
                        <a:chExt cx="27936" cy="103473"/>
                      </a:xfrm>
                    </p:grpSpPr>
                    <p:sp>
                      <p:nvSpPr>
                        <p:cNvPr id="116" name="Oval 115"/>
                        <p:cNvSpPr/>
                        <p:nvPr/>
                      </p:nvSpPr>
                      <p:spPr>
                        <a:xfrm>
                          <a:off x="3352820" y="2743120"/>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17" name="Oval 116"/>
                        <p:cNvSpPr/>
                        <p:nvPr/>
                      </p:nvSpPr>
                      <p:spPr>
                        <a:xfrm>
                          <a:off x="3352820" y="2819890"/>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grpSp>
                    <p:nvGrpSpPr>
                      <p:cNvPr id="236" name="Group 106"/>
                      <p:cNvGrpSpPr/>
                      <p:nvPr/>
                    </p:nvGrpSpPr>
                    <p:grpSpPr>
                      <a:xfrm>
                        <a:off x="3378320" y="5181600"/>
                        <a:ext cx="27432" cy="103632"/>
                        <a:chOff x="3352800" y="2743200"/>
                        <a:chExt cx="27432" cy="103632"/>
                      </a:xfrm>
                      <a:solidFill>
                        <a:schemeClr val="bg2"/>
                      </a:solidFill>
                    </p:grpSpPr>
                    <p:sp>
                      <p:nvSpPr>
                        <p:cNvPr id="114" name="Oval 113"/>
                        <p:cNvSpPr/>
                        <p:nvPr/>
                      </p:nvSpPr>
                      <p:spPr>
                        <a:xfrm>
                          <a:off x="3352800" y="27432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cap="small" dirty="0">
                            <a:solidFill>
                              <a:srgbClr val="000000"/>
                            </a:solidFill>
                            <a:latin typeface="Trebuchet MS" pitchFamily="34" charset="0"/>
                            <a:cs typeface="Calibri"/>
                          </a:endParaRPr>
                        </a:p>
                      </p:txBody>
                    </p:sp>
                    <p:sp>
                      <p:nvSpPr>
                        <p:cNvPr id="115" name="Oval 114"/>
                        <p:cNvSpPr/>
                        <p:nvPr/>
                      </p:nvSpPr>
                      <p:spPr>
                        <a:xfrm>
                          <a:off x="3352800" y="28194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cap="small" dirty="0">
                            <a:solidFill>
                              <a:srgbClr val="000000"/>
                            </a:solidFill>
                            <a:latin typeface="Trebuchet MS" pitchFamily="34" charset="0"/>
                            <a:cs typeface="Calibri"/>
                          </a:endParaRPr>
                        </a:p>
                      </p:txBody>
                    </p:sp>
                  </p:grpSp>
                </p:grpSp>
                <p:grpSp>
                  <p:nvGrpSpPr>
                    <p:cNvPr id="237" name="Group 176"/>
                    <p:cNvGrpSpPr>
                      <a:grpSpLocks/>
                    </p:cNvGrpSpPr>
                    <p:nvPr/>
                  </p:nvGrpSpPr>
                  <p:grpSpPr bwMode="auto">
                    <a:xfrm>
                      <a:off x="4723598" y="4335267"/>
                      <a:ext cx="631041" cy="1867514"/>
                      <a:chOff x="3103149" y="4335240"/>
                      <a:chExt cx="631031" cy="1867502"/>
                    </a:xfrm>
                  </p:grpSpPr>
                  <p:sp>
                    <p:nvSpPr>
                      <p:cNvPr id="80" name="Rounded Rectangle 79"/>
                      <p:cNvSpPr/>
                      <p:nvPr/>
                    </p:nvSpPr>
                    <p:spPr>
                      <a:xfrm rot="5400000">
                        <a:off x="2484914" y="4953475"/>
                        <a:ext cx="1867502" cy="6310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81" name="Rounded Rectangle 80"/>
                      <p:cNvSpPr>
                        <a:spLocks noChangeArrowheads="1"/>
                      </p:cNvSpPr>
                      <p:nvPr/>
                    </p:nvSpPr>
                    <p:spPr bwMode="auto">
                      <a:xfrm>
                        <a:off x="3149161" y="4420353"/>
                        <a:ext cx="534076" cy="532379"/>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82" name="Rounded Rectangle 81"/>
                      <p:cNvSpPr/>
                      <p:nvPr/>
                    </p:nvSpPr>
                    <p:spPr>
                      <a:xfrm>
                        <a:off x="3226396" y="4497123"/>
                        <a:ext cx="381248"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83" name="Rounded Rectangle 82"/>
                      <p:cNvSpPr/>
                      <p:nvPr/>
                    </p:nvSpPr>
                    <p:spPr>
                      <a:xfrm>
                        <a:off x="3226396" y="4877633"/>
                        <a:ext cx="381248"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84" name="Rounded Rectangle 83"/>
                      <p:cNvSpPr/>
                      <p:nvPr/>
                    </p:nvSpPr>
                    <p:spPr>
                      <a:xfrm>
                        <a:off x="3226396" y="4800863"/>
                        <a:ext cx="381248"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85" name="Rounded Rectangle 84"/>
                      <p:cNvSpPr/>
                      <p:nvPr/>
                    </p:nvSpPr>
                    <p:spPr>
                      <a:xfrm>
                        <a:off x="3226396" y="4420352"/>
                        <a:ext cx="381248"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238" name="Group 92"/>
                      <p:cNvGrpSpPr>
                        <a:grpSpLocks/>
                      </p:cNvGrpSpPr>
                      <p:nvPr/>
                    </p:nvGrpSpPr>
                    <p:grpSpPr bwMode="auto">
                      <a:xfrm>
                        <a:off x="3377582" y="4648993"/>
                        <a:ext cx="27936" cy="103472"/>
                        <a:chOff x="3352116" y="2744016"/>
                        <a:chExt cx="27936" cy="103472"/>
                      </a:xfrm>
                    </p:grpSpPr>
                    <p:sp>
                      <p:nvSpPr>
                        <p:cNvPr id="98" name="Oval 97"/>
                        <p:cNvSpPr/>
                        <p:nvPr/>
                      </p:nvSpPr>
                      <p:spPr>
                        <a:xfrm>
                          <a:off x="3352116" y="2744016"/>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99" name="Oval 98"/>
                        <p:cNvSpPr/>
                        <p:nvPr/>
                      </p:nvSpPr>
                      <p:spPr>
                        <a:xfrm>
                          <a:off x="3352116" y="2820785"/>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sp>
                    <p:nvSpPr>
                      <p:cNvPr id="87" name="Rounded Rectangle 86"/>
                      <p:cNvSpPr>
                        <a:spLocks noChangeArrowheads="1"/>
                      </p:cNvSpPr>
                      <p:nvPr/>
                    </p:nvSpPr>
                    <p:spPr bwMode="auto">
                      <a:xfrm>
                        <a:off x="3149159" y="5638652"/>
                        <a:ext cx="534076" cy="534049"/>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88" name="Rounded Rectangle 87"/>
                      <p:cNvSpPr/>
                      <p:nvPr/>
                    </p:nvSpPr>
                    <p:spPr>
                      <a:xfrm>
                        <a:off x="3226393" y="5715421"/>
                        <a:ext cx="381247"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89" name="Rounded Rectangle 88"/>
                      <p:cNvSpPr/>
                      <p:nvPr/>
                    </p:nvSpPr>
                    <p:spPr>
                      <a:xfrm>
                        <a:off x="3226392" y="6095932"/>
                        <a:ext cx="381247"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90" name="Rounded Rectangle 89"/>
                      <p:cNvSpPr/>
                      <p:nvPr/>
                    </p:nvSpPr>
                    <p:spPr>
                      <a:xfrm>
                        <a:off x="3226389" y="6019162"/>
                        <a:ext cx="381247"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91" name="Rounded Rectangle 90"/>
                      <p:cNvSpPr/>
                      <p:nvPr/>
                    </p:nvSpPr>
                    <p:spPr>
                      <a:xfrm>
                        <a:off x="3226391" y="5638652"/>
                        <a:ext cx="381247"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239" name="Group 98"/>
                      <p:cNvGrpSpPr>
                        <a:grpSpLocks/>
                      </p:cNvGrpSpPr>
                      <p:nvPr/>
                    </p:nvGrpSpPr>
                    <p:grpSpPr bwMode="auto">
                      <a:xfrm>
                        <a:off x="3377592" y="5867294"/>
                        <a:ext cx="27936" cy="103473"/>
                        <a:chOff x="3352116" y="2743120"/>
                        <a:chExt cx="27936" cy="103473"/>
                      </a:xfrm>
                    </p:grpSpPr>
                    <p:sp>
                      <p:nvSpPr>
                        <p:cNvPr id="96" name="Oval 95"/>
                        <p:cNvSpPr/>
                        <p:nvPr/>
                      </p:nvSpPr>
                      <p:spPr>
                        <a:xfrm>
                          <a:off x="3352116" y="2743120"/>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97" name="Oval 96"/>
                        <p:cNvSpPr/>
                        <p:nvPr/>
                      </p:nvSpPr>
                      <p:spPr>
                        <a:xfrm>
                          <a:off x="3352116" y="2819890"/>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grpSp>
                    <p:nvGrpSpPr>
                      <p:cNvPr id="240" name="Group 106"/>
                      <p:cNvGrpSpPr/>
                      <p:nvPr/>
                    </p:nvGrpSpPr>
                    <p:grpSpPr>
                      <a:xfrm>
                        <a:off x="3378320" y="5181600"/>
                        <a:ext cx="27432" cy="103632"/>
                        <a:chOff x="3352800" y="2743200"/>
                        <a:chExt cx="27432" cy="103632"/>
                      </a:xfrm>
                      <a:solidFill>
                        <a:schemeClr val="bg2"/>
                      </a:solidFill>
                    </p:grpSpPr>
                    <p:sp>
                      <p:nvSpPr>
                        <p:cNvPr id="94" name="Oval 93"/>
                        <p:cNvSpPr/>
                        <p:nvPr/>
                      </p:nvSpPr>
                      <p:spPr>
                        <a:xfrm>
                          <a:off x="3352800" y="27432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cap="small" dirty="0">
                            <a:solidFill>
                              <a:srgbClr val="000000"/>
                            </a:solidFill>
                            <a:latin typeface="Trebuchet MS" pitchFamily="34" charset="0"/>
                            <a:cs typeface="Calibri"/>
                          </a:endParaRPr>
                        </a:p>
                      </p:txBody>
                    </p:sp>
                    <p:sp>
                      <p:nvSpPr>
                        <p:cNvPr id="95" name="Oval 94"/>
                        <p:cNvSpPr/>
                        <p:nvPr/>
                      </p:nvSpPr>
                      <p:spPr>
                        <a:xfrm>
                          <a:off x="3352800" y="28194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cap="small" dirty="0">
                            <a:solidFill>
                              <a:srgbClr val="000000"/>
                            </a:solidFill>
                            <a:latin typeface="Trebuchet MS" pitchFamily="34" charset="0"/>
                            <a:cs typeface="Calibri"/>
                          </a:endParaRPr>
                        </a:p>
                      </p:txBody>
                    </p:sp>
                  </p:grpSp>
                </p:grpSp>
                <p:grpSp>
                  <p:nvGrpSpPr>
                    <p:cNvPr id="241" name="Group 198"/>
                    <p:cNvGrpSpPr>
                      <a:grpSpLocks/>
                    </p:cNvGrpSpPr>
                    <p:nvPr/>
                  </p:nvGrpSpPr>
                  <p:grpSpPr bwMode="auto">
                    <a:xfrm>
                      <a:off x="5430231" y="4335267"/>
                      <a:ext cx="629398" cy="1867515"/>
                      <a:chOff x="3103778" y="4335241"/>
                      <a:chExt cx="629387" cy="1867502"/>
                    </a:xfrm>
                  </p:grpSpPr>
                  <p:sp>
                    <p:nvSpPr>
                      <p:cNvPr id="60" name="Rounded Rectangle 59"/>
                      <p:cNvSpPr/>
                      <p:nvPr/>
                    </p:nvSpPr>
                    <p:spPr>
                      <a:xfrm rot="5400000">
                        <a:off x="2484721" y="4954298"/>
                        <a:ext cx="1867502" cy="62938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61" name="Rounded Rectangle 60"/>
                      <p:cNvSpPr>
                        <a:spLocks noChangeArrowheads="1"/>
                      </p:cNvSpPr>
                      <p:nvPr/>
                    </p:nvSpPr>
                    <p:spPr bwMode="auto">
                      <a:xfrm>
                        <a:off x="3149792" y="4420354"/>
                        <a:ext cx="532432" cy="532379"/>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62" name="Rounded Rectangle 61"/>
                      <p:cNvSpPr/>
                      <p:nvPr/>
                    </p:nvSpPr>
                    <p:spPr>
                      <a:xfrm>
                        <a:off x="3227028" y="4497124"/>
                        <a:ext cx="377960"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63" name="Rounded Rectangle 62"/>
                      <p:cNvSpPr/>
                      <p:nvPr/>
                    </p:nvSpPr>
                    <p:spPr>
                      <a:xfrm>
                        <a:off x="3227028" y="4877634"/>
                        <a:ext cx="377960"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64" name="Rounded Rectangle 63"/>
                      <p:cNvSpPr/>
                      <p:nvPr/>
                    </p:nvSpPr>
                    <p:spPr>
                      <a:xfrm>
                        <a:off x="3227028" y="4800864"/>
                        <a:ext cx="377960"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65" name="Rounded Rectangle 64"/>
                      <p:cNvSpPr/>
                      <p:nvPr/>
                    </p:nvSpPr>
                    <p:spPr>
                      <a:xfrm>
                        <a:off x="3227028" y="4420353"/>
                        <a:ext cx="377960"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242" name="Group 92"/>
                      <p:cNvGrpSpPr>
                        <a:grpSpLocks/>
                      </p:cNvGrpSpPr>
                      <p:nvPr/>
                    </p:nvGrpSpPr>
                    <p:grpSpPr bwMode="auto">
                      <a:xfrm>
                        <a:off x="3376569" y="4648994"/>
                        <a:ext cx="29580" cy="103473"/>
                        <a:chOff x="3351106" y="2744017"/>
                        <a:chExt cx="29580" cy="103473"/>
                      </a:xfrm>
                    </p:grpSpPr>
                    <p:sp>
                      <p:nvSpPr>
                        <p:cNvPr id="78" name="Oval 77"/>
                        <p:cNvSpPr/>
                        <p:nvPr/>
                      </p:nvSpPr>
                      <p:spPr>
                        <a:xfrm>
                          <a:off x="3351106" y="2744017"/>
                          <a:ext cx="29580"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79" name="Oval 78"/>
                        <p:cNvSpPr/>
                        <p:nvPr/>
                      </p:nvSpPr>
                      <p:spPr>
                        <a:xfrm>
                          <a:off x="3351106" y="2820787"/>
                          <a:ext cx="29580"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sp>
                    <p:nvSpPr>
                      <p:cNvPr id="67" name="Rounded Rectangle 66"/>
                      <p:cNvSpPr>
                        <a:spLocks noChangeArrowheads="1"/>
                      </p:cNvSpPr>
                      <p:nvPr/>
                    </p:nvSpPr>
                    <p:spPr bwMode="auto">
                      <a:xfrm>
                        <a:off x="3149795" y="5638653"/>
                        <a:ext cx="532432" cy="534049"/>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68" name="Rounded Rectangle 67"/>
                      <p:cNvSpPr/>
                      <p:nvPr/>
                    </p:nvSpPr>
                    <p:spPr>
                      <a:xfrm>
                        <a:off x="3227028" y="5715422"/>
                        <a:ext cx="377960"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69" name="Rounded Rectangle 68"/>
                      <p:cNvSpPr/>
                      <p:nvPr/>
                    </p:nvSpPr>
                    <p:spPr>
                      <a:xfrm>
                        <a:off x="3227027" y="6095933"/>
                        <a:ext cx="377960"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70" name="Rounded Rectangle 69"/>
                      <p:cNvSpPr/>
                      <p:nvPr/>
                    </p:nvSpPr>
                    <p:spPr>
                      <a:xfrm>
                        <a:off x="3227024" y="6019163"/>
                        <a:ext cx="377960"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71" name="Rounded Rectangle 70"/>
                      <p:cNvSpPr/>
                      <p:nvPr/>
                    </p:nvSpPr>
                    <p:spPr>
                      <a:xfrm>
                        <a:off x="3227026" y="5638653"/>
                        <a:ext cx="377960"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243" name="Group 98"/>
                      <p:cNvGrpSpPr>
                        <a:grpSpLocks/>
                      </p:cNvGrpSpPr>
                      <p:nvPr/>
                    </p:nvGrpSpPr>
                    <p:grpSpPr bwMode="auto">
                      <a:xfrm>
                        <a:off x="3376582" y="5867295"/>
                        <a:ext cx="29580" cy="103473"/>
                        <a:chOff x="3351106" y="2743121"/>
                        <a:chExt cx="29580" cy="103473"/>
                      </a:xfrm>
                    </p:grpSpPr>
                    <p:sp>
                      <p:nvSpPr>
                        <p:cNvPr id="76" name="Oval 75"/>
                        <p:cNvSpPr/>
                        <p:nvPr/>
                      </p:nvSpPr>
                      <p:spPr>
                        <a:xfrm>
                          <a:off x="3351106" y="2743121"/>
                          <a:ext cx="29580"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77" name="Oval 76"/>
                        <p:cNvSpPr/>
                        <p:nvPr/>
                      </p:nvSpPr>
                      <p:spPr>
                        <a:xfrm>
                          <a:off x="3351106" y="2819891"/>
                          <a:ext cx="29580"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grpSp>
                    <p:nvGrpSpPr>
                      <p:cNvPr id="244" name="Group 106"/>
                      <p:cNvGrpSpPr/>
                      <p:nvPr/>
                    </p:nvGrpSpPr>
                    <p:grpSpPr>
                      <a:xfrm>
                        <a:off x="3378320" y="5181600"/>
                        <a:ext cx="27432" cy="103632"/>
                        <a:chOff x="3352800" y="2743200"/>
                        <a:chExt cx="27432" cy="103632"/>
                      </a:xfrm>
                      <a:solidFill>
                        <a:schemeClr val="bg2"/>
                      </a:solidFill>
                    </p:grpSpPr>
                    <p:sp>
                      <p:nvSpPr>
                        <p:cNvPr id="74" name="Oval 73"/>
                        <p:cNvSpPr/>
                        <p:nvPr/>
                      </p:nvSpPr>
                      <p:spPr>
                        <a:xfrm>
                          <a:off x="3352800" y="27432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cap="small" dirty="0">
                            <a:solidFill>
                              <a:srgbClr val="000000"/>
                            </a:solidFill>
                            <a:latin typeface="Trebuchet MS" pitchFamily="34" charset="0"/>
                            <a:cs typeface="Calibri"/>
                          </a:endParaRPr>
                        </a:p>
                      </p:txBody>
                    </p:sp>
                    <p:sp>
                      <p:nvSpPr>
                        <p:cNvPr id="75" name="Oval 74"/>
                        <p:cNvSpPr/>
                        <p:nvPr/>
                      </p:nvSpPr>
                      <p:spPr>
                        <a:xfrm>
                          <a:off x="3352800" y="28194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cap="small" dirty="0">
                            <a:solidFill>
                              <a:srgbClr val="000000"/>
                            </a:solidFill>
                            <a:latin typeface="Trebuchet MS" pitchFamily="34" charset="0"/>
                            <a:cs typeface="Calibri"/>
                          </a:endParaRPr>
                        </a:p>
                      </p:txBody>
                    </p:sp>
                  </p:grpSp>
                </p:grpSp>
              </p:grpSp>
            </p:grpSp>
            <p:sp>
              <p:nvSpPr>
                <p:cNvPr id="38" name="TextBox 3059"/>
                <p:cNvSpPr txBox="1">
                  <a:spLocks noChangeArrowheads="1"/>
                </p:cNvSpPr>
                <p:nvPr/>
              </p:nvSpPr>
              <p:spPr bwMode="auto">
                <a:xfrm>
                  <a:off x="6171323" y="4899600"/>
                  <a:ext cx="1301675" cy="391039"/>
                </a:xfrm>
                <a:prstGeom prst="rect">
                  <a:avLst/>
                </a:prstGeom>
                <a:noFill/>
                <a:ln w="9525">
                  <a:noFill/>
                  <a:miter lim="800000"/>
                  <a:headEnd/>
                  <a:tailEnd/>
                </a:ln>
              </p:spPr>
              <p:txBody>
                <a:bodyPr wrap="square">
                  <a:prstTxWarp prst="textNoShape">
                    <a:avLst/>
                  </a:prstTxWarp>
                  <a:spAutoFit/>
                </a:bodyPr>
                <a:lstStyle/>
                <a:p>
                  <a:pPr algn="ctr"/>
                  <a:r>
                    <a:rPr lang="en-US" sz="1200" b="1" cap="small" dirty="0">
                      <a:solidFill>
                        <a:srgbClr val="000000"/>
                      </a:solidFill>
                      <a:latin typeface="Trebuchet MS" pitchFamily="34" charset="0"/>
                      <a:cs typeface="Calibri"/>
                    </a:rPr>
                    <a:t>Die </a:t>
                  </a:r>
                  <a:r>
                    <a:rPr lang="en-US" sz="1200" b="1" cap="small" dirty="0" smtClean="0">
                      <a:solidFill>
                        <a:srgbClr val="000000"/>
                      </a:solidFill>
                      <a:latin typeface="Trebuchet MS" pitchFamily="34" charset="0"/>
                      <a:cs typeface="Calibri"/>
                    </a:rPr>
                    <a:t>1</a:t>
                  </a:r>
                  <a:endParaRPr lang="en-US" sz="1200" b="1" cap="small" dirty="0">
                    <a:solidFill>
                      <a:srgbClr val="000000"/>
                    </a:solidFill>
                    <a:latin typeface="Trebuchet MS" pitchFamily="34" charset="0"/>
                    <a:cs typeface="Calibri"/>
                  </a:endParaRPr>
                </a:p>
              </p:txBody>
            </p:sp>
            <p:sp>
              <p:nvSpPr>
                <p:cNvPr id="47" name="Rounded Rectangle 46"/>
                <p:cNvSpPr/>
                <p:nvPr/>
              </p:nvSpPr>
              <p:spPr bwMode="auto">
                <a:xfrm rot="5400000">
                  <a:off x="6193068" y="2432639"/>
                  <a:ext cx="293759" cy="697244"/>
                </a:xfrm>
                <a:prstGeom prst="roundRect">
                  <a:avLst/>
                </a:prstGeom>
              </p:spPr>
              <p:style>
                <a:lnRef idx="1">
                  <a:schemeClr val="accent6"/>
                </a:lnRef>
                <a:fillRef idx="3">
                  <a:schemeClr val="accent6"/>
                </a:fillRef>
                <a:effectRef idx="2">
                  <a:schemeClr val="accent6"/>
                </a:effectRef>
                <a:fontRef idx="minor">
                  <a:schemeClr val="lt1"/>
                </a:fontRef>
              </p:style>
              <p:txBody>
                <a:bodyPr vert="vert270" anchor="ctr">
                  <a:prstTxWarp prst="textNoShape">
                    <a:avLst/>
                  </a:prstTxWarp>
                </a:bodyPr>
                <a:lstStyle/>
                <a:p>
                  <a:pPr algn="ctr">
                    <a:defRPr/>
                  </a:pPr>
                  <a:r>
                    <a:rPr lang="en-US" sz="1200" b="1" cap="small">
                      <a:solidFill>
                        <a:srgbClr val="000000"/>
                      </a:solidFill>
                      <a:latin typeface="Trebuchet MS" pitchFamily="34" charset="0"/>
                      <a:ea typeface="Arial" pitchFamily="-112" charset="0"/>
                      <a:cs typeface="Calibri"/>
                    </a:rPr>
                    <a:t>Reg</a:t>
                  </a:r>
                </a:p>
              </p:txBody>
            </p:sp>
            <p:sp>
              <p:nvSpPr>
                <p:cNvPr id="48" name="Rounded Rectangle 47"/>
                <p:cNvSpPr/>
                <p:nvPr/>
              </p:nvSpPr>
              <p:spPr bwMode="auto">
                <a:xfrm rot="5400000">
                  <a:off x="7259868" y="2432639"/>
                  <a:ext cx="293759" cy="697244"/>
                </a:xfrm>
                <a:prstGeom prst="roundRect">
                  <a:avLst/>
                </a:prstGeom>
              </p:spPr>
              <p:style>
                <a:lnRef idx="1">
                  <a:schemeClr val="accent6"/>
                </a:lnRef>
                <a:fillRef idx="3">
                  <a:schemeClr val="accent6"/>
                </a:fillRef>
                <a:effectRef idx="2">
                  <a:schemeClr val="accent6"/>
                </a:effectRef>
                <a:fontRef idx="minor">
                  <a:schemeClr val="lt1"/>
                </a:fontRef>
              </p:style>
              <p:txBody>
                <a:bodyPr vert="vert270" anchor="ctr">
                  <a:prstTxWarp prst="textNoShape">
                    <a:avLst/>
                  </a:prstTxWarp>
                </a:bodyPr>
                <a:lstStyle/>
                <a:p>
                  <a:pPr algn="ctr">
                    <a:defRPr/>
                  </a:pPr>
                  <a:r>
                    <a:rPr lang="en-US" sz="1200" b="1" cap="small">
                      <a:solidFill>
                        <a:srgbClr val="000000"/>
                      </a:solidFill>
                      <a:latin typeface="Trebuchet MS" pitchFamily="34" charset="0"/>
                      <a:ea typeface="Arial" pitchFamily="-112" charset="0"/>
                      <a:cs typeface="Calibri"/>
                    </a:rPr>
                    <a:t>Reg</a:t>
                  </a:r>
                </a:p>
              </p:txBody>
            </p:sp>
            <p:sp>
              <p:nvSpPr>
                <p:cNvPr id="51" name="Rounded Rectangle 50"/>
                <p:cNvSpPr/>
                <p:nvPr/>
              </p:nvSpPr>
              <p:spPr bwMode="auto">
                <a:xfrm rot="5400000">
                  <a:off x="8098067" y="2432639"/>
                  <a:ext cx="293759" cy="697244"/>
                </a:xfrm>
                <a:prstGeom prst="roundRect">
                  <a:avLst/>
                </a:prstGeom>
              </p:spPr>
              <p:style>
                <a:lnRef idx="1">
                  <a:schemeClr val="accent6"/>
                </a:lnRef>
                <a:fillRef idx="3">
                  <a:schemeClr val="accent6"/>
                </a:fillRef>
                <a:effectRef idx="2">
                  <a:schemeClr val="accent6"/>
                </a:effectRef>
                <a:fontRef idx="minor">
                  <a:schemeClr val="lt1"/>
                </a:fontRef>
              </p:style>
              <p:txBody>
                <a:bodyPr vert="vert270" anchor="ctr">
                  <a:prstTxWarp prst="textNoShape">
                    <a:avLst/>
                  </a:prstTxWarp>
                </a:bodyPr>
                <a:lstStyle/>
                <a:p>
                  <a:pPr algn="ctr">
                    <a:defRPr/>
                  </a:pPr>
                  <a:r>
                    <a:rPr lang="en-US" sz="1200" b="1" cap="small">
                      <a:solidFill>
                        <a:srgbClr val="000000"/>
                      </a:solidFill>
                      <a:latin typeface="Trebuchet MS" pitchFamily="34" charset="0"/>
                      <a:ea typeface="Arial" pitchFamily="-112" charset="0"/>
                      <a:cs typeface="Calibri"/>
                    </a:rPr>
                    <a:t>Reg</a:t>
                  </a:r>
                </a:p>
              </p:txBody>
            </p:sp>
          </p:grpSp>
          <p:sp>
            <p:nvSpPr>
              <p:cNvPr id="29" name="Freeform 28"/>
              <p:cNvSpPr/>
              <p:nvPr/>
            </p:nvSpPr>
            <p:spPr bwMode="auto">
              <a:xfrm>
                <a:off x="3157270" y="3671255"/>
                <a:ext cx="2251494" cy="387721"/>
              </a:xfrm>
              <a:custGeom>
                <a:avLst/>
                <a:gdLst>
                  <a:gd name="connsiteX0" fmla="*/ 0 w 2553419"/>
                  <a:gd name="connsiteY0" fmla="*/ 560717 h 560717"/>
                  <a:gd name="connsiteX1" fmla="*/ 8626 w 2553419"/>
                  <a:gd name="connsiteY1" fmla="*/ 0 h 560717"/>
                  <a:gd name="connsiteX2" fmla="*/ 2553419 w 2553419"/>
                  <a:gd name="connsiteY2" fmla="*/ 0 h 560717"/>
                  <a:gd name="connsiteX3" fmla="*/ 2553419 w 2553419"/>
                  <a:gd name="connsiteY3" fmla="*/ 543464 h 560717"/>
                </a:gdLst>
                <a:ahLst/>
                <a:cxnLst>
                  <a:cxn ang="0">
                    <a:pos x="connsiteX0" y="connsiteY0"/>
                  </a:cxn>
                  <a:cxn ang="0">
                    <a:pos x="connsiteX1" y="connsiteY1"/>
                  </a:cxn>
                  <a:cxn ang="0">
                    <a:pos x="connsiteX2" y="connsiteY2"/>
                  </a:cxn>
                  <a:cxn ang="0">
                    <a:pos x="connsiteX3" y="connsiteY3"/>
                  </a:cxn>
                </a:cxnLst>
                <a:rect l="l" t="t" r="r" b="b"/>
                <a:pathLst>
                  <a:path w="2553419" h="560717">
                    <a:moveTo>
                      <a:pt x="0" y="560717"/>
                    </a:moveTo>
                    <a:lnTo>
                      <a:pt x="8626" y="0"/>
                    </a:lnTo>
                    <a:lnTo>
                      <a:pt x="2553419" y="0"/>
                    </a:lnTo>
                    <a:lnTo>
                      <a:pt x="2553419" y="543464"/>
                    </a:lnTo>
                  </a:path>
                </a:pathLst>
              </a:custGeom>
              <a:ln>
                <a:headEnd type="none" w="med" len="med"/>
                <a:tailEnd type="none" w="med" len="med"/>
              </a:ln>
            </p:spPr>
            <p:style>
              <a:lnRef idx="2">
                <a:schemeClr val="accent6"/>
              </a:lnRef>
              <a:fillRef idx="0">
                <a:schemeClr val="accent6"/>
              </a:fillRef>
              <a:effectRef idx="1">
                <a:schemeClr val="accent6"/>
              </a:effectRef>
              <a:fontRef idx="minor">
                <a:schemeClr val="tx1"/>
              </a:fontRef>
            </p:style>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Trebuchet MS" pitchFamily="34" charset="0"/>
                </a:endParaRPr>
              </a:p>
            </p:txBody>
          </p:sp>
        </p:grpSp>
        <p:cxnSp>
          <p:nvCxnSpPr>
            <p:cNvPr id="27" name="Straight Connector 26"/>
            <p:cNvCxnSpPr/>
            <p:nvPr/>
          </p:nvCxnSpPr>
          <p:spPr bwMode="auto">
            <a:xfrm rot="16200000" flipH="1">
              <a:off x="5518264" y="3524795"/>
              <a:ext cx="218470" cy="3018"/>
            </a:xfrm>
            <a:prstGeom prst="line">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grpSp>
      <p:cxnSp>
        <p:nvCxnSpPr>
          <p:cNvPr id="232" name="Straight Connector 231"/>
          <p:cNvCxnSpPr/>
          <p:nvPr/>
        </p:nvCxnSpPr>
        <p:spPr bwMode="auto">
          <a:xfrm flipV="1">
            <a:off x="5452075" y="3669136"/>
            <a:ext cx="819397" cy="22563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sp>
        <p:nvSpPr>
          <p:cNvPr id="235" name="Rounded Rectangle 234"/>
          <p:cNvSpPr/>
          <p:nvPr/>
        </p:nvSpPr>
        <p:spPr>
          <a:xfrm>
            <a:off x="3230069" y="3636479"/>
            <a:ext cx="2671948" cy="807522"/>
          </a:xfrm>
          <a:prstGeom prst="roundRect">
            <a:avLst/>
          </a:prstGeom>
          <a:noFill/>
          <a:ln w="50800" cap="flat" cmpd="sng" algn="ctr">
            <a:solidFill>
              <a:schemeClr val="accent3"/>
            </a:solidFill>
            <a:prstDash val="sysDash"/>
            <a:round/>
            <a:headEnd type="none" w="med" len="med"/>
            <a:tailEnd type="none" w="med" len="med"/>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itchFamily="34" charset="0"/>
              <a:cs typeface="Calibri"/>
            </a:endParaRPr>
          </a:p>
        </p:txBody>
      </p:sp>
      <p:pic>
        <p:nvPicPr>
          <p:cNvPr id="247" name="Picture 3"/>
          <p:cNvPicPr>
            <a:picLocks noChangeAspect="1" noChangeArrowheads="1"/>
          </p:cNvPicPr>
          <p:nvPr/>
        </p:nvPicPr>
        <p:blipFill>
          <a:blip r:embed="rId3" cstate="print"/>
          <a:srcRect/>
          <a:stretch>
            <a:fillRect/>
          </a:stretch>
        </p:blipFill>
        <p:spPr bwMode="auto">
          <a:xfrm>
            <a:off x="7943820" y="231775"/>
            <a:ext cx="936685" cy="115844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
          <p:cNvSpPr>
            <a:spLocks noGrp="1" noChangeArrowheads="1"/>
          </p:cNvSpPr>
          <p:nvPr>
            <p:ph type="title"/>
          </p:nvPr>
        </p:nvSpPr>
        <p:spPr>
          <a:xfrm>
            <a:off x="382588" y="228600"/>
            <a:ext cx="8380412" cy="1163395"/>
          </a:xfrm>
        </p:spPr>
        <p:txBody>
          <a:bodyPr/>
          <a:lstStyle/>
          <a:p>
            <a:r>
              <a:rPr lang="en-US" smtClean="0"/>
              <a:t>SSD Parallelism</a:t>
            </a:r>
            <a:br>
              <a:rPr lang="en-US" smtClean="0"/>
            </a:br>
            <a:r>
              <a:rPr sz="3600" smtClean="0">
                <a:gradFill>
                  <a:gsLst>
                    <a:gs pos="28000">
                      <a:schemeClr val="accent6">
                        <a:lumMod val="40000"/>
                        <a:lumOff val="60000"/>
                      </a:schemeClr>
                    </a:gs>
                    <a:gs pos="48000">
                      <a:schemeClr val="accent6">
                        <a:lumMod val="40000"/>
                        <a:lumOff val="60000"/>
                      </a:schemeClr>
                    </a:gs>
                  </a:gsLst>
                  <a:lin ang="5400000" scaled="1"/>
                </a:gradFill>
              </a:rPr>
              <a:t>Strategies</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3" name="Content Placeholder 2"/>
          <p:cNvSpPr>
            <a:spLocks noGrp="1"/>
          </p:cNvSpPr>
          <p:nvPr>
            <p:ph idx="1"/>
          </p:nvPr>
        </p:nvSpPr>
        <p:spPr>
          <a:xfrm>
            <a:off x="381000" y="1901825"/>
            <a:ext cx="8380412" cy="2369879"/>
          </a:xfrm>
        </p:spPr>
        <p:txBody>
          <a:bodyPr/>
          <a:lstStyle/>
          <a:p>
            <a:r>
              <a:rPr lang="en-US" smtClean="0"/>
              <a:t>Striping</a:t>
            </a:r>
          </a:p>
          <a:p>
            <a:r>
              <a:rPr lang="en-US" smtClean="0"/>
              <a:t>Multiple “channels” to host</a:t>
            </a:r>
          </a:p>
          <a:p>
            <a:r>
              <a:rPr lang="en-US" smtClean="0"/>
              <a:t>Background cleaning</a:t>
            </a:r>
          </a:p>
          <a:p>
            <a:r>
              <a:rPr lang="en-US" smtClean="0"/>
              <a:t>Operation interleaving</a:t>
            </a:r>
          </a:p>
          <a:p>
            <a:r>
              <a:rPr lang="en-US" smtClean="0"/>
              <a:t>Ganging of flash chips</a:t>
            </a:r>
            <a:endParaRPr lang="en-US" dirty="0" smtClean="0"/>
          </a:p>
        </p:txBody>
      </p:sp>
      <p:pic>
        <p:nvPicPr>
          <p:cNvPr id="5" name="Picture 2"/>
          <p:cNvPicPr>
            <a:picLocks noChangeAspect="1" noChangeArrowheads="1"/>
          </p:cNvPicPr>
          <p:nvPr/>
        </p:nvPicPr>
        <p:blipFill>
          <a:blip r:embed="rId3" cstate="print"/>
          <a:srcRect/>
          <a:stretch>
            <a:fillRect/>
          </a:stretch>
        </p:blipFill>
        <p:spPr bwMode="auto">
          <a:xfrm>
            <a:off x="8003357" y="231775"/>
            <a:ext cx="877148" cy="1075426"/>
          </a:xfrm>
          <a:prstGeom prst="rect">
            <a:avLst/>
          </a:prstGeom>
          <a:noFill/>
          <a:ln w="9525">
            <a:noFill/>
            <a:miter lim="800000"/>
            <a:headEnd/>
            <a:tailEnd/>
          </a:ln>
          <a:effectLst/>
        </p:spPr>
      </p:pic>
      <p:pic>
        <p:nvPicPr>
          <p:cNvPr id="12" name="Picture 3"/>
          <p:cNvPicPr>
            <a:picLocks noChangeAspect="1" noChangeArrowheads="1"/>
          </p:cNvPicPr>
          <p:nvPr/>
        </p:nvPicPr>
        <p:blipFill>
          <a:blip r:embed="rId4" cstate="print"/>
          <a:srcRect/>
          <a:stretch>
            <a:fillRect/>
          </a:stretch>
        </p:blipFill>
        <p:spPr bwMode="auto">
          <a:xfrm>
            <a:off x="7943820" y="231775"/>
            <a:ext cx="936685" cy="115844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type="title"/>
          </p:nvPr>
        </p:nvSpPr>
        <p:spPr/>
        <p:txBody>
          <a:bodyPr/>
          <a:lstStyle/>
          <a:p>
            <a:r>
              <a:rPr lang="en-US" smtClean="0"/>
              <a:t>Rotating Disks vs. SSDs</a:t>
            </a:r>
            <a:endParaRPr lang="en-US" dirty="0"/>
          </a:p>
        </p:txBody>
      </p:sp>
      <p:sp>
        <p:nvSpPr>
          <p:cNvPr id="29" name="TextBox 28"/>
          <p:cNvSpPr txBox="1">
            <a:spLocks noChangeArrowheads="1"/>
          </p:cNvSpPr>
          <p:nvPr/>
        </p:nvSpPr>
        <p:spPr bwMode="auto">
          <a:xfrm>
            <a:off x="381000" y="5181655"/>
            <a:ext cx="8382000" cy="867930"/>
          </a:xfrm>
          <a:prstGeom prst="rect">
            <a:avLst/>
          </a:prstGeom>
          <a:noFill/>
        </p:spPr>
        <p:txBody>
          <a:bodyPr wrap="square" rtlCol="0">
            <a:spAutoFit/>
          </a:bodyPr>
          <a:lstStyle/>
          <a:p>
            <a:pPr algn="ctr">
              <a:lnSpc>
                <a:spcPct val="90000"/>
              </a:lnSpc>
            </a:pPr>
            <a:r>
              <a:rPr lang="en-US" sz="2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We have a good model of</a:t>
            </a:r>
            <a:r>
              <a:rPr lang="en-US" sz="28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a:t>
            </a:r>
            <a:r>
              <a:rPr lang="en-US" sz="2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how</a:t>
            </a:r>
          </a:p>
          <a:p>
            <a:pPr algn="ctr">
              <a:lnSpc>
                <a:spcPct val="90000"/>
              </a:lnSpc>
            </a:pPr>
            <a:r>
              <a:rPr lang="en-US" sz="2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rotating disks work… what about SSDs?</a:t>
            </a:r>
          </a:p>
        </p:txBody>
      </p:sp>
      <p:pic>
        <p:nvPicPr>
          <p:cNvPr id="1026" name="Picture 2"/>
          <p:cNvPicPr>
            <a:picLocks noChangeAspect="1" noChangeArrowheads="1"/>
          </p:cNvPicPr>
          <p:nvPr/>
        </p:nvPicPr>
        <p:blipFill>
          <a:blip r:embed="rId3"/>
          <a:srcRect/>
          <a:stretch>
            <a:fillRect/>
          </a:stretch>
        </p:blipFill>
        <p:spPr bwMode="auto">
          <a:xfrm>
            <a:off x="1066800" y="1171575"/>
            <a:ext cx="3181350" cy="3900488"/>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4838700" y="1133475"/>
            <a:ext cx="3144838" cy="388937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Striping</a:t>
            </a:r>
            <a:endParaRPr lang="en-US" dirty="0"/>
          </a:p>
        </p:txBody>
      </p:sp>
      <p:sp>
        <p:nvSpPr>
          <p:cNvPr id="32" name="Content Placeholder 2"/>
          <p:cNvSpPr>
            <a:spLocks noGrp="1"/>
          </p:cNvSpPr>
          <p:nvPr>
            <p:ph idx="1"/>
          </p:nvPr>
        </p:nvSpPr>
        <p:spPr/>
        <p:txBody>
          <a:bodyPr/>
          <a:lstStyle/>
          <a:p>
            <a:r>
              <a:rPr lang="en-US" smtClean="0"/>
              <a:t>LBAs striped across flash packages</a:t>
            </a:r>
          </a:p>
          <a:p>
            <a:pPr lvl="1"/>
            <a:r>
              <a:rPr lang="en-US" smtClean="0"/>
              <a:t>Single request can span multiple chips</a:t>
            </a:r>
          </a:p>
          <a:p>
            <a:pPr lvl="1"/>
            <a:r>
              <a:rPr lang="en-US" smtClean="0"/>
              <a:t>Natural load balancing</a:t>
            </a:r>
          </a:p>
          <a:p>
            <a:r>
              <a:rPr lang="en-US" smtClean="0"/>
              <a:t>What’s the right stripe size?</a:t>
            </a:r>
            <a:endParaRPr lang="en-US" dirty="0" smtClean="0"/>
          </a:p>
        </p:txBody>
      </p:sp>
      <p:grpSp>
        <p:nvGrpSpPr>
          <p:cNvPr id="3" name="Group 150"/>
          <p:cNvGrpSpPr/>
          <p:nvPr/>
        </p:nvGrpSpPr>
        <p:grpSpPr>
          <a:xfrm>
            <a:off x="864144" y="3977971"/>
            <a:ext cx="7173772" cy="2066925"/>
            <a:chOff x="914400" y="4105274"/>
            <a:chExt cx="7173772" cy="2066925"/>
          </a:xfrm>
        </p:grpSpPr>
        <p:sp>
          <p:nvSpPr>
            <p:cNvPr id="7" name="Rounded Rectangle 8"/>
            <p:cNvSpPr/>
            <p:nvPr/>
          </p:nvSpPr>
          <p:spPr>
            <a:xfrm rot="5400000">
              <a:off x="4265965" y="982309"/>
              <a:ext cx="535869" cy="6781800"/>
            </a:xfrm>
            <a:prstGeom prst="roundRect">
              <a:avLst/>
            </a:prstGeom>
          </p:spPr>
          <p:style>
            <a:lnRef idx="1">
              <a:schemeClr val="accent3"/>
            </a:lnRef>
            <a:fillRef idx="3">
              <a:schemeClr val="accent3"/>
            </a:fillRef>
            <a:effectRef idx="2">
              <a:schemeClr val="accent3"/>
            </a:effectRef>
            <a:fontRef idx="minor">
              <a:schemeClr val="lt1"/>
            </a:fontRef>
          </p:style>
          <p:txBody>
            <a:bodyPr anchor="ctr">
              <a:prstTxWarp prst="textNoShape">
                <a:avLst/>
              </a:prstTxWarp>
            </a:bodyPr>
            <a:lstStyle/>
            <a:p>
              <a:pPr algn="ctr">
                <a:defRPr/>
              </a:pPr>
              <a:endParaRPr lang="en-US">
                <a:solidFill>
                  <a:srgbClr val="FFFFFF"/>
                </a:solidFill>
                <a:latin typeface="Trebuchet MS" pitchFamily="34" charset="0"/>
                <a:ea typeface="Arial" pitchFamily="-112" charset="0"/>
                <a:cs typeface="Arial" pitchFamily="-112" charset="0"/>
              </a:endParaRPr>
            </a:p>
          </p:txBody>
        </p:sp>
        <p:sp>
          <p:nvSpPr>
            <p:cNvPr id="8" name="TextBox 3047"/>
            <p:cNvSpPr txBox="1">
              <a:spLocks noChangeArrowheads="1"/>
            </p:cNvSpPr>
            <p:nvPr/>
          </p:nvSpPr>
          <p:spPr bwMode="auto">
            <a:xfrm>
              <a:off x="3835587" y="4115531"/>
              <a:ext cx="1503362" cy="401962"/>
            </a:xfrm>
            <a:prstGeom prst="rect">
              <a:avLst/>
            </a:prstGeom>
            <a:noFill/>
            <a:ln w="9525">
              <a:noFill/>
              <a:miter lim="800000"/>
              <a:headEnd/>
              <a:tailEnd/>
            </a:ln>
          </p:spPr>
          <p:txBody>
            <a:bodyPr>
              <a:prstTxWarp prst="textNoShape">
                <a:avLst/>
              </a:prstTxWarp>
              <a:spAutoFit/>
            </a:bodyPr>
            <a:lstStyle/>
            <a:p>
              <a:r>
                <a:rPr lang="en-US" sz="2000" b="1" dirty="0">
                  <a:solidFill>
                    <a:srgbClr val="000000"/>
                  </a:solidFill>
                  <a:latin typeface="Trebuchet MS" pitchFamily="34" charset="0"/>
                </a:rPr>
                <a:t>Controller</a:t>
              </a:r>
              <a:endParaRPr lang="en-US" sz="3200" b="1" dirty="0">
                <a:solidFill>
                  <a:srgbClr val="000000"/>
                </a:solidFill>
                <a:latin typeface="Trebuchet MS" pitchFamily="34" charset="0"/>
              </a:endParaRPr>
            </a:p>
          </p:txBody>
        </p:sp>
        <p:cxnSp>
          <p:nvCxnSpPr>
            <p:cNvPr id="10" name="Straight Connector 9"/>
            <p:cNvCxnSpPr/>
            <p:nvPr/>
          </p:nvCxnSpPr>
          <p:spPr bwMode="auto">
            <a:xfrm rot="5400000" flipH="1" flipV="1">
              <a:off x="1165259" y="4740658"/>
              <a:ext cx="260284" cy="3"/>
            </a:xfrm>
            <a:prstGeom prst="line">
              <a:avLst/>
            </a:prstGeom>
            <a:ln>
              <a:solidFill>
                <a:srgbClr val="000000"/>
              </a:solidFill>
            </a:ln>
            <a:effectLst>
              <a:glow rad="101600">
                <a:srgbClr val="FFFF00">
                  <a:alpha val="60000"/>
                </a:srgb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12" name="Straight Connector 11"/>
            <p:cNvCxnSpPr/>
            <p:nvPr/>
          </p:nvCxnSpPr>
          <p:spPr bwMode="auto">
            <a:xfrm rot="5400000" flipH="1" flipV="1">
              <a:off x="2079659" y="4771284"/>
              <a:ext cx="260284" cy="3"/>
            </a:xfrm>
            <a:prstGeom prst="line">
              <a:avLst/>
            </a:prstGeom>
            <a:ln>
              <a:solidFill>
                <a:srgbClr val="000000"/>
              </a:solidFill>
            </a:ln>
            <a:effectLst>
              <a:glow rad="101600">
                <a:srgbClr val="FFFF00">
                  <a:alpha val="60000"/>
                </a:srgb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14" name="Straight Connector 13"/>
            <p:cNvCxnSpPr/>
            <p:nvPr/>
          </p:nvCxnSpPr>
          <p:spPr bwMode="auto">
            <a:xfrm rot="5400000" flipH="1" flipV="1">
              <a:off x="2994059" y="4771284"/>
              <a:ext cx="260284" cy="3"/>
            </a:xfrm>
            <a:prstGeom prst="line">
              <a:avLst/>
            </a:prstGeom>
            <a:ln>
              <a:solidFill>
                <a:srgbClr val="000000"/>
              </a:solidFill>
            </a:ln>
            <a:effectLst>
              <a:glow rad="101600">
                <a:srgbClr val="FFFF00">
                  <a:alpha val="60000"/>
                </a:srgb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16" name="Straight Connector 15"/>
            <p:cNvCxnSpPr/>
            <p:nvPr/>
          </p:nvCxnSpPr>
          <p:spPr bwMode="auto">
            <a:xfrm rot="5400000" flipH="1" flipV="1">
              <a:off x="3908459" y="4771284"/>
              <a:ext cx="260284" cy="3"/>
            </a:xfrm>
            <a:prstGeom prst="line">
              <a:avLst/>
            </a:prstGeom>
            <a:ln>
              <a:solidFill>
                <a:srgbClr val="000000"/>
              </a:solidFill>
            </a:ln>
            <a:effectLst>
              <a:glow rad="101600">
                <a:srgbClr val="FFFF00">
                  <a:alpha val="60000"/>
                </a:srgb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18" name="Straight Connector 17"/>
            <p:cNvCxnSpPr/>
            <p:nvPr/>
          </p:nvCxnSpPr>
          <p:spPr bwMode="auto">
            <a:xfrm rot="5400000" flipH="1" flipV="1">
              <a:off x="4822859" y="4771284"/>
              <a:ext cx="260284" cy="3"/>
            </a:xfrm>
            <a:prstGeom prst="line">
              <a:avLst/>
            </a:prstGeom>
            <a:ln>
              <a:solidFill>
                <a:srgbClr val="000000"/>
              </a:solidFill>
            </a:ln>
            <a:effectLst>
              <a:glow rad="101600">
                <a:srgbClr val="FFFF00">
                  <a:alpha val="60000"/>
                </a:srgb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20" name="Straight Connector 19"/>
            <p:cNvCxnSpPr/>
            <p:nvPr/>
          </p:nvCxnSpPr>
          <p:spPr bwMode="auto">
            <a:xfrm rot="5400000" flipH="1" flipV="1">
              <a:off x="5737259" y="4771284"/>
              <a:ext cx="260284" cy="3"/>
            </a:xfrm>
            <a:prstGeom prst="line">
              <a:avLst/>
            </a:prstGeom>
            <a:ln>
              <a:solidFill>
                <a:srgbClr val="000000"/>
              </a:solidFill>
            </a:ln>
            <a:effectLst>
              <a:glow rad="101600">
                <a:srgbClr val="FFFF00">
                  <a:alpha val="60000"/>
                </a:srgb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22" name="Straight Connector 21"/>
            <p:cNvCxnSpPr/>
            <p:nvPr/>
          </p:nvCxnSpPr>
          <p:spPr bwMode="auto">
            <a:xfrm rot="5400000" flipH="1" flipV="1">
              <a:off x="6651659" y="4771284"/>
              <a:ext cx="260284" cy="3"/>
            </a:xfrm>
            <a:prstGeom prst="line">
              <a:avLst/>
            </a:prstGeom>
            <a:ln>
              <a:solidFill>
                <a:srgbClr val="000000"/>
              </a:solidFill>
            </a:ln>
            <a:effectLst>
              <a:glow rad="101600">
                <a:srgbClr val="FFFF00">
                  <a:alpha val="60000"/>
                </a:srgb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24" name="Straight Connector 23"/>
            <p:cNvCxnSpPr/>
            <p:nvPr/>
          </p:nvCxnSpPr>
          <p:spPr bwMode="auto">
            <a:xfrm rot="5400000" flipH="1" flipV="1">
              <a:off x="7566059" y="4771284"/>
              <a:ext cx="260284" cy="3"/>
            </a:xfrm>
            <a:prstGeom prst="line">
              <a:avLst/>
            </a:prstGeom>
            <a:ln>
              <a:solidFill>
                <a:srgbClr val="000000"/>
              </a:solidFill>
            </a:ln>
            <a:effectLst>
              <a:glow rad="101600">
                <a:srgbClr val="FFFF00">
                  <a:alpha val="60000"/>
                </a:srgb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
          <p:nvSpPr>
            <p:cNvPr id="11" name="Rounded Rectangle 10"/>
            <p:cNvSpPr/>
            <p:nvPr/>
          </p:nvSpPr>
          <p:spPr>
            <a:xfrm>
              <a:off x="914400" y="4870802"/>
              <a:ext cx="762000" cy="1301397"/>
            </a:xfrm>
            <a:prstGeom prst="roundRect">
              <a:avLst/>
            </a:prstGeom>
            <a:ln/>
          </p:spPr>
          <p:style>
            <a:lnRef idx="1">
              <a:schemeClr val="accent5"/>
            </a:lnRef>
            <a:fillRef idx="3">
              <a:schemeClr val="accent5"/>
            </a:fillRef>
            <a:effectRef idx="2">
              <a:schemeClr val="accent5"/>
            </a:effectRef>
            <a:fontRef idx="minor">
              <a:schemeClr val="lt1"/>
            </a:fontRef>
          </p:style>
          <p:txBody>
            <a:bodyPr lIns="0" rIns="0" anchor="ctr">
              <a:prstTxWarp prst="textNoShape">
                <a:avLst/>
              </a:prstTxWarp>
            </a:bodyPr>
            <a:lstStyle/>
            <a:p>
              <a:pPr algn="ctr">
                <a:defRPr/>
              </a:pPr>
              <a:r>
                <a:rPr lang="en-US" sz="1600" b="1" smtClean="0">
                  <a:solidFill>
                    <a:schemeClr val="tx1"/>
                  </a:solidFill>
                  <a:latin typeface="Trebuchet MS" pitchFamily="34" charset="0"/>
                  <a:ea typeface="Arial" pitchFamily="-112" charset="0"/>
                  <a:cs typeface="Arial" pitchFamily="-112" charset="0"/>
                </a:rPr>
                <a:t>0 8</a:t>
              </a:r>
              <a:endParaRPr lang="en-US" sz="1600" b="1" dirty="0" smtClean="0">
                <a:solidFill>
                  <a:schemeClr val="tx1"/>
                </a:solidFill>
                <a:latin typeface="Trebuchet MS" pitchFamily="34" charset="0"/>
                <a:ea typeface="Arial" pitchFamily="-112" charset="0"/>
                <a:cs typeface="Arial" pitchFamily="-112" charset="0"/>
              </a:endParaRPr>
            </a:p>
            <a:p>
              <a:pPr algn="ctr">
                <a:defRPr/>
              </a:pPr>
              <a:r>
                <a:rPr lang="en-US" sz="1600" b="1" smtClean="0">
                  <a:solidFill>
                    <a:schemeClr val="tx1"/>
                  </a:solidFill>
                  <a:latin typeface="Trebuchet MS" pitchFamily="34" charset="0"/>
                  <a:ea typeface="Arial" pitchFamily="-112" charset="0"/>
                  <a:cs typeface="Arial" pitchFamily="-112" charset="0"/>
                </a:rPr>
                <a:t>16 24 32 40</a:t>
              </a:r>
              <a:endParaRPr lang="en-US" sz="1600" b="1" dirty="0">
                <a:solidFill>
                  <a:schemeClr val="tx1"/>
                </a:solidFill>
                <a:latin typeface="Trebuchet MS" pitchFamily="34" charset="0"/>
                <a:ea typeface="Arial" pitchFamily="-112" charset="0"/>
                <a:cs typeface="Arial" pitchFamily="-112" charset="0"/>
              </a:endParaRPr>
            </a:p>
          </p:txBody>
        </p:sp>
        <p:cxnSp>
          <p:nvCxnSpPr>
            <p:cNvPr id="77" name="Straight Connector 76"/>
            <p:cNvCxnSpPr/>
            <p:nvPr/>
          </p:nvCxnSpPr>
          <p:spPr bwMode="auto">
            <a:xfrm flipV="1">
              <a:off x="914400" y="5153025"/>
              <a:ext cx="742950" cy="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84" name="Straight Connector 83"/>
            <p:cNvCxnSpPr/>
            <p:nvPr/>
          </p:nvCxnSpPr>
          <p:spPr bwMode="auto">
            <a:xfrm rot="5400000">
              <a:off x="932691" y="5519318"/>
              <a:ext cx="738832" cy="4"/>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91" name="Straight Connector 90"/>
            <p:cNvCxnSpPr/>
            <p:nvPr/>
          </p:nvCxnSpPr>
          <p:spPr bwMode="auto">
            <a:xfrm flipV="1">
              <a:off x="927811" y="5393207"/>
              <a:ext cx="742950" cy="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92" name="Straight Connector 91"/>
            <p:cNvCxnSpPr/>
            <p:nvPr/>
          </p:nvCxnSpPr>
          <p:spPr bwMode="auto">
            <a:xfrm flipV="1">
              <a:off x="927811" y="5649239"/>
              <a:ext cx="742950" cy="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93" name="Straight Connector 92"/>
            <p:cNvCxnSpPr/>
            <p:nvPr/>
          </p:nvCxnSpPr>
          <p:spPr bwMode="auto">
            <a:xfrm flipV="1">
              <a:off x="920497" y="5897956"/>
              <a:ext cx="742950" cy="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sp>
          <p:nvSpPr>
            <p:cNvPr id="109" name="Rounded Rectangle 108"/>
            <p:cNvSpPr/>
            <p:nvPr/>
          </p:nvSpPr>
          <p:spPr>
            <a:xfrm>
              <a:off x="1827580" y="4869583"/>
              <a:ext cx="762000" cy="1301397"/>
            </a:xfrm>
            <a:prstGeom prst="roundRect">
              <a:avLst/>
            </a:prstGeom>
            <a:ln/>
          </p:spPr>
          <p:style>
            <a:lnRef idx="1">
              <a:schemeClr val="accent5"/>
            </a:lnRef>
            <a:fillRef idx="3">
              <a:schemeClr val="accent5"/>
            </a:fillRef>
            <a:effectRef idx="2">
              <a:schemeClr val="accent5"/>
            </a:effectRef>
            <a:fontRef idx="minor">
              <a:schemeClr val="lt1"/>
            </a:fontRef>
          </p:style>
          <p:txBody>
            <a:bodyPr lIns="0" rIns="0" anchor="ctr">
              <a:prstTxWarp prst="textNoShape">
                <a:avLst/>
              </a:prstTxWarp>
            </a:bodyPr>
            <a:lstStyle/>
            <a:p>
              <a:pPr algn="ctr">
                <a:defRPr/>
              </a:pPr>
              <a:r>
                <a:rPr lang="en-US" sz="1600" b="1" smtClean="0">
                  <a:solidFill>
                    <a:schemeClr val="tx1"/>
                  </a:solidFill>
                  <a:latin typeface="Trebuchet MS" pitchFamily="34" charset="0"/>
                  <a:ea typeface="Arial" pitchFamily="-112" charset="0"/>
                  <a:cs typeface="Arial" pitchFamily="-112" charset="0"/>
                </a:rPr>
                <a:t>1 9</a:t>
              </a:r>
              <a:endParaRPr lang="en-US" sz="1600" b="1" dirty="0" smtClean="0">
                <a:solidFill>
                  <a:schemeClr val="tx1"/>
                </a:solidFill>
                <a:latin typeface="Trebuchet MS" pitchFamily="34" charset="0"/>
                <a:ea typeface="Arial" pitchFamily="-112" charset="0"/>
                <a:cs typeface="Arial" pitchFamily="-112" charset="0"/>
              </a:endParaRPr>
            </a:p>
            <a:p>
              <a:pPr algn="ctr">
                <a:defRPr/>
              </a:pPr>
              <a:r>
                <a:rPr lang="en-US" sz="1600" b="1" smtClean="0">
                  <a:solidFill>
                    <a:schemeClr val="tx1"/>
                  </a:solidFill>
                  <a:latin typeface="Trebuchet MS" pitchFamily="34" charset="0"/>
                  <a:ea typeface="Arial" pitchFamily="-112" charset="0"/>
                  <a:cs typeface="Arial" pitchFamily="-112" charset="0"/>
                </a:rPr>
                <a:t>17 25 33 41</a:t>
              </a:r>
              <a:endParaRPr lang="en-US" sz="1600" b="1" dirty="0">
                <a:solidFill>
                  <a:schemeClr val="tx1"/>
                </a:solidFill>
                <a:latin typeface="Trebuchet MS" pitchFamily="34" charset="0"/>
                <a:ea typeface="Arial" pitchFamily="-112" charset="0"/>
                <a:cs typeface="Arial" pitchFamily="-112" charset="0"/>
              </a:endParaRPr>
            </a:p>
          </p:txBody>
        </p:sp>
        <p:cxnSp>
          <p:nvCxnSpPr>
            <p:cNvPr id="110" name="Straight Connector 109"/>
            <p:cNvCxnSpPr/>
            <p:nvPr/>
          </p:nvCxnSpPr>
          <p:spPr bwMode="auto">
            <a:xfrm flipV="1">
              <a:off x="1827580" y="5151806"/>
              <a:ext cx="742950" cy="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11" name="Straight Connector 110"/>
            <p:cNvCxnSpPr/>
            <p:nvPr/>
          </p:nvCxnSpPr>
          <p:spPr bwMode="auto">
            <a:xfrm rot="5400000">
              <a:off x="1845871" y="5518099"/>
              <a:ext cx="738832" cy="4"/>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12" name="Straight Connector 111"/>
            <p:cNvCxnSpPr/>
            <p:nvPr/>
          </p:nvCxnSpPr>
          <p:spPr bwMode="auto">
            <a:xfrm flipV="1">
              <a:off x="1840991" y="5391988"/>
              <a:ext cx="742950" cy="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13" name="Straight Connector 112"/>
            <p:cNvCxnSpPr/>
            <p:nvPr/>
          </p:nvCxnSpPr>
          <p:spPr bwMode="auto">
            <a:xfrm flipV="1">
              <a:off x="1840991" y="5648020"/>
              <a:ext cx="742950" cy="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14" name="Straight Connector 113"/>
            <p:cNvCxnSpPr/>
            <p:nvPr/>
          </p:nvCxnSpPr>
          <p:spPr bwMode="auto">
            <a:xfrm flipV="1">
              <a:off x="1833677" y="5896737"/>
              <a:ext cx="742950" cy="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sp>
          <p:nvSpPr>
            <p:cNvPr id="115" name="Rounded Rectangle 114"/>
            <p:cNvSpPr/>
            <p:nvPr/>
          </p:nvSpPr>
          <p:spPr>
            <a:xfrm>
              <a:off x="2741981" y="4862268"/>
              <a:ext cx="762000" cy="1301397"/>
            </a:xfrm>
            <a:prstGeom prst="roundRect">
              <a:avLst/>
            </a:prstGeom>
            <a:ln/>
          </p:spPr>
          <p:style>
            <a:lnRef idx="1">
              <a:schemeClr val="accent5"/>
            </a:lnRef>
            <a:fillRef idx="3">
              <a:schemeClr val="accent5"/>
            </a:fillRef>
            <a:effectRef idx="2">
              <a:schemeClr val="accent5"/>
            </a:effectRef>
            <a:fontRef idx="minor">
              <a:schemeClr val="lt1"/>
            </a:fontRef>
          </p:style>
          <p:txBody>
            <a:bodyPr lIns="0" rIns="0" anchor="ctr">
              <a:prstTxWarp prst="textNoShape">
                <a:avLst/>
              </a:prstTxWarp>
            </a:bodyPr>
            <a:lstStyle/>
            <a:p>
              <a:pPr algn="ctr">
                <a:defRPr/>
              </a:pPr>
              <a:r>
                <a:rPr lang="en-US" sz="1600" b="1" smtClean="0">
                  <a:solidFill>
                    <a:schemeClr val="tx1"/>
                  </a:solidFill>
                  <a:latin typeface="Trebuchet MS" pitchFamily="34" charset="0"/>
                  <a:ea typeface="Arial" pitchFamily="-112" charset="0"/>
                  <a:cs typeface="Arial" pitchFamily="-112" charset="0"/>
                </a:rPr>
                <a:t> 2 10</a:t>
              </a:r>
              <a:endParaRPr lang="en-US" sz="1600" b="1" dirty="0" smtClean="0">
                <a:solidFill>
                  <a:schemeClr val="tx1"/>
                </a:solidFill>
                <a:latin typeface="Trebuchet MS" pitchFamily="34" charset="0"/>
                <a:ea typeface="Arial" pitchFamily="-112" charset="0"/>
                <a:cs typeface="Arial" pitchFamily="-112" charset="0"/>
              </a:endParaRPr>
            </a:p>
            <a:p>
              <a:pPr algn="ctr">
                <a:defRPr/>
              </a:pPr>
              <a:r>
                <a:rPr lang="en-US" sz="1600" b="1" smtClean="0">
                  <a:solidFill>
                    <a:schemeClr val="tx1"/>
                  </a:solidFill>
                  <a:latin typeface="Trebuchet MS" pitchFamily="34" charset="0"/>
                  <a:ea typeface="Arial" pitchFamily="-112" charset="0"/>
                  <a:cs typeface="Arial" pitchFamily="-112" charset="0"/>
                </a:rPr>
                <a:t>18 26 34 42</a:t>
              </a:r>
              <a:endParaRPr lang="en-US" sz="1600" b="1" dirty="0">
                <a:solidFill>
                  <a:schemeClr val="tx1"/>
                </a:solidFill>
                <a:latin typeface="Trebuchet MS" pitchFamily="34" charset="0"/>
                <a:ea typeface="Arial" pitchFamily="-112" charset="0"/>
                <a:cs typeface="Arial" pitchFamily="-112" charset="0"/>
              </a:endParaRPr>
            </a:p>
          </p:txBody>
        </p:sp>
        <p:cxnSp>
          <p:nvCxnSpPr>
            <p:cNvPr id="116" name="Straight Connector 115"/>
            <p:cNvCxnSpPr/>
            <p:nvPr/>
          </p:nvCxnSpPr>
          <p:spPr bwMode="auto">
            <a:xfrm flipV="1">
              <a:off x="2741981" y="5144491"/>
              <a:ext cx="742950" cy="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17" name="Straight Connector 116"/>
            <p:cNvCxnSpPr/>
            <p:nvPr/>
          </p:nvCxnSpPr>
          <p:spPr bwMode="auto">
            <a:xfrm rot="5400000">
              <a:off x="2760272" y="5510784"/>
              <a:ext cx="738832" cy="4"/>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18" name="Straight Connector 117"/>
            <p:cNvCxnSpPr/>
            <p:nvPr/>
          </p:nvCxnSpPr>
          <p:spPr bwMode="auto">
            <a:xfrm flipV="1">
              <a:off x="2755392" y="5384673"/>
              <a:ext cx="742950" cy="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19" name="Straight Connector 118"/>
            <p:cNvCxnSpPr/>
            <p:nvPr/>
          </p:nvCxnSpPr>
          <p:spPr bwMode="auto">
            <a:xfrm flipV="1">
              <a:off x="2755392" y="5640705"/>
              <a:ext cx="742950" cy="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20" name="Straight Connector 119"/>
            <p:cNvCxnSpPr/>
            <p:nvPr/>
          </p:nvCxnSpPr>
          <p:spPr bwMode="auto">
            <a:xfrm flipV="1">
              <a:off x="2748078" y="5889422"/>
              <a:ext cx="742950" cy="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sp>
          <p:nvSpPr>
            <p:cNvPr id="121" name="Rounded Rectangle 120"/>
            <p:cNvSpPr/>
            <p:nvPr/>
          </p:nvSpPr>
          <p:spPr>
            <a:xfrm>
              <a:off x="3655161" y="4861049"/>
              <a:ext cx="762000" cy="1301397"/>
            </a:xfrm>
            <a:prstGeom prst="roundRect">
              <a:avLst/>
            </a:prstGeom>
            <a:ln/>
          </p:spPr>
          <p:style>
            <a:lnRef idx="1">
              <a:schemeClr val="accent5"/>
            </a:lnRef>
            <a:fillRef idx="3">
              <a:schemeClr val="accent5"/>
            </a:fillRef>
            <a:effectRef idx="2">
              <a:schemeClr val="accent5"/>
            </a:effectRef>
            <a:fontRef idx="minor">
              <a:schemeClr val="lt1"/>
            </a:fontRef>
          </p:style>
          <p:txBody>
            <a:bodyPr lIns="0" rIns="0" anchor="ctr">
              <a:prstTxWarp prst="textNoShape">
                <a:avLst/>
              </a:prstTxWarp>
            </a:bodyPr>
            <a:lstStyle/>
            <a:p>
              <a:pPr algn="ctr">
                <a:defRPr/>
              </a:pPr>
              <a:r>
                <a:rPr lang="en-US" sz="1600" b="1" smtClean="0">
                  <a:solidFill>
                    <a:schemeClr val="tx1"/>
                  </a:solidFill>
                  <a:latin typeface="Trebuchet MS" pitchFamily="34" charset="0"/>
                  <a:ea typeface="Arial" pitchFamily="-112" charset="0"/>
                  <a:cs typeface="Arial" pitchFamily="-112" charset="0"/>
                </a:rPr>
                <a:t> 3 11</a:t>
              </a:r>
              <a:endParaRPr lang="en-US" sz="1600" b="1" dirty="0" smtClean="0">
                <a:solidFill>
                  <a:schemeClr val="tx1"/>
                </a:solidFill>
                <a:latin typeface="Trebuchet MS" pitchFamily="34" charset="0"/>
                <a:ea typeface="Arial" pitchFamily="-112" charset="0"/>
                <a:cs typeface="Arial" pitchFamily="-112" charset="0"/>
              </a:endParaRPr>
            </a:p>
            <a:p>
              <a:pPr algn="ctr">
                <a:defRPr/>
              </a:pPr>
              <a:r>
                <a:rPr lang="en-US" sz="1600" b="1" smtClean="0">
                  <a:solidFill>
                    <a:schemeClr val="tx1"/>
                  </a:solidFill>
                  <a:latin typeface="Trebuchet MS" pitchFamily="34" charset="0"/>
                  <a:ea typeface="Arial" pitchFamily="-112" charset="0"/>
                  <a:cs typeface="Arial" pitchFamily="-112" charset="0"/>
                </a:rPr>
                <a:t>19 27 35 43</a:t>
              </a:r>
              <a:endParaRPr lang="en-US" sz="1600" b="1" dirty="0">
                <a:solidFill>
                  <a:schemeClr val="tx1"/>
                </a:solidFill>
                <a:latin typeface="Trebuchet MS" pitchFamily="34" charset="0"/>
                <a:ea typeface="Arial" pitchFamily="-112" charset="0"/>
                <a:cs typeface="Arial" pitchFamily="-112" charset="0"/>
              </a:endParaRPr>
            </a:p>
          </p:txBody>
        </p:sp>
        <p:cxnSp>
          <p:nvCxnSpPr>
            <p:cNvPr id="122" name="Straight Connector 121"/>
            <p:cNvCxnSpPr/>
            <p:nvPr/>
          </p:nvCxnSpPr>
          <p:spPr bwMode="auto">
            <a:xfrm flipV="1">
              <a:off x="3655161" y="5143272"/>
              <a:ext cx="742950" cy="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23" name="Straight Connector 122"/>
            <p:cNvCxnSpPr/>
            <p:nvPr/>
          </p:nvCxnSpPr>
          <p:spPr bwMode="auto">
            <a:xfrm rot="5400000">
              <a:off x="3673452" y="5509565"/>
              <a:ext cx="738832" cy="4"/>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24" name="Straight Connector 123"/>
            <p:cNvCxnSpPr/>
            <p:nvPr/>
          </p:nvCxnSpPr>
          <p:spPr bwMode="auto">
            <a:xfrm flipV="1">
              <a:off x="3668572" y="5383454"/>
              <a:ext cx="742950" cy="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25" name="Straight Connector 124"/>
            <p:cNvCxnSpPr/>
            <p:nvPr/>
          </p:nvCxnSpPr>
          <p:spPr bwMode="auto">
            <a:xfrm flipV="1">
              <a:off x="3668572" y="5639486"/>
              <a:ext cx="742950" cy="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26" name="Straight Connector 125"/>
            <p:cNvCxnSpPr/>
            <p:nvPr/>
          </p:nvCxnSpPr>
          <p:spPr bwMode="auto">
            <a:xfrm flipV="1">
              <a:off x="3661258" y="5888203"/>
              <a:ext cx="742950" cy="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sp>
          <p:nvSpPr>
            <p:cNvPr id="127" name="Rounded Rectangle 126"/>
            <p:cNvSpPr/>
            <p:nvPr/>
          </p:nvSpPr>
          <p:spPr>
            <a:xfrm>
              <a:off x="4585411" y="4862268"/>
              <a:ext cx="762000" cy="1301397"/>
            </a:xfrm>
            <a:prstGeom prst="roundRect">
              <a:avLst/>
            </a:prstGeom>
            <a:ln/>
          </p:spPr>
          <p:style>
            <a:lnRef idx="1">
              <a:schemeClr val="accent5"/>
            </a:lnRef>
            <a:fillRef idx="3">
              <a:schemeClr val="accent5"/>
            </a:fillRef>
            <a:effectRef idx="2">
              <a:schemeClr val="accent5"/>
            </a:effectRef>
            <a:fontRef idx="minor">
              <a:schemeClr val="lt1"/>
            </a:fontRef>
          </p:style>
          <p:txBody>
            <a:bodyPr lIns="0" rIns="0" anchor="ctr">
              <a:prstTxWarp prst="textNoShape">
                <a:avLst/>
              </a:prstTxWarp>
            </a:bodyPr>
            <a:lstStyle/>
            <a:p>
              <a:pPr algn="ctr">
                <a:defRPr/>
              </a:pPr>
              <a:r>
                <a:rPr lang="en-US" sz="1600" b="1" smtClean="0">
                  <a:solidFill>
                    <a:schemeClr val="tx1"/>
                  </a:solidFill>
                  <a:latin typeface="Trebuchet MS" pitchFamily="34" charset="0"/>
                  <a:ea typeface="Arial" pitchFamily="-112" charset="0"/>
                  <a:cs typeface="Arial" pitchFamily="-112" charset="0"/>
                </a:rPr>
                <a:t> 4 12</a:t>
              </a:r>
              <a:endParaRPr lang="en-US" sz="1600" b="1" dirty="0" smtClean="0">
                <a:solidFill>
                  <a:schemeClr val="tx1"/>
                </a:solidFill>
                <a:latin typeface="Trebuchet MS" pitchFamily="34" charset="0"/>
                <a:ea typeface="Arial" pitchFamily="-112" charset="0"/>
                <a:cs typeface="Arial" pitchFamily="-112" charset="0"/>
              </a:endParaRPr>
            </a:p>
            <a:p>
              <a:pPr algn="ctr">
                <a:defRPr/>
              </a:pPr>
              <a:r>
                <a:rPr lang="en-US" sz="1600" b="1" smtClean="0">
                  <a:solidFill>
                    <a:schemeClr val="tx1"/>
                  </a:solidFill>
                  <a:latin typeface="Trebuchet MS" pitchFamily="34" charset="0"/>
                  <a:ea typeface="Arial" pitchFamily="-112" charset="0"/>
                  <a:cs typeface="Arial" pitchFamily="-112" charset="0"/>
                </a:rPr>
                <a:t>20 28 36 44</a:t>
              </a:r>
              <a:endParaRPr lang="en-US" sz="1600" b="1" dirty="0">
                <a:solidFill>
                  <a:schemeClr val="tx1"/>
                </a:solidFill>
                <a:latin typeface="Trebuchet MS" pitchFamily="34" charset="0"/>
                <a:ea typeface="Arial" pitchFamily="-112" charset="0"/>
                <a:cs typeface="Arial" pitchFamily="-112" charset="0"/>
              </a:endParaRPr>
            </a:p>
          </p:txBody>
        </p:sp>
        <p:cxnSp>
          <p:nvCxnSpPr>
            <p:cNvPr id="128" name="Straight Connector 127"/>
            <p:cNvCxnSpPr/>
            <p:nvPr/>
          </p:nvCxnSpPr>
          <p:spPr bwMode="auto">
            <a:xfrm flipV="1">
              <a:off x="4585411" y="5144491"/>
              <a:ext cx="742950" cy="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29" name="Straight Connector 128"/>
            <p:cNvCxnSpPr/>
            <p:nvPr/>
          </p:nvCxnSpPr>
          <p:spPr bwMode="auto">
            <a:xfrm rot="5400000">
              <a:off x="4603702" y="5510784"/>
              <a:ext cx="738832" cy="4"/>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30" name="Straight Connector 129"/>
            <p:cNvCxnSpPr/>
            <p:nvPr/>
          </p:nvCxnSpPr>
          <p:spPr bwMode="auto">
            <a:xfrm flipV="1">
              <a:off x="4598822" y="5384673"/>
              <a:ext cx="742950" cy="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31" name="Straight Connector 130"/>
            <p:cNvCxnSpPr/>
            <p:nvPr/>
          </p:nvCxnSpPr>
          <p:spPr bwMode="auto">
            <a:xfrm flipV="1">
              <a:off x="4598822" y="5640705"/>
              <a:ext cx="742950" cy="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32" name="Straight Connector 131"/>
            <p:cNvCxnSpPr/>
            <p:nvPr/>
          </p:nvCxnSpPr>
          <p:spPr bwMode="auto">
            <a:xfrm flipV="1">
              <a:off x="4591508" y="5889422"/>
              <a:ext cx="742950" cy="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sp>
          <p:nvSpPr>
            <p:cNvPr id="133" name="Rounded Rectangle 132"/>
            <p:cNvSpPr/>
            <p:nvPr/>
          </p:nvSpPr>
          <p:spPr>
            <a:xfrm>
              <a:off x="5498591" y="4861049"/>
              <a:ext cx="762000" cy="1301397"/>
            </a:xfrm>
            <a:prstGeom prst="roundRect">
              <a:avLst/>
            </a:prstGeom>
            <a:ln/>
          </p:spPr>
          <p:style>
            <a:lnRef idx="1">
              <a:schemeClr val="accent5"/>
            </a:lnRef>
            <a:fillRef idx="3">
              <a:schemeClr val="accent5"/>
            </a:fillRef>
            <a:effectRef idx="2">
              <a:schemeClr val="accent5"/>
            </a:effectRef>
            <a:fontRef idx="minor">
              <a:schemeClr val="lt1"/>
            </a:fontRef>
          </p:style>
          <p:txBody>
            <a:bodyPr lIns="0" rIns="0" anchor="ctr">
              <a:prstTxWarp prst="textNoShape">
                <a:avLst/>
              </a:prstTxWarp>
            </a:bodyPr>
            <a:lstStyle/>
            <a:p>
              <a:pPr algn="ctr">
                <a:defRPr/>
              </a:pPr>
              <a:r>
                <a:rPr lang="en-US" sz="1600" b="1" smtClean="0">
                  <a:solidFill>
                    <a:schemeClr val="tx1"/>
                  </a:solidFill>
                  <a:latin typeface="Trebuchet MS" pitchFamily="34" charset="0"/>
                  <a:ea typeface="Arial" pitchFamily="-112" charset="0"/>
                  <a:cs typeface="Arial" pitchFamily="-112" charset="0"/>
                </a:rPr>
                <a:t> 5 13</a:t>
              </a:r>
              <a:endParaRPr lang="en-US" sz="1600" b="1" dirty="0" smtClean="0">
                <a:solidFill>
                  <a:schemeClr val="tx1"/>
                </a:solidFill>
                <a:latin typeface="Trebuchet MS" pitchFamily="34" charset="0"/>
                <a:ea typeface="Arial" pitchFamily="-112" charset="0"/>
                <a:cs typeface="Arial" pitchFamily="-112" charset="0"/>
              </a:endParaRPr>
            </a:p>
            <a:p>
              <a:pPr algn="ctr">
                <a:defRPr/>
              </a:pPr>
              <a:r>
                <a:rPr lang="en-US" sz="1600" b="1" smtClean="0">
                  <a:solidFill>
                    <a:schemeClr val="tx1"/>
                  </a:solidFill>
                  <a:latin typeface="Trebuchet MS" pitchFamily="34" charset="0"/>
                  <a:ea typeface="Arial" pitchFamily="-112" charset="0"/>
                  <a:cs typeface="Arial" pitchFamily="-112" charset="0"/>
                </a:rPr>
                <a:t>21 29 37 45</a:t>
              </a:r>
              <a:endParaRPr lang="en-US" sz="1600" b="1" dirty="0">
                <a:solidFill>
                  <a:schemeClr val="tx1"/>
                </a:solidFill>
                <a:latin typeface="Trebuchet MS" pitchFamily="34" charset="0"/>
                <a:ea typeface="Arial" pitchFamily="-112" charset="0"/>
                <a:cs typeface="Arial" pitchFamily="-112" charset="0"/>
              </a:endParaRPr>
            </a:p>
          </p:txBody>
        </p:sp>
        <p:cxnSp>
          <p:nvCxnSpPr>
            <p:cNvPr id="134" name="Straight Connector 133"/>
            <p:cNvCxnSpPr/>
            <p:nvPr/>
          </p:nvCxnSpPr>
          <p:spPr bwMode="auto">
            <a:xfrm flipV="1">
              <a:off x="5498591" y="5143272"/>
              <a:ext cx="742950" cy="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35" name="Straight Connector 134"/>
            <p:cNvCxnSpPr/>
            <p:nvPr/>
          </p:nvCxnSpPr>
          <p:spPr bwMode="auto">
            <a:xfrm rot="5400000">
              <a:off x="5516882" y="5509565"/>
              <a:ext cx="738832" cy="4"/>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36" name="Straight Connector 135"/>
            <p:cNvCxnSpPr/>
            <p:nvPr/>
          </p:nvCxnSpPr>
          <p:spPr bwMode="auto">
            <a:xfrm flipV="1">
              <a:off x="5512002" y="5383454"/>
              <a:ext cx="742950" cy="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37" name="Straight Connector 136"/>
            <p:cNvCxnSpPr/>
            <p:nvPr/>
          </p:nvCxnSpPr>
          <p:spPr bwMode="auto">
            <a:xfrm flipV="1">
              <a:off x="5512002" y="5639486"/>
              <a:ext cx="742950" cy="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38" name="Straight Connector 137"/>
            <p:cNvCxnSpPr/>
            <p:nvPr/>
          </p:nvCxnSpPr>
          <p:spPr bwMode="auto">
            <a:xfrm flipV="1">
              <a:off x="5504688" y="5888203"/>
              <a:ext cx="742950" cy="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sp>
          <p:nvSpPr>
            <p:cNvPr id="139" name="Rounded Rectangle 138"/>
            <p:cNvSpPr/>
            <p:nvPr/>
          </p:nvSpPr>
          <p:spPr>
            <a:xfrm>
              <a:off x="6412992" y="4853734"/>
              <a:ext cx="762000" cy="1301397"/>
            </a:xfrm>
            <a:prstGeom prst="roundRect">
              <a:avLst/>
            </a:prstGeom>
            <a:ln/>
          </p:spPr>
          <p:style>
            <a:lnRef idx="1">
              <a:schemeClr val="accent5"/>
            </a:lnRef>
            <a:fillRef idx="3">
              <a:schemeClr val="accent5"/>
            </a:fillRef>
            <a:effectRef idx="2">
              <a:schemeClr val="accent5"/>
            </a:effectRef>
            <a:fontRef idx="minor">
              <a:schemeClr val="lt1"/>
            </a:fontRef>
          </p:style>
          <p:txBody>
            <a:bodyPr lIns="0" rIns="0" anchor="ctr">
              <a:prstTxWarp prst="textNoShape">
                <a:avLst/>
              </a:prstTxWarp>
            </a:bodyPr>
            <a:lstStyle/>
            <a:p>
              <a:pPr algn="ctr">
                <a:defRPr/>
              </a:pPr>
              <a:r>
                <a:rPr lang="en-US" sz="1600" b="1" smtClean="0">
                  <a:solidFill>
                    <a:schemeClr val="tx1"/>
                  </a:solidFill>
                  <a:latin typeface="Trebuchet MS" pitchFamily="34" charset="0"/>
                  <a:ea typeface="Arial" pitchFamily="-112" charset="0"/>
                  <a:cs typeface="Arial" pitchFamily="-112" charset="0"/>
                </a:rPr>
                <a:t> 6 14</a:t>
              </a:r>
              <a:endParaRPr lang="en-US" sz="1600" b="1" dirty="0" smtClean="0">
                <a:solidFill>
                  <a:schemeClr val="tx1"/>
                </a:solidFill>
                <a:latin typeface="Trebuchet MS" pitchFamily="34" charset="0"/>
                <a:ea typeface="Arial" pitchFamily="-112" charset="0"/>
                <a:cs typeface="Arial" pitchFamily="-112" charset="0"/>
              </a:endParaRPr>
            </a:p>
            <a:p>
              <a:pPr algn="ctr">
                <a:defRPr/>
              </a:pPr>
              <a:r>
                <a:rPr lang="en-US" sz="1600" b="1" smtClean="0">
                  <a:solidFill>
                    <a:schemeClr val="tx1"/>
                  </a:solidFill>
                  <a:latin typeface="Trebuchet MS" pitchFamily="34" charset="0"/>
                  <a:ea typeface="Arial" pitchFamily="-112" charset="0"/>
                  <a:cs typeface="Arial" pitchFamily="-112" charset="0"/>
                </a:rPr>
                <a:t>22 30 38 46</a:t>
              </a:r>
              <a:endParaRPr lang="en-US" sz="1600" b="1" dirty="0">
                <a:solidFill>
                  <a:schemeClr val="tx1"/>
                </a:solidFill>
                <a:latin typeface="Trebuchet MS" pitchFamily="34" charset="0"/>
                <a:ea typeface="Arial" pitchFamily="-112" charset="0"/>
                <a:cs typeface="Arial" pitchFamily="-112" charset="0"/>
              </a:endParaRPr>
            </a:p>
          </p:txBody>
        </p:sp>
        <p:cxnSp>
          <p:nvCxnSpPr>
            <p:cNvPr id="140" name="Straight Connector 139"/>
            <p:cNvCxnSpPr/>
            <p:nvPr/>
          </p:nvCxnSpPr>
          <p:spPr bwMode="auto">
            <a:xfrm flipV="1">
              <a:off x="6412992" y="5135957"/>
              <a:ext cx="742950" cy="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41" name="Straight Connector 140"/>
            <p:cNvCxnSpPr/>
            <p:nvPr/>
          </p:nvCxnSpPr>
          <p:spPr bwMode="auto">
            <a:xfrm rot="5400000">
              <a:off x="6431283" y="5502250"/>
              <a:ext cx="738832" cy="4"/>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42" name="Straight Connector 141"/>
            <p:cNvCxnSpPr/>
            <p:nvPr/>
          </p:nvCxnSpPr>
          <p:spPr bwMode="auto">
            <a:xfrm flipV="1">
              <a:off x="6426403" y="5376139"/>
              <a:ext cx="742950" cy="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43" name="Straight Connector 142"/>
            <p:cNvCxnSpPr/>
            <p:nvPr/>
          </p:nvCxnSpPr>
          <p:spPr bwMode="auto">
            <a:xfrm flipV="1">
              <a:off x="6426403" y="5632171"/>
              <a:ext cx="742950" cy="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44" name="Straight Connector 143"/>
            <p:cNvCxnSpPr/>
            <p:nvPr/>
          </p:nvCxnSpPr>
          <p:spPr bwMode="auto">
            <a:xfrm flipV="1">
              <a:off x="6419089" y="5880888"/>
              <a:ext cx="742950" cy="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sp>
          <p:nvSpPr>
            <p:cNvPr id="145" name="Rounded Rectangle 144"/>
            <p:cNvSpPr/>
            <p:nvPr/>
          </p:nvSpPr>
          <p:spPr>
            <a:xfrm>
              <a:off x="7326172" y="4852515"/>
              <a:ext cx="762000" cy="1301397"/>
            </a:xfrm>
            <a:prstGeom prst="roundRect">
              <a:avLst/>
            </a:prstGeom>
            <a:ln/>
          </p:spPr>
          <p:style>
            <a:lnRef idx="1">
              <a:schemeClr val="accent5"/>
            </a:lnRef>
            <a:fillRef idx="3">
              <a:schemeClr val="accent5"/>
            </a:fillRef>
            <a:effectRef idx="2">
              <a:schemeClr val="accent5"/>
            </a:effectRef>
            <a:fontRef idx="minor">
              <a:schemeClr val="lt1"/>
            </a:fontRef>
          </p:style>
          <p:txBody>
            <a:bodyPr lIns="0" rIns="0" anchor="ctr">
              <a:prstTxWarp prst="textNoShape">
                <a:avLst/>
              </a:prstTxWarp>
            </a:bodyPr>
            <a:lstStyle/>
            <a:p>
              <a:pPr algn="ctr">
                <a:defRPr/>
              </a:pPr>
              <a:r>
                <a:rPr lang="en-US" sz="1600" b="1" smtClean="0">
                  <a:solidFill>
                    <a:schemeClr val="tx1"/>
                  </a:solidFill>
                  <a:latin typeface="Trebuchet MS" pitchFamily="34" charset="0"/>
                  <a:ea typeface="Arial" pitchFamily="-112" charset="0"/>
                  <a:cs typeface="Arial" pitchFamily="-112" charset="0"/>
                </a:rPr>
                <a:t> 7 15</a:t>
              </a:r>
              <a:endParaRPr lang="en-US" sz="1600" b="1" dirty="0" smtClean="0">
                <a:solidFill>
                  <a:schemeClr val="tx1"/>
                </a:solidFill>
                <a:latin typeface="Trebuchet MS" pitchFamily="34" charset="0"/>
                <a:ea typeface="Arial" pitchFamily="-112" charset="0"/>
                <a:cs typeface="Arial" pitchFamily="-112" charset="0"/>
              </a:endParaRPr>
            </a:p>
            <a:p>
              <a:pPr algn="ctr">
                <a:defRPr/>
              </a:pPr>
              <a:r>
                <a:rPr lang="en-US" sz="1600" b="1" smtClean="0">
                  <a:solidFill>
                    <a:schemeClr val="tx1"/>
                  </a:solidFill>
                  <a:latin typeface="Trebuchet MS" pitchFamily="34" charset="0"/>
                  <a:ea typeface="Arial" pitchFamily="-112" charset="0"/>
                  <a:cs typeface="Arial" pitchFamily="-112" charset="0"/>
                </a:rPr>
                <a:t>23 31 39 47</a:t>
              </a:r>
              <a:endParaRPr lang="en-US" sz="1600" b="1" dirty="0">
                <a:solidFill>
                  <a:schemeClr val="tx1"/>
                </a:solidFill>
                <a:latin typeface="Trebuchet MS" pitchFamily="34" charset="0"/>
                <a:ea typeface="Arial" pitchFamily="-112" charset="0"/>
                <a:cs typeface="Arial" pitchFamily="-112" charset="0"/>
              </a:endParaRPr>
            </a:p>
          </p:txBody>
        </p:sp>
        <p:cxnSp>
          <p:nvCxnSpPr>
            <p:cNvPr id="146" name="Straight Connector 145"/>
            <p:cNvCxnSpPr/>
            <p:nvPr/>
          </p:nvCxnSpPr>
          <p:spPr bwMode="auto">
            <a:xfrm flipV="1">
              <a:off x="7326172" y="5134738"/>
              <a:ext cx="742950" cy="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47" name="Straight Connector 146"/>
            <p:cNvCxnSpPr/>
            <p:nvPr/>
          </p:nvCxnSpPr>
          <p:spPr bwMode="auto">
            <a:xfrm rot="5400000">
              <a:off x="7344463" y="5501031"/>
              <a:ext cx="738832" cy="4"/>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48" name="Straight Connector 147"/>
            <p:cNvCxnSpPr/>
            <p:nvPr/>
          </p:nvCxnSpPr>
          <p:spPr bwMode="auto">
            <a:xfrm flipV="1">
              <a:off x="7339583" y="5374920"/>
              <a:ext cx="742950" cy="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49" name="Straight Connector 148"/>
            <p:cNvCxnSpPr/>
            <p:nvPr/>
          </p:nvCxnSpPr>
          <p:spPr bwMode="auto">
            <a:xfrm flipV="1">
              <a:off x="7339583" y="5630952"/>
              <a:ext cx="742950" cy="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50" name="Straight Connector 149"/>
            <p:cNvCxnSpPr/>
            <p:nvPr/>
          </p:nvCxnSpPr>
          <p:spPr bwMode="auto">
            <a:xfrm flipV="1">
              <a:off x="7332269" y="5879669"/>
              <a:ext cx="742950" cy="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grpSp>
      <p:sp>
        <p:nvSpPr>
          <p:cNvPr id="153" name="Rectangle 152"/>
          <p:cNvSpPr/>
          <p:nvPr/>
        </p:nvSpPr>
        <p:spPr bwMode="auto">
          <a:xfrm>
            <a:off x="3121640" y="5041302"/>
            <a:ext cx="293299" cy="189779"/>
          </a:xfrm>
          <a:prstGeom prst="rect">
            <a:avLst/>
          </a:prstGeom>
          <a:solidFill>
            <a:srgbClr val="92D050">
              <a:alpha val="29000"/>
            </a:srgb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54" name="Rectangle 153"/>
          <p:cNvSpPr/>
          <p:nvPr/>
        </p:nvSpPr>
        <p:spPr bwMode="auto">
          <a:xfrm>
            <a:off x="4033166" y="5047052"/>
            <a:ext cx="293299" cy="189779"/>
          </a:xfrm>
          <a:prstGeom prst="rect">
            <a:avLst/>
          </a:prstGeom>
          <a:solidFill>
            <a:srgbClr val="92D050">
              <a:alpha val="29000"/>
            </a:srgb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55" name="Rectangle 154"/>
          <p:cNvSpPr/>
          <p:nvPr/>
        </p:nvSpPr>
        <p:spPr bwMode="auto">
          <a:xfrm>
            <a:off x="4956191" y="5029800"/>
            <a:ext cx="293299" cy="189779"/>
          </a:xfrm>
          <a:prstGeom prst="rect">
            <a:avLst/>
          </a:prstGeom>
          <a:solidFill>
            <a:srgbClr val="92D050">
              <a:alpha val="29000"/>
            </a:srgb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56" name="Rectangle 155"/>
          <p:cNvSpPr/>
          <p:nvPr/>
        </p:nvSpPr>
        <p:spPr bwMode="auto">
          <a:xfrm>
            <a:off x="5861965" y="5047052"/>
            <a:ext cx="293299" cy="189779"/>
          </a:xfrm>
          <a:prstGeom prst="rect">
            <a:avLst/>
          </a:prstGeom>
          <a:solidFill>
            <a:srgbClr val="92D050">
              <a:alpha val="29000"/>
            </a:srgb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57" name="Rectangle 156"/>
          <p:cNvSpPr/>
          <p:nvPr/>
        </p:nvSpPr>
        <p:spPr bwMode="auto">
          <a:xfrm>
            <a:off x="6793618" y="5038427"/>
            <a:ext cx="293299" cy="189779"/>
          </a:xfrm>
          <a:prstGeom prst="rect">
            <a:avLst/>
          </a:prstGeom>
          <a:solidFill>
            <a:srgbClr val="92D050">
              <a:alpha val="29000"/>
            </a:srgb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58" name="Rectangle 157"/>
          <p:cNvSpPr/>
          <p:nvPr/>
        </p:nvSpPr>
        <p:spPr bwMode="auto">
          <a:xfrm>
            <a:off x="7708017" y="5038426"/>
            <a:ext cx="293299" cy="189779"/>
          </a:xfrm>
          <a:prstGeom prst="rect">
            <a:avLst/>
          </a:prstGeom>
          <a:solidFill>
            <a:srgbClr val="92D050">
              <a:alpha val="29000"/>
            </a:srgb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71" name="Down Arrow 70"/>
          <p:cNvSpPr/>
          <p:nvPr/>
        </p:nvSpPr>
        <p:spPr bwMode="auto">
          <a:xfrm>
            <a:off x="2971800" y="4533900"/>
            <a:ext cx="228600" cy="381000"/>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72" name="Down Arrow 71"/>
          <p:cNvSpPr/>
          <p:nvPr/>
        </p:nvSpPr>
        <p:spPr bwMode="auto">
          <a:xfrm>
            <a:off x="3886200" y="4533900"/>
            <a:ext cx="228600" cy="381000"/>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73" name="Down Arrow 72"/>
          <p:cNvSpPr/>
          <p:nvPr/>
        </p:nvSpPr>
        <p:spPr bwMode="auto">
          <a:xfrm>
            <a:off x="4800600" y="4533900"/>
            <a:ext cx="228600" cy="381000"/>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74" name="Down Arrow 73"/>
          <p:cNvSpPr/>
          <p:nvPr/>
        </p:nvSpPr>
        <p:spPr bwMode="auto">
          <a:xfrm>
            <a:off x="5715000" y="4533900"/>
            <a:ext cx="228600" cy="381000"/>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75" name="Down Arrow 74"/>
          <p:cNvSpPr/>
          <p:nvPr/>
        </p:nvSpPr>
        <p:spPr bwMode="auto">
          <a:xfrm>
            <a:off x="6629400" y="4533900"/>
            <a:ext cx="228600" cy="381000"/>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76" name="Down Arrow 75"/>
          <p:cNvSpPr/>
          <p:nvPr/>
        </p:nvSpPr>
        <p:spPr bwMode="auto">
          <a:xfrm>
            <a:off x="7543800" y="4533900"/>
            <a:ext cx="228600" cy="381000"/>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82" name="Picture 3"/>
          <p:cNvPicPr>
            <a:picLocks noChangeAspect="1" noChangeArrowheads="1"/>
          </p:cNvPicPr>
          <p:nvPr/>
        </p:nvPicPr>
        <p:blipFill>
          <a:blip r:embed="rId3" cstate="print"/>
          <a:srcRect/>
          <a:stretch>
            <a:fillRect/>
          </a:stretch>
        </p:blipFill>
        <p:spPr bwMode="auto">
          <a:xfrm>
            <a:off x="7943820" y="231775"/>
            <a:ext cx="936685" cy="115844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Operations in Parallel</a:t>
            </a:r>
            <a:endParaRPr lang="en-US" dirty="0"/>
          </a:p>
        </p:txBody>
      </p:sp>
      <p:sp>
        <p:nvSpPr>
          <p:cNvPr id="3" name="Content Placeholder 2"/>
          <p:cNvSpPr>
            <a:spLocks noGrp="1"/>
          </p:cNvSpPr>
          <p:nvPr>
            <p:ph idx="1"/>
          </p:nvPr>
        </p:nvSpPr>
        <p:spPr>
          <a:xfrm>
            <a:off x="382588" y="1414464"/>
            <a:ext cx="8380412" cy="4221156"/>
          </a:xfrm>
        </p:spPr>
        <p:txBody>
          <a:bodyPr/>
          <a:lstStyle/>
          <a:p>
            <a:r>
              <a:rPr lang="en-US" dirty="0" smtClean="0"/>
              <a:t>SSDs are akin to RAID controllers</a:t>
            </a:r>
          </a:p>
          <a:p>
            <a:pPr lvl="1"/>
            <a:r>
              <a:rPr lang="en-US" dirty="0" smtClean="0"/>
              <a:t>Multiple onboard parallel elements</a:t>
            </a:r>
          </a:p>
          <a:p>
            <a:r>
              <a:rPr lang="en-US" dirty="0" smtClean="0"/>
              <a:t>Multiple request streams are needed </a:t>
            </a:r>
            <a:br>
              <a:rPr lang="en-US" dirty="0" smtClean="0"/>
            </a:br>
            <a:r>
              <a:rPr lang="en-US" dirty="0" smtClean="0"/>
              <a:t>to achieve maximal bandwidth</a:t>
            </a:r>
          </a:p>
          <a:p>
            <a:r>
              <a:rPr lang="en-US" dirty="0" smtClean="0"/>
              <a:t>Cleaning on inactive flash elements</a:t>
            </a:r>
          </a:p>
          <a:p>
            <a:pPr lvl="1"/>
            <a:r>
              <a:rPr lang="en-US" dirty="0" smtClean="0"/>
              <a:t>Non-trivial scheduling issues</a:t>
            </a:r>
          </a:p>
          <a:p>
            <a:pPr lvl="1"/>
            <a:r>
              <a:rPr lang="en-US" dirty="0" smtClean="0"/>
              <a:t>Much like “Log-Structured File System”, </a:t>
            </a:r>
            <a:br>
              <a:rPr lang="en-US" dirty="0" smtClean="0"/>
            </a:br>
            <a:r>
              <a:rPr lang="en-US" dirty="0" smtClean="0"/>
              <a:t>but at a lower level of the storage stack</a:t>
            </a:r>
            <a:endParaRPr lang="en-US" dirty="0"/>
          </a:p>
        </p:txBody>
      </p:sp>
      <p:pic>
        <p:nvPicPr>
          <p:cNvPr id="10" name="Picture 3"/>
          <p:cNvPicPr>
            <a:picLocks noChangeAspect="1" noChangeArrowheads="1"/>
          </p:cNvPicPr>
          <p:nvPr/>
        </p:nvPicPr>
        <p:blipFill>
          <a:blip r:embed="rId3" cstate="print"/>
          <a:srcRect/>
          <a:stretch>
            <a:fillRect/>
          </a:stretch>
        </p:blipFill>
        <p:spPr bwMode="auto">
          <a:xfrm>
            <a:off x="7943820" y="231775"/>
            <a:ext cx="936685" cy="115844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Interleaving</a:t>
            </a:r>
            <a:endParaRPr lang="en-US"/>
          </a:p>
        </p:txBody>
      </p:sp>
      <p:sp>
        <p:nvSpPr>
          <p:cNvPr id="3" name="Content Placeholder 2"/>
          <p:cNvSpPr>
            <a:spLocks noGrp="1"/>
          </p:cNvSpPr>
          <p:nvPr>
            <p:ph idx="1"/>
          </p:nvPr>
        </p:nvSpPr>
        <p:spPr>
          <a:xfrm>
            <a:off x="382588" y="1414464"/>
            <a:ext cx="8380412" cy="2277034"/>
          </a:xfrm>
        </p:spPr>
        <p:txBody>
          <a:bodyPr/>
          <a:lstStyle/>
          <a:p>
            <a:pPr marL="341313" indent="-341313"/>
            <a:r>
              <a:rPr lang="en-US" sz="2800" smtClean="0"/>
              <a:t>Concurrent ops on a package or die</a:t>
            </a:r>
          </a:p>
          <a:p>
            <a:pPr marL="628650" lvl="1" indent="-287338"/>
            <a:r>
              <a:rPr lang="en-US" sz="2400" smtClean="0"/>
              <a:t>E.g., register-to-flash “program” on die 0 </a:t>
            </a:r>
            <a:br>
              <a:rPr lang="en-US" sz="2400" smtClean="0"/>
            </a:br>
            <a:r>
              <a:rPr lang="en-US" sz="2400" smtClean="0"/>
              <a:t>concurrent with serial line transfer on die 1</a:t>
            </a:r>
          </a:p>
          <a:p>
            <a:pPr marL="341313" indent="-341313"/>
            <a:r>
              <a:rPr lang="en-US" sz="2800" smtClean="0"/>
              <a:t>25% extra throughput on reads, 100% on writes</a:t>
            </a:r>
          </a:p>
          <a:p>
            <a:pPr marL="341313" indent="-341313"/>
            <a:r>
              <a:rPr lang="en-US" sz="2800" smtClean="0"/>
              <a:t>Erase is slow, can be concurrent with other ops</a:t>
            </a:r>
            <a:endParaRPr lang="en-US" sz="2800" dirty="0"/>
          </a:p>
        </p:txBody>
      </p:sp>
      <p:pic>
        <p:nvPicPr>
          <p:cNvPr id="200" name="Picture 3"/>
          <p:cNvPicPr>
            <a:picLocks noChangeAspect="1" noChangeArrowheads="1"/>
          </p:cNvPicPr>
          <p:nvPr/>
        </p:nvPicPr>
        <p:blipFill>
          <a:blip r:embed="rId3" cstate="print"/>
          <a:srcRect/>
          <a:stretch>
            <a:fillRect/>
          </a:stretch>
        </p:blipFill>
        <p:spPr bwMode="auto">
          <a:xfrm>
            <a:off x="7943820" y="231775"/>
            <a:ext cx="936685" cy="1158444"/>
          </a:xfrm>
          <a:prstGeom prst="rect">
            <a:avLst/>
          </a:prstGeom>
          <a:noFill/>
          <a:ln w="9525">
            <a:noFill/>
            <a:miter lim="800000"/>
            <a:headEnd/>
            <a:tailEnd/>
          </a:ln>
          <a:effectLst/>
        </p:spPr>
      </p:pic>
      <p:grpSp>
        <p:nvGrpSpPr>
          <p:cNvPr id="201" name="Group 212"/>
          <p:cNvGrpSpPr/>
          <p:nvPr/>
        </p:nvGrpSpPr>
        <p:grpSpPr>
          <a:xfrm>
            <a:off x="2490831" y="3778983"/>
            <a:ext cx="4162338" cy="2559100"/>
            <a:chOff x="3545456" y="3417069"/>
            <a:chExt cx="4162338" cy="2559100"/>
          </a:xfrm>
        </p:grpSpPr>
        <p:grpSp>
          <p:nvGrpSpPr>
            <p:cNvPr id="202" name="Group 211"/>
            <p:cNvGrpSpPr/>
            <p:nvPr/>
          </p:nvGrpSpPr>
          <p:grpSpPr>
            <a:xfrm>
              <a:off x="3545456" y="3630826"/>
              <a:ext cx="4162338" cy="2345343"/>
              <a:chOff x="2062996" y="3671255"/>
              <a:chExt cx="4428474" cy="2506529"/>
            </a:xfrm>
          </p:grpSpPr>
          <p:grpSp>
            <p:nvGrpSpPr>
              <p:cNvPr id="204" name="Group 225"/>
              <p:cNvGrpSpPr/>
              <p:nvPr/>
            </p:nvGrpSpPr>
            <p:grpSpPr>
              <a:xfrm>
                <a:off x="2062996" y="3940865"/>
                <a:ext cx="4428474" cy="2236919"/>
                <a:chOff x="1191126" y="2337460"/>
                <a:chExt cx="7498882" cy="2954781"/>
              </a:xfrm>
            </p:grpSpPr>
            <p:sp>
              <p:nvSpPr>
                <p:cNvPr id="206" name="Rectangle 205"/>
                <p:cNvSpPr/>
                <p:nvPr/>
              </p:nvSpPr>
              <p:spPr bwMode="auto">
                <a:xfrm>
                  <a:off x="1191126" y="2337460"/>
                  <a:ext cx="3775510" cy="2907255"/>
                </a:xfrm>
                <a:prstGeom prst="rect">
                  <a:avLst/>
                </a:prstGeom>
              </p:spPr>
              <p:style>
                <a:lnRef idx="1">
                  <a:schemeClr val="accent5"/>
                </a:lnRef>
                <a:fillRef idx="3">
                  <a:schemeClr val="accent5"/>
                </a:fillRef>
                <a:effectRef idx="2">
                  <a:schemeClr val="accent5"/>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207" name="Group 337"/>
                <p:cNvGrpSpPr>
                  <a:grpSpLocks/>
                </p:cNvGrpSpPr>
                <p:nvPr/>
              </p:nvGrpSpPr>
              <p:grpSpPr bwMode="auto">
                <a:xfrm>
                  <a:off x="1316226" y="2520041"/>
                  <a:ext cx="3592747" cy="2384479"/>
                  <a:chOff x="1553946" y="3621459"/>
                  <a:chExt cx="3048392" cy="2397771"/>
                </a:xfrm>
              </p:grpSpPr>
              <p:sp>
                <p:nvSpPr>
                  <p:cNvPr id="469" name="Rectangle 468"/>
                  <p:cNvSpPr/>
                  <p:nvPr/>
                </p:nvSpPr>
                <p:spPr>
                  <a:xfrm>
                    <a:off x="1553946" y="3621459"/>
                    <a:ext cx="3048392" cy="2397771"/>
                  </a:xfrm>
                  <a:prstGeom prst="rect">
                    <a:avLst/>
                  </a:prstGeom>
                </p:spPr>
                <p:style>
                  <a:lnRef idx="1">
                    <a:schemeClr val="accent5"/>
                  </a:lnRef>
                  <a:fillRef idx="2">
                    <a:schemeClr val="accent5"/>
                  </a:fillRef>
                  <a:effectRef idx="1">
                    <a:schemeClr val="accent5"/>
                  </a:effectRef>
                  <a:fontRef idx="minor">
                    <a:schemeClr val="dk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470" name="Group 225"/>
                  <p:cNvGrpSpPr>
                    <a:grpSpLocks/>
                  </p:cNvGrpSpPr>
                  <p:nvPr/>
                </p:nvGrpSpPr>
                <p:grpSpPr bwMode="auto">
                  <a:xfrm>
                    <a:off x="1579268" y="3734500"/>
                    <a:ext cx="2956361" cy="2239677"/>
                    <a:chOff x="3103268" y="3963100"/>
                    <a:chExt cx="2956361" cy="2239682"/>
                  </a:xfrm>
                </p:grpSpPr>
                <p:grpSp>
                  <p:nvGrpSpPr>
                    <p:cNvPr id="471" name="Group 109"/>
                    <p:cNvGrpSpPr>
                      <a:grpSpLocks/>
                    </p:cNvGrpSpPr>
                    <p:nvPr/>
                  </p:nvGrpSpPr>
                  <p:grpSpPr bwMode="auto">
                    <a:xfrm>
                      <a:off x="3103268" y="3963100"/>
                      <a:ext cx="616252" cy="2239681"/>
                      <a:chOff x="3103267" y="3963093"/>
                      <a:chExt cx="616252" cy="2239677"/>
                    </a:xfrm>
                  </p:grpSpPr>
                  <p:sp>
                    <p:nvSpPr>
                      <p:cNvPr id="535" name="Rounded Rectangle 534"/>
                      <p:cNvSpPr/>
                      <p:nvPr/>
                    </p:nvSpPr>
                    <p:spPr>
                      <a:xfrm rot="5400000">
                        <a:off x="2477637" y="4960889"/>
                        <a:ext cx="1867511" cy="61625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536" name="Rounded Rectangle 535"/>
                      <p:cNvSpPr/>
                      <p:nvPr/>
                    </p:nvSpPr>
                    <p:spPr>
                      <a:xfrm rot="5400000">
                        <a:off x="3276019" y="3814991"/>
                        <a:ext cx="295397" cy="591601"/>
                      </a:xfrm>
                      <a:prstGeom prst="roundRect">
                        <a:avLst/>
                      </a:prstGeom>
                    </p:spPr>
                    <p:style>
                      <a:lnRef idx="1">
                        <a:schemeClr val="accent6"/>
                      </a:lnRef>
                      <a:fillRef idx="3">
                        <a:schemeClr val="accent6"/>
                      </a:fillRef>
                      <a:effectRef idx="2">
                        <a:schemeClr val="accent6"/>
                      </a:effectRef>
                      <a:fontRef idx="minor">
                        <a:schemeClr val="lt1"/>
                      </a:fontRef>
                    </p:style>
                    <p:txBody>
                      <a:bodyPr vert="vert270" anchor="ctr">
                        <a:prstTxWarp prst="textNoShape">
                          <a:avLst/>
                        </a:prstTxWarp>
                      </a:bodyPr>
                      <a:lstStyle/>
                      <a:p>
                        <a:pPr algn="ctr">
                          <a:defRPr/>
                        </a:pPr>
                        <a:r>
                          <a:rPr lang="en-US" sz="1200" b="1" cap="small">
                            <a:solidFill>
                              <a:srgbClr val="000000"/>
                            </a:solidFill>
                            <a:latin typeface="Trebuchet MS" pitchFamily="34" charset="0"/>
                            <a:ea typeface="Arial" pitchFamily="-112" charset="0"/>
                            <a:cs typeface="Calibri"/>
                          </a:rPr>
                          <a:t>Reg</a:t>
                        </a:r>
                      </a:p>
                    </p:txBody>
                  </p:sp>
                  <p:sp>
                    <p:nvSpPr>
                      <p:cNvPr id="537" name="Rounded Rectangle 49"/>
                      <p:cNvSpPr>
                        <a:spLocks noChangeArrowheads="1"/>
                      </p:cNvSpPr>
                      <p:nvPr/>
                    </p:nvSpPr>
                    <p:spPr bwMode="auto">
                      <a:xfrm>
                        <a:off x="3149281" y="4420374"/>
                        <a:ext cx="520938" cy="532382"/>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538" name="Rounded Rectangle 537"/>
                      <p:cNvSpPr/>
                      <p:nvPr/>
                    </p:nvSpPr>
                    <p:spPr>
                      <a:xfrm>
                        <a:off x="3224874" y="4497144"/>
                        <a:ext cx="368107"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539" name="Rounded Rectangle 538"/>
                      <p:cNvSpPr/>
                      <p:nvPr/>
                    </p:nvSpPr>
                    <p:spPr>
                      <a:xfrm>
                        <a:off x="3224874" y="4877656"/>
                        <a:ext cx="368107"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540" name="Rounded Rectangle 539"/>
                      <p:cNvSpPr/>
                      <p:nvPr/>
                    </p:nvSpPr>
                    <p:spPr>
                      <a:xfrm>
                        <a:off x="3224874" y="4800886"/>
                        <a:ext cx="368107"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541" name="Rounded Rectangle 540"/>
                      <p:cNvSpPr/>
                      <p:nvPr/>
                    </p:nvSpPr>
                    <p:spPr>
                      <a:xfrm>
                        <a:off x="3224874" y="4420374"/>
                        <a:ext cx="368107"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542" name="Group 92"/>
                      <p:cNvGrpSpPr>
                        <a:grpSpLocks/>
                      </p:cNvGrpSpPr>
                      <p:nvPr/>
                    </p:nvGrpSpPr>
                    <p:grpSpPr bwMode="auto">
                      <a:xfrm>
                        <a:off x="3377705" y="4649015"/>
                        <a:ext cx="27936" cy="103472"/>
                        <a:chOff x="3352185" y="2744015"/>
                        <a:chExt cx="27936" cy="103472"/>
                      </a:xfrm>
                    </p:grpSpPr>
                    <p:sp>
                      <p:nvSpPr>
                        <p:cNvPr id="554" name="Oval 553"/>
                        <p:cNvSpPr/>
                        <p:nvPr/>
                      </p:nvSpPr>
                      <p:spPr>
                        <a:xfrm>
                          <a:off x="3352185" y="2744015"/>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555" name="Oval 90"/>
                        <p:cNvSpPr/>
                        <p:nvPr/>
                      </p:nvSpPr>
                      <p:spPr>
                        <a:xfrm>
                          <a:off x="3352185" y="2820784"/>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sp>
                    <p:nvSpPr>
                      <p:cNvPr id="543" name="Rounded Rectangle 542"/>
                      <p:cNvSpPr>
                        <a:spLocks noChangeArrowheads="1"/>
                      </p:cNvSpPr>
                      <p:nvPr/>
                    </p:nvSpPr>
                    <p:spPr bwMode="auto">
                      <a:xfrm>
                        <a:off x="3149281" y="5638679"/>
                        <a:ext cx="520938" cy="534051"/>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544" name="Rounded Rectangle 543"/>
                      <p:cNvSpPr/>
                      <p:nvPr/>
                    </p:nvSpPr>
                    <p:spPr>
                      <a:xfrm>
                        <a:off x="3224874" y="5715449"/>
                        <a:ext cx="368107"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545" name="Rounded Rectangle 544"/>
                      <p:cNvSpPr/>
                      <p:nvPr/>
                    </p:nvSpPr>
                    <p:spPr>
                      <a:xfrm>
                        <a:off x="3224874" y="6095960"/>
                        <a:ext cx="368107"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546" name="Rounded Rectangle 91"/>
                      <p:cNvSpPr/>
                      <p:nvPr/>
                    </p:nvSpPr>
                    <p:spPr>
                      <a:xfrm>
                        <a:off x="3224874" y="6019190"/>
                        <a:ext cx="368107"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547" name="Rounded Rectangle 546"/>
                      <p:cNvSpPr/>
                      <p:nvPr/>
                    </p:nvSpPr>
                    <p:spPr>
                      <a:xfrm>
                        <a:off x="3224874" y="5638679"/>
                        <a:ext cx="368107"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548" name="Group 98"/>
                      <p:cNvGrpSpPr>
                        <a:grpSpLocks/>
                      </p:cNvGrpSpPr>
                      <p:nvPr/>
                    </p:nvGrpSpPr>
                    <p:grpSpPr bwMode="auto">
                      <a:xfrm>
                        <a:off x="3377705" y="5867319"/>
                        <a:ext cx="27936" cy="103473"/>
                        <a:chOff x="3352185" y="2743119"/>
                        <a:chExt cx="27936" cy="103473"/>
                      </a:xfrm>
                    </p:grpSpPr>
                    <p:sp>
                      <p:nvSpPr>
                        <p:cNvPr id="552" name="Oval 97"/>
                        <p:cNvSpPr/>
                        <p:nvPr/>
                      </p:nvSpPr>
                      <p:spPr>
                        <a:xfrm>
                          <a:off x="3352185" y="2743119"/>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553" name="Oval 98"/>
                        <p:cNvSpPr/>
                        <p:nvPr/>
                      </p:nvSpPr>
                      <p:spPr>
                        <a:xfrm>
                          <a:off x="3352185" y="2819889"/>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grpSp>
                    <p:nvGrpSpPr>
                      <p:cNvPr id="549" name="Group 106"/>
                      <p:cNvGrpSpPr/>
                      <p:nvPr/>
                    </p:nvGrpSpPr>
                    <p:grpSpPr>
                      <a:xfrm>
                        <a:off x="3378320" y="5181600"/>
                        <a:ext cx="27432" cy="103632"/>
                        <a:chOff x="3352800" y="2743200"/>
                        <a:chExt cx="27432" cy="103632"/>
                      </a:xfrm>
                      <a:solidFill>
                        <a:schemeClr val="bg2"/>
                      </a:solidFill>
                    </p:grpSpPr>
                    <p:sp>
                      <p:nvSpPr>
                        <p:cNvPr id="550" name="Oval 549"/>
                        <p:cNvSpPr/>
                        <p:nvPr/>
                      </p:nvSpPr>
                      <p:spPr>
                        <a:xfrm>
                          <a:off x="3352800" y="27432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cap="small" dirty="0">
                            <a:solidFill>
                              <a:srgbClr val="000000"/>
                            </a:solidFill>
                            <a:latin typeface="Trebuchet MS" pitchFamily="34" charset="0"/>
                            <a:cs typeface="Calibri"/>
                          </a:endParaRPr>
                        </a:p>
                      </p:txBody>
                    </p:sp>
                    <p:sp>
                      <p:nvSpPr>
                        <p:cNvPr id="551" name="Oval 550"/>
                        <p:cNvSpPr/>
                        <p:nvPr/>
                      </p:nvSpPr>
                      <p:spPr>
                        <a:xfrm>
                          <a:off x="3352800" y="28194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cap="small" dirty="0">
                            <a:solidFill>
                              <a:srgbClr val="000000"/>
                            </a:solidFill>
                            <a:latin typeface="Trebuchet MS" pitchFamily="34" charset="0"/>
                            <a:cs typeface="Calibri"/>
                          </a:endParaRPr>
                        </a:p>
                      </p:txBody>
                    </p:sp>
                  </p:grpSp>
                </p:grpSp>
                <p:grpSp>
                  <p:nvGrpSpPr>
                    <p:cNvPr id="472" name="Group 110"/>
                    <p:cNvGrpSpPr>
                      <a:grpSpLocks/>
                    </p:cNvGrpSpPr>
                    <p:nvPr/>
                  </p:nvGrpSpPr>
                  <p:grpSpPr bwMode="auto">
                    <a:xfrm>
                      <a:off x="3809903" y="4335265"/>
                      <a:ext cx="629399" cy="1867513"/>
                      <a:chOff x="3103902" y="4335260"/>
                      <a:chExt cx="629398" cy="1867511"/>
                    </a:xfrm>
                  </p:grpSpPr>
                  <p:sp>
                    <p:nvSpPr>
                      <p:cNvPr id="515" name="Rounded Rectangle 514"/>
                      <p:cNvSpPr/>
                      <p:nvPr/>
                    </p:nvSpPr>
                    <p:spPr>
                      <a:xfrm rot="5400000">
                        <a:off x="2484845" y="4954317"/>
                        <a:ext cx="1867511" cy="62939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516" name="Rounded Rectangle 515"/>
                      <p:cNvSpPr>
                        <a:spLocks noChangeArrowheads="1"/>
                      </p:cNvSpPr>
                      <p:nvPr/>
                    </p:nvSpPr>
                    <p:spPr bwMode="auto">
                      <a:xfrm>
                        <a:off x="3149915" y="4420375"/>
                        <a:ext cx="532441" cy="532382"/>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517" name="Rounded Rectangle 516"/>
                      <p:cNvSpPr/>
                      <p:nvPr/>
                    </p:nvSpPr>
                    <p:spPr>
                      <a:xfrm>
                        <a:off x="3225509" y="4497145"/>
                        <a:ext cx="381254"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518" name="Rounded Rectangle 517"/>
                      <p:cNvSpPr/>
                      <p:nvPr/>
                    </p:nvSpPr>
                    <p:spPr>
                      <a:xfrm>
                        <a:off x="3225509" y="4877657"/>
                        <a:ext cx="381254"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519" name="Rounded Rectangle 518"/>
                      <p:cNvSpPr/>
                      <p:nvPr/>
                    </p:nvSpPr>
                    <p:spPr>
                      <a:xfrm>
                        <a:off x="3225509" y="4800887"/>
                        <a:ext cx="381254"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520" name="Rounded Rectangle 519"/>
                      <p:cNvSpPr/>
                      <p:nvPr/>
                    </p:nvSpPr>
                    <p:spPr>
                      <a:xfrm>
                        <a:off x="3225509" y="4420375"/>
                        <a:ext cx="381254"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521" name="Group 92"/>
                      <p:cNvGrpSpPr>
                        <a:grpSpLocks/>
                      </p:cNvGrpSpPr>
                      <p:nvPr/>
                    </p:nvGrpSpPr>
                    <p:grpSpPr bwMode="auto">
                      <a:xfrm>
                        <a:off x="3378340" y="4649016"/>
                        <a:ext cx="27936" cy="103472"/>
                        <a:chOff x="3352820" y="2744016"/>
                        <a:chExt cx="27936" cy="103472"/>
                      </a:xfrm>
                    </p:grpSpPr>
                    <p:sp>
                      <p:nvSpPr>
                        <p:cNvPr id="533" name="Oval 532"/>
                        <p:cNvSpPr/>
                        <p:nvPr/>
                      </p:nvSpPr>
                      <p:spPr>
                        <a:xfrm>
                          <a:off x="3352820" y="2744016"/>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534" name="Oval 533"/>
                        <p:cNvSpPr/>
                        <p:nvPr/>
                      </p:nvSpPr>
                      <p:spPr>
                        <a:xfrm>
                          <a:off x="3352820" y="2820785"/>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sp>
                    <p:nvSpPr>
                      <p:cNvPr id="522" name="Rounded Rectangle 521"/>
                      <p:cNvSpPr>
                        <a:spLocks noChangeArrowheads="1"/>
                      </p:cNvSpPr>
                      <p:nvPr/>
                    </p:nvSpPr>
                    <p:spPr bwMode="auto">
                      <a:xfrm>
                        <a:off x="3149915" y="5638680"/>
                        <a:ext cx="532441" cy="534051"/>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523" name="Rounded Rectangle 522"/>
                      <p:cNvSpPr/>
                      <p:nvPr/>
                    </p:nvSpPr>
                    <p:spPr>
                      <a:xfrm>
                        <a:off x="3225509" y="5715450"/>
                        <a:ext cx="381254"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524" name="Rounded Rectangle 523"/>
                      <p:cNvSpPr/>
                      <p:nvPr/>
                    </p:nvSpPr>
                    <p:spPr>
                      <a:xfrm>
                        <a:off x="3225509" y="6095961"/>
                        <a:ext cx="381254"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525" name="Rounded Rectangle 70"/>
                      <p:cNvSpPr/>
                      <p:nvPr/>
                    </p:nvSpPr>
                    <p:spPr>
                      <a:xfrm>
                        <a:off x="3225509" y="6019191"/>
                        <a:ext cx="381254"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526" name="Rounded Rectangle 525"/>
                      <p:cNvSpPr/>
                      <p:nvPr/>
                    </p:nvSpPr>
                    <p:spPr>
                      <a:xfrm>
                        <a:off x="3225509" y="5638680"/>
                        <a:ext cx="381254"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527" name="Group 98"/>
                      <p:cNvGrpSpPr>
                        <a:grpSpLocks/>
                      </p:cNvGrpSpPr>
                      <p:nvPr/>
                    </p:nvGrpSpPr>
                    <p:grpSpPr bwMode="auto">
                      <a:xfrm>
                        <a:off x="3378340" y="5867320"/>
                        <a:ext cx="27936" cy="103473"/>
                        <a:chOff x="3352820" y="2743120"/>
                        <a:chExt cx="27936" cy="103473"/>
                      </a:xfrm>
                    </p:grpSpPr>
                    <p:sp>
                      <p:nvSpPr>
                        <p:cNvPr id="531" name="Oval 76"/>
                        <p:cNvSpPr/>
                        <p:nvPr/>
                      </p:nvSpPr>
                      <p:spPr>
                        <a:xfrm>
                          <a:off x="3352820" y="2743120"/>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532" name="Oval 77"/>
                        <p:cNvSpPr/>
                        <p:nvPr/>
                      </p:nvSpPr>
                      <p:spPr>
                        <a:xfrm>
                          <a:off x="3352820" y="2819890"/>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grpSp>
                    <p:nvGrpSpPr>
                      <p:cNvPr id="528" name="Group 106"/>
                      <p:cNvGrpSpPr/>
                      <p:nvPr/>
                    </p:nvGrpSpPr>
                    <p:grpSpPr>
                      <a:xfrm>
                        <a:off x="3378320" y="5181600"/>
                        <a:ext cx="27432" cy="103632"/>
                        <a:chOff x="3352800" y="2743200"/>
                        <a:chExt cx="27432" cy="103632"/>
                      </a:xfrm>
                      <a:solidFill>
                        <a:schemeClr val="bg2"/>
                      </a:solidFill>
                    </p:grpSpPr>
                    <p:sp>
                      <p:nvSpPr>
                        <p:cNvPr id="529" name="Oval 528"/>
                        <p:cNvSpPr/>
                        <p:nvPr/>
                      </p:nvSpPr>
                      <p:spPr>
                        <a:xfrm>
                          <a:off x="3352800" y="27432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cap="small" dirty="0">
                            <a:solidFill>
                              <a:srgbClr val="000000"/>
                            </a:solidFill>
                            <a:latin typeface="Trebuchet MS" pitchFamily="34" charset="0"/>
                            <a:cs typeface="Calibri"/>
                          </a:endParaRPr>
                        </a:p>
                      </p:txBody>
                    </p:sp>
                    <p:sp>
                      <p:nvSpPr>
                        <p:cNvPr id="530" name="Oval 529"/>
                        <p:cNvSpPr/>
                        <p:nvPr/>
                      </p:nvSpPr>
                      <p:spPr>
                        <a:xfrm>
                          <a:off x="3352800" y="28194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cap="small" dirty="0">
                            <a:solidFill>
                              <a:srgbClr val="000000"/>
                            </a:solidFill>
                            <a:latin typeface="Trebuchet MS" pitchFamily="34" charset="0"/>
                            <a:cs typeface="Calibri"/>
                          </a:endParaRPr>
                        </a:p>
                      </p:txBody>
                    </p:sp>
                  </p:grpSp>
                </p:grpSp>
                <p:grpSp>
                  <p:nvGrpSpPr>
                    <p:cNvPr id="473" name="Group 176"/>
                    <p:cNvGrpSpPr>
                      <a:grpSpLocks/>
                    </p:cNvGrpSpPr>
                    <p:nvPr/>
                  </p:nvGrpSpPr>
                  <p:grpSpPr bwMode="auto">
                    <a:xfrm>
                      <a:off x="4723598" y="4335267"/>
                      <a:ext cx="631041" cy="1867514"/>
                      <a:chOff x="3103149" y="4335240"/>
                      <a:chExt cx="631031" cy="1867502"/>
                    </a:xfrm>
                  </p:grpSpPr>
                  <p:sp>
                    <p:nvSpPr>
                      <p:cNvPr id="495" name="Rounded Rectangle 494"/>
                      <p:cNvSpPr/>
                      <p:nvPr/>
                    </p:nvSpPr>
                    <p:spPr>
                      <a:xfrm rot="5400000">
                        <a:off x="2484914" y="4953475"/>
                        <a:ext cx="1867502" cy="6310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496" name="Rounded Rectangle 495"/>
                      <p:cNvSpPr>
                        <a:spLocks noChangeArrowheads="1"/>
                      </p:cNvSpPr>
                      <p:nvPr/>
                    </p:nvSpPr>
                    <p:spPr bwMode="auto">
                      <a:xfrm>
                        <a:off x="3149161" y="4420353"/>
                        <a:ext cx="534076" cy="532379"/>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497" name="Rounded Rectangle 496"/>
                      <p:cNvSpPr/>
                      <p:nvPr/>
                    </p:nvSpPr>
                    <p:spPr>
                      <a:xfrm>
                        <a:off x="3226396" y="4497123"/>
                        <a:ext cx="381248"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498" name="Rounded Rectangle 497"/>
                      <p:cNvSpPr/>
                      <p:nvPr/>
                    </p:nvSpPr>
                    <p:spPr>
                      <a:xfrm>
                        <a:off x="3226396" y="4877633"/>
                        <a:ext cx="381248"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499" name="Rounded Rectangle 498"/>
                      <p:cNvSpPr/>
                      <p:nvPr/>
                    </p:nvSpPr>
                    <p:spPr>
                      <a:xfrm>
                        <a:off x="3226396" y="4800863"/>
                        <a:ext cx="381248"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500" name="Rounded Rectangle 499"/>
                      <p:cNvSpPr/>
                      <p:nvPr/>
                    </p:nvSpPr>
                    <p:spPr>
                      <a:xfrm>
                        <a:off x="3226396" y="4420352"/>
                        <a:ext cx="381248"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501" name="Group 92"/>
                      <p:cNvGrpSpPr>
                        <a:grpSpLocks/>
                      </p:cNvGrpSpPr>
                      <p:nvPr/>
                    </p:nvGrpSpPr>
                    <p:grpSpPr bwMode="auto">
                      <a:xfrm>
                        <a:off x="3377582" y="4648993"/>
                        <a:ext cx="27936" cy="103472"/>
                        <a:chOff x="3352116" y="2744016"/>
                        <a:chExt cx="27936" cy="103472"/>
                      </a:xfrm>
                    </p:grpSpPr>
                    <p:sp>
                      <p:nvSpPr>
                        <p:cNvPr id="513" name="Oval 512"/>
                        <p:cNvSpPr/>
                        <p:nvPr/>
                      </p:nvSpPr>
                      <p:spPr>
                        <a:xfrm>
                          <a:off x="3352116" y="2744016"/>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514" name="Oval 513"/>
                        <p:cNvSpPr/>
                        <p:nvPr/>
                      </p:nvSpPr>
                      <p:spPr>
                        <a:xfrm>
                          <a:off x="3352116" y="2820785"/>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sp>
                    <p:nvSpPr>
                      <p:cNvPr id="502" name="Rounded Rectangle 501"/>
                      <p:cNvSpPr>
                        <a:spLocks noChangeArrowheads="1"/>
                      </p:cNvSpPr>
                      <p:nvPr/>
                    </p:nvSpPr>
                    <p:spPr bwMode="auto">
                      <a:xfrm>
                        <a:off x="3149159" y="5638652"/>
                        <a:ext cx="534076" cy="534049"/>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503" name="Rounded Rectangle 502"/>
                      <p:cNvSpPr/>
                      <p:nvPr/>
                    </p:nvSpPr>
                    <p:spPr>
                      <a:xfrm>
                        <a:off x="3226393" y="5715421"/>
                        <a:ext cx="381247"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504" name="Rounded Rectangle 503"/>
                      <p:cNvSpPr/>
                      <p:nvPr/>
                    </p:nvSpPr>
                    <p:spPr>
                      <a:xfrm>
                        <a:off x="3226392" y="6095932"/>
                        <a:ext cx="381247"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505" name="Rounded Rectangle 50"/>
                      <p:cNvSpPr/>
                      <p:nvPr/>
                    </p:nvSpPr>
                    <p:spPr>
                      <a:xfrm>
                        <a:off x="3226389" y="6019162"/>
                        <a:ext cx="381247"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506" name="Rounded Rectangle 505"/>
                      <p:cNvSpPr/>
                      <p:nvPr/>
                    </p:nvSpPr>
                    <p:spPr>
                      <a:xfrm>
                        <a:off x="3226391" y="5638652"/>
                        <a:ext cx="381247"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507" name="Group 98"/>
                      <p:cNvGrpSpPr>
                        <a:grpSpLocks/>
                      </p:cNvGrpSpPr>
                      <p:nvPr/>
                    </p:nvGrpSpPr>
                    <p:grpSpPr bwMode="auto">
                      <a:xfrm>
                        <a:off x="3377592" y="5867294"/>
                        <a:ext cx="27936" cy="103473"/>
                        <a:chOff x="3352116" y="2743120"/>
                        <a:chExt cx="27936" cy="103473"/>
                      </a:xfrm>
                    </p:grpSpPr>
                    <p:sp>
                      <p:nvSpPr>
                        <p:cNvPr id="511" name="Oval 56"/>
                        <p:cNvSpPr/>
                        <p:nvPr/>
                      </p:nvSpPr>
                      <p:spPr>
                        <a:xfrm>
                          <a:off x="3352116" y="2743120"/>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512" name="Oval 57"/>
                        <p:cNvSpPr/>
                        <p:nvPr/>
                      </p:nvSpPr>
                      <p:spPr>
                        <a:xfrm>
                          <a:off x="3352116" y="2819890"/>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grpSp>
                    <p:nvGrpSpPr>
                      <p:cNvPr id="508" name="Group 106"/>
                      <p:cNvGrpSpPr/>
                      <p:nvPr/>
                    </p:nvGrpSpPr>
                    <p:grpSpPr>
                      <a:xfrm>
                        <a:off x="3378320" y="5181600"/>
                        <a:ext cx="27432" cy="103632"/>
                        <a:chOff x="3352800" y="2743200"/>
                        <a:chExt cx="27432" cy="103632"/>
                      </a:xfrm>
                      <a:solidFill>
                        <a:schemeClr val="bg2"/>
                      </a:solidFill>
                    </p:grpSpPr>
                    <p:sp>
                      <p:nvSpPr>
                        <p:cNvPr id="509" name="Oval 508"/>
                        <p:cNvSpPr/>
                        <p:nvPr/>
                      </p:nvSpPr>
                      <p:spPr>
                        <a:xfrm>
                          <a:off x="3352800" y="27432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cap="small" dirty="0">
                            <a:solidFill>
                              <a:srgbClr val="000000"/>
                            </a:solidFill>
                            <a:latin typeface="Trebuchet MS" pitchFamily="34" charset="0"/>
                            <a:cs typeface="Calibri"/>
                          </a:endParaRPr>
                        </a:p>
                      </p:txBody>
                    </p:sp>
                    <p:sp>
                      <p:nvSpPr>
                        <p:cNvPr id="510" name="Oval 509"/>
                        <p:cNvSpPr/>
                        <p:nvPr/>
                      </p:nvSpPr>
                      <p:spPr>
                        <a:xfrm>
                          <a:off x="3352800" y="28194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cap="small" dirty="0">
                            <a:solidFill>
                              <a:srgbClr val="000000"/>
                            </a:solidFill>
                            <a:latin typeface="Trebuchet MS" pitchFamily="34" charset="0"/>
                            <a:cs typeface="Calibri"/>
                          </a:endParaRPr>
                        </a:p>
                      </p:txBody>
                    </p:sp>
                  </p:grpSp>
                </p:grpSp>
                <p:grpSp>
                  <p:nvGrpSpPr>
                    <p:cNvPr id="474" name="Group 198"/>
                    <p:cNvGrpSpPr>
                      <a:grpSpLocks/>
                    </p:cNvGrpSpPr>
                    <p:nvPr/>
                  </p:nvGrpSpPr>
                  <p:grpSpPr bwMode="auto">
                    <a:xfrm>
                      <a:off x="5430231" y="4335267"/>
                      <a:ext cx="629398" cy="1867515"/>
                      <a:chOff x="3103778" y="4335241"/>
                      <a:chExt cx="629387" cy="1867502"/>
                    </a:xfrm>
                  </p:grpSpPr>
                  <p:sp>
                    <p:nvSpPr>
                      <p:cNvPr id="475" name="Rounded Rectangle 20"/>
                      <p:cNvSpPr/>
                      <p:nvPr/>
                    </p:nvSpPr>
                    <p:spPr>
                      <a:xfrm rot="5400000">
                        <a:off x="2484721" y="4954298"/>
                        <a:ext cx="1867502" cy="62938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476" name="Rounded Rectangle 21"/>
                      <p:cNvSpPr>
                        <a:spLocks noChangeArrowheads="1"/>
                      </p:cNvSpPr>
                      <p:nvPr/>
                    </p:nvSpPr>
                    <p:spPr bwMode="auto">
                      <a:xfrm>
                        <a:off x="3149792" y="4420354"/>
                        <a:ext cx="532432" cy="532379"/>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477" name="Rounded Rectangle 22"/>
                      <p:cNvSpPr/>
                      <p:nvPr/>
                    </p:nvSpPr>
                    <p:spPr>
                      <a:xfrm>
                        <a:off x="3227028" y="4497124"/>
                        <a:ext cx="377960"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478" name="Rounded Rectangle 23"/>
                      <p:cNvSpPr/>
                      <p:nvPr/>
                    </p:nvSpPr>
                    <p:spPr>
                      <a:xfrm>
                        <a:off x="3227028" y="4877634"/>
                        <a:ext cx="377960"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479" name="Rounded Rectangle 478"/>
                      <p:cNvSpPr/>
                      <p:nvPr/>
                    </p:nvSpPr>
                    <p:spPr>
                      <a:xfrm>
                        <a:off x="3227028" y="4800864"/>
                        <a:ext cx="377960"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480" name="Rounded Rectangle 479"/>
                      <p:cNvSpPr/>
                      <p:nvPr/>
                    </p:nvSpPr>
                    <p:spPr>
                      <a:xfrm>
                        <a:off x="3227028" y="4420353"/>
                        <a:ext cx="377960"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481" name="Group 92"/>
                      <p:cNvGrpSpPr>
                        <a:grpSpLocks/>
                      </p:cNvGrpSpPr>
                      <p:nvPr/>
                    </p:nvGrpSpPr>
                    <p:grpSpPr bwMode="auto">
                      <a:xfrm>
                        <a:off x="3376569" y="4648994"/>
                        <a:ext cx="29580" cy="103473"/>
                        <a:chOff x="3351106" y="2744017"/>
                        <a:chExt cx="29580" cy="103473"/>
                      </a:xfrm>
                    </p:grpSpPr>
                    <p:sp>
                      <p:nvSpPr>
                        <p:cNvPr id="493" name="Oval 492"/>
                        <p:cNvSpPr/>
                        <p:nvPr/>
                      </p:nvSpPr>
                      <p:spPr>
                        <a:xfrm>
                          <a:off x="3351106" y="2744017"/>
                          <a:ext cx="29580"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494" name="Oval 493"/>
                        <p:cNvSpPr/>
                        <p:nvPr/>
                      </p:nvSpPr>
                      <p:spPr>
                        <a:xfrm>
                          <a:off x="3351106" y="2820787"/>
                          <a:ext cx="29580"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sp>
                    <p:nvSpPr>
                      <p:cNvPr id="482" name="Rounded Rectangle 481"/>
                      <p:cNvSpPr>
                        <a:spLocks noChangeArrowheads="1"/>
                      </p:cNvSpPr>
                      <p:nvPr/>
                    </p:nvSpPr>
                    <p:spPr bwMode="auto">
                      <a:xfrm>
                        <a:off x="3149795" y="5638653"/>
                        <a:ext cx="532432" cy="534049"/>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483" name="Rounded Rectangle 482"/>
                      <p:cNvSpPr/>
                      <p:nvPr/>
                    </p:nvSpPr>
                    <p:spPr>
                      <a:xfrm>
                        <a:off x="3227028" y="5715422"/>
                        <a:ext cx="377960"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484" name="Rounded Rectangle 483"/>
                      <p:cNvSpPr/>
                      <p:nvPr/>
                    </p:nvSpPr>
                    <p:spPr>
                      <a:xfrm>
                        <a:off x="3227027" y="6095933"/>
                        <a:ext cx="377960"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485" name="Rounded Rectangle 30"/>
                      <p:cNvSpPr/>
                      <p:nvPr/>
                    </p:nvSpPr>
                    <p:spPr>
                      <a:xfrm>
                        <a:off x="3227024" y="6019163"/>
                        <a:ext cx="377960"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486" name="Rounded Rectangle 485"/>
                      <p:cNvSpPr/>
                      <p:nvPr/>
                    </p:nvSpPr>
                    <p:spPr>
                      <a:xfrm>
                        <a:off x="3227026" y="5638653"/>
                        <a:ext cx="377960"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487" name="Group 98"/>
                      <p:cNvGrpSpPr>
                        <a:grpSpLocks/>
                      </p:cNvGrpSpPr>
                      <p:nvPr/>
                    </p:nvGrpSpPr>
                    <p:grpSpPr bwMode="auto">
                      <a:xfrm>
                        <a:off x="3376582" y="5867295"/>
                        <a:ext cx="29580" cy="103473"/>
                        <a:chOff x="3351106" y="2743121"/>
                        <a:chExt cx="29580" cy="103473"/>
                      </a:xfrm>
                    </p:grpSpPr>
                    <p:sp>
                      <p:nvSpPr>
                        <p:cNvPr id="491" name="Oval 36"/>
                        <p:cNvSpPr/>
                        <p:nvPr/>
                      </p:nvSpPr>
                      <p:spPr>
                        <a:xfrm>
                          <a:off x="3351106" y="2743121"/>
                          <a:ext cx="29580"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492" name="Oval 37"/>
                        <p:cNvSpPr/>
                        <p:nvPr/>
                      </p:nvSpPr>
                      <p:spPr>
                        <a:xfrm>
                          <a:off x="3351106" y="2819891"/>
                          <a:ext cx="29580"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grpSp>
                    <p:nvGrpSpPr>
                      <p:cNvPr id="488" name="Group 106"/>
                      <p:cNvGrpSpPr/>
                      <p:nvPr/>
                    </p:nvGrpSpPr>
                    <p:grpSpPr>
                      <a:xfrm>
                        <a:off x="3378320" y="5181600"/>
                        <a:ext cx="27432" cy="103632"/>
                        <a:chOff x="3352800" y="2743200"/>
                        <a:chExt cx="27432" cy="103632"/>
                      </a:xfrm>
                      <a:solidFill>
                        <a:schemeClr val="bg2"/>
                      </a:solidFill>
                    </p:grpSpPr>
                    <p:sp>
                      <p:nvSpPr>
                        <p:cNvPr id="489" name="Oval 488"/>
                        <p:cNvSpPr/>
                        <p:nvPr/>
                      </p:nvSpPr>
                      <p:spPr>
                        <a:xfrm>
                          <a:off x="3352800" y="27432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cap="small" dirty="0">
                            <a:solidFill>
                              <a:srgbClr val="000000"/>
                            </a:solidFill>
                            <a:latin typeface="Trebuchet MS" pitchFamily="34" charset="0"/>
                            <a:cs typeface="Calibri"/>
                          </a:endParaRPr>
                        </a:p>
                      </p:txBody>
                    </p:sp>
                    <p:sp>
                      <p:nvSpPr>
                        <p:cNvPr id="490" name="Oval 489"/>
                        <p:cNvSpPr/>
                        <p:nvPr/>
                      </p:nvSpPr>
                      <p:spPr>
                        <a:xfrm>
                          <a:off x="3352800" y="28194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cap="small" dirty="0">
                            <a:solidFill>
                              <a:srgbClr val="000000"/>
                            </a:solidFill>
                            <a:latin typeface="Trebuchet MS" pitchFamily="34" charset="0"/>
                            <a:cs typeface="Calibri"/>
                          </a:endParaRPr>
                        </a:p>
                      </p:txBody>
                    </p:sp>
                  </p:grpSp>
                </p:grpSp>
              </p:grpSp>
            </p:grpSp>
            <p:sp>
              <p:nvSpPr>
                <p:cNvPr id="208" name="TextBox 3059"/>
                <p:cNvSpPr txBox="1">
                  <a:spLocks noChangeArrowheads="1"/>
                </p:cNvSpPr>
                <p:nvPr/>
              </p:nvSpPr>
              <p:spPr bwMode="auto">
                <a:xfrm>
                  <a:off x="2399825" y="4901202"/>
                  <a:ext cx="1301675" cy="391039"/>
                </a:xfrm>
                <a:prstGeom prst="rect">
                  <a:avLst/>
                </a:prstGeom>
                <a:noFill/>
                <a:ln w="9525">
                  <a:noFill/>
                  <a:miter lim="800000"/>
                  <a:headEnd/>
                  <a:tailEnd/>
                </a:ln>
              </p:spPr>
              <p:txBody>
                <a:bodyPr wrap="square">
                  <a:prstTxWarp prst="textNoShape">
                    <a:avLst/>
                  </a:prstTxWarp>
                  <a:spAutoFit/>
                </a:bodyPr>
                <a:lstStyle/>
                <a:p>
                  <a:pPr algn="ctr"/>
                  <a:r>
                    <a:rPr lang="en-US" sz="1200" b="1" cap="small" dirty="0">
                      <a:solidFill>
                        <a:srgbClr val="000000"/>
                      </a:solidFill>
                      <a:latin typeface="Trebuchet MS" pitchFamily="34" charset="0"/>
                      <a:cs typeface="Calibri"/>
                    </a:rPr>
                    <a:t>Die 0</a:t>
                  </a:r>
                </a:p>
              </p:txBody>
            </p:sp>
            <p:sp>
              <p:nvSpPr>
                <p:cNvPr id="209" name="Rounded Rectangle 208"/>
                <p:cNvSpPr/>
                <p:nvPr/>
              </p:nvSpPr>
              <p:spPr bwMode="auto">
                <a:xfrm rot="5400000">
                  <a:off x="2421569" y="2434243"/>
                  <a:ext cx="293759" cy="697244"/>
                </a:xfrm>
                <a:prstGeom prst="roundRect">
                  <a:avLst/>
                </a:prstGeom>
              </p:spPr>
              <p:style>
                <a:lnRef idx="1">
                  <a:schemeClr val="accent6"/>
                </a:lnRef>
                <a:fillRef idx="3">
                  <a:schemeClr val="accent6"/>
                </a:fillRef>
                <a:effectRef idx="2">
                  <a:schemeClr val="accent6"/>
                </a:effectRef>
                <a:fontRef idx="minor">
                  <a:schemeClr val="lt1"/>
                </a:fontRef>
              </p:style>
              <p:txBody>
                <a:bodyPr vert="vert270" anchor="ctr">
                  <a:prstTxWarp prst="textNoShape">
                    <a:avLst/>
                  </a:prstTxWarp>
                </a:bodyPr>
                <a:lstStyle/>
                <a:p>
                  <a:pPr algn="ctr">
                    <a:defRPr/>
                  </a:pPr>
                  <a:r>
                    <a:rPr lang="en-US" sz="1200" b="1" cap="small">
                      <a:solidFill>
                        <a:srgbClr val="000000"/>
                      </a:solidFill>
                      <a:latin typeface="Trebuchet MS" pitchFamily="34" charset="0"/>
                      <a:ea typeface="Arial" pitchFamily="-112" charset="0"/>
                      <a:cs typeface="Calibri"/>
                    </a:rPr>
                    <a:t>Reg</a:t>
                  </a:r>
                </a:p>
              </p:txBody>
            </p:sp>
            <p:sp>
              <p:nvSpPr>
                <p:cNvPr id="210" name="Rounded Rectangle 209"/>
                <p:cNvSpPr/>
                <p:nvPr/>
              </p:nvSpPr>
              <p:spPr bwMode="auto">
                <a:xfrm rot="5400000">
                  <a:off x="3488369" y="2434243"/>
                  <a:ext cx="293759" cy="697244"/>
                </a:xfrm>
                <a:prstGeom prst="roundRect">
                  <a:avLst/>
                </a:prstGeom>
              </p:spPr>
              <p:style>
                <a:lnRef idx="1">
                  <a:schemeClr val="accent6"/>
                </a:lnRef>
                <a:fillRef idx="3">
                  <a:schemeClr val="accent6"/>
                </a:fillRef>
                <a:effectRef idx="2">
                  <a:schemeClr val="accent6"/>
                </a:effectRef>
                <a:fontRef idx="minor">
                  <a:schemeClr val="lt1"/>
                </a:fontRef>
              </p:style>
              <p:txBody>
                <a:bodyPr vert="vert270" anchor="ctr">
                  <a:prstTxWarp prst="textNoShape">
                    <a:avLst/>
                  </a:prstTxWarp>
                </a:bodyPr>
                <a:lstStyle/>
                <a:p>
                  <a:pPr algn="ctr">
                    <a:defRPr/>
                  </a:pPr>
                  <a:r>
                    <a:rPr lang="en-US" sz="1200" b="1" cap="small">
                      <a:solidFill>
                        <a:srgbClr val="000000"/>
                      </a:solidFill>
                      <a:latin typeface="Trebuchet MS" pitchFamily="34" charset="0"/>
                      <a:ea typeface="Arial" pitchFamily="-112" charset="0"/>
                      <a:cs typeface="Calibri"/>
                    </a:rPr>
                    <a:t>Reg</a:t>
                  </a:r>
                </a:p>
              </p:txBody>
            </p:sp>
            <p:sp>
              <p:nvSpPr>
                <p:cNvPr id="211" name="Rounded Rectangle 210"/>
                <p:cNvSpPr/>
                <p:nvPr/>
              </p:nvSpPr>
              <p:spPr bwMode="auto">
                <a:xfrm rot="5400000">
                  <a:off x="4326568" y="2434243"/>
                  <a:ext cx="293759" cy="697244"/>
                </a:xfrm>
                <a:prstGeom prst="roundRect">
                  <a:avLst/>
                </a:prstGeom>
              </p:spPr>
              <p:style>
                <a:lnRef idx="1">
                  <a:schemeClr val="accent6"/>
                </a:lnRef>
                <a:fillRef idx="3">
                  <a:schemeClr val="accent6"/>
                </a:fillRef>
                <a:effectRef idx="2">
                  <a:schemeClr val="accent6"/>
                </a:effectRef>
                <a:fontRef idx="minor">
                  <a:schemeClr val="lt1"/>
                </a:fontRef>
              </p:style>
              <p:txBody>
                <a:bodyPr vert="vert270" anchor="ctr">
                  <a:prstTxWarp prst="textNoShape">
                    <a:avLst/>
                  </a:prstTxWarp>
                </a:bodyPr>
                <a:lstStyle/>
                <a:p>
                  <a:pPr algn="ctr">
                    <a:defRPr/>
                  </a:pPr>
                  <a:r>
                    <a:rPr lang="en-US" sz="1200" b="1" cap="small">
                      <a:solidFill>
                        <a:srgbClr val="000000"/>
                      </a:solidFill>
                      <a:latin typeface="Trebuchet MS" pitchFamily="34" charset="0"/>
                      <a:ea typeface="Arial" pitchFamily="-112" charset="0"/>
                      <a:cs typeface="Calibri"/>
                    </a:rPr>
                    <a:t>Reg</a:t>
                  </a:r>
                </a:p>
              </p:txBody>
            </p:sp>
            <p:sp>
              <p:nvSpPr>
                <p:cNvPr id="212" name="Rectangle 211"/>
                <p:cNvSpPr/>
                <p:nvPr/>
              </p:nvSpPr>
              <p:spPr bwMode="auto">
                <a:xfrm>
                  <a:off x="4971589" y="2337460"/>
                  <a:ext cx="3718419" cy="2907256"/>
                </a:xfrm>
                <a:prstGeom prst="rect">
                  <a:avLst/>
                </a:prstGeom>
              </p:spPr>
              <p:style>
                <a:lnRef idx="1">
                  <a:schemeClr val="accent5"/>
                </a:lnRef>
                <a:fillRef idx="3">
                  <a:schemeClr val="accent5"/>
                </a:fillRef>
                <a:effectRef idx="2">
                  <a:schemeClr val="accent5"/>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213" name="Group 337"/>
                <p:cNvGrpSpPr>
                  <a:grpSpLocks/>
                </p:cNvGrpSpPr>
                <p:nvPr/>
              </p:nvGrpSpPr>
              <p:grpSpPr bwMode="auto">
                <a:xfrm>
                  <a:off x="5051716" y="2534087"/>
                  <a:ext cx="3592746" cy="2368832"/>
                  <a:chOff x="1523393" y="3637195"/>
                  <a:chExt cx="3048391" cy="2382036"/>
                </a:xfrm>
              </p:grpSpPr>
              <p:sp>
                <p:nvSpPr>
                  <p:cNvPr id="218" name="Rectangle 217"/>
                  <p:cNvSpPr/>
                  <p:nvPr/>
                </p:nvSpPr>
                <p:spPr>
                  <a:xfrm>
                    <a:off x="1523393" y="3637195"/>
                    <a:ext cx="3048391" cy="2382036"/>
                  </a:xfrm>
                  <a:prstGeom prst="rect">
                    <a:avLst/>
                  </a:prstGeom>
                </p:spPr>
                <p:style>
                  <a:lnRef idx="1">
                    <a:schemeClr val="accent5"/>
                  </a:lnRef>
                  <a:fillRef idx="2">
                    <a:schemeClr val="accent5"/>
                  </a:fillRef>
                  <a:effectRef idx="1">
                    <a:schemeClr val="accent5"/>
                  </a:effectRef>
                  <a:fontRef idx="minor">
                    <a:schemeClr val="dk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219" name="Group 225"/>
                  <p:cNvGrpSpPr>
                    <a:grpSpLocks/>
                  </p:cNvGrpSpPr>
                  <p:nvPr/>
                </p:nvGrpSpPr>
                <p:grpSpPr bwMode="auto">
                  <a:xfrm>
                    <a:off x="1579268" y="3734500"/>
                    <a:ext cx="2956361" cy="2239677"/>
                    <a:chOff x="3103268" y="3963100"/>
                    <a:chExt cx="2956361" cy="2239682"/>
                  </a:xfrm>
                </p:grpSpPr>
                <p:grpSp>
                  <p:nvGrpSpPr>
                    <p:cNvPr id="220" name="Group 109"/>
                    <p:cNvGrpSpPr>
                      <a:grpSpLocks/>
                    </p:cNvGrpSpPr>
                    <p:nvPr/>
                  </p:nvGrpSpPr>
                  <p:grpSpPr bwMode="auto">
                    <a:xfrm>
                      <a:off x="3103268" y="3963100"/>
                      <a:ext cx="616252" cy="2239681"/>
                      <a:chOff x="3103267" y="3963093"/>
                      <a:chExt cx="616252" cy="2239677"/>
                    </a:xfrm>
                  </p:grpSpPr>
                  <p:sp>
                    <p:nvSpPr>
                      <p:cNvPr id="448" name="Rounded Rectangle 447"/>
                      <p:cNvSpPr/>
                      <p:nvPr/>
                    </p:nvSpPr>
                    <p:spPr>
                      <a:xfrm rot="5400000">
                        <a:off x="2477637" y="4960889"/>
                        <a:ext cx="1867511" cy="61625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449" name="Rounded Rectangle 448"/>
                      <p:cNvSpPr/>
                      <p:nvPr/>
                    </p:nvSpPr>
                    <p:spPr>
                      <a:xfrm rot="5400000">
                        <a:off x="3276019" y="3814991"/>
                        <a:ext cx="295397" cy="591601"/>
                      </a:xfrm>
                      <a:prstGeom prst="roundRect">
                        <a:avLst/>
                      </a:prstGeom>
                    </p:spPr>
                    <p:style>
                      <a:lnRef idx="1">
                        <a:schemeClr val="accent6"/>
                      </a:lnRef>
                      <a:fillRef idx="3">
                        <a:schemeClr val="accent6"/>
                      </a:fillRef>
                      <a:effectRef idx="2">
                        <a:schemeClr val="accent6"/>
                      </a:effectRef>
                      <a:fontRef idx="minor">
                        <a:schemeClr val="lt1"/>
                      </a:fontRef>
                    </p:style>
                    <p:txBody>
                      <a:bodyPr vert="vert270" anchor="ctr">
                        <a:prstTxWarp prst="textNoShape">
                          <a:avLst/>
                        </a:prstTxWarp>
                      </a:bodyPr>
                      <a:lstStyle/>
                      <a:p>
                        <a:pPr algn="ctr">
                          <a:defRPr/>
                        </a:pPr>
                        <a:r>
                          <a:rPr lang="en-US" sz="1200" b="1" cap="small">
                            <a:solidFill>
                              <a:srgbClr val="000000"/>
                            </a:solidFill>
                            <a:latin typeface="Trebuchet MS" pitchFamily="34" charset="0"/>
                            <a:ea typeface="Arial" pitchFamily="-112" charset="0"/>
                            <a:cs typeface="Calibri"/>
                          </a:rPr>
                          <a:t>Reg</a:t>
                        </a:r>
                      </a:p>
                    </p:txBody>
                  </p:sp>
                  <p:sp>
                    <p:nvSpPr>
                      <p:cNvPr id="450" name="Rounded Rectangle 449"/>
                      <p:cNvSpPr>
                        <a:spLocks noChangeArrowheads="1"/>
                      </p:cNvSpPr>
                      <p:nvPr/>
                    </p:nvSpPr>
                    <p:spPr bwMode="auto">
                      <a:xfrm>
                        <a:off x="3149281" y="4420374"/>
                        <a:ext cx="520938" cy="532382"/>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451" name="Rounded Rectangle 450"/>
                      <p:cNvSpPr/>
                      <p:nvPr/>
                    </p:nvSpPr>
                    <p:spPr>
                      <a:xfrm>
                        <a:off x="3224874" y="4497144"/>
                        <a:ext cx="368107"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452" name="Rounded Rectangle 451"/>
                      <p:cNvSpPr/>
                      <p:nvPr/>
                    </p:nvSpPr>
                    <p:spPr>
                      <a:xfrm>
                        <a:off x="3224874" y="4877656"/>
                        <a:ext cx="368107"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453" name="Rounded Rectangle 452"/>
                      <p:cNvSpPr/>
                      <p:nvPr/>
                    </p:nvSpPr>
                    <p:spPr>
                      <a:xfrm>
                        <a:off x="3224874" y="4800886"/>
                        <a:ext cx="368107"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454" name="Rounded Rectangle 453"/>
                      <p:cNvSpPr/>
                      <p:nvPr/>
                    </p:nvSpPr>
                    <p:spPr>
                      <a:xfrm>
                        <a:off x="3224874" y="4420374"/>
                        <a:ext cx="368107"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455" name="Group 454"/>
                      <p:cNvGrpSpPr>
                        <a:grpSpLocks/>
                      </p:cNvGrpSpPr>
                      <p:nvPr/>
                    </p:nvGrpSpPr>
                    <p:grpSpPr bwMode="auto">
                      <a:xfrm>
                        <a:off x="3377705" y="4649015"/>
                        <a:ext cx="27936" cy="103472"/>
                        <a:chOff x="3352185" y="2744015"/>
                        <a:chExt cx="27936" cy="103472"/>
                      </a:xfrm>
                    </p:grpSpPr>
                    <p:sp>
                      <p:nvSpPr>
                        <p:cNvPr id="467" name="Oval 466"/>
                        <p:cNvSpPr/>
                        <p:nvPr/>
                      </p:nvSpPr>
                      <p:spPr>
                        <a:xfrm>
                          <a:off x="3352185" y="2744015"/>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468" name="Oval 467"/>
                        <p:cNvSpPr/>
                        <p:nvPr/>
                      </p:nvSpPr>
                      <p:spPr>
                        <a:xfrm>
                          <a:off x="3352185" y="2820784"/>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sp>
                    <p:nvSpPr>
                      <p:cNvPr id="456" name="Rounded Rectangle 455"/>
                      <p:cNvSpPr>
                        <a:spLocks noChangeArrowheads="1"/>
                      </p:cNvSpPr>
                      <p:nvPr/>
                    </p:nvSpPr>
                    <p:spPr bwMode="auto">
                      <a:xfrm>
                        <a:off x="3149281" y="5638679"/>
                        <a:ext cx="520938" cy="534051"/>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457" name="Rounded Rectangle 456"/>
                      <p:cNvSpPr/>
                      <p:nvPr/>
                    </p:nvSpPr>
                    <p:spPr>
                      <a:xfrm>
                        <a:off x="3224874" y="5715449"/>
                        <a:ext cx="368107"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458" name="Rounded Rectangle 457"/>
                      <p:cNvSpPr/>
                      <p:nvPr/>
                    </p:nvSpPr>
                    <p:spPr>
                      <a:xfrm>
                        <a:off x="3224874" y="6095960"/>
                        <a:ext cx="368107"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459" name="Rounded Rectangle 458"/>
                      <p:cNvSpPr/>
                      <p:nvPr/>
                    </p:nvSpPr>
                    <p:spPr>
                      <a:xfrm>
                        <a:off x="3224874" y="6019190"/>
                        <a:ext cx="368107"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460" name="Rounded Rectangle 459"/>
                      <p:cNvSpPr/>
                      <p:nvPr/>
                    </p:nvSpPr>
                    <p:spPr>
                      <a:xfrm>
                        <a:off x="3224874" y="5638679"/>
                        <a:ext cx="368107"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461" name="Group 98"/>
                      <p:cNvGrpSpPr>
                        <a:grpSpLocks/>
                      </p:cNvGrpSpPr>
                      <p:nvPr/>
                    </p:nvGrpSpPr>
                    <p:grpSpPr bwMode="auto">
                      <a:xfrm>
                        <a:off x="3377705" y="5867319"/>
                        <a:ext cx="27936" cy="103473"/>
                        <a:chOff x="3352185" y="2743119"/>
                        <a:chExt cx="27936" cy="103473"/>
                      </a:xfrm>
                    </p:grpSpPr>
                    <p:sp>
                      <p:nvSpPr>
                        <p:cNvPr id="465" name="Oval 464"/>
                        <p:cNvSpPr/>
                        <p:nvPr/>
                      </p:nvSpPr>
                      <p:spPr>
                        <a:xfrm>
                          <a:off x="3352185" y="2743119"/>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466" name="Oval 465"/>
                        <p:cNvSpPr/>
                        <p:nvPr/>
                      </p:nvSpPr>
                      <p:spPr>
                        <a:xfrm>
                          <a:off x="3352185" y="2819889"/>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grpSp>
                    <p:nvGrpSpPr>
                      <p:cNvPr id="462" name="Group 106"/>
                      <p:cNvGrpSpPr/>
                      <p:nvPr/>
                    </p:nvGrpSpPr>
                    <p:grpSpPr>
                      <a:xfrm>
                        <a:off x="3378320" y="5181600"/>
                        <a:ext cx="27432" cy="103632"/>
                        <a:chOff x="3352800" y="2743200"/>
                        <a:chExt cx="27432" cy="103632"/>
                      </a:xfrm>
                      <a:solidFill>
                        <a:schemeClr val="bg2"/>
                      </a:solidFill>
                    </p:grpSpPr>
                    <p:sp>
                      <p:nvSpPr>
                        <p:cNvPr id="463" name="Oval 462"/>
                        <p:cNvSpPr/>
                        <p:nvPr/>
                      </p:nvSpPr>
                      <p:spPr>
                        <a:xfrm>
                          <a:off x="3352800" y="27432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cap="small" dirty="0">
                            <a:solidFill>
                              <a:srgbClr val="000000"/>
                            </a:solidFill>
                            <a:latin typeface="Trebuchet MS" pitchFamily="34" charset="0"/>
                            <a:cs typeface="Calibri"/>
                          </a:endParaRPr>
                        </a:p>
                      </p:txBody>
                    </p:sp>
                    <p:sp>
                      <p:nvSpPr>
                        <p:cNvPr id="464" name="Oval 463"/>
                        <p:cNvSpPr/>
                        <p:nvPr/>
                      </p:nvSpPr>
                      <p:spPr>
                        <a:xfrm>
                          <a:off x="3352800" y="28194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cap="small" dirty="0">
                            <a:solidFill>
                              <a:srgbClr val="000000"/>
                            </a:solidFill>
                            <a:latin typeface="Trebuchet MS" pitchFamily="34" charset="0"/>
                            <a:cs typeface="Calibri"/>
                          </a:endParaRPr>
                        </a:p>
                      </p:txBody>
                    </p:sp>
                  </p:grpSp>
                </p:grpSp>
                <p:grpSp>
                  <p:nvGrpSpPr>
                    <p:cNvPr id="221" name="Group 110"/>
                    <p:cNvGrpSpPr>
                      <a:grpSpLocks/>
                    </p:cNvGrpSpPr>
                    <p:nvPr/>
                  </p:nvGrpSpPr>
                  <p:grpSpPr bwMode="auto">
                    <a:xfrm>
                      <a:off x="3809903" y="4335265"/>
                      <a:ext cx="629399" cy="1867513"/>
                      <a:chOff x="3103902" y="4335260"/>
                      <a:chExt cx="629398" cy="1867511"/>
                    </a:xfrm>
                  </p:grpSpPr>
                  <p:sp>
                    <p:nvSpPr>
                      <p:cNvPr id="427" name="Rounded Rectangle 426"/>
                      <p:cNvSpPr/>
                      <p:nvPr/>
                    </p:nvSpPr>
                    <p:spPr>
                      <a:xfrm rot="5400000">
                        <a:off x="2484845" y="4954317"/>
                        <a:ext cx="1867511" cy="62939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429" name="Rounded Rectangle 428"/>
                      <p:cNvSpPr>
                        <a:spLocks noChangeArrowheads="1"/>
                      </p:cNvSpPr>
                      <p:nvPr/>
                    </p:nvSpPr>
                    <p:spPr bwMode="auto">
                      <a:xfrm>
                        <a:off x="3149915" y="4420375"/>
                        <a:ext cx="532441" cy="532382"/>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430" name="Rounded Rectangle 429"/>
                      <p:cNvSpPr/>
                      <p:nvPr/>
                    </p:nvSpPr>
                    <p:spPr>
                      <a:xfrm>
                        <a:off x="3225509" y="4497145"/>
                        <a:ext cx="381254"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431" name="Rounded Rectangle 430"/>
                      <p:cNvSpPr/>
                      <p:nvPr/>
                    </p:nvSpPr>
                    <p:spPr>
                      <a:xfrm>
                        <a:off x="3225509" y="4877657"/>
                        <a:ext cx="381254"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432" name="Rounded Rectangle 431"/>
                      <p:cNvSpPr/>
                      <p:nvPr/>
                    </p:nvSpPr>
                    <p:spPr>
                      <a:xfrm>
                        <a:off x="3225509" y="4800887"/>
                        <a:ext cx="381254"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433" name="Rounded Rectangle 432"/>
                      <p:cNvSpPr/>
                      <p:nvPr/>
                    </p:nvSpPr>
                    <p:spPr>
                      <a:xfrm>
                        <a:off x="3225509" y="4420375"/>
                        <a:ext cx="381254"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434" name="Group 92"/>
                      <p:cNvGrpSpPr>
                        <a:grpSpLocks/>
                      </p:cNvGrpSpPr>
                      <p:nvPr/>
                    </p:nvGrpSpPr>
                    <p:grpSpPr bwMode="auto">
                      <a:xfrm>
                        <a:off x="3378340" y="4649016"/>
                        <a:ext cx="27936" cy="103472"/>
                        <a:chOff x="3352820" y="2744016"/>
                        <a:chExt cx="27936" cy="103472"/>
                      </a:xfrm>
                    </p:grpSpPr>
                    <p:sp>
                      <p:nvSpPr>
                        <p:cNvPr id="446" name="Oval 445"/>
                        <p:cNvSpPr/>
                        <p:nvPr/>
                      </p:nvSpPr>
                      <p:spPr>
                        <a:xfrm>
                          <a:off x="3352820" y="2744016"/>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447" name="Oval 446"/>
                        <p:cNvSpPr/>
                        <p:nvPr/>
                      </p:nvSpPr>
                      <p:spPr>
                        <a:xfrm>
                          <a:off x="3352820" y="2820785"/>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sp>
                    <p:nvSpPr>
                      <p:cNvPr id="435" name="Rounded Rectangle 434"/>
                      <p:cNvSpPr>
                        <a:spLocks noChangeArrowheads="1"/>
                      </p:cNvSpPr>
                      <p:nvPr/>
                    </p:nvSpPr>
                    <p:spPr bwMode="auto">
                      <a:xfrm>
                        <a:off x="3149915" y="5638680"/>
                        <a:ext cx="532441" cy="534051"/>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436" name="Rounded Rectangle 435"/>
                      <p:cNvSpPr/>
                      <p:nvPr/>
                    </p:nvSpPr>
                    <p:spPr>
                      <a:xfrm>
                        <a:off x="3225509" y="5715450"/>
                        <a:ext cx="381254"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437" name="Rounded Rectangle 436"/>
                      <p:cNvSpPr/>
                      <p:nvPr/>
                    </p:nvSpPr>
                    <p:spPr>
                      <a:xfrm>
                        <a:off x="3225509" y="6095961"/>
                        <a:ext cx="381254"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438" name="Rounded Rectangle 437"/>
                      <p:cNvSpPr/>
                      <p:nvPr/>
                    </p:nvSpPr>
                    <p:spPr>
                      <a:xfrm>
                        <a:off x="3225509" y="6019191"/>
                        <a:ext cx="381254"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439" name="Rounded Rectangle 438"/>
                      <p:cNvSpPr/>
                      <p:nvPr/>
                    </p:nvSpPr>
                    <p:spPr>
                      <a:xfrm>
                        <a:off x="3225509" y="5638680"/>
                        <a:ext cx="381254"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440" name="Group 98"/>
                      <p:cNvGrpSpPr>
                        <a:grpSpLocks/>
                      </p:cNvGrpSpPr>
                      <p:nvPr/>
                    </p:nvGrpSpPr>
                    <p:grpSpPr bwMode="auto">
                      <a:xfrm>
                        <a:off x="3378340" y="5867320"/>
                        <a:ext cx="27936" cy="103473"/>
                        <a:chOff x="3352820" y="2743120"/>
                        <a:chExt cx="27936" cy="103473"/>
                      </a:xfrm>
                    </p:grpSpPr>
                    <p:sp>
                      <p:nvSpPr>
                        <p:cNvPr id="444" name="Oval 443"/>
                        <p:cNvSpPr/>
                        <p:nvPr/>
                      </p:nvSpPr>
                      <p:spPr>
                        <a:xfrm>
                          <a:off x="3352820" y="2743120"/>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445" name="Oval 444"/>
                        <p:cNvSpPr/>
                        <p:nvPr/>
                      </p:nvSpPr>
                      <p:spPr>
                        <a:xfrm>
                          <a:off x="3352820" y="2819890"/>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grpSp>
                    <p:nvGrpSpPr>
                      <p:cNvPr id="441" name="Group 106"/>
                      <p:cNvGrpSpPr/>
                      <p:nvPr/>
                    </p:nvGrpSpPr>
                    <p:grpSpPr>
                      <a:xfrm>
                        <a:off x="3378320" y="5181600"/>
                        <a:ext cx="27432" cy="103632"/>
                        <a:chOff x="3352800" y="2743200"/>
                        <a:chExt cx="27432" cy="103632"/>
                      </a:xfrm>
                      <a:solidFill>
                        <a:schemeClr val="bg2"/>
                      </a:solidFill>
                    </p:grpSpPr>
                    <p:sp>
                      <p:nvSpPr>
                        <p:cNvPr id="442" name="Oval 441"/>
                        <p:cNvSpPr/>
                        <p:nvPr/>
                      </p:nvSpPr>
                      <p:spPr>
                        <a:xfrm>
                          <a:off x="3352800" y="27432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cap="small" dirty="0">
                            <a:solidFill>
                              <a:srgbClr val="000000"/>
                            </a:solidFill>
                            <a:latin typeface="Trebuchet MS" pitchFamily="34" charset="0"/>
                            <a:cs typeface="Calibri"/>
                          </a:endParaRPr>
                        </a:p>
                      </p:txBody>
                    </p:sp>
                    <p:sp>
                      <p:nvSpPr>
                        <p:cNvPr id="443" name="Oval 442"/>
                        <p:cNvSpPr/>
                        <p:nvPr/>
                      </p:nvSpPr>
                      <p:spPr>
                        <a:xfrm>
                          <a:off x="3352800" y="28194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cap="small" dirty="0">
                            <a:solidFill>
                              <a:srgbClr val="000000"/>
                            </a:solidFill>
                            <a:latin typeface="Trebuchet MS" pitchFamily="34" charset="0"/>
                            <a:cs typeface="Calibri"/>
                          </a:endParaRPr>
                        </a:p>
                      </p:txBody>
                    </p:sp>
                  </p:grpSp>
                </p:grpSp>
                <p:grpSp>
                  <p:nvGrpSpPr>
                    <p:cNvPr id="222" name="Group 176"/>
                    <p:cNvGrpSpPr>
                      <a:grpSpLocks/>
                    </p:cNvGrpSpPr>
                    <p:nvPr/>
                  </p:nvGrpSpPr>
                  <p:grpSpPr bwMode="auto">
                    <a:xfrm>
                      <a:off x="4723598" y="4335267"/>
                      <a:ext cx="631041" cy="1867514"/>
                      <a:chOff x="3103149" y="4335240"/>
                      <a:chExt cx="631031" cy="1867502"/>
                    </a:xfrm>
                  </p:grpSpPr>
                  <p:sp>
                    <p:nvSpPr>
                      <p:cNvPr id="326" name="Rounded Rectangle 325"/>
                      <p:cNvSpPr/>
                      <p:nvPr/>
                    </p:nvSpPr>
                    <p:spPr>
                      <a:xfrm rot="5400000">
                        <a:off x="2484914" y="4953475"/>
                        <a:ext cx="1867502" cy="6310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332" name="Rounded Rectangle 331"/>
                      <p:cNvSpPr>
                        <a:spLocks noChangeArrowheads="1"/>
                      </p:cNvSpPr>
                      <p:nvPr/>
                    </p:nvSpPr>
                    <p:spPr bwMode="auto">
                      <a:xfrm>
                        <a:off x="3149161" y="4420353"/>
                        <a:ext cx="534076" cy="532379"/>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333" name="Rounded Rectangle 332"/>
                      <p:cNvSpPr/>
                      <p:nvPr/>
                    </p:nvSpPr>
                    <p:spPr>
                      <a:xfrm>
                        <a:off x="3226396" y="4497123"/>
                        <a:ext cx="381248"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341" name="Rounded Rectangle 340"/>
                      <p:cNvSpPr/>
                      <p:nvPr/>
                    </p:nvSpPr>
                    <p:spPr>
                      <a:xfrm>
                        <a:off x="3226396" y="4877633"/>
                        <a:ext cx="381248"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342" name="Rounded Rectangle 341"/>
                      <p:cNvSpPr/>
                      <p:nvPr/>
                    </p:nvSpPr>
                    <p:spPr>
                      <a:xfrm>
                        <a:off x="3226396" y="4800863"/>
                        <a:ext cx="381248"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343" name="Rounded Rectangle 342"/>
                      <p:cNvSpPr/>
                      <p:nvPr/>
                    </p:nvSpPr>
                    <p:spPr>
                      <a:xfrm>
                        <a:off x="3226396" y="4420352"/>
                        <a:ext cx="381248"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344" name="Group 92"/>
                      <p:cNvGrpSpPr>
                        <a:grpSpLocks/>
                      </p:cNvGrpSpPr>
                      <p:nvPr/>
                    </p:nvGrpSpPr>
                    <p:grpSpPr bwMode="auto">
                      <a:xfrm>
                        <a:off x="3377582" y="4648993"/>
                        <a:ext cx="27936" cy="103472"/>
                        <a:chOff x="3352116" y="2744016"/>
                        <a:chExt cx="27936" cy="103472"/>
                      </a:xfrm>
                    </p:grpSpPr>
                    <p:sp>
                      <p:nvSpPr>
                        <p:cNvPr id="419" name="Oval 418"/>
                        <p:cNvSpPr/>
                        <p:nvPr/>
                      </p:nvSpPr>
                      <p:spPr>
                        <a:xfrm>
                          <a:off x="3352116" y="2744016"/>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420" name="Oval 419"/>
                        <p:cNvSpPr/>
                        <p:nvPr/>
                      </p:nvSpPr>
                      <p:spPr>
                        <a:xfrm>
                          <a:off x="3352116" y="2820785"/>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sp>
                    <p:nvSpPr>
                      <p:cNvPr id="345" name="Rounded Rectangle 344"/>
                      <p:cNvSpPr>
                        <a:spLocks noChangeArrowheads="1"/>
                      </p:cNvSpPr>
                      <p:nvPr/>
                    </p:nvSpPr>
                    <p:spPr bwMode="auto">
                      <a:xfrm>
                        <a:off x="3149159" y="5638652"/>
                        <a:ext cx="534076" cy="534049"/>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352" name="Rounded Rectangle 351"/>
                      <p:cNvSpPr/>
                      <p:nvPr/>
                    </p:nvSpPr>
                    <p:spPr>
                      <a:xfrm>
                        <a:off x="3226393" y="5715421"/>
                        <a:ext cx="381247"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358" name="Rounded Rectangle 357"/>
                      <p:cNvSpPr/>
                      <p:nvPr/>
                    </p:nvSpPr>
                    <p:spPr>
                      <a:xfrm>
                        <a:off x="3226392" y="6095932"/>
                        <a:ext cx="381247"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359" name="Rounded Rectangle 358"/>
                      <p:cNvSpPr/>
                      <p:nvPr/>
                    </p:nvSpPr>
                    <p:spPr>
                      <a:xfrm>
                        <a:off x="3226389" y="6019162"/>
                        <a:ext cx="381247"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372" name="Rounded Rectangle 371"/>
                      <p:cNvSpPr/>
                      <p:nvPr/>
                    </p:nvSpPr>
                    <p:spPr>
                      <a:xfrm>
                        <a:off x="3226391" y="5638652"/>
                        <a:ext cx="381247"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378" name="Group 98"/>
                      <p:cNvGrpSpPr>
                        <a:grpSpLocks/>
                      </p:cNvGrpSpPr>
                      <p:nvPr/>
                    </p:nvGrpSpPr>
                    <p:grpSpPr bwMode="auto">
                      <a:xfrm>
                        <a:off x="3377592" y="5867294"/>
                        <a:ext cx="27936" cy="103473"/>
                        <a:chOff x="3352116" y="2743120"/>
                        <a:chExt cx="27936" cy="103473"/>
                      </a:xfrm>
                    </p:grpSpPr>
                    <p:sp>
                      <p:nvSpPr>
                        <p:cNvPr id="399" name="Oval 398"/>
                        <p:cNvSpPr/>
                        <p:nvPr/>
                      </p:nvSpPr>
                      <p:spPr>
                        <a:xfrm>
                          <a:off x="3352116" y="2743120"/>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413" name="Oval 412"/>
                        <p:cNvSpPr/>
                        <p:nvPr/>
                      </p:nvSpPr>
                      <p:spPr>
                        <a:xfrm>
                          <a:off x="3352116" y="2819890"/>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grpSp>
                    <p:nvGrpSpPr>
                      <p:cNvPr id="379" name="Group 106"/>
                      <p:cNvGrpSpPr/>
                      <p:nvPr/>
                    </p:nvGrpSpPr>
                    <p:grpSpPr>
                      <a:xfrm>
                        <a:off x="3378320" y="5181600"/>
                        <a:ext cx="27432" cy="103632"/>
                        <a:chOff x="3352800" y="2743200"/>
                        <a:chExt cx="27432" cy="103632"/>
                      </a:xfrm>
                      <a:solidFill>
                        <a:schemeClr val="bg2"/>
                      </a:solidFill>
                    </p:grpSpPr>
                    <p:sp>
                      <p:nvSpPr>
                        <p:cNvPr id="392" name="Oval 391"/>
                        <p:cNvSpPr/>
                        <p:nvPr/>
                      </p:nvSpPr>
                      <p:spPr>
                        <a:xfrm>
                          <a:off x="3352800" y="27432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cap="small" dirty="0">
                            <a:solidFill>
                              <a:srgbClr val="000000"/>
                            </a:solidFill>
                            <a:latin typeface="Trebuchet MS" pitchFamily="34" charset="0"/>
                            <a:cs typeface="Calibri"/>
                          </a:endParaRPr>
                        </a:p>
                      </p:txBody>
                    </p:sp>
                    <p:sp>
                      <p:nvSpPr>
                        <p:cNvPr id="398" name="Oval 397"/>
                        <p:cNvSpPr/>
                        <p:nvPr/>
                      </p:nvSpPr>
                      <p:spPr>
                        <a:xfrm>
                          <a:off x="3352800" y="28194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cap="small" dirty="0">
                            <a:solidFill>
                              <a:srgbClr val="000000"/>
                            </a:solidFill>
                            <a:latin typeface="Trebuchet MS" pitchFamily="34" charset="0"/>
                            <a:cs typeface="Calibri"/>
                          </a:endParaRPr>
                        </a:p>
                      </p:txBody>
                    </p:sp>
                  </p:grpSp>
                </p:grpSp>
                <p:grpSp>
                  <p:nvGrpSpPr>
                    <p:cNvPr id="223" name="Group 198"/>
                    <p:cNvGrpSpPr>
                      <a:grpSpLocks/>
                    </p:cNvGrpSpPr>
                    <p:nvPr/>
                  </p:nvGrpSpPr>
                  <p:grpSpPr bwMode="auto">
                    <a:xfrm>
                      <a:off x="5430231" y="4335267"/>
                      <a:ext cx="629398" cy="1867515"/>
                      <a:chOff x="3103778" y="4335241"/>
                      <a:chExt cx="629387" cy="1867502"/>
                    </a:xfrm>
                  </p:grpSpPr>
                  <p:sp>
                    <p:nvSpPr>
                      <p:cNvPr id="235" name="Rounded Rectangle 234"/>
                      <p:cNvSpPr/>
                      <p:nvPr/>
                    </p:nvSpPr>
                    <p:spPr>
                      <a:xfrm rot="5400000">
                        <a:off x="2484721" y="4954298"/>
                        <a:ext cx="1867502" cy="62938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236" name="Rounded Rectangle 235"/>
                      <p:cNvSpPr>
                        <a:spLocks noChangeArrowheads="1"/>
                      </p:cNvSpPr>
                      <p:nvPr/>
                    </p:nvSpPr>
                    <p:spPr bwMode="auto">
                      <a:xfrm>
                        <a:off x="3149792" y="4420354"/>
                        <a:ext cx="532432" cy="532379"/>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237" name="Rounded Rectangle 236"/>
                      <p:cNvSpPr/>
                      <p:nvPr/>
                    </p:nvSpPr>
                    <p:spPr>
                      <a:xfrm>
                        <a:off x="3227028" y="4497124"/>
                        <a:ext cx="377960"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239" name="Rounded Rectangle 238"/>
                      <p:cNvSpPr/>
                      <p:nvPr/>
                    </p:nvSpPr>
                    <p:spPr>
                      <a:xfrm>
                        <a:off x="3227028" y="4877634"/>
                        <a:ext cx="377960"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242" name="Rounded Rectangle 241"/>
                      <p:cNvSpPr/>
                      <p:nvPr/>
                    </p:nvSpPr>
                    <p:spPr>
                      <a:xfrm>
                        <a:off x="3227028" y="4800864"/>
                        <a:ext cx="377960"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248" name="Rounded Rectangle 247"/>
                      <p:cNvSpPr/>
                      <p:nvPr/>
                    </p:nvSpPr>
                    <p:spPr>
                      <a:xfrm>
                        <a:off x="3227028" y="4420353"/>
                        <a:ext cx="377960"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254" name="Group 92"/>
                      <p:cNvGrpSpPr>
                        <a:grpSpLocks/>
                      </p:cNvGrpSpPr>
                      <p:nvPr/>
                    </p:nvGrpSpPr>
                    <p:grpSpPr bwMode="auto">
                      <a:xfrm>
                        <a:off x="3376569" y="4648994"/>
                        <a:ext cx="29580" cy="103473"/>
                        <a:chOff x="3351106" y="2744017"/>
                        <a:chExt cx="29580" cy="103473"/>
                      </a:xfrm>
                    </p:grpSpPr>
                    <p:sp>
                      <p:nvSpPr>
                        <p:cNvPr id="311" name="Oval 310"/>
                        <p:cNvSpPr/>
                        <p:nvPr/>
                      </p:nvSpPr>
                      <p:spPr>
                        <a:xfrm>
                          <a:off x="3351106" y="2744017"/>
                          <a:ext cx="29580"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312" name="Oval 311"/>
                        <p:cNvSpPr/>
                        <p:nvPr/>
                      </p:nvSpPr>
                      <p:spPr>
                        <a:xfrm>
                          <a:off x="3351106" y="2820787"/>
                          <a:ext cx="29580"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sp>
                    <p:nvSpPr>
                      <p:cNvPr id="255" name="Rounded Rectangle 254"/>
                      <p:cNvSpPr>
                        <a:spLocks noChangeArrowheads="1"/>
                      </p:cNvSpPr>
                      <p:nvPr/>
                    </p:nvSpPr>
                    <p:spPr bwMode="auto">
                      <a:xfrm>
                        <a:off x="3149795" y="5638653"/>
                        <a:ext cx="532432" cy="534049"/>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256" name="Rounded Rectangle 255"/>
                      <p:cNvSpPr/>
                      <p:nvPr/>
                    </p:nvSpPr>
                    <p:spPr>
                      <a:xfrm>
                        <a:off x="3227028" y="5715422"/>
                        <a:ext cx="377960"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257" name="Rounded Rectangle 256"/>
                      <p:cNvSpPr/>
                      <p:nvPr/>
                    </p:nvSpPr>
                    <p:spPr>
                      <a:xfrm>
                        <a:off x="3227027" y="6095933"/>
                        <a:ext cx="377960"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258" name="Rounded Rectangle 257"/>
                      <p:cNvSpPr/>
                      <p:nvPr/>
                    </p:nvSpPr>
                    <p:spPr>
                      <a:xfrm>
                        <a:off x="3227024" y="6019163"/>
                        <a:ext cx="377960"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265" name="Rounded Rectangle 264"/>
                      <p:cNvSpPr/>
                      <p:nvPr/>
                    </p:nvSpPr>
                    <p:spPr>
                      <a:xfrm>
                        <a:off x="3227026" y="5638653"/>
                        <a:ext cx="377960"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271" name="Group 98"/>
                      <p:cNvGrpSpPr>
                        <a:grpSpLocks/>
                      </p:cNvGrpSpPr>
                      <p:nvPr/>
                    </p:nvGrpSpPr>
                    <p:grpSpPr bwMode="auto">
                      <a:xfrm>
                        <a:off x="3376582" y="5867295"/>
                        <a:ext cx="29580" cy="103473"/>
                        <a:chOff x="3351106" y="2743121"/>
                        <a:chExt cx="29580" cy="103473"/>
                      </a:xfrm>
                    </p:grpSpPr>
                    <p:sp>
                      <p:nvSpPr>
                        <p:cNvPr id="292" name="Oval 291"/>
                        <p:cNvSpPr/>
                        <p:nvPr/>
                      </p:nvSpPr>
                      <p:spPr>
                        <a:xfrm>
                          <a:off x="3351106" y="2743121"/>
                          <a:ext cx="29580"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305" name="Oval 304"/>
                        <p:cNvSpPr/>
                        <p:nvPr/>
                      </p:nvSpPr>
                      <p:spPr>
                        <a:xfrm>
                          <a:off x="3351106" y="2819891"/>
                          <a:ext cx="29580"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grpSp>
                    <p:nvGrpSpPr>
                      <p:cNvPr id="272" name="Group 106"/>
                      <p:cNvGrpSpPr/>
                      <p:nvPr/>
                    </p:nvGrpSpPr>
                    <p:grpSpPr>
                      <a:xfrm>
                        <a:off x="3378320" y="5181600"/>
                        <a:ext cx="27432" cy="103632"/>
                        <a:chOff x="3352800" y="2743200"/>
                        <a:chExt cx="27432" cy="103632"/>
                      </a:xfrm>
                      <a:solidFill>
                        <a:schemeClr val="bg2"/>
                      </a:solidFill>
                    </p:grpSpPr>
                    <p:sp>
                      <p:nvSpPr>
                        <p:cNvPr id="285" name="Oval 284"/>
                        <p:cNvSpPr/>
                        <p:nvPr/>
                      </p:nvSpPr>
                      <p:spPr>
                        <a:xfrm>
                          <a:off x="3352800" y="27432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cap="small" dirty="0">
                            <a:solidFill>
                              <a:srgbClr val="000000"/>
                            </a:solidFill>
                            <a:latin typeface="Trebuchet MS" pitchFamily="34" charset="0"/>
                            <a:cs typeface="Calibri"/>
                          </a:endParaRPr>
                        </a:p>
                      </p:txBody>
                    </p:sp>
                    <p:sp>
                      <p:nvSpPr>
                        <p:cNvPr id="291" name="Oval 290"/>
                        <p:cNvSpPr/>
                        <p:nvPr/>
                      </p:nvSpPr>
                      <p:spPr>
                        <a:xfrm>
                          <a:off x="3352800" y="28194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cap="small" dirty="0">
                            <a:solidFill>
                              <a:srgbClr val="000000"/>
                            </a:solidFill>
                            <a:latin typeface="Trebuchet MS" pitchFamily="34" charset="0"/>
                            <a:cs typeface="Calibri"/>
                          </a:endParaRPr>
                        </a:p>
                      </p:txBody>
                    </p:sp>
                  </p:grpSp>
                </p:grpSp>
              </p:grpSp>
            </p:grpSp>
            <p:sp>
              <p:nvSpPr>
                <p:cNvPr id="214" name="TextBox 3059"/>
                <p:cNvSpPr txBox="1">
                  <a:spLocks noChangeArrowheads="1"/>
                </p:cNvSpPr>
                <p:nvPr/>
              </p:nvSpPr>
              <p:spPr bwMode="auto">
                <a:xfrm>
                  <a:off x="6171323" y="4899600"/>
                  <a:ext cx="1301675" cy="391039"/>
                </a:xfrm>
                <a:prstGeom prst="rect">
                  <a:avLst/>
                </a:prstGeom>
                <a:noFill/>
                <a:ln w="9525">
                  <a:noFill/>
                  <a:miter lim="800000"/>
                  <a:headEnd/>
                  <a:tailEnd/>
                </a:ln>
              </p:spPr>
              <p:txBody>
                <a:bodyPr wrap="square">
                  <a:prstTxWarp prst="textNoShape">
                    <a:avLst/>
                  </a:prstTxWarp>
                  <a:spAutoFit/>
                </a:bodyPr>
                <a:lstStyle/>
                <a:p>
                  <a:pPr algn="ctr"/>
                  <a:r>
                    <a:rPr lang="en-US" sz="1200" b="1" cap="small" dirty="0">
                      <a:solidFill>
                        <a:srgbClr val="000000"/>
                      </a:solidFill>
                      <a:latin typeface="Trebuchet MS" pitchFamily="34" charset="0"/>
                      <a:cs typeface="Calibri"/>
                    </a:rPr>
                    <a:t>Die </a:t>
                  </a:r>
                  <a:r>
                    <a:rPr lang="en-US" sz="1200" b="1" cap="small" dirty="0" smtClean="0">
                      <a:solidFill>
                        <a:srgbClr val="000000"/>
                      </a:solidFill>
                      <a:latin typeface="Trebuchet MS" pitchFamily="34" charset="0"/>
                      <a:cs typeface="Calibri"/>
                    </a:rPr>
                    <a:t>1</a:t>
                  </a:r>
                  <a:endParaRPr lang="en-US" sz="1200" b="1" cap="small" dirty="0">
                    <a:solidFill>
                      <a:srgbClr val="000000"/>
                    </a:solidFill>
                    <a:latin typeface="Trebuchet MS" pitchFamily="34" charset="0"/>
                    <a:cs typeface="Calibri"/>
                  </a:endParaRPr>
                </a:p>
              </p:txBody>
            </p:sp>
            <p:sp>
              <p:nvSpPr>
                <p:cNvPr id="215" name="Rounded Rectangle 214"/>
                <p:cNvSpPr/>
                <p:nvPr/>
              </p:nvSpPr>
              <p:spPr bwMode="auto">
                <a:xfrm rot="5400000">
                  <a:off x="6193068" y="2432639"/>
                  <a:ext cx="293759" cy="697244"/>
                </a:xfrm>
                <a:prstGeom prst="roundRect">
                  <a:avLst/>
                </a:prstGeom>
              </p:spPr>
              <p:style>
                <a:lnRef idx="1">
                  <a:schemeClr val="accent6"/>
                </a:lnRef>
                <a:fillRef idx="3">
                  <a:schemeClr val="accent6"/>
                </a:fillRef>
                <a:effectRef idx="2">
                  <a:schemeClr val="accent6"/>
                </a:effectRef>
                <a:fontRef idx="minor">
                  <a:schemeClr val="lt1"/>
                </a:fontRef>
              </p:style>
              <p:txBody>
                <a:bodyPr vert="vert270" anchor="ctr">
                  <a:prstTxWarp prst="textNoShape">
                    <a:avLst/>
                  </a:prstTxWarp>
                </a:bodyPr>
                <a:lstStyle/>
                <a:p>
                  <a:pPr algn="ctr">
                    <a:defRPr/>
                  </a:pPr>
                  <a:r>
                    <a:rPr lang="en-US" sz="1200" b="1" cap="small">
                      <a:solidFill>
                        <a:srgbClr val="000000"/>
                      </a:solidFill>
                      <a:latin typeface="Trebuchet MS" pitchFamily="34" charset="0"/>
                      <a:ea typeface="Arial" pitchFamily="-112" charset="0"/>
                      <a:cs typeface="Calibri"/>
                    </a:rPr>
                    <a:t>Reg</a:t>
                  </a:r>
                </a:p>
              </p:txBody>
            </p:sp>
            <p:sp>
              <p:nvSpPr>
                <p:cNvPr id="216" name="Rounded Rectangle 215"/>
                <p:cNvSpPr/>
                <p:nvPr/>
              </p:nvSpPr>
              <p:spPr bwMode="auto">
                <a:xfrm rot="5400000">
                  <a:off x="7259868" y="2432639"/>
                  <a:ext cx="293759" cy="697244"/>
                </a:xfrm>
                <a:prstGeom prst="roundRect">
                  <a:avLst/>
                </a:prstGeom>
              </p:spPr>
              <p:style>
                <a:lnRef idx="1">
                  <a:schemeClr val="accent6"/>
                </a:lnRef>
                <a:fillRef idx="3">
                  <a:schemeClr val="accent6"/>
                </a:fillRef>
                <a:effectRef idx="2">
                  <a:schemeClr val="accent6"/>
                </a:effectRef>
                <a:fontRef idx="minor">
                  <a:schemeClr val="lt1"/>
                </a:fontRef>
              </p:style>
              <p:txBody>
                <a:bodyPr vert="vert270" anchor="ctr">
                  <a:prstTxWarp prst="textNoShape">
                    <a:avLst/>
                  </a:prstTxWarp>
                </a:bodyPr>
                <a:lstStyle/>
                <a:p>
                  <a:pPr algn="ctr">
                    <a:defRPr/>
                  </a:pPr>
                  <a:r>
                    <a:rPr lang="en-US" sz="1200" b="1" cap="small">
                      <a:solidFill>
                        <a:srgbClr val="000000"/>
                      </a:solidFill>
                      <a:latin typeface="Trebuchet MS" pitchFamily="34" charset="0"/>
                      <a:ea typeface="Arial" pitchFamily="-112" charset="0"/>
                      <a:cs typeface="Calibri"/>
                    </a:rPr>
                    <a:t>Reg</a:t>
                  </a:r>
                </a:p>
              </p:txBody>
            </p:sp>
            <p:sp>
              <p:nvSpPr>
                <p:cNvPr id="217" name="Rounded Rectangle 216"/>
                <p:cNvSpPr/>
                <p:nvPr/>
              </p:nvSpPr>
              <p:spPr bwMode="auto">
                <a:xfrm rot="5400000">
                  <a:off x="8098067" y="2432639"/>
                  <a:ext cx="293759" cy="697244"/>
                </a:xfrm>
                <a:prstGeom prst="roundRect">
                  <a:avLst/>
                </a:prstGeom>
              </p:spPr>
              <p:style>
                <a:lnRef idx="1">
                  <a:schemeClr val="accent6"/>
                </a:lnRef>
                <a:fillRef idx="3">
                  <a:schemeClr val="accent6"/>
                </a:fillRef>
                <a:effectRef idx="2">
                  <a:schemeClr val="accent6"/>
                </a:effectRef>
                <a:fontRef idx="minor">
                  <a:schemeClr val="lt1"/>
                </a:fontRef>
              </p:style>
              <p:txBody>
                <a:bodyPr vert="vert270" anchor="ctr">
                  <a:prstTxWarp prst="textNoShape">
                    <a:avLst/>
                  </a:prstTxWarp>
                </a:bodyPr>
                <a:lstStyle/>
                <a:p>
                  <a:pPr algn="ctr">
                    <a:defRPr/>
                  </a:pPr>
                  <a:r>
                    <a:rPr lang="en-US" sz="1200" b="1" cap="small">
                      <a:solidFill>
                        <a:srgbClr val="000000"/>
                      </a:solidFill>
                      <a:latin typeface="Trebuchet MS" pitchFamily="34" charset="0"/>
                      <a:ea typeface="Arial" pitchFamily="-112" charset="0"/>
                      <a:cs typeface="Calibri"/>
                    </a:rPr>
                    <a:t>Reg</a:t>
                  </a:r>
                </a:p>
              </p:txBody>
            </p:sp>
          </p:grpSp>
          <p:sp>
            <p:nvSpPr>
              <p:cNvPr id="205" name="Freeform 204"/>
              <p:cNvSpPr/>
              <p:nvPr/>
            </p:nvSpPr>
            <p:spPr bwMode="auto">
              <a:xfrm>
                <a:off x="3157270" y="3671255"/>
                <a:ext cx="2251494" cy="387721"/>
              </a:xfrm>
              <a:custGeom>
                <a:avLst/>
                <a:gdLst>
                  <a:gd name="connsiteX0" fmla="*/ 0 w 2553419"/>
                  <a:gd name="connsiteY0" fmla="*/ 560717 h 560717"/>
                  <a:gd name="connsiteX1" fmla="*/ 8626 w 2553419"/>
                  <a:gd name="connsiteY1" fmla="*/ 0 h 560717"/>
                  <a:gd name="connsiteX2" fmla="*/ 2553419 w 2553419"/>
                  <a:gd name="connsiteY2" fmla="*/ 0 h 560717"/>
                  <a:gd name="connsiteX3" fmla="*/ 2553419 w 2553419"/>
                  <a:gd name="connsiteY3" fmla="*/ 543464 h 560717"/>
                </a:gdLst>
                <a:ahLst/>
                <a:cxnLst>
                  <a:cxn ang="0">
                    <a:pos x="connsiteX0" y="connsiteY0"/>
                  </a:cxn>
                  <a:cxn ang="0">
                    <a:pos x="connsiteX1" y="connsiteY1"/>
                  </a:cxn>
                  <a:cxn ang="0">
                    <a:pos x="connsiteX2" y="connsiteY2"/>
                  </a:cxn>
                  <a:cxn ang="0">
                    <a:pos x="connsiteX3" y="connsiteY3"/>
                  </a:cxn>
                </a:cxnLst>
                <a:rect l="l" t="t" r="r" b="b"/>
                <a:pathLst>
                  <a:path w="2553419" h="560717">
                    <a:moveTo>
                      <a:pt x="0" y="560717"/>
                    </a:moveTo>
                    <a:lnTo>
                      <a:pt x="8626" y="0"/>
                    </a:lnTo>
                    <a:lnTo>
                      <a:pt x="2553419" y="0"/>
                    </a:lnTo>
                    <a:lnTo>
                      <a:pt x="2553419" y="543464"/>
                    </a:lnTo>
                  </a:path>
                </a:pathLst>
              </a:custGeom>
              <a:ln>
                <a:headEnd type="none" w="med" len="med"/>
                <a:tailEnd type="none" w="med" len="med"/>
              </a:ln>
            </p:spPr>
            <p:style>
              <a:lnRef idx="2">
                <a:schemeClr val="accent6"/>
              </a:lnRef>
              <a:fillRef idx="0">
                <a:schemeClr val="accent6"/>
              </a:fillRef>
              <a:effectRef idx="1">
                <a:schemeClr val="accent6"/>
              </a:effectRef>
              <a:fontRef idx="minor">
                <a:schemeClr val="tx1"/>
              </a:fontRef>
            </p:style>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Trebuchet MS" pitchFamily="34" charset="0"/>
                </a:endParaRPr>
              </a:p>
            </p:txBody>
          </p:sp>
        </p:grpSp>
        <p:cxnSp>
          <p:nvCxnSpPr>
            <p:cNvPr id="203" name="Straight Connector 202"/>
            <p:cNvCxnSpPr/>
            <p:nvPr/>
          </p:nvCxnSpPr>
          <p:spPr bwMode="auto">
            <a:xfrm rot="16200000" flipH="1">
              <a:off x="5518264" y="3524795"/>
              <a:ext cx="218470" cy="3018"/>
            </a:xfrm>
            <a:prstGeom prst="line">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gr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nterleave-color.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
              <a:stretch>
                <a:fillRect/>
              </a:stretch>
            </p:blipFill>
          </mc:Choice>
          <mc:Fallback>
            <p:blipFill>
              <a:blip r:embed="rId3"/>
              <a:stretch>
                <a:fillRect/>
              </a:stretch>
            </p:blipFill>
          </mc:Fallback>
        </mc:AlternateContent>
        <p:spPr>
          <a:xfrm>
            <a:off x="381000" y="1901825"/>
            <a:ext cx="4486562" cy="3140593"/>
          </a:xfrm>
          <a:prstGeom prst="rect">
            <a:avLst/>
          </a:prstGeom>
        </p:spPr>
        <p:style>
          <a:lnRef idx="1">
            <a:schemeClr val="accent1"/>
          </a:lnRef>
          <a:fillRef idx="3">
            <a:schemeClr val="accent1"/>
          </a:fillRef>
          <a:effectRef idx="2">
            <a:schemeClr val="accent1"/>
          </a:effectRef>
          <a:fontRef idx="minor">
            <a:schemeClr val="lt1"/>
          </a:fontRef>
        </p:style>
      </p:pic>
      <p:pic>
        <p:nvPicPr>
          <p:cNvPr id="14" name="Picture 13" descr="avg-que-len.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
              <a:srcRect l="7059" t="78182" r="34118" b="6364"/>
              <a:stretch>
                <a:fillRect/>
              </a:stretch>
            </p:blipFill>
          </mc:Choice>
          <mc:Fallback>
            <p:blipFill>
              <a:blip r:embed="rId4"/>
              <a:srcRect l="7059" t="78182" r="34118" b="6364"/>
              <a:stretch>
                <a:fillRect/>
              </a:stretch>
            </p:blipFill>
          </mc:Fallback>
        </mc:AlternateContent>
        <p:spPr>
          <a:xfrm>
            <a:off x="5107708" y="1901825"/>
            <a:ext cx="3655291" cy="1242766"/>
          </a:xfrm>
          <a:prstGeom prst="rect">
            <a:avLst/>
          </a:prstGeom>
        </p:spPr>
        <p:style>
          <a:lnRef idx="1">
            <a:schemeClr val="accent1"/>
          </a:lnRef>
          <a:fillRef idx="3">
            <a:schemeClr val="accent1"/>
          </a:fillRef>
          <a:effectRef idx="2">
            <a:schemeClr val="accent1"/>
          </a:effectRef>
          <a:fontRef idx="minor">
            <a:schemeClr val="lt1"/>
          </a:fontRef>
        </p:style>
      </p:pic>
      <p:sp>
        <p:nvSpPr>
          <p:cNvPr id="19" name="Title 18"/>
          <p:cNvSpPr>
            <a:spLocks noGrp="1"/>
          </p:cNvSpPr>
          <p:nvPr>
            <p:ph type="title"/>
          </p:nvPr>
        </p:nvSpPr>
        <p:spPr>
          <a:xfrm>
            <a:off x="382588" y="228600"/>
            <a:ext cx="8380412" cy="1163395"/>
          </a:xfrm>
        </p:spPr>
        <p:txBody>
          <a:bodyPr/>
          <a:lstStyle/>
          <a:p>
            <a:r>
              <a:rPr lang="en-US" smtClean="0"/>
              <a:t>Interleaving</a:t>
            </a:r>
            <a:br>
              <a:rPr lang="en-US" smtClean="0"/>
            </a:br>
            <a:r>
              <a:rPr sz="3600" smtClean="0">
                <a:gradFill>
                  <a:gsLst>
                    <a:gs pos="28000">
                      <a:schemeClr val="accent6">
                        <a:lumMod val="40000"/>
                        <a:lumOff val="60000"/>
                      </a:schemeClr>
                    </a:gs>
                    <a:gs pos="48000">
                      <a:schemeClr val="accent6">
                        <a:lumMod val="40000"/>
                        <a:lumOff val="60000"/>
                      </a:schemeClr>
                    </a:gs>
                  </a:gsLst>
                  <a:lin ang="5400000" scaled="1"/>
                </a:gradFill>
              </a:rPr>
              <a:t>Simulation</a:t>
            </a:r>
          </a:p>
        </p:txBody>
      </p:sp>
      <p:sp>
        <p:nvSpPr>
          <p:cNvPr id="25" name="Content Placeholder 2"/>
          <p:cNvSpPr txBox="1">
            <a:spLocks/>
          </p:cNvSpPr>
          <p:nvPr/>
        </p:nvSpPr>
        <p:spPr>
          <a:xfrm>
            <a:off x="5231876" y="3602182"/>
            <a:ext cx="3531124" cy="2369879"/>
          </a:xfrm>
          <a:prstGeom prst="rect">
            <a:avLst/>
          </a:prstGeom>
        </p:spPr>
        <p:txBody>
          <a:bodyPr lIns="0" tIns="0" rIns="0" bIns="0"/>
          <a:lstStyle/>
          <a:p>
            <a:pPr marR="0" lvl="0" algn="l" defTabSz="912777" rtl="0" eaLnBrk="1" fontAlgn="base" latinLnBrk="0" hangingPunct="1">
              <a:lnSpc>
                <a:spcPct val="90000"/>
              </a:lnSpc>
              <a:spcBef>
                <a:spcPts val="1167"/>
              </a:spcBef>
              <a:spcAft>
                <a:spcPct val="0"/>
              </a:spcAft>
              <a:buClr>
                <a:schemeClr val="tx2"/>
              </a:buClr>
              <a:buSzPct val="95000"/>
              <a:tabLst/>
              <a:defRPr/>
            </a:pPr>
            <a:r>
              <a:rPr kumimoji="0" lang="en-US" sz="200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TPC-C and Exchange </a:t>
            </a:r>
          </a:p>
          <a:p>
            <a:pPr marL="230188" marR="0" lvl="0" indent="-230188" algn="l" defTabSz="912777" rtl="0" eaLnBrk="1" fontAlgn="base" latinLnBrk="0" hangingPunct="1">
              <a:lnSpc>
                <a:spcPct val="90000"/>
              </a:lnSpc>
              <a:spcBef>
                <a:spcPts val="1167"/>
              </a:spcBef>
              <a:spcAft>
                <a:spcPct val="0"/>
              </a:spcAft>
              <a:buClr>
                <a:schemeClr val="tx2"/>
              </a:buClr>
              <a:buSzPct val="95000"/>
              <a:buFontTx/>
              <a:buBlip>
                <a:blip r:embed="rId5"/>
              </a:buBlip>
              <a:tabLst/>
              <a:defRPr/>
            </a:pPr>
            <a:r>
              <a:rPr kumimoji="0" lang="en-US" sz="200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No queuing, no benefit</a:t>
            </a:r>
          </a:p>
          <a:p>
            <a:pPr marR="0" lvl="0" algn="l" defTabSz="912777" rtl="0" eaLnBrk="1" fontAlgn="base" latinLnBrk="0" hangingPunct="1">
              <a:lnSpc>
                <a:spcPct val="90000"/>
              </a:lnSpc>
              <a:spcBef>
                <a:spcPts val="1167"/>
              </a:spcBef>
              <a:spcAft>
                <a:spcPct val="0"/>
              </a:spcAft>
              <a:buClr>
                <a:schemeClr val="tx2"/>
              </a:buClr>
              <a:buSzPct val="95000"/>
              <a:tabLst/>
              <a:defRPr/>
            </a:pPr>
            <a:r>
              <a:rPr kumimoji="0" lang="en-US" sz="200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IOzone and Postmark</a:t>
            </a:r>
          </a:p>
          <a:p>
            <a:pPr marL="230188" marR="0" lvl="0" indent="-230188" algn="l" defTabSz="912777" rtl="0" eaLnBrk="1" fontAlgn="base" latinLnBrk="0" hangingPunct="1">
              <a:lnSpc>
                <a:spcPct val="90000"/>
              </a:lnSpc>
              <a:spcBef>
                <a:spcPts val="1167"/>
              </a:spcBef>
              <a:spcAft>
                <a:spcPct val="0"/>
              </a:spcAft>
              <a:buClr>
                <a:schemeClr val="tx2"/>
              </a:buClr>
              <a:buSzPct val="95000"/>
              <a:buFontTx/>
              <a:buBlip>
                <a:blip r:embed="rId5"/>
              </a:buBlip>
              <a:tabLst/>
              <a:defRPr/>
            </a:pPr>
            <a:r>
              <a:rPr kumimoji="0" lang="en-US" sz="200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Sequential I/O component results in queuing</a:t>
            </a:r>
          </a:p>
          <a:p>
            <a:pPr marL="230188" marR="0" lvl="0" indent="-230188" algn="l" defTabSz="912777" rtl="0" eaLnBrk="1" fontAlgn="base" latinLnBrk="0" hangingPunct="1">
              <a:lnSpc>
                <a:spcPct val="90000"/>
              </a:lnSpc>
              <a:spcBef>
                <a:spcPts val="1167"/>
              </a:spcBef>
              <a:spcAft>
                <a:spcPct val="0"/>
              </a:spcAft>
              <a:buClr>
                <a:schemeClr val="tx2"/>
              </a:buClr>
              <a:buSzPct val="95000"/>
              <a:buFontTx/>
              <a:buBlip>
                <a:blip r:embed="rId5"/>
              </a:buBlip>
              <a:tabLst/>
              <a:defRPr/>
            </a:pPr>
            <a:r>
              <a:rPr kumimoji="0" lang="en-US" sz="200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Increased throughput</a:t>
            </a:r>
            <a:endParaRPr kumimoji="0" lang="en-US" sz="2000" i="0" u="none" strike="noStrike" kern="0" cap="none" spc="0" normalizeH="0" baseline="0" noProof="0" dirty="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pic>
        <p:nvPicPr>
          <p:cNvPr id="26" name="Picture 3"/>
          <p:cNvPicPr>
            <a:picLocks noChangeAspect="1" noChangeArrowheads="1"/>
          </p:cNvPicPr>
          <p:nvPr/>
        </p:nvPicPr>
        <p:blipFill>
          <a:blip r:embed="rId6" cstate="print"/>
          <a:srcRect/>
          <a:stretch>
            <a:fillRect/>
          </a:stretch>
        </p:blipFill>
        <p:spPr bwMode="auto">
          <a:xfrm>
            <a:off x="7943820" y="231775"/>
            <a:ext cx="936685" cy="115844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Title 1"/>
          <p:cNvSpPr>
            <a:spLocks noGrp="1"/>
          </p:cNvSpPr>
          <p:nvPr>
            <p:ph type="title"/>
          </p:nvPr>
        </p:nvSpPr>
        <p:spPr/>
        <p:txBody>
          <a:bodyPr/>
          <a:lstStyle/>
          <a:p>
            <a:r>
              <a:rPr lang="en-US" smtClean="0"/>
              <a:t>Intra-plane Copy-back</a:t>
            </a:r>
            <a:endParaRPr lang="en-US" dirty="0"/>
          </a:p>
        </p:txBody>
      </p:sp>
      <p:sp>
        <p:nvSpPr>
          <p:cNvPr id="3" name="Content Placeholder 2"/>
          <p:cNvSpPr>
            <a:spLocks noGrp="1"/>
          </p:cNvSpPr>
          <p:nvPr>
            <p:ph idx="1"/>
          </p:nvPr>
        </p:nvSpPr>
        <p:spPr/>
        <p:txBody>
          <a:bodyPr/>
          <a:lstStyle/>
          <a:p>
            <a:r>
              <a:rPr lang="en-US" smtClean="0"/>
              <a:t>Block-to-block transfer internal to chip</a:t>
            </a:r>
          </a:p>
          <a:p>
            <a:pPr lvl="1"/>
            <a:r>
              <a:rPr lang="en-US" smtClean="0"/>
              <a:t>But only within the same plane!</a:t>
            </a:r>
          </a:p>
          <a:p>
            <a:r>
              <a:rPr lang="en-US" smtClean="0"/>
              <a:t>Cleaning on-chip!</a:t>
            </a:r>
          </a:p>
          <a:p>
            <a:r>
              <a:rPr lang="en-US" smtClean="0"/>
              <a:t>Optimizing for this can hurt load balance</a:t>
            </a:r>
          </a:p>
          <a:p>
            <a:pPr lvl="1"/>
            <a:r>
              <a:rPr lang="en-US" smtClean="0"/>
              <a:t>Conflicts with striping</a:t>
            </a:r>
          </a:p>
          <a:p>
            <a:pPr lvl="1"/>
            <a:r>
              <a:rPr lang="en-US" smtClean="0"/>
              <a:t>But data needn’t cross</a:t>
            </a:r>
            <a:br>
              <a:rPr lang="en-US" smtClean="0"/>
            </a:br>
            <a:r>
              <a:rPr lang="en-US" smtClean="0"/>
              <a:t>serial I/O pins</a:t>
            </a:r>
            <a:endParaRPr lang="en-US" dirty="0" smtClean="0"/>
          </a:p>
        </p:txBody>
      </p:sp>
      <p:sp>
        <p:nvSpPr>
          <p:cNvPr id="6" name="Rectangle 5"/>
          <p:cNvSpPr/>
          <p:nvPr/>
        </p:nvSpPr>
        <p:spPr bwMode="auto">
          <a:xfrm>
            <a:off x="6326373" y="3823564"/>
            <a:ext cx="2034011" cy="2262288"/>
          </a:xfrm>
          <a:prstGeom prst="rect">
            <a:avLst/>
          </a:prstGeom>
        </p:spPr>
        <p:style>
          <a:lnRef idx="1">
            <a:schemeClr val="accent5"/>
          </a:lnRef>
          <a:fillRef idx="3">
            <a:schemeClr val="accent5"/>
          </a:fillRef>
          <a:effectRef idx="2">
            <a:schemeClr val="accent5"/>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2" name="Group 337"/>
          <p:cNvGrpSpPr>
            <a:grpSpLocks/>
          </p:cNvGrpSpPr>
          <p:nvPr/>
        </p:nvGrpSpPr>
        <p:grpSpPr bwMode="auto">
          <a:xfrm>
            <a:off x="6359191" y="4004774"/>
            <a:ext cx="1935549" cy="1855489"/>
            <a:chOff x="1499485" y="3672031"/>
            <a:chExt cx="3048390" cy="2397771"/>
          </a:xfrm>
        </p:grpSpPr>
        <p:sp>
          <p:nvSpPr>
            <p:cNvPr id="11" name="Rectangle 10"/>
            <p:cNvSpPr/>
            <p:nvPr/>
          </p:nvSpPr>
          <p:spPr>
            <a:xfrm>
              <a:off x="1499485" y="3672031"/>
              <a:ext cx="3048390" cy="2397771"/>
            </a:xfrm>
            <a:prstGeom prst="rect">
              <a:avLst/>
            </a:prstGeom>
          </p:spPr>
          <p:style>
            <a:lnRef idx="1">
              <a:schemeClr val="accent5"/>
            </a:lnRef>
            <a:fillRef idx="2">
              <a:schemeClr val="accent5"/>
            </a:fillRef>
            <a:effectRef idx="1">
              <a:schemeClr val="accent5"/>
            </a:effectRef>
            <a:fontRef idx="minor">
              <a:schemeClr val="dk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4" name="Group 225"/>
            <p:cNvGrpSpPr>
              <a:grpSpLocks/>
            </p:cNvGrpSpPr>
            <p:nvPr/>
          </p:nvGrpSpPr>
          <p:grpSpPr bwMode="auto">
            <a:xfrm>
              <a:off x="1579268" y="3734500"/>
              <a:ext cx="2956361" cy="2239677"/>
              <a:chOff x="3103268" y="3963100"/>
              <a:chExt cx="2956361" cy="2239682"/>
            </a:xfrm>
          </p:grpSpPr>
          <p:grpSp>
            <p:nvGrpSpPr>
              <p:cNvPr id="5" name="Group 109"/>
              <p:cNvGrpSpPr>
                <a:grpSpLocks/>
              </p:cNvGrpSpPr>
              <p:nvPr/>
            </p:nvGrpSpPr>
            <p:grpSpPr bwMode="auto">
              <a:xfrm>
                <a:off x="3103268" y="3963100"/>
                <a:ext cx="616252" cy="2239681"/>
                <a:chOff x="3103267" y="3963093"/>
                <a:chExt cx="616252" cy="2239677"/>
              </a:xfrm>
            </p:grpSpPr>
            <p:sp>
              <p:nvSpPr>
                <p:cNvPr id="81" name="Rounded Rectangle 80"/>
                <p:cNvSpPr/>
                <p:nvPr/>
              </p:nvSpPr>
              <p:spPr>
                <a:xfrm rot="5400000">
                  <a:off x="2477637" y="4960889"/>
                  <a:ext cx="1867511" cy="61625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82" name="Rounded Rectangle 81"/>
                <p:cNvSpPr/>
                <p:nvPr/>
              </p:nvSpPr>
              <p:spPr>
                <a:xfrm rot="5400000">
                  <a:off x="3276019" y="3814991"/>
                  <a:ext cx="295397" cy="591601"/>
                </a:xfrm>
                <a:prstGeom prst="roundRect">
                  <a:avLst/>
                </a:prstGeom>
              </p:spPr>
              <p:style>
                <a:lnRef idx="1">
                  <a:schemeClr val="accent6"/>
                </a:lnRef>
                <a:fillRef idx="3">
                  <a:schemeClr val="accent6"/>
                </a:fillRef>
                <a:effectRef idx="2">
                  <a:schemeClr val="accent6"/>
                </a:effectRef>
                <a:fontRef idx="minor">
                  <a:schemeClr val="lt1"/>
                </a:fontRef>
              </p:style>
              <p:txBody>
                <a:bodyPr vert="vert270" anchor="ctr">
                  <a:prstTxWarp prst="textNoShape">
                    <a:avLst/>
                  </a:prstTxWarp>
                </a:bodyPr>
                <a:lstStyle/>
                <a:p>
                  <a:pPr algn="ctr">
                    <a:defRPr/>
                  </a:pPr>
                  <a:r>
                    <a:rPr lang="en-US" sz="1200" b="1" cap="small">
                      <a:solidFill>
                        <a:srgbClr val="000000"/>
                      </a:solidFill>
                      <a:latin typeface="Trebuchet MS" pitchFamily="34" charset="0"/>
                      <a:ea typeface="Arial" pitchFamily="-112" charset="0"/>
                      <a:cs typeface="Calibri"/>
                    </a:rPr>
                    <a:t>Reg</a:t>
                  </a:r>
                </a:p>
              </p:txBody>
            </p:sp>
            <p:sp>
              <p:nvSpPr>
                <p:cNvPr id="83" name="Rounded Rectangle 49"/>
                <p:cNvSpPr>
                  <a:spLocks noChangeArrowheads="1"/>
                </p:cNvSpPr>
                <p:nvPr/>
              </p:nvSpPr>
              <p:spPr bwMode="auto">
                <a:xfrm>
                  <a:off x="3149281" y="4420374"/>
                  <a:ext cx="520938" cy="532382"/>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84" name="Rounded Rectangle 83"/>
                <p:cNvSpPr/>
                <p:nvPr/>
              </p:nvSpPr>
              <p:spPr>
                <a:xfrm>
                  <a:off x="3224874" y="4497144"/>
                  <a:ext cx="368107"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85" name="Rounded Rectangle 84"/>
                <p:cNvSpPr/>
                <p:nvPr/>
              </p:nvSpPr>
              <p:spPr>
                <a:xfrm>
                  <a:off x="3224874" y="4877656"/>
                  <a:ext cx="368107"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86" name="Rounded Rectangle 85"/>
                <p:cNvSpPr/>
                <p:nvPr/>
              </p:nvSpPr>
              <p:spPr>
                <a:xfrm>
                  <a:off x="3224874" y="4800886"/>
                  <a:ext cx="368107"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87" name="Rounded Rectangle 86"/>
                <p:cNvSpPr/>
                <p:nvPr/>
              </p:nvSpPr>
              <p:spPr>
                <a:xfrm>
                  <a:off x="3224874" y="4420374"/>
                  <a:ext cx="368107"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7" name="Group 92"/>
                <p:cNvGrpSpPr>
                  <a:grpSpLocks/>
                </p:cNvGrpSpPr>
                <p:nvPr/>
              </p:nvGrpSpPr>
              <p:grpSpPr bwMode="auto">
                <a:xfrm>
                  <a:off x="3377705" y="4649015"/>
                  <a:ext cx="27936" cy="103472"/>
                  <a:chOff x="3352185" y="2744015"/>
                  <a:chExt cx="27936" cy="103472"/>
                </a:xfrm>
              </p:grpSpPr>
              <p:sp>
                <p:nvSpPr>
                  <p:cNvPr id="100" name="Oval 99"/>
                  <p:cNvSpPr/>
                  <p:nvPr/>
                </p:nvSpPr>
                <p:spPr>
                  <a:xfrm>
                    <a:off x="3352185" y="2744015"/>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101" name="Oval 90"/>
                  <p:cNvSpPr/>
                  <p:nvPr/>
                </p:nvSpPr>
                <p:spPr>
                  <a:xfrm>
                    <a:off x="3352185" y="2820784"/>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sp>
              <p:nvSpPr>
                <p:cNvPr id="89" name="Rounded Rectangle 88"/>
                <p:cNvSpPr>
                  <a:spLocks noChangeArrowheads="1"/>
                </p:cNvSpPr>
                <p:nvPr/>
              </p:nvSpPr>
              <p:spPr bwMode="auto">
                <a:xfrm>
                  <a:off x="3149281" y="5638679"/>
                  <a:ext cx="520938" cy="534051"/>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90" name="Rounded Rectangle 89"/>
                <p:cNvSpPr/>
                <p:nvPr/>
              </p:nvSpPr>
              <p:spPr>
                <a:xfrm>
                  <a:off x="3224874" y="5715449"/>
                  <a:ext cx="368107"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91" name="Rounded Rectangle 90"/>
                <p:cNvSpPr/>
                <p:nvPr/>
              </p:nvSpPr>
              <p:spPr>
                <a:xfrm>
                  <a:off x="3224874" y="6095960"/>
                  <a:ext cx="368107"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92" name="Rounded Rectangle 91"/>
                <p:cNvSpPr/>
                <p:nvPr/>
              </p:nvSpPr>
              <p:spPr>
                <a:xfrm>
                  <a:off x="3224874" y="6019190"/>
                  <a:ext cx="368107"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93" name="Rounded Rectangle 92"/>
                <p:cNvSpPr/>
                <p:nvPr/>
              </p:nvSpPr>
              <p:spPr>
                <a:xfrm>
                  <a:off x="3224874" y="5638679"/>
                  <a:ext cx="368107"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8" name="Group 98"/>
                <p:cNvGrpSpPr>
                  <a:grpSpLocks/>
                </p:cNvGrpSpPr>
                <p:nvPr/>
              </p:nvGrpSpPr>
              <p:grpSpPr bwMode="auto">
                <a:xfrm>
                  <a:off x="3377705" y="5867319"/>
                  <a:ext cx="27936" cy="103473"/>
                  <a:chOff x="3352185" y="2743119"/>
                  <a:chExt cx="27936" cy="103473"/>
                </a:xfrm>
              </p:grpSpPr>
              <p:sp>
                <p:nvSpPr>
                  <p:cNvPr id="98" name="Oval 97"/>
                  <p:cNvSpPr/>
                  <p:nvPr/>
                </p:nvSpPr>
                <p:spPr>
                  <a:xfrm>
                    <a:off x="3352185" y="2743119"/>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99" name="Oval 98"/>
                  <p:cNvSpPr/>
                  <p:nvPr/>
                </p:nvSpPr>
                <p:spPr>
                  <a:xfrm>
                    <a:off x="3352185" y="2819889"/>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grpSp>
              <p:nvGrpSpPr>
                <p:cNvPr id="9" name="Group 106"/>
                <p:cNvGrpSpPr/>
                <p:nvPr/>
              </p:nvGrpSpPr>
              <p:grpSpPr>
                <a:xfrm>
                  <a:off x="3378320" y="5181600"/>
                  <a:ext cx="27432" cy="103632"/>
                  <a:chOff x="3352800" y="2743200"/>
                  <a:chExt cx="27432" cy="103632"/>
                </a:xfrm>
                <a:solidFill>
                  <a:schemeClr val="bg2"/>
                </a:solidFill>
              </p:grpSpPr>
              <p:sp>
                <p:nvSpPr>
                  <p:cNvPr id="96" name="Oval 95"/>
                  <p:cNvSpPr/>
                  <p:nvPr/>
                </p:nvSpPr>
                <p:spPr>
                  <a:xfrm>
                    <a:off x="3352800" y="27432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cap="small" dirty="0">
                      <a:solidFill>
                        <a:srgbClr val="000000"/>
                      </a:solidFill>
                      <a:latin typeface="Trebuchet MS" pitchFamily="34" charset="0"/>
                      <a:cs typeface="Calibri"/>
                    </a:endParaRPr>
                  </a:p>
                </p:txBody>
              </p:sp>
              <p:sp>
                <p:nvSpPr>
                  <p:cNvPr id="97" name="Oval 96"/>
                  <p:cNvSpPr/>
                  <p:nvPr/>
                </p:nvSpPr>
                <p:spPr>
                  <a:xfrm>
                    <a:off x="3352800" y="28194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cap="small" dirty="0">
                      <a:solidFill>
                        <a:srgbClr val="000000"/>
                      </a:solidFill>
                      <a:latin typeface="Trebuchet MS" pitchFamily="34" charset="0"/>
                      <a:cs typeface="Calibri"/>
                    </a:endParaRPr>
                  </a:p>
                </p:txBody>
              </p:sp>
            </p:grpSp>
          </p:grpSp>
          <p:grpSp>
            <p:nvGrpSpPr>
              <p:cNvPr id="10" name="Group 110"/>
              <p:cNvGrpSpPr>
                <a:grpSpLocks/>
              </p:cNvGrpSpPr>
              <p:nvPr/>
            </p:nvGrpSpPr>
            <p:grpSpPr bwMode="auto">
              <a:xfrm>
                <a:off x="3809903" y="4335265"/>
                <a:ext cx="629399" cy="1867513"/>
                <a:chOff x="3103902" y="4335260"/>
                <a:chExt cx="629398" cy="1867511"/>
              </a:xfrm>
            </p:grpSpPr>
            <p:sp>
              <p:nvSpPr>
                <p:cNvPr id="61" name="Rounded Rectangle 60"/>
                <p:cNvSpPr/>
                <p:nvPr/>
              </p:nvSpPr>
              <p:spPr>
                <a:xfrm rot="5400000">
                  <a:off x="2484845" y="4954317"/>
                  <a:ext cx="1867511" cy="62939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62" name="Rounded Rectangle 61"/>
                <p:cNvSpPr>
                  <a:spLocks noChangeArrowheads="1"/>
                </p:cNvSpPr>
                <p:nvPr/>
              </p:nvSpPr>
              <p:spPr bwMode="auto">
                <a:xfrm>
                  <a:off x="3149915" y="4420375"/>
                  <a:ext cx="532441" cy="532382"/>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63" name="Rounded Rectangle 62"/>
                <p:cNvSpPr/>
                <p:nvPr/>
              </p:nvSpPr>
              <p:spPr>
                <a:xfrm>
                  <a:off x="3225509" y="4497145"/>
                  <a:ext cx="381254"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64" name="Rounded Rectangle 63"/>
                <p:cNvSpPr/>
                <p:nvPr/>
              </p:nvSpPr>
              <p:spPr>
                <a:xfrm>
                  <a:off x="3225509" y="4877657"/>
                  <a:ext cx="381254"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65" name="Rounded Rectangle 64"/>
                <p:cNvSpPr/>
                <p:nvPr/>
              </p:nvSpPr>
              <p:spPr>
                <a:xfrm>
                  <a:off x="3225509" y="4800887"/>
                  <a:ext cx="381254"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66" name="Rounded Rectangle 65"/>
                <p:cNvSpPr/>
                <p:nvPr/>
              </p:nvSpPr>
              <p:spPr>
                <a:xfrm>
                  <a:off x="3225509" y="4420375"/>
                  <a:ext cx="381254"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12" name="Group 92"/>
                <p:cNvGrpSpPr>
                  <a:grpSpLocks/>
                </p:cNvGrpSpPr>
                <p:nvPr/>
              </p:nvGrpSpPr>
              <p:grpSpPr bwMode="auto">
                <a:xfrm>
                  <a:off x="3378340" y="4649016"/>
                  <a:ext cx="27936" cy="103472"/>
                  <a:chOff x="3352820" y="2744016"/>
                  <a:chExt cx="27936" cy="103472"/>
                </a:xfrm>
              </p:grpSpPr>
              <p:sp>
                <p:nvSpPr>
                  <p:cNvPr id="79" name="Oval 78"/>
                  <p:cNvSpPr/>
                  <p:nvPr/>
                </p:nvSpPr>
                <p:spPr>
                  <a:xfrm>
                    <a:off x="3352820" y="2744016"/>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80" name="Oval 79"/>
                  <p:cNvSpPr/>
                  <p:nvPr/>
                </p:nvSpPr>
                <p:spPr>
                  <a:xfrm>
                    <a:off x="3352820" y="2820785"/>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sp>
              <p:nvSpPr>
                <p:cNvPr id="68" name="Rounded Rectangle 67"/>
                <p:cNvSpPr>
                  <a:spLocks noChangeArrowheads="1"/>
                </p:cNvSpPr>
                <p:nvPr/>
              </p:nvSpPr>
              <p:spPr bwMode="auto">
                <a:xfrm>
                  <a:off x="3149915" y="5638680"/>
                  <a:ext cx="532441" cy="534051"/>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69" name="Rounded Rectangle 68"/>
                <p:cNvSpPr/>
                <p:nvPr/>
              </p:nvSpPr>
              <p:spPr>
                <a:xfrm>
                  <a:off x="3225509" y="5715450"/>
                  <a:ext cx="381254"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70" name="Rounded Rectangle 69"/>
                <p:cNvSpPr/>
                <p:nvPr/>
              </p:nvSpPr>
              <p:spPr>
                <a:xfrm>
                  <a:off x="3225509" y="6095961"/>
                  <a:ext cx="381254"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71" name="Rounded Rectangle 70"/>
                <p:cNvSpPr/>
                <p:nvPr/>
              </p:nvSpPr>
              <p:spPr>
                <a:xfrm>
                  <a:off x="3225509" y="6019191"/>
                  <a:ext cx="381254"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72" name="Rounded Rectangle 71"/>
                <p:cNvSpPr/>
                <p:nvPr/>
              </p:nvSpPr>
              <p:spPr>
                <a:xfrm>
                  <a:off x="3225509" y="5638680"/>
                  <a:ext cx="381254" cy="767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13" name="Group 98"/>
                <p:cNvGrpSpPr>
                  <a:grpSpLocks/>
                </p:cNvGrpSpPr>
                <p:nvPr/>
              </p:nvGrpSpPr>
              <p:grpSpPr bwMode="auto">
                <a:xfrm>
                  <a:off x="3378340" y="5867320"/>
                  <a:ext cx="27936" cy="103473"/>
                  <a:chOff x="3352820" y="2743120"/>
                  <a:chExt cx="27936" cy="103473"/>
                </a:xfrm>
              </p:grpSpPr>
              <p:sp>
                <p:nvSpPr>
                  <p:cNvPr id="77" name="Oval 76"/>
                  <p:cNvSpPr/>
                  <p:nvPr/>
                </p:nvSpPr>
                <p:spPr>
                  <a:xfrm>
                    <a:off x="3352820" y="2743120"/>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78" name="Oval 77"/>
                  <p:cNvSpPr/>
                  <p:nvPr/>
                </p:nvSpPr>
                <p:spPr>
                  <a:xfrm>
                    <a:off x="3352820" y="2819890"/>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grpSp>
              <p:nvGrpSpPr>
                <p:cNvPr id="14" name="Group 106"/>
                <p:cNvGrpSpPr/>
                <p:nvPr/>
              </p:nvGrpSpPr>
              <p:grpSpPr>
                <a:xfrm>
                  <a:off x="3378320" y="5181600"/>
                  <a:ext cx="27432" cy="103632"/>
                  <a:chOff x="3352800" y="2743200"/>
                  <a:chExt cx="27432" cy="103632"/>
                </a:xfrm>
                <a:solidFill>
                  <a:schemeClr val="bg2"/>
                </a:solidFill>
              </p:grpSpPr>
              <p:sp>
                <p:nvSpPr>
                  <p:cNvPr id="75" name="Oval 74"/>
                  <p:cNvSpPr/>
                  <p:nvPr/>
                </p:nvSpPr>
                <p:spPr>
                  <a:xfrm>
                    <a:off x="3352800" y="27432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cap="small" dirty="0">
                      <a:solidFill>
                        <a:srgbClr val="000000"/>
                      </a:solidFill>
                      <a:latin typeface="Trebuchet MS" pitchFamily="34" charset="0"/>
                      <a:cs typeface="Calibri"/>
                    </a:endParaRPr>
                  </a:p>
                </p:txBody>
              </p:sp>
              <p:sp>
                <p:nvSpPr>
                  <p:cNvPr id="76" name="Oval 75"/>
                  <p:cNvSpPr/>
                  <p:nvPr/>
                </p:nvSpPr>
                <p:spPr>
                  <a:xfrm>
                    <a:off x="3352800" y="28194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cap="small" dirty="0">
                      <a:solidFill>
                        <a:srgbClr val="000000"/>
                      </a:solidFill>
                      <a:latin typeface="Trebuchet MS" pitchFamily="34" charset="0"/>
                      <a:cs typeface="Calibri"/>
                    </a:endParaRPr>
                  </a:p>
                </p:txBody>
              </p:sp>
            </p:grpSp>
          </p:grpSp>
          <p:grpSp>
            <p:nvGrpSpPr>
              <p:cNvPr id="15" name="Group 176"/>
              <p:cNvGrpSpPr>
                <a:grpSpLocks/>
              </p:cNvGrpSpPr>
              <p:nvPr/>
            </p:nvGrpSpPr>
            <p:grpSpPr bwMode="auto">
              <a:xfrm>
                <a:off x="4723598" y="4335267"/>
                <a:ext cx="631041" cy="1867514"/>
                <a:chOff x="3103149" y="4335240"/>
                <a:chExt cx="631031" cy="1867502"/>
              </a:xfrm>
            </p:grpSpPr>
            <p:sp>
              <p:nvSpPr>
                <p:cNvPr id="41" name="Rounded Rectangle 40"/>
                <p:cNvSpPr/>
                <p:nvPr/>
              </p:nvSpPr>
              <p:spPr>
                <a:xfrm rot="5400000">
                  <a:off x="2484914" y="4953475"/>
                  <a:ext cx="1867502" cy="6310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42" name="Rounded Rectangle 41"/>
                <p:cNvSpPr>
                  <a:spLocks noChangeArrowheads="1"/>
                </p:cNvSpPr>
                <p:nvPr/>
              </p:nvSpPr>
              <p:spPr bwMode="auto">
                <a:xfrm>
                  <a:off x="3149161" y="4420353"/>
                  <a:ext cx="534076" cy="532379"/>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43" name="Rounded Rectangle 42"/>
                <p:cNvSpPr/>
                <p:nvPr/>
              </p:nvSpPr>
              <p:spPr>
                <a:xfrm>
                  <a:off x="3226396" y="4497123"/>
                  <a:ext cx="381248"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44" name="Rounded Rectangle 43"/>
                <p:cNvSpPr/>
                <p:nvPr/>
              </p:nvSpPr>
              <p:spPr>
                <a:xfrm>
                  <a:off x="3226396" y="4877633"/>
                  <a:ext cx="381248"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45" name="Rounded Rectangle 44"/>
                <p:cNvSpPr/>
                <p:nvPr/>
              </p:nvSpPr>
              <p:spPr>
                <a:xfrm>
                  <a:off x="3226396" y="4800863"/>
                  <a:ext cx="381248"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46" name="Rounded Rectangle 45"/>
                <p:cNvSpPr/>
                <p:nvPr/>
              </p:nvSpPr>
              <p:spPr>
                <a:xfrm>
                  <a:off x="3226396" y="4420352"/>
                  <a:ext cx="381248"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16" name="Group 92"/>
                <p:cNvGrpSpPr>
                  <a:grpSpLocks/>
                </p:cNvGrpSpPr>
                <p:nvPr/>
              </p:nvGrpSpPr>
              <p:grpSpPr bwMode="auto">
                <a:xfrm>
                  <a:off x="3377582" y="4648993"/>
                  <a:ext cx="27936" cy="103472"/>
                  <a:chOff x="3352116" y="2744016"/>
                  <a:chExt cx="27936" cy="103472"/>
                </a:xfrm>
              </p:grpSpPr>
              <p:sp>
                <p:nvSpPr>
                  <p:cNvPr id="59" name="Oval 58"/>
                  <p:cNvSpPr/>
                  <p:nvPr/>
                </p:nvSpPr>
                <p:spPr>
                  <a:xfrm>
                    <a:off x="3352116" y="2744016"/>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60" name="Oval 59"/>
                  <p:cNvSpPr/>
                  <p:nvPr/>
                </p:nvSpPr>
                <p:spPr>
                  <a:xfrm>
                    <a:off x="3352116" y="2820785"/>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sp>
              <p:nvSpPr>
                <p:cNvPr id="48" name="Rounded Rectangle 47"/>
                <p:cNvSpPr>
                  <a:spLocks noChangeArrowheads="1"/>
                </p:cNvSpPr>
                <p:nvPr/>
              </p:nvSpPr>
              <p:spPr bwMode="auto">
                <a:xfrm>
                  <a:off x="3149159" y="5638652"/>
                  <a:ext cx="534076" cy="534049"/>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49" name="Rounded Rectangle 48"/>
                <p:cNvSpPr/>
                <p:nvPr/>
              </p:nvSpPr>
              <p:spPr>
                <a:xfrm>
                  <a:off x="3226393" y="5715421"/>
                  <a:ext cx="381247"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50" name="Rounded Rectangle 49"/>
                <p:cNvSpPr/>
                <p:nvPr/>
              </p:nvSpPr>
              <p:spPr>
                <a:xfrm>
                  <a:off x="3226392" y="6095932"/>
                  <a:ext cx="381247"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51" name="Rounded Rectangle 50"/>
                <p:cNvSpPr/>
                <p:nvPr/>
              </p:nvSpPr>
              <p:spPr>
                <a:xfrm>
                  <a:off x="3226389" y="6019162"/>
                  <a:ext cx="381247"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52" name="Rounded Rectangle 51"/>
                <p:cNvSpPr/>
                <p:nvPr/>
              </p:nvSpPr>
              <p:spPr>
                <a:xfrm>
                  <a:off x="3226391" y="5638652"/>
                  <a:ext cx="381247"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17" name="Group 98"/>
                <p:cNvGrpSpPr>
                  <a:grpSpLocks/>
                </p:cNvGrpSpPr>
                <p:nvPr/>
              </p:nvGrpSpPr>
              <p:grpSpPr bwMode="auto">
                <a:xfrm>
                  <a:off x="3377592" y="5867294"/>
                  <a:ext cx="27936" cy="103473"/>
                  <a:chOff x="3352116" y="2743120"/>
                  <a:chExt cx="27936" cy="103473"/>
                </a:xfrm>
              </p:grpSpPr>
              <p:sp>
                <p:nvSpPr>
                  <p:cNvPr id="57" name="Oval 56"/>
                  <p:cNvSpPr/>
                  <p:nvPr/>
                </p:nvSpPr>
                <p:spPr>
                  <a:xfrm>
                    <a:off x="3352116" y="2743120"/>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58" name="Oval 57"/>
                  <p:cNvSpPr/>
                  <p:nvPr/>
                </p:nvSpPr>
                <p:spPr>
                  <a:xfrm>
                    <a:off x="3352116" y="2819890"/>
                    <a:ext cx="27936"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grpSp>
              <p:nvGrpSpPr>
                <p:cNvPr id="18" name="Group 106"/>
                <p:cNvGrpSpPr/>
                <p:nvPr/>
              </p:nvGrpSpPr>
              <p:grpSpPr>
                <a:xfrm>
                  <a:off x="3378320" y="5181600"/>
                  <a:ext cx="27432" cy="103632"/>
                  <a:chOff x="3352800" y="2743200"/>
                  <a:chExt cx="27432" cy="103632"/>
                </a:xfrm>
                <a:solidFill>
                  <a:schemeClr val="bg2"/>
                </a:solidFill>
              </p:grpSpPr>
              <p:sp>
                <p:nvSpPr>
                  <p:cNvPr id="55" name="Oval 54"/>
                  <p:cNvSpPr/>
                  <p:nvPr/>
                </p:nvSpPr>
                <p:spPr>
                  <a:xfrm>
                    <a:off x="3352800" y="27432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cap="small" dirty="0">
                      <a:solidFill>
                        <a:srgbClr val="000000"/>
                      </a:solidFill>
                      <a:latin typeface="Trebuchet MS" pitchFamily="34" charset="0"/>
                      <a:cs typeface="Calibri"/>
                    </a:endParaRPr>
                  </a:p>
                </p:txBody>
              </p:sp>
              <p:sp>
                <p:nvSpPr>
                  <p:cNvPr id="56" name="Oval 55"/>
                  <p:cNvSpPr/>
                  <p:nvPr/>
                </p:nvSpPr>
                <p:spPr>
                  <a:xfrm>
                    <a:off x="3352800" y="28194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cap="small" dirty="0">
                      <a:solidFill>
                        <a:srgbClr val="000000"/>
                      </a:solidFill>
                      <a:latin typeface="Trebuchet MS" pitchFamily="34" charset="0"/>
                      <a:cs typeface="Calibri"/>
                    </a:endParaRPr>
                  </a:p>
                </p:txBody>
              </p:sp>
            </p:grpSp>
          </p:grpSp>
          <p:grpSp>
            <p:nvGrpSpPr>
              <p:cNvPr id="19" name="Group 198"/>
              <p:cNvGrpSpPr>
                <a:grpSpLocks/>
              </p:cNvGrpSpPr>
              <p:nvPr/>
            </p:nvGrpSpPr>
            <p:grpSpPr bwMode="auto">
              <a:xfrm>
                <a:off x="5430231" y="4335267"/>
                <a:ext cx="629398" cy="1867515"/>
                <a:chOff x="3103778" y="4335241"/>
                <a:chExt cx="629387" cy="1867502"/>
              </a:xfrm>
            </p:grpSpPr>
            <p:sp>
              <p:nvSpPr>
                <p:cNvPr id="21" name="Rounded Rectangle 20"/>
                <p:cNvSpPr/>
                <p:nvPr/>
              </p:nvSpPr>
              <p:spPr>
                <a:xfrm rot="5400000">
                  <a:off x="2484721" y="4954298"/>
                  <a:ext cx="1867502" cy="62938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22" name="Rounded Rectangle 21"/>
                <p:cNvSpPr>
                  <a:spLocks noChangeArrowheads="1"/>
                </p:cNvSpPr>
                <p:nvPr/>
              </p:nvSpPr>
              <p:spPr bwMode="auto">
                <a:xfrm>
                  <a:off x="3149792" y="4420354"/>
                  <a:ext cx="532432" cy="532379"/>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23" name="Rounded Rectangle 22"/>
                <p:cNvSpPr/>
                <p:nvPr/>
              </p:nvSpPr>
              <p:spPr>
                <a:xfrm>
                  <a:off x="3227028" y="4497124"/>
                  <a:ext cx="377960"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24" name="Rounded Rectangle 23"/>
                <p:cNvSpPr/>
                <p:nvPr/>
              </p:nvSpPr>
              <p:spPr>
                <a:xfrm>
                  <a:off x="3227028" y="4877634"/>
                  <a:ext cx="377960" cy="7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25" name="Rounded Rectangle 24"/>
                <p:cNvSpPr/>
                <p:nvPr/>
              </p:nvSpPr>
              <p:spPr>
                <a:xfrm>
                  <a:off x="3227028" y="4800864"/>
                  <a:ext cx="377960"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26" name="Rounded Rectangle 25"/>
                <p:cNvSpPr/>
                <p:nvPr/>
              </p:nvSpPr>
              <p:spPr>
                <a:xfrm>
                  <a:off x="3227028" y="4420353"/>
                  <a:ext cx="377960"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20" name="Group 92"/>
                <p:cNvGrpSpPr>
                  <a:grpSpLocks/>
                </p:cNvGrpSpPr>
                <p:nvPr/>
              </p:nvGrpSpPr>
              <p:grpSpPr bwMode="auto">
                <a:xfrm>
                  <a:off x="3376569" y="4648994"/>
                  <a:ext cx="29580" cy="103473"/>
                  <a:chOff x="3351106" y="2744017"/>
                  <a:chExt cx="29580" cy="103473"/>
                </a:xfrm>
              </p:grpSpPr>
              <p:sp>
                <p:nvSpPr>
                  <p:cNvPr id="39" name="Oval 38"/>
                  <p:cNvSpPr/>
                  <p:nvPr/>
                </p:nvSpPr>
                <p:spPr>
                  <a:xfrm>
                    <a:off x="3351106" y="2744017"/>
                    <a:ext cx="29580"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40" name="Oval 39"/>
                  <p:cNvSpPr/>
                  <p:nvPr/>
                </p:nvSpPr>
                <p:spPr>
                  <a:xfrm>
                    <a:off x="3351106" y="2820787"/>
                    <a:ext cx="29580"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sp>
              <p:nvSpPr>
                <p:cNvPr id="28" name="Rounded Rectangle 27"/>
                <p:cNvSpPr>
                  <a:spLocks noChangeArrowheads="1"/>
                </p:cNvSpPr>
                <p:nvPr/>
              </p:nvSpPr>
              <p:spPr bwMode="auto">
                <a:xfrm>
                  <a:off x="3149795" y="5638653"/>
                  <a:ext cx="532432" cy="534049"/>
                </a:xfrm>
                <a:prstGeom prst="roundRect">
                  <a:avLst>
                    <a:gd name="adj" fmla="val 16667"/>
                  </a:avLst>
                </a:prstGeom>
                <a:solidFill>
                  <a:srgbClr val="376092"/>
                </a:solid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29" name="Rounded Rectangle 28"/>
                <p:cNvSpPr/>
                <p:nvPr/>
              </p:nvSpPr>
              <p:spPr>
                <a:xfrm>
                  <a:off x="3227028" y="5715422"/>
                  <a:ext cx="377960"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30" name="Rounded Rectangle 29"/>
                <p:cNvSpPr/>
                <p:nvPr/>
              </p:nvSpPr>
              <p:spPr>
                <a:xfrm>
                  <a:off x="3227027" y="6095933"/>
                  <a:ext cx="377960"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31" name="Rounded Rectangle 30"/>
                <p:cNvSpPr/>
                <p:nvPr/>
              </p:nvSpPr>
              <p:spPr>
                <a:xfrm>
                  <a:off x="3227024" y="6019163"/>
                  <a:ext cx="377960"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32" name="Rounded Rectangle 31"/>
                <p:cNvSpPr/>
                <p:nvPr/>
              </p:nvSpPr>
              <p:spPr>
                <a:xfrm>
                  <a:off x="3227026" y="5638653"/>
                  <a:ext cx="377960" cy="76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nvGrpSpPr>
                <p:cNvPr id="27" name="Group 98"/>
                <p:cNvGrpSpPr>
                  <a:grpSpLocks/>
                </p:cNvGrpSpPr>
                <p:nvPr/>
              </p:nvGrpSpPr>
              <p:grpSpPr bwMode="auto">
                <a:xfrm>
                  <a:off x="3376582" y="5867295"/>
                  <a:ext cx="29580" cy="103473"/>
                  <a:chOff x="3351106" y="2743121"/>
                  <a:chExt cx="29580" cy="103473"/>
                </a:xfrm>
              </p:grpSpPr>
              <p:sp>
                <p:nvSpPr>
                  <p:cNvPr id="37" name="Oval 36"/>
                  <p:cNvSpPr/>
                  <p:nvPr/>
                </p:nvSpPr>
                <p:spPr>
                  <a:xfrm>
                    <a:off x="3351106" y="2743121"/>
                    <a:ext cx="29580"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sp>
                <p:nvSpPr>
                  <p:cNvPr id="38" name="Oval 37"/>
                  <p:cNvSpPr/>
                  <p:nvPr/>
                </p:nvSpPr>
                <p:spPr>
                  <a:xfrm>
                    <a:off x="3351106" y="2819891"/>
                    <a:ext cx="29580" cy="26703"/>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200" b="1" cap="small">
                      <a:solidFill>
                        <a:srgbClr val="000000"/>
                      </a:solidFill>
                      <a:latin typeface="Trebuchet MS" pitchFamily="34" charset="0"/>
                      <a:ea typeface="Arial" pitchFamily="-112" charset="0"/>
                      <a:cs typeface="Calibri"/>
                    </a:endParaRPr>
                  </a:p>
                </p:txBody>
              </p:sp>
            </p:grpSp>
            <p:grpSp>
              <p:nvGrpSpPr>
                <p:cNvPr id="33" name="Group 106"/>
                <p:cNvGrpSpPr/>
                <p:nvPr/>
              </p:nvGrpSpPr>
              <p:grpSpPr>
                <a:xfrm>
                  <a:off x="3378320" y="5181600"/>
                  <a:ext cx="27432" cy="103632"/>
                  <a:chOff x="3352800" y="2743200"/>
                  <a:chExt cx="27432" cy="103632"/>
                </a:xfrm>
                <a:solidFill>
                  <a:schemeClr val="bg2"/>
                </a:solidFill>
              </p:grpSpPr>
              <p:sp>
                <p:nvSpPr>
                  <p:cNvPr id="35" name="Oval 34"/>
                  <p:cNvSpPr/>
                  <p:nvPr/>
                </p:nvSpPr>
                <p:spPr>
                  <a:xfrm>
                    <a:off x="3352800" y="27432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cap="small" dirty="0">
                      <a:solidFill>
                        <a:srgbClr val="000000"/>
                      </a:solidFill>
                      <a:latin typeface="Trebuchet MS" pitchFamily="34" charset="0"/>
                      <a:cs typeface="Calibri"/>
                    </a:endParaRPr>
                  </a:p>
                </p:txBody>
              </p:sp>
              <p:sp>
                <p:nvSpPr>
                  <p:cNvPr id="36" name="Oval 35"/>
                  <p:cNvSpPr/>
                  <p:nvPr/>
                </p:nvSpPr>
                <p:spPr>
                  <a:xfrm>
                    <a:off x="3352800" y="2819400"/>
                    <a:ext cx="27432" cy="27432"/>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cap="small" dirty="0">
                      <a:solidFill>
                        <a:srgbClr val="000000"/>
                      </a:solidFill>
                      <a:latin typeface="Trebuchet MS" pitchFamily="34" charset="0"/>
                      <a:cs typeface="Calibri"/>
                    </a:endParaRPr>
                  </a:p>
                </p:txBody>
              </p:sp>
            </p:grpSp>
          </p:grpSp>
        </p:grpSp>
      </p:grpSp>
      <p:sp>
        <p:nvSpPr>
          <p:cNvPr id="103" name="Rounded Rectangle 102"/>
          <p:cNvSpPr/>
          <p:nvPr/>
        </p:nvSpPr>
        <p:spPr bwMode="auto">
          <a:xfrm rot="5400000">
            <a:off x="6954096" y="3982340"/>
            <a:ext cx="228589" cy="375632"/>
          </a:xfrm>
          <a:prstGeom prst="roundRect">
            <a:avLst/>
          </a:prstGeom>
        </p:spPr>
        <p:style>
          <a:lnRef idx="1">
            <a:schemeClr val="accent6"/>
          </a:lnRef>
          <a:fillRef idx="3">
            <a:schemeClr val="accent6"/>
          </a:fillRef>
          <a:effectRef idx="2">
            <a:schemeClr val="accent6"/>
          </a:effectRef>
          <a:fontRef idx="minor">
            <a:schemeClr val="lt1"/>
          </a:fontRef>
        </p:style>
        <p:txBody>
          <a:bodyPr vert="vert270" anchor="ctr">
            <a:prstTxWarp prst="textNoShape">
              <a:avLst/>
            </a:prstTxWarp>
          </a:bodyPr>
          <a:lstStyle/>
          <a:p>
            <a:pPr algn="ctr">
              <a:defRPr/>
            </a:pPr>
            <a:r>
              <a:rPr lang="en-US" sz="1200" b="1" cap="small">
                <a:solidFill>
                  <a:srgbClr val="000000"/>
                </a:solidFill>
                <a:latin typeface="Trebuchet MS" pitchFamily="34" charset="0"/>
                <a:ea typeface="Arial" pitchFamily="-112" charset="0"/>
                <a:cs typeface="Calibri"/>
              </a:rPr>
              <a:t>Reg</a:t>
            </a:r>
          </a:p>
        </p:txBody>
      </p:sp>
      <p:sp>
        <p:nvSpPr>
          <p:cNvPr id="104" name="Rounded Rectangle 103"/>
          <p:cNvSpPr/>
          <p:nvPr/>
        </p:nvSpPr>
        <p:spPr bwMode="auto">
          <a:xfrm rot="5400000">
            <a:off x="7528821" y="3982340"/>
            <a:ext cx="228589" cy="375632"/>
          </a:xfrm>
          <a:prstGeom prst="roundRect">
            <a:avLst/>
          </a:prstGeom>
        </p:spPr>
        <p:style>
          <a:lnRef idx="1">
            <a:schemeClr val="accent6"/>
          </a:lnRef>
          <a:fillRef idx="3">
            <a:schemeClr val="accent6"/>
          </a:fillRef>
          <a:effectRef idx="2">
            <a:schemeClr val="accent6"/>
          </a:effectRef>
          <a:fontRef idx="minor">
            <a:schemeClr val="lt1"/>
          </a:fontRef>
        </p:style>
        <p:txBody>
          <a:bodyPr vert="vert270" anchor="ctr">
            <a:prstTxWarp prst="textNoShape">
              <a:avLst/>
            </a:prstTxWarp>
          </a:bodyPr>
          <a:lstStyle/>
          <a:p>
            <a:pPr algn="ctr">
              <a:defRPr/>
            </a:pPr>
            <a:r>
              <a:rPr lang="en-US" sz="1200" b="1" cap="small">
                <a:solidFill>
                  <a:srgbClr val="000000"/>
                </a:solidFill>
                <a:latin typeface="Trebuchet MS" pitchFamily="34" charset="0"/>
                <a:ea typeface="Arial" pitchFamily="-112" charset="0"/>
                <a:cs typeface="Calibri"/>
              </a:rPr>
              <a:t>Reg</a:t>
            </a:r>
          </a:p>
        </p:txBody>
      </p:sp>
      <p:sp>
        <p:nvSpPr>
          <p:cNvPr id="105" name="Rounded Rectangle 104"/>
          <p:cNvSpPr/>
          <p:nvPr/>
        </p:nvSpPr>
        <p:spPr bwMode="auto">
          <a:xfrm rot="5400000">
            <a:off x="7980391" y="3982340"/>
            <a:ext cx="228589" cy="375632"/>
          </a:xfrm>
          <a:prstGeom prst="roundRect">
            <a:avLst/>
          </a:prstGeom>
        </p:spPr>
        <p:style>
          <a:lnRef idx="1">
            <a:schemeClr val="accent6"/>
          </a:lnRef>
          <a:fillRef idx="3">
            <a:schemeClr val="accent6"/>
          </a:fillRef>
          <a:effectRef idx="2">
            <a:schemeClr val="accent6"/>
          </a:effectRef>
          <a:fontRef idx="minor">
            <a:schemeClr val="lt1"/>
          </a:fontRef>
        </p:style>
        <p:txBody>
          <a:bodyPr vert="vert270" anchor="ctr">
            <a:prstTxWarp prst="textNoShape">
              <a:avLst/>
            </a:prstTxWarp>
          </a:bodyPr>
          <a:lstStyle/>
          <a:p>
            <a:pPr algn="ctr">
              <a:defRPr/>
            </a:pPr>
            <a:r>
              <a:rPr lang="en-US" sz="1200" b="1" cap="small">
                <a:solidFill>
                  <a:srgbClr val="000000"/>
                </a:solidFill>
                <a:latin typeface="Trebuchet MS" pitchFamily="34" charset="0"/>
                <a:ea typeface="Arial" pitchFamily="-112" charset="0"/>
                <a:cs typeface="Calibri"/>
              </a:rPr>
              <a:t>Reg</a:t>
            </a:r>
          </a:p>
        </p:txBody>
      </p:sp>
      <p:pic>
        <p:nvPicPr>
          <p:cNvPr id="109" name="Picture 3"/>
          <p:cNvPicPr>
            <a:picLocks noChangeAspect="1" noChangeArrowheads="1"/>
          </p:cNvPicPr>
          <p:nvPr/>
        </p:nvPicPr>
        <p:blipFill>
          <a:blip r:embed="rId3" cstate="print"/>
          <a:srcRect/>
          <a:stretch>
            <a:fillRect/>
          </a:stretch>
        </p:blipFill>
        <p:spPr bwMode="auto">
          <a:xfrm>
            <a:off x="7943820" y="231775"/>
            <a:ext cx="936685" cy="115844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p:cNvGraphicFramePr>
          <p:nvPr/>
        </p:nvGraphicFramePr>
        <p:xfrm>
          <a:off x="731838" y="1901825"/>
          <a:ext cx="7680325" cy="2162174"/>
        </p:xfrm>
        <a:graphic>
          <a:graphicData uri="http://schemas.openxmlformats.org/drawingml/2006/table">
            <a:tbl>
              <a:tblPr firstRow="1" bandRow="1">
                <a:tableStyleId>{D113A9D2-9D6B-4929-AA2D-F23B5EE8CBE7}</a:tableStyleId>
              </a:tblPr>
              <a:tblGrid>
                <a:gridCol w="1576964"/>
                <a:gridCol w="1512391"/>
                <a:gridCol w="2260506"/>
                <a:gridCol w="2330464"/>
              </a:tblGrid>
              <a:tr h="764405">
                <a:tc>
                  <a:txBody>
                    <a:bodyPr/>
                    <a:lstStyle/>
                    <a:p>
                      <a:pPr algn="ctr">
                        <a:lnSpc>
                          <a:spcPct val="90000"/>
                        </a:lnSpc>
                      </a:pPr>
                      <a:r>
                        <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Workload</a:t>
                      </a:r>
                    </a:p>
                  </a:txBody>
                  <a:tcPr anchor="ct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accent6">
                        <a:lumMod val="50000"/>
                        <a:alpha val="50000"/>
                      </a:schemeClr>
                    </a:solidFill>
                  </a:tcPr>
                </a:tc>
                <a:tc>
                  <a:txBody>
                    <a:bodyPr/>
                    <a:lstStyle/>
                    <a:p>
                      <a:pPr algn="ctr">
                        <a:lnSpc>
                          <a:spcPct val="90000"/>
                        </a:lnSpc>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Cleaning efficiency</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accent6">
                        <a:lumMod val="50000"/>
                        <a:alpha val="50000"/>
                      </a:schemeClr>
                    </a:solidFill>
                  </a:tcPr>
                </a:tc>
                <a:tc>
                  <a:txBody>
                    <a:bodyPr/>
                    <a:lstStyle/>
                    <a:p>
                      <a:pPr algn="ctr">
                        <a:lnSpc>
                          <a:spcPct val="90000"/>
                        </a:lnSpc>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Inter-plane</a:t>
                      </a:r>
                    </a:p>
                    <a:p>
                      <a:pPr algn="ctr">
                        <a:lnSpc>
                          <a:spcPct val="90000"/>
                        </a:lnSpc>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(time in </a:t>
                      </a:r>
                      <a:r>
                        <a:rPr lang="en-US" sz="20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msec</a:t>
                      </a: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accent6">
                        <a:lumMod val="50000"/>
                        <a:alpha val="50000"/>
                      </a:schemeClr>
                    </a:solidFill>
                  </a:tcPr>
                </a:tc>
                <a:tc>
                  <a:txBody>
                    <a:bodyPr/>
                    <a:lstStyle/>
                    <a:p>
                      <a:pPr algn="ctr">
                        <a:lnSpc>
                          <a:spcPct val="90000"/>
                        </a:lnSpc>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Copy-back</a:t>
                      </a:r>
                    </a:p>
                    <a:p>
                      <a:pPr algn="ctr">
                        <a:lnSpc>
                          <a:spcPct val="90000"/>
                        </a:lnSpc>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(time in </a:t>
                      </a:r>
                      <a:r>
                        <a:rPr lang="en-US" sz="20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msec</a:t>
                      </a: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accent6">
                        <a:lumMod val="50000"/>
                        <a:alpha val="50000"/>
                      </a:schemeClr>
                    </a:solidFill>
                  </a:tcPr>
                </a:tc>
              </a:tr>
              <a:tr h="465923">
                <a:tc>
                  <a:txBody>
                    <a:bodyPr/>
                    <a:lstStyle/>
                    <a:p>
                      <a:pPr marL="0" algn="ctr" defTabSz="761940" rtl="0" eaLnBrk="1" latinLnBrk="0" hangingPunct="1">
                        <a:lnSpc>
                          <a:spcPct val="90000"/>
                        </a:lnSpc>
                      </a:pPr>
                      <a:r>
                        <a:rPr lang="en-US" sz="2000" kern="1200" dirty="0">
                          <a:gradFill>
                            <a:gsLst>
                              <a:gs pos="28000">
                                <a:schemeClr val="bg2"/>
                              </a:gs>
                              <a:gs pos="48000">
                                <a:schemeClr val="bg2"/>
                              </a:gs>
                            </a:gsLst>
                            <a:lin ang="5400000" scaled="1"/>
                          </a:gradFill>
                          <a:effectLst/>
                          <a:latin typeface="Trebuchet MS" pitchFamily="34" charset="0"/>
                          <a:ea typeface="+mn-ea"/>
                          <a:cs typeface="+mn-cs"/>
                        </a:rPr>
                        <a:t>TPC-</a:t>
                      </a:r>
                      <a:r>
                        <a:rPr lang="en-US" sz="2000" kern="1200" dirty="0" smtClean="0">
                          <a:gradFill>
                            <a:gsLst>
                              <a:gs pos="28000">
                                <a:schemeClr val="bg2"/>
                              </a:gs>
                              <a:gs pos="48000">
                                <a:schemeClr val="bg2"/>
                              </a:gs>
                            </a:gsLst>
                            <a:lin ang="5400000" scaled="1"/>
                          </a:gradFill>
                          <a:effectLst/>
                          <a:latin typeface="Trebuchet MS" pitchFamily="34" charset="0"/>
                          <a:ea typeface="+mn-ea"/>
                          <a:cs typeface="+mn-cs"/>
                        </a:rPr>
                        <a:t>C</a:t>
                      </a:r>
                      <a:endParaRPr lang="en-US" sz="20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accent4">
                        <a:alpha val="30000"/>
                      </a:schemeClr>
                    </a:solidFill>
                  </a:tcPr>
                </a:tc>
                <a:tc>
                  <a:txBody>
                    <a:bodyPr/>
                    <a:lstStyle/>
                    <a:p>
                      <a:pPr marL="0" algn="ctr" defTabSz="761940" rtl="0" eaLnBrk="1" latinLnBrk="0" hangingPunct="1">
                        <a:lnSpc>
                          <a:spcPct val="90000"/>
                        </a:lnSpc>
                      </a:pPr>
                      <a:r>
                        <a:rPr lang="en-US" sz="2000" kern="1200" dirty="0" smtClean="0">
                          <a:gradFill>
                            <a:gsLst>
                              <a:gs pos="28000">
                                <a:schemeClr val="bg2"/>
                              </a:gs>
                              <a:gs pos="48000">
                                <a:schemeClr val="bg2"/>
                              </a:gs>
                            </a:gsLst>
                            <a:lin ang="5400000" scaled="1"/>
                          </a:gradFill>
                          <a:effectLst/>
                          <a:latin typeface="Trebuchet MS" pitchFamily="34" charset="0"/>
                          <a:ea typeface="+mn-ea"/>
                          <a:cs typeface="+mn-cs"/>
                        </a:rPr>
                        <a:t>70%</a:t>
                      </a:r>
                      <a:endParaRPr lang="en-US" sz="20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accent4">
                        <a:alpha val="30000"/>
                      </a:schemeClr>
                    </a:solidFill>
                  </a:tcPr>
                </a:tc>
                <a:tc>
                  <a:txBody>
                    <a:bodyPr/>
                    <a:lstStyle/>
                    <a:p>
                      <a:pPr marL="0" algn="ctr" defTabSz="761940" rtl="0" eaLnBrk="1" latinLnBrk="0" hangingPunct="1">
                        <a:lnSpc>
                          <a:spcPct val="90000"/>
                        </a:lnSpc>
                      </a:pPr>
                      <a:r>
                        <a:rPr lang="en-US" sz="2000" kern="1200" dirty="0">
                          <a:gradFill>
                            <a:gsLst>
                              <a:gs pos="28000">
                                <a:schemeClr val="bg2"/>
                              </a:gs>
                              <a:gs pos="48000">
                                <a:schemeClr val="bg2"/>
                              </a:gs>
                            </a:gsLst>
                            <a:lin ang="5400000" scaled="1"/>
                          </a:gradFill>
                          <a:effectLst/>
                          <a:latin typeface="Trebuchet MS" pitchFamily="34" charset="0"/>
                          <a:ea typeface="+mn-ea"/>
                          <a:cs typeface="+mn-cs"/>
                        </a:rPr>
                        <a:t>9.65</a:t>
                      </a:r>
                    </a:p>
                  </a:txBody>
                  <a:tcPr anchor="ct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lt1">
                        <a:alpha val="20000"/>
                      </a:schemeClr>
                    </a:solidFill>
                  </a:tcPr>
                </a:tc>
                <a:tc>
                  <a:txBody>
                    <a:bodyPr/>
                    <a:lstStyle/>
                    <a:p>
                      <a:pPr marL="0" algn="ctr" defTabSz="761940" rtl="0" eaLnBrk="1" latinLnBrk="0" hangingPunct="1">
                        <a:lnSpc>
                          <a:spcPct val="90000"/>
                        </a:lnSpc>
                      </a:pPr>
                      <a:r>
                        <a:rPr lang="en-US" sz="2000" kern="1200" dirty="0" smtClean="0">
                          <a:gradFill>
                            <a:gsLst>
                              <a:gs pos="28000">
                                <a:schemeClr val="bg2"/>
                              </a:gs>
                              <a:gs pos="48000">
                                <a:schemeClr val="bg2"/>
                              </a:gs>
                            </a:gsLst>
                            <a:lin ang="5400000" scaled="1"/>
                          </a:gradFill>
                          <a:effectLst/>
                          <a:latin typeface="Trebuchet MS" pitchFamily="34" charset="0"/>
                          <a:ea typeface="+mn-ea"/>
                          <a:cs typeface="+mn-cs"/>
                        </a:rPr>
                        <a:t>5.85</a:t>
                      </a:r>
                      <a:endParaRPr lang="en-US" sz="20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lt1">
                        <a:alpha val="20000"/>
                      </a:schemeClr>
                    </a:solidFill>
                  </a:tcPr>
                </a:tc>
              </a:tr>
              <a:tr h="465923">
                <a:tc>
                  <a:txBody>
                    <a:bodyPr/>
                    <a:lstStyle/>
                    <a:p>
                      <a:pPr marL="0" algn="ctr" defTabSz="761940" rtl="0" eaLnBrk="1" latinLnBrk="0" hangingPunct="1">
                        <a:lnSpc>
                          <a:spcPct val="90000"/>
                        </a:lnSpc>
                      </a:pPr>
                      <a:r>
                        <a:rPr lang="en-US" sz="2000" kern="1200" dirty="0" err="1" smtClean="0">
                          <a:gradFill>
                            <a:gsLst>
                              <a:gs pos="28000">
                                <a:schemeClr val="bg2"/>
                              </a:gs>
                              <a:gs pos="48000">
                                <a:schemeClr val="bg2"/>
                              </a:gs>
                            </a:gsLst>
                            <a:lin ang="5400000" scaled="1"/>
                          </a:gradFill>
                          <a:effectLst/>
                          <a:latin typeface="Trebuchet MS" pitchFamily="34" charset="0"/>
                          <a:ea typeface="+mn-ea"/>
                          <a:cs typeface="+mn-cs"/>
                        </a:rPr>
                        <a:t>IOzone</a:t>
                      </a:r>
                      <a:endParaRPr lang="en-US" sz="20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accent4">
                        <a:alpha val="50000"/>
                      </a:schemeClr>
                    </a:solidFill>
                  </a:tcPr>
                </a:tc>
                <a:tc>
                  <a:txBody>
                    <a:bodyPr/>
                    <a:lstStyle/>
                    <a:p>
                      <a:pPr marL="0" algn="ctr" defTabSz="761940" rtl="0" eaLnBrk="1" latinLnBrk="0" hangingPunct="1">
                        <a:lnSpc>
                          <a:spcPct val="90000"/>
                        </a:lnSpc>
                      </a:pPr>
                      <a:r>
                        <a:rPr lang="en-US" sz="2000" kern="1200" dirty="0" smtClean="0">
                          <a:gradFill>
                            <a:gsLst>
                              <a:gs pos="28000">
                                <a:schemeClr val="bg2"/>
                              </a:gs>
                              <a:gs pos="48000">
                                <a:schemeClr val="bg2"/>
                              </a:gs>
                            </a:gsLst>
                            <a:lin ang="5400000" scaled="1"/>
                          </a:gradFill>
                          <a:effectLst/>
                          <a:latin typeface="Trebuchet MS" pitchFamily="34" charset="0"/>
                          <a:ea typeface="+mn-ea"/>
                          <a:cs typeface="+mn-cs"/>
                        </a:rPr>
                        <a:t>100%</a:t>
                      </a:r>
                      <a:endParaRPr lang="en-US" sz="20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accent4">
                        <a:alpha val="50000"/>
                      </a:schemeClr>
                    </a:solidFill>
                  </a:tcPr>
                </a:tc>
                <a:tc>
                  <a:txBody>
                    <a:bodyPr/>
                    <a:lstStyle/>
                    <a:p>
                      <a:pPr marL="0" algn="ctr" defTabSz="761940" rtl="0" eaLnBrk="1" latinLnBrk="0" hangingPunct="1">
                        <a:lnSpc>
                          <a:spcPct val="90000"/>
                        </a:lnSpc>
                      </a:pPr>
                      <a:r>
                        <a:rPr lang="en-US" sz="2000" kern="1200" dirty="0">
                          <a:gradFill>
                            <a:gsLst>
                              <a:gs pos="28000">
                                <a:schemeClr val="bg2"/>
                              </a:gs>
                              <a:gs pos="48000">
                                <a:schemeClr val="bg2"/>
                              </a:gs>
                            </a:gsLst>
                            <a:lin ang="5400000" scaled="1"/>
                          </a:gradFill>
                          <a:effectLst/>
                          <a:latin typeface="Trebuchet MS" pitchFamily="34" charset="0"/>
                          <a:ea typeface="+mn-ea"/>
                          <a:cs typeface="+mn-cs"/>
                        </a:rPr>
                        <a:t>1.5</a:t>
                      </a:r>
                    </a:p>
                  </a:txBody>
                  <a:tcPr anchor="ct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c>
                  <a:txBody>
                    <a:bodyPr/>
                    <a:lstStyle/>
                    <a:p>
                      <a:pPr marL="0" algn="ctr" defTabSz="761940" rtl="0" eaLnBrk="1" latinLnBrk="0" hangingPunct="1">
                        <a:lnSpc>
                          <a:spcPct val="90000"/>
                        </a:lnSpc>
                      </a:pPr>
                      <a:r>
                        <a:rPr lang="en-US" sz="2000" kern="1200" dirty="0" smtClean="0">
                          <a:gradFill>
                            <a:gsLst>
                              <a:gs pos="28000">
                                <a:schemeClr val="bg2"/>
                              </a:gs>
                              <a:gs pos="48000">
                                <a:schemeClr val="bg2"/>
                              </a:gs>
                            </a:gsLst>
                            <a:lin ang="5400000" scaled="1"/>
                          </a:gradFill>
                          <a:effectLst/>
                          <a:latin typeface="Trebuchet MS" pitchFamily="34" charset="0"/>
                          <a:ea typeface="+mn-ea"/>
                          <a:cs typeface="+mn-cs"/>
                        </a:rPr>
                        <a:t>1.5</a:t>
                      </a:r>
                      <a:endParaRPr lang="en-US" sz="20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r>
              <a:tr h="465923">
                <a:tc>
                  <a:txBody>
                    <a:bodyPr/>
                    <a:lstStyle/>
                    <a:p>
                      <a:pPr marL="0" algn="ctr" defTabSz="761940" rtl="0" eaLnBrk="1" latinLnBrk="0" hangingPunct="1">
                        <a:lnSpc>
                          <a:spcPct val="90000"/>
                        </a:lnSpc>
                      </a:pPr>
                      <a:r>
                        <a:rPr lang="en-US" sz="2000" kern="1200" dirty="0">
                          <a:gradFill>
                            <a:gsLst>
                              <a:gs pos="28000">
                                <a:schemeClr val="bg2"/>
                              </a:gs>
                              <a:gs pos="48000">
                                <a:schemeClr val="bg2"/>
                              </a:gs>
                            </a:gsLst>
                            <a:lin ang="5400000" scaled="1"/>
                          </a:gradFill>
                          <a:effectLst/>
                          <a:latin typeface="Trebuchet MS" pitchFamily="34" charset="0"/>
                          <a:ea typeface="+mn-ea"/>
                          <a:cs typeface="+mn-cs"/>
                        </a:rPr>
                        <a:t>Postmark</a:t>
                      </a:r>
                    </a:p>
                  </a:txBody>
                  <a:tcPr anchor="ct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accent4">
                        <a:alpha val="30000"/>
                      </a:schemeClr>
                    </a:solidFill>
                  </a:tcPr>
                </a:tc>
                <a:tc>
                  <a:txBody>
                    <a:bodyPr/>
                    <a:lstStyle/>
                    <a:p>
                      <a:pPr marL="0" algn="ctr" defTabSz="761940" rtl="0" eaLnBrk="1" latinLnBrk="0" hangingPunct="1">
                        <a:lnSpc>
                          <a:spcPct val="90000"/>
                        </a:lnSpc>
                      </a:pPr>
                      <a:r>
                        <a:rPr lang="en-US" sz="2000" kern="1200" dirty="0" smtClean="0">
                          <a:gradFill>
                            <a:gsLst>
                              <a:gs pos="28000">
                                <a:schemeClr val="bg2"/>
                              </a:gs>
                              <a:gs pos="48000">
                                <a:schemeClr val="bg2"/>
                              </a:gs>
                            </a:gsLst>
                            <a:lin ang="5400000" scaled="1"/>
                          </a:gradFill>
                          <a:effectLst/>
                          <a:latin typeface="Trebuchet MS" pitchFamily="34" charset="0"/>
                          <a:ea typeface="+mn-ea"/>
                          <a:cs typeface="+mn-cs"/>
                        </a:rPr>
                        <a:t>100%</a:t>
                      </a:r>
                      <a:endParaRPr lang="en-US" sz="20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accent4">
                        <a:alpha val="30000"/>
                      </a:schemeClr>
                    </a:solidFill>
                  </a:tcPr>
                </a:tc>
                <a:tc>
                  <a:txBody>
                    <a:bodyPr/>
                    <a:lstStyle/>
                    <a:p>
                      <a:pPr marL="0" algn="ctr" defTabSz="761940" rtl="0" eaLnBrk="1" latinLnBrk="0" hangingPunct="1">
                        <a:lnSpc>
                          <a:spcPct val="90000"/>
                        </a:lnSpc>
                      </a:pPr>
                      <a:r>
                        <a:rPr lang="en-US" sz="2000" kern="1200" dirty="0">
                          <a:gradFill>
                            <a:gsLst>
                              <a:gs pos="28000">
                                <a:schemeClr val="bg2"/>
                              </a:gs>
                              <a:gs pos="48000">
                                <a:schemeClr val="bg2"/>
                              </a:gs>
                            </a:gsLst>
                            <a:lin ang="5400000" scaled="1"/>
                          </a:gradFill>
                          <a:effectLst/>
                          <a:latin typeface="Trebuchet MS" pitchFamily="34" charset="0"/>
                          <a:ea typeface="+mn-ea"/>
                          <a:cs typeface="+mn-cs"/>
                        </a:rPr>
                        <a:t>1.5</a:t>
                      </a:r>
                    </a:p>
                  </a:txBody>
                  <a:tcPr anchor="ct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lt1">
                        <a:alpha val="20000"/>
                      </a:schemeClr>
                    </a:solidFill>
                  </a:tcPr>
                </a:tc>
                <a:tc>
                  <a:txBody>
                    <a:bodyPr/>
                    <a:lstStyle/>
                    <a:p>
                      <a:pPr marL="0" algn="ctr" defTabSz="761940" rtl="0" eaLnBrk="1" latinLnBrk="0" hangingPunct="1">
                        <a:lnSpc>
                          <a:spcPct val="90000"/>
                        </a:lnSpc>
                      </a:pPr>
                      <a:r>
                        <a:rPr lang="en-US" sz="2000" kern="1200" dirty="0" smtClean="0">
                          <a:gradFill>
                            <a:gsLst>
                              <a:gs pos="28000">
                                <a:schemeClr val="bg2"/>
                              </a:gs>
                              <a:gs pos="48000">
                                <a:schemeClr val="bg2"/>
                              </a:gs>
                            </a:gsLst>
                            <a:lin ang="5400000" scaled="1"/>
                          </a:gradFill>
                          <a:effectLst/>
                          <a:latin typeface="Trebuchet MS" pitchFamily="34" charset="0"/>
                          <a:ea typeface="+mn-ea"/>
                          <a:cs typeface="+mn-cs"/>
                        </a:rPr>
                        <a:t>1.5</a:t>
                      </a:r>
                      <a:endParaRPr lang="en-US" sz="20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lt1">
                        <a:alpha val="20000"/>
                      </a:schemeClr>
                    </a:solidFill>
                  </a:tcPr>
                </a:tc>
              </a:tr>
            </a:tbl>
          </a:graphicData>
        </a:graphic>
      </p:graphicFrame>
      <p:sp>
        <p:nvSpPr>
          <p:cNvPr id="15" name="Title 14"/>
          <p:cNvSpPr>
            <a:spLocks noGrp="1"/>
          </p:cNvSpPr>
          <p:nvPr>
            <p:ph type="title"/>
          </p:nvPr>
        </p:nvSpPr>
        <p:spPr>
          <a:xfrm>
            <a:off x="382588" y="228600"/>
            <a:ext cx="8380412" cy="1163395"/>
          </a:xfrm>
        </p:spPr>
        <p:txBody>
          <a:bodyPr/>
          <a:lstStyle/>
          <a:p>
            <a:r>
              <a:rPr lang="en-US" smtClean="0"/>
              <a:t>Cleaning with Copy-back</a:t>
            </a:r>
            <a:br>
              <a:rPr lang="en-US" smtClean="0"/>
            </a:br>
            <a:r>
              <a:rPr sz="3600" smtClean="0">
                <a:gradFill>
                  <a:gsLst>
                    <a:gs pos="28000">
                      <a:schemeClr val="accent6">
                        <a:lumMod val="40000"/>
                        <a:lumOff val="60000"/>
                      </a:schemeClr>
                    </a:gs>
                    <a:gs pos="48000">
                      <a:schemeClr val="accent6">
                        <a:lumMod val="40000"/>
                        <a:lumOff val="60000"/>
                      </a:schemeClr>
                    </a:gs>
                  </a:gsLst>
                  <a:lin ang="5400000" scaled="1"/>
                </a:gradFill>
              </a:rPr>
              <a:t>Simulation</a:t>
            </a:r>
          </a:p>
        </p:txBody>
      </p:sp>
      <p:sp>
        <p:nvSpPr>
          <p:cNvPr id="7" name="Content Placeholder 2"/>
          <p:cNvSpPr>
            <a:spLocks noGrp="1"/>
          </p:cNvSpPr>
          <p:nvPr>
            <p:ph idx="1"/>
          </p:nvPr>
        </p:nvSpPr>
        <p:spPr>
          <a:xfrm>
            <a:off x="381000" y="4227081"/>
            <a:ext cx="8380412" cy="2000035"/>
          </a:xfrm>
        </p:spPr>
        <p:txBody>
          <a:bodyPr/>
          <a:lstStyle/>
          <a:p>
            <a:pPr marL="341313" indent="-341313"/>
            <a:r>
              <a:rPr lang="en-US" sz="2800" smtClean="0"/>
              <a:t>Copy-back operation for intra-plane transfer</a:t>
            </a:r>
          </a:p>
          <a:p>
            <a:pPr marL="341313" indent="-341313"/>
            <a:r>
              <a:rPr lang="en-US" sz="2800" smtClean="0"/>
              <a:t>TPC-C shows 40% improvement in cleaning costs</a:t>
            </a:r>
          </a:p>
          <a:p>
            <a:pPr marL="341313" indent="-341313"/>
            <a:r>
              <a:rPr lang="en-US" sz="2800" smtClean="0"/>
              <a:t>No benefit for IOzone and Postmark</a:t>
            </a:r>
          </a:p>
          <a:p>
            <a:pPr marL="628650" lvl="1" indent="-287338"/>
            <a:r>
              <a:rPr lang="en-US" sz="2400" smtClean="0"/>
              <a:t>Perfect cleaning efficiency</a:t>
            </a:r>
            <a:endParaRPr lang="en-US" sz="2400" dirty="0" smtClean="0"/>
          </a:p>
        </p:txBody>
      </p:sp>
      <p:pic>
        <p:nvPicPr>
          <p:cNvPr id="20" name="Picture 3"/>
          <p:cNvPicPr>
            <a:picLocks noChangeAspect="1" noChangeArrowheads="1"/>
          </p:cNvPicPr>
          <p:nvPr/>
        </p:nvPicPr>
        <p:blipFill>
          <a:blip r:embed="rId3" cstate="print"/>
          <a:srcRect/>
          <a:stretch>
            <a:fillRect/>
          </a:stretch>
        </p:blipFill>
        <p:spPr bwMode="auto">
          <a:xfrm>
            <a:off x="7943820" y="231775"/>
            <a:ext cx="936685" cy="115844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Ganging</a:t>
            </a:r>
            <a:endParaRPr lang="en-US" dirty="0"/>
          </a:p>
        </p:txBody>
      </p:sp>
      <p:sp>
        <p:nvSpPr>
          <p:cNvPr id="14" name="Content Placeholder 13"/>
          <p:cNvSpPr>
            <a:spLocks noGrp="1"/>
          </p:cNvSpPr>
          <p:nvPr>
            <p:ph idx="1"/>
          </p:nvPr>
        </p:nvSpPr>
        <p:spPr/>
        <p:txBody>
          <a:bodyPr/>
          <a:lstStyle/>
          <a:p>
            <a:r>
              <a:rPr lang="en-US" smtClean="0"/>
              <a:t>Optimally, all flash chips are independent</a:t>
            </a:r>
          </a:p>
          <a:p>
            <a:r>
              <a:rPr lang="en-US" smtClean="0"/>
              <a:t>In practice, too many wires!</a:t>
            </a:r>
          </a:p>
          <a:p>
            <a:r>
              <a:rPr lang="en-US" smtClean="0"/>
              <a:t>Flash packages can share a control bus with or/without separate data channels</a:t>
            </a:r>
          </a:p>
          <a:p>
            <a:r>
              <a:rPr lang="en-US" smtClean="0"/>
              <a:t>Operations in lock-step or coordinated</a:t>
            </a:r>
            <a:endParaRPr lang="en-US" dirty="0"/>
          </a:p>
        </p:txBody>
      </p:sp>
      <p:pic>
        <p:nvPicPr>
          <p:cNvPr id="16" name="Picture 2"/>
          <p:cNvPicPr>
            <a:picLocks noChangeAspect="1" noChangeArrowheads="1"/>
          </p:cNvPicPr>
          <p:nvPr/>
        </p:nvPicPr>
        <p:blipFill>
          <a:blip r:embed="rId3"/>
          <a:srcRect/>
          <a:stretch>
            <a:fillRect/>
          </a:stretch>
        </p:blipFill>
        <p:spPr bwMode="auto">
          <a:xfrm>
            <a:off x="4667001" y="4387367"/>
            <a:ext cx="3770879" cy="1541788"/>
          </a:xfrm>
          <a:prstGeom prst="rect">
            <a:avLst/>
          </a:prstGeom>
          <a:noFill/>
          <a:ln w="9525">
            <a:noFill/>
            <a:miter lim="800000"/>
            <a:headEnd/>
            <a:tailEnd/>
          </a:ln>
          <a:effectLst/>
        </p:spPr>
      </p:pic>
      <p:pic>
        <p:nvPicPr>
          <p:cNvPr id="17" name="Picture 2"/>
          <p:cNvPicPr>
            <a:picLocks noChangeAspect="1" noChangeArrowheads="1"/>
          </p:cNvPicPr>
          <p:nvPr/>
        </p:nvPicPr>
        <p:blipFill>
          <a:blip r:embed="rId4"/>
          <a:srcRect/>
          <a:stretch>
            <a:fillRect/>
          </a:stretch>
        </p:blipFill>
        <p:spPr bwMode="auto">
          <a:xfrm>
            <a:off x="497773" y="4370119"/>
            <a:ext cx="3848671" cy="1567544"/>
          </a:xfrm>
          <a:prstGeom prst="rect">
            <a:avLst/>
          </a:prstGeom>
          <a:noFill/>
          <a:ln w="9525">
            <a:noFill/>
            <a:miter lim="800000"/>
            <a:headEnd/>
            <a:tailEnd/>
          </a:ln>
          <a:effectLst/>
        </p:spPr>
      </p:pic>
      <p:sp>
        <p:nvSpPr>
          <p:cNvPr id="18" name="TextBox 17"/>
          <p:cNvSpPr txBox="1"/>
          <p:nvPr/>
        </p:nvSpPr>
        <p:spPr>
          <a:xfrm>
            <a:off x="1543793" y="6074229"/>
            <a:ext cx="1681871" cy="338554"/>
          </a:xfrm>
          <a:prstGeom prst="rect">
            <a:avLst/>
          </a:prstGeom>
          <a:noFill/>
        </p:spPr>
        <p:txBody>
          <a:bodyPr wrap="none" rtlCol="0">
            <a:spAutoFit/>
          </a:bodyPr>
          <a:lstStyle/>
          <a:p>
            <a:r>
              <a:rPr lang="en-US" sz="1600" dirty="0" smtClean="0">
                <a:solidFill>
                  <a:schemeClr val="tx1"/>
                </a:solidFill>
                <a:effectLst>
                  <a:outerShdw blurRad="38100" dist="38100" dir="2700000" algn="tl">
                    <a:srgbClr val="000000">
                      <a:alpha val="43137"/>
                    </a:srgbClr>
                  </a:outerShdw>
                </a:effectLst>
                <a:latin typeface="Trebuchet MS" pitchFamily="34" charset="0"/>
              </a:rPr>
              <a:t>Shared-bus gang</a:t>
            </a:r>
          </a:p>
        </p:txBody>
      </p:sp>
      <p:sp>
        <p:nvSpPr>
          <p:cNvPr id="19" name="TextBox 18"/>
          <p:cNvSpPr txBox="1"/>
          <p:nvPr/>
        </p:nvSpPr>
        <p:spPr>
          <a:xfrm>
            <a:off x="5460672" y="5989123"/>
            <a:ext cx="2029723" cy="338554"/>
          </a:xfrm>
          <a:prstGeom prst="rect">
            <a:avLst/>
          </a:prstGeom>
          <a:noFill/>
        </p:spPr>
        <p:txBody>
          <a:bodyPr wrap="none" rtlCol="0">
            <a:spAutoFit/>
          </a:bodyPr>
          <a:lstStyle/>
          <a:p>
            <a:r>
              <a:rPr lang="en-US" sz="1600" dirty="0" smtClean="0">
                <a:solidFill>
                  <a:schemeClr val="tx1"/>
                </a:solidFill>
                <a:effectLst>
                  <a:outerShdw blurRad="38100" dist="38100" dir="2700000" algn="tl">
                    <a:srgbClr val="000000">
                      <a:alpha val="43137"/>
                    </a:srgbClr>
                  </a:outerShdw>
                </a:effectLst>
                <a:latin typeface="Trebuchet MS" pitchFamily="34" charset="0"/>
              </a:rPr>
              <a:t>Shared-control gang</a:t>
            </a:r>
          </a:p>
        </p:txBody>
      </p:sp>
      <p:pic>
        <p:nvPicPr>
          <p:cNvPr id="15" name="Picture 3"/>
          <p:cNvPicPr>
            <a:picLocks noChangeAspect="1" noChangeArrowheads="1"/>
          </p:cNvPicPr>
          <p:nvPr/>
        </p:nvPicPr>
        <p:blipFill>
          <a:blip r:embed="rId5" cstate="print"/>
          <a:srcRect/>
          <a:stretch>
            <a:fillRect/>
          </a:stretch>
        </p:blipFill>
        <p:spPr bwMode="auto">
          <a:xfrm>
            <a:off x="7943820" y="231775"/>
            <a:ext cx="936685" cy="115844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82588" y="228600"/>
            <a:ext cx="8380412" cy="1163395"/>
          </a:xfrm>
        </p:spPr>
        <p:txBody>
          <a:bodyPr/>
          <a:lstStyle/>
          <a:p>
            <a:r>
              <a:rPr lang="en-US" smtClean="0"/>
              <a:t>Shared-bus Gang</a:t>
            </a:r>
            <a:br>
              <a:rPr lang="en-US" smtClean="0"/>
            </a:br>
            <a:r>
              <a:rPr sz="3600" smtClean="0">
                <a:gradFill>
                  <a:gsLst>
                    <a:gs pos="28000">
                      <a:schemeClr val="accent6">
                        <a:lumMod val="40000"/>
                        <a:lumOff val="60000"/>
                      </a:schemeClr>
                    </a:gs>
                    <a:gs pos="48000">
                      <a:schemeClr val="accent6">
                        <a:lumMod val="40000"/>
                        <a:lumOff val="60000"/>
                      </a:schemeClr>
                    </a:gs>
                  </a:gsLst>
                  <a:lin ang="5400000" scaled="1"/>
                </a:gradFill>
              </a:rPr>
              <a:t>Simulation</a:t>
            </a:r>
          </a:p>
        </p:txBody>
      </p:sp>
      <p:sp>
        <p:nvSpPr>
          <p:cNvPr id="3" name="Content Placeholder 2"/>
          <p:cNvSpPr>
            <a:spLocks noGrp="1"/>
          </p:cNvSpPr>
          <p:nvPr>
            <p:ph idx="1"/>
          </p:nvPr>
        </p:nvSpPr>
        <p:spPr>
          <a:xfrm>
            <a:off x="382588" y="4057067"/>
            <a:ext cx="8380412" cy="2081595"/>
          </a:xfrm>
        </p:spPr>
        <p:txBody>
          <a:bodyPr/>
          <a:lstStyle/>
          <a:p>
            <a:r>
              <a:rPr lang="en-US" smtClean="0"/>
              <a:t>Scaling capacity without </a:t>
            </a:r>
            <a:br>
              <a:rPr lang="en-US" smtClean="0"/>
            </a:br>
            <a:r>
              <a:rPr lang="en-US" smtClean="0"/>
              <a:t>scaling pin-density</a:t>
            </a:r>
          </a:p>
          <a:p>
            <a:r>
              <a:rPr lang="en-US" smtClean="0"/>
              <a:t>Workload (Exchange) requires 900 IOPS</a:t>
            </a:r>
          </a:p>
          <a:p>
            <a:pPr lvl="1"/>
            <a:r>
              <a:rPr lang="en-US" smtClean="0"/>
              <a:t>16-gang fast enough</a:t>
            </a:r>
            <a:endParaRPr lang="en-US" dirty="0"/>
          </a:p>
        </p:txBody>
      </p:sp>
      <p:pic>
        <p:nvPicPr>
          <p:cNvPr id="16" name="Picture 3"/>
          <p:cNvPicPr>
            <a:picLocks noChangeAspect="1" noChangeArrowheads="1"/>
          </p:cNvPicPr>
          <p:nvPr/>
        </p:nvPicPr>
        <p:blipFill>
          <a:blip r:embed="rId3" cstate="print"/>
          <a:srcRect/>
          <a:stretch>
            <a:fillRect/>
          </a:stretch>
        </p:blipFill>
        <p:spPr bwMode="auto">
          <a:xfrm>
            <a:off x="7943820" y="231775"/>
            <a:ext cx="936685" cy="1158444"/>
          </a:xfrm>
          <a:prstGeom prst="rect">
            <a:avLst/>
          </a:prstGeom>
          <a:noFill/>
          <a:ln w="9525">
            <a:noFill/>
            <a:miter lim="800000"/>
            <a:headEnd/>
            <a:tailEnd/>
          </a:ln>
          <a:effectLst/>
        </p:spPr>
      </p:pic>
      <p:graphicFrame>
        <p:nvGraphicFramePr>
          <p:cNvPr id="17" name="Content Placeholder 5"/>
          <p:cNvGraphicFramePr>
            <a:graphicFrameLocks/>
          </p:cNvGraphicFramePr>
          <p:nvPr/>
        </p:nvGraphicFramePr>
        <p:xfrm>
          <a:off x="731838" y="1901824"/>
          <a:ext cx="7680324" cy="1774248"/>
        </p:xfrm>
        <a:graphic>
          <a:graphicData uri="http://schemas.openxmlformats.org/drawingml/2006/table">
            <a:tbl>
              <a:tblPr firstRow="1" bandRow="1">
                <a:tableStyleId>{D113A9D2-9D6B-4929-AA2D-F23B5EE8CBE7}</a:tableStyleId>
              </a:tblPr>
              <a:tblGrid>
                <a:gridCol w="1920081"/>
                <a:gridCol w="1920081"/>
                <a:gridCol w="1920081"/>
                <a:gridCol w="1920081"/>
              </a:tblGrid>
              <a:tr h="591416">
                <a:tc>
                  <a:txBody>
                    <a:bodyPr/>
                    <a:lstStyle/>
                    <a:p>
                      <a:pPr algn="ctr">
                        <a:lnSpc>
                          <a:spcPct val="90000"/>
                        </a:lnSpc>
                      </a:pP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accent6">
                        <a:lumMod val="50000"/>
                        <a:alpha val="50000"/>
                      </a:schemeClr>
                    </a:solidFill>
                  </a:tcPr>
                </a:tc>
                <a:tc>
                  <a:txBody>
                    <a:bodyPr/>
                    <a:lstStyle/>
                    <a:p>
                      <a:pPr algn="ctr"/>
                      <a:r>
                        <a:rPr lang="en-US" sz="2000" b="1"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No Gang</a:t>
                      </a:r>
                    </a:p>
                  </a:txBody>
                  <a:tcPr anchor="ct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accent6">
                        <a:lumMod val="50000"/>
                        <a:alpha val="50000"/>
                      </a:schemeClr>
                    </a:solidFill>
                  </a:tcPr>
                </a:tc>
                <a:tc>
                  <a:txBody>
                    <a:bodyPr/>
                    <a:lstStyle/>
                    <a:p>
                      <a:pPr algn="ctr"/>
                      <a:r>
                        <a:rPr lang="en-US" sz="2000" b="1"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8-gang</a:t>
                      </a:r>
                    </a:p>
                  </a:txBody>
                  <a:tcPr anchor="ct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accent6">
                        <a:lumMod val="50000"/>
                        <a:alpha val="50000"/>
                      </a:schemeClr>
                    </a:solidFill>
                  </a:tcPr>
                </a:tc>
                <a:tc>
                  <a:txBody>
                    <a:bodyPr/>
                    <a:lstStyle/>
                    <a:p>
                      <a:pPr algn="ctr"/>
                      <a:r>
                        <a:rPr lang="en-US" sz="2000" b="1"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16-gang</a:t>
                      </a:r>
                    </a:p>
                  </a:txBody>
                  <a:tcPr anchor="ct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accent6">
                        <a:lumMod val="50000"/>
                        <a:alpha val="50000"/>
                      </a:schemeClr>
                    </a:solidFill>
                  </a:tcPr>
                </a:tc>
              </a:tr>
              <a:tr h="591416">
                <a:tc>
                  <a:txBody>
                    <a:bodyPr/>
                    <a:lstStyle/>
                    <a:p>
                      <a:pPr algn="ctr"/>
                      <a:r>
                        <a:rPr lang="en-US" sz="2000" kern="1200" dirty="0" smtClean="0">
                          <a:gradFill>
                            <a:gsLst>
                              <a:gs pos="28000">
                                <a:schemeClr val="bg2"/>
                              </a:gs>
                              <a:gs pos="48000">
                                <a:schemeClr val="bg2"/>
                              </a:gs>
                            </a:gsLst>
                            <a:lin ang="5400000" scaled="1"/>
                          </a:gradFill>
                          <a:effectLst/>
                          <a:latin typeface="Trebuchet MS" pitchFamily="34" charset="0"/>
                          <a:ea typeface="+mn-ea"/>
                          <a:cs typeface="+mn-cs"/>
                        </a:rPr>
                        <a:t>I/O </a:t>
                      </a:r>
                      <a:r>
                        <a:rPr lang="en-US" sz="2000" kern="1200" dirty="0">
                          <a:gradFill>
                            <a:gsLst>
                              <a:gs pos="28000">
                                <a:schemeClr val="bg2"/>
                              </a:gs>
                              <a:gs pos="48000">
                                <a:schemeClr val="bg2"/>
                              </a:gs>
                            </a:gsLst>
                            <a:lin ang="5400000" scaled="1"/>
                          </a:gradFill>
                          <a:effectLst/>
                          <a:latin typeface="Trebuchet MS" pitchFamily="34" charset="0"/>
                          <a:ea typeface="+mn-ea"/>
                          <a:cs typeface="+mn-cs"/>
                        </a:rPr>
                        <a:t>Latency</a:t>
                      </a: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accent4">
                        <a:alpha val="30000"/>
                      </a:schemeClr>
                    </a:solidFill>
                  </a:tcPr>
                </a:tc>
                <a:tc>
                  <a:txBody>
                    <a:bodyPr/>
                    <a:lstStyle/>
                    <a:p>
                      <a:pPr algn="ctr"/>
                      <a:r>
                        <a:rPr lang="en-US" sz="2000" kern="1200" dirty="0">
                          <a:gradFill>
                            <a:gsLst>
                              <a:gs pos="28000">
                                <a:schemeClr val="bg2"/>
                              </a:gs>
                              <a:gs pos="48000">
                                <a:schemeClr val="bg2"/>
                              </a:gs>
                            </a:gsLst>
                            <a:lin ang="5400000" scaled="1"/>
                          </a:gradFill>
                          <a:effectLst/>
                          <a:latin typeface="Trebuchet MS" pitchFamily="34" charset="0"/>
                          <a:ea typeface="+mn-ea"/>
                          <a:cs typeface="+mn-cs"/>
                        </a:rPr>
                        <a:t>237</a:t>
                      </a:r>
                      <a:r>
                        <a:rPr lang="el-GR" sz="2000" kern="1200" dirty="0">
                          <a:gradFill>
                            <a:gsLst>
                              <a:gs pos="28000">
                                <a:schemeClr val="bg2"/>
                              </a:gs>
                              <a:gs pos="48000">
                                <a:schemeClr val="bg2"/>
                              </a:gs>
                            </a:gsLst>
                            <a:lin ang="5400000" scaled="1"/>
                          </a:gradFill>
                          <a:effectLst/>
                          <a:latin typeface="Trebuchet MS" pitchFamily="34" charset="0"/>
                          <a:ea typeface="+mn-ea"/>
                          <a:cs typeface="+mn-cs"/>
                        </a:rPr>
                        <a:t>μ</a:t>
                      </a:r>
                      <a:r>
                        <a:rPr lang="en-US" sz="2000" kern="1200" dirty="0" err="1">
                          <a:gradFill>
                            <a:gsLst>
                              <a:gs pos="28000">
                                <a:schemeClr val="bg2"/>
                              </a:gs>
                              <a:gs pos="48000">
                                <a:schemeClr val="bg2"/>
                              </a:gs>
                            </a:gsLst>
                            <a:lin ang="5400000" scaled="1"/>
                          </a:gradFill>
                          <a:effectLst/>
                          <a:latin typeface="Trebuchet MS" pitchFamily="34" charset="0"/>
                          <a:ea typeface="+mn-ea"/>
                          <a:cs typeface="+mn-cs"/>
                        </a:rPr>
                        <a:t>s</a:t>
                      </a:r>
                      <a:endParaRPr lang="en-US" sz="2000" kern="1200" dirty="0">
                        <a:gradFill>
                          <a:gsLst>
                            <a:gs pos="28000">
                              <a:schemeClr val="bg2"/>
                            </a:gs>
                            <a:gs pos="48000">
                              <a:schemeClr val="bg2"/>
                            </a:gs>
                          </a:gsLst>
                          <a:lin ang="5400000" scaled="1"/>
                        </a:gradFill>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accent4">
                        <a:alpha val="30000"/>
                      </a:schemeClr>
                    </a:solidFill>
                  </a:tcPr>
                </a:tc>
                <a:tc>
                  <a:txBody>
                    <a:bodyPr/>
                    <a:lstStyle/>
                    <a:p>
                      <a:pPr algn="ctr"/>
                      <a:r>
                        <a:rPr lang="en-US" sz="2000" kern="1200" dirty="0">
                          <a:gradFill>
                            <a:gsLst>
                              <a:gs pos="28000">
                                <a:schemeClr val="bg2"/>
                              </a:gs>
                              <a:gs pos="48000">
                                <a:schemeClr val="bg2"/>
                              </a:gs>
                            </a:gsLst>
                            <a:lin ang="5400000" scaled="1"/>
                          </a:gradFill>
                          <a:effectLst/>
                          <a:latin typeface="Trebuchet MS" pitchFamily="34" charset="0"/>
                          <a:ea typeface="+mn-ea"/>
                          <a:cs typeface="+mn-cs"/>
                        </a:rPr>
                        <a:t>553</a:t>
                      </a:r>
                      <a:r>
                        <a:rPr lang="el-GR" sz="2000" kern="1200" dirty="0">
                          <a:gradFill>
                            <a:gsLst>
                              <a:gs pos="28000">
                                <a:schemeClr val="bg2"/>
                              </a:gs>
                              <a:gs pos="48000">
                                <a:schemeClr val="bg2"/>
                              </a:gs>
                            </a:gsLst>
                            <a:lin ang="5400000" scaled="1"/>
                          </a:gradFill>
                          <a:effectLst/>
                          <a:latin typeface="Trebuchet MS" pitchFamily="34" charset="0"/>
                          <a:ea typeface="+mn-ea"/>
                          <a:cs typeface="+mn-cs"/>
                        </a:rPr>
                        <a:t>μ</a:t>
                      </a:r>
                      <a:r>
                        <a:rPr lang="en-US" sz="2000" kern="1200" dirty="0" err="1">
                          <a:gradFill>
                            <a:gsLst>
                              <a:gs pos="28000">
                                <a:schemeClr val="bg2"/>
                              </a:gs>
                              <a:gs pos="48000">
                                <a:schemeClr val="bg2"/>
                              </a:gs>
                            </a:gsLst>
                            <a:lin ang="5400000" scaled="1"/>
                          </a:gradFill>
                          <a:effectLst/>
                          <a:latin typeface="Trebuchet MS" pitchFamily="34" charset="0"/>
                          <a:ea typeface="+mn-ea"/>
                          <a:cs typeface="+mn-cs"/>
                        </a:rPr>
                        <a:t>s</a:t>
                      </a:r>
                      <a:endParaRPr lang="en-US" sz="2000" kern="1200" dirty="0">
                        <a:gradFill>
                          <a:gsLst>
                            <a:gs pos="28000">
                              <a:schemeClr val="bg2"/>
                            </a:gs>
                            <a:gs pos="48000">
                              <a:schemeClr val="bg2"/>
                            </a:gs>
                          </a:gsLst>
                          <a:lin ang="5400000" scaled="1"/>
                        </a:gradFill>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lt1">
                        <a:alpha val="20000"/>
                      </a:schemeClr>
                    </a:solidFill>
                  </a:tcPr>
                </a:tc>
                <a:tc>
                  <a:txBody>
                    <a:bodyPr/>
                    <a:lstStyle/>
                    <a:p>
                      <a:pPr algn="ctr"/>
                      <a:r>
                        <a:rPr lang="en-US" sz="2000" kern="1200" dirty="0">
                          <a:gradFill>
                            <a:gsLst>
                              <a:gs pos="28000">
                                <a:schemeClr val="bg2"/>
                              </a:gs>
                              <a:gs pos="48000">
                                <a:schemeClr val="bg2"/>
                              </a:gs>
                            </a:gsLst>
                            <a:lin ang="5400000" scaled="1"/>
                          </a:gradFill>
                          <a:effectLst/>
                          <a:latin typeface="Trebuchet MS" pitchFamily="34" charset="0"/>
                          <a:ea typeface="+mn-ea"/>
                          <a:cs typeface="+mn-cs"/>
                        </a:rPr>
                        <a:t>746</a:t>
                      </a:r>
                      <a:r>
                        <a:rPr lang="el-GR" sz="2000" kern="1200" dirty="0">
                          <a:gradFill>
                            <a:gsLst>
                              <a:gs pos="28000">
                                <a:schemeClr val="bg2"/>
                              </a:gs>
                              <a:gs pos="48000">
                                <a:schemeClr val="bg2"/>
                              </a:gs>
                            </a:gsLst>
                            <a:lin ang="5400000" scaled="1"/>
                          </a:gradFill>
                          <a:effectLst/>
                          <a:latin typeface="Trebuchet MS" pitchFamily="34" charset="0"/>
                          <a:ea typeface="+mn-ea"/>
                          <a:cs typeface="+mn-cs"/>
                        </a:rPr>
                        <a:t>μ</a:t>
                      </a:r>
                      <a:r>
                        <a:rPr lang="en-US" sz="2000" kern="1200" dirty="0" err="1">
                          <a:gradFill>
                            <a:gsLst>
                              <a:gs pos="28000">
                                <a:schemeClr val="bg2"/>
                              </a:gs>
                              <a:gs pos="48000">
                                <a:schemeClr val="bg2"/>
                              </a:gs>
                            </a:gsLst>
                            <a:lin ang="5400000" scaled="1"/>
                          </a:gradFill>
                          <a:effectLst/>
                          <a:latin typeface="Trebuchet MS" pitchFamily="34" charset="0"/>
                          <a:ea typeface="+mn-ea"/>
                          <a:cs typeface="+mn-cs"/>
                        </a:rPr>
                        <a:t>s</a:t>
                      </a:r>
                      <a:endParaRPr lang="en-US" sz="2000" kern="1200" dirty="0">
                        <a:gradFill>
                          <a:gsLst>
                            <a:gs pos="28000">
                              <a:schemeClr val="bg2"/>
                            </a:gs>
                            <a:gs pos="48000">
                              <a:schemeClr val="bg2"/>
                            </a:gs>
                          </a:gsLst>
                          <a:lin ang="5400000" scaled="1"/>
                        </a:gradFill>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lt1">
                        <a:alpha val="20000"/>
                      </a:schemeClr>
                    </a:solidFill>
                  </a:tcPr>
                </a:tc>
              </a:tr>
              <a:tr h="591416">
                <a:tc>
                  <a:txBody>
                    <a:bodyPr/>
                    <a:lstStyle/>
                    <a:p>
                      <a:pPr algn="ctr"/>
                      <a:r>
                        <a:rPr lang="en-US" sz="2000" kern="1200" dirty="0">
                          <a:gradFill>
                            <a:gsLst>
                              <a:gs pos="28000">
                                <a:schemeClr val="bg2"/>
                              </a:gs>
                              <a:gs pos="48000">
                                <a:schemeClr val="bg2"/>
                              </a:gs>
                            </a:gsLst>
                            <a:lin ang="5400000" scaled="1"/>
                          </a:gradFill>
                          <a:effectLst/>
                          <a:latin typeface="Trebuchet MS" pitchFamily="34" charset="0"/>
                          <a:ea typeface="+mn-ea"/>
                          <a:cs typeface="+mn-cs"/>
                        </a:rPr>
                        <a:t>IOPS per gang</a:t>
                      </a: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accent4">
                        <a:alpha val="50000"/>
                      </a:schemeClr>
                    </a:solidFill>
                  </a:tcPr>
                </a:tc>
                <a:tc>
                  <a:txBody>
                    <a:bodyPr/>
                    <a:lstStyle/>
                    <a:p>
                      <a:pPr algn="ctr"/>
                      <a:r>
                        <a:rPr lang="en-US" sz="2000" kern="1200" dirty="0">
                          <a:gradFill>
                            <a:gsLst>
                              <a:gs pos="28000">
                                <a:schemeClr val="bg2"/>
                              </a:gs>
                              <a:gs pos="48000">
                                <a:schemeClr val="bg2"/>
                              </a:gs>
                            </a:gsLst>
                            <a:lin ang="5400000" scaled="1"/>
                          </a:gradFill>
                          <a:effectLst/>
                          <a:latin typeface="Trebuchet MS" pitchFamily="34" charset="0"/>
                          <a:ea typeface="+mn-ea"/>
                          <a:cs typeface="+mn-cs"/>
                        </a:rPr>
                        <a:t>4425</a:t>
                      </a: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accent4">
                        <a:alpha val="50000"/>
                      </a:schemeClr>
                    </a:solidFill>
                  </a:tcPr>
                </a:tc>
                <a:tc>
                  <a:txBody>
                    <a:bodyPr/>
                    <a:lstStyle/>
                    <a:p>
                      <a:pPr algn="ctr"/>
                      <a:r>
                        <a:rPr lang="en-US" sz="2000" kern="1200" dirty="0">
                          <a:gradFill>
                            <a:gsLst>
                              <a:gs pos="28000">
                                <a:schemeClr val="bg2"/>
                              </a:gs>
                              <a:gs pos="48000">
                                <a:schemeClr val="bg2"/>
                              </a:gs>
                            </a:gsLst>
                            <a:lin ang="5400000" scaled="1"/>
                          </a:gradFill>
                          <a:effectLst/>
                          <a:latin typeface="Trebuchet MS" pitchFamily="34" charset="0"/>
                          <a:ea typeface="+mn-ea"/>
                          <a:cs typeface="+mn-cs"/>
                        </a:rPr>
                        <a:t>1807</a:t>
                      </a: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c>
                  <a:txBody>
                    <a:bodyPr/>
                    <a:lstStyle/>
                    <a:p>
                      <a:pPr algn="ctr"/>
                      <a:r>
                        <a:rPr lang="en-US" sz="2000" kern="1200" dirty="0">
                          <a:gradFill>
                            <a:gsLst>
                              <a:gs pos="28000">
                                <a:schemeClr val="bg2"/>
                              </a:gs>
                              <a:gs pos="48000">
                                <a:schemeClr val="bg2"/>
                              </a:gs>
                            </a:gsLst>
                            <a:lin ang="5400000" scaled="1"/>
                          </a:gradFill>
                          <a:effectLst/>
                          <a:latin typeface="Trebuchet MS" pitchFamily="34" charset="0"/>
                          <a:ea typeface="+mn-ea"/>
                          <a:cs typeface="+mn-cs"/>
                        </a:rPr>
                        <a:t>1340</a:t>
                      </a: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r>
            </a:tbl>
          </a:graphicData>
        </a:graphic>
      </p:graphicFrame>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Parallelism Tradeoffs</a:t>
            </a:r>
            <a:endParaRPr lang="en-US" dirty="0"/>
          </a:p>
        </p:txBody>
      </p:sp>
      <p:sp>
        <p:nvSpPr>
          <p:cNvPr id="3" name="Content Placeholder 2"/>
          <p:cNvSpPr>
            <a:spLocks noGrp="1"/>
          </p:cNvSpPr>
          <p:nvPr>
            <p:ph idx="1"/>
          </p:nvPr>
        </p:nvSpPr>
        <p:spPr/>
        <p:txBody>
          <a:bodyPr/>
          <a:lstStyle/>
          <a:p>
            <a:r>
              <a:rPr lang="en-US" smtClean="0"/>
              <a:t>No one scheme optimal for all workloads</a:t>
            </a:r>
            <a:endParaRPr lang="en-US" dirty="0"/>
          </a:p>
        </p:txBody>
      </p:sp>
      <p:pic>
        <p:nvPicPr>
          <p:cNvPr id="16" name="Picture 3"/>
          <p:cNvPicPr>
            <a:picLocks noChangeAspect="1" noChangeArrowheads="1"/>
          </p:cNvPicPr>
          <p:nvPr/>
        </p:nvPicPr>
        <p:blipFill>
          <a:blip r:embed="rId3" cstate="print"/>
          <a:srcRect/>
          <a:stretch>
            <a:fillRect/>
          </a:stretch>
        </p:blipFill>
        <p:spPr bwMode="auto">
          <a:xfrm>
            <a:off x="7943820" y="231775"/>
            <a:ext cx="936685" cy="1158444"/>
          </a:xfrm>
          <a:prstGeom prst="rect">
            <a:avLst/>
          </a:prstGeom>
          <a:noFill/>
          <a:ln w="9525">
            <a:noFill/>
            <a:miter lim="800000"/>
            <a:headEnd/>
            <a:tailEnd/>
          </a:ln>
          <a:effectLst/>
        </p:spPr>
      </p:pic>
      <p:graphicFrame>
        <p:nvGraphicFramePr>
          <p:cNvPr id="18" name="Content Placeholder 5"/>
          <p:cNvGraphicFramePr>
            <a:graphicFrameLocks/>
          </p:cNvGraphicFramePr>
          <p:nvPr/>
        </p:nvGraphicFramePr>
        <p:xfrm>
          <a:off x="731838" y="2355850"/>
          <a:ext cx="7680324" cy="2262333"/>
        </p:xfrm>
        <a:graphic>
          <a:graphicData uri="http://schemas.openxmlformats.org/drawingml/2006/table">
            <a:tbl>
              <a:tblPr firstRow="1" bandRow="1">
                <a:tableStyleId>{D113A9D2-9D6B-4929-AA2D-F23B5EE8CBE7}</a:tableStyleId>
              </a:tblPr>
              <a:tblGrid>
                <a:gridCol w="3045835"/>
                <a:gridCol w="4634489"/>
              </a:tblGrid>
              <a:tr h="754111">
                <a:tc>
                  <a:txBody>
                    <a:bodyPr/>
                    <a:lstStyle/>
                    <a:p>
                      <a:pPr algn="ctr"/>
                      <a:r>
                        <a:rPr lang="en-US" sz="2000" b="0" kern="1200" dirty="0" smtClean="0">
                          <a:gradFill>
                            <a:gsLst>
                              <a:gs pos="28000">
                                <a:schemeClr val="bg2"/>
                              </a:gs>
                              <a:gs pos="48000">
                                <a:schemeClr val="bg2"/>
                              </a:gs>
                            </a:gsLst>
                            <a:lin ang="5400000" scaled="1"/>
                          </a:gradFill>
                          <a:effectLst/>
                          <a:latin typeface="Trebuchet MS" pitchFamily="34" charset="0"/>
                          <a:ea typeface="+mn-ea"/>
                          <a:cs typeface="+mn-cs"/>
                        </a:rPr>
                        <a:t>Highly sequential</a:t>
                      </a:r>
                      <a:endParaRPr lang="en-US" sz="2000" b="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accent4">
                        <a:alpha val="30000"/>
                      </a:schemeClr>
                    </a:solidFill>
                  </a:tcPr>
                </a:tc>
                <a:tc>
                  <a:txBody>
                    <a:bodyPr/>
                    <a:lstStyle/>
                    <a:p>
                      <a:pPr marL="0" marR="0" lvl="2" indent="0" algn="ctr" defTabSz="457200" rtl="0" eaLnBrk="1" fontAlgn="auto" latinLnBrk="0" hangingPunct="1">
                        <a:lnSpc>
                          <a:spcPct val="100000"/>
                        </a:lnSpc>
                        <a:spcBef>
                          <a:spcPts val="0"/>
                        </a:spcBef>
                        <a:spcAft>
                          <a:spcPts val="0"/>
                        </a:spcAft>
                        <a:buClrTx/>
                        <a:buSzTx/>
                        <a:buFontTx/>
                        <a:buNone/>
                        <a:tabLst/>
                        <a:defRPr/>
                      </a:pPr>
                      <a:r>
                        <a:rPr lang="en-US" sz="2000" b="0" kern="1200" dirty="0" smtClean="0">
                          <a:gradFill>
                            <a:gsLst>
                              <a:gs pos="28000">
                                <a:schemeClr val="bg2"/>
                              </a:gs>
                              <a:gs pos="48000">
                                <a:schemeClr val="bg2"/>
                              </a:gs>
                            </a:gsLst>
                            <a:lin ang="5400000" scaled="1"/>
                          </a:gradFill>
                          <a:effectLst/>
                          <a:latin typeface="Trebuchet MS" pitchFamily="34" charset="0"/>
                          <a:ea typeface="+mn-ea"/>
                          <a:cs typeface="+mn-cs"/>
                          <a:sym typeface="Wingdings"/>
                        </a:rPr>
                        <a:t>Striping, ganging (for scale</a:t>
                      </a:r>
                      <a:r>
                        <a:rPr lang="en-US" sz="2000" b="0" kern="1200" smtClean="0">
                          <a:gradFill>
                            <a:gsLst>
                              <a:gs pos="28000">
                                <a:schemeClr val="bg2"/>
                              </a:gs>
                              <a:gs pos="48000">
                                <a:schemeClr val="bg2"/>
                              </a:gs>
                            </a:gsLst>
                            <a:lin ang="5400000" scaled="1"/>
                          </a:gradFill>
                          <a:effectLst/>
                          <a:latin typeface="Trebuchet MS" pitchFamily="34" charset="0"/>
                          <a:ea typeface="+mn-ea"/>
                          <a:cs typeface="+mn-cs"/>
                          <a:sym typeface="Wingdings"/>
                        </a:rPr>
                        <a:t>), and interleaving</a:t>
                      </a:r>
                      <a:endParaRPr lang="en-US" sz="2000" b="0" kern="1200" dirty="0" smtClean="0">
                        <a:gradFill>
                          <a:gsLst>
                            <a:gs pos="28000">
                              <a:schemeClr val="bg2"/>
                            </a:gs>
                            <a:gs pos="48000">
                              <a:schemeClr val="bg2"/>
                            </a:gs>
                          </a:gsLst>
                          <a:lin ang="5400000" scaled="1"/>
                        </a:gradFill>
                        <a:effectLst/>
                        <a:latin typeface="Trebuchet MS" pitchFamily="34" charset="0"/>
                        <a:ea typeface="+mn-ea"/>
                        <a:cs typeface="+mn-cs"/>
                        <a:sym typeface="Wingdings"/>
                      </a:endParaRPr>
                    </a:p>
                  </a:txBody>
                  <a:tcPr anchor="ct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1">
                        <a:alpha val="20000"/>
                      </a:schemeClr>
                    </a:solidFill>
                  </a:tcPr>
                </a:tc>
              </a:tr>
              <a:tr h="754111">
                <a:tc>
                  <a:txBody>
                    <a:bodyPr/>
                    <a:lstStyle/>
                    <a:p>
                      <a:pPr marL="0" lvl="1" indent="0" algn="ctr"/>
                      <a:r>
                        <a:rPr lang="en-US" sz="2000" kern="1200" dirty="0" smtClean="0">
                          <a:gradFill>
                            <a:gsLst>
                              <a:gs pos="28000">
                                <a:schemeClr val="bg2"/>
                              </a:gs>
                              <a:gs pos="48000">
                                <a:schemeClr val="bg2"/>
                              </a:gs>
                            </a:gsLst>
                            <a:lin ang="5400000" scaled="1"/>
                          </a:gradFill>
                          <a:effectLst/>
                          <a:latin typeface="Trebuchet MS" pitchFamily="34" charset="0"/>
                          <a:ea typeface="+mn-ea"/>
                          <a:cs typeface="+mn-cs"/>
                          <a:sym typeface="Wingdings"/>
                        </a:rPr>
                        <a:t>Inherent parallelism </a:t>
                      </a:r>
                    </a:p>
                    <a:p>
                      <a:pPr marL="0" lvl="1" indent="0" algn="ctr"/>
                      <a:r>
                        <a:rPr lang="en-US" sz="2000" kern="1200" dirty="0" smtClean="0">
                          <a:gradFill>
                            <a:gsLst>
                              <a:gs pos="28000">
                                <a:schemeClr val="bg2"/>
                              </a:gs>
                              <a:gs pos="48000">
                                <a:schemeClr val="bg2"/>
                              </a:gs>
                            </a:gsLst>
                            <a:lin ang="5400000" scaled="1"/>
                          </a:gradFill>
                          <a:effectLst/>
                          <a:latin typeface="Trebuchet MS" pitchFamily="34" charset="0"/>
                          <a:ea typeface="+mn-ea"/>
                          <a:cs typeface="+mn-cs"/>
                          <a:sym typeface="Wingdings"/>
                        </a:rPr>
                        <a:t>in workload</a:t>
                      </a:r>
                      <a:endParaRPr lang="en-US" sz="2000" kern="1200" dirty="0">
                        <a:gradFill>
                          <a:gsLst>
                            <a:gs pos="28000">
                              <a:schemeClr val="bg2"/>
                            </a:gs>
                            <a:gs pos="48000">
                              <a:schemeClr val="bg2"/>
                            </a:gs>
                          </a:gsLst>
                          <a:lin ang="5400000" scaled="1"/>
                        </a:gradFill>
                        <a:effectLst/>
                        <a:latin typeface="Trebuchet MS" pitchFamily="34" charset="0"/>
                        <a:ea typeface="+mn-ea"/>
                        <a:cs typeface="+mn-cs"/>
                        <a:sym typeface="Wingdings"/>
                      </a:endParaRPr>
                    </a:p>
                  </a:txBody>
                  <a:tcPr anchor="ct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accent4">
                        <a:alpha val="50000"/>
                      </a:schemeClr>
                    </a:solidFill>
                  </a:tcPr>
                </a:tc>
                <a:tc>
                  <a:txBody>
                    <a:bodyPr/>
                    <a:lstStyle/>
                    <a:p>
                      <a:pPr marL="0" marR="0" lvl="2" indent="0" algn="ctr" defTabSz="457200" rtl="0" eaLnBrk="1" fontAlgn="auto" latinLnBrk="0" hangingPunct="1">
                        <a:lnSpc>
                          <a:spcPct val="100000"/>
                        </a:lnSpc>
                        <a:spcBef>
                          <a:spcPts val="0"/>
                        </a:spcBef>
                        <a:spcAft>
                          <a:spcPts val="0"/>
                        </a:spcAft>
                        <a:buClrTx/>
                        <a:buSzTx/>
                        <a:buFontTx/>
                        <a:buNone/>
                        <a:tabLst/>
                        <a:defRPr/>
                      </a:pPr>
                      <a:r>
                        <a:rPr lang="en-US" sz="2000" kern="1200" dirty="0" smtClean="0">
                          <a:gradFill>
                            <a:gsLst>
                              <a:gs pos="28000">
                                <a:schemeClr val="bg2"/>
                              </a:gs>
                              <a:gs pos="48000">
                                <a:schemeClr val="bg2"/>
                              </a:gs>
                            </a:gsLst>
                            <a:lin ang="5400000" scaled="1"/>
                          </a:gradFill>
                          <a:effectLst/>
                          <a:latin typeface="Trebuchet MS" pitchFamily="34" charset="0"/>
                          <a:ea typeface="+mn-ea"/>
                          <a:cs typeface="+mn-cs"/>
                          <a:sym typeface="Wingdings"/>
                        </a:rPr>
                        <a:t>Independent, deeply parallel request streams to the flash chips</a:t>
                      </a:r>
                      <a:endParaRPr lang="en-US" sz="20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r>
              <a:tr h="754111">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2000" kern="1200" dirty="0" smtClean="0">
                          <a:gradFill>
                            <a:gsLst>
                              <a:gs pos="28000">
                                <a:schemeClr val="bg2"/>
                              </a:gs>
                              <a:gs pos="48000">
                                <a:schemeClr val="bg2"/>
                              </a:gs>
                            </a:gsLst>
                            <a:lin ang="5400000" scaled="1"/>
                          </a:gradFill>
                          <a:effectLst/>
                          <a:latin typeface="Trebuchet MS" pitchFamily="34" charset="0"/>
                          <a:ea typeface="+mn-ea"/>
                          <a:cs typeface="+mn-cs"/>
                          <a:sym typeface="Wingdings"/>
                        </a:rPr>
                        <a:t>Poor cleaning efficiency (no locality)</a:t>
                      </a:r>
                      <a:endParaRPr lang="en-US" sz="2000" kern="1200" dirty="0">
                        <a:gradFill>
                          <a:gsLst>
                            <a:gs pos="28000">
                              <a:schemeClr val="bg2"/>
                            </a:gs>
                            <a:gs pos="48000">
                              <a:schemeClr val="bg2"/>
                            </a:gs>
                          </a:gsLst>
                          <a:lin ang="5400000" scaled="1"/>
                        </a:gradFill>
                        <a:effectLst/>
                        <a:latin typeface="Trebuchet MS" pitchFamily="34" charset="0"/>
                        <a:ea typeface="+mn-ea"/>
                        <a:cs typeface="+mn-cs"/>
                        <a:sym typeface="Wingdings"/>
                      </a:endParaRPr>
                    </a:p>
                  </a:txBody>
                  <a:tcPr anchor="ct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accent4">
                        <a:alpha val="30000"/>
                      </a:schemeClr>
                    </a:solidFill>
                  </a:tcPr>
                </a:tc>
                <a:tc>
                  <a:txBody>
                    <a:bodyPr/>
                    <a:lstStyle/>
                    <a:p>
                      <a:pPr marL="0" marR="0" lvl="2" indent="0" algn="ctr" defTabSz="457200" rtl="0" eaLnBrk="1" fontAlgn="auto" latinLnBrk="0" hangingPunct="1">
                        <a:lnSpc>
                          <a:spcPct val="100000"/>
                        </a:lnSpc>
                        <a:spcBef>
                          <a:spcPts val="0"/>
                        </a:spcBef>
                        <a:spcAft>
                          <a:spcPts val="0"/>
                        </a:spcAft>
                        <a:buClrTx/>
                        <a:buSzTx/>
                        <a:buFontTx/>
                        <a:buNone/>
                        <a:tabLst/>
                        <a:defRPr/>
                      </a:pPr>
                      <a:r>
                        <a:rPr lang="en-US" sz="2000" kern="1200" dirty="0" smtClean="0">
                          <a:gradFill>
                            <a:gsLst>
                              <a:gs pos="28000">
                                <a:schemeClr val="bg2"/>
                              </a:gs>
                              <a:gs pos="48000">
                                <a:schemeClr val="bg2"/>
                              </a:gs>
                            </a:gsLst>
                            <a:lin ang="5400000" scaled="1"/>
                          </a:gradFill>
                          <a:effectLst/>
                          <a:latin typeface="Trebuchet MS" pitchFamily="34" charset="0"/>
                          <a:ea typeface="+mn-ea"/>
                          <a:cs typeface="+mn-cs"/>
                          <a:sym typeface="Wingdings"/>
                        </a:rPr>
                        <a:t>Background, intra-chip cleaning</a:t>
                      </a:r>
                      <a:endParaRPr lang="en-US" sz="2000" kern="1200" dirty="0">
                        <a:gradFill>
                          <a:gsLst>
                            <a:gs pos="28000">
                              <a:schemeClr val="bg2"/>
                            </a:gs>
                            <a:gs pos="48000">
                              <a:schemeClr val="bg2"/>
                            </a:gs>
                          </a:gsLst>
                          <a:lin ang="5400000" scaled="1"/>
                        </a:gradFill>
                        <a:effectLst/>
                        <a:latin typeface="Trebuchet MS" pitchFamily="34" charset="0"/>
                        <a:ea typeface="+mn-ea"/>
                        <a:cs typeface="+mn-cs"/>
                        <a:sym typeface="Wingdings"/>
                      </a:endParaRPr>
                    </a:p>
                  </a:txBody>
                  <a:tcPr anchor="ct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tx1">
                        <a:alpha val="20000"/>
                      </a:schemeClr>
                    </a:solidFill>
                  </a:tcPr>
                </a:tc>
              </a:tr>
            </a:tbl>
          </a:graphicData>
        </a:graphic>
      </p:graphicFrame>
      <p:sp>
        <p:nvSpPr>
          <p:cNvPr id="6" name="TextBox 5"/>
          <p:cNvSpPr txBox="1"/>
          <p:nvPr/>
        </p:nvSpPr>
        <p:spPr>
          <a:xfrm>
            <a:off x="1540553" y="5121273"/>
            <a:ext cx="5794743" cy="95410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800" dirty="0" smtClean="0">
                <a:solidFill>
                  <a:schemeClr val="tx1"/>
                </a:solidFill>
                <a:effectLst>
                  <a:outerShdw blurRad="38100" dist="38100" dir="2700000" algn="tl">
                    <a:srgbClr val="000000">
                      <a:alpha val="43137"/>
                    </a:srgbClr>
                  </a:outerShdw>
                </a:effectLst>
                <a:latin typeface="Trebuchet MS" pitchFamily="34" charset="0"/>
              </a:rPr>
              <a:t>With faster serial connect, intra-chip ops are less important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2"/>
          <p:cNvSpPr>
            <a:spLocks noGrp="1" noChangeArrowheads="1"/>
          </p:cNvSpPr>
          <p:nvPr>
            <p:ph type="title"/>
          </p:nvPr>
        </p:nvSpPr>
        <p:spPr>
          <a:xfrm>
            <a:off x="382588" y="228600"/>
            <a:ext cx="8380412" cy="1163395"/>
          </a:xfrm>
        </p:spPr>
        <p:txBody>
          <a:bodyPr/>
          <a:lstStyle/>
          <a:p>
            <a:r>
              <a:rPr lang="en-US" smtClean="0"/>
              <a:t>Moving Parts vs. Parallelism</a:t>
            </a:r>
            <a:br>
              <a:rPr lang="en-US" smtClean="0"/>
            </a:br>
            <a:r>
              <a:rPr sz="3600" smtClean="0">
                <a:gradFill>
                  <a:gsLst>
                    <a:gs pos="28000">
                      <a:schemeClr val="accent6">
                        <a:lumMod val="40000"/>
                        <a:lumOff val="60000"/>
                      </a:schemeClr>
                    </a:gs>
                    <a:gs pos="48000">
                      <a:schemeClr val="accent6">
                        <a:lumMod val="40000"/>
                        <a:lumOff val="60000"/>
                      </a:schemeClr>
                    </a:gs>
                  </a:gsLst>
                  <a:lin ang="5400000" scaled="1"/>
                </a:gradFill>
              </a:rPr>
              <a:t>Summary</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6" name="Content Placeholder 5"/>
          <p:cNvSpPr>
            <a:spLocks noGrp="1"/>
          </p:cNvSpPr>
          <p:nvPr>
            <p:ph idx="1"/>
          </p:nvPr>
        </p:nvSpPr>
        <p:spPr>
          <a:xfrm>
            <a:off x="381000" y="1901825"/>
            <a:ext cx="8380412" cy="4125232"/>
          </a:xfrm>
        </p:spPr>
        <p:txBody>
          <a:bodyPr/>
          <a:lstStyle/>
          <a:p>
            <a:r>
              <a:rPr lang="en-US" smtClean="0"/>
              <a:t>Rotating disks</a:t>
            </a:r>
          </a:p>
          <a:p>
            <a:pPr lvl="1"/>
            <a:r>
              <a:rPr lang="en-US" smtClean="0"/>
              <a:t>Seek, rotational optimization</a:t>
            </a:r>
          </a:p>
          <a:p>
            <a:pPr lvl="1"/>
            <a:r>
              <a:rPr lang="en-US" smtClean="0"/>
              <a:t>Built-in assumptions everywhere</a:t>
            </a:r>
            <a:br>
              <a:rPr lang="en-US" smtClean="0"/>
            </a:br>
            <a:endParaRPr lang="en-US" smtClean="0"/>
          </a:p>
          <a:p>
            <a:r>
              <a:rPr lang="en-US" smtClean="0"/>
              <a:t>SSDs</a:t>
            </a:r>
          </a:p>
          <a:p>
            <a:pPr lvl="1"/>
            <a:r>
              <a:rPr lang="en-US" smtClean="0"/>
              <a:t>Operations in parallel are key</a:t>
            </a:r>
          </a:p>
          <a:p>
            <a:pPr lvl="1"/>
            <a:r>
              <a:rPr lang="en-US" smtClean="0"/>
              <a:t>Lots of opportunities for</a:t>
            </a:r>
            <a:br>
              <a:rPr lang="en-US" smtClean="0"/>
            </a:br>
            <a:r>
              <a:rPr lang="en-US" smtClean="0"/>
              <a:t>parallelism, but with tradeoffs</a:t>
            </a:r>
            <a:endParaRPr lang="en-US" dirty="0" smtClean="0"/>
          </a:p>
        </p:txBody>
      </p:sp>
      <p:pic>
        <p:nvPicPr>
          <p:cNvPr id="10" name="Picture 2"/>
          <p:cNvPicPr>
            <a:picLocks noChangeAspect="1" noChangeArrowheads="1"/>
          </p:cNvPicPr>
          <p:nvPr/>
        </p:nvPicPr>
        <p:blipFill>
          <a:blip r:embed="rId3"/>
          <a:srcRect/>
          <a:stretch>
            <a:fillRect/>
          </a:stretch>
        </p:blipFill>
        <p:spPr bwMode="auto">
          <a:xfrm>
            <a:off x="6705600" y="1447800"/>
            <a:ext cx="1809750" cy="2218840"/>
          </a:xfrm>
          <a:prstGeom prst="rect">
            <a:avLst/>
          </a:prstGeom>
          <a:noFill/>
          <a:ln w="9525">
            <a:noFill/>
            <a:miter lim="800000"/>
            <a:headEnd/>
            <a:tailEnd/>
          </a:ln>
          <a:effectLst/>
        </p:spPr>
      </p:pic>
      <p:pic>
        <p:nvPicPr>
          <p:cNvPr id="11" name="Picture 3"/>
          <p:cNvPicPr>
            <a:picLocks noChangeAspect="1" noChangeArrowheads="1"/>
          </p:cNvPicPr>
          <p:nvPr/>
        </p:nvPicPr>
        <p:blipFill>
          <a:blip r:embed="rId4"/>
          <a:srcRect/>
          <a:stretch>
            <a:fillRect/>
          </a:stretch>
        </p:blipFill>
        <p:spPr bwMode="auto">
          <a:xfrm>
            <a:off x="6705600" y="3886200"/>
            <a:ext cx="1771650" cy="219108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lang="en-US" smtClean="0"/>
              <a:t>Rotating Disks vs. SSDs</a:t>
            </a:r>
            <a:br>
              <a:rPr lang="en-US" smtClean="0"/>
            </a:br>
            <a:r>
              <a:rPr sz="3600" smtClean="0">
                <a:gradFill>
                  <a:gsLst>
                    <a:gs pos="28000">
                      <a:schemeClr val="accent6">
                        <a:lumMod val="40000"/>
                        <a:lumOff val="60000"/>
                      </a:schemeClr>
                    </a:gs>
                    <a:gs pos="48000">
                      <a:schemeClr val="accent6">
                        <a:lumMod val="40000"/>
                        <a:lumOff val="60000"/>
                      </a:schemeClr>
                    </a:gs>
                  </a:gsLst>
                  <a:lin ang="5400000" scaled="1"/>
                </a:gradFill>
              </a:rPr>
              <a:t>Main take-aways</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9229" name="Rectangle 13"/>
          <p:cNvSpPr>
            <a:spLocks noGrp="1" noChangeArrowheads="1"/>
          </p:cNvSpPr>
          <p:nvPr>
            <p:ph type="body" idx="1"/>
          </p:nvPr>
        </p:nvSpPr>
        <p:spPr>
          <a:xfrm>
            <a:off x="382588" y="4328676"/>
            <a:ext cx="8380412" cy="2108269"/>
          </a:xfrm>
        </p:spPr>
        <p:txBody>
          <a:bodyPr/>
          <a:lstStyle/>
          <a:p>
            <a:r>
              <a:rPr lang="en-US" sz="3200" smtClean="0"/>
              <a:t>Forget everything you knew about </a:t>
            </a:r>
            <a:br>
              <a:rPr lang="en-US" sz="3200" smtClean="0"/>
            </a:br>
            <a:r>
              <a:rPr lang="en-US" sz="3200" smtClean="0"/>
              <a:t>rotating disks. SSDs are different</a:t>
            </a:r>
          </a:p>
          <a:p>
            <a:r>
              <a:rPr lang="en-US" sz="3200" smtClean="0"/>
              <a:t>SSDs are complex software systems</a:t>
            </a:r>
          </a:p>
          <a:p>
            <a:r>
              <a:rPr lang="en-US" sz="3200" smtClean="0"/>
              <a:t>One size doesn’t fit all</a:t>
            </a:r>
            <a:endParaRPr lang="en-US" sz="3200" dirty="0"/>
          </a:p>
        </p:txBody>
      </p:sp>
      <p:pic>
        <p:nvPicPr>
          <p:cNvPr id="6" name="Picture 2"/>
          <p:cNvPicPr>
            <a:picLocks noChangeAspect="1" noChangeArrowheads="1"/>
          </p:cNvPicPr>
          <p:nvPr/>
        </p:nvPicPr>
        <p:blipFill>
          <a:blip r:embed="rId3"/>
          <a:srcRect/>
          <a:stretch>
            <a:fillRect/>
          </a:stretch>
        </p:blipFill>
        <p:spPr bwMode="auto">
          <a:xfrm>
            <a:off x="2333625" y="1699773"/>
            <a:ext cx="2085975" cy="2557505"/>
          </a:xfrm>
          <a:prstGeom prst="rect">
            <a:avLst/>
          </a:prstGeom>
          <a:noFill/>
          <a:ln w="9525">
            <a:noFill/>
            <a:miter lim="800000"/>
            <a:headEnd/>
            <a:tailEnd/>
          </a:ln>
          <a:effectLst/>
        </p:spPr>
      </p:pic>
      <p:pic>
        <p:nvPicPr>
          <p:cNvPr id="7" name="Picture 3"/>
          <p:cNvPicPr>
            <a:picLocks noChangeAspect="1" noChangeArrowheads="1"/>
          </p:cNvPicPr>
          <p:nvPr/>
        </p:nvPicPr>
        <p:blipFill>
          <a:blip r:embed="rId4"/>
          <a:srcRect/>
          <a:stretch>
            <a:fillRect/>
          </a:stretch>
        </p:blipFill>
        <p:spPr bwMode="auto">
          <a:xfrm>
            <a:off x="4752975" y="1690249"/>
            <a:ext cx="2048637" cy="25336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17" y="2514600"/>
            <a:ext cx="7602278" cy="1717393"/>
          </a:xfrm>
        </p:spPr>
        <p:txBody>
          <a:bodyPr/>
          <a:lstStyle/>
          <a:p>
            <a:pPr algn="ctr"/>
            <a:r>
              <a:rPr smtClean="0"/>
              <a:t>Failure Modes</a:t>
            </a:r>
            <a:br>
              <a:rPr smtClean="0"/>
            </a:br>
            <a:r>
              <a:rPr sz="2800" smtClean="0"/>
              <a:t>(When will it wear out?)</a:t>
            </a:r>
            <a:r>
              <a:rPr sz="2400" smtClean="0"/>
              <a:t/>
            </a:r>
            <a:br>
              <a:rPr sz="2400" smtClean="0"/>
            </a:br>
            <a:r>
              <a:rPr smtClean="0"/>
              <a:t>		</a:t>
            </a:r>
            <a:endParaRPr lang="en-US"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
          <p:cNvSpPr>
            <a:spLocks noGrp="1" noChangeArrowheads="1"/>
          </p:cNvSpPr>
          <p:nvPr>
            <p:ph type="title"/>
          </p:nvPr>
        </p:nvSpPr>
        <p:spPr>
          <a:xfrm>
            <a:off x="382588" y="228600"/>
            <a:ext cx="8380412" cy="1163395"/>
          </a:xfrm>
        </p:spPr>
        <p:txBody>
          <a:bodyPr/>
          <a:lstStyle/>
          <a:p>
            <a:r>
              <a:rPr lang="en-US" smtClean="0"/>
              <a:t>Failure Modes</a:t>
            </a:r>
            <a:br>
              <a:rPr lang="en-US" smtClean="0"/>
            </a:br>
            <a:r>
              <a:rPr sz="3600" smtClean="0">
                <a:gradFill>
                  <a:gsLst>
                    <a:gs pos="28000">
                      <a:schemeClr val="accent6">
                        <a:lumMod val="40000"/>
                        <a:lumOff val="60000"/>
                      </a:schemeClr>
                    </a:gs>
                    <a:gs pos="48000">
                      <a:schemeClr val="accent6">
                        <a:lumMod val="40000"/>
                        <a:lumOff val="60000"/>
                      </a:schemeClr>
                    </a:gs>
                  </a:gsLst>
                  <a:lin ang="5400000" scaled="1"/>
                </a:gradFill>
              </a:rPr>
              <a:t>Rotating disks</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6" name="Content Placeholder 5"/>
          <p:cNvSpPr>
            <a:spLocks noGrp="1"/>
          </p:cNvSpPr>
          <p:nvPr>
            <p:ph idx="1"/>
          </p:nvPr>
        </p:nvSpPr>
        <p:spPr>
          <a:xfrm>
            <a:off x="382588" y="1901825"/>
            <a:ext cx="8380412" cy="3838487"/>
          </a:xfrm>
        </p:spPr>
        <p:txBody>
          <a:bodyPr/>
          <a:lstStyle/>
          <a:p>
            <a:pPr marL="341313" indent="-341313"/>
            <a:r>
              <a:rPr lang="en-US" sz="2800" dirty="0" smtClean="0"/>
              <a:t>Media imperfections, loose particles, vibration</a:t>
            </a:r>
          </a:p>
          <a:p>
            <a:pPr marL="341313" indent="-341313"/>
            <a:r>
              <a:rPr lang="en-US" sz="2800" dirty="0" smtClean="0"/>
              <a:t>Latent sector errors [</a:t>
            </a:r>
            <a:r>
              <a:rPr lang="en-US" sz="2800" dirty="0" err="1" smtClean="0"/>
              <a:t>Bairavasundaram</a:t>
            </a:r>
            <a:r>
              <a:rPr lang="en-US" sz="2800" dirty="0" smtClean="0"/>
              <a:t> 07]</a:t>
            </a:r>
          </a:p>
          <a:p>
            <a:pPr marL="628650" lvl="1" indent="-287338"/>
            <a:r>
              <a:rPr lang="en-US" sz="2400" dirty="0" smtClean="0"/>
              <a:t>E.g., with uncorrectable ECC</a:t>
            </a:r>
          </a:p>
          <a:p>
            <a:pPr marL="628650" lvl="1" indent="-287338"/>
            <a:r>
              <a:rPr lang="en-US" sz="2400" dirty="0" smtClean="0"/>
              <a:t>Frequency </a:t>
            </a:r>
            <a:r>
              <a:rPr lang="en-US" sz="2400" smtClean="0"/>
              <a:t>of affected </a:t>
            </a:r>
            <a:r>
              <a:rPr lang="en-US" sz="2400" dirty="0" smtClean="0"/>
              <a:t>disks increases linearly with time</a:t>
            </a:r>
          </a:p>
          <a:p>
            <a:pPr marL="628650" lvl="1" indent="-287338"/>
            <a:r>
              <a:rPr lang="en-US" sz="2400" dirty="0" smtClean="0"/>
              <a:t>Most affected disks (80%) have &lt; 50 errors</a:t>
            </a:r>
          </a:p>
          <a:p>
            <a:pPr marL="628650" lvl="1" indent="-287338"/>
            <a:r>
              <a:rPr lang="en-US" sz="2400" dirty="0" smtClean="0"/>
              <a:t>Temporal and spatial locality</a:t>
            </a:r>
          </a:p>
          <a:p>
            <a:pPr marL="628650" lvl="1" indent="-287338"/>
            <a:r>
              <a:rPr lang="en-US" sz="2400" dirty="0" smtClean="0"/>
              <a:t>Correlation with recovered errors</a:t>
            </a:r>
          </a:p>
          <a:p>
            <a:pPr marL="341313" indent="-341313"/>
            <a:r>
              <a:rPr lang="en-US" sz="2800" dirty="0" smtClean="0"/>
              <a:t>Disk scrubbing helps</a:t>
            </a:r>
          </a:p>
        </p:txBody>
      </p:sp>
      <p:pic>
        <p:nvPicPr>
          <p:cNvPr id="13" name="Picture 2"/>
          <p:cNvPicPr>
            <a:picLocks noChangeAspect="1" noChangeArrowheads="1"/>
          </p:cNvPicPr>
          <p:nvPr/>
        </p:nvPicPr>
        <p:blipFill>
          <a:blip r:embed="rId3" cstate="print"/>
          <a:srcRect/>
          <a:stretch>
            <a:fillRect/>
          </a:stretch>
        </p:blipFill>
        <p:spPr bwMode="auto">
          <a:xfrm>
            <a:off x="7917862" y="231775"/>
            <a:ext cx="962643" cy="118024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
          <p:cNvSpPr>
            <a:spLocks noGrp="1" noChangeArrowheads="1"/>
          </p:cNvSpPr>
          <p:nvPr>
            <p:ph type="title"/>
          </p:nvPr>
        </p:nvSpPr>
        <p:spPr>
          <a:xfrm>
            <a:off x="382588" y="228600"/>
            <a:ext cx="8380412" cy="1163395"/>
          </a:xfrm>
        </p:spPr>
        <p:txBody>
          <a:bodyPr/>
          <a:lstStyle/>
          <a:p>
            <a:r>
              <a:rPr lang="en-US" smtClean="0"/>
              <a:t>Failure Modes</a:t>
            </a:r>
            <a:br>
              <a:rPr lang="en-US" smtClean="0"/>
            </a:br>
            <a:r>
              <a:rPr sz="3600" smtClean="0">
                <a:gradFill>
                  <a:gsLst>
                    <a:gs pos="28000">
                      <a:schemeClr val="accent6">
                        <a:lumMod val="40000"/>
                        <a:lumOff val="60000"/>
                      </a:schemeClr>
                    </a:gs>
                    <a:gs pos="48000">
                      <a:schemeClr val="accent6">
                        <a:lumMod val="40000"/>
                        <a:lumOff val="60000"/>
                      </a:schemeClr>
                    </a:gs>
                  </a:gsLst>
                  <a:lin ang="5400000" scaled="1"/>
                </a:gradFill>
              </a:rPr>
              <a:t>SSDs</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6" name="Content Placeholder 5"/>
          <p:cNvSpPr>
            <a:spLocks noGrp="1"/>
          </p:cNvSpPr>
          <p:nvPr>
            <p:ph idx="1"/>
          </p:nvPr>
        </p:nvSpPr>
        <p:spPr>
          <a:xfrm>
            <a:off x="382588" y="1901825"/>
            <a:ext cx="8380412" cy="4085221"/>
          </a:xfrm>
        </p:spPr>
        <p:txBody>
          <a:bodyPr/>
          <a:lstStyle/>
          <a:p>
            <a:pPr marL="341313" indent="-341313"/>
            <a:r>
              <a:rPr lang="en-US" sz="2800" dirty="0" smtClean="0"/>
              <a:t>Types of NAND flash errors </a:t>
            </a:r>
            <a:br>
              <a:rPr lang="en-US" sz="2800" dirty="0" smtClean="0"/>
            </a:br>
            <a:r>
              <a:rPr lang="en-US" sz="2800" dirty="0" smtClean="0"/>
              <a:t>(mostly when erases &gt; wear limit)</a:t>
            </a:r>
          </a:p>
          <a:p>
            <a:pPr marL="628650" lvl="1" indent="-287338"/>
            <a:r>
              <a:rPr lang="en-US" sz="2400" dirty="0" smtClean="0"/>
              <a:t>Write errors:  Probability varies with # of erasures</a:t>
            </a:r>
          </a:p>
          <a:p>
            <a:pPr marL="628650" lvl="1" indent="-287338"/>
            <a:r>
              <a:rPr lang="en-US" sz="2400" dirty="0" smtClean="0"/>
              <a:t>Read disturb:  Increases with # of reads</a:t>
            </a:r>
          </a:p>
          <a:p>
            <a:pPr marL="628650" lvl="1" indent="-287338"/>
            <a:r>
              <a:rPr lang="en-US" sz="2400" dirty="0" smtClean="0"/>
              <a:t>Data retention errors:  Charge leaks over time</a:t>
            </a:r>
          </a:p>
          <a:p>
            <a:pPr marL="628650" lvl="1" indent="-287338"/>
            <a:r>
              <a:rPr lang="en-US" sz="2400" dirty="0" smtClean="0"/>
              <a:t>Little spatial or temporal locality</a:t>
            </a:r>
            <a:br>
              <a:rPr lang="en-US" sz="2400" dirty="0" smtClean="0"/>
            </a:br>
            <a:r>
              <a:rPr lang="en-US" sz="2400" dirty="0" smtClean="0"/>
              <a:t>(within equally worn blocks)</a:t>
            </a:r>
          </a:p>
          <a:p>
            <a:pPr marL="341313" indent="-341313"/>
            <a:r>
              <a:rPr lang="en-US" sz="2800" dirty="0" smtClean="0"/>
              <a:t>Better ECC can help</a:t>
            </a:r>
          </a:p>
          <a:p>
            <a:pPr marL="341313" indent="-341313"/>
            <a:r>
              <a:rPr lang="en-US" sz="2800" dirty="0" smtClean="0"/>
              <a:t>Errors increase with wear:  Need wear-leveling</a:t>
            </a:r>
            <a:endParaRPr lang="en-US" sz="2400" dirty="0" smtClean="0"/>
          </a:p>
        </p:txBody>
      </p:sp>
      <p:pic>
        <p:nvPicPr>
          <p:cNvPr id="12" name="Picture 3"/>
          <p:cNvPicPr>
            <a:picLocks noChangeAspect="1" noChangeArrowheads="1"/>
          </p:cNvPicPr>
          <p:nvPr/>
        </p:nvPicPr>
        <p:blipFill>
          <a:blip r:embed="rId3" cstate="print"/>
          <a:srcRect/>
          <a:stretch>
            <a:fillRect/>
          </a:stretch>
        </p:blipFill>
        <p:spPr bwMode="auto">
          <a:xfrm>
            <a:off x="7943820" y="231775"/>
            <a:ext cx="936685" cy="115844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574156" y="1216099"/>
          <a:ext cx="7166345" cy="3791836"/>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3"/>
          <p:cNvPicPr>
            <a:picLocks noChangeAspect="1" noChangeArrowheads="1"/>
          </p:cNvPicPr>
          <p:nvPr/>
        </p:nvPicPr>
        <p:blipFill>
          <a:blip r:embed="rId4" cstate="print"/>
          <a:srcRect/>
          <a:stretch>
            <a:fillRect/>
          </a:stretch>
        </p:blipFill>
        <p:spPr bwMode="auto">
          <a:xfrm>
            <a:off x="7712014" y="266700"/>
            <a:ext cx="936685" cy="1158444"/>
          </a:xfrm>
          <a:prstGeom prst="rect">
            <a:avLst/>
          </a:prstGeom>
          <a:noFill/>
          <a:ln w="9525">
            <a:noFill/>
            <a:miter lim="800000"/>
            <a:headEnd/>
            <a:tailEnd/>
          </a:ln>
          <a:effectLst/>
        </p:spPr>
      </p:pic>
      <p:sp>
        <p:nvSpPr>
          <p:cNvPr id="10" name="Content Placeholder 5"/>
          <p:cNvSpPr txBox="1">
            <a:spLocks/>
          </p:cNvSpPr>
          <p:nvPr/>
        </p:nvSpPr>
        <p:spPr bwMode="auto">
          <a:xfrm>
            <a:off x="362933" y="5051796"/>
            <a:ext cx="8323868" cy="315317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5"/>
              </a:buBlip>
              <a:tabLst/>
              <a:defRPr/>
            </a:pPr>
            <a:r>
              <a:rPr lang="en-US" sz="33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Example: 25% over-provisioning to enhance foreground performance</a:t>
            </a:r>
          </a:p>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5"/>
              </a:buBlip>
              <a:tabLst/>
              <a:defRPr/>
            </a:pPr>
            <a:endParaRPr kumimoji="0" lang="en-US" sz="32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a:p>
            <a:pPr marL="704822" marR="0" lvl="1" indent="-317487" algn="l" defTabSz="912777" rtl="0" eaLnBrk="1" fontAlgn="base" latinLnBrk="0" hangingPunct="1">
              <a:lnSpc>
                <a:spcPct val="90000"/>
              </a:lnSpc>
              <a:spcBef>
                <a:spcPts val="1083"/>
              </a:spcBef>
              <a:spcAft>
                <a:spcPct val="0"/>
              </a:spcAft>
              <a:buClr>
                <a:schemeClr val="tx2"/>
              </a:buClr>
              <a:buSzPct val="80000"/>
              <a:buFontTx/>
              <a:buBlip>
                <a:blip r:embed="rId6"/>
              </a:buBlip>
              <a:tabLst/>
              <a:defRPr/>
            </a:pPr>
            <a:endParaRPr kumimoji="0" lang="en-US" sz="30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ndParaRPr>
          </a:p>
          <a:p>
            <a:pPr marL="704822" marR="0" lvl="1" indent="-317487" algn="l" defTabSz="912777" rtl="0" eaLnBrk="1" fontAlgn="base" latinLnBrk="0" hangingPunct="1">
              <a:lnSpc>
                <a:spcPct val="90000"/>
              </a:lnSpc>
              <a:spcBef>
                <a:spcPts val="1083"/>
              </a:spcBef>
              <a:spcAft>
                <a:spcPct val="0"/>
              </a:spcAft>
              <a:buClr>
                <a:schemeClr val="tx2"/>
              </a:buClr>
              <a:buSzPct val="80000"/>
              <a:buFontTx/>
              <a:buBlip>
                <a:blip r:embed="rId6"/>
              </a:buBlip>
              <a:tabLst/>
              <a:defRPr/>
            </a:pPr>
            <a:endParaRPr kumimoji="0" lang="en-US" sz="30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ndParaRPr>
          </a:p>
          <a:p>
            <a:pPr marL="704822" marR="0" lvl="1" indent="-317487" algn="l" defTabSz="912777" rtl="0" eaLnBrk="1" fontAlgn="base" latinLnBrk="0" hangingPunct="1">
              <a:lnSpc>
                <a:spcPct val="90000"/>
              </a:lnSpc>
              <a:spcBef>
                <a:spcPts val="1083"/>
              </a:spcBef>
              <a:spcAft>
                <a:spcPct val="0"/>
              </a:spcAft>
              <a:buClr>
                <a:schemeClr val="tx2"/>
              </a:buClr>
              <a:buSzPct val="80000"/>
              <a:buFontTx/>
              <a:buBlip>
                <a:blip r:embed="rId6"/>
              </a:buBlip>
              <a:tabLst/>
              <a:defRPr/>
            </a:pPr>
            <a:endParaRPr kumimoji="0" lang="en-US" sz="30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ndParaRPr>
          </a:p>
        </p:txBody>
      </p:sp>
      <p:sp>
        <p:nvSpPr>
          <p:cNvPr id="12" name="Rectangle 12"/>
          <p:cNvSpPr txBox="1">
            <a:spLocks noChangeArrowheads="1"/>
          </p:cNvSpPr>
          <p:nvPr/>
        </p:nvSpPr>
        <p:spPr bwMode="auto">
          <a:xfrm>
            <a:off x="308758" y="216727"/>
            <a:ext cx="8393113" cy="116339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912777" fontAlgn="base">
              <a:lnSpc>
                <a:spcPct val="90000"/>
              </a:lnSpc>
              <a:spcBef>
                <a:spcPct val="0"/>
              </a:spcBef>
              <a:spcAft>
                <a:spcPct val="0"/>
              </a:spcAft>
            </a:pPr>
            <a:r>
              <a:rPr lang="en-US" sz="4800" kern="0" spc="-125" noProof="0" dirty="0" smtClean="0">
                <a:ln w="3175">
                  <a:noFill/>
                </a:ln>
                <a:gradFill flip="none" rotWithShape="1">
                  <a:gsLst>
                    <a:gs pos="0">
                      <a:srgbClr val="FFC000">
                        <a:lumMod val="20000"/>
                        <a:lumOff val="80000"/>
                      </a:srgbClr>
                    </a:gs>
                    <a:gs pos="41000">
                      <a:srgbClr val="FFC000">
                        <a:lumMod val="60000"/>
                        <a:lumOff val="40000"/>
                      </a:srgbClr>
                    </a:gs>
                    <a:gs pos="100000">
                      <a:srgbClr val="FFC000"/>
                    </a:gs>
                  </a:gsLst>
                  <a:lin ang="5400000" scaled="1"/>
                  <a:tileRect/>
                </a:gradFill>
                <a:effectLst>
                  <a:outerShdw blurRad="88900" dist="12700" dir="2700000" algn="tl" rotWithShape="0">
                    <a:prstClr val="black"/>
                  </a:outerShdw>
                </a:effectLst>
                <a:latin typeface="Trebuchet MS" pitchFamily="34" charset="0"/>
                <a:cs typeface="Arial" charset="0"/>
              </a:rPr>
              <a:t>Wear-leveling</a:t>
            </a:r>
            <a:r>
              <a:rPr kumimoji="0" lang="en-US" sz="4800" b="0" i="0" u="none" strike="noStrike" kern="0" cap="none" spc="-125" normalizeH="0" baseline="0" noProof="0"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Trebuchet MS" pitchFamily="34" charset="0"/>
                <a:ea typeface="+mn-ea"/>
                <a:cs typeface="Arial" charset="0"/>
              </a:rPr>
              <a:t/>
            </a:r>
            <a:br>
              <a:rPr kumimoji="0" lang="en-US" sz="4800" b="0" i="0" u="none" strike="noStrike" kern="0" cap="none" spc="-125" normalizeH="0" baseline="0" noProof="0"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Trebuchet MS" pitchFamily="34" charset="0"/>
                <a:ea typeface="+mn-ea"/>
                <a:cs typeface="Arial" charset="0"/>
              </a:rPr>
            </a:br>
            <a:r>
              <a:rPr lang="en-US" sz="3600" kern="0" spc="-125" dirty="0" smtClean="0">
                <a:ln w="3175">
                  <a:noFill/>
                </a:ln>
                <a:gradFill>
                  <a:gsLst>
                    <a:gs pos="28000">
                      <a:schemeClr val="accent6">
                        <a:lumMod val="40000"/>
                        <a:lumOff val="60000"/>
                      </a:schemeClr>
                    </a:gs>
                    <a:gs pos="48000">
                      <a:schemeClr val="accent6">
                        <a:lumMod val="40000"/>
                        <a:lumOff val="60000"/>
                      </a:schemeClr>
                    </a:gs>
                  </a:gsLst>
                  <a:lin ang="5400000" scaled="1"/>
                </a:gradFill>
                <a:effectLst>
                  <a:outerShdw blurRad="88900" dist="12700" dir="2700000" algn="tl" rotWithShape="0">
                    <a:prstClr val="black"/>
                  </a:outerShdw>
                </a:effectLst>
                <a:latin typeface="Trebuchet MS" pitchFamily="34" charset="0"/>
                <a:cs typeface="Arial" charset="0"/>
              </a:rPr>
              <a:t>Motivation</a:t>
            </a:r>
            <a:endParaRPr kumimoji="0" lang="en-US" sz="3600" b="0" i="0" u="none" strike="noStrike" kern="0" cap="none" spc="-125" normalizeH="0" baseline="0" noProof="0" dirty="0">
              <a:ln w="3175">
                <a:noFill/>
              </a:ln>
              <a:gradFill>
                <a:gsLst>
                  <a:gs pos="28000">
                    <a:schemeClr val="accent6">
                      <a:lumMod val="40000"/>
                      <a:lumOff val="60000"/>
                    </a:schemeClr>
                  </a:gs>
                  <a:gs pos="48000">
                    <a:schemeClr val="accent6">
                      <a:lumMod val="40000"/>
                      <a:lumOff val="60000"/>
                    </a:schemeClr>
                  </a:gs>
                </a:gsLst>
                <a:lin ang="5400000" scaled="1"/>
              </a:gradFill>
              <a:effectLst>
                <a:outerShdw blurRad="88900" dist="12700" dir="2700000" algn="tl" rotWithShape="0">
                  <a:prstClr val="black"/>
                </a:outerShdw>
              </a:effectLst>
              <a:uLnTx/>
              <a:uFillTx/>
              <a:latin typeface="Trebuchet MS"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91031" y="1243579"/>
          <a:ext cx="7251406" cy="3791836"/>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3"/>
          <p:cNvPicPr>
            <a:picLocks noChangeAspect="1" noChangeArrowheads="1"/>
          </p:cNvPicPr>
          <p:nvPr/>
        </p:nvPicPr>
        <p:blipFill>
          <a:blip r:embed="rId4" cstate="print"/>
          <a:srcRect/>
          <a:stretch>
            <a:fillRect/>
          </a:stretch>
        </p:blipFill>
        <p:spPr bwMode="auto">
          <a:xfrm>
            <a:off x="7712014" y="266700"/>
            <a:ext cx="936685" cy="1158444"/>
          </a:xfrm>
          <a:prstGeom prst="rect">
            <a:avLst/>
          </a:prstGeom>
          <a:noFill/>
          <a:ln w="9525">
            <a:noFill/>
            <a:miter lim="800000"/>
            <a:headEnd/>
            <a:tailEnd/>
          </a:ln>
          <a:effectLst/>
        </p:spPr>
      </p:pic>
      <p:sp>
        <p:nvSpPr>
          <p:cNvPr id="10" name="Content Placeholder 5"/>
          <p:cNvSpPr txBox="1">
            <a:spLocks/>
          </p:cNvSpPr>
          <p:nvPr/>
        </p:nvSpPr>
        <p:spPr bwMode="auto">
          <a:xfrm>
            <a:off x="373950" y="4919594"/>
            <a:ext cx="8323868" cy="248427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82573" indent="-382573" defTabSz="912777" fontAlgn="base">
              <a:lnSpc>
                <a:spcPct val="90000"/>
              </a:lnSpc>
              <a:spcBef>
                <a:spcPts val="1167"/>
              </a:spcBef>
              <a:spcAft>
                <a:spcPct val="0"/>
              </a:spcAft>
              <a:buClr>
                <a:schemeClr val="tx2"/>
              </a:buClr>
              <a:buSzPct val="95000"/>
              <a:buBlip>
                <a:blip r:embed="rId5"/>
              </a:buBlip>
              <a:defRPr/>
            </a:pPr>
            <a:r>
              <a:rPr lang="en-US" sz="33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Premature worn blocks = </a:t>
            </a:r>
            <a:br>
              <a:rPr lang="en-US" sz="33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33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reduced over-provisioning = </a:t>
            </a:r>
            <a:br>
              <a:rPr lang="en-US" sz="33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33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poorer performance</a:t>
            </a:r>
          </a:p>
          <a:p>
            <a:pPr marL="704822" marR="0" lvl="1" indent="-317487" algn="l" defTabSz="912777" rtl="0" eaLnBrk="1" fontAlgn="base" latinLnBrk="0" hangingPunct="1">
              <a:lnSpc>
                <a:spcPct val="90000"/>
              </a:lnSpc>
              <a:spcBef>
                <a:spcPts val="1083"/>
              </a:spcBef>
              <a:spcAft>
                <a:spcPct val="0"/>
              </a:spcAft>
              <a:buClr>
                <a:schemeClr val="tx2"/>
              </a:buClr>
              <a:buSzPct val="80000"/>
              <a:buFontTx/>
              <a:buBlip>
                <a:blip r:embed="rId6"/>
              </a:buBlip>
              <a:tabLst/>
              <a:defRPr/>
            </a:pPr>
            <a:endParaRPr kumimoji="0" lang="en-US" sz="30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ndParaRPr>
          </a:p>
          <a:p>
            <a:pPr marL="704822" marR="0" lvl="1" indent="-317487" algn="l" defTabSz="912777" rtl="0" eaLnBrk="1" fontAlgn="base" latinLnBrk="0" hangingPunct="1">
              <a:lnSpc>
                <a:spcPct val="90000"/>
              </a:lnSpc>
              <a:spcBef>
                <a:spcPts val="1083"/>
              </a:spcBef>
              <a:spcAft>
                <a:spcPct val="0"/>
              </a:spcAft>
              <a:buClr>
                <a:schemeClr val="tx2"/>
              </a:buClr>
              <a:buSzPct val="80000"/>
              <a:buFontTx/>
              <a:buBlip>
                <a:blip r:embed="rId6"/>
              </a:buBlip>
              <a:tabLst/>
              <a:defRPr/>
            </a:pPr>
            <a:endParaRPr kumimoji="0" lang="en-US" sz="30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ndParaRPr>
          </a:p>
        </p:txBody>
      </p:sp>
      <p:sp>
        <p:nvSpPr>
          <p:cNvPr id="9" name="Rectangle 12"/>
          <p:cNvSpPr txBox="1">
            <a:spLocks noChangeArrowheads="1"/>
          </p:cNvSpPr>
          <p:nvPr/>
        </p:nvSpPr>
        <p:spPr bwMode="auto">
          <a:xfrm>
            <a:off x="308758" y="216727"/>
            <a:ext cx="8393113" cy="116339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912777" fontAlgn="base">
              <a:lnSpc>
                <a:spcPct val="90000"/>
              </a:lnSpc>
              <a:spcBef>
                <a:spcPct val="0"/>
              </a:spcBef>
              <a:spcAft>
                <a:spcPct val="0"/>
              </a:spcAft>
            </a:pPr>
            <a:r>
              <a:rPr lang="en-US" sz="4800" kern="0" spc="-125" noProof="0" dirty="0" smtClean="0">
                <a:ln w="3175">
                  <a:noFill/>
                </a:ln>
                <a:gradFill flip="none" rotWithShape="1">
                  <a:gsLst>
                    <a:gs pos="0">
                      <a:srgbClr val="FFC000">
                        <a:lumMod val="20000"/>
                        <a:lumOff val="80000"/>
                      </a:srgbClr>
                    </a:gs>
                    <a:gs pos="41000">
                      <a:srgbClr val="FFC000">
                        <a:lumMod val="60000"/>
                        <a:lumOff val="40000"/>
                      </a:srgbClr>
                    </a:gs>
                    <a:gs pos="100000">
                      <a:srgbClr val="FFC000"/>
                    </a:gs>
                  </a:gsLst>
                  <a:lin ang="5400000" scaled="1"/>
                  <a:tileRect/>
                </a:gradFill>
                <a:effectLst>
                  <a:outerShdw blurRad="88900" dist="12700" dir="2700000" algn="tl" rotWithShape="0">
                    <a:prstClr val="black"/>
                  </a:outerShdw>
                </a:effectLst>
                <a:latin typeface="Trebuchet MS" pitchFamily="34" charset="0"/>
                <a:cs typeface="Arial" charset="0"/>
              </a:rPr>
              <a:t>Wear-leveling</a:t>
            </a:r>
            <a:r>
              <a:rPr kumimoji="0" lang="en-US" sz="4800" b="0" i="0" u="none" strike="noStrike" kern="0" cap="none" spc="-125" normalizeH="0" baseline="0" noProof="0"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Trebuchet MS" pitchFamily="34" charset="0"/>
                <a:ea typeface="+mn-ea"/>
                <a:cs typeface="Arial" charset="0"/>
              </a:rPr>
              <a:t/>
            </a:r>
            <a:br>
              <a:rPr kumimoji="0" lang="en-US" sz="4800" b="0" i="0" u="none" strike="noStrike" kern="0" cap="none" spc="-125" normalizeH="0" baseline="0" noProof="0"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Trebuchet MS" pitchFamily="34" charset="0"/>
                <a:ea typeface="+mn-ea"/>
                <a:cs typeface="Arial" charset="0"/>
              </a:rPr>
            </a:br>
            <a:r>
              <a:rPr lang="en-US" sz="3600" kern="0" spc="-125" dirty="0" smtClean="0">
                <a:ln w="3175">
                  <a:noFill/>
                </a:ln>
                <a:gradFill>
                  <a:gsLst>
                    <a:gs pos="28000">
                      <a:schemeClr val="accent6">
                        <a:lumMod val="40000"/>
                        <a:lumOff val="60000"/>
                      </a:schemeClr>
                    </a:gs>
                    <a:gs pos="48000">
                      <a:schemeClr val="accent6">
                        <a:lumMod val="40000"/>
                        <a:lumOff val="60000"/>
                      </a:schemeClr>
                    </a:gs>
                  </a:gsLst>
                  <a:lin ang="5400000" scaled="1"/>
                </a:gradFill>
                <a:effectLst>
                  <a:outerShdw blurRad="88900" dist="12700" dir="2700000" algn="tl" rotWithShape="0">
                    <a:prstClr val="black"/>
                  </a:outerShdw>
                </a:effectLst>
                <a:latin typeface="Trebuchet MS" pitchFamily="34" charset="0"/>
                <a:cs typeface="Arial" charset="0"/>
              </a:rPr>
              <a:t>Motivation</a:t>
            </a:r>
            <a:endParaRPr kumimoji="0" lang="en-US" sz="3600" b="0" i="0" u="none" strike="noStrike" kern="0" cap="none" spc="-125" normalizeH="0" baseline="0" noProof="0" dirty="0">
              <a:ln w="3175">
                <a:noFill/>
              </a:ln>
              <a:gradFill>
                <a:gsLst>
                  <a:gs pos="28000">
                    <a:schemeClr val="accent6">
                      <a:lumMod val="40000"/>
                      <a:lumOff val="60000"/>
                    </a:schemeClr>
                  </a:gs>
                  <a:gs pos="48000">
                    <a:schemeClr val="accent6">
                      <a:lumMod val="40000"/>
                      <a:lumOff val="60000"/>
                    </a:schemeClr>
                  </a:gs>
                </a:gsLst>
                <a:lin ang="5400000" scaled="1"/>
              </a:gradFill>
              <a:effectLst>
                <a:outerShdw blurRad="88900" dist="12700" dir="2700000" algn="tl" rotWithShape="0">
                  <a:prstClr val="black"/>
                </a:outerShdw>
              </a:effectLst>
              <a:uLnTx/>
              <a:uFillTx/>
              <a:latin typeface="Trebuchet MS"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550406" y="1184202"/>
          <a:ext cx="7251406" cy="3791836"/>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3"/>
          <p:cNvPicPr>
            <a:picLocks noChangeAspect="1" noChangeArrowheads="1"/>
          </p:cNvPicPr>
          <p:nvPr/>
        </p:nvPicPr>
        <p:blipFill>
          <a:blip r:embed="rId4" cstate="print"/>
          <a:srcRect/>
          <a:stretch>
            <a:fillRect/>
          </a:stretch>
        </p:blipFill>
        <p:spPr bwMode="auto">
          <a:xfrm>
            <a:off x="7712014" y="266700"/>
            <a:ext cx="936685" cy="1158444"/>
          </a:xfrm>
          <a:prstGeom prst="rect">
            <a:avLst/>
          </a:prstGeom>
          <a:noFill/>
          <a:ln w="9525">
            <a:noFill/>
            <a:miter lim="800000"/>
            <a:headEnd/>
            <a:tailEnd/>
          </a:ln>
          <a:effectLst/>
        </p:spPr>
      </p:pic>
      <p:sp>
        <p:nvSpPr>
          <p:cNvPr id="10" name="Content Placeholder 5"/>
          <p:cNvSpPr txBox="1">
            <a:spLocks/>
          </p:cNvSpPr>
          <p:nvPr/>
        </p:nvSpPr>
        <p:spPr bwMode="auto">
          <a:xfrm>
            <a:off x="362933" y="4775349"/>
            <a:ext cx="8323868" cy="262430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5"/>
              </a:buBlip>
              <a:tabLst/>
              <a:defRPr/>
            </a:pPr>
            <a:r>
              <a:rPr lang="en-US" sz="33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Over-provisioning budget consumed : writes no longer possible!</a:t>
            </a:r>
          </a:p>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5"/>
              </a:buBlip>
              <a:tabLst/>
              <a:defRPr/>
            </a:pPr>
            <a:r>
              <a:rPr lang="en-US" sz="33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Must ensure even wear</a:t>
            </a:r>
          </a:p>
          <a:p>
            <a:pPr marL="704822" marR="0" lvl="1" indent="-317487" algn="l" defTabSz="912777" rtl="0" eaLnBrk="1" fontAlgn="base" latinLnBrk="0" hangingPunct="1">
              <a:lnSpc>
                <a:spcPct val="90000"/>
              </a:lnSpc>
              <a:spcBef>
                <a:spcPts val="1083"/>
              </a:spcBef>
              <a:spcAft>
                <a:spcPct val="0"/>
              </a:spcAft>
              <a:buClr>
                <a:schemeClr val="tx2"/>
              </a:buClr>
              <a:buSzPct val="80000"/>
              <a:buFontTx/>
              <a:buBlip>
                <a:blip r:embed="rId6"/>
              </a:buBlip>
              <a:tabLst/>
              <a:defRPr/>
            </a:pPr>
            <a:endParaRPr kumimoji="0" lang="en-US" sz="30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ndParaRPr>
          </a:p>
          <a:p>
            <a:pPr marL="704822" marR="0" lvl="1" indent="-317487" algn="l" defTabSz="912777" rtl="0" eaLnBrk="1" fontAlgn="base" latinLnBrk="0" hangingPunct="1">
              <a:lnSpc>
                <a:spcPct val="90000"/>
              </a:lnSpc>
              <a:spcBef>
                <a:spcPts val="1083"/>
              </a:spcBef>
              <a:spcAft>
                <a:spcPct val="0"/>
              </a:spcAft>
              <a:buClr>
                <a:schemeClr val="tx2"/>
              </a:buClr>
              <a:buSzPct val="80000"/>
              <a:buFontTx/>
              <a:buBlip>
                <a:blip r:embed="rId6"/>
              </a:buBlip>
              <a:tabLst/>
              <a:defRPr/>
            </a:pPr>
            <a:endParaRPr kumimoji="0" lang="en-US" sz="30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ndParaRPr>
          </a:p>
        </p:txBody>
      </p:sp>
      <p:sp>
        <p:nvSpPr>
          <p:cNvPr id="9" name="Rectangle 12"/>
          <p:cNvSpPr txBox="1">
            <a:spLocks noChangeArrowheads="1"/>
          </p:cNvSpPr>
          <p:nvPr/>
        </p:nvSpPr>
        <p:spPr bwMode="auto">
          <a:xfrm>
            <a:off x="308758" y="216727"/>
            <a:ext cx="8393113" cy="116339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912777" fontAlgn="base">
              <a:lnSpc>
                <a:spcPct val="90000"/>
              </a:lnSpc>
              <a:spcBef>
                <a:spcPct val="0"/>
              </a:spcBef>
              <a:spcAft>
                <a:spcPct val="0"/>
              </a:spcAft>
            </a:pPr>
            <a:r>
              <a:rPr lang="en-US" sz="4800" kern="0" spc="-125" noProof="0" dirty="0" smtClean="0">
                <a:ln w="3175">
                  <a:noFill/>
                </a:ln>
                <a:gradFill flip="none" rotWithShape="1">
                  <a:gsLst>
                    <a:gs pos="0">
                      <a:srgbClr val="FFC000">
                        <a:lumMod val="20000"/>
                        <a:lumOff val="80000"/>
                      </a:srgbClr>
                    </a:gs>
                    <a:gs pos="41000">
                      <a:srgbClr val="FFC000">
                        <a:lumMod val="60000"/>
                        <a:lumOff val="40000"/>
                      </a:srgbClr>
                    </a:gs>
                    <a:gs pos="100000">
                      <a:srgbClr val="FFC000"/>
                    </a:gs>
                  </a:gsLst>
                  <a:lin ang="5400000" scaled="1"/>
                  <a:tileRect/>
                </a:gradFill>
                <a:effectLst>
                  <a:outerShdw blurRad="88900" dist="12700" dir="2700000" algn="tl" rotWithShape="0">
                    <a:prstClr val="black"/>
                  </a:outerShdw>
                </a:effectLst>
                <a:latin typeface="Trebuchet MS" pitchFamily="34" charset="0"/>
                <a:cs typeface="Arial" charset="0"/>
              </a:rPr>
              <a:t>Wear-leveling</a:t>
            </a:r>
            <a:r>
              <a:rPr kumimoji="0" lang="en-US" sz="4800" b="0" i="0" u="none" strike="noStrike" kern="0" cap="none" spc="-125" normalizeH="0" baseline="0" noProof="0"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Trebuchet MS" pitchFamily="34" charset="0"/>
                <a:ea typeface="+mn-ea"/>
                <a:cs typeface="Arial" charset="0"/>
              </a:rPr>
              <a:t/>
            </a:r>
            <a:br>
              <a:rPr kumimoji="0" lang="en-US" sz="4800" b="0" i="0" u="none" strike="noStrike" kern="0" cap="none" spc="-125" normalizeH="0" baseline="0" noProof="0"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Trebuchet MS" pitchFamily="34" charset="0"/>
                <a:ea typeface="+mn-ea"/>
                <a:cs typeface="Arial" charset="0"/>
              </a:rPr>
            </a:br>
            <a:r>
              <a:rPr lang="en-US" sz="3600" kern="0" spc="-125" dirty="0" smtClean="0">
                <a:ln w="3175">
                  <a:noFill/>
                </a:ln>
                <a:gradFill>
                  <a:gsLst>
                    <a:gs pos="28000">
                      <a:schemeClr val="accent6">
                        <a:lumMod val="40000"/>
                        <a:lumOff val="60000"/>
                      </a:schemeClr>
                    </a:gs>
                    <a:gs pos="48000">
                      <a:schemeClr val="accent6">
                        <a:lumMod val="40000"/>
                        <a:lumOff val="60000"/>
                      </a:schemeClr>
                    </a:gs>
                  </a:gsLst>
                  <a:lin ang="5400000" scaled="1"/>
                </a:gradFill>
                <a:effectLst>
                  <a:outerShdw blurRad="88900" dist="12700" dir="2700000" algn="tl" rotWithShape="0">
                    <a:prstClr val="black"/>
                  </a:outerShdw>
                </a:effectLst>
                <a:latin typeface="Trebuchet MS" pitchFamily="34" charset="0"/>
                <a:cs typeface="Arial" charset="0"/>
              </a:rPr>
              <a:t>Motivation</a:t>
            </a:r>
            <a:endParaRPr kumimoji="0" lang="en-US" sz="3600" b="0" i="0" u="none" strike="noStrike" kern="0" cap="none" spc="-125" normalizeH="0" baseline="0" noProof="0" dirty="0">
              <a:ln w="3175">
                <a:noFill/>
              </a:ln>
              <a:gradFill>
                <a:gsLst>
                  <a:gs pos="28000">
                    <a:schemeClr val="accent6">
                      <a:lumMod val="40000"/>
                      <a:lumOff val="60000"/>
                    </a:schemeClr>
                  </a:gs>
                  <a:gs pos="48000">
                    <a:schemeClr val="accent6">
                      <a:lumMod val="40000"/>
                      <a:lumOff val="60000"/>
                    </a:schemeClr>
                  </a:gs>
                </a:gsLst>
                <a:lin ang="5400000" scaled="1"/>
              </a:gradFill>
              <a:effectLst>
                <a:outerShdw blurRad="88900" dist="12700" dir="2700000" algn="tl" rotWithShape="0">
                  <a:prstClr val="black"/>
                </a:outerShdw>
              </a:effectLst>
              <a:uLnTx/>
              <a:uFillTx/>
              <a:latin typeface="Trebuchet MS"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443144" y="3996166"/>
            <a:ext cx="318583" cy="6784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000" b="1">
              <a:solidFill>
                <a:srgbClr val="FFFFFF"/>
              </a:solidFill>
              <a:latin typeface="Calibri"/>
              <a:ea typeface="Arial" pitchFamily="-112" charset="0"/>
              <a:cs typeface="Calibri"/>
            </a:endParaRPr>
          </a:p>
        </p:txBody>
      </p:sp>
      <p:sp>
        <p:nvSpPr>
          <p:cNvPr id="8" name="Rectangle 7"/>
          <p:cNvSpPr/>
          <p:nvPr/>
        </p:nvSpPr>
        <p:spPr>
          <a:xfrm>
            <a:off x="5761728" y="3996166"/>
            <a:ext cx="318583" cy="6784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000" b="1">
              <a:solidFill>
                <a:srgbClr val="FFFFFF"/>
              </a:solidFill>
              <a:latin typeface="Calibri"/>
              <a:ea typeface="Arial" pitchFamily="-112" charset="0"/>
              <a:cs typeface="Calibri"/>
            </a:endParaRPr>
          </a:p>
        </p:txBody>
      </p:sp>
      <p:sp>
        <p:nvSpPr>
          <p:cNvPr id="9" name="Rectangle 8"/>
          <p:cNvSpPr/>
          <p:nvPr/>
        </p:nvSpPr>
        <p:spPr>
          <a:xfrm>
            <a:off x="6080311" y="3996166"/>
            <a:ext cx="318583" cy="6784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r>
              <a:rPr lang="en-US" sz="1600" b="1" dirty="0" smtClean="0">
                <a:solidFill>
                  <a:schemeClr val="tx1"/>
                </a:solidFill>
                <a:latin typeface="Trebuchet MS" pitchFamily="34" charset="0"/>
                <a:ea typeface="Arial" pitchFamily="-112" charset="0"/>
                <a:cs typeface="Calibri"/>
              </a:rPr>
              <a:t>P</a:t>
            </a:r>
            <a:r>
              <a:rPr lang="en-US" sz="1600" b="1" baseline="-25000" dirty="0" smtClean="0">
                <a:solidFill>
                  <a:schemeClr val="tx1"/>
                </a:solidFill>
                <a:latin typeface="Trebuchet MS" pitchFamily="34" charset="0"/>
                <a:ea typeface="Arial" pitchFamily="-112" charset="0"/>
                <a:cs typeface="Calibri"/>
              </a:rPr>
              <a:t>0</a:t>
            </a:r>
            <a:endParaRPr lang="en-US" sz="1600" b="1" baseline="-25000" dirty="0">
              <a:solidFill>
                <a:schemeClr val="tx1"/>
              </a:solidFill>
              <a:latin typeface="Trebuchet MS" pitchFamily="34" charset="0"/>
              <a:ea typeface="Arial" pitchFamily="-112" charset="0"/>
              <a:cs typeface="Calibri"/>
            </a:endParaRPr>
          </a:p>
        </p:txBody>
      </p:sp>
      <p:sp>
        <p:nvSpPr>
          <p:cNvPr id="10" name="Rectangle 9"/>
          <p:cNvSpPr/>
          <p:nvPr/>
        </p:nvSpPr>
        <p:spPr>
          <a:xfrm>
            <a:off x="6398894" y="3996166"/>
            <a:ext cx="318583" cy="6784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000" b="1">
              <a:solidFill>
                <a:srgbClr val="FFFFFF"/>
              </a:solidFill>
              <a:latin typeface="Calibri"/>
              <a:ea typeface="Arial" pitchFamily="-112" charset="0"/>
              <a:cs typeface="Calibri"/>
            </a:endParaRPr>
          </a:p>
        </p:txBody>
      </p:sp>
      <p:sp>
        <p:nvSpPr>
          <p:cNvPr id="12" name="Rectangle 11"/>
          <p:cNvSpPr/>
          <p:nvPr/>
        </p:nvSpPr>
        <p:spPr>
          <a:xfrm>
            <a:off x="7036061" y="3996166"/>
            <a:ext cx="318583" cy="6784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000" b="1">
              <a:solidFill>
                <a:srgbClr val="FFFFFF"/>
              </a:solidFill>
              <a:latin typeface="Calibri"/>
              <a:ea typeface="Arial" pitchFamily="-112" charset="0"/>
              <a:cs typeface="Calibri"/>
            </a:endParaRPr>
          </a:p>
        </p:txBody>
      </p:sp>
      <p:sp>
        <p:nvSpPr>
          <p:cNvPr id="13" name="Rectangle 12"/>
          <p:cNvSpPr/>
          <p:nvPr/>
        </p:nvSpPr>
        <p:spPr>
          <a:xfrm>
            <a:off x="7354645" y="3996166"/>
            <a:ext cx="318583" cy="6784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000" b="1">
              <a:solidFill>
                <a:srgbClr val="FFFFFF"/>
              </a:solidFill>
              <a:latin typeface="Calibri"/>
              <a:ea typeface="Arial" pitchFamily="-112" charset="0"/>
              <a:cs typeface="Calibri"/>
            </a:endParaRPr>
          </a:p>
        </p:txBody>
      </p:sp>
      <p:sp>
        <p:nvSpPr>
          <p:cNvPr id="14" name="Rectangle 13"/>
          <p:cNvSpPr/>
          <p:nvPr/>
        </p:nvSpPr>
        <p:spPr>
          <a:xfrm>
            <a:off x="7673228" y="3996166"/>
            <a:ext cx="318583" cy="6784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000" b="1">
              <a:solidFill>
                <a:srgbClr val="FFFFFF"/>
              </a:solidFill>
              <a:latin typeface="Calibri"/>
              <a:ea typeface="Arial" pitchFamily="-112" charset="0"/>
              <a:cs typeface="Calibri"/>
            </a:endParaRPr>
          </a:p>
        </p:txBody>
      </p:sp>
      <p:sp>
        <p:nvSpPr>
          <p:cNvPr id="15" name="Rectangle 14"/>
          <p:cNvSpPr/>
          <p:nvPr/>
        </p:nvSpPr>
        <p:spPr>
          <a:xfrm>
            <a:off x="5443144" y="3656952"/>
            <a:ext cx="318583" cy="3392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000" b="1">
              <a:solidFill>
                <a:srgbClr val="FFFFFF"/>
              </a:solidFill>
              <a:latin typeface="Calibri"/>
              <a:ea typeface="Arial" pitchFamily="-112" charset="0"/>
              <a:cs typeface="Calibri"/>
            </a:endParaRPr>
          </a:p>
        </p:txBody>
      </p:sp>
      <p:sp>
        <p:nvSpPr>
          <p:cNvPr id="16" name="Rectangle 15"/>
          <p:cNvSpPr/>
          <p:nvPr/>
        </p:nvSpPr>
        <p:spPr>
          <a:xfrm>
            <a:off x="5761728" y="3656952"/>
            <a:ext cx="318583" cy="3392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000" b="1">
              <a:solidFill>
                <a:srgbClr val="FFFFFF"/>
              </a:solidFill>
              <a:latin typeface="Calibri"/>
              <a:ea typeface="Arial" pitchFamily="-112" charset="0"/>
              <a:cs typeface="Calibri"/>
            </a:endParaRPr>
          </a:p>
        </p:txBody>
      </p:sp>
      <p:sp>
        <p:nvSpPr>
          <p:cNvPr id="18" name="Rectangle 17"/>
          <p:cNvSpPr/>
          <p:nvPr/>
        </p:nvSpPr>
        <p:spPr>
          <a:xfrm>
            <a:off x="6398894" y="3656952"/>
            <a:ext cx="318583" cy="3392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000" b="1">
              <a:solidFill>
                <a:srgbClr val="FFFFFF"/>
              </a:solidFill>
              <a:latin typeface="Calibri"/>
              <a:ea typeface="Arial" pitchFamily="-112" charset="0"/>
              <a:cs typeface="Calibri"/>
            </a:endParaRPr>
          </a:p>
        </p:txBody>
      </p:sp>
      <p:sp>
        <p:nvSpPr>
          <p:cNvPr id="19" name="Rectangle 18"/>
          <p:cNvSpPr/>
          <p:nvPr/>
        </p:nvSpPr>
        <p:spPr>
          <a:xfrm>
            <a:off x="6717478" y="3656952"/>
            <a:ext cx="318583" cy="3392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000" b="1">
              <a:solidFill>
                <a:srgbClr val="FFFFFF"/>
              </a:solidFill>
              <a:latin typeface="Calibri"/>
              <a:ea typeface="Arial" pitchFamily="-112" charset="0"/>
              <a:cs typeface="Calibri"/>
            </a:endParaRPr>
          </a:p>
        </p:txBody>
      </p:sp>
      <p:sp>
        <p:nvSpPr>
          <p:cNvPr id="20" name="Rectangle 19"/>
          <p:cNvSpPr/>
          <p:nvPr/>
        </p:nvSpPr>
        <p:spPr>
          <a:xfrm>
            <a:off x="7036061" y="3656952"/>
            <a:ext cx="318583" cy="3392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000" b="1">
              <a:solidFill>
                <a:srgbClr val="FFFFFF"/>
              </a:solidFill>
              <a:latin typeface="Calibri"/>
              <a:ea typeface="Arial" pitchFamily="-112" charset="0"/>
              <a:cs typeface="Calibri"/>
            </a:endParaRPr>
          </a:p>
        </p:txBody>
      </p:sp>
      <p:sp>
        <p:nvSpPr>
          <p:cNvPr id="21" name="Rectangle 20"/>
          <p:cNvSpPr/>
          <p:nvPr/>
        </p:nvSpPr>
        <p:spPr>
          <a:xfrm>
            <a:off x="7354645" y="3656952"/>
            <a:ext cx="318583" cy="3392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000" b="1">
              <a:solidFill>
                <a:srgbClr val="FFFFFF"/>
              </a:solidFill>
              <a:latin typeface="Calibri"/>
              <a:ea typeface="Arial" pitchFamily="-112" charset="0"/>
              <a:cs typeface="Calibri"/>
            </a:endParaRPr>
          </a:p>
        </p:txBody>
      </p:sp>
      <p:sp>
        <p:nvSpPr>
          <p:cNvPr id="22" name="Rectangle 21"/>
          <p:cNvSpPr/>
          <p:nvPr/>
        </p:nvSpPr>
        <p:spPr>
          <a:xfrm>
            <a:off x="7673228" y="3656952"/>
            <a:ext cx="318583" cy="3392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000" b="1">
              <a:solidFill>
                <a:srgbClr val="FFFFFF"/>
              </a:solidFill>
              <a:latin typeface="Calibri"/>
              <a:ea typeface="Arial" pitchFamily="-112" charset="0"/>
              <a:cs typeface="Calibri"/>
            </a:endParaRPr>
          </a:p>
        </p:txBody>
      </p:sp>
      <p:sp>
        <p:nvSpPr>
          <p:cNvPr id="23" name="Rectangle 22"/>
          <p:cNvSpPr/>
          <p:nvPr/>
        </p:nvSpPr>
        <p:spPr>
          <a:xfrm>
            <a:off x="3964301" y="3656952"/>
            <a:ext cx="318583" cy="33921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000" b="1">
              <a:solidFill>
                <a:srgbClr val="FFFFFF"/>
              </a:solidFill>
              <a:latin typeface="Calibri"/>
              <a:ea typeface="Arial" pitchFamily="-112" charset="0"/>
              <a:cs typeface="Calibri"/>
            </a:endParaRPr>
          </a:p>
        </p:txBody>
      </p:sp>
      <p:sp>
        <p:nvSpPr>
          <p:cNvPr id="24" name="Rectangle 23"/>
          <p:cNvSpPr/>
          <p:nvPr/>
        </p:nvSpPr>
        <p:spPr>
          <a:xfrm>
            <a:off x="2371383" y="3656952"/>
            <a:ext cx="318583" cy="33921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000" b="1">
              <a:solidFill>
                <a:srgbClr val="FFFFFF"/>
              </a:solidFill>
              <a:latin typeface="Calibri"/>
              <a:ea typeface="Arial" pitchFamily="-112" charset="0"/>
              <a:cs typeface="Calibri"/>
            </a:endParaRPr>
          </a:p>
        </p:txBody>
      </p:sp>
      <p:sp>
        <p:nvSpPr>
          <p:cNvPr id="25" name="Rectangle 24"/>
          <p:cNvSpPr/>
          <p:nvPr/>
        </p:nvSpPr>
        <p:spPr>
          <a:xfrm>
            <a:off x="2689967" y="3656952"/>
            <a:ext cx="318583" cy="33921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000" b="1">
              <a:solidFill>
                <a:srgbClr val="FFFFFF"/>
              </a:solidFill>
              <a:latin typeface="Calibri"/>
              <a:ea typeface="Arial" pitchFamily="-112" charset="0"/>
              <a:cs typeface="Calibri"/>
            </a:endParaRPr>
          </a:p>
        </p:txBody>
      </p:sp>
      <p:sp>
        <p:nvSpPr>
          <p:cNvPr id="26" name="Rectangle 25"/>
          <p:cNvSpPr/>
          <p:nvPr/>
        </p:nvSpPr>
        <p:spPr>
          <a:xfrm>
            <a:off x="3008550" y="3650129"/>
            <a:ext cx="318583" cy="33921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000" b="1">
              <a:solidFill>
                <a:srgbClr val="FFFFFF"/>
              </a:solidFill>
              <a:latin typeface="Calibri"/>
              <a:ea typeface="Arial" pitchFamily="-112" charset="0"/>
              <a:cs typeface="Calibri"/>
            </a:endParaRPr>
          </a:p>
        </p:txBody>
      </p:sp>
      <p:sp>
        <p:nvSpPr>
          <p:cNvPr id="27" name="Rectangle 26"/>
          <p:cNvSpPr/>
          <p:nvPr/>
        </p:nvSpPr>
        <p:spPr>
          <a:xfrm>
            <a:off x="3327134" y="3656952"/>
            <a:ext cx="318583" cy="33921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000" b="1">
              <a:solidFill>
                <a:srgbClr val="FFFFFF"/>
              </a:solidFill>
              <a:latin typeface="Calibri"/>
              <a:ea typeface="Arial" pitchFamily="-112" charset="0"/>
              <a:cs typeface="Calibri"/>
            </a:endParaRPr>
          </a:p>
        </p:txBody>
      </p:sp>
      <p:sp>
        <p:nvSpPr>
          <p:cNvPr id="28" name="Rectangle 27"/>
          <p:cNvSpPr/>
          <p:nvPr/>
        </p:nvSpPr>
        <p:spPr>
          <a:xfrm>
            <a:off x="3645717" y="3656952"/>
            <a:ext cx="318583" cy="33921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1600" b="1">
              <a:solidFill>
                <a:schemeClr val="tx1"/>
              </a:solidFill>
              <a:latin typeface="Calibri"/>
              <a:ea typeface="Arial" pitchFamily="-112" charset="0"/>
              <a:cs typeface="Calibri"/>
            </a:endParaRPr>
          </a:p>
        </p:txBody>
      </p:sp>
      <p:sp>
        <p:nvSpPr>
          <p:cNvPr id="31" name="Rectangle 30"/>
          <p:cNvSpPr/>
          <p:nvPr/>
        </p:nvSpPr>
        <p:spPr>
          <a:xfrm>
            <a:off x="2371383" y="3996166"/>
            <a:ext cx="318583" cy="67842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000" b="1">
              <a:solidFill>
                <a:srgbClr val="FFFFFF"/>
              </a:solidFill>
              <a:latin typeface="Calibri"/>
              <a:ea typeface="Arial" pitchFamily="-112" charset="0"/>
              <a:cs typeface="Calibri"/>
            </a:endParaRPr>
          </a:p>
        </p:txBody>
      </p:sp>
      <p:sp>
        <p:nvSpPr>
          <p:cNvPr id="32" name="Rectangle 31"/>
          <p:cNvSpPr/>
          <p:nvPr/>
        </p:nvSpPr>
        <p:spPr>
          <a:xfrm>
            <a:off x="2689967" y="3996166"/>
            <a:ext cx="318583" cy="67842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000" b="1">
              <a:solidFill>
                <a:srgbClr val="FFFFFF"/>
              </a:solidFill>
              <a:latin typeface="Calibri"/>
              <a:ea typeface="Arial" pitchFamily="-112" charset="0"/>
              <a:cs typeface="Calibri"/>
            </a:endParaRPr>
          </a:p>
        </p:txBody>
      </p:sp>
      <p:sp>
        <p:nvSpPr>
          <p:cNvPr id="33" name="Rectangle 32"/>
          <p:cNvSpPr/>
          <p:nvPr/>
        </p:nvSpPr>
        <p:spPr>
          <a:xfrm>
            <a:off x="3008550" y="3996166"/>
            <a:ext cx="318583" cy="67842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000" b="1">
              <a:solidFill>
                <a:srgbClr val="FFFFFF"/>
              </a:solidFill>
              <a:latin typeface="Calibri"/>
              <a:ea typeface="Arial" pitchFamily="-112" charset="0"/>
              <a:cs typeface="Calibri"/>
            </a:endParaRPr>
          </a:p>
        </p:txBody>
      </p:sp>
      <p:sp>
        <p:nvSpPr>
          <p:cNvPr id="34" name="Rectangle 33"/>
          <p:cNvSpPr/>
          <p:nvPr/>
        </p:nvSpPr>
        <p:spPr>
          <a:xfrm>
            <a:off x="3327134" y="3996166"/>
            <a:ext cx="318583" cy="67842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000" b="1">
              <a:solidFill>
                <a:srgbClr val="FFFFFF"/>
              </a:solidFill>
              <a:latin typeface="Calibri"/>
              <a:ea typeface="Arial" pitchFamily="-112" charset="0"/>
              <a:cs typeface="Calibri"/>
            </a:endParaRPr>
          </a:p>
        </p:txBody>
      </p:sp>
      <p:sp>
        <p:nvSpPr>
          <p:cNvPr id="35" name="Rectangle 34"/>
          <p:cNvSpPr/>
          <p:nvPr/>
        </p:nvSpPr>
        <p:spPr>
          <a:xfrm>
            <a:off x="3645717" y="3996166"/>
            <a:ext cx="318583" cy="67842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1600" b="1" baseline="-25000">
              <a:solidFill>
                <a:schemeClr val="tx1"/>
              </a:solidFill>
              <a:latin typeface="Calibri"/>
              <a:ea typeface="Arial" pitchFamily="-112" charset="0"/>
              <a:cs typeface="Calibri"/>
            </a:endParaRPr>
          </a:p>
        </p:txBody>
      </p:sp>
      <p:sp>
        <p:nvSpPr>
          <p:cNvPr id="36" name="Rectangle 35"/>
          <p:cNvSpPr/>
          <p:nvPr/>
        </p:nvSpPr>
        <p:spPr>
          <a:xfrm>
            <a:off x="3964301" y="3996166"/>
            <a:ext cx="318583" cy="67842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000" b="1">
              <a:solidFill>
                <a:srgbClr val="FFFFFF"/>
              </a:solidFill>
              <a:latin typeface="Calibri"/>
              <a:ea typeface="Arial" pitchFamily="-112" charset="0"/>
              <a:cs typeface="Calibri"/>
            </a:endParaRPr>
          </a:p>
        </p:txBody>
      </p:sp>
      <p:sp>
        <p:nvSpPr>
          <p:cNvPr id="37" name="Rectangle 36"/>
          <p:cNvSpPr/>
          <p:nvPr/>
        </p:nvSpPr>
        <p:spPr>
          <a:xfrm>
            <a:off x="4282884" y="3996166"/>
            <a:ext cx="318583" cy="6784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r>
              <a:rPr lang="en-US" sz="1600" b="1" dirty="0" smtClean="0">
                <a:solidFill>
                  <a:schemeClr val="tx1"/>
                </a:solidFill>
                <a:latin typeface="Trebuchet MS" pitchFamily="34" charset="0"/>
                <a:ea typeface="Arial" pitchFamily="-112" charset="0"/>
                <a:cs typeface="Calibri"/>
              </a:rPr>
              <a:t>Q</a:t>
            </a:r>
            <a:r>
              <a:rPr lang="en-US" sz="1600" b="1" baseline="-25000" dirty="0" smtClean="0">
                <a:solidFill>
                  <a:schemeClr val="tx1"/>
                </a:solidFill>
                <a:latin typeface="Trebuchet MS" pitchFamily="34" charset="0"/>
                <a:ea typeface="Arial" pitchFamily="-112" charset="0"/>
                <a:cs typeface="Calibri"/>
              </a:rPr>
              <a:t>0</a:t>
            </a:r>
            <a:endParaRPr lang="en-US" sz="1600" b="1" dirty="0">
              <a:solidFill>
                <a:srgbClr val="FFFFFF"/>
              </a:solidFill>
              <a:latin typeface="Trebuchet MS" pitchFamily="34" charset="0"/>
              <a:ea typeface="Arial" pitchFamily="-112" charset="0"/>
              <a:cs typeface="Calibri"/>
            </a:endParaRPr>
          </a:p>
        </p:txBody>
      </p:sp>
      <p:sp>
        <p:nvSpPr>
          <p:cNvPr id="38" name="Rectangle 37"/>
          <p:cNvSpPr/>
          <p:nvPr/>
        </p:nvSpPr>
        <p:spPr>
          <a:xfrm>
            <a:off x="4601468" y="3996166"/>
            <a:ext cx="318583" cy="6784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r>
              <a:rPr lang="en-US" sz="1600" b="1" dirty="0" smtClean="0">
                <a:solidFill>
                  <a:schemeClr val="tx1"/>
                </a:solidFill>
                <a:latin typeface="Trebuchet MS" pitchFamily="34" charset="0"/>
                <a:ea typeface="Arial" pitchFamily="-112" charset="0"/>
                <a:cs typeface="Calibri"/>
              </a:rPr>
              <a:t>R</a:t>
            </a:r>
            <a:r>
              <a:rPr lang="en-US" sz="1600" b="1" baseline="-25000" dirty="0" smtClean="0">
                <a:solidFill>
                  <a:schemeClr val="tx1"/>
                </a:solidFill>
                <a:latin typeface="Trebuchet MS" pitchFamily="34" charset="0"/>
                <a:ea typeface="Arial" pitchFamily="-112" charset="0"/>
                <a:cs typeface="Calibri"/>
              </a:rPr>
              <a:t>0</a:t>
            </a:r>
            <a:endParaRPr lang="en-US" sz="1600" b="1" dirty="0">
              <a:solidFill>
                <a:srgbClr val="FFFFFF"/>
              </a:solidFill>
              <a:latin typeface="Trebuchet MS" pitchFamily="34" charset="0"/>
              <a:ea typeface="Arial" pitchFamily="-112" charset="0"/>
              <a:cs typeface="Calibri"/>
            </a:endParaRPr>
          </a:p>
        </p:txBody>
      </p:sp>
      <p:sp>
        <p:nvSpPr>
          <p:cNvPr id="47" name="Rectangle 46"/>
          <p:cNvSpPr/>
          <p:nvPr/>
        </p:nvSpPr>
        <p:spPr>
          <a:xfrm>
            <a:off x="2378207" y="3656953"/>
            <a:ext cx="2548668" cy="1017643"/>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000" b="1">
              <a:solidFill>
                <a:srgbClr val="FFFFFF"/>
              </a:solidFill>
              <a:latin typeface="Calibri"/>
              <a:ea typeface="Arial" pitchFamily="-112" charset="0"/>
              <a:cs typeface="Calibri"/>
            </a:endParaRPr>
          </a:p>
        </p:txBody>
      </p:sp>
      <p:sp>
        <p:nvSpPr>
          <p:cNvPr id="51" name="Rectangle 50"/>
          <p:cNvSpPr/>
          <p:nvPr/>
        </p:nvSpPr>
        <p:spPr>
          <a:xfrm>
            <a:off x="5443144" y="3656952"/>
            <a:ext cx="637167" cy="1017643"/>
          </a:xfrm>
          <a:prstGeom prst="rect">
            <a:avLst/>
          </a:prstGeom>
          <a:solidFill>
            <a:schemeClr val="accent6">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000" b="1">
              <a:solidFill>
                <a:srgbClr val="FFDEBD"/>
              </a:solidFill>
              <a:latin typeface="Calibri"/>
              <a:ea typeface="Arial" pitchFamily="-112" charset="0"/>
              <a:cs typeface="Calibri"/>
            </a:endParaRPr>
          </a:p>
        </p:txBody>
      </p:sp>
      <p:sp>
        <p:nvSpPr>
          <p:cNvPr id="52" name="Rectangle 51"/>
          <p:cNvSpPr/>
          <p:nvPr/>
        </p:nvSpPr>
        <p:spPr>
          <a:xfrm>
            <a:off x="5443144" y="3656952"/>
            <a:ext cx="2548668" cy="1017643"/>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000" b="1">
              <a:solidFill>
                <a:srgbClr val="FFFFFF"/>
              </a:solidFill>
              <a:latin typeface="Calibri"/>
              <a:ea typeface="Arial" pitchFamily="-112" charset="0"/>
              <a:cs typeface="Calibri"/>
            </a:endParaRPr>
          </a:p>
        </p:txBody>
      </p:sp>
      <p:grpSp>
        <p:nvGrpSpPr>
          <p:cNvPr id="2" name="Group 103"/>
          <p:cNvGrpSpPr/>
          <p:nvPr/>
        </p:nvGrpSpPr>
        <p:grpSpPr>
          <a:xfrm>
            <a:off x="6381780" y="3671693"/>
            <a:ext cx="663807" cy="1012427"/>
            <a:chOff x="6371147" y="3448409"/>
            <a:chExt cx="663807" cy="1012427"/>
          </a:xfrm>
        </p:grpSpPr>
        <p:sp>
          <p:nvSpPr>
            <p:cNvPr id="55" name="Rectangle 54"/>
            <p:cNvSpPr/>
            <p:nvPr/>
          </p:nvSpPr>
          <p:spPr>
            <a:xfrm>
              <a:off x="6371147" y="3448409"/>
              <a:ext cx="338404" cy="339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r>
                <a:rPr lang="en-US" sz="1600" b="1" dirty="0" smtClean="0">
                  <a:solidFill>
                    <a:schemeClr val="tx1"/>
                  </a:solidFill>
                  <a:latin typeface="Trebuchet MS" pitchFamily="34" charset="0"/>
                  <a:ea typeface="Arial" pitchFamily="-112" charset="0"/>
                  <a:cs typeface="Calibri"/>
                </a:rPr>
                <a:t>Q</a:t>
              </a:r>
              <a:endParaRPr lang="en-US" sz="1600" b="1" dirty="0">
                <a:solidFill>
                  <a:schemeClr val="tx1"/>
                </a:solidFill>
                <a:latin typeface="Trebuchet MS" pitchFamily="34" charset="0"/>
                <a:ea typeface="Arial" pitchFamily="-112" charset="0"/>
                <a:cs typeface="Calibri"/>
              </a:endParaRPr>
            </a:p>
          </p:txBody>
        </p:sp>
        <p:sp>
          <p:nvSpPr>
            <p:cNvPr id="56" name="Rectangle 55"/>
            <p:cNvSpPr/>
            <p:nvPr/>
          </p:nvSpPr>
          <p:spPr>
            <a:xfrm>
              <a:off x="6714047" y="3448409"/>
              <a:ext cx="318583" cy="339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r>
                <a:rPr lang="en-US" sz="1600" b="1" dirty="0">
                  <a:solidFill>
                    <a:schemeClr val="tx1"/>
                  </a:solidFill>
                  <a:latin typeface="Trebuchet MS" pitchFamily="34" charset="0"/>
                  <a:ea typeface="Arial" pitchFamily="-112" charset="0"/>
                  <a:cs typeface="Calibri"/>
                </a:rPr>
                <a:t>R</a:t>
              </a:r>
            </a:p>
          </p:txBody>
        </p:sp>
        <p:sp>
          <p:nvSpPr>
            <p:cNvPr id="57" name="Rectangle 56"/>
            <p:cNvSpPr/>
            <p:nvPr/>
          </p:nvSpPr>
          <p:spPr>
            <a:xfrm>
              <a:off x="6390197" y="3781784"/>
              <a:ext cx="295275" cy="65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r>
                <a:rPr lang="en-US" sz="1600" b="1" dirty="0" smtClean="0">
                  <a:solidFill>
                    <a:schemeClr val="tx1"/>
                  </a:solidFill>
                  <a:latin typeface="Trebuchet MS" pitchFamily="34" charset="0"/>
                  <a:ea typeface="Arial" pitchFamily="-112" charset="0"/>
                  <a:cs typeface="Calibri"/>
                </a:rPr>
                <a:t>Q</a:t>
              </a:r>
              <a:r>
                <a:rPr lang="en-US" sz="1600" b="1" baseline="-25000" dirty="0" smtClean="0">
                  <a:solidFill>
                    <a:schemeClr val="tx1"/>
                  </a:solidFill>
                  <a:latin typeface="Trebuchet MS" pitchFamily="34" charset="0"/>
                  <a:ea typeface="Arial" pitchFamily="-112" charset="0"/>
                  <a:cs typeface="Calibri"/>
                </a:rPr>
                <a:t>0</a:t>
              </a:r>
              <a:endParaRPr lang="en-US" sz="1600" b="1" dirty="0">
                <a:solidFill>
                  <a:srgbClr val="FFFFFF"/>
                </a:solidFill>
                <a:latin typeface="Trebuchet MS" pitchFamily="34" charset="0"/>
                <a:ea typeface="Arial" pitchFamily="-112" charset="0"/>
                <a:cs typeface="Calibri"/>
              </a:endParaRPr>
            </a:p>
          </p:txBody>
        </p:sp>
        <p:sp>
          <p:nvSpPr>
            <p:cNvPr id="58" name="Rectangle 57"/>
            <p:cNvSpPr/>
            <p:nvPr/>
          </p:nvSpPr>
          <p:spPr>
            <a:xfrm>
              <a:off x="6704522" y="3782407"/>
              <a:ext cx="330432" cy="6784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r>
                <a:rPr lang="en-US" sz="1600" b="1" dirty="0" smtClean="0">
                  <a:solidFill>
                    <a:schemeClr val="tx1"/>
                  </a:solidFill>
                  <a:latin typeface="Trebuchet MS" pitchFamily="34" charset="0"/>
                  <a:ea typeface="Arial" pitchFamily="-112" charset="0"/>
                  <a:cs typeface="Calibri"/>
                </a:rPr>
                <a:t>R</a:t>
              </a:r>
              <a:r>
                <a:rPr lang="en-US" sz="1600" b="1" baseline="-25000" dirty="0" smtClean="0">
                  <a:solidFill>
                    <a:schemeClr val="tx1"/>
                  </a:solidFill>
                  <a:latin typeface="Trebuchet MS" pitchFamily="34" charset="0"/>
                  <a:ea typeface="Arial" pitchFamily="-112" charset="0"/>
                  <a:cs typeface="Calibri"/>
                </a:rPr>
                <a:t>0</a:t>
              </a:r>
              <a:endParaRPr lang="en-US" sz="1600" b="1" dirty="0">
                <a:solidFill>
                  <a:srgbClr val="FFFFFF"/>
                </a:solidFill>
                <a:latin typeface="Trebuchet MS" pitchFamily="34" charset="0"/>
                <a:ea typeface="Arial" pitchFamily="-112" charset="0"/>
                <a:cs typeface="Calibri"/>
              </a:endParaRPr>
            </a:p>
          </p:txBody>
        </p:sp>
      </p:grpSp>
      <p:grpSp>
        <p:nvGrpSpPr>
          <p:cNvPr id="3" name="Group 145"/>
          <p:cNvGrpSpPr/>
          <p:nvPr/>
        </p:nvGrpSpPr>
        <p:grpSpPr>
          <a:xfrm>
            <a:off x="4562505" y="4662294"/>
            <a:ext cx="2247899" cy="533399"/>
            <a:chOff x="2623323" y="4419601"/>
            <a:chExt cx="4800755" cy="533399"/>
          </a:xfrm>
        </p:grpSpPr>
        <p:cxnSp>
          <p:nvCxnSpPr>
            <p:cNvPr id="96" name="Curved Connector 95"/>
            <p:cNvCxnSpPr/>
            <p:nvPr/>
          </p:nvCxnSpPr>
          <p:spPr>
            <a:xfrm flipV="1">
              <a:off x="2943266" y="4800598"/>
              <a:ext cx="4479146" cy="2"/>
            </a:xfrm>
            <a:prstGeom prst="curvedConnector3">
              <a:avLst>
                <a:gd name="adj1" fmla="val 50000"/>
              </a:avLst>
            </a:prstGeom>
            <a:ln w="50800">
              <a:tailEnd type="none"/>
            </a:ln>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rot="5400000">
              <a:off x="2753578" y="4610080"/>
              <a:ext cx="380206" cy="833"/>
            </a:xfrm>
            <a:prstGeom prst="line">
              <a:avLst/>
            </a:prstGeom>
            <a:ln w="50800"/>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rot="5400000">
              <a:off x="7232745" y="4609267"/>
              <a:ext cx="381000" cy="1667"/>
            </a:xfrm>
            <a:prstGeom prst="line">
              <a:avLst/>
            </a:prstGeom>
            <a:ln w="50800">
              <a:headEnd type="arrow"/>
            </a:ln>
          </p:spPr>
          <p:style>
            <a:lnRef idx="2">
              <a:schemeClr val="accent1"/>
            </a:lnRef>
            <a:fillRef idx="0">
              <a:schemeClr val="accent1"/>
            </a:fillRef>
            <a:effectRef idx="1">
              <a:schemeClr val="accent1"/>
            </a:effectRef>
            <a:fontRef idx="minor">
              <a:schemeClr val="tx1"/>
            </a:fontRef>
          </p:style>
        </p:cxnSp>
        <p:grpSp>
          <p:nvGrpSpPr>
            <p:cNvPr id="4" name="Group 115"/>
            <p:cNvGrpSpPr/>
            <p:nvPr/>
          </p:nvGrpSpPr>
          <p:grpSpPr>
            <a:xfrm>
              <a:off x="2623323" y="4419602"/>
              <a:ext cx="4480815" cy="533398"/>
              <a:chOff x="2590798" y="4419602"/>
              <a:chExt cx="4268788" cy="381000"/>
            </a:xfrm>
          </p:grpSpPr>
          <p:cxnSp>
            <p:nvCxnSpPr>
              <p:cNvPr id="110" name="Curved Connector 109"/>
              <p:cNvCxnSpPr/>
              <p:nvPr/>
            </p:nvCxnSpPr>
            <p:spPr>
              <a:xfrm flipV="1">
                <a:off x="2590800" y="4800600"/>
                <a:ext cx="4267198" cy="2"/>
              </a:xfrm>
              <a:prstGeom prst="curvedConnector3">
                <a:avLst>
                  <a:gd name="adj1" fmla="val 50000"/>
                </a:avLst>
              </a:prstGeom>
              <a:ln w="50800">
                <a:tailEnd type="none"/>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rot="5400000">
                <a:off x="2401092" y="4610102"/>
                <a:ext cx="380206" cy="794"/>
              </a:xfrm>
              <a:prstGeom prst="line">
                <a:avLst/>
              </a:prstGeom>
              <a:ln w="50800"/>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rot="5400000">
                <a:off x="6668292" y="4609308"/>
                <a:ext cx="381000" cy="1588"/>
              </a:xfrm>
              <a:prstGeom prst="line">
                <a:avLst/>
              </a:prstGeom>
              <a:ln w="50800">
                <a:headEnd type="arrow"/>
              </a:ln>
            </p:spPr>
            <p:style>
              <a:lnRef idx="2">
                <a:schemeClr val="accent1"/>
              </a:lnRef>
              <a:fillRef idx="0">
                <a:schemeClr val="accent1"/>
              </a:fillRef>
              <a:effectRef idx="1">
                <a:schemeClr val="accent1"/>
              </a:effectRef>
              <a:fontRef idx="minor">
                <a:schemeClr val="tx1"/>
              </a:fontRef>
            </p:style>
          </p:cxnSp>
        </p:grpSp>
      </p:grpSp>
      <p:sp>
        <p:nvSpPr>
          <p:cNvPr id="125" name="Rectangle 124"/>
          <p:cNvSpPr/>
          <p:nvPr/>
        </p:nvSpPr>
        <p:spPr>
          <a:xfrm>
            <a:off x="4292555" y="3671693"/>
            <a:ext cx="318583" cy="33921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r>
              <a:rPr lang="en-US" sz="1600" b="1" dirty="0" smtClean="0">
                <a:solidFill>
                  <a:schemeClr val="tx1"/>
                </a:solidFill>
                <a:latin typeface="Trebuchet MS" pitchFamily="34" charset="0"/>
                <a:ea typeface="Arial" pitchFamily="-112" charset="0"/>
                <a:cs typeface="Calibri"/>
              </a:rPr>
              <a:t>Q</a:t>
            </a:r>
            <a:endParaRPr lang="en-US" sz="1600" b="1" baseline="-25000" dirty="0">
              <a:solidFill>
                <a:schemeClr val="tx1"/>
              </a:solidFill>
              <a:latin typeface="Trebuchet MS" pitchFamily="34" charset="0"/>
              <a:ea typeface="Arial" pitchFamily="-112" charset="0"/>
              <a:cs typeface="Calibri"/>
            </a:endParaRPr>
          </a:p>
        </p:txBody>
      </p:sp>
      <p:sp>
        <p:nvSpPr>
          <p:cNvPr id="126" name="Rectangle 125"/>
          <p:cNvSpPr/>
          <p:nvPr/>
        </p:nvSpPr>
        <p:spPr>
          <a:xfrm>
            <a:off x="4577534" y="3671693"/>
            <a:ext cx="338404" cy="339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r>
              <a:rPr lang="en-US" sz="1600" b="1" dirty="0" smtClean="0">
                <a:solidFill>
                  <a:schemeClr val="tx1"/>
                </a:solidFill>
                <a:latin typeface="Trebuchet MS" pitchFamily="34" charset="0"/>
                <a:ea typeface="Arial" pitchFamily="-112" charset="0"/>
                <a:cs typeface="Calibri"/>
              </a:rPr>
              <a:t>R</a:t>
            </a:r>
            <a:endParaRPr lang="en-US" sz="1600" b="1" dirty="0">
              <a:solidFill>
                <a:schemeClr val="tx1"/>
              </a:solidFill>
              <a:latin typeface="Trebuchet MS" pitchFamily="34" charset="0"/>
              <a:ea typeface="Arial" pitchFamily="-112" charset="0"/>
              <a:cs typeface="Calibri"/>
            </a:endParaRPr>
          </a:p>
        </p:txBody>
      </p:sp>
      <p:sp>
        <p:nvSpPr>
          <p:cNvPr id="131" name="TextBox 130"/>
          <p:cNvSpPr txBox="1"/>
          <p:nvPr/>
        </p:nvSpPr>
        <p:spPr>
          <a:xfrm>
            <a:off x="1781205" y="3157343"/>
            <a:ext cx="1447800" cy="400110"/>
          </a:xfrm>
          <a:prstGeom prst="rect">
            <a:avLst/>
          </a:prstGeom>
          <a:noFill/>
        </p:spPr>
        <p:txBody>
          <a:bodyPr wrap="square">
            <a:prstTxWarp prst="textNoShape">
              <a:avLst/>
            </a:prstTxWarp>
            <a:spAutoFit/>
          </a:bodyPr>
          <a:lstStyle>
            <a:defPPr>
              <a:defRPr lang="en-US"/>
            </a:defPPr>
            <a:lvl1pPr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1pPr>
            <a:lvl2pPr marL="2089150" indent="-1631950"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2pPr>
            <a:lvl3pPr marL="4179888" indent="-3265488"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3pPr>
            <a:lvl4pPr marL="6269038" indent="-4897438"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4pPr>
            <a:lvl5pPr marL="8359775" indent="-6530975"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5pPr>
            <a:lvl6pPr marL="2286000" algn="l" defTabSz="457200" rtl="0" eaLnBrk="1" latinLnBrk="0" hangingPunct="1">
              <a:defRPr sz="6100" kern="1200">
                <a:solidFill>
                  <a:schemeClr val="tx1"/>
                </a:solidFill>
                <a:latin typeface="Arial" pitchFamily="-112" charset="0"/>
                <a:ea typeface="Arial" pitchFamily="-112" charset="0"/>
                <a:cs typeface="Arial" pitchFamily="-112" charset="0"/>
              </a:defRPr>
            </a:lvl6pPr>
            <a:lvl7pPr marL="2743200" algn="l" defTabSz="457200" rtl="0" eaLnBrk="1" latinLnBrk="0" hangingPunct="1">
              <a:defRPr sz="6100" kern="1200">
                <a:solidFill>
                  <a:schemeClr val="tx1"/>
                </a:solidFill>
                <a:latin typeface="Arial" pitchFamily="-112" charset="0"/>
                <a:ea typeface="Arial" pitchFamily="-112" charset="0"/>
                <a:cs typeface="Arial" pitchFamily="-112" charset="0"/>
              </a:defRPr>
            </a:lvl7pPr>
            <a:lvl8pPr marL="3200400" algn="l" defTabSz="457200" rtl="0" eaLnBrk="1" latinLnBrk="0" hangingPunct="1">
              <a:defRPr sz="6100" kern="1200">
                <a:solidFill>
                  <a:schemeClr val="tx1"/>
                </a:solidFill>
                <a:latin typeface="Arial" pitchFamily="-112" charset="0"/>
                <a:ea typeface="Arial" pitchFamily="-112" charset="0"/>
                <a:cs typeface="Arial" pitchFamily="-112" charset="0"/>
              </a:defRPr>
            </a:lvl8pPr>
            <a:lvl9pPr marL="3657600" algn="l" defTabSz="457200" rtl="0" eaLnBrk="1" latinLnBrk="0" hangingPunct="1">
              <a:defRPr sz="6100" kern="1200">
                <a:solidFill>
                  <a:schemeClr val="tx1"/>
                </a:solidFill>
                <a:latin typeface="Arial" pitchFamily="-112" charset="0"/>
                <a:ea typeface="Arial" pitchFamily="-112" charset="0"/>
                <a:cs typeface="Arial" pitchFamily="-112" charset="0"/>
              </a:defRPr>
            </a:lvl9pPr>
          </a:lstStyle>
          <a:p>
            <a:pPr algn="ctr"/>
            <a:r>
              <a:rPr lang="en-US" sz="2000" b="1" dirty="0" smtClean="0">
                <a:latin typeface="Trebuchet MS" pitchFamily="34" charset="0"/>
                <a:cs typeface="Calibri"/>
              </a:rPr>
              <a:t>Block A</a:t>
            </a:r>
            <a:endParaRPr lang="en-US" sz="2000" b="1" dirty="0">
              <a:latin typeface="Trebuchet MS" pitchFamily="34" charset="0"/>
              <a:cs typeface="Calibri"/>
            </a:endParaRPr>
          </a:p>
        </p:txBody>
      </p:sp>
      <p:cxnSp>
        <p:nvCxnSpPr>
          <p:cNvPr id="147" name="Elbow Connector 146"/>
          <p:cNvCxnSpPr>
            <a:endCxn id="27" idx="0"/>
          </p:cNvCxnSpPr>
          <p:nvPr/>
        </p:nvCxnSpPr>
        <p:spPr>
          <a:xfrm rot="16200000" flipH="1">
            <a:off x="2803666" y="2974192"/>
            <a:ext cx="1186920" cy="178599"/>
          </a:xfrm>
          <a:prstGeom prst="bentConnector3">
            <a:avLst>
              <a:gd name="adj1" fmla="val 50000"/>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5" name="Group 131"/>
          <p:cNvGrpSpPr/>
          <p:nvPr/>
        </p:nvGrpSpPr>
        <p:grpSpPr>
          <a:xfrm>
            <a:off x="2394444" y="1854093"/>
            <a:ext cx="3842583" cy="615939"/>
            <a:chOff x="2394444" y="1854093"/>
            <a:chExt cx="3842583" cy="615939"/>
          </a:xfrm>
        </p:grpSpPr>
        <p:cxnSp>
          <p:nvCxnSpPr>
            <p:cNvPr id="105" name="Straight Connector 104"/>
            <p:cNvCxnSpPr/>
            <p:nvPr/>
          </p:nvCxnSpPr>
          <p:spPr>
            <a:xfrm>
              <a:off x="2432502" y="2059406"/>
              <a:ext cx="1788708" cy="611"/>
            </a:xfrm>
            <a:prstGeom prst="line">
              <a:avLst/>
            </a:prstGeom>
            <a:ln/>
          </p:spPr>
          <p:style>
            <a:lnRef idx="1">
              <a:schemeClr val="accent4"/>
            </a:lnRef>
            <a:fillRef idx="2">
              <a:schemeClr val="accent4"/>
            </a:fillRef>
            <a:effectRef idx="1">
              <a:schemeClr val="accent4"/>
            </a:effectRef>
            <a:fontRef idx="minor">
              <a:schemeClr val="dk1"/>
            </a:fontRef>
          </p:style>
        </p:cxnSp>
        <p:sp>
          <p:nvSpPr>
            <p:cNvPr id="107" name="Rectangle 106"/>
            <p:cNvSpPr/>
            <p:nvPr/>
          </p:nvSpPr>
          <p:spPr>
            <a:xfrm>
              <a:off x="2394444" y="1854093"/>
              <a:ext cx="228346" cy="615939"/>
            </a:xfrm>
            <a:prstGeom prst="rect">
              <a:avLst/>
            </a:prstGeom>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a:solidFill>
                  <a:srgbClr val="FFFFFF"/>
                </a:solidFill>
                <a:latin typeface="Calibri"/>
                <a:ea typeface="Arial" pitchFamily="-112" charset="0"/>
                <a:cs typeface="Calibri"/>
              </a:endParaRPr>
            </a:p>
          </p:txBody>
        </p:sp>
        <p:sp>
          <p:nvSpPr>
            <p:cNvPr id="108" name="Rectangle 107"/>
            <p:cNvSpPr/>
            <p:nvPr/>
          </p:nvSpPr>
          <p:spPr>
            <a:xfrm>
              <a:off x="2622790" y="1854093"/>
              <a:ext cx="228346" cy="615939"/>
            </a:xfrm>
            <a:prstGeom prst="rect">
              <a:avLst/>
            </a:prstGeom>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a:solidFill>
                  <a:srgbClr val="FFFFFF"/>
                </a:solidFill>
                <a:latin typeface="Calibri"/>
                <a:ea typeface="Arial" pitchFamily="-112" charset="0"/>
                <a:cs typeface="Calibri"/>
              </a:endParaRPr>
            </a:p>
          </p:txBody>
        </p:sp>
        <p:sp>
          <p:nvSpPr>
            <p:cNvPr id="109" name="Rectangle 108"/>
            <p:cNvSpPr/>
            <p:nvPr/>
          </p:nvSpPr>
          <p:spPr>
            <a:xfrm>
              <a:off x="2851136" y="1854093"/>
              <a:ext cx="228346" cy="615939"/>
            </a:xfrm>
            <a:prstGeom prst="rect">
              <a:avLst/>
            </a:prstGeom>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a:solidFill>
                  <a:srgbClr val="FFFFFF"/>
                </a:solidFill>
                <a:latin typeface="Calibri"/>
                <a:ea typeface="Arial" pitchFamily="-112" charset="0"/>
                <a:cs typeface="Calibri"/>
              </a:endParaRPr>
            </a:p>
          </p:txBody>
        </p:sp>
        <p:sp>
          <p:nvSpPr>
            <p:cNvPr id="113" name="Rectangle 112"/>
            <p:cNvSpPr/>
            <p:nvPr/>
          </p:nvSpPr>
          <p:spPr>
            <a:xfrm>
              <a:off x="3079481" y="1854093"/>
              <a:ext cx="228346" cy="615939"/>
            </a:xfrm>
            <a:prstGeom prst="rect">
              <a:avLst/>
            </a:prstGeom>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a:solidFill>
                  <a:srgbClr val="FFFFFF"/>
                </a:solidFill>
                <a:latin typeface="Calibri"/>
                <a:ea typeface="Arial" pitchFamily="-112" charset="0"/>
                <a:cs typeface="Calibri"/>
              </a:endParaRPr>
            </a:p>
          </p:txBody>
        </p:sp>
        <p:sp>
          <p:nvSpPr>
            <p:cNvPr id="114" name="Rectangle 113"/>
            <p:cNvSpPr/>
            <p:nvPr/>
          </p:nvSpPr>
          <p:spPr>
            <a:xfrm>
              <a:off x="3307827" y="1854093"/>
              <a:ext cx="228346" cy="615939"/>
            </a:xfrm>
            <a:prstGeom prst="rect">
              <a:avLst/>
            </a:prstGeom>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a:solidFill>
                  <a:srgbClr val="FFFFFF"/>
                </a:solidFill>
                <a:latin typeface="Calibri"/>
                <a:ea typeface="Arial" pitchFamily="-112" charset="0"/>
                <a:cs typeface="Calibri"/>
              </a:endParaRPr>
            </a:p>
          </p:txBody>
        </p:sp>
        <p:sp>
          <p:nvSpPr>
            <p:cNvPr id="115" name="Rectangle 114"/>
            <p:cNvSpPr/>
            <p:nvPr/>
          </p:nvSpPr>
          <p:spPr>
            <a:xfrm>
              <a:off x="3536173" y="1854093"/>
              <a:ext cx="228346" cy="615939"/>
            </a:xfrm>
            <a:prstGeom prst="rect">
              <a:avLst/>
            </a:prstGeom>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a:solidFill>
                  <a:srgbClr val="FFFFFF"/>
                </a:solidFill>
                <a:latin typeface="Calibri"/>
                <a:ea typeface="Arial" pitchFamily="-112" charset="0"/>
                <a:cs typeface="Calibri"/>
              </a:endParaRPr>
            </a:p>
          </p:txBody>
        </p:sp>
        <p:sp>
          <p:nvSpPr>
            <p:cNvPr id="116" name="Rectangle 115"/>
            <p:cNvSpPr/>
            <p:nvPr/>
          </p:nvSpPr>
          <p:spPr>
            <a:xfrm>
              <a:off x="3764519" y="1854093"/>
              <a:ext cx="228346" cy="615939"/>
            </a:xfrm>
            <a:prstGeom prst="rect">
              <a:avLst/>
            </a:prstGeom>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a:solidFill>
                  <a:srgbClr val="FFFFFF"/>
                </a:solidFill>
                <a:latin typeface="Calibri"/>
                <a:ea typeface="Arial" pitchFamily="-112" charset="0"/>
                <a:cs typeface="Calibri"/>
              </a:endParaRPr>
            </a:p>
          </p:txBody>
        </p:sp>
        <p:sp>
          <p:nvSpPr>
            <p:cNvPr id="117" name="Rectangle 116"/>
            <p:cNvSpPr/>
            <p:nvPr/>
          </p:nvSpPr>
          <p:spPr>
            <a:xfrm>
              <a:off x="3992864" y="1854093"/>
              <a:ext cx="228346" cy="615939"/>
            </a:xfrm>
            <a:prstGeom prst="rect">
              <a:avLst/>
            </a:prstGeom>
          </p:spPr>
          <p:style>
            <a:lnRef idx="1">
              <a:schemeClr val="accent4"/>
            </a:lnRef>
            <a:fillRef idx="2">
              <a:schemeClr val="accent4"/>
            </a:fillRef>
            <a:effectRef idx="1">
              <a:schemeClr val="accent4"/>
            </a:effectRef>
            <a:fontRef idx="minor">
              <a:schemeClr val="dk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a:solidFill>
                  <a:srgbClr val="FFFFFF"/>
                </a:solidFill>
                <a:latin typeface="Calibri"/>
                <a:ea typeface="Arial" pitchFamily="-112" charset="0"/>
                <a:cs typeface="Calibri"/>
              </a:endParaRPr>
            </a:p>
          </p:txBody>
        </p:sp>
        <p:sp>
          <p:nvSpPr>
            <p:cNvPr id="150" name="TextBox 149"/>
            <p:cNvSpPr txBox="1"/>
            <p:nvPr/>
          </p:nvSpPr>
          <p:spPr>
            <a:xfrm>
              <a:off x="4339592" y="1974821"/>
              <a:ext cx="1897435" cy="400110"/>
            </a:xfrm>
            <a:prstGeom prst="rect">
              <a:avLst/>
            </a:prstGeom>
            <a:noFill/>
          </p:spPr>
          <p:txBody>
            <a:bodyPr wrap="square">
              <a:prstTxWarp prst="textNoShape">
                <a:avLst/>
              </a:prstTxWarp>
              <a:spAutoFit/>
            </a:bodyPr>
            <a:lstStyle>
              <a:defPPr>
                <a:defRPr lang="en-US"/>
              </a:defPPr>
              <a:lvl1pPr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1pPr>
              <a:lvl2pPr marL="2089150" indent="-1631950"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2pPr>
              <a:lvl3pPr marL="4179888" indent="-3265488"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3pPr>
              <a:lvl4pPr marL="6269038" indent="-4897438"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4pPr>
              <a:lvl5pPr marL="8359775" indent="-6530975"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5pPr>
              <a:lvl6pPr marL="2286000" algn="l" defTabSz="457200" rtl="0" eaLnBrk="1" latinLnBrk="0" hangingPunct="1">
                <a:defRPr sz="6100" kern="1200">
                  <a:solidFill>
                    <a:schemeClr val="tx1"/>
                  </a:solidFill>
                  <a:latin typeface="Arial" pitchFamily="-112" charset="0"/>
                  <a:ea typeface="Arial" pitchFamily="-112" charset="0"/>
                  <a:cs typeface="Arial" pitchFamily="-112" charset="0"/>
                </a:defRPr>
              </a:lvl6pPr>
              <a:lvl7pPr marL="2743200" algn="l" defTabSz="457200" rtl="0" eaLnBrk="1" latinLnBrk="0" hangingPunct="1">
                <a:defRPr sz="6100" kern="1200">
                  <a:solidFill>
                    <a:schemeClr val="tx1"/>
                  </a:solidFill>
                  <a:latin typeface="Arial" pitchFamily="-112" charset="0"/>
                  <a:ea typeface="Arial" pitchFamily="-112" charset="0"/>
                  <a:cs typeface="Arial" pitchFamily="-112" charset="0"/>
                </a:defRPr>
              </a:lvl7pPr>
              <a:lvl8pPr marL="3200400" algn="l" defTabSz="457200" rtl="0" eaLnBrk="1" latinLnBrk="0" hangingPunct="1">
                <a:defRPr sz="6100" kern="1200">
                  <a:solidFill>
                    <a:schemeClr val="tx1"/>
                  </a:solidFill>
                  <a:latin typeface="Arial" pitchFamily="-112" charset="0"/>
                  <a:ea typeface="Arial" pitchFamily="-112" charset="0"/>
                  <a:cs typeface="Arial" pitchFamily="-112" charset="0"/>
                </a:defRPr>
              </a:lvl8pPr>
              <a:lvl9pPr marL="3657600" algn="l" defTabSz="457200" rtl="0" eaLnBrk="1" latinLnBrk="0" hangingPunct="1">
                <a:defRPr sz="6100" kern="1200">
                  <a:solidFill>
                    <a:schemeClr val="tx1"/>
                  </a:solidFill>
                  <a:latin typeface="Arial" pitchFamily="-112" charset="0"/>
                  <a:ea typeface="Arial" pitchFamily="-112" charset="0"/>
                  <a:cs typeface="Arial" pitchFamily="-112" charset="0"/>
                </a:defRPr>
              </a:lvl9pPr>
            </a:lstStyle>
            <a:p>
              <a:pPr algn="ctr"/>
              <a:r>
                <a:rPr lang="en-US" sz="2000" b="1" dirty="0" smtClean="0">
                  <a:latin typeface="Trebuchet MS" pitchFamily="34" charset="0"/>
                  <a:cs typeface="Calibri"/>
                </a:rPr>
                <a:t>Cold content</a:t>
              </a:r>
              <a:endParaRPr lang="en-US" sz="2000" b="1" dirty="0">
                <a:latin typeface="Trebuchet MS" pitchFamily="34" charset="0"/>
                <a:cs typeface="Calibri"/>
              </a:endParaRPr>
            </a:p>
          </p:txBody>
        </p:sp>
      </p:grpSp>
      <p:sp>
        <p:nvSpPr>
          <p:cNvPr id="130" name="TextBox 129"/>
          <p:cNvSpPr txBox="1"/>
          <p:nvPr/>
        </p:nvSpPr>
        <p:spPr>
          <a:xfrm>
            <a:off x="1644590" y="5402882"/>
            <a:ext cx="5782753" cy="830997"/>
          </a:xfrm>
          <a:prstGeom prst="rect">
            <a:avLst/>
          </a:prstGeom>
        </p:spPr>
        <p:style>
          <a:lnRef idx="1">
            <a:schemeClr val="accent2"/>
          </a:lnRef>
          <a:fillRef idx="3">
            <a:schemeClr val="accent2"/>
          </a:fillRef>
          <a:effectRef idx="2">
            <a:schemeClr val="accent2"/>
          </a:effectRef>
          <a:fontRef idx="minor">
            <a:schemeClr val="lt1"/>
          </a:fontRef>
        </p:style>
        <p:txBody>
          <a:bodyPr wrap="square">
            <a:prstTxWarp prst="textNoShape">
              <a:avLst/>
            </a:prstTxWarp>
            <a:spAutoFit/>
          </a:bodyPr>
          <a:lstStyle>
            <a:defPPr>
              <a:defRPr lang="en-US"/>
            </a:defPPr>
            <a:lvl1pPr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1pPr>
            <a:lvl2pPr marL="2089150" indent="-1631950"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2pPr>
            <a:lvl3pPr marL="4179888" indent="-3265488"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3pPr>
            <a:lvl4pPr marL="6269038" indent="-4897438"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4pPr>
            <a:lvl5pPr marL="8359775" indent="-6530975"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5pPr>
            <a:lvl6pPr marL="2286000" algn="l" defTabSz="457200" rtl="0" eaLnBrk="1" latinLnBrk="0" hangingPunct="1">
              <a:defRPr sz="6100" kern="1200">
                <a:solidFill>
                  <a:schemeClr val="tx1"/>
                </a:solidFill>
                <a:latin typeface="Arial" pitchFamily="-112" charset="0"/>
                <a:ea typeface="Arial" pitchFamily="-112" charset="0"/>
                <a:cs typeface="Arial" pitchFamily="-112" charset="0"/>
              </a:defRPr>
            </a:lvl6pPr>
            <a:lvl7pPr marL="2743200" algn="l" defTabSz="457200" rtl="0" eaLnBrk="1" latinLnBrk="0" hangingPunct="1">
              <a:defRPr sz="6100" kern="1200">
                <a:solidFill>
                  <a:schemeClr val="tx1"/>
                </a:solidFill>
                <a:latin typeface="Arial" pitchFamily="-112" charset="0"/>
                <a:ea typeface="Arial" pitchFamily="-112" charset="0"/>
                <a:cs typeface="Arial" pitchFamily="-112" charset="0"/>
              </a:defRPr>
            </a:lvl7pPr>
            <a:lvl8pPr marL="3200400" algn="l" defTabSz="457200" rtl="0" eaLnBrk="1" latinLnBrk="0" hangingPunct="1">
              <a:defRPr sz="6100" kern="1200">
                <a:solidFill>
                  <a:schemeClr val="tx1"/>
                </a:solidFill>
                <a:latin typeface="Arial" pitchFamily="-112" charset="0"/>
                <a:ea typeface="Arial" pitchFamily="-112" charset="0"/>
                <a:cs typeface="Arial" pitchFamily="-112" charset="0"/>
              </a:defRPr>
            </a:lvl8pPr>
            <a:lvl9pPr marL="3657600" algn="l" defTabSz="457200" rtl="0" eaLnBrk="1" latinLnBrk="0" hangingPunct="1">
              <a:defRPr sz="6100" kern="1200">
                <a:solidFill>
                  <a:schemeClr val="tx1"/>
                </a:solidFill>
                <a:latin typeface="Arial" pitchFamily="-112" charset="0"/>
                <a:ea typeface="Arial" pitchFamily="-112" charset="0"/>
                <a:cs typeface="Arial" pitchFamily="-112" charset="0"/>
              </a:defRPr>
            </a:lvl9pPr>
          </a:lstStyle>
          <a:p>
            <a:pPr marL="571500" lvl="1" indent="-342900" algn="ctr"/>
            <a:r>
              <a:rPr lang="en-US" sz="2400" dirty="0" smtClean="0">
                <a:effectLst>
                  <a:outerShdw blurRad="38100" dist="38100" dir="2700000" algn="tl">
                    <a:srgbClr val="000000">
                      <a:alpha val="43137"/>
                    </a:srgbClr>
                  </a:outerShdw>
                </a:effectLst>
                <a:latin typeface="Trebuchet MS" pitchFamily="34" charset="0"/>
                <a:ea typeface="+mn-ea"/>
                <a:cs typeface="+mn-cs"/>
              </a:rPr>
              <a:t>If Remaining(A) &lt; Migrate-Threshold,</a:t>
            </a:r>
          </a:p>
          <a:p>
            <a:pPr marL="571500" lvl="1" indent="-342900" algn="ctr"/>
            <a:r>
              <a:rPr lang="en-US" sz="2400" dirty="0" smtClean="0">
                <a:effectLst>
                  <a:outerShdw blurRad="38100" dist="38100" dir="2700000" algn="tl">
                    <a:srgbClr val="000000">
                      <a:alpha val="43137"/>
                    </a:srgbClr>
                  </a:outerShdw>
                </a:effectLst>
                <a:latin typeface="Trebuchet MS" pitchFamily="34" charset="0"/>
                <a:ea typeface="+mn-ea"/>
                <a:cs typeface="+mn-cs"/>
              </a:rPr>
              <a:t>clean A, but migrate cold data into A</a:t>
            </a:r>
            <a:endParaRPr lang="en-US" sz="2400" dirty="0">
              <a:effectLst>
                <a:outerShdw blurRad="38100" dist="38100" dir="2700000" algn="tl">
                  <a:srgbClr val="000000">
                    <a:alpha val="43137"/>
                  </a:srgbClr>
                </a:outerShdw>
              </a:effectLst>
              <a:latin typeface="Trebuchet MS" pitchFamily="34" charset="0"/>
              <a:ea typeface="+mn-ea"/>
              <a:cs typeface="+mn-cs"/>
            </a:endParaRPr>
          </a:p>
        </p:txBody>
      </p:sp>
      <p:sp>
        <p:nvSpPr>
          <p:cNvPr id="148" name="TextBox 147"/>
          <p:cNvSpPr txBox="1"/>
          <p:nvPr/>
        </p:nvSpPr>
        <p:spPr>
          <a:xfrm>
            <a:off x="1651259" y="5385811"/>
            <a:ext cx="5771511" cy="830997"/>
          </a:xfrm>
          <a:prstGeom prst="rect">
            <a:avLst/>
          </a:prstGeom>
        </p:spPr>
        <p:style>
          <a:lnRef idx="1">
            <a:schemeClr val="accent2"/>
          </a:lnRef>
          <a:fillRef idx="3">
            <a:schemeClr val="accent2"/>
          </a:fillRef>
          <a:effectRef idx="2">
            <a:schemeClr val="accent2"/>
          </a:effectRef>
          <a:fontRef idx="minor">
            <a:schemeClr val="lt1"/>
          </a:fontRef>
        </p:style>
        <p:txBody>
          <a:bodyPr wrap="square" lIns="0" rIns="0" anchor="ctr" anchorCtr="0">
            <a:prstTxWarp prst="textNoShape">
              <a:avLst/>
            </a:prstTxWarp>
            <a:spAutoFit/>
          </a:bodyPr>
          <a:lstStyle>
            <a:defPPr>
              <a:defRPr lang="en-US"/>
            </a:defPPr>
            <a:lvl1pPr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1pPr>
            <a:lvl2pPr marL="2089150" indent="-1631950"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2pPr>
            <a:lvl3pPr marL="4179888" indent="-3265488"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3pPr>
            <a:lvl4pPr marL="6269038" indent="-4897438"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4pPr>
            <a:lvl5pPr marL="8359775" indent="-6530975"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5pPr>
            <a:lvl6pPr marL="2286000" algn="l" defTabSz="457200" rtl="0" eaLnBrk="1" latinLnBrk="0" hangingPunct="1">
              <a:defRPr sz="6100" kern="1200">
                <a:solidFill>
                  <a:schemeClr val="tx1"/>
                </a:solidFill>
                <a:latin typeface="Arial" pitchFamily="-112" charset="0"/>
                <a:ea typeface="Arial" pitchFamily="-112" charset="0"/>
                <a:cs typeface="Arial" pitchFamily="-112" charset="0"/>
              </a:defRPr>
            </a:lvl6pPr>
            <a:lvl7pPr marL="2743200" algn="l" defTabSz="457200" rtl="0" eaLnBrk="1" latinLnBrk="0" hangingPunct="1">
              <a:defRPr sz="6100" kern="1200">
                <a:solidFill>
                  <a:schemeClr val="tx1"/>
                </a:solidFill>
                <a:latin typeface="Arial" pitchFamily="-112" charset="0"/>
                <a:ea typeface="Arial" pitchFamily="-112" charset="0"/>
                <a:cs typeface="Arial" pitchFamily="-112" charset="0"/>
              </a:defRPr>
            </a:lvl7pPr>
            <a:lvl8pPr marL="3200400" algn="l" defTabSz="457200" rtl="0" eaLnBrk="1" latinLnBrk="0" hangingPunct="1">
              <a:defRPr sz="6100" kern="1200">
                <a:solidFill>
                  <a:schemeClr val="tx1"/>
                </a:solidFill>
                <a:latin typeface="Arial" pitchFamily="-112" charset="0"/>
                <a:ea typeface="Arial" pitchFamily="-112" charset="0"/>
                <a:cs typeface="Arial" pitchFamily="-112" charset="0"/>
              </a:defRPr>
            </a:lvl8pPr>
            <a:lvl9pPr marL="3657600" algn="l" defTabSz="457200" rtl="0" eaLnBrk="1" latinLnBrk="0" hangingPunct="1">
              <a:defRPr sz="6100" kern="1200">
                <a:solidFill>
                  <a:schemeClr val="tx1"/>
                </a:solidFill>
                <a:latin typeface="Arial" pitchFamily="-112" charset="0"/>
                <a:ea typeface="Arial" pitchFamily="-112" charset="0"/>
                <a:cs typeface="Arial" pitchFamily="-112" charset="0"/>
              </a:defRPr>
            </a:lvl9pPr>
          </a:lstStyle>
          <a:p>
            <a:pPr marL="0" lvl="1" indent="0" algn="ctr"/>
            <a:r>
              <a:rPr lang="en-US" sz="2400" dirty="0" smtClean="0">
                <a:effectLst>
                  <a:outerShdw blurRad="38100" dist="38100" dir="2700000" algn="tl">
                    <a:srgbClr val="000000">
                      <a:alpha val="43137"/>
                    </a:srgbClr>
                  </a:outerShdw>
                </a:effectLst>
                <a:latin typeface="Trebuchet MS" pitchFamily="34" charset="0"/>
                <a:ea typeface="+mn-ea"/>
                <a:cs typeface="+mn-cs"/>
              </a:rPr>
              <a:t>If Remaining(A) &lt; Throttle-Threshold, reduce probability of cleaning A</a:t>
            </a:r>
          </a:p>
        </p:txBody>
      </p:sp>
      <p:sp>
        <p:nvSpPr>
          <p:cNvPr id="151" name="Rectangle 150"/>
          <p:cNvSpPr/>
          <p:nvPr/>
        </p:nvSpPr>
        <p:spPr>
          <a:xfrm>
            <a:off x="4300941" y="3661061"/>
            <a:ext cx="637167" cy="1017643"/>
          </a:xfrm>
          <a:prstGeom prst="rect">
            <a:avLst/>
          </a:prstGeom>
          <a:solidFill>
            <a:schemeClr val="accent6">
              <a:lumMod val="40000"/>
              <a:lumOff val="6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000" b="1">
              <a:solidFill>
                <a:srgbClr val="FFDEBD"/>
              </a:solidFill>
              <a:latin typeface="Calibri"/>
              <a:ea typeface="Arial" pitchFamily="-112" charset="0"/>
              <a:cs typeface="Calibri"/>
            </a:endParaRPr>
          </a:p>
        </p:txBody>
      </p:sp>
      <p:pic>
        <p:nvPicPr>
          <p:cNvPr id="153" name="Picture 152" descr="green_light_full_color.png"/>
          <p:cNvPicPr>
            <a:picLocks noChangeAspect="1"/>
          </p:cNvPicPr>
          <p:nvPr/>
        </p:nvPicPr>
        <p:blipFill>
          <a:blip r:embed="rId3"/>
          <a:stretch>
            <a:fillRect/>
          </a:stretch>
        </p:blipFill>
        <p:spPr>
          <a:xfrm>
            <a:off x="708770" y="2737883"/>
            <a:ext cx="850900" cy="1952885"/>
          </a:xfrm>
          <a:prstGeom prst="rect">
            <a:avLst/>
          </a:prstGeom>
        </p:spPr>
      </p:pic>
      <p:pic>
        <p:nvPicPr>
          <p:cNvPr id="155" name="Picture 154" descr="yellow_light_full_color.png"/>
          <p:cNvPicPr>
            <a:picLocks noChangeAspect="1"/>
          </p:cNvPicPr>
          <p:nvPr/>
        </p:nvPicPr>
        <p:blipFill>
          <a:blip r:embed="rId4"/>
          <a:stretch>
            <a:fillRect/>
          </a:stretch>
        </p:blipFill>
        <p:spPr>
          <a:xfrm>
            <a:off x="721470" y="2737884"/>
            <a:ext cx="830036" cy="1981200"/>
          </a:xfrm>
          <a:prstGeom prst="rect">
            <a:avLst/>
          </a:prstGeom>
        </p:spPr>
      </p:pic>
      <p:pic>
        <p:nvPicPr>
          <p:cNvPr id="154" name="Picture 153" descr="red_light_full_color.png"/>
          <p:cNvPicPr>
            <a:picLocks noChangeAspect="1"/>
          </p:cNvPicPr>
          <p:nvPr/>
        </p:nvPicPr>
        <p:blipFill>
          <a:blip r:embed="rId5"/>
          <a:stretch>
            <a:fillRect/>
          </a:stretch>
        </p:blipFill>
        <p:spPr>
          <a:xfrm>
            <a:off x="696433" y="2737884"/>
            <a:ext cx="863237" cy="1981200"/>
          </a:xfrm>
          <a:prstGeom prst="rect">
            <a:avLst/>
          </a:prstGeom>
        </p:spPr>
      </p:pic>
      <p:sp>
        <p:nvSpPr>
          <p:cNvPr id="157" name="TextBox 156"/>
          <p:cNvSpPr txBox="1"/>
          <p:nvPr/>
        </p:nvSpPr>
        <p:spPr>
          <a:xfrm>
            <a:off x="204726" y="1941379"/>
            <a:ext cx="1752600" cy="707886"/>
          </a:xfrm>
          <a:prstGeom prst="rect">
            <a:avLst/>
          </a:prstGeom>
          <a:noFill/>
        </p:spPr>
        <p:txBody>
          <a:bodyPr wrap="square">
            <a:prstTxWarp prst="textNoShape">
              <a:avLst/>
            </a:prstTxWarp>
            <a:spAutoFit/>
          </a:bodyPr>
          <a:lstStyle>
            <a:defPPr>
              <a:defRPr lang="en-US"/>
            </a:defPPr>
            <a:lvl1pPr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1pPr>
            <a:lvl2pPr marL="2089150" indent="-1631950"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2pPr>
            <a:lvl3pPr marL="4179888" indent="-3265488"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3pPr>
            <a:lvl4pPr marL="6269038" indent="-4897438"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4pPr>
            <a:lvl5pPr marL="8359775" indent="-6530975"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5pPr>
            <a:lvl6pPr marL="2286000" algn="l" defTabSz="457200" rtl="0" eaLnBrk="1" latinLnBrk="0" hangingPunct="1">
              <a:defRPr sz="6100" kern="1200">
                <a:solidFill>
                  <a:schemeClr val="tx1"/>
                </a:solidFill>
                <a:latin typeface="Arial" pitchFamily="-112" charset="0"/>
                <a:ea typeface="Arial" pitchFamily="-112" charset="0"/>
                <a:cs typeface="Arial" pitchFamily="-112" charset="0"/>
              </a:defRPr>
            </a:lvl6pPr>
            <a:lvl7pPr marL="2743200" algn="l" defTabSz="457200" rtl="0" eaLnBrk="1" latinLnBrk="0" hangingPunct="1">
              <a:defRPr sz="6100" kern="1200">
                <a:solidFill>
                  <a:schemeClr val="tx1"/>
                </a:solidFill>
                <a:latin typeface="Arial" pitchFamily="-112" charset="0"/>
                <a:ea typeface="Arial" pitchFamily="-112" charset="0"/>
                <a:cs typeface="Arial" pitchFamily="-112" charset="0"/>
              </a:defRPr>
            </a:lvl7pPr>
            <a:lvl8pPr marL="3200400" algn="l" defTabSz="457200" rtl="0" eaLnBrk="1" latinLnBrk="0" hangingPunct="1">
              <a:defRPr sz="6100" kern="1200">
                <a:solidFill>
                  <a:schemeClr val="tx1"/>
                </a:solidFill>
                <a:latin typeface="Arial" pitchFamily="-112" charset="0"/>
                <a:ea typeface="Arial" pitchFamily="-112" charset="0"/>
                <a:cs typeface="Arial" pitchFamily="-112" charset="0"/>
              </a:defRPr>
            </a:lvl8pPr>
            <a:lvl9pPr marL="3657600" algn="l" defTabSz="457200" rtl="0" eaLnBrk="1" latinLnBrk="0" hangingPunct="1">
              <a:defRPr sz="6100" kern="1200">
                <a:solidFill>
                  <a:schemeClr val="tx1"/>
                </a:solidFill>
                <a:latin typeface="Arial" pitchFamily="-112" charset="0"/>
                <a:ea typeface="Arial" pitchFamily="-112" charset="0"/>
                <a:cs typeface="Arial" pitchFamily="-112" charset="0"/>
              </a:defRPr>
            </a:lvl9pPr>
          </a:lstStyle>
          <a:p>
            <a:pPr algn="ctr"/>
            <a:r>
              <a:rPr lang="en-US" sz="2000" b="1" dirty="0" smtClean="0">
                <a:latin typeface="Trebuchet MS" pitchFamily="34" charset="0"/>
                <a:cs typeface="Calibri"/>
              </a:rPr>
              <a:t>Expiry Meter</a:t>
            </a:r>
          </a:p>
          <a:p>
            <a:pPr algn="ctr"/>
            <a:r>
              <a:rPr lang="en-US" sz="2000" b="1" dirty="0" smtClean="0">
                <a:latin typeface="Trebuchet MS" pitchFamily="34" charset="0"/>
                <a:cs typeface="Calibri"/>
              </a:rPr>
              <a:t>for block A</a:t>
            </a:r>
            <a:endParaRPr lang="en-US" sz="2000" b="1" dirty="0">
              <a:latin typeface="Trebuchet MS" pitchFamily="34" charset="0"/>
              <a:cs typeface="Calibri"/>
            </a:endParaRPr>
          </a:p>
        </p:txBody>
      </p:sp>
      <p:sp>
        <p:nvSpPr>
          <p:cNvPr id="95" name="Rectangle 94"/>
          <p:cNvSpPr/>
          <p:nvPr/>
        </p:nvSpPr>
        <p:spPr>
          <a:xfrm>
            <a:off x="6076980" y="3652642"/>
            <a:ext cx="338404" cy="371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r>
              <a:rPr lang="en-US" sz="1600" b="1" dirty="0" smtClean="0">
                <a:solidFill>
                  <a:schemeClr val="tx1"/>
                </a:solidFill>
                <a:latin typeface="Calibri"/>
                <a:ea typeface="Arial" pitchFamily="-112" charset="0"/>
                <a:cs typeface="Calibri"/>
              </a:rPr>
              <a:t>P</a:t>
            </a:r>
            <a:endParaRPr lang="en-US" sz="1600" b="1" dirty="0">
              <a:solidFill>
                <a:schemeClr val="tx1"/>
              </a:solidFill>
              <a:latin typeface="Calibri"/>
              <a:ea typeface="Arial" pitchFamily="-112" charset="0"/>
              <a:cs typeface="Calibri"/>
            </a:endParaRPr>
          </a:p>
        </p:txBody>
      </p:sp>
      <p:sp>
        <p:nvSpPr>
          <p:cNvPr id="98" name="TextBox 97"/>
          <p:cNvSpPr txBox="1"/>
          <p:nvPr/>
        </p:nvSpPr>
        <p:spPr>
          <a:xfrm>
            <a:off x="6972330" y="3147818"/>
            <a:ext cx="1447800" cy="400110"/>
          </a:xfrm>
          <a:prstGeom prst="rect">
            <a:avLst/>
          </a:prstGeom>
          <a:noFill/>
        </p:spPr>
        <p:txBody>
          <a:bodyPr wrap="square">
            <a:prstTxWarp prst="textNoShape">
              <a:avLst/>
            </a:prstTxWarp>
            <a:spAutoFit/>
          </a:bodyPr>
          <a:lstStyle>
            <a:defPPr>
              <a:defRPr lang="en-US"/>
            </a:defPPr>
            <a:lvl1pPr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1pPr>
            <a:lvl2pPr marL="2089150" indent="-1631950"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2pPr>
            <a:lvl3pPr marL="4179888" indent="-3265488"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3pPr>
            <a:lvl4pPr marL="6269038" indent="-4897438"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4pPr>
            <a:lvl5pPr marL="8359775" indent="-6530975"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5pPr>
            <a:lvl6pPr marL="2286000" algn="l" defTabSz="457200" rtl="0" eaLnBrk="1" latinLnBrk="0" hangingPunct="1">
              <a:defRPr sz="6100" kern="1200">
                <a:solidFill>
                  <a:schemeClr val="tx1"/>
                </a:solidFill>
                <a:latin typeface="Arial" pitchFamily="-112" charset="0"/>
                <a:ea typeface="Arial" pitchFamily="-112" charset="0"/>
                <a:cs typeface="Arial" pitchFamily="-112" charset="0"/>
              </a:defRPr>
            </a:lvl6pPr>
            <a:lvl7pPr marL="2743200" algn="l" defTabSz="457200" rtl="0" eaLnBrk="1" latinLnBrk="0" hangingPunct="1">
              <a:defRPr sz="6100" kern="1200">
                <a:solidFill>
                  <a:schemeClr val="tx1"/>
                </a:solidFill>
                <a:latin typeface="Arial" pitchFamily="-112" charset="0"/>
                <a:ea typeface="Arial" pitchFamily="-112" charset="0"/>
                <a:cs typeface="Arial" pitchFamily="-112" charset="0"/>
              </a:defRPr>
            </a:lvl7pPr>
            <a:lvl8pPr marL="3200400" algn="l" defTabSz="457200" rtl="0" eaLnBrk="1" latinLnBrk="0" hangingPunct="1">
              <a:defRPr sz="6100" kern="1200">
                <a:solidFill>
                  <a:schemeClr val="tx1"/>
                </a:solidFill>
                <a:latin typeface="Arial" pitchFamily="-112" charset="0"/>
                <a:ea typeface="Arial" pitchFamily="-112" charset="0"/>
                <a:cs typeface="Arial" pitchFamily="-112" charset="0"/>
              </a:defRPr>
            </a:lvl8pPr>
            <a:lvl9pPr marL="3657600" algn="l" defTabSz="457200" rtl="0" eaLnBrk="1" latinLnBrk="0" hangingPunct="1">
              <a:defRPr sz="6100" kern="1200">
                <a:solidFill>
                  <a:schemeClr val="tx1"/>
                </a:solidFill>
                <a:latin typeface="Arial" pitchFamily="-112" charset="0"/>
                <a:ea typeface="Arial" pitchFamily="-112" charset="0"/>
                <a:cs typeface="Arial" pitchFamily="-112" charset="0"/>
              </a:defRPr>
            </a:lvl9pPr>
          </a:lstStyle>
          <a:p>
            <a:pPr algn="ctr"/>
            <a:r>
              <a:rPr lang="en-US" sz="2000" b="1" dirty="0" smtClean="0">
                <a:latin typeface="Trebuchet MS" pitchFamily="34" charset="0"/>
                <a:cs typeface="Calibri"/>
              </a:rPr>
              <a:t>Block B</a:t>
            </a:r>
            <a:endParaRPr lang="en-US" sz="2000" b="1" dirty="0">
              <a:latin typeface="Trebuchet MS" pitchFamily="34" charset="0"/>
              <a:cs typeface="Calibri"/>
            </a:endParaRPr>
          </a:p>
        </p:txBody>
      </p:sp>
      <p:pic>
        <p:nvPicPr>
          <p:cNvPr id="93" name="Picture 3"/>
          <p:cNvPicPr>
            <a:picLocks noChangeAspect="1" noChangeArrowheads="1"/>
          </p:cNvPicPr>
          <p:nvPr/>
        </p:nvPicPr>
        <p:blipFill>
          <a:blip r:embed="rId6" cstate="print"/>
          <a:srcRect/>
          <a:stretch>
            <a:fillRect/>
          </a:stretch>
        </p:blipFill>
        <p:spPr bwMode="auto">
          <a:xfrm>
            <a:off x="7712014" y="266700"/>
            <a:ext cx="936685" cy="1158444"/>
          </a:xfrm>
          <a:prstGeom prst="rect">
            <a:avLst/>
          </a:prstGeom>
          <a:noFill/>
          <a:ln w="9525">
            <a:noFill/>
            <a:miter lim="800000"/>
            <a:headEnd/>
            <a:tailEnd/>
          </a:ln>
          <a:effectLst/>
        </p:spPr>
      </p:pic>
      <p:grpSp>
        <p:nvGrpSpPr>
          <p:cNvPr id="6" name="Group 101"/>
          <p:cNvGrpSpPr/>
          <p:nvPr/>
        </p:nvGrpSpPr>
        <p:grpSpPr>
          <a:xfrm>
            <a:off x="4290623" y="3671128"/>
            <a:ext cx="637166" cy="985931"/>
            <a:chOff x="3468901" y="3586068"/>
            <a:chExt cx="637166" cy="1017643"/>
          </a:xfrm>
        </p:grpSpPr>
        <p:sp>
          <p:nvSpPr>
            <p:cNvPr id="94" name="Rectangle 93"/>
            <p:cNvSpPr/>
            <p:nvPr/>
          </p:nvSpPr>
          <p:spPr>
            <a:xfrm>
              <a:off x="3468901" y="3586068"/>
              <a:ext cx="318583" cy="33921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000" b="1">
                <a:solidFill>
                  <a:srgbClr val="FFFFFF"/>
                </a:solidFill>
                <a:latin typeface="Calibri"/>
                <a:ea typeface="Arial" pitchFamily="-112" charset="0"/>
                <a:cs typeface="Calibri"/>
              </a:endParaRPr>
            </a:p>
          </p:txBody>
        </p:sp>
        <p:sp>
          <p:nvSpPr>
            <p:cNvPr id="97" name="Rectangle 96"/>
            <p:cNvSpPr/>
            <p:nvPr/>
          </p:nvSpPr>
          <p:spPr>
            <a:xfrm>
              <a:off x="3787484" y="3586068"/>
              <a:ext cx="318583" cy="33921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1600" b="1">
                <a:solidFill>
                  <a:schemeClr val="tx1"/>
                </a:solidFill>
                <a:latin typeface="Calibri"/>
                <a:ea typeface="Arial" pitchFamily="-112" charset="0"/>
                <a:cs typeface="Calibri"/>
              </a:endParaRPr>
            </a:p>
          </p:txBody>
        </p:sp>
        <p:sp>
          <p:nvSpPr>
            <p:cNvPr id="99" name="Rectangle 98"/>
            <p:cNvSpPr/>
            <p:nvPr/>
          </p:nvSpPr>
          <p:spPr>
            <a:xfrm>
              <a:off x="3468901" y="3925282"/>
              <a:ext cx="318583" cy="67842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4000" b="1">
                <a:solidFill>
                  <a:srgbClr val="FFFFFF"/>
                </a:solidFill>
                <a:latin typeface="Calibri"/>
                <a:ea typeface="Arial" pitchFamily="-112" charset="0"/>
                <a:cs typeface="Calibri"/>
              </a:endParaRPr>
            </a:p>
          </p:txBody>
        </p:sp>
        <p:sp>
          <p:nvSpPr>
            <p:cNvPr id="100" name="Rectangle 99"/>
            <p:cNvSpPr/>
            <p:nvPr/>
          </p:nvSpPr>
          <p:spPr>
            <a:xfrm>
              <a:off x="3787484" y="3925282"/>
              <a:ext cx="318583" cy="67842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defPPr>
                <a:defRPr lang="en-US"/>
              </a:defPPr>
              <a:lvl1pPr algn="l" defTabSz="4179888" rtl="0" fontAlgn="base">
                <a:spcBef>
                  <a:spcPct val="0"/>
                </a:spcBef>
                <a:spcAft>
                  <a:spcPct val="0"/>
                </a:spcAft>
                <a:defRPr sz="6100" kern="1200">
                  <a:solidFill>
                    <a:schemeClr val="lt1"/>
                  </a:solidFill>
                  <a:latin typeface="+mn-lt"/>
                  <a:ea typeface="+mn-ea"/>
                  <a:cs typeface="+mn-cs"/>
                </a:defRPr>
              </a:lvl1pPr>
              <a:lvl2pPr marL="2089150" indent="-1631950" algn="l" defTabSz="4179888" rtl="0" fontAlgn="base">
                <a:spcBef>
                  <a:spcPct val="0"/>
                </a:spcBef>
                <a:spcAft>
                  <a:spcPct val="0"/>
                </a:spcAft>
                <a:defRPr sz="6100" kern="1200">
                  <a:solidFill>
                    <a:schemeClr val="lt1"/>
                  </a:solidFill>
                  <a:latin typeface="+mn-lt"/>
                  <a:ea typeface="+mn-ea"/>
                  <a:cs typeface="+mn-cs"/>
                </a:defRPr>
              </a:lvl2pPr>
              <a:lvl3pPr marL="4179888" indent="-3265488" algn="l" defTabSz="4179888" rtl="0" fontAlgn="base">
                <a:spcBef>
                  <a:spcPct val="0"/>
                </a:spcBef>
                <a:spcAft>
                  <a:spcPct val="0"/>
                </a:spcAft>
                <a:defRPr sz="6100" kern="1200">
                  <a:solidFill>
                    <a:schemeClr val="lt1"/>
                  </a:solidFill>
                  <a:latin typeface="+mn-lt"/>
                  <a:ea typeface="+mn-ea"/>
                  <a:cs typeface="+mn-cs"/>
                </a:defRPr>
              </a:lvl3pPr>
              <a:lvl4pPr marL="6269038" indent="-4897438" algn="l" defTabSz="4179888" rtl="0" fontAlgn="base">
                <a:spcBef>
                  <a:spcPct val="0"/>
                </a:spcBef>
                <a:spcAft>
                  <a:spcPct val="0"/>
                </a:spcAft>
                <a:defRPr sz="6100" kern="1200">
                  <a:solidFill>
                    <a:schemeClr val="lt1"/>
                  </a:solidFill>
                  <a:latin typeface="+mn-lt"/>
                  <a:ea typeface="+mn-ea"/>
                  <a:cs typeface="+mn-cs"/>
                </a:defRPr>
              </a:lvl4pPr>
              <a:lvl5pPr marL="8359775" indent="-6530975" algn="l" defTabSz="4179888" rtl="0" fontAlgn="base">
                <a:spcBef>
                  <a:spcPct val="0"/>
                </a:spcBef>
                <a:spcAft>
                  <a:spcPct val="0"/>
                </a:spcAft>
                <a:defRPr sz="6100" kern="1200">
                  <a:solidFill>
                    <a:schemeClr val="lt1"/>
                  </a:solidFill>
                  <a:latin typeface="+mn-lt"/>
                  <a:ea typeface="+mn-ea"/>
                  <a:cs typeface="+mn-cs"/>
                </a:defRPr>
              </a:lvl5pPr>
              <a:lvl6pPr marL="2286000" algn="l" defTabSz="457200" rtl="0" eaLnBrk="1" latinLnBrk="0" hangingPunct="1">
                <a:defRPr sz="6100" kern="1200">
                  <a:solidFill>
                    <a:schemeClr val="lt1"/>
                  </a:solidFill>
                  <a:latin typeface="+mn-lt"/>
                  <a:ea typeface="+mn-ea"/>
                  <a:cs typeface="+mn-cs"/>
                </a:defRPr>
              </a:lvl6pPr>
              <a:lvl7pPr marL="2743200" algn="l" defTabSz="457200" rtl="0" eaLnBrk="1" latinLnBrk="0" hangingPunct="1">
                <a:defRPr sz="6100" kern="1200">
                  <a:solidFill>
                    <a:schemeClr val="lt1"/>
                  </a:solidFill>
                  <a:latin typeface="+mn-lt"/>
                  <a:ea typeface="+mn-ea"/>
                  <a:cs typeface="+mn-cs"/>
                </a:defRPr>
              </a:lvl7pPr>
              <a:lvl8pPr marL="3200400" algn="l" defTabSz="457200" rtl="0" eaLnBrk="1" latinLnBrk="0" hangingPunct="1">
                <a:defRPr sz="6100" kern="1200">
                  <a:solidFill>
                    <a:schemeClr val="lt1"/>
                  </a:solidFill>
                  <a:latin typeface="+mn-lt"/>
                  <a:ea typeface="+mn-ea"/>
                  <a:cs typeface="+mn-cs"/>
                </a:defRPr>
              </a:lvl8pPr>
              <a:lvl9pPr marL="3657600" algn="l" defTabSz="457200" rtl="0" eaLnBrk="1" latinLnBrk="0" hangingPunct="1">
                <a:defRPr sz="6100" kern="1200">
                  <a:solidFill>
                    <a:schemeClr val="lt1"/>
                  </a:solidFill>
                  <a:latin typeface="+mn-lt"/>
                  <a:ea typeface="+mn-ea"/>
                  <a:cs typeface="+mn-cs"/>
                </a:defRPr>
              </a:lvl9pPr>
            </a:lstStyle>
            <a:p>
              <a:pPr algn="ctr"/>
              <a:endParaRPr lang="en-US" sz="1600" b="1" baseline="-25000">
                <a:solidFill>
                  <a:schemeClr val="tx1"/>
                </a:solidFill>
                <a:latin typeface="Calibri"/>
                <a:ea typeface="Arial" pitchFamily="-112" charset="0"/>
                <a:cs typeface="Calibri"/>
              </a:endParaRPr>
            </a:p>
          </p:txBody>
        </p:sp>
      </p:grpSp>
      <p:sp>
        <p:nvSpPr>
          <p:cNvPr id="103" name="TextBox 102"/>
          <p:cNvSpPr txBox="1"/>
          <p:nvPr/>
        </p:nvSpPr>
        <p:spPr>
          <a:xfrm>
            <a:off x="1635017" y="5409561"/>
            <a:ext cx="5782753" cy="830997"/>
          </a:xfrm>
          <a:prstGeom prst="rect">
            <a:avLst/>
          </a:prstGeom>
        </p:spPr>
        <p:style>
          <a:lnRef idx="1">
            <a:schemeClr val="accent2"/>
          </a:lnRef>
          <a:fillRef idx="3">
            <a:schemeClr val="accent2"/>
          </a:fillRef>
          <a:effectRef idx="2">
            <a:schemeClr val="accent2"/>
          </a:effectRef>
          <a:fontRef idx="minor">
            <a:schemeClr val="lt1"/>
          </a:fontRef>
        </p:style>
        <p:txBody>
          <a:bodyPr wrap="square">
            <a:prstTxWarp prst="textNoShape">
              <a:avLst/>
            </a:prstTxWarp>
            <a:spAutoFit/>
          </a:bodyPr>
          <a:lstStyle>
            <a:defPPr>
              <a:defRPr lang="en-US"/>
            </a:defPPr>
            <a:lvl1pPr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1pPr>
            <a:lvl2pPr marL="2089150" indent="-1631950"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2pPr>
            <a:lvl3pPr marL="4179888" indent="-3265488"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3pPr>
            <a:lvl4pPr marL="6269038" indent="-4897438"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4pPr>
            <a:lvl5pPr marL="8359775" indent="-6530975" algn="l" defTabSz="4179888" rtl="0" fontAlgn="base">
              <a:spcBef>
                <a:spcPct val="0"/>
              </a:spcBef>
              <a:spcAft>
                <a:spcPct val="0"/>
              </a:spcAft>
              <a:defRPr sz="6100" kern="1200">
                <a:solidFill>
                  <a:schemeClr val="tx1"/>
                </a:solidFill>
                <a:latin typeface="Arial" pitchFamily="-112" charset="0"/>
                <a:ea typeface="Arial" pitchFamily="-112" charset="0"/>
                <a:cs typeface="Arial" pitchFamily="-112" charset="0"/>
              </a:defRPr>
            </a:lvl5pPr>
            <a:lvl6pPr marL="2286000" algn="l" defTabSz="457200" rtl="0" eaLnBrk="1" latinLnBrk="0" hangingPunct="1">
              <a:defRPr sz="6100" kern="1200">
                <a:solidFill>
                  <a:schemeClr val="tx1"/>
                </a:solidFill>
                <a:latin typeface="Arial" pitchFamily="-112" charset="0"/>
                <a:ea typeface="Arial" pitchFamily="-112" charset="0"/>
                <a:cs typeface="Arial" pitchFamily="-112" charset="0"/>
              </a:defRPr>
            </a:lvl6pPr>
            <a:lvl7pPr marL="2743200" algn="l" defTabSz="457200" rtl="0" eaLnBrk="1" latinLnBrk="0" hangingPunct="1">
              <a:defRPr sz="6100" kern="1200">
                <a:solidFill>
                  <a:schemeClr val="tx1"/>
                </a:solidFill>
                <a:latin typeface="Arial" pitchFamily="-112" charset="0"/>
                <a:ea typeface="Arial" pitchFamily="-112" charset="0"/>
                <a:cs typeface="Arial" pitchFamily="-112" charset="0"/>
              </a:defRPr>
            </a:lvl7pPr>
            <a:lvl8pPr marL="3200400" algn="l" defTabSz="457200" rtl="0" eaLnBrk="1" latinLnBrk="0" hangingPunct="1">
              <a:defRPr sz="6100" kern="1200">
                <a:solidFill>
                  <a:schemeClr val="tx1"/>
                </a:solidFill>
                <a:latin typeface="Arial" pitchFamily="-112" charset="0"/>
                <a:ea typeface="Arial" pitchFamily="-112" charset="0"/>
                <a:cs typeface="Arial" pitchFamily="-112" charset="0"/>
              </a:defRPr>
            </a:lvl8pPr>
            <a:lvl9pPr marL="3657600" algn="l" defTabSz="457200" rtl="0" eaLnBrk="1" latinLnBrk="0" hangingPunct="1">
              <a:defRPr sz="6100" kern="1200">
                <a:solidFill>
                  <a:schemeClr val="tx1"/>
                </a:solidFill>
                <a:latin typeface="Arial" pitchFamily="-112" charset="0"/>
                <a:ea typeface="Arial" pitchFamily="-112" charset="0"/>
                <a:cs typeface="Arial" pitchFamily="-112" charset="0"/>
              </a:defRPr>
            </a:lvl9pPr>
          </a:lstStyle>
          <a:p>
            <a:pPr marL="571500" lvl="1" indent="-342900" algn="ctr"/>
            <a:r>
              <a:rPr lang="en-US" sz="2400" dirty="0" smtClean="0">
                <a:effectLst>
                  <a:outerShdw blurRad="38100" dist="38100" dir="2700000" algn="tl">
                    <a:srgbClr val="000000">
                      <a:alpha val="43137"/>
                    </a:srgbClr>
                  </a:outerShdw>
                </a:effectLst>
                <a:latin typeface="Trebuchet MS" pitchFamily="34" charset="0"/>
                <a:ea typeface="+mn-ea"/>
                <a:cs typeface="+mn-cs"/>
              </a:rPr>
              <a:t>If Remaining(A) &gt;= Migrate-Threshold,</a:t>
            </a:r>
          </a:p>
          <a:p>
            <a:pPr marL="571500" lvl="1" indent="-342900" algn="ctr"/>
            <a:r>
              <a:rPr lang="en-US" sz="2400" dirty="0" smtClean="0">
                <a:effectLst>
                  <a:outerShdw blurRad="38100" dist="38100" dir="2700000" algn="tl">
                    <a:srgbClr val="000000">
                      <a:alpha val="43137"/>
                    </a:srgbClr>
                  </a:outerShdw>
                </a:effectLst>
                <a:latin typeface="Trebuchet MS" pitchFamily="34" charset="0"/>
                <a:ea typeface="+mn-ea"/>
                <a:cs typeface="+mn-cs"/>
              </a:rPr>
              <a:t>clean A </a:t>
            </a:r>
            <a:endParaRPr lang="en-US" sz="2400" dirty="0">
              <a:effectLst>
                <a:outerShdw blurRad="38100" dist="38100" dir="2700000" algn="tl">
                  <a:srgbClr val="000000">
                    <a:alpha val="43137"/>
                  </a:srgbClr>
                </a:outerShdw>
              </a:effectLst>
              <a:latin typeface="Trebuchet MS" pitchFamily="34" charset="0"/>
              <a:ea typeface="+mn-ea"/>
              <a:cs typeface="+mn-cs"/>
            </a:endParaRPr>
          </a:p>
        </p:txBody>
      </p:sp>
      <p:sp>
        <p:nvSpPr>
          <p:cNvPr id="133" name="Rectangle 12"/>
          <p:cNvSpPr>
            <a:spLocks noGrp="1" noChangeArrowheads="1"/>
          </p:cNvSpPr>
          <p:nvPr>
            <p:ph type="title"/>
          </p:nvPr>
        </p:nvSpPr>
        <p:spPr>
          <a:xfrm>
            <a:off x="381000" y="228601"/>
            <a:ext cx="8393113" cy="1163395"/>
          </a:xfrm>
        </p:spPr>
        <p:txBody>
          <a:bodyPr/>
          <a:lstStyle/>
          <a:p>
            <a:r>
              <a:rPr lang="en-US" dirty="0" smtClean="0"/>
              <a:t>Wear-leveling</a:t>
            </a:r>
            <a:br>
              <a:rPr lang="en-US" dirty="0" smtClean="0"/>
            </a:br>
            <a:r>
              <a:rPr sz="3600" smtClean="0">
                <a:gradFill>
                  <a:gsLst>
                    <a:gs pos="28000">
                      <a:schemeClr val="accent6">
                        <a:lumMod val="40000"/>
                        <a:lumOff val="60000"/>
                      </a:schemeClr>
                    </a:gs>
                    <a:gs pos="48000">
                      <a:schemeClr val="accent6">
                        <a:lumMod val="40000"/>
                        <a:lumOff val="60000"/>
                      </a:schemeClr>
                    </a:gs>
                  </a:gsLst>
                  <a:lin ang="5400000" scaled="1"/>
                </a:gradFill>
              </a:rPr>
              <a:t>Modified "greedy" algorithm</a:t>
            </a:r>
            <a:endParaRPr sz="3600">
              <a:gradFill>
                <a:gsLst>
                  <a:gs pos="28000">
                    <a:schemeClr val="accent6">
                      <a:lumMod val="40000"/>
                      <a:lumOff val="60000"/>
                    </a:schemeClr>
                  </a:gs>
                  <a:gs pos="48000">
                    <a:schemeClr val="accent6">
                      <a:lumMod val="40000"/>
                      <a:lumOff val="60000"/>
                    </a:schemeClr>
                  </a:gs>
                </a:gsLst>
                <a:lin ang="5400000" scaled="1"/>
              </a:gradFill>
            </a:endParaRPr>
          </a:p>
        </p:txBody>
      </p:sp>
      <p:pic>
        <p:nvPicPr>
          <p:cNvPr id="1026" name="Picture 2" descr="C:\Documents and Settings\wobber\Local Settings\Temporary Internet Files\Content.IE5\DRCAR4PF\MCj02992050000[1].wmf"/>
          <p:cNvPicPr>
            <a:picLocks noChangeAspect="1" noChangeArrowheads="1"/>
          </p:cNvPicPr>
          <p:nvPr/>
        </p:nvPicPr>
        <p:blipFill>
          <a:blip r:embed="rId7"/>
          <a:srcRect/>
          <a:stretch>
            <a:fillRect/>
          </a:stretch>
        </p:blipFill>
        <p:spPr bwMode="auto">
          <a:xfrm>
            <a:off x="2050645" y="4120264"/>
            <a:ext cx="844562" cy="97273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03"/>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5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0" presetClass="entr" presetSubtype="0" fill="hold" nodeType="withEffect">
                                  <p:stCondLst>
                                    <p:cond delay="0"/>
                                  </p:stCondLst>
                                  <p:childTnLst>
                                    <p:set>
                                      <p:cBhvr>
                                        <p:cTn id="44" dur="1" fill="hold">
                                          <p:stCondLst>
                                            <p:cond delay="0"/>
                                          </p:stCondLst>
                                        </p:cTn>
                                        <p:tgtEl>
                                          <p:spTgt spid="147"/>
                                        </p:tgtEl>
                                        <p:attrNameLst>
                                          <p:attrName>style.visibility</p:attrName>
                                        </p:attrNameLst>
                                      </p:cBhvr>
                                      <p:to>
                                        <p:strVal val="visible"/>
                                      </p:to>
                                    </p:set>
                                    <p:animEffect transition="in" filter="fade">
                                      <p:cBhvr>
                                        <p:cTn id="45" dur="1000"/>
                                        <p:tgtEl>
                                          <p:spTgt spid="147"/>
                                        </p:tgtEl>
                                      </p:cBhvr>
                                    </p:animEffect>
                                  </p:childTnLst>
                                </p:cTn>
                              </p:par>
                              <p:par>
                                <p:cTn id="46" presetID="1" presetClass="exit" presetSubtype="0" fill="hold" nodeType="withEffect">
                                  <p:stCondLst>
                                    <p:cond delay="0"/>
                                  </p:stCondLst>
                                  <p:childTnLst>
                                    <p:set>
                                      <p:cBhvr>
                                        <p:cTn id="47" dur="1" fill="hold">
                                          <p:stCondLst>
                                            <p:cond delay="0"/>
                                          </p:stCondLst>
                                        </p:cTn>
                                        <p:tgtEl>
                                          <p:spTgt spid="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147"/>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5"/>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130"/>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148"/>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54"/>
                                        </p:tgtEl>
                                        <p:attrNameLst>
                                          <p:attrName>style.visibility</p:attrName>
                                        </p:attrNameLst>
                                      </p:cBhvr>
                                      <p:to>
                                        <p:strVal val="visible"/>
                                      </p:to>
                                    </p:set>
                                  </p:childTnLst>
                                </p:cTn>
                              </p:par>
                              <p:par>
                                <p:cTn id="60" presetID="1" presetClass="exit" presetSubtype="0" fill="hold" nodeType="withEffect">
                                  <p:stCondLst>
                                    <p:cond delay="0"/>
                                  </p:stCondLst>
                                  <p:childTnLst>
                                    <p:set>
                                      <p:cBhvr>
                                        <p:cTn id="61" dur="1" fill="hold">
                                          <p:stCondLst>
                                            <p:cond delay="0"/>
                                          </p:stCondLst>
                                        </p:cTn>
                                        <p:tgtEl>
                                          <p:spTgt spid="6"/>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2"/>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03" grpId="0" animBg="1"/>
      <p:bldP spid="103"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Wear-leveling Results</a:t>
            </a:r>
            <a:endParaRPr lang="en-US" dirty="0"/>
          </a:p>
        </p:txBody>
      </p:sp>
      <p:sp>
        <p:nvSpPr>
          <p:cNvPr id="13" name="Content Placeholder 2"/>
          <p:cNvSpPr>
            <a:spLocks noGrp="1"/>
          </p:cNvSpPr>
          <p:nvPr>
            <p:ph idx="1"/>
          </p:nvPr>
        </p:nvSpPr>
        <p:spPr>
          <a:xfrm>
            <a:off x="382588" y="1414464"/>
            <a:ext cx="8380412" cy="1858970"/>
          </a:xfrm>
        </p:spPr>
        <p:txBody>
          <a:bodyPr/>
          <a:lstStyle/>
          <a:p>
            <a:pPr marL="341313" indent="-341313"/>
            <a:r>
              <a:rPr lang="en-US" sz="2800" smtClean="0"/>
              <a:t>Fewer blocks reach expiry with rate-limiting</a:t>
            </a:r>
          </a:p>
          <a:p>
            <a:pPr marL="341313" indent="-341313"/>
            <a:r>
              <a:rPr lang="en-US" sz="2800" smtClean="0"/>
              <a:t>Smaller standard deviation of remaining </a:t>
            </a:r>
            <a:br>
              <a:rPr lang="en-US" sz="2800" smtClean="0"/>
            </a:br>
            <a:r>
              <a:rPr lang="en-US" sz="2800" smtClean="0"/>
              <a:t>lifetimes with cold-content migration</a:t>
            </a:r>
          </a:p>
          <a:p>
            <a:pPr marL="341313" indent="-341313"/>
            <a:r>
              <a:rPr lang="en-US" sz="2800" smtClean="0"/>
              <a:t>Cost to migrating cold pages (~5% avg. latency)</a:t>
            </a:r>
            <a:endParaRPr lang="en-US" sz="2800" dirty="0" smtClean="0"/>
          </a:p>
        </p:txBody>
      </p:sp>
      <p:sp>
        <p:nvSpPr>
          <p:cNvPr id="11" name="TextBox 10"/>
          <p:cNvSpPr txBox="1"/>
          <p:nvPr/>
        </p:nvSpPr>
        <p:spPr>
          <a:xfrm>
            <a:off x="731837" y="5920813"/>
            <a:ext cx="7680325" cy="461665"/>
          </a:xfrm>
          <a:prstGeom prst="rect">
            <a:avLst/>
          </a:prstGeom>
          <a:noFill/>
        </p:spPr>
        <p:txBody>
          <a:bodyPr wrap="square" rtlCol="0">
            <a:spAutoFit/>
          </a:bodyPr>
          <a:lstStyle/>
          <a:p>
            <a:pPr algn="ct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Block wear in </a:t>
            </a:r>
            <a:r>
              <a:rPr lang="en-US" sz="24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IOzone</a:t>
            </a:r>
            <a:endParaRPr lang="en-US" sz="2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pic>
        <p:nvPicPr>
          <p:cNvPr id="17" name="Picture 3"/>
          <p:cNvPicPr>
            <a:picLocks noChangeAspect="1" noChangeArrowheads="1"/>
          </p:cNvPicPr>
          <p:nvPr/>
        </p:nvPicPr>
        <p:blipFill>
          <a:blip r:embed="rId3" cstate="print"/>
          <a:srcRect/>
          <a:stretch>
            <a:fillRect/>
          </a:stretch>
        </p:blipFill>
        <p:spPr bwMode="auto">
          <a:xfrm>
            <a:off x="7943820" y="231775"/>
            <a:ext cx="936685" cy="1158444"/>
          </a:xfrm>
          <a:prstGeom prst="rect">
            <a:avLst/>
          </a:prstGeom>
          <a:noFill/>
          <a:ln w="9525">
            <a:noFill/>
            <a:miter lim="800000"/>
            <a:headEnd/>
            <a:tailEnd/>
          </a:ln>
          <a:effectLst/>
        </p:spPr>
      </p:pic>
      <p:graphicFrame>
        <p:nvGraphicFramePr>
          <p:cNvPr id="18" name="Content Placeholder 5"/>
          <p:cNvGraphicFramePr>
            <a:graphicFrameLocks/>
          </p:cNvGraphicFramePr>
          <p:nvPr/>
        </p:nvGraphicFramePr>
        <p:xfrm>
          <a:off x="1545755" y="3556814"/>
          <a:ext cx="6167934" cy="2336331"/>
        </p:xfrm>
        <a:graphic>
          <a:graphicData uri="http://schemas.openxmlformats.org/drawingml/2006/table">
            <a:tbl>
              <a:tblPr firstRow="1" bandRow="1">
                <a:tableStyleId>{D113A9D2-9D6B-4929-AA2D-F23B5EE8CBE7}</a:tableStyleId>
              </a:tblPr>
              <a:tblGrid>
                <a:gridCol w="1576964"/>
                <a:gridCol w="2260506"/>
                <a:gridCol w="2330464"/>
              </a:tblGrid>
              <a:tr h="764405">
                <a:tc>
                  <a:txBody>
                    <a:bodyPr/>
                    <a:lstStyle/>
                    <a:p>
                      <a:pPr algn="ctr">
                        <a:lnSpc>
                          <a:spcPct val="90000"/>
                        </a:lnSpc>
                      </a:pPr>
                      <a:r>
                        <a:rPr lang="en-US" sz="2000" b="1"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Algorithm</a:t>
                      </a:r>
                    </a:p>
                  </a:txBody>
                  <a:tcPr anchor="ct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accent6">
                        <a:lumMod val="50000"/>
                        <a:alpha val="50000"/>
                      </a:schemeClr>
                    </a:solidFill>
                  </a:tcPr>
                </a:tc>
                <a:tc>
                  <a:txBody>
                    <a:bodyPr/>
                    <a:lstStyle/>
                    <a:p>
                      <a:pPr algn="ctr">
                        <a:lnSpc>
                          <a:spcPct val="90000"/>
                        </a:lnSpc>
                      </a:pPr>
                      <a:r>
                        <a:rPr lang="en-US" sz="2000" b="1"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Std. Dev.</a:t>
                      </a:r>
                    </a:p>
                  </a:txBody>
                  <a:tcPr anchor="ct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accent6">
                        <a:lumMod val="50000"/>
                        <a:alpha val="50000"/>
                      </a:schemeClr>
                    </a:solidFill>
                  </a:tcPr>
                </a:tc>
                <a:tc>
                  <a:txBody>
                    <a:bodyPr/>
                    <a:lstStyle/>
                    <a:p>
                      <a:pPr algn="ctr">
                        <a:lnSpc>
                          <a:spcPct val="90000"/>
                        </a:lnSpc>
                      </a:pPr>
                      <a:r>
                        <a:rPr lang="en-US" sz="2000" b="1" kern="1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Expired</a:t>
                      </a:r>
                    </a:p>
                    <a:p>
                      <a:pPr algn="ctr">
                        <a:lnSpc>
                          <a:spcPct val="90000"/>
                        </a:lnSpc>
                      </a:pPr>
                      <a:r>
                        <a:rPr lang="en-US" sz="2000" b="1" kern="1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Blocks</a:t>
                      </a:r>
                      <a:endParaRPr lang="en-US" sz="2000" b="1"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accent6">
                        <a:lumMod val="50000"/>
                        <a:alpha val="50000"/>
                      </a:schemeClr>
                    </a:solidFill>
                  </a:tcPr>
                </a:tc>
              </a:tr>
              <a:tr h="465923">
                <a:tc>
                  <a:txBody>
                    <a:bodyPr/>
                    <a:lstStyle/>
                    <a:p>
                      <a:pPr algn="ctr">
                        <a:lnSpc>
                          <a:spcPct val="90000"/>
                        </a:lnSpc>
                      </a:pPr>
                      <a:r>
                        <a:rPr lang="en-US" sz="2000" kern="1200" dirty="0" smtClean="0">
                          <a:gradFill>
                            <a:gsLst>
                              <a:gs pos="28000">
                                <a:schemeClr val="bg2"/>
                              </a:gs>
                              <a:gs pos="48000">
                                <a:schemeClr val="bg2"/>
                              </a:gs>
                            </a:gsLst>
                            <a:lin ang="5400000" scaled="1"/>
                          </a:gradFill>
                          <a:effectLst/>
                          <a:latin typeface="Trebuchet MS" pitchFamily="34" charset="0"/>
                          <a:ea typeface="+mn-ea"/>
                          <a:cs typeface="+mn-cs"/>
                        </a:rPr>
                        <a:t>Greedy</a:t>
                      </a:r>
                      <a:endParaRPr lang="en-US" sz="200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accent4">
                        <a:alpha val="30000"/>
                      </a:schemeClr>
                    </a:solidFill>
                  </a:tcPr>
                </a:tc>
                <a:tc>
                  <a:txBody>
                    <a:bodyPr/>
                    <a:lstStyle/>
                    <a:p>
                      <a:pPr algn="ctr">
                        <a:lnSpc>
                          <a:spcPct val="90000"/>
                        </a:lnSpc>
                      </a:pPr>
                      <a:r>
                        <a:rPr lang="en-US" sz="2000" kern="1200" dirty="0">
                          <a:gradFill>
                            <a:gsLst>
                              <a:gs pos="28000">
                                <a:schemeClr val="bg2"/>
                              </a:gs>
                              <a:gs pos="48000">
                                <a:schemeClr val="bg2"/>
                              </a:gs>
                            </a:gsLst>
                            <a:lin ang="5400000" scaled="1"/>
                          </a:gradFill>
                          <a:effectLst/>
                          <a:latin typeface="Trebuchet MS" pitchFamily="34" charset="0"/>
                          <a:ea typeface="+mn-ea"/>
                          <a:cs typeface="+mn-cs"/>
                        </a:rPr>
                        <a:t>13.47</a:t>
                      </a:r>
                    </a:p>
                  </a:txBody>
                  <a:tcPr anchor="ct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lt1">
                        <a:alpha val="20000"/>
                      </a:schemeClr>
                    </a:solidFill>
                  </a:tcPr>
                </a:tc>
                <a:tc>
                  <a:txBody>
                    <a:bodyPr/>
                    <a:lstStyle/>
                    <a:p>
                      <a:pPr algn="ctr">
                        <a:lnSpc>
                          <a:spcPct val="90000"/>
                        </a:lnSpc>
                      </a:pPr>
                      <a:r>
                        <a:rPr lang="en-US" sz="2000" kern="1200" dirty="0">
                          <a:gradFill>
                            <a:gsLst>
                              <a:gs pos="28000">
                                <a:schemeClr val="bg2"/>
                              </a:gs>
                              <a:gs pos="48000">
                                <a:schemeClr val="bg2"/>
                              </a:gs>
                            </a:gsLst>
                            <a:lin ang="5400000" scaled="1"/>
                          </a:gradFill>
                          <a:effectLst/>
                          <a:latin typeface="Trebuchet MS" pitchFamily="34" charset="0"/>
                          <a:ea typeface="+mn-ea"/>
                          <a:cs typeface="+mn-cs"/>
                        </a:rPr>
                        <a:t>223</a:t>
                      </a:r>
                    </a:p>
                  </a:txBody>
                  <a:tcPr anchor="ct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lt1">
                        <a:alpha val="20000"/>
                      </a:schemeClr>
                    </a:solidFill>
                  </a:tcPr>
                </a:tc>
              </a:tr>
              <a:tr h="465923">
                <a:tc>
                  <a:txBody>
                    <a:bodyPr/>
                    <a:lstStyle/>
                    <a:p>
                      <a:pPr algn="ctr">
                        <a:lnSpc>
                          <a:spcPct val="90000"/>
                        </a:lnSpc>
                      </a:pPr>
                      <a:r>
                        <a:rPr lang="en-US" sz="2000" kern="1200" dirty="0">
                          <a:gradFill>
                            <a:gsLst>
                              <a:gs pos="28000">
                                <a:schemeClr val="bg2"/>
                              </a:gs>
                              <a:gs pos="48000">
                                <a:schemeClr val="bg2"/>
                              </a:gs>
                            </a:gsLst>
                            <a:lin ang="5400000" scaled="1"/>
                          </a:gradFill>
                          <a:effectLst/>
                          <a:latin typeface="Trebuchet MS" pitchFamily="34" charset="0"/>
                          <a:ea typeface="+mn-ea"/>
                          <a:cs typeface="+mn-cs"/>
                        </a:rPr>
                        <a:t>+Rate-limiting</a:t>
                      </a:r>
                    </a:p>
                  </a:txBody>
                  <a:tcPr anchor="ct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accent4">
                        <a:alpha val="50000"/>
                      </a:schemeClr>
                    </a:solidFill>
                  </a:tcPr>
                </a:tc>
                <a:tc>
                  <a:txBody>
                    <a:bodyPr/>
                    <a:lstStyle/>
                    <a:p>
                      <a:pPr algn="ctr">
                        <a:lnSpc>
                          <a:spcPct val="90000"/>
                        </a:lnSpc>
                      </a:pPr>
                      <a:r>
                        <a:rPr lang="en-US" sz="2000" kern="1200" dirty="0">
                          <a:gradFill>
                            <a:gsLst>
                              <a:gs pos="28000">
                                <a:schemeClr val="bg2"/>
                              </a:gs>
                              <a:gs pos="48000">
                                <a:schemeClr val="bg2"/>
                              </a:gs>
                            </a:gsLst>
                            <a:lin ang="5400000" scaled="1"/>
                          </a:gradFill>
                          <a:effectLst/>
                          <a:latin typeface="Trebuchet MS" pitchFamily="34" charset="0"/>
                          <a:ea typeface="+mn-ea"/>
                          <a:cs typeface="+mn-cs"/>
                        </a:rPr>
                        <a:t>13.42</a:t>
                      </a:r>
                    </a:p>
                  </a:txBody>
                  <a:tcPr anchor="ct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c>
                  <a:txBody>
                    <a:bodyPr/>
                    <a:lstStyle/>
                    <a:p>
                      <a:pPr algn="ctr">
                        <a:lnSpc>
                          <a:spcPct val="90000"/>
                        </a:lnSpc>
                      </a:pPr>
                      <a:r>
                        <a:rPr lang="en-US" sz="2000" kern="1200" dirty="0">
                          <a:gradFill>
                            <a:gsLst>
                              <a:gs pos="28000">
                                <a:schemeClr val="bg2"/>
                              </a:gs>
                              <a:gs pos="48000">
                                <a:schemeClr val="bg2"/>
                              </a:gs>
                            </a:gsLst>
                            <a:lin ang="5400000" scaled="1"/>
                          </a:gradFill>
                          <a:effectLst/>
                          <a:latin typeface="Trebuchet MS" pitchFamily="34" charset="0"/>
                          <a:ea typeface="+mn-ea"/>
                          <a:cs typeface="+mn-cs"/>
                        </a:rPr>
                        <a:t>153</a:t>
                      </a:r>
                    </a:p>
                  </a:txBody>
                  <a:tcPr anchor="ct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r>
              <a:tr h="465923">
                <a:tc>
                  <a:txBody>
                    <a:bodyPr/>
                    <a:lstStyle/>
                    <a:p>
                      <a:pPr algn="ctr">
                        <a:lnSpc>
                          <a:spcPct val="90000"/>
                        </a:lnSpc>
                      </a:pPr>
                      <a:r>
                        <a:rPr lang="en-US" sz="2000" kern="1200" dirty="0">
                          <a:gradFill>
                            <a:gsLst>
                              <a:gs pos="28000">
                                <a:schemeClr val="bg2"/>
                              </a:gs>
                              <a:gs pos="48000">
                                <a:schemeClr val="bg2"/>
                              </a:gs>
                            </a:gsLst>
                            <a:lin ang="5400000" scaled="1"/>
                          </a:gradFill>
                          <a:effectLst/>
                          <a:latin typeface="Trebuchet MS" pitchFamily="34" charset="0"/>
                          <a:ea typeface="+mn-ea"/>
                          <a:cs typeface="+mn-cs"/>
                        </a:rPr>
                        <a:t>+Migration</a:t>
                      </a:r>
                    </a:p>
                  </a:txBody>
                  <a:tcPr anchor="ct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accent4">
                        <a:alpha val="30000"/>
                      </a:schemeClr>
                    </a:solidFill>
                  </a:tcPr>
                </a:tc>
                <a:tc>
                  <a:txBody>
                    <a:bodyPr/>
                    <a:lstStyle/>
                    <a:p>
                      <a:pPr algn="ctr">
                        <a:lnSpc>
                          <a:spcPct val="90000"/>
                        </a:lnSpc>
                      </a:pPr>
                      <a:r>
                        <a:rPr lang="en-US" sz="2000" kern="1200" dirty="0">
                          <a:gradFill>
                            <a:gsLst>
                              <a:gs pos="28000">
                                <a:schemeClr val="bg2"/>
                              </a:gs>
                              <a:gs pos="48000">
                                <a:schemeClr val="bg2"/>
                              </a:gs>
                            </a:gsLst>
                            <a:lin ang="5400000" scaled="1"/>
                          </a:gradFill>
                          <a:effectLst/>
                          <a:latin typeface="Trebuchet MS" pitchFamily="34" charset="0"/>
                          <a:ea typeface="+mn-ea"/>
                          <a:cs typeface="+mn-cs"/>
                        </a:rPr>
                        <a:t>5.71</a:t>
                      </a:r>
                    </a:p>
                  </a:txBody>
                  <a:tcPr anchor="ct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lt1">
                        <a:alpha val="20000"/>
                      </a:schemeClr>
                    </a:solidFill>
                  </a:tcPr>
                </a:tc>
                <a:tc>
                  <a:txBody>
                    <a:bodyPr/>
                    <a:lstStyle/>
                    <a:p>
                      <a:pPr algn="ctr">
                        <a:lnSpc>
                          <a:spcPct val="90000"/>
                        </a:lnSpc>
                      </a:pPr>
                      <a:r>
                        <a:rPr lang="en-US" sz="2000" kern="1200" dirty="0">
                          <a:gradFill>
                            <a:gsLst>
                              <a:gs pos="28000">
                                <a:schemeClr val="bg2"/>
                              </a:gs>
                              <a:gs pos="48000">
                                <a:schemeClr val="bg2"/>
                              </a:gs>
                            </a:gsLst>
                            <a:lin ang="5400000" scaled="1"/>
                          </a:gradFill>
                          <a:effectLst/>
                          <a:latin typeface="Trebuchet MS" pitchFamily="34" charset="0"/>
                          <a:ea typeface="+mn-ea"/>
                          <a:cs typeface="+mn-cs"/>
                        </a:rPr>
                        <a:t>0</a:t>
                      </a:r>
                    </a:p>
                  </a:txBody>
                  <a:tcPr anchor="ct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lt1">
                        <a:alpha val="20000"/>
                      </a:schemeClr>
                    </a:solidFill>
                  </a:tcPr>
                </a:tc>
              </a:tr>
            </a:tbl>
          </a:graphicData>
        </a:graphic>
      </p:graphicFrame>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2"/>
          <p:cNvSpPr>
            <a:spLocks noGrp="1" noChangeArrowheads="1"/>
          </p:cNvSpPr>
          <p:nvPr>
            <p:ph type="title"/>
          </p:nvPr>
        </p:nvSpPr>
        <p:spPr>
          <a:xfrm>
            <a:off x="382588" y="228600"/>
            <a:ext cx="8380412" cy="1163395"/>
          </a:xfrm>
        </p:spPr>
        <p:txBody>
          <a:bodyPr/>
          <a:lstStyle/>
          <a:p>
            <a:r>
              <a:rPr lang="en-US" smtClean="0"/>
              <a:t>Failure Modes</a:t>
            </a:r>
            <a:br>
              <a:rPr lang="en-US" smtClean="0"/>
            </a:br>
            <a:r>
              <a:rPr sz="3600" smtClean="0">
                <a:gradFill>
                  <a:gsLst>
                    <a:gs pos="28000">
                      <a:schemeClr val="accent6">
                        <a:lumMod val="40000"/>
                        <a:lumOff val="60000"/>
                      </a:schemeClr>
                    </a:gs>
                    <a:gs pos="48000">
                      <a:schemeClr val="accent6">
                        <a:lumMod val="40000"/>
                        <a:lumOff val="60000"/>
                      </a:schemeClr>
                    </a:gs>
                  </a:gsLst>
                  <a:lin ang="5400000" scaled="1"/>
                </a:gradFill>
              </a:rPr>
              <a:t>Summary</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6" name="Content Placeholder 5"/>
          <p:cNvSpPr>
            <a:spLocks noGrp="1"/>
          </p:cNvSpPr>
          <p:nvPr>
            <p:ph idx="1"/>
          </p:nvPr>
        </p:nvSpPr>
        <p:spPr>
          <a:xfrm>
            <a:off x="382588" y="1901825"/>
            <a:ext cx="8380412" cy="4102662"/>
          </a:xfrm>
        </p:spPr>
        <p:txBody>
          <a:bodyPr/>
          <a:lstStyle/>
          <a:p>
            <a:r>
              <a:rPr lang="en-US" sz="2800" dirty="0" smtClean="0"/>
              <a:t>Rotating disks</a:t>
            </a:r>
          </a:p>
          <a:p>
            <a:pPr lvl="1"/>
            <a:r>
              <a:rPr lang="en-US" sz="2400" dirty="0" smtClean="0"/>
              <a:t>Reduce media tolerances</a:t>
            </a:r>
          </a:p>
          <a:p>
            <a:pPr lvl="1"/>
            <a:r>
              <a:rPr lang="en-US" sz="2400" dirty="0" smtClean="0"/>
              <a:t>Scrubbing to deal with latent</a:t>
            </a:r>
            <a:br>
              <a:rPr lang="en-US" sz="2400" dirty="0" smtClean="0"/>
            </a:br>
            <a:r>
              <a:rPr lang="en-US" sz="2400" dirty="0" smtClean="0"/>
              <a:t>sector errors</a:t>
            </a:r>
          </a:p>
          <a:p>
            <a:pPr lvl="1"/>
            <a:endParaRPr lang="en-US" sz="2400" dirty="0" smtClean="0"/>
          </a:p>
          <a:p>
            <a:r>
              <a:rPr lang="en-US" sz="2800" dirty="0" smtClean="0"/>
              <a:t>SSDs</a:t>
            </a:r>
          </a:p>
          <a:p>
            <a:pPr lvl="1"/>
            <a:r>
              <a:rPr lang="en-US" sz="2400" dirty="0" smtClean="0"/>
              <a:t>Better ECC</a:t>
            </a:r>
          </a:p>
          <a:p>
            <a:pPr lvl="1"/>
            <a:r>
              <a:rPr lang="en-US" sz="2400" dirty="0" smtClean="0"/>
              <a:t>Wear-leveling is critical</a:t>
            </a:r>
          </a:p>
          <a:p>
            <a:pPr lvl="1"/>
            <a:r>
              <a:rPr lang="en-US" sz="2400" dirty="0" smtClean="0"/>
              <a:t>Greater density </a:t>
            </a:r>
            <a:r>
              <a:rPr lang="en-US" sz="2400" dirty="0" smtClean="0">
                <a:sym typeface="Wingdings 3"/>
              </a:rPr>
              <a:t></a:t>
            </a:r>
            <a:r>
              <a:rPr lang="en-US" sz="2400" dirty="0" smtClean="0"/>
              <a:t> more errors?</a:t>
            </a:r>
          </a:p>
        </p:txBody>
      </p:sp>
      <p:pic>
        <p:nvPicPr>
          <p:cNvPr id="10" name="Picture 2"/>
          <p:cNvPicPr>
            <a:picLocks noChangeAspect="1" noChangeArrowheads="1"/>
          </p:cNvPicPr>
          <p:nvPr/>
        </p:nvPicPr>
        <p:blipFill>
          <a:blip r:embed="rId3"/>
          <a:srcRect/>
          <a:stretch>
            <a:fillRect/>
          </a:stretch>
        </p:blipFill>
        <p:spPr bwMode="auto">
          <a:xfrm>
            <a:off x="6705600" y="1447800"/>
            <a:ext cx="1809750" cy="2218840"/>
          </a:xfrm>
          <a:prstGeom prst="rect">
            <a:avLst/>
          </a:prstGeom>
          <a:noFill/>
          <a:ln w="9525">
            <a:noFill/>
            <a:miter lim="800000"/>
            <a:headEnd/>
            <a:tailEnd/>
          </a:ln>
          <a:effectLst/>
        </p:spPr>
      </p:pic>
      <p:pic>
        <p:nvPicPr>
          <p:cNvPr id="11" name="Picture 3"/>
          <p:cNvPicPr>
            <a:picLocks noChangeAspect="1" noChangeArrowheads="1"/>
          </p:cNvPicPr>
          <p:nvPr/>
        </p:nvPicPr>
        <p:blipFill>
          <a:blip r:embed="rId4"/>
          <a:srcRect/>
          <a:stretch>
            <a:fillRect/>
          </a:stretch>
        </p:blipFill>
        <p:spPr bwMode="auto">
          <a:xfrm>
            <a:off x="6705600" y="3886200"/>
            <a:ext cx="1771650" cy="219108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smtClean="0"/>
              <a:t>Rotating Disks vs. SSDs</a:t>
            </a:r>
            <a:endParaRPr lang="en-US"/>
          </a:p>
        </p:txBody>
      </p:sp>
      <p:sp>
        <p:nvSpPr>
          <p:cNvPr id="9229" name="Rectangle 13"/>
          <p:cNvSpPr>
            <a:spLocks noGrp="1" noChangeArrowheads="1"/>
          </p:cNvSpPr>
          <p:nvPr>
            <p:ph type="body" idx="1"/>
          </p:nvPr>
        </p:nvSpPr>
        <p:spPr>
          <a:xfrm>
            <a:off x="382588" y="4023877"/>
            <a:ext cx="8380412" cy="1982081"/>
          </a:xfrm>
        </p:spPr>
        <p:txBody>
          <a:bodyPr/>
          <a:lstStyle/>
          <a:p>
            <a:r>
              <a:rPr lang="en-US" dirty="0" smtClean="0"/>
              <a:t>Don’t think of an SSD as </a:t>
            </a:r>
            <a:br>
              <a:rPr lang="en-US" dirty="0" smtClean="0"/>
            </a:br>
            <a:r>
              <a:rPr lang="en-US" dirty="0" smtClean="0"/>
              <a:t>just a faster rotating disk</a:t>
            </a:r>
          </a:p>
          <a:p>
            <a:r>
              <a:rPr lang="en-US" dirty="0" smtClean="0"/>
              <a:t>Complex firmware/hardware system </a:t>
            </a:r>
            <a:br>
              <a:rPr lang="en-US" dirty="0" smtClean="0"/>
            </a:br>
            <a:r>
              <a:rPr lang="en-US" dirty="0" smtClean="0"/>
              <a:t>with substantial tradeoffs</a:t>
            </a:r>
            <a:endParaRPr lang="en-US" dirty="0"/>
          </a:p>
        </p:txBody>
      </p:sp>
      <p:pic>
        <p:nvPicPr>
          <p:cNvPr id="6" name="Picture 2"/>
          <p:cNvPicPr>
            <a:picLocks noChangeAspect="1" noChangeArrowheads="1"/>
          </p:cNvPicPr>
          <p:nvPr/>
        </p:nvPicPr>
        <p:blipFill>
          <a:blip r:embed="rId3"/>
          <a:srcRect/>
          <a:stretch>
            <a:fillRect/>
          </a:stretch>
        </p:blipFill>
        <p:spPr bwMode="auto">
          <a:xfrm>
            <a:off x="1228725" y="1245174"/>
            <a:ext cx="2085975" cy="2557505"/>
          </a:xfrm>
          <a:prstGeom prst="rect">
            <a:avLst/>
          </a:prstGeom>
          <a:noFill/>
          <a:ln w="9525">
            <a:noFill/>
            <a:miter lim="800000"/>
            <a:headEnd/>
            <a:tailEnd/>
          </a:ln>
          <a:effectLst/>
        </p:spPr>
      </p:pic>
      <p:pic>
        <p:nvPicPr>
          <p:cNvPr id="7" name="Picture 3"/>
          <p:cNvPicPr>
            <a:picLocks noChangeAspect="1" noChangeArrowheads="1"/>
          </p:cNvPicPr>
          <p:nvPr/>
        </p:nvPicPr>
        <p:blipFill>
          <a:blip r:embed="rId4"/>
          <a:srcRect/>
          <a:stretch>
            <a:fillRect/>
          </a:stretch>
        </p:blipFill>
        <p:spPr bwMode="auto">
          <a:xfrm>
            <a:off x="5676900" y="1207075"/>
            <a:ext cx="2048637" cy="2533650"/>
          </a:xfrm>
          <a:prstGeom prst="rect">
            <a:avLst/>
          </a:prstGeom>
          <a:noFill/>
          <a:ln w="9525">
            <a:noFill/>
            <a:miter lim="800000"/>
            <a:headEnd/>
            <a:tailEnd/>
          </a:ln>
          <a:effectLst/>
        </p:spPr>
      </p:pic>
      <p:sp>
        <p:nvSpPr>
          <p:cNvPr id="8" name="TextBox 7"/>
          <p:cNvSpPr txBox="1"/>
          <p:nvPr/>
        </p:nvSpPr>
        <p:spPr>
          <a:xfrm>
            <a:off x="3400425" y="1864299"/>
            <a:ext cx="2009775" cy="1569660"/>
          </a:xfrm>
          <a:prstGeom prst="rect">
            <a:avLst/>
          </a:prstGeom>
          <a:noFill/>
        </p:spPr>
        <p:txBody>
          <a:bodyPr wrap="square" rtlCol="0">
            <a:spAutoFit/>
          </a:bodyPr>
          <a:lstStyle/>
          <a:p>
            <a:pPr algn="ctr"/>
            <a:r>
              <a:rPr lang="en-US" sz="9600" dirty="0" smtClean="0">
                <a:solidFill>
                  <a:schemeClr val="tx1"/>
                </a:solidFill>
                <a:effectLst>
                  <a:outerShdw blurRad="38100" dist="38100" dir="2700000" algn="tl">
                    <a:srgbClr val="000000">
                      <a:alpha val="43137"/>
                    </a:srgbClr>
                  </a:outerShdw>
                </a:effectLst>
                <a:latin typeface="Trebuchet MS" pitchFamily="34" charset="0"/>
              </a:rPr>
              <a:t>≠</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type="title"/>
          </p:nvPr>
        </p:nvSpPr>
        <p:spPr>
          <a:xfrm>
            <a:off x="381000" y="228601"/>
            <a:ext cx="8393113" cy="664797"/>
          </a:xfrm>
        </p:spPr>
        <p:txBody>
          <a:bodyPr/>
          <a:lstStyle/>
          <a:p>
            <a:r>
              <a:rPr lang="en-US" smtClean="0"/>
              <a:t>A Brief Introduction</a:t>
            </a:r>
            <a:endParaRPr lang="en-US" dirty="0"/>
          </a:p>
        </p:txBody>
      </p:sp>
      <p:pic>
        <p:nvPicPr>
          <p:cNvPr id="10" name="Picture 2" descr="THINKER.jpg"/>
          <p:cNvPicPr>
            <a:picLocks noChangeAspect="1" noChangeArrowheads="1"/>
          </p:cNvPicPr>
          <p:nvPr/>
        </p:nvPicPr>
        <p:blipFill>
          <a:blip r:embed="rId3"/>
          <a:srcRect/>
          <a:stretch>
            <a:fillRect/>
          </a:stretch>
        </p:blipFill>
        <p:spPr bwMode="auto">
          <a:xfrm>
            <a:off x="3235167" y="1398573"/>
            <a:ext cx="2673667" cy="3752518"/>
          </a:xfrm>
          <a:prstGeom prst="rect">
            <a:avLst/>
          </a:prstGeom>
          <a:noFill/>
        </p:spPr>
      </p:pic>
      <p:sp>
        <p:nvSpPr>
          <p:cNvPr id="13" name="TextBox 12"/>
          <p:cNvSpPr txBox="1"/>
          <p:nvPr/>
        </p:nvSpPr>
        <p:spPr>
          <a:xfrm>
            <a:off x="381000" y="5403267"/>
            <a:ext cx="8382000" cy="867930"/>
          </a:xfrm>
          <a:prstGeom prst="rect">
            <a:avLst/>
          </a:prstGeom>
          <a:noFill/>
        </p:spPr>
        <p:txBody>
          <a:bodyPr wrap="square" rtlCol="0">
            <a:spAutoFit/>
          </a:bodyPr>
          <a:lstStyle/>
          <a:p>
            <a:pPr algn="ctr">
              <a:lnSpc>
                <a:spcPct val="90000"/>
              </a:lnSpc>
            </a:pPr>
            <a:r>
              <a:rPr lang="en-US" sz="2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Microsoft </a:t>
            </a:r>
            <a:r>
              <a:rPr lang="en-US" sz="28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Research – </a:t>
            </a:r>
            <a:br>
              <a:rPr lang="en-US" sz="28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28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 </a:t>
            </a:r>
            <a:r>
              <a:rPr lang="en-US" sz="28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focus on ideas and understanding </a:t>
            </a:r>
            <a:endParaRPr lang="en-US" sz="28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pic>
        <p:nvPicPr>
          <p:cNvPr id="16" name="Picture 2" descr="chimpanzee-thinker.jpg"/>
          <p:cNvPicPr>
            <a:picLocks noChangeAspect="1" noChangeArrowheads="1"/>
          </p:cNvPicPr>
          <p:nvPr/>
        </p:nvPicPr>
        <p:blipFill>
          <a:blip r:embed="rId4"/>
          <a:srcRect/>
          <a:stretch>
            <a:fillRect/>
          </a:stretch>
        </p:blipFill>
        <p:spPr bwMode="auto">
          <a:xfrm>
            <a:off x="2553653" y="1263073"/>
            <a:ext cx="4036695" cy="4062086"/>
          </a:xfrm>
          <a:prstGeom prst="rect">
            <a:avLst/>
          </a:prstGeom>
          <a:noFill/>
        </p:spPr>
      </p:pic>
      <p:pic>
        <p:nvPicPr>
          <p:cNvPr id="17" name="Picture 4" descr="Thinker.gif"/>
          <p:cNvPicPr>
            <a:picLocks noGrp="1" noChangeAspect="1" noChangeArrowheads="1"/>
          </p:cNvPicPr>
          <p:nvPr>
            <p:ph idx="1"/>
          </p:nvPr>
        </p:nvPicPr>
        <p:blipFill>
          <a:blip r:embed="rId5"/>
          <a:srcRect/>
          <a:stretch>
            <a:fillRect/>
          </a:stretch>
        </p:blipFill>
        <p:spPr bwMode="auto">
          <a:xfrm>
            <a:off x="3409806" y="1409772"/>
            <a:ext cx="2324388" cy="350851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 presetClass="exit" presetSubtype="0" fill="hold" grpId="1" nodeType="withEffect">
                                  <p:stCondLst>
                                    <p:cond delay="0"/>
                                  </p:stCondLst>
                                  <p:childTnLst>
                                    <p:set>
                                      <p:cBhvr>
                                        <p:cTn id="15" dur="1" fill="hold">
                                          <p:stCondLst>
                                            <p:cond delay="0"/>
                                          </p:stCondLst>
                                        </p:cTn>
                                        <p:tgtEl>
                                          <p:spTgt spid="1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SSD Design Tradeoffs</a:t>
            </a:r>
            <a:endParaRPr lang="en-US" dirty="0"/>
          </a:p>
        </p:txBody>
      </p:sp>
      <p:sp>
        <p:nvSpPr>
          <p:cNvPr id="4" name="TextBox 3"/>
          <p:cNvSpPr txBox="1"/>
          <p:nvPr/>
        </p:nvSpPr>
        <p:spPr>
          <a:xfrm>
            <a:off x="1424763" y="5412729"/>
            <a:ext cx="6294474" cy="61088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marL="0" lvl="1" indent="-342900" algn="ctr" defTabSz="914063" fontAlgn="base">
              <a:spcBef>
                <a:spcPct val="0"/>
              </a:spcBef>
              <a:spcAft>
                <a:spcPct val="0"/>
              </a:spcAft>
              <a:defRPr sz="1800" b="1" i="0" u="none" strike="noStrike" kern="1200" baseline="0">
                <a:solidFill>
                  <a:srgbClr val="FFFFFF"/>
                </a:solidFill>
                <a:latin typeface="Trebuchet MS" pitchFamily="34" charset="0"/>
                <a:ea typeface="+mn-ea"/>
                <a:cs typeface="+mn-cs"/>
              </a:defRPr>
            </a:pPr>
            <a:r>
              <a:rPr lang="en-US" sz="24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Write </a:t>
            </a:r>
            <a:r>
              <a:rPr lang="en-US" sz="2400" b="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amplification </a:t>
            </a:r>
            <a:r>
              <a:rPr lang="en-US" sz="2400" b="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sym typeface="Wingdings 3"/>
              </a:rPr>
              <a:t></a:t>
            </a:r>
            <a:r>
              <a:rPr lang="en-US" sz="2400" b="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a:t>
            </a:r>
            <a:r>
              <a:rPr lang="en-US" sz="2400" b="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more wear</a:t>
            </a:r>
          </a:p>
        </p:txBody>
      </p:sp>
      <p:graphicFrame>
        <p:nvGraphicFramePr>
          <p:cNvPr id="7" name="Content Placeholder 5"/>
          <p:cNvGraphicFramePr>
            <a:graphicFrameLocks/>
          </p:cNvGraphicFramePr>
          <p:nvPr/>
        </p:nvGraphicFramePr>
        <p:xfrm>
          <a:off x="381000" y="1417639"/>
          <a:ext cx="8382000" cy="3745490"/>
        </p:xfrm>
        <a:graphic>
          <a:graphicData uri="http://schemas.openxmlformats.org/drawingml/2006/table">
            <a:tbl>
              <a:tblPr firstRow="1" bandRow="1">
                <a:tableStyleId>{D113A9D2-9D6B-4929-AA2D-F23B5EE8CBE7}</a:tableStyleId>
              </a:tblPr>
              <a:tblGrid>
                <a:gridCol w="2981036"/>
                <a:gridCol w="2336800"/>
                <a:gridCol w="3064164"/>
              </a:tblGrid>
              <a:tr h="535070">
                <a:tc>
                  <a:txBody>
                    <a:bodyPr/>
                    <a:lstStyle/>
                    <a:p>
                      <a:pPr algn="ctr"/>
                      <a:r>
                        <a:rPr lang="en-US" sz="2400" b="1"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Techniques</a:t>
                      </a:r>
                    </a:p>
                  </a:txBody>
                  <a:tcPr anchor="ct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accent6">
                        <a:lumMod val="50000"/>
                        <a:alpha val="50000"/>
                      </a:schemeClr>
                    </a:solidFill>
                  </a:tcPr>
                </a:tc>
                <a:tc>
                  <a:txBody>
                    <a:bodyPr/>
                    <a:lstStyle/>
                    <a:p>
                      <a:pPr algn="ctr"/>
                      <a:r>
                        <a:rPr lang="en-US" sz="2400" b="1"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Positives</a:t>
                      </a:r>
                    </a:p>
                  </a:txBody>
                  <a:tcPr anchor="ct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accent6">
                        <a:lumMod val="50000"/>
                        <a:alpha val="50000"/>
                      </a:schemeClr>
                    </a:solidFill>
                  </a:tcPr>
                </a:tc>
                <a:tc>
                  <a:txBody>
                    <a:bodyPr/>
                    <a:lstStyle/>
                    <a:p>
                      <a:pPr algn="ctr">
                        <a:lnSpc>
                          <a:spcPct val="90000"/>
                        </a:lnSpc>
                      </a:pPr>
                      <a:r>
                        <a:rPr lang="en-US" sz="2400" b="1" kern="1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Negatives</a:t>
                      </a:r>
                      <a:endParaRPr lang="en-US" sz="2400" b="1"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accent6">
                        <a:lumMod val="50000"/>
                        <a:alpha val="50000"/>
                      </a:schemeClr>
                    </a:solidFill>
                  </a:tcPr>
                </a:tc>
              </a:tr>
              <a:tr h="535070">
                <a:tc>
                  <a:txBody>
                    <a:bodyPr/>
                    <a:lstStyle/>
                    <a:p>
                      <a:pPr marL="0" marR="0" indent="0" algn="ctr" defTabSz="761940" rtl="0" eaLnBrk="1" fontAlgn="auto" latinLnBrk="0" hangingPunct="1">
                        <a:lnSpc>
                          <a:spcPct val="100000"/>
                        </a:lnSpc>
                        <a:spcBef>
                          <a:spcPts val="0"/>
                        </a:spcBef>
                        <a:spcAft>
                          <a:spcPts val="0"/>
                        </a:spcAft>
                        <a:buClrTx/>
                        <a:buSzTx/>
                        <a:buFontTx/>
                        <a:buNone/>
                        <a:tabLst/>
                        <a:defRPr/>
                      </a:pPr>
                      <a:r>
                        <a:rPr lang="en-US" sz="2400" kern="1200" dirty="0" smtClean="0">
                          <a:gradFill>
                            <a:gsLst>
                              <a:gs pos="28000">
                                <a:schemeClr val="bg2"/>
                              </a:gs>
                              <a:gs pos="48000">
                                <a:schemeClr val="bg2"/>
                              </a:gs>
                            </a:gsLst>
                            <a:lin ang="5400000" scaled="1"/>
                          </a:gradFill>
                          <a:effectLst/>
                          <a:latin typeface="Trebuchet MS" pitchFamily="34" charset="0"/>
                          <a:ea typeface="+mn-ea"/>
                          <a:cs typeface="+mn-cs"/>
                        </a:rPr>
                        <a:t>Striping</a:t>
                      </a: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accent4">
                        <a:alpha val="30000"/>
                      </a:schemeClr>
                    </a:solidFill>
                  </a:tcPr>
                </a:tc>
                <a:tc>
                  <a:txBody>
                    <a:bodyPr/>
                    <a:lstStyle/>
                    <a:p>
                      <a:pPr algn="ctr"/>
                      <a:r>
                        <a:rPr lang="en-US" sz="2400" kern="1200" dirty="0" smtClean="0">
                          <a:gradFill>
                            <a:gsLst>
                              <a:gs pos="28000">
                                <a:schemeClr val="bg2"/>
                              </a:gs>
                              <a:gs pos="48000">
                                <a:schemeClr val="bg2"/>
                              </a:gs>
                            </a:gsLst>
                            <a:lin ang="5400000" scaled="1"/>
                          </a:gradFill>
                          <a:effectLst/>
                          <a:latin typeface="Trebuchet MS" pitchFamily="34" charset="0"/>
                          <a:ea typeface="+mn-ea"/>
                          <a:cs typeface="+mn-cs"/>
                        </a:rPr>
                        <a:t>Concurrency</a:t>
                      </a:r>
                      <a:endParaRPr lang="en-US" sz="2400" kern="1200" dirty="0">
                        <a:gradFill>
                          <a:gsLst>
                            <a:gs pos="28000">
                              <a:schemeClr val="bg2"/>
                            </a:gs>
                            <a:gs pos="48000">
                              <a:schemeClr val="bg2"/>
                            </a:gs>
                          </a:gsLst>
                          <a:lin ang="5400000" scaled="1"/>
                        </a:gradFill>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1">
                        <a:alpha val="20000"/>
                      </a:schemeClr>
                    </a:solidFill>
                  </a:tcPr>
                </a:tc>
                <a:tc>
                  <a:txBody>
                    <a:bodyPr/>
                    <a:lstStyle/>
                    <a:p>
                      <a:pPr algn="ctr"/>
                      <a:r>
                        <a:rPr lang="en-US" sz="2400" kern="1200" dirty="0" smtClean="0">
                          <a:gradFill>
                            <a:gsLst>
                              <a:gs pos="28000">
                                <a:schemeClr val="bg2"/>
                              </a:gs>
                              <a:gs pos="48000">
                                <a:schemeClr val="bg2"/>
                              </a:gs>
                            </a:gsLst>
                            <a:lin ang="5400000" scaled="1"/>
                          </a:gradFill>
                          <a:effectLst/>
                          <a:latin typeface="Trebuchet MS" pitchFamily="34" charset="0"/>
                          <a:ea typeface="+mn-ea"/>
                          <a:cs typeface="+mn-cs"/>
                        </a:rPr>
                        <a:t>Loss of locality</a:t>
                      </a:r>
                      <a:endParaRPr lang="en-US" sz="2400" kern="1200" dirty="0">
                        <a:gradFill>
                          <a:gsLst>
                            <a:gs pos="28000">
                              <a:schemeClr val="bg2"/>
                            </a:gs>
                            <a:gs pos="48000">
                              <a:schemeClr val="bg2"/>
                            </a:gs>
                          </a:gsLst>
                          <a:lin ang="5400000" scaled="1"/>
                        </a:gradFill>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lt1">
                        <a:alpha val="20000"/>
                      </a:schemeClr>
                    </a:solidFill>
                  </a:tcPr>
                </a:tc>
              </a:tr>
              <a:tr h="535070">
                <a:tc>
                  <a:txBody>
                    <a:bodyPr/>
                    <a:lstStyle/>
                    <a:p>
                      <a:pPr algn="ctr"/>
                      <a:r>
                        <a:rPr lang="en-US" sz="2400" kern="1200" dirty="0" smtClean="0">
                          <a:gradFill>
                            <a:gsLst>
                              <a:gs pos="28000">
                                <a:schemeClr val="bg2"/>
                              </a:gs>
                              <a:gs pos="48000">
                                <a:schemeClr val="bg2"/>
                              </a:gs>
                            </a:gsLst>
                            <a:lin ang="5400000" scaled="1"/>
                          </a:gradFill>
                          <a:effectLst/>
                          <a:latin typeface="Trebuchet MS" pitchFamily="34" charset="0"/>
                          <a:ea typeface="+mn-ea"/>
                          <a:cs typeface="+mn-cs"/>
                        </a:rPr>
                        <a:t>Intra-chip ops</a:t>
                      </a:r>
                      <a:endParaRPr lang="en-US" sz="2400" kern="1200" dirty="0">
                        <a:gradFill>
                          <a:gsLst>
                            <a:gs pos="28000">
                              <a:schemeClr val="bg2"/>
                            </a:gs>
                            <a:gs pos="48000">
                              <a:schemeClr val="bg2"/>
                            </a:gs>
                          </a:gsLst>
                          <a:lin ang="5400000" scaled="1"/>
                        </a:gradFill>
                        <a:effectLst/>
                        <a:latin typeface="Trebuchet MS" pitchFamily="34" charset="0"/>
                        <a:ea typeface="+mn-ea"/>
                        <a:cs typeface="+mn-cs"/>
                      </a:endParaRP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accent4">
                        <a:alpha val="50000"/>
                      </a:schemeClr>
                    </a:solidFill>
                  </a:tcPr>
                </a:tc>
                <a:tc>
                  <a:txBody>
                    <a:bodyPr/>
                    <a:lstStyle/>
                    <a:p>
                      <a:pPr algn="ctr"/>
                      <a:r>
                        <a:rPr lang="en-US" sz="2400" kern="1200" dirty="0" smtClean="0">
                          <a:gradFill>
                            <a:gsLst>
                              <a:gs pos="28000">
                                <a:schemeClr val="bg2"/>
                              </a:gs>
                              <a:gs pos="48000">
                                <a:schemeClr val="bg2"/>
                              </a:gs>
                            </a:gsLst>
                            <a:lin ang="5400000" scaled="1"/>
                          </a:gradFill>
                          <a:effectLst/>
                          <a:latin typeface="Trebuchet MS" pitchFamily="34" charset="0"/>
                          <a:ea typeface="+mn-ea"/>
                          <a:cs typeface="+mn-cs"/>
                        </a:rPr>
                        <a:t>Lower latency</a:t>
                      </a:r>
                      <a:endParaRPr lang="en-US" sz="2400" kern="1200" dirty="0">
                        <a:gradFill>
                          <a:gsLst>
                            <a:gs pos="28000">
                              <a:schemeClr val="bg2"/>
                            </a:gs>
                            <a:gs pos="48000">
                              <a:schemeClr val="bg2"/>
                            </a:gs>
                          </a:gsLst>
                          <a:lin ang="5400000" scaled="1"/>
                        </a:gradFill>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c>
                  <a:txBody>
                    <a:bodyPr/>
                    <a:lstStyle/>
                    <a:p>
                      <a:pPr algn="ctr"/>
                      <a:r>
                        <a:rPr lang="en-US" sz="2400" kern="1200" dirty="0" smtClean="0">
                          <a:gradFill>
                            <a:gsLst>
                              <a:gs pos="28000">
                                <a:schemeClr val="bg2"/>
                              </a:gs>
                              <a:gs pos="48000">
                                <a:schemeClr val="bg2"/>
                              </a:gs>
                            </a:gsLst>
                            <a:lin ang="5400000" scaled="1"/>
                          </a:gradFill>
                          <a:effectLst/>
                          <a:latin typeface="Trebuchet MS" pitchFamily="34" charset="0"/>
                          <a:ea typeface="+mn-ea"/>
                          <a:cs typeface="+mn-cs"/>
                        </a:rPr>
                        <a:t>Load balance skew</a:t>
                      </a:r>
                      <a:endParaRPr lang="en-US" sz="2400" kern="1200" dirty="0">
                        <a:gradFill>
                          <a:gsLst>
                            <a:gs pos="28000">
                              <a:schemeClr val="bg2"/>
                            </a:gs>
                            <a:gs pos="48000">
                              <a:schemeClr val="bg2"/>
                            </a:gs>
                          </a:gsLst>
                          <a:lin ang="5400000" scaled="1"/>
                        </a:gradFill>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r>
              <a:tr h="535070">
                <a:tc>
                  <a:txBody>
                    <a:bodyPr/>
                    <a:lstStyle/>
                    <a:p>
                      <a:pPr algn="ctr"/>
                      <a:r>
                        <a:rPr lang="en-US" sz="2400" kern="1200" dirty="0" smtClean="0">
                          <a:gradFill>
                            <a:gsLst>
                              <a:gs pos="28000">
                                <a:schemeClr val="bg2"/>
                              </a:gs>
                              <a:gs pos="48000">
                                <a:schemeClr val="bg2"/>
                              </a:gs>
                            </a:gsLst>
                            <a:lin ang="5400000" scaled="1"/>
                          </a:gradFill>
                          <a:effectLst/>
                          <a:latin typeface="Trebuchet MS" pitchFamily="34" charset="0"/>
                          <a:ea typeface="+mn-ea"/>
                          <a:cs typeface="+mn-cs"/>
                        </a:rPr>
                        <a:t>Fine-grain LBA map</a:t>
                      </a:r>
                      <a:endParaRPr lang="en-US" sz="2400" kern="1200" dirty="0">
                        <a:gradFill>
                          <a:gsLst>
                            <a:gs pos="28000">
                              <a:schemeClr val="bg2"/>
                            </a:gs>
                            <a:gs pos="48000">
                              <a:schemeClr val="bg2"/>
                            </a:gs>
                          </a:gsLst>
                          <a:lin ang="5400000" scaled="1"/>
                        </a:gradFill>
                        <a:effectLst/>
                        <a:latin typeface="Trebuchet MS" pitchFamily="34" charset="0"/>
                        <a:ea typeface="+mn-ea"/>
                        <a:cs typeface="+mn-cs"/>
                      </a:endParaRP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accent4">
                        <a:alpha val="30000"/>
                      </a:schemeClr>
                    </a:solidFill>
                  </a:tcPr>
                </a:tc>
                <a:tc>
                  <a:txBody>
                    <a:bodyPr/>
                    <a:lstStyle/>
                    <a:p>
                      <a:pPr algn="ctr"/>
                      <a:r>
                        <a:rPr lang="en-US" sz="2400" kern="1200" dirty="0" smtClean="0">
                          <a:gradFill>
                            <a:gsLst>
                              <a:gs pos="28000">
                                <a:schemeClr val="bg2"/>
                              </a:gs>
                              <a:gs pos="48000">
                                <a:schemeClr val="bg2"/>
                              </a:gs>
                            </a:gsLst>
                            <a:lin ang="5400000" scaled="1"/>
                          </a:gradFill>
                          <a:effectLst/>
                          <a:latin typeface="Trebuchet MS" pitchFamily="34" charset="0"/>
                          <a:ea typeface="+mn-ea"/>
                          <a:cs typeface="+mn-cs"/>
                        </a:rPr>
                        <a:t>Lower latency</a:t>
                      </a:r>
                      <a:endParaRPr lang="en-US" sz="2400" kern="1200" dirty="0">
                        <a:gradFill>
                          <a:gsLst>
                            <a:gs pos="28000">
                              <a:schemeClr val="bg2"/>
                            </a:gs>
                            <a:gs pos="48000">
                              <a:schemeClr val="bg2"/>
                            </a:gs>
                          </a:gsLst>
                          <a:lin ang="5400000" scaled="1"/>
                        </a:gradFill>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1">
                        <a:alpha val="20000"/>
                      </a:schemeClr>
                    </a:solidFill>
                  </a:tcPr>
                </a:tc>
                <a:tc>
                  <a:txBody>
                    <a:bodyPr/>
                    <a:lstStyle/>
                    <a:p>
                      <a:pPr algn="ctr"/>
                      <a:r>
                        <a:rPr lang="en-US" sz="2400" kern="1200" dirty="0" smtClean="0">
                          <a:gradFill>
                            <a:gsLst>
                              <a:gs pos="28000">
                                <a:schemeClr val="bg2"/>
                              </a:gs>
                              <a:gs pos="48000">
                                <a:schemeClr val="bg2"/>
                              </a:gs>
                            </a:gsLst>
                            <a:lin ang="5400000" scaled="1"/>
                          </a:gradFill>
                          <a:effectLst/>
                          <a:latin typeface="Trebuchet MS" pitchFamily="34" charset="0"/>
                          <a:ea typeface="+mn-ea"/>
                          <a:cs typeface="+mn-cs"/>
                        </a:rPr>
                        <a:t>Memory, cleaning</a:t>
                      </a:r>
                      <a:endParaRPr lang="en-US" sz="2400" kern="1200" dirty="0">
                        <a:gradFill>
                          <a:gsLst>
                            <a:gs pos="28000">
                              <a:schemeClr val="bg2"/>
                            </a:gs>
                            <a:gs pos="48000">
                              <a:schemeClr val="bg2"/>
                            </a:gs>
                          </a:gsLst>
                          <a:lin ang="5400000" scaled="1"/>
                        </a:gradFill>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1">
                        <a:alpha val="20000"/>
                      </a:schemeClr>
                    </a:solidFill>
                  </a:tcPr>
                </a:tc>
              </a:tr>
              <a:tr h="535070">
                <a:tc>
                  <a:txBody>
                    <a:bodyPr/>
                    <a:lstStyle/>
                    <a:p>
                      <a:pPr algn="ctr"/>
                      <a:r>
                        <a:rPr lang="en-US" sz="2400" kern="1200" dirty="0" smtClean="0">
                          <a:gradFill>
                            <a:gsLst>
                              <a:gs pos="28000">
                                <a:schemeClr val="bg2"/>
                              </a:gs>
                              <a:gs pos="48000">
                                <a:schemeClr val="bg2"/>
                              </a:gs>
                            </a:gsLst>
                            <a:lin ang="5400000" scaled="1"/>
                          </a:gradFill>
                          <a:effectLst/>
                          <a:latin typeface="Trebuchet MS" pitchFamily="34" charset="0"/>
                          <a:ea typeface="+mn-ea"/>
                          <a:cs typeface="+mn-cs"/>
                        </a:rPr>
                        <a:t>Coarse-grain map</a:t>
                      </a:r>
                      <a:endParaRPr lang="en-US" sz="2400" kern="1200" dirty="0">
                        <a:gradFill>
                          <a:gsLst>
                            <a:gs pos="28000">
                              <a:schemeClr val="bg2"/>
                            </a:gs>
                            <a:gs pos="48000">
                              <a:schemeClr val="bg2"/>
                            </a:gs>
                          </a:gsLst>
                          <a:lin ang="5400000" scaled="1"/>
                        </a:gradFill>
                        <a:effectLst/>
                        <a:latin typeface="Trebuchet MS" pitchFamily="34" charset="0"/>
                        <a:ea typeface="+mn-ea"/>
                        <a:cs typeface="+mn-cs"/>
                      </a:endParaRP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accent4">
                        <a:alpha val="50000"/>
                      </a:schemeClr>
                    </a:solidFill>
                  </a:tcPr>
                </a:tc>
                <a:tc>
                  <a:txBody>
                    <a:bodyPr/>
                    <a:lstStyle/>
                    <a:p>
                      <a:pPr algn="ctr"/>
                      <a:r>
                        <a:rPr lang="en-US" sz="2400" kern="1200" dirty="0" smtClean="0">
                          <a:gradFill>
                            <a:gsLst>
                              <a:gs pos="28000">
                                <a:schemeClr val="bg2"/>
                              </a:gs>
                              <a:gs pos="48000">
                                <a:schemeClr val="bg2"/>
                              </a:gs>
                            </a:gsLst>
                            <a:lin ang="5400000" scaled="1"/>
                          </a:gradFill>
                          <a:effectLst/>
                          <a:latin typeface="Trebuchet MS" pitchFamily="34" charset="0"/>
                          <a:ea typeface="+mn-ea"/>
                          <a:cs typeface="+mn-cs"/>
                        </a:rPr>
                        <a:t>Simplicity</a:t>
                      </a:r>
                      <a:endParaRPr lang="en-US" sz="2400" kern="1200" dirty="0">
                        <a:gradFill>
                          <a:gsLst>
                            <a:gs pos="28000">
                              <a:schemeClr val="bg2"/>
                            </a:gs>
                            <a:gs pos="48000">
                              <a:schemeClr val="bg2"/>
                            </a:gs>
                          </a:gsLst>
                          <a:lin ang="5400000" scaled="1"/>
                        </a:gradFill>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c>
                  <a:txBody>
                    <a:bodyPr/>
                    <a:lstStyle/>
                    <a:p>
                      <a:pPr algn="ctr"/>
                      <a:r>
                        <a:rPr lang="en-US" sz="2400" kern="1200" dirty="0" smtClean="0">
                          <a:gradFill>
                            <a:gsLst>
                              <a:gs pos="28000">
                                <a:schemeClr val="bg2"/>
                              </a:gs>
                              <a:gs pos="48000">
                                <a:schemeClr val="bg2"/>
                              </a:gs>
                            </a:gsLst>
                            <a:lin ang="5400000" scaled="1"/>
                          </a:gradFill>
                          <a:effectLst/>
                          <a:latin typeface="Trebuchet MS" pitchFamily="34" charset="0"/>
                          <a:ea typeface="+mn-ea"/>
                          <a:cs typeface="+mn-cs"/>
                        </a:rPr>
                        <a:t>Read-modify-writes</a:t>
                      </a:r>
                      <a:endParaRPr lang="en-US" sz="2400" kern="1200" dirty="0">
                        <a:gradFill>
                          <a:gsLst>
                            <a:gs pos="28000">
                              <a:schemeClr val="bg2"/>
                            </a:gs>
                            <a:gs pos="48000">
                              <a:schemeClr val="bg2"/>
                            </a:gs>
                          </a:gsLst>
                          <a:lin ang="5400000" scaled="1"/>
                        </a:gradFill>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noFill/>
                  </a:tcPr>
                </a:tc>
              </a:tr>
              <a:tr h="535070">
                <a:tc>
                  <a:txBody>
                    <a:bodyPr/>
                    <a:lstStyle/>
                    <a:p>
                      <a:pPr algn="ctr"/>
                      <a:r>
                        <a:rPr lang="en-US" sz="2400" kern="1200" dirty="0" smtClean="0">
                          <a:gradFill>
                            <a:gsLst>
                              <a:gs pos="28000">
                                <a:schemeClr val="bg2"/>
                              </a:gs>
                              <a:gs pos="48000">
                                <a:schemeClr val="bg2"/>
                              </a:gs>
                            </a:gsLst>
                            <a:lin ang="5400000" scaled="1"/>
                          </a:gradFill>
                          <a:effectLst/>
                          <a:latin typeface="Trebuchet MS" pitchFamily="34" charset="0"/>
                          <a:ea typeface="+mn-ea"/>
                          <a:cs typeface="+mn-cs"/>
                        </a:rPr>
                        <a:t>Over-provisioning</a:t>
                      </a:r>
                      <a:endParaRPr lang="en-US" sz="2400" kern="1200" dirty="0">
                        <a:gradFill>
                          <a:gsLst>
                            <a:gs pos="28000">
                              <a:schemeClr val="bg2"/>
                            </a:gs>
                            <a:gs pos="48000">
                              <a:schemeClr val="bg2"/>
                            </a:gs>
                          </a:gsLst>
                          <a:lin ang="5400000" scaled="1"/>
                        </a:gradFill>
                        <a:effectLst/>
                        <a:latin typeface="Trebuchet MS" pitchFamily="34" charset="0"/>
                        <a:ea typeface="+mn-ea"/>
                        <a:cs typeface="+mn-cs"/>
                      </a:endParaRP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accent4">
                        <a:alpha val="30000"/>
                      </a:schemeClr>
                    </a:solidFill>
                  </a:tcPr>
                </a:tc>
                <a:tc>
                  <a:txBody>
                    <a:bodyPr/>
                    <a:lstStyle/>
                    <a:p>
                      <a:pPr algn="ctr"/>
                      <a:r>
                        <a:rPr lang="en-US" sz="2400" kern="1200">
                          <a:gradFill>
                            <a:gsLst>
                              <a:gs pos="28000">
                                <a:schemeClr val="bg2"/>
                              </a:gs>
                              <a:gs pos="48000">
                                <a:schemeClr val="bg2"/>
                              </a:gs>
                            </a:gsLst>
                            <a:lin ang="5400000" scaled="1"/>
                          </a:gradFill>
                          <a:effectLst/>
                          <a:latin typeface="Trebuchet MS" pitchFamily="34" charset="0"/>
                          <a:ea typeface="+mn-ea"/>
                          <a:cs typeface="+mn-cs"/>
                        </a:rPr>
                        <a:t>Less cleaning</a:t>
                      </a: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1">
                        <a:alpha val="20000"/>
                      </a:schemeClr>
                    </a:solidFill>
                  </a:tcPr>
                </a:tc>
                <a:tc>
                  <a:txBody>
                    <a:bodyPr/>
                    <a:lstStyle/>
                    <a:p>
                      <a:pPr algn="ctr"/>
                      <a:r>
                        <a:rPr lang="en-US" sz="2400" kern="1200" dirty="0">
                          <a:gradFill>
                            <a:gsLst>
                              <a:gs pos="28000">
                                <a:schemeClr val="bg2"/>
                              </a:gs>
                              <a:gs pos="48000">
                                <a:schemeClr val="bg2"/>
                              </a:gs>
                            </a:gsLst>
                            <a:lin ang="5400000" scaled="1"/>
                          </a:gradFill>
                          <a:effectLst/>
                          <a:latin typeface="Trebuchet MS" pitchFamily="34" charset="0"/>
                          <a:ea typeface="+mn-ea"/>
                          <a:cs typeface="+mn-cs"/>
                        </a:rPr>
                        <a:t>Reduced capacity</a:t>
                      </a: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1">
                        <a:alpha val="20000"/>
                      </a:schemeClr>
                    </a:solidFill>
                  </a:tcPr>
                </a:tc>
              </a:tr>
              <a:tr h="535070">
                <a:tc>
                  <a:txBody>
                    <a:bodyPr/>
                    <a:lstStyle/>
                    <a:p>
                      <a:pPr algn="ctr"/>
                      <a:r>
                        <a:rPr lang="en-US" sz="2400" kern="1200">
                          <a:gradFill>
                            <a:gsLst>
                              <a:gs pos="28000">
                                <a:schemeClr val="bg2"/>
                              </a:gs>
                              <a:gs pos="48000">
                                <a:schemeClr val="bg2"/>
                              </a:gs>
                            </a:gsLst>
                            <a:lin ang="5400000" scaled="1"/>
                          </a:gradFill>
                          <a:effectLst/>
                          <a:latin typeface="Trebuchet MS" pitchFamily="34" charset="0"/>
                          <a:ea typeface="+mn-ea"/>
                          <a:cs typeface="+mn-cs"/>
                        </a:rPr>
                        <a:t>Ganging</a:t>
                      </a: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accent4">
                        <a:alpha val="50000"/>
                      </a:schemeClr>
                    </a:solidFill>
                  </a:tcPr>
                </a:tc>
                <a:tc>
                  <a:txBody>
                    <a:bodyPr/>
                    <a:lstStyle/>
                    <a:p>
                      <a:pPr algn="ctr"/>
                      <a:r>
                        <a:rPr lang="en-US" sz="2400" kern="1200" dirty="0">
                          <a:gradFill>
                            <a:gsLst>
                              <a:gs pos="28000">
                                <a:schemeClr val="bg2"/>
                              </a:gs>
                              <a:gs pos="48000">
                                <a:schemeClr val="bg2"/>
                              </a:gs>
                            </a:gsLst>
                            <a:lin ang="5400000" scaled="1"/>
                          </a:gradFill>
                          <a:effectLst/>
                          <a:latin typeface="Trebuchet MS" pitchFamily="34" charset="0"/>
                          <a:ea typeface="+mn-ea"/>
                          <a:cs typeface="+mn-cs"/>
                        </a:rPr>
                        <a:t>Sparser wiring</a:t>
                      </a:r>
                    </a:p>
                  </a:txBody>
                  <a:tcPr>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noFill/>
                  </a:tcPr>
                </a:tc>
                <a:tc>
                  <a:txBody>
                    <a:bodyPr/>
                    <a:lstStyle/>
                    <a:p>
                      <a:pPr algn="ctr"/>
                      <a:r>
                        <a:rPr lang="en-US" sz="2400" kern="1200" dirty="0">
                          <a:gradFill>
                            <a:gsLst>
                              <a:gs pos="28000">
                                <a:schemeClr val="bg2"/>
                              </a:gs>
                              <a:gs pos="48000">
                                <a:schemeClr val="bg2"/>
                              </a:gs>
                            </a:gsLst>
                            <a:lin ang="5400000" scaled="1"/>
                          </a:gradFill>
                          <a:effectLst/>
                          <a:latin typeface="Trebuchet MS" pitchFamily="34" charset="0"/>
                          <a:ea typeface="+mn-ea"/>
                          <a:cs typeface="+mn-cs"/>
                        </a:rPr>
                        <a:t>Reduced</a:t>
                      </a:r>
                      <a:r>
                        <a:rPr lang="en-US" sz="2400" kern="1200" dirty="0" smtClean="0">
                          <a:gradFill>
                            <a:gsLst>
                              <a:gs pos="28000">
                                <a:schemeClr val="bg2"/>
                              </a:gs>
                              <a:gs pos="48000">
                                <a:schemeClr val="bg2"/>
                              </a:gs>
                            </a:gsLst>
                            <a:lin ang="5400000" scaled="1"/>
                          </a:gradFill>
                          <a:effectLst/>
                          <a:latin typeface="Trebuchet MS" pitchFamily="34" charset="0"/>
                          <a:ea typeface="+mn-ea"/>
                          <a:cs typeface="+mn-cs"/>
                        </a:rPr>
                        <a:t> bandwidth</a:t>
                      </a:r>
                      <a:endParaRPr lang="en-US" sz="2400" kern="1200" dirty="0">
                        <a:gradFill>
                          <a:gsLst>
                            <a:gs pos="28000">
                              <a:schemeClr val="bg2"/>
                            </a:gs>
                            <a:gs pos="48000">
                              <a:schemeClr val="bg2"/>
                            </a:gs>
                          </a:gsLst>
                          <a:lin ang="5400000" scaled="1"/>
                        </a:gradFill>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noFill/>
                  </a:tcPr>
                </a:tc>
              </a:tr>
            </a:tbl>
          </a:graphicData>
        </a:graphic>
      </p:graphicFrame>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dirty="0"/>
          </a:p>
        </p:txBody>
      </p:sp>
      <p:sp>
        <p:nvSpPr>
          <p:cNvPr id="243715" name="Rectangle 3"/>
          <p:cNvSpPr>
            <a:spLocks noGrp="1" noChangeArrowheads="1"/>
          </p:cNvSpPr>
          <p:nvPr>
            <p:ph type="body" idx="1"/>
          </p:nvPr>
        </p:nvSpPr>
        <p:spPr>
          <a:xfrm>
            <a:off x="382588" y="1414464"/>
            <a:ext cx="8380412" cy="5986767"/>
          </a:xfrm>
        </p:spPr>
        <p:txBody>
          <a:bodyPr/>
          <a:lstStyle/>
          <a:p>
            <a:r>
              <a:rPr lang="en-US" smtClean="0"/>
              <a:t>Users need help in rationalizing </a:t>
            </a:r>
            <a:br>
              <a:rPr lang="en-US" smtClean="0"/>
            </a:br>
            <a:r>
              <a:rPr lang="en-US" smtClean="0"/>
              <a:t>workload-sensitive SSD performance</a:t>
            </a:r>
          </a:p>
          <a:p>
            <a:pPr lvl="1"/>
            <a:r>
              <a:rPr lang="en-US" smtClean="0"/>
              <a:t>Operation latency</a:t>
            </a:r>
          </a:p>
          <a:p>
            <a:pPr lvl="1"/>
            <a:r>
              <a:rPr lang="en-US" smtClean="0"/>
              <a:t>Bandwidth</a:t>
            </a:r>
          </a:p>
          <a:p>
            <a:pPr lvl="1"/>
            <a:r>
              <a:rPr lang="en-US" smtClean="0"/>
              <a:t>Persistence</a:t>
            </a:r>
          </a:p>
          <a:p>
            <a:r>
              <a:rPr lang="en-US" smtClean="0"/>
              <a:t>One size doesn’t fit all… manufacturers should help users determine the right fit</a:t>
            </a:r>
          </a:p>
          <a:p>
            <a:r>
              <a:rPr lang="en-US" smtClean="0"/>
              <a:t>Open the “black box” a bit</a:t>
            </a:r>
          </a:p>
          <a:p>
            <a:pPr lvl="1"/>
            <a:r>
              <a:rPr lang="en-US" smtClean="0"/>
              <a:t>Need software-visible metrics</a:t>
            </a:r>
            <a:endParaRPr lang="en-US" dirty="0" smtClean="0"/>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385910" y="1961297"/>
            <a:ext cx="7142634" cy="664797"/>
          </a:xfrm>
        </p:spPr>
        <p:txBody>
          <a:bodyPr/>
          <a:lstStyle/>
          <a:p>
            <a:r>
              <a:rPr lang="en-US" sz="4800" dirty="0" smtClean="0"/>
              <a:t>Thanks for your attention!</a:t>
            </a:r>
            <a:endParaRPr lang="en-US" sz="4800" dirty="0"/>
          </a:p>
        </p:txBody>
      </p:sp>
      <p:sp>
        <p:nvSpPr>
          <p:cNvPr id="10" name="Subtitle 9"/>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Additional Resources</a:t>
            </a:r>
            <a:endParaRPr lang="en-US" dirty="0"/>
          </a:p>
        </p:txBody>
      </p:sp>
      <p:sp>
        <p:nvSpPr>
          <p:cNvPr id="242691" name="Rectangle 3"/>
          <p:cNvSpPr>
            <a:spLocks noGrp="1" noChangeArrowheads="1"/>
          </p:cNvSpPr>
          <p:nvPr>
            <p:ph type="body" idx="1"/>
          </p:nvPr>
        </p:nvSpPr>
        <p:spPr>
          <a:xfrm>
            <a:off x="382588" y="1414464"/>
            <a:ext cx="8380412" cy="3952877"/>
          </a:xfrm>
        </p:spPr>
        <p:txBody>
          <a:bodyPr/>
          <a:lstStyle/>
          <a:p>
            <a:r>
              <a:rPr lang="en-US" sz="3200" smtClean="0"/>
              <a:t>USENIX paper:</a:t>
            </a:r>
            <a:br>
              <a:rPr lang="en-US" sz="3200" smtClean="0"/>
            </a:br>
            <a:r>
              <a:rPr lang="en-US" sz="3200" smtClean="0">
                <a:hlinkClick r:id="rId3"/>
              </a:rPr>
              <a:t>http://research.microsoft.com/users/</a:t>
            </a:r>
            <a:br>
              <a:rPr lang="en-US" sz="3200" smtClean="0">
                <a:hlinkClick r:id="rId3"/>
              </a:rPr>
            </a:br>
            <a:r>
              <a:rPr lang="en-US" sz="3200" smtClean="0">
                <a:hlinkClick r:id="rId3"/>
              </a:rPr>
              <a:t>vijayanp/papers/ssd-usenix08.pdf</a:t>
            </a:r>
            <a:endParaRPr lang="en-US" sz="3200" smtClean="0"/>
          </a:p>
          <a:p>
            <a:r>
              <a:rPr lang="en-US" sz="3200" smtClean="0"/>
              <a:t>SSD Simulator download:</a:t>
            </a:r>
            <a:br>
              <a:rPr lang="en-US" sz="3200" smtClean="0"/>
            </a:br>
            <a:r>
              <a:rPr lang="en-US" sz="3200" smtClean="0">
                <a:hlinkClick r:id="rId4"/>
              </a:rPr>
              <a:t>http://research.microsoft.com/downloads</a:t>
            </a:r>
            <a:endParaRPr lang="en-US" sz="3200" smtClean="0"/>
          </a:p>
          <a:p>
            <a:r>
              <a:rPr lang="en-US" sz="3200" smtClean="0"/>
              <a:t>Related Sessions</a:t>
            </a:r>
          </a:p>
          <a:p>
            <a:pPr lvl="1"/>
            <a:r>
              <a:rPr lang="en-US" sz="2800" smtClean="0"/>
              <a:t>ENT-C628:  Solid State Storage in Server and Data Center Environments (2pm, 11/5)</a:t>
            </a:r>
            <a:endParaRPr lang="en-US" sz="2800" dirty="0" smtClean="0"/>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a:t>
            </a:r>
            <a:r>
              <a:rPr lang="en-US" sz="700">
                <a:solidFill>
                  <a:schemeClr val="tx2"/>
                </a:solidFill>
                <a:latin typeface="Trebuchet MS" pitchFamily="34" charset="0"/>
                <a:cs typeface="Arial" charset="0"/>
              </a:rPr>
              <a:t>presentation</a:t>
            </a:r>
            <a:r>
              <a:rPr lang="en-US" sz="700" smtClean="0">
                <a:solidFill>
                  <a:schemeClr val="tx2"/>
                </a:solidFill>
                <a:latin typeface="Trebuchet MS" pitchFamily="34" charset="0"/>
                <a:cs typeface="Arial" charset="0"/>
              </a:rPr>
              <a:t>. Because </a:t>
            </a:r>
            <a:r>
              <a:rPr lang="en-US" sz="700" dirty="0">
                <a:solidFill>
                  <a:schemeClr val="tx2"/>
                </a:solidFill>
                <a:latin typeface="Trebuchet MS" pitchFamily="34" charset="0"/>
                <a:cs typeface="Arial" charset="0"/>
              </a:rPr>
              <a:t>Microsoft must respond to changing market conditions, it should not be interpreted to be a commitment on the part of Microsoft, and Microsoft cannot guarantee the accuracy of any information provided after the date of this </a:t>
            </a:r>
            <a:r>
              <a:rPr lang="en-US" sz="700">
                <a:solidFill>
                  <a:schemeClr val="tx2"/>
                </a:solidFill>
                <a:latin typeface="Trebuchet MS" pitchFamily="34" charset="0"/>
                <a:cs typeface="Arial" charset="0"/>
              </a:rPr>
              <a:t>presentation</a:t>
            </a:r>
            <a:r>
              <a:rPr lang="en-US" sz="700" smtClean="0">
                <a:solidFill>
                  <a:schemeClr val="tx2"/>
                </a:solidFill>
                <a:latin typeface="Trebuchet MS" pitchFamily="34" charset="0"/>
                <a:cs typeface="Arial" charset="0"/>
              </a:rPr>
              <a:t>. </a:t>
            </a:r>
            <a:r>
              <a:rPr lang="en-US" sz="700" dirty="0">
                <a:solidFill>
                  <a:schemeClr val="tx2"/>
                </a:solidFill>
                <a:latin typeface="Trebuchet MS" pitchFamily="34" charset="0"/>
                <a:cs typeface="Arial" charset="0"/>
              </a:rPr>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lang="en-US" smtClean="0"/>
              <a:t>Will SSDs Fix All Our Storage Problems?</a:t>
            </a:r>
            <a:endParaRPr lang="en-US" dirty="0"/>
          </a:p>
        </p:txBody>
      </p:sp>
      <p:grpSp>
        <p:nvGrpSpPr>
          <p:cNvPr id="3" name="Group 9"/>
          <p:cNvGrpSpPr/>
          <p:nvPr/>
        </p:nvGrpSpPr>
        <p:grpSpPr>
          <a:xfrm>
            <a:off x="914400" y="1728725"/>
            <a:ext cx="7381702" cy="4626211"/>
            <a:chOff x="930584" y="1747976"/>
            <a:chExt cx="7381702" cy="4626211"/>
          </a:xfrm>
        </p:grpSpPr>
        <p:pic>
          <p:nvPicPr>
            <p:cNvPr id="185346" name="Picture 2" descr="C:\Users\wobber\AppData\Local\Microsoft\Windows\Temporary Internet Files\Content.IE5\85PU5QGK\MCj04108150000[1].wmf"/>
            <p:cNvPicPr>
              <a:picLocks noChangeAspect="1" noChangeArrowheads="1"/>
            </p:cNvPicPr>
            <p:nvPr/>
          </p:nvPicPr>
          <p:blipFill>
            <a:blip r:embed="rId3"/>
            <a:srcRect/>
            <a:stretch>
              <a:fillRect/>
            </a:stretch>
          </p:blipFill>
          <p:spPr bwMode="auto">
            <a:xfrm>
              <a:off x="6698857" y="1920944"/>
              <a:ext cx="1613429" cy="1295400"/>
            </a:xfrm>
            <a:prstGeom prst="rect">
              <a:avLst/>
            </a:prstGeom>
            <a:noFill/>
          </p:spPr>
        </p:pic>
        <p:pic>
          <p:nvPicPr>
            <p:cNvPr id="185347" name="Picture 3" descr="C:\Users\wobber\AppData\Local\Microsoft\Windows\Temporary Internet Files\Content.IE5\FRTGQC3M\MCAN00716_0000[1].wmf"/>
            <p:cNvPicPr>
              <a:picLocks noChangeAspect="1" noChangeArrowheads="1"/>
            </p:cNvPicPr>
            <p:nvPr/>
          </p:nvPicPr>
          <p:blipFill>
            <a:blip r:embed="rId4"/>
            <a:srcRect/>
            <a:stretch>
              <a:fillRect/>
            </a:stretch>
          </p:blipFill>
          <p:spPr bwMode="auto">
            <a:xfrm>
              <a:off x="1387784" y="4961092"/>
              <a:ext cx="1437919" cy="1413095"/>
            </a:xfrm>
            <a:prstGeom prst="rect">
              <a:avLst/>
            </a:prstGeom>
            <a:noFill/>
          </p:spPr>
        </p:pic>
        <p:pic>
          <p:nvPicPr>
            <p:cNvPr id="185348" name="Picture 4" descr="C:\Users\wobber\AppData\Local\Microsoft\Windows\Temporary Internet Files\Content.IE5\PJ35KSXW\MCj04298150000[1].wmf"/>
            <p:cNvPicPr>
              <a:picLocks noChangeAspect="1" noChangeArrowheads="1"/>
            </p:cNvPicPr>
            <p:nvPr/>
          </p:nvPicPr>
          <p:blipFill>
            <a:blip r:embed="rId5"/>
            <a:srcRect/>
            <a:stretch>
              <a:fillRect/>
            </a:stretch>
          </p:blipFill>
          <p:spPr bwMode="auto">
            <a:xfrm>
              <a:off x="930584" y="1747976"/>
              <a:ext cx="1905000" cy="2019300"/>
            </a:xfrm>
            <a:prstGeom prst="rect">
              <a:avLst/>
            </a:prstGeom>
            <a:noFill/>
          </p:spPr>
        </p:pic>
        <p:pic>
          <p:nvPicPr>
            <p:cNvPr id="185349" name="Picture 5" descr="C:\Users\wobber\AppData\Local\Microsoft\Windows\Temporary Internet Files\Content.IE5\XEVI83OI\MCj03970380000[1].wmf"/>
            <p:cNvPicPr>
              <a:picLocks noChangeAspect="1" noChangeArrowheads="1"/>
            </p:cNvPicPr>
            <p:nvPr/>
          </p:nvPicPr>
          <p:blipFill>
            <a:blip r:embed="rId6"/>
            <a:srcRect/>
            <a:stretch>
              <a:fillRect/>
            </a:stretch>
          </p:blipFill>
          <p:spPr bwMode="auto">
            <a:xfrm>
              <a:off x="6999597" y="5199217"/>
              <a:ext cx="893762" cy="895350"/>
            </a:xfrm>
            <a:prstGeom prst="rect">
              <a:avLst/>
            </a:prstGeom>
            <a:noFill/>
          </p:spPr>
        </p:pic>
      </p:grpSp>
      <p:sp>
        <p:nvSpPr>
          <p:cNvPr id="12" name="TextBox 11"/>
          <p:cNvSpPr txBox="1"/>
          <p:nvPr/>
        </p:nvSpPr>
        <p:spPr>
          <a:xfrm>
            <a:off x="731839" y="5502820"/>
            <a:ext cx="7680324" cy="600164"/>
          </a:xfrm>
          <a:prstGeom prst="rect">
            <a:avLst/>
          </a:prstGeom>
          <a:noFill/>
        </p:spPr>
        <p:txBody>
          <a:bodyPr wrap="square" rtlCol="0">
            <a:spAutoFit/>
          </a:bodyPr>
          <a:lstStyle/>
          <a:p>
            <a:pPr algn="ctr"/>
            <a:r>
              <a:rPr lang="en-US" sz="33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Performance surprises?</a:t>
            </a:r>
          </a:p>
        </p:txBody>
      </p:sp>
      <p:pic>
        <p:nvPicPr>
          <p:cNvPr id="13" name="Picture 3"/>
          <p:cNvPicPr>
            <a:picLocks noChangeAspect="1" noChangeArrowheads="1"/>
          </p:cNvPicPr>
          <p:nvPr/>
        </p:nvPicPr>
        <p:blipFill>
          <a:blip r:embed="rId7"/>
          <a:srcRect/>
          <a:stretch>
            <a:fillRect/>
          </a:stretch>
        </p:blipFill>
        <p:spPr bwMode="auto">
          <a:xfrm rot="16200000">
            <a:off x="3024188" y="2052487"/>
            <a:ext cx="3095625" cy="3828511"/>
          </a:xfrm>
          <a:prstGeom prst="rect">
            <a:avLst/>
          </a:prstGeom>
          <a:noFill/>
          <a:ln w="9525">
            <a:noFill/>
            <a:miter lim="800000"/>
            <a:headEnd/>
            <a:tailEnd/>
          </a:ln>
          <a:effectLst/>
        </p:spPr>
      </p:pic>
      <p:sp>
        <p:nvSpPr>
          <p:cNvPr id="14" name="Content Placeholder 13"/>
          <p:cNvSpPr>
            <a:spLocks noGrp="1"/>
          </p:cNvSpPr>
          <p:nvPr>
            <p:ph idx="1"/>
          </p:nvPr>
        </p:nvSpPr>
        <p:spPr>
          <a:xfrm>
            <a:off x="381000" y="1901825"/>
            <a:ext cx="8380412" cy="3357842"/>
          </a:xfrm>
        </p:spPr>
        <p:txBody>
          <a:bodyPr/>
          <a:lstStyle/>
          <a:p>
            <a:pPr lvl="0"/>
            <a:r>
              <a:rPr lang="en-US" smtClean="0"/>
              <a:t>Excellent read latency; </a:t>
            </a:r>
            <a:br>
              <a:rPr lang="en-US" smtClean="0"/>
            </a:br>
            <a:r>
              <a:rPr lang="en-US" smtClean="0"/>
              <a:t>sequential bandwidth</a:t>
            </a:r>
          </a:p>
          <a:p>
            <a:pPr lvl="0"/>
            <a:r>
              <a:rPr lang="en-US" smtClean="0"/>
              <a:t>Lower $/IOPS/GB</a:t>
            </a:r>
          </a:p>
          <a:p>
            <a:pPr lvl="0"/>
            <a:r>
              <a:rPr lang="en-US" smtClean="0"/>
              <a:t>Improved power consumption</a:t>
            </a:r>
          </a:p>
          <a:p>
            <a:pPr lvl="0"/>
            <a:r>
              <a:rPr lang="en-US" smtClean="0"/>
              <a:t>No moving parts</a:t>
            </a:r>
          </a:p>
          <a:p>
            <a:pPr lvl="0"/>
            <a:r>
              <a:rPr lang="en-US" smtClean="0"/>
              <a:t>Form factor, noise,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title"/>
          </p:nvPr>
        </p:nvSpPr>
        <p:spPr/>
        <p:txBody>
          <a:bodyPr/>
          <a:lstStyle/>
          <a:p>
            <a:r>
              <a:rPr lang="en-US" smtClean="0"/>
              <a:t>Performance/Surprises </a:t>
            </a:r>
            <a:endParaRPr lang="en-US"/>
          </a:p>
        </p:txBody>
      </p:sp>
      <p:sp>
        <p:nvSpPr>
          <p:cNvPr id="9229" name="Rectangle 13"/>
          <p:cNvSpPr>
            <a:spLocks noGrp="1" noChangeArrowheads="1"/>
          </p:cNvSpPr>
          <p:nvPr>
            <p:ph type="body" idx="1"/>
          </p:nvPr>
        </p:nvSpPr>
        <p:spPr>
          <a:xfrm>
            <a:off x="382588" y="1414464"/>
            <a:ext cx="8380412" cy="3905172"/>
          </a:xfrm>
        </p:spPr>
        <p:txBody>
          <a:bodyPr/>
          <a:lstStyle/>
          <a:p>
            <a:r>
              <a:rPr lang="en-US" smtClean="0"/>
              <a:t>Latency/bandwidth</a:t>
            </a:r>
          </a:p>
          <a:p>
            <a:pPr lvl="1"/>
            <a:r>
              <a:rPr lang="en-US" smtClean="0"/>
              <a:t>“How fast can I read or write?”</a:t>
            </a:r>
          </a:p>
          <a:p>
            <a:pPr lvl="1"/>
            <a:r>
              <a:rPr lang="en-US" smtClean="0"/>
              <a:t>Surprise:  Random writes can be slow</a:t>
            </a:r>
          </a:p>
          <a:p>
            <a:pPr lvl="1"/>
            <a:endParaRPr lang="en-US" smtClean="0"/>
          </a:p>
          <a:p>
            <a:r>
              <a:rPr lang="en-US" smtClean="0"/>
              <a:t>Persistence</a:t>
            </a:r>
          </a:p>
          <a:p>
            <a:pPr lvl="1"/>
            <a:r>
              <a:rPr lang="en-US" smtClean="0"/>
              <a:t>“How soon must I replace this device?”</a:t>
            </a:r>
          </a:p>
          <a:p>
            <a:pPr lvl="1"/>
            <a:r>
              <a:rPr lang="en-US" smtClean="0"/>
              <a:t>Surprise:  Flash blocks wear out</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smtClean="0"/>
              <a:t>What’s in This Talk</a:t>
            </a:r>
            <a:endParaRPr lang="en-US"/>
          </a:p>
        </p:txBody>
      </p:sp>
      <p:sp>
        <p:nvSpPr>
          <p:cNvPr id="9229" name="Rectangle 13"/>
          <p:cNvSpPr>
            <a:spLocks noGrp="1" noChangeArrowheads="1"/>
          </p:cNvSpPr>
          <p:nvPr>
            <p:ph type="body" idx="1"/>
          </p:nvPr>
        </p:nvSpPr>
        <p:spPr>
          <a:xfrm>
            <a:off x="382588" y="1414464"/>
            <a:ext cx="8380412" cy="3959545"/>
          </a:xfrm>
        </p:spPr>
        <p:txBody>
          <a:bodyPr/>
          <a:lstStyle/>
          <a:p>
            <a:r>
              <a:rPr lang="en-US" smtClean="0"/>
              <a:t>Introduction</a:t>
            </a:r>
          </a:p>
          <a:p>
            <a:r>
              <a:rPr lang="en-US" smtClean="0"/>
              <a:t>Background on NAND flash, SSDs</a:t>
            </a:r>
          </a:p>
          <a:p>
            <a:r>
              <a:rPr lang="en-US" smtClean="0"/>
              <a:t>Points of comparison with rotating disks</a:t>
            </a:r>
          </a:p>
          <a:p>
            <a:pPr lvl="1"/>
            <a:r>
              <a:rPr lang="en-US" smtClean="0"/>
              <a:t>Write-in-place vs. write-logging</a:t>
            </a:r>
          </a:p>
          <a:p>
            <a:pPr lvl="1"/>
            <a:r>
              <a:rPr lang="en-US" smtClean="0"/>
              <a:t>Moving parts vs. parallelism</a:t>
            </a:r>
          </a:p>
          <a:p>
            <a:pPr lvl="1"/>
            <a:r>
              <a:rPr lang="en-US" smtClean="0"/>
              <a:t>Failure modes</a:t>
            </a:r>
          </a:p>
          <a:p>
            <a:r>
              <a:rPr lang="en-US" smtClean="0"/>
              <a:t>Conclusion</a:t>
            </a:r>
            <a:endParaRPr lang="en-US" dirty="0" smtClean="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smtClean="0"/>
              <a:t>What’s *NOT* in This Talk</a:t>
            </a:r>
            <a:endParaRPr lang="en-US"/>
          </a:p>
        </p:txBody>
      </p:sp>
      <p:sp>
        <p:nvSpPr>
          <p:cNvPr id="9229" name="Rectangle 13"/>
          <p:cNvSpPr>
            <a:spLocks noGrp="1" noChangeArrowheads="1"/>
          </p:cNvSpPr>
          <p:nvPr>
            <p:ph type="body" idx="1"/>
          </p:nvPr>
        </p:nvSpPr>
        <p:spPr>
          <a:xfrm>
            <a:off x="382588" y="1414464"/>
            <a:ext cx="8380412" cy="2289858"/>
          </a:xfrm>
        </p:spPr>
        <p:txBody>
          <a:bodyPr/>
          <a:lstStyle/>
          <a:p>
            <a:r>
              <a:rPr lang="en-US" smtClean="0"/>
              <a:t>Windows</a:t>
            </a:r>
          </a:p>
          <a:p>
            <a:r>
              <a:rPr lang="en-US" smtClean="0"/>
              <a:t>Analysis of specific SSDs</a:t>
            </a:r>
          </a:p>
          <a:p>
            <a:r>
              <a:rPr lang="en-US" smtClean="0"/>
              <a:t>Cost</a:t>
            </a:r>
          </a:p>
          <a:p>
            <a:r>
              <a:rPr lang="en-US" smtClean="0"/>
              <a:t>Power savings</a:t>
            </a:r>
            <a:endParaRPr lang="en-US" dirty="0" smtClean="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2008 Template_NEW_9.22.08</Template>
  <TotalTime>0</TotalTime>
  <Words>2563</Words>
  <Application>Microsoft Office PowerPoint</Application>
  <PresentationFormat>On-screen Show (4:3)</PresentationFormat>
  <Paragraphs>683</Paragraphs>
  <Slides>55</Slides>
  <Notes>55</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WinHEC 2008 Template_NEW_9.22.08</vt:lpstr>
      <vt:lpstr>Slide 1</vt:lpstr>
      <vt:lpstr>Design Tradeoffs for SSD Performance</vt:lpstr>
      <vt:lpstr>Rotating Disks vs. SSDs</vt:lpstr>
      <vt:lpstr>Rotating Disks vs. SSDs Main take-aways</vt:lpstr>
      <vt:lpstr>A Brief Introduction</vt:lpstr>
      <vt:lpstr>Will SSDs Fix All Our Storage Problems?</vt:lpstr>
      <vt:lpstr>Performance/Surprises </vt:lpstr>
      <vt:lpstr>What’s in This Talk</vt:lpstr>
      <vt:lpstr>What’s *NOT* in This Talk</vt:lpstr>
      <vt:lpstr>Full Disclosure</vt:lpstr>
      <vt:lpstr>Background NAND flash blocks</vt:lpstr>
      <vt:lpstr>Background 4GB flash package (SLC)</vt:lpstr>
      <vt:lpstr>Background SSD Structure</vt:lpstr>
      <vt:lpstr>Write-in-place vs. Logging (What latency can I expect?)    </vt:lpstr>
      <vt:lpstr>Write-in-Place vs. Logging</vt:lpstr>
      <vt:lpstr>Log-based Writes Map granularity = 1 block</vt:lpstr>
      <vt:lpstr>Log-based Writes Map granularity = 1 page</vt:lpstr>
      <vt:lpstr>Log-based Writes Simple simulation result</vt:lpstr>
      <vt:lpstr>Log-based Writes Block cleaning</vt:lpstr>
      <vt:lpstr>Over-provisioning Putting off the work</vt:lpstr>
      <vt:lpstr>Delete Notification Avoiding the work</vt:lpstr>
      <vt:lpstr>Delete Notification Cleaning Efficiency</vt:lpstr>
      <vt:lpstr>LBA Map Tradeoffs</vt:lpstr>
      <vt:lpstr>Write-in-place vs. Logging Summary</vt:lpstr>
      <vt:lpstr>Moving Parts vs. Parallelism (How many IOPS can I get?)   </vt:lpstr>
      <vt:lpstr>Moving Parts vs. Parallelism </vt:lpstr>
      <vt:lpstr>Improving IOPS Strategies</vt:lpstr>
      <vt:lpstr>Flash Chip Bandwidth</vt:lpstr>
      <vt:lpstr>SSD Parallelism Strategies</vt:lpstr>
      <vt:lpstr>Striping</vt:lpstr>
      <vt:lpstr>Operations in Parallel</vt:lpstr>
      <vt:lpstr>Interleaving</vt:lpstr>
      <vt:lpstr>Interleaving Simulation</vt:lpstr>
      <vt:lpstr>Intra-plane Copy-back</vt:lpstr>
      <vt:lpstr>Cleaning with Copy-back Simulation</vt:lpstr>
      <vt:lpstr>Ganging</vt:lpstr>
      <vt:lpstr>Shared-bus Gang Simulation</vt:lpstr>
      <vt:lpstr>Parallelism Tradeoffs</vt:lpstr>
      <vt:lpstr>Moving Parts vs. Parallelism Summary</vt:lpstr>
      <vt:lpstr>Failure Modes (When will it wear out?)   </vt:lpstr>
      <vt:lpstr>Failure Modes Rotating disks</vt:lpstr>
      <vt:lpstr>Failure Modes SSDs</vt:lpstr>
      <vt:lpstr>Slide 43</vt:lpstr>
      <vt:lpstr>Slide 44</vt:lpstr>
      <vt:lpstr>Slide 45</vt:lpstr>
      <vt:lpstr>Wear-leveling Modified "greedy" algorithm</vt:lpstr>
      <vt:lpstr>Wear-leveling Results</vt:lpstr>
      <vt:lpstr>Failure Modes Summary</vt:lpstr>
      <vt:lpstr>Rotating Disks vs. SSDs</vt:lpstr>
      <vt:lpstr>SSD Design Tradeoffs</vt:lpstr>
      <vt:lpstr>Call To Action</vt:lpstr>
      <vt:lpstr>Thanks for your attention!</vt:lpstr>
      <vt:lpstr>Additional Resources</vt:lpstr>
      <vt:lpstr>Please Complete A Session Evaluation Form Your input is important!</vt:lpstr>
      <vt:lpstr>Slide 55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2008-11-12T06:13:34Z</dcterms:created>
  <dcterms:modified xsi:type="dcterms:W3CDTF">2008-11-12T06:13:44Z</dcterms:modified>
</cp:coreProperties>
</file>