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1"/>
  </p:notesMasterIdLst>
  <p:handoutMasterIdLst>
    <p:handoutMasterId r:id="rId32"/>
  </p:handoutMasterIdLst>
  <p:sldIdLst>
    <p:sldId id="257" r:id="rId2"/>
    <p:sldId id="258" r:id="rId3"/>
    <p:sldId id="277" r:id="rId4"/>
    <p:sldId id="278" r:id="rId5"/>
    <p:sldId id="304" r:id="rId6"/>
    <p:sldId id="306" r:id="rId7"/>
    <p:sldId id="313" r:id="rId8"/>
    <p:sldId id="315" r:id="rId9"/>
    <p:sldId id="316" r:id="rId10"/>
    <p:sldId id="314" r:id="rId11"/>
    <p:sldId id="307" r:id="rId12"/>
    <p:sldId id="291" r:id="rId13"/>
    <p:sldId id="282" r:id="rId14"/>
    <p:sldId id="283" r:id="rId15"/>
    <p:sldId id="284" r:id="rId16"/>
    <p:sldId id="298" r:id="rId17"/>
    <p:sldId id="292" r:id="rId18"/>
    <p:sldId id="297" r:id="rId19"/>
    <p:sldId id="299" r:id="rId20"/>
    <p:sldId id="309" r:id="rId21"/>
    <p:sldId id="317" r:id="rId22"/>
    <p:sldId id="293" r:id="rId23"/>
    <p:sldId id="300" r:id="rId24"/>
    <p:sldId id="308" r:id="rId25"/>
    <p:sldId id="286" r:id="rId26"/>
    <p:sldId id="287" r:id="rId27"/>
    <p:sldId id="289" r:id="rId28"/>
    <p:sldId id="318" r:id="rId29"/>
    <p:sldId id="290"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16" autoAdjust="0"/>
    <p:restoredTop sz="94660"/>
  </p:normalViewPr>
  <p:slideViewPr>
    <p:cSldViewPr snapToGrid="0" showGuides="1">
      <p:cViewPr varScale="1">
        <p:scale>
          <a:sx n="99" d="100"/>
          <a:sy n="99" d="100"/>
        </p:scale>
        <p:origin x="-282" y="-90"/>
      </p:cViewPr>
      <p:guideLst>
        <p:guide orient="horz" pos="2160"/>
        <p:guide orient="horz" pos="146"/>
        <p:guide orient="horz" pos="4178"/>
        <p:guide orient="horz" pos="893"/>
        <p:guide orient="horz" pos="1198"/>
        <p:guide orient="horz" pos="1484"/>
        <p:guide orient="horz" pos="3972"/>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20" d="100"/>
          <a:sy n="120" d="100"/>
        </p:scale>
        <p:origin x="-3042" y="10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HSN\WinHEC2008\Perf.%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HSN\WinHEC2008\Perf.%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0"/>
          <c:tx>
            <c:strRef>
              <c:f>'File Server Data'!$E$2</c:f>
              <c:strCache>
                <c:ptCount val="1"/>
                <c:pt idx="0">
                  <c:v>No RSS</c:v>
                </c:pt>
              </c:strCache>
            </c:strRef>
          </c:tx>
          <c:spPr>
            <a:ln>
              <a:solidFill>
                <a:schemeClr val="accent1"/>
              </a:solidFill>
            </a:ln>
          </c:spPr>
          <c:marker>
            <c:spPr>
              <a:solidFill>
                <a:schemeClr val="accent1"/>
              </a:solidFill>
              <a:ln>
                <a:solidFill>
                  <a:schemeClr val="accent1"/>
                </a:solidFill>
              </a:ln>
            </c:spPr>
          </c:marker>
          <c:cat>
            <c:numRef>
              <c:f>'File Server Data'!$A$3:$A$17</c:f>
              <c:numCache>
                <c:formatCode>General</c:formatCode>
                <c:ptCount val="15"/>
                <c:pt idx="0">
                  <c:v>1</c:v>
                </c:pt>
                <c:pt idx="1">
                  <c:v>8</c:v>
                </c:pt>
                <c:pt idx="2">
                  <c:v>16</c:v>
                </c:pt>
                <c:pt idx="3">
                  <c:v>24</c:v>
                </c:pt>
                <c:pt idx="4">
                  <c:v>32</c:v>
                </c:pt>
                <c:pt idx="5">
                  <c:v>40</c:v>
                </c:pt>
                <c:pt idx="6">
                  <c:v>48</c:v>
                </c:pt>
                <c:pt idx="7">
                  <c:v>56</c:v>
                </c:pt>
                <c:pt idx="8">
                  <c:v>64</c:v>
                </c:pt>
                <c:pt idx="9">
                  <c:v>72</c:v>
                </c:pt>
                <c:pt idx="10">
                  <c:v>80</c:v>
                </c:pt>
                <c:pt idx="11">
                  <c:v>88</c:v>
                </c:pt>
                <c:pt idx="12">
                  <c:v>96</c:v>
                </c:pt>
                <c:pt idx="13">
                  <c:v>104</c:v>
                </c:pt>
                <c:pt idx="14">
                  <c:v>112</c:v>
                </c:pt>
              </c:numCache>
            </c:numRef>
          </c:cat>
          <c:val>
            <c:numRef>
              <c:f>'File Server Data'!$E$3:$E$17</c:f>
              <c:numCache>
                <c:formatCode>General</c:formatCode>
                <c:ptCount val="15"/>
                <c:pt idx="0">
                  <c:v>158</c:v>
                </c:pt>
                <c:pt idx="1">
                  <c:v>1101</c:v>
                </c:pt>
                <c:pt idx="2">
                  <c:v>1849</c:v>
                </c:pt>
                <c:pt idx="3">
                  <c:v>2292</c:v>
                </c:pt>
                <c:pt idx="4">
                  <c:v>2527</c:v>
                </c:pt>
                <c:pt idx="5">
                  <c:v>2595</c:v>
                </c:pt>
                <c:pt idx="6">
                  <c:v>2596</c:v>
                </c:pt>
                <c:pt idx="7">
                  <c:v>2589</c:v>
                </c:pt>
                <c:pt idx="8">
                  <c:v>2572</c:v>
                </c:pt>
                <c:pt idx="9">
                  <c:v>2560</c:v>
                </c:pt>
                <c:pt idx="10">
                  <c:v>2539</c:v>
                </c:pt>
                <c:pt idx="11">
                  <c:v>2525</c:v>
                </c:pt>
                <c:pt idx="12">
                  <c:v>2512</c:v>
                </c:pt>
                <c:pt idx="13">
                  <c:v>2494</c:v>
                </c:pt>
                <c:pt idx="14">
                  <c:v>2473</c:v>
                </c:pt>
              </c:numCache>
            </c:numRef>
          </c:val>
        </c:ser>
        <c:ser>
          <c:idx val="0"/>
          <c:order val="1"/>
          <c:tx>
            <c:strRef>
              <c:f>'File Server Data'!$D$2</c:f>
              <c:strCache>
                <c:ptCount val="1"/>
                <c:pt idx="0">
                  <c:v>RSS</c:v>
                </c:pt>
              </c:strCache>
            </c:strRef>
          </c:tx>
          <c:spPr>
            <a:ln>
              <a:solidFill>
                <a:srgbClr val="92D050"/>
              </a:solidFill>
            </a:ln>
          </c:spPr>
          <c:marker>
            <c:spPr>
              <a:solidFill>
                <a:srgbClr val="92D050"/>
              </a:solidFill>
              <a:ln>
                <a:solidFill>
                  <a:srgbClr val="92D050"/>
                </a:solidFill>
              </a:ln>
            </c:spPr>
          </c:marker>
          <c:cat>
            <c:numRef>
              <c:f>'File Server Data'!$A$3:$A$17</c:f>
              <c:numCache>
                <c:formatCode>General</c:formatCode>
                <c:ptCount val="15"/>
                <c:pt idx="0">
                  <c:v>1</c:v>
                </c:pt>
                <c:pt idx="1">
                  <c:v>8</c:v>
                </c:pt>
                <c:pt idx="2">
                  <c:v>16</c:v>
                </c:pt>
                <c:pt idx="3">
                  <c:v>24</c:v>
                </c:pt>
                <c:pt idx="4">
                  <c:v>32</c:v>
                </c:pt>
                <c:pt idx="5">
                  <c:v>40</c:v>
                </c:pt>
                <c:pt idx="6">
                  <c:v>48</c:v>
                </c:pt>
                <c:pt idx="7">
                  <c:v>56</c:v>
                </c:pt>
                <c:pt idx="8">
                  <c:v>64</c:v>
                </c:pt>
                <c:pt idx="9">
                  <c:v>72</c:v>
                </c:pt>
                <c:pt idx="10">
                  <c:v>80</c:v>
                </c:pt>
                <c:pt idx="11">
                  <c:v>88</c:v>
                </c:pt>
                <c:pt idx="12">
                  <c:v>96</c:v>
                </c:pt>
                <c:pt idx="13">
                  <c:v>104</c:v>
                </c:pt>
                <c:pt idx="14">
                  <c:v>112</c:v>
                </c:pt>
              </c:numCache>
            </c:numRef>
          </c:cat>
          <c:val>
            <c:numRef>
              <c:f>'File Server Data'!$D$3:$D$17</c:f>
              <c:numCache>
                <c:formatCode>General</c:formatCode>
                <c:ptCount val="15"/>
                <c:pt idx="0">
                  <c:v>152</c:v>
                </c:pt>
                <c:pt idx="1">
                  <c:v>1199</c:v>
                </c:pt>
                <c:pt idx="2">
                  <c:v>2187</c:v>
                </c:pt>
                <c:pt idx="3">
                  <c:v>3124</c:v>
                </c:pt>
                <c:pt idx="4">
                  <c:v>4027</c:v>
                </c:pt>
                <c:pt idx="5">
                  <c:v>4777</c:v>
                </c:pt>
                <c:pt idx="6">
                  <c:v>5286</c:v>
                </c:pt>
                <c:pt idx="7">
                  <c:v>5681</c:v>
                </c:pt>
                <c:pt idx="8">
                  <c:v>6099</c:v>
                </c:pt>
                <c:pt idx="9">
                  <c:v>6495</c:v>
                </c:pt>
                <c:pt idx="10">
                  <c:v>6798</c:v>
                </c:pt>
                <c:pt idx="11">
                  <c:v>7011</c:v>
                </c:pt>
                <c:pt idx="12">
                  <c:v>7156</c:v>
                </c:pt>
                <c:pt idx="13">
                  <c:v>7169</c:v>
                </c:pt>
                <c:pt idx="14">
                  <c:v>7250</c:v>
                </c:pt>
              </c:numCache>
            </c:numRef>
          </c:val>
        </c:ser>
        <c:marker val="1"/>
        <c:axId val="54999680"/>
        <c:axId val="54944128"/>
      </c:lineChart>
      <c:catAx>
        <c:axId val="54999680"/>
        <c:scaling>
          <c:orientation val="minMax"/>
        </c:scaling>
        <c:axPos val="b"/>
        <c:title>
          <c:tx>
            <c:rich>
              <a:bodyPr/>
              <a:lstStyle/>
              <a:p>
                <a:pPr>
                  <a:defRPr sz="1400">
                    <a:latin typeface="Trebuchet MS" pitchFamily="34" charset="0"/>
                  </a:defRPr>
                </a:pPr>
                <a:r>
                  <a:rPr lang="en-US" sz="1400" dirty="0">
                    <a:latin typeface="Trebuchet MS" pitchFamily="34" charset="0"/>
                  </a:rPr>
                  <a:t>Number of clients connected to Server</a:t>
                </a:r>
              </a:p>
            </c:rich>
          </c:tx>
        </c:title>
        <c:numFmt formatCode="General" sourceLinked="1"/>
        <c:majorTickMark val="none"/>
        <c:tickLblPos val="nextTo"/>
        <c:txPr>
          <a:bodyPr/>
          <a:lstStyle/>
          <a:p>
            <a:pPr>
              <a:defRPr>
                <a:latin typeface="Trebuchet MS" pitchFamily="34" charset="0"/>
              </a:defRPr>
            </a:pPr>
            <a:endParaRPr lang="en-US"/>
          </a:p>
        </c:txPr>
        <c:crossAx val="54944128"/>
        <c:crosses val="autoZero"/>
        <c:auto val="1"/>
        <c:lblAlgn val="ctr"/>
        <c:lblOffset val="100"/>
      </c:catAx>
      <c:valAx>
        <c:axId val="54944128"/>
        <c:scaling>
          <c:orientation val="minMax"/>
        </c:scaling>
        <c:axPos val="l"/>
        <c:majorGridlines/>
        <c:title>
          <c:tx>
            <c:rich>
              <a:bodyPr/>
              <a:lstStyle/>
              <a:p>
                <a:pPr>
                  <a:defRPr sz="1400">
                    <a:latin typeface="Trebuchet MS" pitchFamily="34" charset="0"/>
                  </a:defRPr>
                </a:pPr>
                <a:r>
                  <a:rPr lang="en-US" sz="1400">
                    <a:latin typeface="Trebuchet MS" pitchFamily="34" charset="0"/>
                  </a:rPr>
                  <a:t>Throughput</a:t>
                </a:r>
                <a:r>
                  <a:rPr lang="en-US" sz="1400" baseline="0">
                    <a:latin typeface="Trebuchet MS" pitchFamily="34" charset="0"/>
                  </a:rPr>
                  <a:t> (Mbps)</a:t>
                </a:r>
                <a:endParaRPr lang="en-US" sz="1400">
                  <a:latin typeface="Trebuchet MS" pitchFamily="34" charset="0"/>
                </a:endParaRPr>
              </a:p>
            </c:rich>
          </c:tx>
          <c:layout>
            <c:manualLayout>
              <c:xMode val="edge"/>
              <c:yMode val="edge"/>
              <c:x val="1.3600510988927327E-2"/>
              <c:y val="0.32374133889214984"/>
            </c:manualLayout>
          </c:layout>
        </c:title>
        <c:numFmt formatCode="General" sourceLinked="1"/>
        <c:majorTickMark val="none"/>
        <c:tickLblPos val="nextTo"/>
        <c:txPr>
          <a:bodyPr/>
          <a:lstStyle/>
          <a:p>
            <a:pPr>
              <a:defRPr>
                <a:latin typeface="Trebuchet MS" pitchFamily="34" charset="0"/>
              </a:defRPr>
            </a:pPr>
            <a:endParaRPr lang="en-US"/>
          </a:p>
        </c:txPr>
        <c:crossAx val="54999680"/>
        <c:crosses val="autoZero"/>
        <c:crossBetween val="between"/>
      </c:valAx>
    </c:plotArea>
    <c:legend>
      <c:legendPos val="t"/>
      <c:layout>
        <c:manualLayout>
          <c:xMode val="edge"/>
          <c:yMode val="edge"/>
          <c:x val="0.25295034995625548"/>
          <c:y val="9.9064527310074646E-2"/>
          <c:w val="0.20334660123842571"/>
          <c:h val="7.0411601775584504E-2"/>
        </c:manualLayout>
      </c:layout>
      <c:txPr>
        <a:bodyPr/>
        <a:lstStyle/>
        <a:p>
          <a:pPr>
            <a:defRPr sz="1400">
              <a:latin typeface="Trebuchet MS" pitchFamily="34" charset="0"/>
            </a:defRPr>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4033881639922953E-2"/>
          <c:y val="3.0779039093493752E-2"/>
          <c:w val="0.81809395626979808"/>
          <c:h val="0.73796191984377468"/>
        </c:manualLayout>
      </c:layout>
      <c:barChart>
        <c:barDir val="col"/>
        <c:grouping val="clustered"/>
        <c:ser>
          <c:idx val="0"/>
          <c:order val="0"/>
          <c:tx>
            <c:strRef>
              <c:f>Sheet1!$F$19</c:f>
              <c:strCache>
                <c:ptCount val="1"/>
                <c:pt idx="0">
                  <c:v>Transactions/s without RSS</c:v>
                </c:pt>
              </c:strCache>
            </c:strRef>
          </c:tx>
          <c:spPr>
            <a:gradFill rotWithShape="1">
              <a:gsLst>
                <a:gs pos="0">
                  <a:schemeClr val="accent4">
                    <a:tint val="73000"/>
                    <a:satMod val="150000"/>
                  </a:schemeClr>
                </a:gs>
                <a:gs pos="25000">
                  <a:schemeClr val="accent4">
                    <a:tint val="96000"/>
                    <a:shade val="80000"/>
                    <a:satMod val="105000"/>
                  </a:schemeClr>
                </a:gs>
                <a:gs pos="38000">
                  <a:schemeClr val="accent4">
                    <a:tint val="96000"/>
                    <a:shade val="59000"/>
                    <a:satMod val="120000"/>
                  </a:schemeClr>
                </a:gs>
                <a:gs pos="55000">
                  <a:schemeClr val="accent4">
                    <a:shade val="57000"/>
                    <a:satMod val="120000"/>
                  </a:schemeClr>
                </a:gs>
                <a:gs pos="80000">
                  <a:schemeClr val="accent4">
                    <a:shade val="56000"/>
                    <a:satMod val="145000"/>
                  </a:schemeClr>
                </a:gs>
                <a:gs pos="88000">
                  <a:schemeClr val="accent4">
                    <a:shade val="63000"/>
                    <a:satMod val="160000"/>
                  </a:schemeClr>
                </a:gs>
                <a:gs pos="100000">
                  <a:schemeClr val="accent4">
                    <a:tint val="99555"/>
                    <a:satMod val="155000"/>
                  </a:schemeClr>
                </a:gs>
              </a:gsLst>
              <a:lin ang="5400000" scaled="1"/>
            </a:gradFill>
            <a:ln>
              <a:noFill/>
            </a:ln>
            <a:effectLst>
              <a:glow rad="76200">
                <a:schemeClr val="accent4">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4">
                  <a:shade val="30000"/>
                  <a:satMod val="200000"/>
                </a:schemeClr>
              </a:contourClr>
            </a:sp3d>
          </c:spPr>
          <c:cat>
            <c:strRef>
              <c:f>Sheet1!$A$20:$A$22</c:f>
              <c:strCache>
                <c:ptCount val="3"/>
                <c:pt idx="0">
                  <c:v>SSL Non-keepalive + small message sizes</c:v>
                </c:pt>
                <c:pt idx="1">
                  <c:v>Web SSL Keepalive</c:v>
                </c:pt>
                <c:pt idx="2">
                  <c:v>Web Cleartext</c:v>
                </c:pt>
              </c:strCache>
            </c:strRef>
          </c:cat>
          <c:val>
            <c:numRef>
              <c:f>Sheet1!$F$20:$F$22</c:f>
              <c:numCache>
                <c:formatCode>General</c:formatCode>
                <c:ptCount val="3"/>
                <c:pt idx="0">
                  <c:v>287.39999999999969</c:v>
                </c:pt>
                <c:pt idx="1">
                  <c:v>28.650000000000031</c:v>
                </c:pt>
                <c:pt idx="2">
                  <c:v>310.98999999999944</c:v>
                </c:pt>
              </c:numCache>
            </c:numRef>
          </c:val>
        </c:ser>
        <c:ser>
          <c:idx val="1"/>
          <c:order val="1"/>
          <c:tx>
            <c:strRef>
              <c:f>Sheet1!$D$19</c:f>
              <c:strCache>
                <c:ptCount val="1"/>
                <c:pt idx="0">
                  <c:v>Transactions/s with RSS</c:v>
                </c:pt>
              </c:strCache>
            </c:strRef>
          </c:tx>
          <c:spPr>
            <a:gradFill rotWithShape="1">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a:ln>
              <a:noFill/>
            </a:ln>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2">
                  <a:shade val="30000"/>
                  <a:satMod val="200000"/>
                </a:schemeClr>
              </a:contourClr>
            </a:sp3d>
          </c:spPr>
          <c:cat>
            <c:strRef>
              <c:f>Sheet1!$A$20:$A$22</c:f>
              <c:strCache>
                <c:ptCount val="3"/>
                <c:pt idx="0">
                  <c:v>SSL Non-keepalive + small message sizes</c:v>
                </c:pt>
                <c:pt idx="1">
                  <c:v>Web SSL Keepalive</c:v>
                </c:pt>
                <c:pt idx="2">
                  <c:v>Web Cleartext</c:v>
                </c:pt>
              </c:strCache>
            </c:strRef>
          </c:cat>
          <c:val>
            <c:numRef>
              <c:f>Sheet1!$D$20:$D$22</c:f>
              <c:numCache>
                <c:formatCode>General</c:formatCode>
                <c:ptCount val="3"/>
                <c:pt idx="0">
                  <c:v>568.25</c:v>
                </c:pt>
                <c:pt idx="1">
                  <c:v>161.28</c:v>
                </c:pt>
                <c:pt idx="2">
                  <c:v>468.96999999999969</c:v>
                </c:pt>
              </c:numCache>
            </c:numRef>
          </c:val>
        </c:ser>
        <c:gapWidth val="75"/>
        <c:overlap val="-25"/>
        <c:axId val="55025024"/>
        <c:axId val="55031296"/>
      </c:barChart>
      <c:lineChart>
        <c:grouping val="standard"/>
        <c:ser>
          <c:idx val="2"/>
          <c:order val="2"/>
          <c:tx>
            <c:strRef>
              <c:f>Sheet1!$E$19</c:f>
              <c:strCache>
                <c:ptCount val="1"/>
                <c:pt idx="0">
                  <c:v>Throughput without RSS (MBPS)</c:v>
                </c:pt>
              </c:strCache>
            </c:strRef>
          </c:tx>
          <c:spPr>
            <a:ln w="38100" cap="flat" cmpd="sng" algn="ctr">
              <a:solidFill>
                <a:srgbClr val="002060"/>
              </a:solidFill>
              <a:prstDash val="solid"/>
            </a:ln>
            <a:effectLst/>
          </c:spPr>
          <c:marker>
            <c:spPr>
              <a:solidFill>
                <a:srgbClr val="002060"/>
              </a:solidFill>
              <a:ln w="38100" cap="flat" cmpd="sng" algn="ctr">
                <a:solidFill>
                  <a:srgbClr val="002060"/>
                </a:solidFill>
                <a:prstDash val="solid"/>
              </a:ln>
              <a:effectLst/>
            </c:spPr>
          </c:marker>
          <c:cat>
            <c:strRef>
              <c:f>Sheet1!$A$20:$A$22</c:f>
              <c:strCache>
                <c:ptCount val="3"/>
                <c:pt idx="0">
                  <c:v>SSL Non-keepalive + small message sizes</c:v>
                </c:pt>
                <c:pt idx="1">
                  <c:v>Web SSL Keepalive</c:v>
                </c:pt>
                <c:pt idx="2">
                  <c:v>Web Cleartext</c:v>
                </c:pt>
              </c:strCache>
            </c:strRef>
          </c:cat>
          <c:val>
            <c:numRef>
              <c:f>Sheet1!$E$20:$E$22</c:f>
              <c:numCache>
                <c:formatCode>General</c:formatCode>
                <c:ptCount val="3"/>
                <c:pt idx="0">
                  <c:v>277.63</c:v>
                </c:pt>
                <c:pt idx="1">
                  <c:v>561.11</c:v>
                </c:pt>
                <c:pt idx="2">
                  <c:v>6219.08</c:v>
                </c:pt>
              </c:numCache>
            </c:numRef>
          </c:val>
        </c:ser>
        <c:ser>
          <c:idx val="3"/>
          <c:order val="3"/>
          <c:tx>
            <c:strRef>
              <c:f>Sheet1!$C$19</c:f>
              <c:strCache>
                <c:ptCount val="1"/>
                <c:pt idx="0">
                  <c:v>Throughput with RSS (MBPS)</c:v>
                </c:pt>
              </c:strCache>
            </c:strRef>
          </c:tx>
          <c:spPr>
            <a:ln w="38100" cap="flat" cmpd="sng" algn="ctr">
              <a:solidFill>
                <a:schemeClr val="accent2"/>
              </a:solidFill>
              <a:prstDash val="solid"/>
            </a:ln>
            <a:effectLst/>
          </c:spPr>
          <c:marker>
            <c:spPr>
              <a:solidFill>
                <a:srgbClr val="92D050"/>
              </a:solidFill>
              <a:ln w="38100" cap="flat" cmpd="sng" algn="ctr">
                <a:solidFill>
                  <a:schemeClr val="accent2"/>
                </a:solidFill>
                <a:prstDash val="solid"/>
              </a:ln>
              <a:effectLst/>
            </c:spPr>
          </c:marker>
          <c:cat>
            <c:strRef>
              <c:f>Sheet1!$A$20:$A$22</c:f>
              <c:strCache>
                <c:ptCount val="3"/>
                <c:pt idx="0">
                  <c:v>SSL Non-keepalive + small message sizes</c:v>
                </c:pt>
                <c:pt idx="1">
                  <c:v>Web SSL Keepalive</c:v>
                </c:pt>
                <c:pt idx="2">
                  <c:v>Web Cleartext</c:v>
                </c:pt>
              </c:strCache>
            </c:strRef>
          </c:cat>
          <c:val>
            <c:numRef>
              <c:f>Sheet1!$C$20:$C$22</c:f>
              <c:numCache>
                <c:formatCode>General</c:formatCode>
                <c:ptCount val="3"/>
                <c:pt idx="0">
                  <c:v>547.02</c:v>
                </c:pt>
                <c:pt idx="1">
                  <c:v>3221.92</c:v>
                </c:pt>
                <c:pt idx="2">
                  <c:v>9092.49</c:v>
                </c:pt>
              </c:numCache>
            </c:numRef>
          </c:val>
        </c:ser>
        <c:marker val="1"/>
        <c:axId val="55043584"/>
        <c:axId val="55033216"/>
      </c:lineChart>
      <c:catAx>
        <c:axId val="55025024"/>
        <c:scaling>
          <c:orientation val="minMax"/>
        </c:scaling>
        <c:axPos val="b"/>
        <c:majorTickMark val="none"/>
        <c:tickLblPos val="nextTo"/>
        <c:txPr>
          <a:bodyPr/>
          <a:lstStyle/>
          <a:p>
            <a:pPr>
              <a:defRPr sz="1200"/>
            </a:pPr>
            <a:endParaRPr lang="en-US"/>
          </a:p>
        </c:txPr>
        <c:crossAx val="55031296"/>
        <c:crosses val="autoZero"/>
        <c:auto val="1"/>
        <c:lblAlgn val="ctr"/>
        <c:lblOffset val="100"/>
      </c:catAx>
      <c:valAx>
        <c:axId val="55031296"/>
        <c:scaling>
          <c:orientation val="minMax"/>
        </c:scaling>
        <c:axPos val="l"/>
        <c:majorGridlines/>
        <c:title>
          <c:tx>
            <c:rich>
              <a:bodyPr rot="-5400000" vert="horz"/>
              <a:lstStyle/>
              <a:p>
                <a:pPr>
                  <a:defRPr/>
                </a:pPr>
                <a:r>
                  <a:rPr lang="en-US" sz="1400" dirty="0"/>
                  <a:t>Transactions </a:t>
                </a:r>
                <a:r>
                  <a:rPr lang="en-US" sz="1400" dirty="0" smtClean="0"/>
                  <a:t>/S</a:t>
                </a:r>
                <a:endParaRPr lang="en-US" sz="1400" dirty="0"/>
              </a:p>
            </c:rich>
          </c:tx>
        </c:title>
        <c:numFmt formatCode="General" sourceLinked="1"/>
        <c:majorTickMark val="none"/>
        <c:tickLblPos val="nextTo"/>
        <c:spPr>
          <a:ln w="9525">
            <a:noFill/>
          </a:ln>
        </c:spPr>
        <c:crossAx val="55025024"/>
        <c:crosses val="autoZero"/>
        <c:crossBetween val="between"/>
      </c:valAx>
      <c:valAx>
        <c:axId val="55033216"/>
        <c:scaling>
          <c:orientation val="minMax"/>
        </c:scaling>
        <c:axPos val="r"/>
        <c:title>
          <c:tx>
            <c:rich>
              <a:bodyPr rot="-5400000" vert="horz"/>
              <a:lstStyle/>
              <a:p>
                <a:pPr>
                  <a:defRPr/>
                </a:pPr>
                <a:r>
                  <a:rPr lang="en-US" sz="1400"/>
                  <a:t>Throughput (Mbps)</a:t>
                </a:r>
              </a:p>
            </c:rich>
          </c:tx>
        </c:title>
        <c:numFmt formatCode="General" sourceLinked="1"/>
        <c:tickLblPos val="nextTo"/>
        <c:crossAx val="55043584"/>
        <c:crosses val="max"/>
        <c:crossBetween val="between"/>
      </c:valAx>
      <c:catAx>
        <c:axId val="55043584"/>
        <c:scaling>
          <c:orientation val="minMax"/>
        </c:scaling>
        <c:delete val="1"/>
        <c:axPos val="b"/>
        <c:tickLblPos val="nextTo"/>
        <c:crossAx val="55033216"/>
        <c:crosses val="autoZero"/>
        <c:auto val="1"/>
        <c:lblAlgn val="ctr"/>
        <c:lblOffset val="100"/>
      </c:catAx>
    </c:plotArea>
    <c:legend>
      <c:legendPos val="b"/>
      <c:layout>
        <c:manualLayout>
          <c:xMode val="edge"/>
          <c:yMode val="edge"/>
          <c:x val="3.8539640068021276E-2"/>
          <c:y val="0.90169755703613974"/>
          <c:w val="0.85468451551028113"/>
          <c:h val="8.2917827579245026E-2"/>
        </c:manualLayout>
      </c:layout>
      <c:txPr>
        <a:bodyPr/>
        <a:lstStyle/>
        <a:p>
          <a:pPr>
            <a:defRPr sz="1400"/>
          </a:pPr>
          <a:endParaRPr lang="en-US"/>
        </a:p>
      </c:txPr>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0.34043</cdr:x>
      <cdr:y>0.02531</cdr:y>
    </cdr:from>
    <cdr:to>
      <cdr:x>0.77466</cdr:x>
      <cdr:y>0.14925</cdr:y>
    </cdr:to>
    <cdr:sp macro="" textlink="">
      <cdr:nvSpPr>
        <cdr:cNvPr id="3" name="TextBox 2"/>
        <cdr:cNvSpPr txBox="1"/>
      </cdr:nvSpPr>
      <cdr:spPr>
        <a:xfrm xmlns:a="http://schemas.openxmlformats.org/drawingml/2006/main">
          <a:off x="2627922" y="131976"/>
          <a:ext cx="3352004" cy="6463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r>
            <a:rPr lang="en-US" sz="1800" dirty="0" smtClean="0">
              <a:solidFill>
                <a:schemeClr val="tx1"/>
              </a:solidFill>
              <a:effectLst>
                <a:outerShdw blurRad="38100" dist="38100" dir="2700000" algn="tl">
                  <a:srgbClr val="000000">
                    <a:alpha val="43137"/>
                  </a:srgbClr>
                </a:outerShdw>
              </a:effectLst>
              <a:latin typeface="Trebuchet MS" pitchFamily="34" charset="0"/>
            </a:rPr>
            <a:t>Data gathered using Broadcom 57710 10Gigabit Adaptor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10:20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whdc/device/network/ndis_rss.msp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mailto:Ndis6fb@microsoft.com" TargetMode="External"/><Relationship Id="rId4" Type="http://schemas.openxmlformats.org/officeDocument/2006/relationships/hyperlink" Target="http://technet.microsoft.com/en-us/network/dd277644.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RSS Hardware And Hashing</a:t>
            </a:r>
            <a:endParaRPr lang="en-US" dirty="0"/>
          </a:p>
        </p:txBody>
      </p:sp>
      <p:pic>
        <p:nvPicPr>
          <p:cNvPr id="5" name="Content Placeholder 4" descr="RSS5.jpg"/>
          <p:cNvPicPr>
            <a:picLocks noGrp="1" noChangeAspect="1"/>
          </p:cNvPicPr>
          <p:nvPr>
            <p:ph idx="4294967295"/>
          </p:nvPr>
        </p:nvPicPr>
        <p:blipFill>
          <a:blip r:embed="rId3"/>
          <a:stretch>
            <a:fillRect/>
          </a:stretch>
        </p:blipFill>
        <p:spPr>
          <a:xfrm>
            <a:off x="1302543" y="1417638"/>
            <a:ext cx="6538913" cy="4983162"/>
          </a:xfr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History Of RSS</a:t>
            </a:r>
            <a:endParaRPr lang="en-US" dirty="0"/>
          </a:p>
        </p:txBody>
      </p:sp>
      <p:sp>
        <p:nvSpPr>
          <p:cNvPr id="3" name="Content Placeholder 2"/>
          <p:cNvSpPr>
            <a:spLocks noGrp="1"/>
          </p:cNvSpPr>
          <p:nvPr>
            <p:ph idx="1"/>
          </p:nvPr>
        </p:nvSpPr>
        <p:spPr>
          <a:xfrm>
            <a:off x="382588" y="1414464"/>
            <a:ext cx="8380412" cy="4873129"/>
          </a:xfrm>
        </p:spPr>
        <p:txBody>
          <a:bodyPr/>
          <a:lstStyle/>
          <a:p>
            <a:pPr marL="457200" indent="-457200"/>
            <a:r>
              <a:rPr lang="en-US" sz="3200" dirty="0" smtClean="0"/>
              <a:t>First introduced as part of Scalable Networking Pack (SNP) for </a:t>
            </a:r>
            <a:br>
              <a:rPr lang="en-US" sz="3200" dirty="0" smtClean="0"/>
            </a:br>
            <a:r>
              <a:rPr lang="en-US" sz="3200" dirty="0" smtClean="0"/>
              <a:t>Windows Server 2003</a:t>
            </a:r>
          </a:p>
          <a:p>
            <a:pPr marL="457200" indent="-457200"/>
            <a:r>
              <a:rPr lang="en-US" sz="3200" dirty="0" smtClean="0"/>
              <a:t>Enhanced functionality introduced in Windows Server 2008</a:t>
            </a:r>
          </a:p>
          <a:p>
            <a:pPr marL="854075" lvl="1" indent="-396875"/>
            <a:r>
              <a:rPr lang="en-US" sz="2800" dirty="0" smtClean="0"/>
              <a:t>Improved load balancing algorithm</a:t>
            </a:r>
          </a:p>
          <a:p>
            <a:pPr marL="854075" lvl="1" indent="-396875"/>
            <a:r>
              <a:rPr lang="en-US" sz="2800" dirty="0" smtClean="0"/>
              <a:t>Concurrent interrupts (support for MSI-X)</a:t>
            </a:r>
          </a:p>
          <a:p>
            <a:pPr marL="854075" lvl="1" indent="-396875"/>
            <a:r>
              <a:rPr lang="en-US" sz="2800" dirty="0" smtClean="0"/>
              <a:t>Dynamic MSI-X resource configuration for RSS</a:t>
            </a:r>
          </a:p>
          <a:p>
            <a:pPr marL="854075" lvl="1" indent="-396875"/>
            <a:r>
              <a:rPr lang="en-US" sz="2800" dirty="0" smtClean="0"/>
              <a:t>Manageability - </a:t>
            </a:r>
            <a:r>
              <a:rPr lang="en-US" sz="2800" dirty="0" err="1" smtClean="0"/>
              <a:t>netsh</a:t>
            </a:r>
            <a:r>
              <a:rPr lang="en-US" sz="2800" dirty="0" smtClean="0"/>
              <a:t> command to enable/disable RSS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RSS Enhancements In Windows Server 2008 R2</a:t>
            </a:r>
            <a:endParaRPr lang="en-US" dirty="0"/>
          </a:p>
        </p:txBody>
      </p:sp>
      <p:sp>
        <p:nvSpPr>
          <p:cNvPr id="3" name="Content Placeholder 2"/>
          <p:cNvSpPr>
            <a:spLocks noGrp="1"/>
          </p:cNvSpPr>
          <p:nvPr>
            <p:ph idx="1"/>
          </p:nvPr>
        </p:nvSpPr>
        <p:spPr>
          <a:xfrm>
            <a:off x="381000" y="1901825"/>
            <a:ext cx="8380412" cy="4004686"/>
          </a:xfrm>
        </p:spPr>
        <p:txBody>
          <a:bodyPr/>
          <a:lstStyle/>
          <a:p>
            <a:pPr marL="396875" indent="-396875"/>
            <a:r>
              <a:rPr lang="en-US" sz="2400" dirty="0" smtClean="0"/>
              <a:t>Support for additional scenarios (ex., </a:t>
            </a:r>
            <a:r>
              <a:rPr lang="en-US" sz="2400" dirty="0" err="1" smtClean="0"/>
              <a:t>IPsec</a:t>
            </a:r>
            <a:r>
              <a:rPr lang="en-US" sz="2400" dirty="0" smtClean="0"/>
              <a:t>)</a:t>
            </a:r>
          </a:p>
          <a:p>
            <a:pPr marL="741363" lvl="1" indent="-354013"/>
            <a:r>
              <a:rPr lang="en-US" sz="2000" dirty="0" smtClean="0"/>
              <a:t>2-tuple hashing</a:t>
            </a:r>
          </a:p>
          <a:p>
            <a:pPr marL="396875" indent="-396875"/>
            <a:r>
              <a:rPr lang="en-US" sz="2400" dirty="0" smtClean="0"/>
              <a:t>Improved network load distribution in multiple </a:t>
            </a:r>
            <a:br>
              <a:rPr lang="en-US" sz="2400" dirty="0" smtClean="0"/>
            </a:br>
            <a:r>
              <a:rPr lang="en-US" sz="2400" dirty="0" smtClean="0"/>
              <a:t>network interface scenarios</a:t>
            </a:r>
          </a:p>
          <a:p>
            <a:pPr marL="741363" lvl="1" indent="-354013"/>
            <a:r>
              <a:rPr lang="en-US" sz="2000" dirty="0" smtClean="0"/>
              <a:t>Easier for IHVs to implement support for multi-port NICs</a:t>
            </a:r>
          </a:p>
          <a:p>
            <a:pPr marL="741363" lvl="1" indent="-354013"/>
            <a:r>
              <a:rPr lang="en-US" sz="2000" dirty="0" smtClean="0"/>
              <a:t>One indirection table per interface</a:t>
            </a:r>
          </a:p>
          <a:p>
            <a:pPr marL="396875" indent="-396875"/>
            <a:r>
              <a:rPr lang="en-US" sz="2400" dirty="0" smtClean="0"/>
              <a:t>Non Uniform Memory Access (NUMA) awareness</a:t>
            </a:r>
          </a:p>
          <a:p>
            <a:pPr marL="741363" lvl="1" indent="-354013"/>
            <a:r>
              <a:rPr lang="en-US" sz="2000" dirty="0" smtClean="0"/>
              <a:t>Memory topology information considered when </a:t>
            </a:r>
            <a:br>
              <a:rPr lang="en-US" sz="2000" dirty="0" smtClean="0"/>
            </a:br>
            <a:r>
              <a:rPr lang="en-US" sz="2000" dirty="0" smtClean="0"/>
              <a:t>selecting CPUs for RSS</a:t>
            </a:r>
          </a:p>
          <a:p>
            <a:pPr marL="741363" lvl="1" indent="-354013"/>
            <a:r>
              <a:rPr lang="en-US" sz="2000" dirty="0" smtClean="0"/>
              <a:t>Processor topology and RSS information made available to drivers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RSS Enhancements In Windows Server 2008 R2</a:t>
            </a:r>
            <a:endParaRPr lang="en-US" dirty="0"/>
          </a:p>
        </p:txBody>
      </p:sp>
      <p:sp>
        <p:nvSpPr>
          <p:cNvPr id="3" name="Content Placeholder 2"/>
          <p:cNvSpPr>
            <a:spLocks noGrp="1"/>
          </p:cNvSpPr>
          <p:nvPr>
            <p:ph idx="1"/>
          </p:nvPr>
        </p:nvSpPr>
        <p:spPr>
          <a:xfrm>
            <a:off x="381000" y="1901825"/>
            <a:ext cx="8380412" cy="4150367"/>
          </a:xfrm>
        </p:spPr>
        <p:txBody>
          <a:bodyPr/>
          <a:lstStyle/>
          <a:p>
            <a:pPr marL="396875" indent="-396875"/>
            <a:r>
              <a:rPr lang="en-US" sz="2400" dirty="0" smtClean="0"/>
              <a:t>Improved RSS defaults</a:t>
            </a:r>
          </a:p>
          <a:p>
            <a:pPr marL="741363" lvl="1" indent="-354013"/>
            <a:r>
              <a:rPr lang="en-US" sz="2000" dirty="0" smtClean="0"/>
              <a:t>Example:  NIC bandwidth considered while assigning RSS CPUs</a:t>
            </a:r>
          </a:p>
          <a:p>
            <a:pPr marL="396875" indent="-396875"/>
            <a:r>
              <a:rPr lang="en-US" sz="2400" dirty="0" smtClean="0"/>
              <a:t>More flexibility in configuring defaults</a:t>
            </a:r>
          </a:p>
          <a:p>
            <a:pPr marL="741363" lvl="1" indent="-354013"/>
            <a:r>
              <a:rPr lang="en-US" sz="2000" dirty="0" smtClean="0"/>
              <a:t>Configurations can be set on a per interface basis</a:t>
            </a:r>
          </a:p>
          <a:p>
            <a:pPr marL="741363" lvl="1" indent="-354013"/>
            <a:r>
              <a:rPr lang="en-US" sz="2000" dirty="0" smtClean="0"/>
              <a:t>Maximum number of RSS processors</a:t>
            </a:r>
          </a:p>
          <a:p>
            <a:pPr marL="1027113" lvl="2" indent="-285750"/>
            <a:r>
              <a:rPr lang="en-US" sz="1800" dirty="0" smtClean="0"/>
              <a:t>Controlled by standardized keyword</a:t>
            </a:r>
          </a:p>
          <a:p>
            <a:pPr marL="741363" lvl="1" indent="-354013"/>
            <a:r>
              <a:rPr lang="en-US" sz="2000" dirty="0" smtClean="0"/>
              <a:t>Default RSS processor</a:t>
            </a:r>
          </a:p>
          <a:p>
            <a:pPr marL="1027113" lvl="2" indent="-285750"/>
            <a:r>
              <a:rPr lang="en-US" sz="1800" dirty="0" smtClean="0"/>
              <a:t>Controlled by standardized keyword</a:t>
            </a:r>
          </a:p>
          <a:p>
            <a:pPr marL="741363" lvl="1" indent="-354013"/>
            <a:r>
              <a:rPr lang="en-US" sz="2000" dirty="0" smtClean="0"/>
              <a:t>Control over selecting CPUs assigned to work with RSS</a:t>
            </a:r>
          </a:p>
          <a:p>
            <a:pPr marL="396875" indent="-396875"/>
            <a:r>
              <a:rPr lang="en-US" sz="2400" dirty="0" smtClean="0"/>
              <a:t>New diagnostics tools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 And Tools</a:t>
            </a:r>
            <a:endParaRPr lang="en-US" dirty="0"/>
          </a:p>
        </p:txBody>
      </p:sp>
      <p:sp>
        <p:nvSpPr>
          <p:cNvPr id="3" name="Content Placeholder 2"/>
          <p:cNvSpPr>
            <a:spLocks noGrp="1"/>
          </p:cNvSpPr>
          <p:nvPr>
            <p:ph idx="1"/>
          </p:nvPr>
        </p:nvSpPr>
        <p:spPr>
          <a:xfrm>
            <a:off x="382588" y="1414464"/>
            <a:ext cx="8380412" cy="4785413"/>
          </a:xfrm>
        </p:spPr>
        <p:txBody>
          <a:bodyPr/>
          <a:lstStyle/>
          <a:p>
            <a:pPr marL="396875" indent="-396875"/>
            <a:r>
              <a:rPr lang="en-US" sz="2800" dirty="0" smtClean="0"/>
              <a:t>Per-processor performance counters (</a:t>
            </a:r>
            <a:r>
              <a:rPr lang="en-US" sz="2800" dirty="0" err="1" smtClean="0"/>
              <a:t>Perfmon</a:t>
            </a:r>
            <a:r>
              <a:rPr lang="en-US" sz="2800" dirty="0" smtClean="0"/>
              <a:t>)</a:t>
            </a:r>
          </a:p>
          <a:p>
            <a:pPr marL="801688" lvl="1" indent="-414338"/>
            <a:r>
              <a:rPr lang="en-US" sz="2400" dirty="0" smtClean="0"/>
              <a:t>Interrupts and DPCs</a:t>
            </a:r>
          </a:p>
          <a:p>
            <a:pPr marL="801688" lvl="1" indent="-414338"/>
            <a:r>
              <a:rPr lang="en-US" sz="2400" dirty="0" smtClean="0"/>
              <a:t>Received packets/sec</a:t>
            </a:r>
          </a:p>
          <a:p>
            <a:pPr marL="396875" indent="-396875"/>
            <a:r>
              <a:rPr lang="en-US" sz="2800" dirty="0" smtClean="0"/>
              <a:t>Enable/disable RSS through </a:t>
            </a:r>
            <a:r>
              <a:rPr lang="en-US" sz="2800" dirty="0" err="1" smtClean="0"/>
              <a:t>netsh</a:t>
            </a:r>
            <a:endParaRPr lang="en-US" sz="2800" dirty="0" smtClean="0"/>
          </a:p>
          <a:p>
            <a:pPr marL="801688" lvl="1" indent="-414338"/>
            <a:r>
              <a:rPr lang="en-US" sz="2400" dirty="0" err="1" smtClean="0"/>
              <a:t>netsh</a:t>
            </a:r>
            <a:r>
              <a:rPr lang="en-US" sz="2400" dirty="0" smtClean="0"/>
              <a:t> </a:t>
            </a:r>
            <a:r>
              <a:rPr lang="en-US" sz="2400" dirty="0" err="1" smtClean="0"/>
              <a:t>int</a:t>
            </a:r>
            <a:r>
              <a:rPr lang="en-US" sz="2400" dirty="0" smtClean="0"/>
              <a:t> </a:t>
            </a:r>
            <a:r>
              <a:rPr lang="en-US" sz="2400" dirty="0" err="1" smtClean="0"/>
              <a:t>tcp</a:t>
            </a:r>
            <a:r>
              <a:rPr lang="en-US" sz="2400" dirty="0" smtClean="0"/>
              <a:t> set global </a:t>
            </a:r>
            <a:r>
              <a:rPr lang="en-US" sz="2400" dirty="0" err="1" smtClean="0"/>
              <a:t>rss</a:t>
            </a:r>
            <a:r>
              <a:rPr lang="en-US" sz="2400" dirty="0" smtClean="0"/>
              <a:t>=enabled/disabled</a:t>
            </a:r>
          </a:p>
          <a:p>
            <a:pPr marL="396875" indent="-396875"/>
            <a:r>
              <a:rPr lang="en-US" sz="2800" dirty="0" smtClean="0"/>
              <a:t>NICSTATS tool</a:t>
            </a:r>
          </a:p>
          <a:p>
            <a:pPr marL="801688" lvl="1" indent="-414338"/>
            <a:r>
              <a:rPr lang="en-US" sz="2400" dirty="0" smtClean="0"/>
              <a:t>Shows MSI-X info</a:t>
            </a:r>
          </a:p>
          <a:p>
            <a:pPr marL="801688" lvl="1" indent="-414338"/>
            <a:r>
              <a:rPr lang="en-US" sz="2400" dirty="0" smtClean="0"/>
              <a:t>RSS capabilities and parameters</a:t>
            </a:r>
          </a:p>
          <a:p>
            <a:pPr marL="801688" lvl="1" indent="-414338"/>
            <a:r>
              <a:rPr lang="en-US" sz="2400" dirty="0" smtClean="0"/>
              <a:t>Indirection table</a:t>
            </a:r>
          </a:p>
          <a:p>
            <a:pPr marL="801688" lvl="1" indent="-414338"/>
            <a:r>
              <a:rPr lang="en-US" sz="2400" dirty="0" smtClean="0"/>
              <a:t>NIC and RSS statistics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498598"/>
          </a:xfrm>
        </p:spPr>
        <p:txBody>
          <a:bodyPr/>
          <a:lstStyle/>
          <a:p>
            <a:r>
              <a:rPr lang="en-US" sz="3600" dirty="0" smtClean="0"/>
              <a:t>Diagnostics and Tools for RSS</a:t>
            </a:r>
            <a:endParaRPr lang="en-US" sz="3600"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NIC Stats Demo #1</a:t>
            </a:r>
            <a:endParaRPr lang="en-US" dirty="0"/>
          </a:p>
        </p:txBody>
      </p:sp>
      <p:sp>
        <p:nvSpPr>
          <p:cNvPr id="3" name="Rectangle 4"/>
          <p:cNvSpPr>
            <a:spLocks noChangeArrowheads="1"/>
          </p:cNvSpPr>
          <p:nvPr/>
        </p:nvSpPr>
        <p:spPr bwMode="auto">
          <a:xfrm>
            <a:off x="380999" y="1417638"/>
            <a:ext cx="8382001" cy="447557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E:\&gt;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nicstats</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aGetRSSCaps</a:t>
            </a:r>
            <a:r>
              <a:rPr lang="en-US" sz="1400" dirty="0" smtClean="0">
                <a:solidFill>
                  <a:schemeClr val="tx2"/>
                </a:solidFill>
                <a:effectLst>
                  <a:outerShdw blurRad="38100" dist="38100" dir="2700000" algn="tl">
                    <a:srgbClr val="000000">
                      <a:alpha val="43137"/>
                    </a:srgbClr>
                  </a:outerShdw>
                </a:effectLst>
                <a:latin typeface="Lucida Console" pitchFamily="49" charset="0"/>
              </a:rPr>
              <a:t> -i18</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Adapter: Intel(R) 10 Gigabit XF SR Dual Port Server Adapter #2</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RSS capabilities: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RSS Capabilities Revision:      1</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MSI Supports:                   Yes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Classification at ISR:          Yes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Classification at DPC:          NO</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TCP/IPv4 Support:               Yes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TCP/IPv6 Support:               Yes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IPv6 extension headers support: NO</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Number of interrupt messages:   4</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Number of RSS receive queues:   2</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NIC Stats Demo #2</a:t>
            </a:r>
            <a:endParaRPr lang="en-US" dirty="0"/>
          </a:p>
        </p:txBody>
      </p:sp>
      <p:sp>
        <p:nvSpPr>
          <p:cNvPr id="3" name="Rectangle 4"/>
          <p:cNvSpPr>
            <a:spLocks noChangeArrowheads="1"/>
          </p:cNvSpPr>
          <p:nvPr/>
        </p:nvSpPr>
        <p:spPr bwMode="auto">
          <a:xfrm>
            <a:off x="381000" y="1417638"/>
            <a:ext cx="8382000" cy="447557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E:\&gt;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nicstats</a:t>
            </a:r>
            <a:r>
              <a:rPr lang="en-US" sz="1400" dirty="0" smtClean="0">
                <a:solidFill>
                  <a:schemeClr val="tx2"/>
                </a:solidFill>
                <a:effectLst>
                  <a:outerShdw blurRad="38100" dist="38100" dir="2700000" algn="tl">
                    <a:srgbClr val="000000">
                      <a:alpha val="43137"/>
                    </a:srgbClr>
                  </a:outerShdw>
                </a:effectLst>
                <a:latin typeface="Lucida Console" pitchFamily="49" charset="0"/>
              </a:rPr>
              <a:t> -a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GetRSSParams</a:t>
            </a:r>
            <a:r>
              <a:rPr lang="en-US" sz="1400" dirty="0" smtClean="0">
                <a:solidFill>
                  <a:schemeClr val="tx2"/>
                </a:solidFill>
                <a:effectLst>
                  <a:outerShdw blurRad="38100" dist="38100" dir="2700000" algn="tl">
                    <a:srgbClr val="000000">
                      <a:alpha val="43137"/>
                    </a:srgbClr>
                  </a:outerShdw>
                </a:effectLst>
                <a:latin typeface="Lucida Console" pitchFamily="49" charset="0"/>
              </a:rPr>
              <a:t> -i17</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Adapter: Intel(R) 10 Gigabit XF SR Dual Port Server Adapter</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RSS Parameters:</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RSS Parameters Revision:        1</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RSS current state:              On</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RSS Hash function: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Toeplitz</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RSS hash fields:                IPv4, TCP/IPv4</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Hash secret key size:           40</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Indirection Table Size:         64</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Indirection Table:</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0   1   2   3   4   5   6   1   0   1   2   3   4   5   6   2</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0   1   2   3   4   5   6   3   0   1   2   3   4   5   6   4</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0   1   2   3   4   5   6   5   0   1   2   3   4   5   6   6</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0   1   2   3   4   5   6   0   0   1   2   3   4   5   6   1</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NIC Stats Demo #3</a:t>
            </a:r>
            <a:endParaRPr lang="en-US" dirty="0"/>
          </a:p>
        </p:txBody>
      </p:sp>
      <p:sp>
        <p:nvSpPr>
          <p:cNvPr id="3" name="Rectangle 4"/>
          <p:cNvSpPr>
            <a:spLocks noChangeArrowheads="1"/>
          </p:cNvSpPr>
          <p:nvPr/>
        </p:nvSpPr>
        <p:spPr bwMode="auto">
          <a:xfrm>
            <a:off x="381000" y="1417638"/>
            <a:ext cx="4191000" cy="465268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E:\&gt;</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nicstats</a:t>
            </a:r>
            <a:r>
              <a:rPr lang="en-US" sz="700" dirty="0" smtClean="0">
                <a:solidFill>
                  <a:schemeClr val="tx2"/>
                </a:solidFill>
                <a:effectLst>
                  <a:outerShdw blurRad="38100" dist="38100" dir="2700000" algn="tl">
                    <a:srgbClr val="000000">
                      <a:alpha val="43137"/>
                    </a:srgbClr>
                  </a:outerShdw>
                </a:effectLst>
                <a:latin typeface="Lucida Console" pitchFamily="49" charset="0"/>
              </a:rPr>
              <a:t> -</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aGetHardwareInfo</a:t>
            </a:r>
            <a:r>
              <a:rPr lang="en-US" sz="700" dirty="0" smtClean="0">
                <a:solidFill>
                  <a:schemeClr val="tx2"/>
                </a:solidFill>
                <a:effectLst>
                  <a:outerShdw blurRad="38100" dist="38100" dir="2700000" algn="tl">
                    <a:srgbClr val="000000">
                      <a:alpha val="43137"/>
                    </a:srgbClr>
                  </a:outerShdw>
                </a:effectLst>
                <a:latin typeface="Lucida Console" pitchFamily="49" charset="0"/>
              </a:rPr>
              <a:t> -i17</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Adapter: Intel(R) 10 Gigabit XF SR Dual Port Server Adapter</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Driver NDIS version:    6.20</a:t>
            </a:r>
          </a:p>
          <a:p>
            <a:pPr>
              <a:lnSpc>
                <a:spcPct val="85000"/>
              </a:lnSpc>
              <a:spcBef>
                <a:spcPct val="20000"/>
              </a:spcBef>
            </a:pPr>
            <a:endParaRPr lang="en-US" sz="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Interrupt type: Message interrupts</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 supported</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 Enabled</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MSI-X Supported. MSI-X table entries:   18</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MSI-X messages:         18</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MSI-X message affinity:</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0       Affinity:       0000000000000001</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       Affinity:       0000000000000002</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2       Affinity:       0000000000000004</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3       Affinity:       0000000000000008</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4       Affinity:       0000000000000010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5       Affinity:       0000000000000020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6       Affinity:       0000000000000040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7       Affinity:       0000000000000080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8       Affinity:       0000000000000001</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9       Affinity:       0000000000000002</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10      Affinity:       0000000000000004</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11      Affinity:       0000000000000008</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12      Affinity:       0000000000000010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13      Affinity:       0000000000000020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14      Affinity:       0000000000000040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15      Affinity:       0000000000000080</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16      Affinity:       0000000000000001</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Message       17      Affinity:       0000000000000001</a:t>
            </a:r>
          </a:p>
        </p:txBody>
      </p:sp>
      <p:sp>
        <p:nvSpPr>
          <p:cNvPr id="4" name="Rectangle 4"/>
          <p:cNvSpPr>
            <a:spLocks noChangeArrowheads="1"/>
          </p:cNvSpPr>
          <p:nvPr/>
        </p:nvSpPr>
        <p:spPr bwMode="auto">
          <a:xfrm>
            <a:off x="4572000" y="1417638"/>
            <a:ext cx="4191000" cy="465268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MSI capabilities reported in PCI configuration space:</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 capabilities information record was found</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MultipleMessageCapable</a:t>
            </a:r>
            <a:r>
              <a:rPr lang="en-US" sz="700" dirty="0" smtClean="0">
                <a:solidFill>
                  <a:schemeClr val="tx2"/>
                </a:solidFill>
                <a:effectLst>
                  <a:outerShdw blurRad="38100" dist="38100" dir="2700000" algn="tl">
                    <a:srgbClr val="000000">
                      <a:alpha val="43137"/>
                    </a:srgbClr>
                  </a:outerShdw>
                </a:effectLst>
                <a:latin typeface="Lucida Console" pitchFamily="49" charset="0"/>
              </a:rPr>
              <a:t> 0, Number of messages    1</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MultipleMessageEnable</a:t>
            </a:r>
            <a:r>
              <a:rPr lang="en-US" sz="700" dirty="0" smtClean="0">
                <a:solidFill>
                  <a:schemeClr val="tx2"/>
                </a:solidFill>
                <a:effectLst>
                  <a:outerShdw blurRad="38100" dist="38100" dir="2700000" algn="tl">
                    <a:srgbClr val="000000">
                      <a:alpha val="43137"/>
                    </a:srgbClr>
                  </a:outerShdw>
                </a:effectLst>
                <a:latin typeface="Lucida Console" pitchFamily="49" charset="0"/>
              </a:rPr>
              <a:t>: 0, Number of messages:   1</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CapableOf64Bits:                                1</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PerVectorMaskCapable</a:t>
            </a:r>
            <a:r>
              <a:rPr lang="en-US" sz="700" dirty="0" smtClean="0">
                <a:solidFill>
                  <a:schemeClr val="tx2"/>
                </a:solidFill>
                <a:effectLst>
                  <a:outerShdw blurRad="38100" dist="38100" dir="2700000" algn="tl">
                    <a:srgbClr val="000000">
                      <a:alpha val="43137"/>
                    </a:srgbClr>
                  </a:outerShdw>
                </a:effectLst>
                <a:latin typeface="Lucida Console" pitchFamily="49" charset="0"/>
              </a:rPr>
              <a:t>:                           0</a:t>
            </a:r>
          </a:p>
          <a:p>
            <a:pPr>
              <a:lnSpc>
                <a:spcPct val="85000"/>
              </a:lnSpc>
              <a:spcBef>
                <a:spcPct val="20000"/>
              </a:spcBef>
            </a:pPr>
            <a:endParaRPr lang="en-US" sz="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MSI-X capabilities reported in PCI Configuration Space:</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MSI-X capabilities information record was found</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Number of MSI-X table entries:          18</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MSIXEnable</a:t>
            </a:r>
            <a:r>
              <a:rPr lang="en-US" sz="700" dirty="0" smtClean="0">
                <a:solidFill>
                  <a:schemeClr val="tx2"/>
                </a:solidFill>
                <a:effectLst>
                  <a:outerShdw blurRad="38100" dist="38100" dir="2700000" algn="tl">
                    <a:srgbClr val="000000">
                      <a:alpha val="43137"/>
                    </a:srgbClr>
                  </a:outerShdw>
                </a:effectLst>
                <a:latin typeface="Lucida Console" pitchFamily="49" charset="0"/>
              </a:rPr>
              <a:t>:             1</a:t>
            </a:r>
          </a:p>
          <a:p>
            <a:pPr>
              <a:lnSpc>
                <a:spcPct val="85000"/>
              </a:lnSpc>
              <a:spcBef>
                <a:spcPct val="20000"/>
              </a:spcBef>
            </a:pPr>
            <a:endParaRPr lang="en-US" sz="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PCI information:</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Device type:                    PCI Express Endpoint</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Legacy PCI current speed and mode:      NOT applicable</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Max payload size:               256</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Max read request size:          512</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Current link speed:             2.5 </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Gbps</a:t>
            </a:r>
            <a:endParaRPr lang="en-US" sz="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Current link Width:             8</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Max link speed:                 2.5 </a:t>
            </a:r>
            <a:r>
              <a:rPr lang="en-US" sz="700" dirty="0" err="1" smtClean="0">
                <a:solidFill>
                  <a:schemeClr val="tx2"/>
                </a:solidFill>
                <a:effectLst>
                  <a:outerShdw blurRad="38100" dist="38100" dir="2700000" algn="tl">
                    <a:srgbClr val="000000">
                      <a:alpha val="43137"/>
                    </a:srgbClr>
                  </a:outerShdw>
                </a:effectLst>
                <a:latin typeface="Lucida Console" pitchFamily="49" charset="0"/>
              </a:rPr>
              <a:t>Gbps</a:t>
            </a:r>
            <a:endParaRPr lang="en-US" sz="7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Max link width:                 8</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PCI Express version:    PCI Version 1.1</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Interrupt support information from PCI bus driver:</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Line Based interrupts   Supported</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 interrupts          Supported</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MSI-X interrupts        Supported</a:t>
            </a:r>
          </a:p>
          <a:p>
            <a:pPr>
              <a:lnSpc>
                <a:spcPct val="85000"/>
              </a:lnSpc>
              <a:spcBef>
                <a:spcPct val="20000"/>
              </a:spcBef>
            </a:pPr>
            <a:r>
              <a:rPr lang="en-US" sz="700" dirty="0" smtClean="0">
                <a:solidFill>
                  <a:schemeClr val="tx2"/>
                </a:solidFill>
                <a:effectLst>
                  <a:outerShdw blurRad="38100" dist="38100" dir="2700000" algn="tl">
                    <a:srgbClr val="000000">
                      <a:alpha val="43137"/>
                    </a:srgbClr>
                  </a:outerShdw>
                </a:effectLst>
                <a:latin typeface="Lucida Console" pitchFamily="49" charset="0"/>
              </a:rPr>
              <a:t>                Number of interrupt messages:   18</a:t>
            </a:r>
            <a:endParaRPr lang="en-US" sz="7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Performance Counters</a:t>
            </a:r>
            <a:endParaRPr lang="en-US" dirty="0"/>
          </a:p>
        </p:txBody>
      </p:sp>
      <p:pic>
        <p:nvPicPr>
          <p:cNvPr id="1028" name="Picture 4"/>
          <p:cNvPicPr>
            <a:picLocks noChangeAspect="1" noChangeArrowheads="1"/>
          </p:cNvPicPr>
          <p:nvPr/>
        </p:nvPicPr>
        <p:blipFill>
          <a:blip r:embed="rId3"/>
          <a:srcRect/>
          <a:stretch>
            <a:fillRect/>
          </a:stretch>
        </p:blipFill>
        <p:spPr bwMode="auto">
          <a:xfrm>
            <a:off x="381000" y="1417638"/>
            <a:ext cx="8382000" cy="355365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154447"/>
            <a:ext cx="7142634" cy="2243691"/>
          </a:xfrm>
        </p:spPr>
        <p:txBody>
          <a:bodyPr/>
          <a:lstStyle/>
          <a:p>
            <a:r>
              <a:rPr smtClean="0"/>
              <a:t>Windows Server EnterpriseNetworking</a:t>
            </a:r>
            <a:br>
              <a:rPr smtClean="0"/>
            </a:br>
            <a:r>
              <a:rPr smtClean="0"/>
              <a:t>Scale For Efficiency</a:t>
            </a:r>
            <a:endParaRPr lang="en-US" dirty="0"/>
          </a:p>
        </p:txBody>
      </p:sp>
      <p:sp>
        <p:nvSpPr>
          <p:cNvPr id="3" name="Subtitle 2"/>
          <p:cNvSpPr>
            <a:spLocks noGrp="1"/>
          </p:cNvSpPr>
          <p:nvPr>
            <p:ph type="subTitle" idx="1"/>
          </p:nvPr>
        </p:nvSpPr>
        <p:spPr>
          <a:xfrm>
            <a:off x="2734825" y="4107348"/>
            <a:ext cx="6108923" cy="1551194"/>
          </a:xfrm>
        </p:spPr>
        <p:txBody>
          <a:bodyPr/>
          <a:lstStyle/>
          <a:p>
            <a:r>
              <a:rPr lang="en-US" sz="2800" dirty="0" err="1" smtClean="0"/>
              <a:t>Ganesh</a:t>
            </a:r>
            <a:r>
              <a:rPr lang="en-US" sz="2800" dirty="0" smtClean="0"/>
              <a:t> </a:t>
            </a:r>
            <a:r>
              <a:rPr lang="en-US" sz="2800" dirty="0" err="1" smtClean="0"/>
              <a:t>Srinivasan</a:t>
            </a:r>
            <a:endParaRPr lang="en-US" sz="2800" dirty="0" smtClean="0"/>
          </a:p>
          <a:p>
            <a:r>
              <a:rPr lang="en-US" sz="2800" dirty="0" smtClean="0"/>
              <a:t>Program Manager</a:t>
            </a:r>
          </a:p>
          <a:p>
            <a:r>
              <a:rPr lang="en-US" sz="2800" dirty="0" smtClean="0"/>
              <a:t>Windows Core Networking Team</a:t>
            </a:r>
          </a:p>
          <a:p>
            <a:r>
              <a:rPr lang="en-US" sz="2800" dirty="0" smtClean="0"/>
              <a:t>Microsoft Corporation</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RSS In Action</a:t>
            </a:r>
            <a:br>
              <a:rPr lang="en-US" dirty="0" smtClean="0"/>
            </a:br>
            <a:r>
              <a:rPr lang="en-US" sz="3600" dirty="0" smtClean="0">
                <a:solidFill>
                  <a:schemeClr val="accent1"/>
                </a:solidFill>
              </a:rPr>
              <a:t>Demo</a:t>
            </a:r>
            <a:endParaRPr lang="en-US" dirty="0">
              <a:solidFill>
                <a:schemeClr val="accent1"/>
              </a:solidFill>
            </a:endParaRPr>
          </a:p>
        </p:txBody>
      </p:sp>
      <p:pic>
        <p:nvPicPr>
          <p:cNvPr id="1026" name="Picture 2" descr="image001"/>
          <p:cNvPicPr>
            <a:picLocks noChangeAspect="1" noChangeArrowheads="1"/>
          </p:cNvPicPr>
          <p:nvPr/>
        </p:nvPicPr>
        <p:blipFill>
          <a:blip r:embed="rId3"/>
          <a:srcRect/>
          <a:stretch>
            <a:fillRect/>
          </a:stretch>
        </p:blipFill>
        <p:spPr bwMode="auto">
          <a:xfrm>
            <a:off x="1004255" y="1901825"/>
            <a:ext cx="7135490" cy="427588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RSS In Enterprise Workloads</a:t>
            </a:r>
            <a:endParaRPr lang="en-US" dirty="0"/>
          </a:p>
        </p:txBody>
      </p:sp>
      <p:sp>
        <p:nvSpPr>
          <p:cNvPr id="3" name="Subtitle 2"/>
          <p:cNvSpPr>
            <a:spLocks noGrp="1"/>
          </p:cNvSpPr>
          <p:nvPr>
            <p:ph type="subTitle" idx="1"/>
          </p:nvPr>
        </p:nvSpPr>
        <p:spPr/>
        <p:txBody>
          <a:bodyPr/>
          <a:lstStyle/>
          <a:p>
            <a:r>
              <a:rPr lang="en-US" smtClean="0"/>
              <a:t>Performance Analysis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Servers</a:t>
            </a:r>
            <a:endParaRPr lang="en-US" dirty="0"/>
          </a:p>
        </p:txBody>
      </p:sp>
      <p:graphicFrame>
        <p:nvGraphicFramePr>
          <p:cNvPr id="5" name="Chart 4"/>
          <p:cNvGraphicFramePr/>
          <p:nvPr/>
        </p:nvGraphicFramePr>
        <p:xfrm>
          <a:off x="358904" y="1318734"/>
          <a:ext cx="8404096" cy="53138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44619" y="1323368"/>
            <a:ext cx="2854761" cy="523220"/>
          </a:xfrm>
          <a:prstGeom prst="rect">
            <a:avLst/>
          </a:prstGeom>
          <a:noFill/>
        </p:spPr>
        <p:txBody>
          <a:bodyPr wrap="square" rtlCol="0">
            <a:spAutoFit/>
          </a:bodyPr>
          <a:lstStyle/>
          <a:p>
            <a:r>
              <a:rPr lang="pt-BR" sz="1400" dirty="0" smtClean="0">
                <a:effectLst>
                  <a:outerShdw blurRad="38100" dist="38100" dir="2700000" algn="tl">
                    <a:srgbClr val="000000">
                      <a:alpha val="43137"/>
                    </a:srgbClr>
                  </a:outerShdw>
                </a:effectLst>
                <a:latin typeface="Trebuchet MS" pitchFamily="34" charset="0"/>
              </a:rPr>
              <a:t>Data gathered using Intel(R) 10 Gigabit XF SR Adaptor</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Web Servers</a:t>
            </a:r>
            <a:endParaRPr lang="en-US" dirty="0"/>
          </a:p>
        </p:txBody>
      </p:sp>
      <p:graphicFrame>
        <p:nvGraphicFramePr>
          <p:cNvPr id="4" name="Chart 3"/>
          <p:cNvGraphicFramePr/>
          <p:nvPr/>
        </p:nvGraphicFramePr>
        <p:xfrm>
          <a:off x="731838" y="1285662"/>
          <a:ext cx="7719420" cy="52149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RSS Coexistance With Offloads</a:t>
            </a:r>
            <a:endParaRPr lang="en-US" dirty="0"/>
          </a:p>
        </p:txBody>
      </p:sp>
      <p:sp>
        <p:nvSpPr>
          <p:cNvPr id="3" name="Content Placeholder 2"/>
          <p:cNvSpPr>
            <a:spLocks noGrp="1"/>
          </p:cNvSpPr>
          <p:nvPr>
            <p:ph idx="1"/>
          </p:nvPr>
        </p:nvSpPr>
        <p:spPr>
          <a:xfrm>
            <a:off x="382588" y="1414464"/>
            <a:ext cx="8380412" cy="4614084"/>
          </a:xfrm>
        </p:spPr>
        <p:txBody>
          <a:bodyPr/>
          <a:lstStyle/>
          <a:p>
            <a:pPr marL="395288" indent="-395288"/>
            <a:r>
              <a:rPr lang="en-US" sz="2800" dirty="0" smtClean="0"/>
              <a:t>Offloads (TCP chimney, stateless offloads) help reduce CPU utilization for network processing</a:t>
            </a:r>
          </a:p>
          <a:p>
            <a:pPr marL="801688" lvl="1" indent="-414338"/>
            <a:r>
              <a:rPr lang="en-US" sz="2400" dirty="0" smtClean="0"/>
              <a:t>Network processing limited to single CPU</a:t>
            </a:r>
          </a:p>
          <a:p>
            <a:pPr marL="801688" lvl="1" indent="-414338"/>
            <a:r>
              <a:rPr lang="en-US" sz="2400" dirty="0" smtClean="0"/>
              <a:t>Throughput still bottlenecked by single CPU</a:t>
            </a:r>
          </a:p>
          <a:p>
            <a:pPr marL="395288" indent="-395288"/>
            <a:r>
              <a:rPr lang="en-US" sz="2800" dirty="0" smtClean="0"/>
              <a:t>RSS is designed to work in conjunction </a:t>
            </a:r>
            <a:br>
              <a:rPr lang="en-US" sz="2800" dirty="0" smtClean="0"/>
            </a:br>
            <a:r>
              <a:rPr lang="en-US" sz="2800" dirty="0" smtClean="0"/>
              <a:t>with offloads</a:t>
            </a:r>
          </a:p>
          <a:p>
            <a:pPr marL="801688" lvl="1" indent="-414338"/>
            <a:r>
              <a:rPr lang="en-US" sz="2400" dirty="0" smtClean="0"/>
              <a:t>TCP Chimney</a:t>
            </a:r>
          </a:p>
          <a:p>
            <a:pPr marL="801688" lvl="1" indent="-414338"/>
            <a:r>
              <a:rPr lang="en-US" sz="2400" dirty="0" err="1" smtClean="0"/>
              <a:t>IPsec</a:t>
            </a:r>
            <a:r>
              <a:rPr lang="en-US" sz="2400" dirty="0" smtClean="0"/>
              <a:t> task offload</a:t>
            </a:r>
          </a:p>
          <a:p>
            <a:pPr marL="801688" lvl="1" indent="-414338"/>
            <a:r>
              <a:rPr lang="en-US" sz="2400" dirty="0" smtClean="0"/>
              <a:t>Stateless offloads</a:t>
            </a:r>
          </a:p>
          <a:p>
            <a:pPr marL="395288" indent="-395288"/>
            <a:r>
              <a:rPr lang="en-US" sz="2800" dirty="0" smtClean="0"/>
              <a:t>Use RSS with offloads to scale better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a:xfrm>
            <a:off x="382588" y="1414464"/>
            <a:ext cx="8380412" cy="4036490"/>
          </a:xfrm>
        </p:spPr>
        <p:txBody>
          <a:bodyPr/>
          <a:lstStyle/>
          <a:p>
            <a:pPr marL="395288" indent="-395288"/>
            <a:r>
              <a:rPr lang="en-US" sz="2400" dirty="0" smtClean="0"/>
              <a:t>Performance Gains</a:t>
            </a:r>
          </a:p>
          <a:p>
            <a:pPr marL="744538" lvl="1" indent="-357188"/>
            <a:r>
              <a:rPr lang="en-US" sz="2000" dirty="0" smtClean="0"/>
              <a:t>Helps achieve maximum network utilization in 10 </a:t>
            </a:r>
            <a:r>
              <a:rPr lang="en-US" sz="2000" dirty="0" err="1" smtClean="0"/>
              <a:t>Gbps</a:t>
            </a:r>
            <a:r>
              <a:rPr lang="en-US" sz="2000" dirty="0" smtClean="0"/>
              <a:t> networks</a:t>
            </a:r>
          </a:p>
          <a:p>
            <a:pPr marL="744538" lvl="1" indent="-357188"/>
            <a:r>
              <a:rPr lang="en-US" sz="2000" dirty="0" smtClean="0"/>
              <a:t>File Server</a:t>
            </a:r>
          </a:p>
          <a:p>
            <a:pPr marL="1084263" lvl="2" indent="-339725"/>
            <a:r>
              <a:rPr lang="en-US" sz="1800" dirty="0" smtClean="0"/>
              <a:t>Up to 3 fold increase in number of clients serviced</a:t>
            </a:r>
          </a:p>
          <a:p>
            <a:pPr marL="744538" lvl="1" indent="-357188"/>
            <a:r>
              <a:rPr lang="en-US" sz="2000" dirty="0" smtClean="0"/>
              <a:t>Web Server</a:t>
            </a:r>
          </a:p>
          <a:p>
            <a:pPr marL="1084263" lvl="2" indent="-339725"/>
            <a:r>
              <a:rPr lang="en-US" sz="1800" dirty="0" smtClean="0"/>
              <a:t>Up to 4.5 fold improvement in throughput and in number of clients serviced for non-SSL workloads</a:t>
            </a:r>
          </a:p>
          <a:p>
            <a:pPr marL="1084263" lvl="2" indent="-339725"/>
            <a:r>
              <a:rPr lang="en-US" sz="1800" dirty="0" smtClean="0"/>
              <a:t>Up to 2 fold improvement in throughput and in number of clients serviced for SSL workloads</a:t>
            </a:r>
          </a:p>
          <a:p>
            <a:pPr marL="395288" indent="-395288"/>
            <a:r>
              <a:rPr lang="en-US" sz="2400" dirty="0" smtClean="0"/>
              <a:t>Customers will experience maximum scalability when </a:t>
            </a:r>
            <a:br>
              <a:rPr lang="en-US" sz="2400" dirty="0" smtClean="0"/>
            </a:br>
            <a:r>
              <a:rPr lang="en-US" sz="2400" dirty="0" smtClean="0"/>
              <a:t>RSS is deployed in conjunction with other offloads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2588" y="1414464"/>
            <a:ext cx="8380412" cy="4958793"/>
          </a:xfrm>
        </p:spPr>
        <p:txBody>
          <a:bodyPr/>
          <a:lstStyle/>
          <a:p>
            <a:pPr marL="395288" indent="-395288"/>
            <a:r>
              <a:rPr lang="en-US" sz="2800" dirty="0" smtClean="0"/>
              <a:t>IHVs</a:t>
            </a:r>
          </a:p>
          <a:p>
            <a:pPr marL="801688" lvl="1" indent="-406400"/>
            <a:r>
              <a:rPr lang="en-US" sz="2400" dirty="0" smtClean="0"/>
              <a:t>Upgrade drivers NDIS 6.20 to take advantage of new features introduced in Windows Server 2008 R2</a:t>
            </a:r>
          </a:p>
          <a:p>
            <a:pPr marL="801688" lvl="1" indent="-406400"/>
            <a:r>
              <a:rPr lang="en-US" sz="2400" dirty="0" smtClean="0"/>
              <a:t>Build RSS capable NICs with as many RSS queues </a:t>
            </a:r>
            <a:br>
              <a:rPr lang="en-US" sz="2400" dirty="0" smtClean="0"/>
            </a:br>
            <a:r>
              <a:rPr lang="en-US" sz="2400" dirty="0" smtClean="0"/>
              <a:t>as possible</a:t>
            </a:r>
          </a:p>
          <a:p>
            <a:pPr marL="801688" lvl="1" indent="-406400"/>
            <a:r>
              <a:rPr lang="en-US" sz="2400" dirty="0" smtClean="0"/>
              <a:t>Design the hardware and software such that other offloads coexist with RSS</a:t>
            </a:r>
          </a:p>
          <a:p>
            <a:pPr marL="395288" indent="-395288"/>
            <a:r>
              <a:rPr lang="en-US" sz="2800" dirty="0" smtClean="0"/>
              <a:t>OEMs</a:t>
            </a:r>
          </a:p>
          <a:p>
            <a:pPr marL="801688" lvl="1" indent="-406400"/>
            <a:r>
              <a:rPr lang="en-US" sz="2400" dirty="0" smtClean="0"/>
              <a:t>Ensure RSS coexists with other offloads on the </a:t>
            </a:r>
            <a:br>
              <a:rPr lang="en-US" sz="2400" dirty="0" smtClean="0"/>
            </a:br>
            <a:r>
              <a:rPr lang="en-US" sz="2400" dirty="0" smtClean="0"/>
              <a:t>NICs you are shipping</a:t>
            </a:r>
          </a:p>
          <a:p>
            <a:pPr marL="801688" lvl="1" indent="-406400"/>
            <a:r>
              <a:rPr lang="en-US" sz="2400" dirty="0" smtClean="0"/>
              <a:t>Ship server systems with RSS  and offloads </a:t>
            </a:r>
            <a:br>
              <a:rPr lang="en-US" sz="2400" dirty="0" smtClean="0"/>
            </a:br>
            <a:r>
              <a:rPr lang="en-US" sz="2400" dirty="0" smtClean="0"/>
              <a:t>enabled by default</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5140382"/>
          </a:xfrm>
        </p:spPr>
        <p:txBody>
          <a:bodyPr/>
          <a:lstStyle/>
          <a:p>
            <a:r>
              <a:rPr lang="en-US" sz="2800" dirty="0" smtClean="0"/>
              <a:t>Web resources</a:t>
            </a:r>
          </a:p>
          <a:p>
            <a:pPr lvl="1"/>
            <a:r>
              <a:rPr lang="en-US" sz="2400" dirty="0" smtClean="0"/>
              <a:t>Whitepapers</a:t>
            </a:r>
          </a:p>
          <a:p>
            <a:pPr lvl="2"/>
            <a:r>
              <a:rPr lang="en-US" sz="2000" dirty="0" smtClean="0"/>
              <a:t>Scalable Networking with RSS: </a:t>
            </a:r>
            <a:r>
              <a:rPr lang="en-US" sz="1800" dirty="0" smtClean="0">
                <a:hlinkClick r:id="rId3"/>
              </a:rPr>
              <a:t>http://www.microsoft.com/whdc/device/network/ndis_rss.mspx</a:t>
            </a:r>
            <a:endParaRPr lang="en-US" sz="2000" dirty="0" smtClean="0"/>
          </a:p>
          <a:p>
            <a:r>
              <a:rPr lang="en-US" sz="2800" dirty="0" smtClean="0"/>
              <a:t>Related sessions</a:t>
            </a:r>
          </a:p>
          <a:p>
            <a:pPr lvl="1"/>
            <a:r>
              <a:rPr lang="en-US" sz="2400" dirty="0" smtClean="0"/>
              <a:t>ENT-T 557:  Windows Server Enterprise Networking: Offload Technologies</a:t>
            </a:r>
          </a:p>
          <a:p>
            <a:pPr lvl="1"/>
            <a:r>
              <a:rPr lang="en-US" sz="2400" dirty="0" smtClean="0"/>
              <a:t>ENT-T 589:  Improving Networking Performance </a:t>
            </a:r>
            <a:br>
              <a:rPr lang="en-US" sz="2400" dirty="0" smtClean="0"/>
            </a:br>
            <a:r>
              <a:rPr lang="en-US" sz="2400" dirty="0" smtClean="0"/>
              <a:t>for Hyper-V Virtual Machines</a:t>
            </a:r>
          </a:p>
          <a:p>
            <a:r>
              <a:rPr lang="en-US" sz="2800" dirty="0" smtClean="0"/>
              <a:t>HSN Website: </a:t>
            </a:r>
            <a:r>
              <a:rPr lang="en-US" sz="2400" dirty="0" smtClean="0">
                <a:hlinkClick r:id="rId4"/>
              </a:rPr>
              <a:t>http://technet.microsoft.com/en-us/network/dd277644.aspx</a:t>
            </a:r>
            <a:r>
              <a:rPr lang="en-US" sz="2400" dirty="0" smtClean="0"/>
              <a:t> </a:t>
            </a:r>
          </a:p>
          <a:p>
            <a:r>
              <a:rPr lang="en-US" sz="2800" dirty="0" smtClean="0"/>
              <a:t>RSS support:  </a:t>
            </a:r>
            <a:r>
              <a:rPr lang="en-US" sz="2800" dirty="0" smtClean="0">
                <a:hlinkClick r:id="rId5"/>
              </a:rPr>
              <a:t>Ndis6fb @ microsoft.com</a:t>
            </a:r>
            <a:endParaRPr lang="en-US" sz="28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endParaRPr lang="en-US"/>
          </a:p>
        </p:txBody>
      </p:sp>
      <p:sp>
        <p:nvSpPr>
          <p:cNvPr id="9229" name="Rectangle 13"/>
          <p:cNvSpPr>
            <a:spLocks noGrp="1" noChangeArrowheads="1"/>
          </p:cNvSpPr>
          <p:nvPr>
            <p:ph idx="1"/>
          </p:nvPr>
        </p:nvSpPr>
        <p:spPr>
          <a:xfrm>
            <a:off x="382588" y="1414464"/>
            <a:ext cx="8380412" cy="4565865"/>
          </a:xfrm>
        </p:spPr>
        <p:txBody>
          <a:bodyPr/>
          <a:lstStyle/>
          <a:p>
            <a:pPr marL="457200" indent="-457200"/>
            <a:r>
              <a:rPr lang="en-US" sz="3200" dirty="0" smtClean="0"/>
              <a:t>Need for system scalability solutions</a:t>
            </a:r>
          </a:p>
          <a:p>
            <a:pPr marL="457200" indent="-457200"/>
            <a:r>
              <a:rPr lang="en-US" sz="3200" dirty="0" smtClean="0"/>
              <a:t>Receive Side Scaling (RSS)</a:t>
            </a:r>
          </a:p>
          <a:p>
            <a:pPr marL="457200" indent="-457200"/>
            <a:r>
              <a:rPr lang="en-US" sz="3200" dirty="0" smtClean="0"/>
              <a:t>History of RSS</a:t>
            </a:r>
          </a:p>
          <a:p>
            <a:pPr marL="457200" indent="-457200"/>
            <a:r>
              <a:rPr lang="en-US" sz="3200" dirty="0" smtClean="0"/>
              <a:t>RSS improvements in Windows </a:t>
            </a:r>
            <a:br>
              <a:rPr lang="en-US" sz="3200" dirty="0" smtClean="0"/>
            </a:br>
            <a:r>
              <a:rPr lang="en-US" sz="3200" dirty="0" smtClean="0"/>
              <a:t>Server 2008 R2</a:t>
            </a:r>
          </a:p>
          <a:p>
            <a:pPr marL="457200" indent="-457200"/>
            <a:r>
              <a:rPr lang="en-US" sz="3200" dirty="0" smtClean="0"/>
              <a:t>RSS diagnostics tools and demo</a:t>
            </a:r>
          </a:p>
          <a:p>
            <a:pPr marL="457200" indent="-457200"/>
            <a:r>
              <a:rPr lang="en-US" sz="3200" dirty="0" smtClean="0"/>
              <a:t>RSS performance results</a:t>
            </a:r>
          </a:p>
          <a:p>
            <a:pPr marL="457200" indent="-457200"/>
            <a:r>
              <a:rPr lang="en-US" sz="3200" dirty="0" smtClean="0"/>
              <a:t>Call to action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System Scalability</a:t>
            </a:r>
            <a:endParaRPr lang="en-US" dirty="0"/>
          </a:p>
        </p:txBody>
      </p:sp>
      <p:sp>
        <p:nvSpPr>
          <p:cNvPr id="3" name="Content Placeholder 2"/>
          <p:cNvSpPr>
            <a:spLocks noGrp="1"/>
          </p:cNvSpPr>
          <p:nvPr>
            <p:ph idx="1"/>
          </p:nvPr>
        </p:nvSpPr>
        <p:spPr>
          <a:xfrm>
            <a:off x="382588" y="1414464"/>
            <a:ext cx="8380412" cy="4072910"/>
          </a:xfrm>
        </p:spPr>
        <p:txBody>
          <a:bodyPr/>
          <a:lstStyle/>
          <a:p>
            <a:pPr marL="396875" indent="-396875"/>
            <a:r>
              <a:rPr lang="en-US" sz="2400" dirty="0" smtClean="0"/>
              <a:t>Servers are getting larger and more parallel</a:t>
            </a:r>
          </a:p>
          <a:p>
            <a:pPr marL="396875" indent="-396875"/>
            <a:r>
              <a:rPr lang="en-US" sz="2400" dirty="0" smtClean="0"/>
              <a:t>Network I/O conventionally bottlenecked by a single CPU</a:t>
            </a:r>
          </a:p>
          <a:p>
            <a:pPr marL="741363" lvl="1" indent="-344488"/>
            <a:r>
              <a:rPr lang="en-US" sz="2000" dirty="0" smtClean="0"/>
              <a:t>Single CPU handles receive side network processing</a:t>
            </a:r>
          </a:p>
          <a:p>
            <a:pPr marL="741363" lvl="1" indent="-344488"/>
            <a:r>
              <a:rPr lang="en-US" sz="2000" dirty="0" smtClean="0"/>
              <a:t>Cannot receive 10 </a:t>
            </a:r>
            <a:r>
              <a:rPr lang="en-US" sz="2000" dirty="0" err="1" smtClean="0"/>
              <a:t>Gbps</a:t>
            </a:r>
            <a:r>
              <a:rPr lang="en-US" sz="2000" dirty="0" smtClean="0"/>
              <a:t> with a single CPU</a:t>
            </a:r>
          </a:p>
          <a:p>
            <a:pPr marL="396875" indent="-396875"/>
            <a:r>
              <a:rPr lang="en-US" sz="2400" dirty="0" smtClean="0"/>
              <a:t>Need for technology that distributes network </a:t>
            </a:r>
            <a:br>
              <a:rPr lang="en-US" sz="2400" dirty="0" smtClean="0"/>
            </a:br>
            <a:r>
              <a:rPr lang="en-US" sz="2400" dirty="0" smtClean="0"/>
              <a:t>load across multiple CPUs</a:t>
            </a:r>
          </a:p>
          <a:p>
            <a:pPr marL="396875" indent="-396875"/>
            <a:r>
              <a:rPr lang="en-US" sz="2400" dirty="0" smtClean="0"/>
              <a:t>Solution</a:t>
            </a:r>
          </a:p>
          <a:p>
            <a:pPr marL="741363" lvl="1" indent="-344488"/>
            <a:r>
              <a:rPr lang="en-US" sz="2000" dirty="0" smtClean="0"/>
              <a:t>Receive Side Scaling (RSS) – our solution for </a:t>
            </a:r>
            <a:br>
              <a:rPr lang="en-US" sz="2000" dirty="0" smtClean="0"/>
            </a:br>
            <a:r>
              <a:rPr lang="en-US" sz="2000" dirty="0" smtClean="0"/>
              <a:t>non-virtualized workloads</a:t>
            </a:r>
          </a:p>
          <a:p>
            <a:pPr marL="741363" lvl="1" indent="-344488"/>
            <a:r>
              <a:rPr lang="en-US" sz="2000" dirty="0" smtClean="0"/>
              <a:t>Virtual Machine Queue (VMQ) for virtualized workloads</a:t>
            </a:r>
            <a:endParaRPr lang="en-US"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Receive Side Scaling (RSS)</a:t>
            </a:r>
            <a:endParaRPr lang="en-US" dirty="0"/>
          </a:p>
        </p:txBody>
      </p:sp>
      <p:sp>
        <p:nvSpPr>
          <p:cNvPr id="3" name="Content Placeholder 2"/>
          <p:cNvSpPr>
            <a:spLocks noGrp="1"/>
          </p:cNvSpPr>
          <p:nvPr>
            <p:ph idx="1"/>
          </p:nvPr>
        </p:nvSpPr>
        <p:spPr>
          <a:xfrm>
            <a:off x="382588" y="1414464"/>
            <a:ext cx="8380412" cy="4929042"/>
          </a:xfrm>
        </p:spPr>
        <p:txBody>
          <a:bodyPr/>
          <a:lstStyle/>
          <a:p>
            <a:pPr marL="396875" indent="-396875"/>
            <a:r>
              <a:rPr lang="en-US" sz="2800" dirty="0" smtClean="0"/>
              <a:t>Distributes receive side network processing across multiple CPUs</a:t>
            </a:r>
          </a:p>
          <a:p>
            <a:pPr marL="396875" indent="-396875"/>
            <a:r>
              <a:rPr lang="en-US" sz="2800" dirty="0" err="1" smtClean="0"/>
              <a:t>Affinitizes</a:t>
            </a:r>
            <a:r>
              <a:rPr lang="en-US" sz="2800" dirty="0" smtClean="0"/>
              <a:t> connections to a single CPU</a:t>
            </a:r>
          </a:p>
          <a:p>
            <a:pPr marL="396875" indent="-396875"/>
            <a:r>
              <a:rPr lang="en-US" sz="2800" dirty="0" smtClean="0"/>
              <a:t>RSS capability available in most server </a:t>
            </a:r>
            <a:br>
              <a:rPr lang="en-US" sz="2800" dirty="0" smtClean="0"/>
            </a:br>
            <a:r>
              <a:rPr lang="en-US" sz="2800" dirty="0" smtClean="0"/>
              <a:t>class NICs (both 1Gbps and 10Gbps)</a:t>
            </a:r>
          </a:p>
          <a:p>
            <a:pPr marL="801688" lvl="1" indent="-404813"/>
            <a:r>
              <a:rPr lang="en-US" sz="2400" dirty="0" smtClean="0"/>
              <a:t>RSS is enabled by default in all Windows Server OS’</a:t>
            </a:r>
          </a:p>
          <a:p>
            <a:pPr marL="801688" lvl="1" indent="-404813"/>
            <a:r>
              <a:rPr lang="en-US" sz="2400" dirty="0" smtClean="0"/>
              <a:t>Can be globally enabled/disabled using </a:t>
            </a:r>
            <a:br>
              <a:rPr lang="en-US" sz="2400" dirty="0" smtClean="0"/>
            </a:br>
            <a:r>
              <a:rPr lang="en-US" sz="2400" dirty="0" err="1" smtClean="0"/>
              <a:t>netsh</a:t>
            </a:r>
            <a:r>
              <a:rPr lang="en-US" sz="2400" dirty="0" smtClean="0"/>
              <a:t> commands</a:t>
            </a:r>
          </a:p>
          <a:p>
            <a:pPr marL="801688" lvl="1" indent="-404813"/>
            <a:r>
              <a:rPr lang="en-US" sz="2400" dirty="0" smtClean="0"/>
              <a:t>Can be enabled/disabled in the advance NIC properties for each NIC</a:t>
            </a:r>
          </a:p>
          <a:p>
            <a:pPr marL="396875" indent="-396875"/>
            <a:r>
              <a:rPr lang="en-US" sz="2800" dirty="0" smtClean="0"/>
              <a:t>Diagnostics tools available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RSS Hardware And Hashing</a:t>
            </a:r>
            <a:endParaRPr lang="en-US" dirty="0"/>
          </a:p>
        </p:txBody>
      </p:sp>
      <p:pic>
        <p:nvPicPr>
          <p:cNvPr id="5" name="Content Placeholder 4" descr="RSS1.jpg"/>
          <p:cNvPicPr>
            <a:picLocks noGrp="1" noChangeAspect="1"/>
          </p:cNvPicPr>
          <p:nvPr>
            <p:ph idx="4294967295"/>
          </p:nvPr>
        </p:nvPicPr>
        <p:blipFill>
          <a:blip r:embed="rId3"/>
          <a:stretch>
            <a:fillRect/>
          </a:stretch>
        </p:blipFill>
        <p:spPr>
          <a:xfrm>
            <a:off x="1304925" y="1417638"/>
            <a:ext cx="6534150" cy="4979987"/>
          </a:xfr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RSS Hardware And Hashing</a:t>
            </a:r>
            <a:endParaRPr lang="en-US" dirty="0"/>
          </a:p>
        </p:txBody>
      </p:sp>
      <p:pic>
        <p:nvPicPr>
          <p:cNvPr id="5" name="Content Placeholder 4" descr="RSS2.jpg"/>
          <p:cNvPicPr>
            <a:picLocks noGrp="1" noChangeAspect="1"/>
          </p:cNvPicPr>
          <p:nvPr>
            <p:ph idx="4294967295"/>
          </p:nvPr>
        </p:nvPicPr>
        <p:blipFill>
          <a:blip r:embed="rId3"/>
          <a:stretch>
            <a:fillRect/>
          </a:stretch>
        </p:blipFill>
        <p:spPr>
          <a:xfrm>
            <a:off x="1302543" y="1417638"/>
            <a:ext cx="6538913" cy="4983162"/>
          </a:xfr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RSS Hardware And Hashing</a:t>
            </a:r>
            <a:endParaRPr lang="en-US" dirty="0"/>
          </a:p>
        </p:txBody>
      </p:sp>
      <p:pic>
        <p:nvPicPr>
          <p:cNvPr id="5" name="Content Placeholder 4" descr="RSS3.jpg"/>
          <p:cNvPicPr>
            <a:picLocks noGrp="1" noChangeAspect="1"/>
          </p:cNvPicPr>
          <p:nvPr>
            <p:ph idx="4294967295"/>
          </p:nvPr>
        </p:nvPicPr>
        <p:blipFill>
          <a:blip r:embed="rId3"/>
          <a:stretch>
            <a:fillRect/>
          </a:stretch>
        </p:blipFill>
        <p:spPr>
          <a:xfrm>
            <a:off x="1303337" y="1417638"/>
            <a:ext cx="6537325" cy="4983162"/>
          </a:xfr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RSS Hardware And Hashing</a:t>
            </a:r>
            <a:endParaRPr lang="en-US" dirty="0"/>
          </a:p>
        </p:txBody>
      </p:sp>
      <p:pic>
        <p:nvPicPr>
          <p:cNvPr id="5" name="Content Placeholder 4" descr="RSS4.jpg"/>
          <p:cNvPicPr>
            <a:picLocks noGrp="1" noChangeAspect="1"/>
          </p:cNvPicPr>
          <p:nvPr>
            <p:ph idx="4294967295"/>
          </p:nvPr>
        </p:nvPicPr>
        <p:blipFill>
          <a:blip r:embed="rId3"/>
          <a:stretch>
            <a:fillRect/>
          </a:stretch>
        </p:blipFill>
        <p:spPr>
          <a:xfrm>
            <a:off x="1302543" y="1417638"/>
            <a:ext cx="6538913" cy="4983162"/>
          </a:xfr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1588</Words>
  <Application>Microsoft Office PowerPoint</Application>
  <PresentationFormat>On-screen Show (4:3)</PresentationFormat>
  <Paragraphs>262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1_WinHEC 2008 Template_NEW_9.22.08</vt:lpstr>
      <vt:lpstr>Slide 1</vt:lpstr>
      <vt:lpstr>Windows Server EnterpriseNetworking Scale For Efficiency</vt:lpstr>
      <vt:lpstr>Agenda</vt:lpstr>
      <vt:lpstr>Need For System Scalability</vt:lpstr>
      <vt:lpstr>Receive Side Scaling (RSS)</vt:lpstr>
      <vt:lpstr>RSS Hardware And Hashing</vt:lpstr>
      <vt:lpstr>RSS Hardware And Hashing</vt:lpstr>
      <vt:lpstr>RSS Hardware And Hashing</vt:lpstr>
      <vt:lpstr>RSS Hardware And Hashing</vt:lpstr>
      <vt:lpstr>RSS Hardware And Hashing</vt:lpstr>
      <vt:lpstr>History Of RSS</vt:lpstr>
      <vt:lpstr>RSS Enhancements In Windows Server 2008 R2</vt:lpstr>
      <vt:lpstr>RSS Enhancements In Windows Server 2008 R2</vt:lpstr>
      <vt:lpstr>Diagnostics And Tools</vt:lpstr>
      <vt:lpstr>Diagnostics and Tools for RSS</vt:lpstr>
      <vt:lpstr>NIC Stats Demo #1</vt:lpstr>
      <vt:lpstr>NIC Stats Demo #2</vt:lpstr>
      <vt:lpstr>NIC Stats Demo #3</vt:lpstr>
      <vt:lpstr>New Performance Counters</vt:lpstr>
      <vt:lpstr>RSS In Action Demo</vt:lpstr>
      <vt:lpstr>RSS In Enterprise Workloads</vt:lpstr>
      <vt:lpstr>File Servers</vt:lpstr>
      <vt:lpstr>Web Servers</vt:lpstr>
      <vt:lpstr>RSS Coexistance With Offloads</vt:lpstr>
      <vt:lpstr>Conclusion</vt:lpstr>
      <vt:lpstr>Call To Action</vt:lpstr>
      <vt:lpstr>Additional Resources</vt:lpstr>
      <vt:lpstr>Please Complete A Session Evaluation Form Your input is important!</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2008-11-12T06:20:18Z</dcterms:created>
  <dcterms:modified xsi:type="dcterms:W3CDTF">2008-11-12T06:20:25Z</dcterms:modified>
</cp:coreProperties>
</file>