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302" r:id="rId27"/>
    <p:sldId id="272" r:id="rId28"/>
    <p:sldId id="297" r:id="rId29"/>
    <p:sldId id="298" r:id="rId30"/>
    <p:sldId id="301"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6" autoAdjust="0"/>
    <p:restoredTop sz="94675" autoAdjust="0"/>
  </p:normalViewPr>
  <p:slideViewPr>
    <p:cSldViewPr snapToGrid="0" showGuides="1">
      <p:cViewPr varScale="1">
        <p:scale>
          <a:sx n="99" d="100"/>
          <a:sy n="99" d="100"/>
        </p:scale>
        <p:origin x="-456" y="-90"/>
      </p:cViewPr>
      <p:guideLst>
        <p:guide orient="horz" pos="2160"/>
        <p:guide orient="horz" pos="146"/>
        <p:guide orient="horz" pos="4178"/>
        <p:guide orient="horz" pos="891"/>
        <p:guide orient="horz" pos="1198"/>
        <p:guide orient="horz" pos="1484"/>
        <p:guide pos="240"/>
        <p:guide pos="5520"/>
        <p:guide pos="2880"/>
        <p:guide pos="461"/>
        <p:guide pos="5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cratch2\scratch\ljanke\Conversion\UFD_Conv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2400"/>
            </a:pP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USB Flash Drive Encryption Speed</a:t>
            </a:r>
          </a:p>
        </c:rich>
      </c:tx>
    </c:title>
    <c:view3D>
      <c:rAngAx val="1"/>
    </c:view3D>
    <c:floor>
      <c:spPr>
        <a:gradFill>
          <a:gsLst>
            <a:gs pos="0">
              <a:srgbClr val="000000">
                <a:alpha val="20000"/>
              </a:srgbClr>
            </a:gs>
            <a:gs pos="100000">
              <a:srgbClr val="000000">
                <a:alpha val="0"/>
              </a:srgbClr>
            </a:gs>
          </a:gsLst>
          <a:lin ang="16800000" scaled="0"/>
        </a:gradFill>
        <a:ln>
          <a:noFill/>
        </a:ln>
      </c:spPr>
    </c:floor>
    <c:sideWall>
      <c:spPr>
        <a:gradFill>
          <a:gsLst>
            <a:gs pos="0">
              <a:srgbClr val="000000">
                <a:alpha val="20000"/>
              </a:srgbClr>
            </a:gs>
            <a:gs pos="100000">
              <a:srgbClr val="000000">
                <a:alpha val="0"/>
              </a:srgbClr>
            </a:gs>
          </a:gsLst>
          <a:lin ang="16800000" scaled="0"/>
        </a:gradFill>
      </c:spPr>
    </c:sideWall>
    <c:backWall>
      <c:spPr>
        <a:gradFill>
          <a:gsLst>
            <a:gs pos="0">
              <a:srgbClr val="000000">
                <a:alpha val="20000"/>
              </a:srgbClr>
            </a:gs>
            <a:gs pos="100000">
              <a:srgbClr val="000000">
                <a:alpha val="0"/>
              </a:srgbClr>
            </a:gs>
          </a:gsLst>
          <a:lin ang="16800000" scaled="0"/>
        </a:gradFill>
      </c:spPr>
    </c:backWall>
    <c:plotArea>
      <c:layout/>
      <c:bar3DChart>
        <c:barDir val="col"/>
        <c:grouping val="clustered"/>
        <c:ser>
          <c:idx val="0"/>
          <c:order val="0"/>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cat>
            <c:strRef>
              <c:f>Sheet1!$B$24:$B$43</c:f>
              <c:strCache>
                <c:ptCount val="20"/>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strCache>
            </c:strRef>
          </c:cat>
          <c:val>
            <c:numRef>
              <c:f>Sheet1!$C$24:$C$43</c:f>
              <c:numCache>
                <c:formatCode>0.00</c:formatCode>
                <c:ptCount val="20"/>
                <c:pt idx="0">
                  <c:v>2.6</c:v>
                </c:pt>
                <c:pt idx="1">
                  <c:v>2.1</c:v>
                </c:pt>
                <c:pt idx="2">
                  <c:v>5.0999999999999996</c:v>
                </c:pt>
                <c:pt idx="3">
                  <c:v>7</c:v>
                </c:pt>
                <c:pt idx="4">
                  <c:v>1.6</c:v>
                </c:pt>
                <c:pt idx="5">
                  <c:v>2</c:v>
                </c:pt>
                <c:pt idx="6">
                  <c:v>6.5</c:v>
                </c:pt>
                <c:pt idx="7">
                  <c:v>1.9</c:v>
                </c:pt>
                <c:pt idx="8">
                  <c:v>2.4</c:v>
                </c:pt>
                <c:pt idx="9">
                  <c:v>1.5</c:v>
                </c:pt>
                <c:pt idx="10">
                  <c:v>1.6</c:v>
                </c:pt>
                <c:pt idx="11" formatCode="General">
                  <c:v>5.4</c:v>
                </c:pt>
                <c:pt idx="12" formatCode="General">
                  <c:v>10</c:v>
                </c:pt>
                <c:pt idx="13" formatCode="General">
                  <c:v>1</c:v>
                </c:pt>
                <c:pt idx="14" formatCode="General">
                  <c:v>2.9</c:v>
                </c:pt>
                <c:pt idx="15" formatCode="General">
                  <c:v>1.9</c:v>
                </c:pt>
                <c:pt idx="16" formatCode="General">
                  <c:v>2.9</c:v>
                </c:pt>
                <c:pt idx="17" formatCode="General">
                  <c:v>3</c:v>
                </c:pt>
                <c:pt idx="18" formatCode="General">
                  <c:v>5.3</c:v>
                </c:pt>
                <c:pt idx="19" formatCode="General">
                  <c:v>10.5</c:v>
                </c:pt>
              </c:numCache>
            </c:numRef>
          </c:val>
        </c:ser>
        <c:shape val="box"/>
        <c:axId val="54695424"/>
        <c:axId val="54793728"/>
        <c:axId val="0"/>
      </c:bar3DChart>
      <c:catAx>
        <c:axId val="54695424"/>
        <c:scaling>
          <c:orientation val="minMax"/>
        </c:scaling>
        <c:axPos val="b"/>
        <c:majorTickMark val="none"/>
        <c:tickLblPos val="nextTo"/>
        <c:spPr>
          <a:ln>
            <a:solidFill>
              <a:srgbClr val="FF9929">
                <a:lumMod val="75000"/>
              </a:srgbClr>
            </a:solidFill>
          </a:ln>
        </c:spPr>
        <c:crossAx val="54793728"/>
        <c:crosses val="autoZero"/>
        <c:auto val="1"/>
        <c:lblAlgn val="ctr"/>
        <c:lblOffset val="100"/>
      </c:catAx>
      <c:valAx>
        <c:axId val="54793728"/>
        <c:scaling>
          <c:orientation val="minMax"/>
        </c:scaling>
        <c:axPos val="l"/>
        <c:majorGridlines>
          <c:spPr>
            <a:ln>
              <a:solidFill>
                <a:schemeClr val="accent5">
                  <a:lumMod val="75000"/>
                </a:schemeClr>
              </a:solidFill>
            </a:ln>
          </c:spPr>
        </c:majorGridlines>
        <c:title>
          <c:tx>
            <c:rich>
              <a:bodyPr/>
              <a:lstStyle/>
              <a:p>
                <a:pPr algn="ctr" rtl="0">
                  <a:defRPr sz="1800" b="1" i="0" u="none" strike="noStrike" kern="1200" baseline="0">
                    <a:solidFill>
                      <a:srgbClr val="FFFFFF"/>
                    </a:solidFill>
                    <a:latin typeface="+mn-lt"/>
                    <a:ea typeface="+mn-ea"/>
                    <a:cs typeface="+mn-cs"/>
                  </a:defRPr>
                </a:pPr>
                <a:r>
                  <a:rPr lang="en-US" sz="1800" b="1" i="0" u="none" strike="noStrike" kern="1200" baseline="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Encryption Speed in MB/S</a:t>
                </a:r>
              </a:p>
            </c:rich>
          </c:tx>
        </c:title>
        <c:numFmt formatCode="0.00" sourceLinked="1"/>
        <c:majorTickMark val="none"/>
        <c:tickLblPos val="nextTo"/>
        <c:spPr>
          <a:ln>
            <a:solidFill>
              <a:srgbClr val="FF9929">
                <a:lumMod val="75000"/>
              </a:srgbClr>
            </a:solidFill>
          </a:ln>
        </c:spPr>
        <c:crossAx val="54695424"/>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technet.microsoft.com/en-us/windows/aa905065.a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bdeinfo@microsoft.com" TargetMode="External"/><Relationship Id="rId4" Type="http://schemas.openxmlformats.org/officeDocument/2006/relationships/hyperlink" Target="http://blogs.technet.com/bitlock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oleObject" Target="../embeddings/oleObject2.bin"/><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Operating System Drive Overview</a:t>
            </a:r>
            <a:endParaRPr lang="en-US" dirty="0"/>
          </a:p>
        </p:txBody>
      </p:sp>
      <p:sp>
        <p:nvSpPr>
          <p:cNvPr id="5" name="Rectangle 4"/>
          <p:cNvSpPr/>
          <p:nvPr/>
        </p:nvSpPr>
        <p:spPr bwMode="auto">
          <a:xfrm>
            <a:off x="381000" y="1901825"/>
            <a:ext cx="8382000" cy="388937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6" name="Table 5"/>
          <p:cNvGraphicFramePr>
            <a:graphicFrameLocks noGrp="1"/>
          </p:cNvGraphicFramePr>
          <p:nvPr/>
        </p:nvGraphicFramePr>
        <p:xfrm>
          <a:off x="459441" y="1971634"/>
          <a:ext cx="8225119" cy="3749040"/>
        </p:xfrm>
        <a:graphic>
          <a:graphicData uri="http://schemas.openxmlformats.org/drawingml/2006/table">
            <a:tbl>
              <a:tblPr firstRow="1" bandRow="1">
                <a:tableStyleId>{2D5ABB26-0587-4C30-8999-92F81FD0307C}</a:tableStyleId>
              </a:tblPr>
              <a:tblGrid>
                <a:gridCol w="1324535"/>
                <a:gridCol w="1436896"/>
                <a:gridCol w="1542197"/>
                <a:gridCol w="1561531"/>
                <a:gridCol w="2359960"/>
              </a:tblGrid>
              <a:tr h="398661">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Drive Type</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Unlock Methods</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Recovery Methods</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Management</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Other requirements</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r>
              <a:tr h="2008636">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Operating </a:t>
                      </a:r>
                      <a:br>
                        <a:rPr lang="en-US" sz="1600" kern="1200" smtClean="0">
                          <a:gradFill>
                            <a:gsLst>
                              <a:gs pos="28000">
                                <a:schemeClr val="bg2"/>
                              </a:gs>
                              <a:gs pos="48000">
                                <a:schemeClr val="bg2"/>
                              </a:gs>
                            </a:gsLst>
                            <a:lin ang="5400000" scaled="1"/>
                          </a:gradFill>
                          <a:effectLst/>
                          <a:latin typeface="Trebuchet MS" pitchFamily="34" charset="0"/>
                          <a:ea typeface="+mn-ea"/>
                          <a:cs typeface="+mn-cs"/>
                        </a:rPr>
                      </a:br>
                      <a:r>
                        <a:rPr lang="en-US" sz="1600" kern="1200" smtClean="0">
                          <a:gradFill>
                            <a:gsLst>
                              <a:gs pos="28000">
                                <a:schemeClr val="bg2"/>
                              </a:gs>
                              <a:gs pos="48000">
                                <a:schemeClr val="bg2"/>
                              </a:gs>
                            </a:gsLst>
                            <a:lin ang="5400000" scaled="1"/>
                          </a:gradFill>
                          <a:effectLst/>
                          <a:latin typeface="Trebuchet MS" pitchFamily="34" charset="0"/>
                          <a:ea typeface="+mn-ea"/>
                          <a:cs typeface="+mn-cs"/>
                        </a:rPr>
                        <a:t>System drives</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TPM</a:t>
                      </a: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TPM+PIN</a:t>
                      </a: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err="1" smtClean="0">
                          <a:gradFill>
                            <a:gsLst>
                              <a:gs pos="28000">
                                <a:schemeClr val="bg2"/>
                              </a:gs>
                              <a:gs pos="48000">
                                <a:schemeClr val="bg2"/>
                              </a:gs>
                            </a:gsLst>
                            <a:lin ang="5400000" scaled="1"/>
                          </a:gradFill>
                          <a:effectLst/>
                          <a:latin typeface="Trebuchet MS" pitchFamily="34" charset="0"/>
                          <a:ea typeface="+mn-ea"/>
                          <a:cs typeface="+mn-cs"/>
                        </a:rPr>
                        <a:t>TPM+Startup</a:t>
                      </a: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 key</a:t>
                      </a: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TPM+PIN+</a:t>
                      </a:r>
                    </a:p>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Startup key</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Startup key</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Recovery key</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marR="0" indent="0" algn="l" defTabSz="761940" rtl="0" eaLnBrk="1" fontAlgn="auto" latinLnBrk="0" hangingPunct="1">
                        <a:lnSpc>
                          <a:spcPct val="90000"/>
                        </a:lnSpc>
                        <a:spcBef>
                          <a:spcPts val="0"/>
                        </a:spcBef>
                        <a:spcAft>
                          <a:spcPts val="0"/>
                        </a:spcAft>
                        <a:buClrTx/>
                        <a:buSzTx/>
                        <a:buFontTx/>
                        <a:buNone/>
                        <a:tabLst/>
                        <a:defRPr/>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Active Directory backup of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marR="0" indent="0" algn="l" defTabSz="761940" rtl="0" eaLnBrk="1" fontAlgn="auto" latinLnBrk="0" hangingPunct="1">
                        <a:lnSpc>
                          <a:spcPct val="90000"/>
                        </a:lnSpc>
                        <a:spcBef>
                          <a:spcPts val="0"/>
                        </a:spcBef>
                        <a:spcAft>
                          <a:spcPts val="0"/>
                        </a:spcAft>
                        <a:buClrTx/>
                        <a:buSzTx/>
                        <a:buFontTx/>
                        <a:buNone/>
                        <a:tabLst/>
                        <a:defRPr/>
                      </a:pPr>
                      <a:endParaRPr lang="en-US" sz="1600" kern="1200" smtClean="0">
                        <a:gradFill>
                          <a:gsLst>
                            <a:gs pos="28000">
                              <a:schemeClr val="bg2"/>
                            </a:gs>
                            <a:gs pos="48000">
                              <a:schemeClr val="bg2"/>
                            </a:gs>
                          </a:gsLst>
                          <a:lin ang="5400000" scaled="1"/>
                        </a:gradFill>
                        <a:effectLst/>
                        <a:latin typeface="Trebuchet MS" pitchFamily="34" charset="0"/>
                        <a:ea typeface="+mn-ea"/>
                        <a:cs typeface="+mn-cs"/>
                      </a:endParaRPr>
                    </a:p>
                    <a:p>
                      <a:pPr marL="0" marR="0" indent="0" algn="l" defTabSz="761940" rtl="0" eaLnBrk="1" fontAlgn="auto" latinLnBrk="0" hangingPunct="1">
                        <a:lnSpc>
                          <a:spcPct val="90000"/>
                        </a:lnSpc>
                        <a:spcBef>
                          <a:spcPts val="0"/>
                        </a:spcBef>
                        <a:spcAft>
                          <a:spcPts val="0"/>
                        </a:spcAft>
                        <a:buClrTx/>
                        <a:buSzTx/>
                        <a:buFontTx/>
                        <a:buNone/>
                        <a:tabLst/>
                        <a:defRPr/>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Data Recovery Agent</a:t>
                      </a:r>
                      <a:endParaRPr lang="en-US" sz="1600" b="1" kern="1200" dirty="0">
                        <a:solidFill>
                          <a:schemeClr val="bg1"/>
                        </a:solidFill>
                        <a:effectLst>
                          <a:outerShdw blurRad="254000" algn="ctr" rotWithShape="0">
                            <a:schemeClr val="tx1">
                              <a:alpha val="70000"/>
                            </a:scheme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Robust and consistent group policy enforcement</a:t>
                      </a:r>
                    </a:p>
                    <a:p>
                      <a:pPr marL="0" algn="l" defTabSz="761940" rtl="0" eaLnBrk="1" latinLnBrk="0" hangingPunct="1">
                        <a:lnSpc>
                          <a:spcPct val="90000"/>
                        </a:lnSpc>
                      </a:pPr>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Minimum pin length</a:t>
                      </a:r>
                      <a:endParaRPr lang="en-US" sz="1600" b="1" kern="1200" dirty="0">
                        <a:solidFill>
                          <a:schemeClr val="bg1"/>
                        </a:solidFill>
                        <a:effectLst>
                          <a:outerShdw blurRad="254000" algn="ctr" rotWithShape="0">
                            <a:schemeClr val="tx1">
                              <a:alpha val="70000"/>
                            </a:scheme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Drive preparation fully integrated in BitLocker setup.</a:t>
                      </a:r>
                    </a:p>
                    <a:p>
                      <a:pPr marL="0" algn="l" defTabSz="761940" rtl="0" eaLnBrk="1" latinLnBrk="0" hangingPunct="1">
                        <a:lnSpc>
                          <a:spcPct val="90000"/>
                        </a:lnSpc>
                      </a:pPr>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System partition size:</a:t>
                      </a: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200MB without WinRE</a:t>
                      </a: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400MB with WinRE</a:t>
                      </a:r>
                    </a:p>
                    <a:p>
                      <a:pPr marL="0" algn="l" defTabSz="761940" rtl="0" eaLnBrk="1" latinLnBrk="0" hangingPunct="1">
                        <a:lnSpc>
                          <a:spcPct val="90000"/>
                        </a:lnSpc>
                      </a:pPr>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System partition letterless</a:t>
                      </a:r>
                      <a:endParaRPr lang="en-US" sz="1600" b="1" kern="1200" dirty="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NTFS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file system</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and Configuration Improvements</a:t>
            </a:r>
            <a:endParaRPr lang="en-US" dirty="0"/>
          </a:p>
        </p:txBody>
      </p:sp>
      <p:sp>
        <p:nvSpPr>
          <p:cNvPr id="3" name="Text Placeholder 2"/>
          <p:cNvSpPr>
            <a:spLocks noGrp="1"/>
          </p:cNvSpPr>
          <p:nvPr>
            <p:ph type="body" idx="1"/>
          </p:nvPr>
        </p:nvSpPr>
        <p:spPr>
          <a:xfrm>
            <a:off x="382588" y="1901825"/>
            <a:ext cx="8380412" cy="4319131"/>
          </a:xfrm>
        </p:spPr>
        <p:txBody>
          <a:bodyPr/>
          <a:lstStyle/>
          <a:p>
            <a:r>
              <a:rPr lang="en-US" sz="3200" smtClean="0"/>
              <a:t>Windows 7 is BitLocker ready</a:t>
            </a:r>
          </a:p>
          <a:p>
            <a:pPr lvl="1"/>
            <a:r>
              <a:rPr lang="en-US" sz="2800" smtClean="0"/>
              <a:t>A separate system partition is </a:t>
            </a:r>
            <a:br>
              <a:rPr lang="en-US" sz="2800" smtClean="0"/>
            </a:br>
            <a:r>
              <a:rPr lang="en-US" sz="2800" smtClean="0"/>
              <a:t>standard in Windows 7</a:t>
            </a:r>
          </a:p>
          <a:p>
            <a:pPr lvl="1"/>
            <a:r>
              <a:rPr lang="en-US" sz="2800" smtClean="0"/>
              <a:t>System partition is now letterless and hidden</a:t>
            </a:r>
          </a:p>
          <a:p>
            <a:pPr lvl="1"/>
            <a:r>
              <a:rPr lang="en-US" sz="2800" smtClean="0"/>
              <a:t>BitLocker Drive Preparation Tool now integrated into the BitLocker setup experience</a:t>
            </a:r>
          </a:p>
          <a:p>
            <a:r>
              <a:rPr lang="en-US" sz="3200" smtClean="0"/>
              <a:t>Upgrade scenarios</a:t>
            </a:r>
          </a:p>
          <a:p>
            <a:pPr lvl="1"/>
            <a:r>
              <a:rPr lang="en-US" sz="2800" smtClean="0"/>
              <a:t>Windows Vista to Windows 7 upgrades are possible without decrypting the OS partition</a:t>
            </a:r>
            <a:endParaRPr lang="en-US" sz="28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2991588"/>
          </a:xfrm>
        </p:spPr>
        <p:txBody>
          <a:bodyPr/>
          <a:lstStyle/>
          <a:p>
            <a:r>
              <a:rPr lang="en-US" smtClean="0"/>
              <a:t>Protecting Removable Drives with BitLocker™ in Windows 7 and Windows Server 2008 R2</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Requirements of Roaming</a:t>
            </a:r>
            <a:endParaRPr lang="en-US" dirty="0"/>
          </a:p>
        </p:txBody>
      </p:sp>
      <p:sp>
        <p:nvSpPr>
          <p:cNvPr id="3" name="Text Placeholder 2"/>
          <p:cNvSpPr>
            <a:spLocks noGrp="1"/>
          </p:cNvSpPr>
          <p:nvPr>
            <p:ph type="body" idx="1"/>
          </p:nvPr>
        </p:nvSpPr>
        <p:spPr>
          <a:xfrm>
            <a:off x="382588" y="1414464"/>
            <a:ext cx="8380412" cy="3968779"/>
          </a:xfrm>
        </p:spPr>
        <p:txBody>
          <a:bodyPr/>
          <a:lstStyle/>
          <a:p>
            <a:r>
              <a:rPr lang="en-US" smtClean="0"/>
              <a:t>Work on existing removable drives</a:t>
            </a:r>
          </a:p>
          <a:p>
            <a:r>
              <a:rPr lang="en-US" smtClean="0"/>
              <a:t>Easy to use</a:t>
            </a:r>
          </a:p>
          <a:p>
            <a:r>
              <a:rPr lang="en-US" smtClean="0"/>
              <a:t>Meet varied security needs</a:t>
            </a:r>
          </a:p>
          <a:p>
            <a:r>
              <a:rPr lang="en-US" smtClean="0"/>
              <a:t>Shouldn’t rely on IT departments centrally provisioning drives</a:t>
            </a:r>
          </a:p>
          <a:p>
            <a:r>
              <a:rPr lang="en-US" smtClean="0"/>
              <a:t>Recovery</a:t>
            </a:r>
          </a:p>
          <a:p>
            <a:r>
              <a:rPr lang="en-US" smtClean="0"/>
              <a:t>Roam everywhere – home, work, clients</a:t>
            </a: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BitLocker on Removable Drives</a:t>
            </a:r>
            <a:endParaRPr lang="en-US" dirty="0"/>
          </a:p>
        </p:txBody>
      </p:sp>
      <p:sp>
        <p:nvSpPr>
          <p:cNvPr id="5" name="Rectangle 4"/>
          <p:cNvSpPr/>
          <p:nvPr/>
        </p:nvSpPr>
        <p:spPr bwMode="auto">
          <a:xfrm>
            <a:off x="381000" y="1901825"/>
            <a:ext cx="8382000" cy="388937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6" name="Table 5"/>
          <p:cNvGraphicFramePr>
            <a:graphicFrameLocks noGrp="1"/>
          </p:cNvGraphicFramePr>
          <p:nvPr/>
        </p:nvGraphicFramePr>
        <p:xfrm>
          <a:off x="459441" y="1971634"/>
          <a:ext cx="8225119" cy="3749040"/>
        </p:xfrm>
        <a:graphic>
          <a:graphicData uri="http://schemas.openxmlformats.org/drawingml/2006/table">
            <a:tbl>
              <a:tblPr firstRow="1" bandRow="1">
                <a:tableStyleId>{2D5ABB26-0587-4C30-8999-92F81FD0307C}</a:tableStyleId>
              </a:tblPr>
              <a:tblGrid>
                <a:gridCol w="1324535"/>
                <a:gridCol w="1436896"/>
                <a:gridCol w="1542197"/>
                <a:gridCol w="1561531"/>
                <a:gridCol w="2359960"/>
              </a:tblGrid>
              <a:tr h="398661">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Drive Type</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Unlock Methods</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Recovery Methods</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Management</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8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Other requirements</a:t>
                      </a:r>
                      <a:endPar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r>
              <a:tr h="2008636">
                <a:tc>
                  <a:txBody>
                    <a:bodyPr/>
                    <a:lstStyle/>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Removable data drives</a:t>
                      </a:r>
                    </a:p>
                    <a:p>
                      <a:pPr marL="0" algn="l" defTabSz="761940" rtl="0" eaLnBrk="1" latinLnBrk="0" hangingPunct="1">
                        <a:lnSpc>
                          <a:spcPct val="90000"/>
                        </a:lnSpc>
                      </a:pPr>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E.g.:</a:t>
                      </a: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USB flash drives</a:t>
                      </a:r>
                    </a:p>
                    <a:p>
                      <a:pPr marL="0" algn="l" defTabSz="761940" rtl="0" eaLnBrk="1" latinLnBrk="0" hangingPunct="1">
                        <a:lnSpc>
                          <a:spcPct val="90000"/>
                        </a:lnSpc>
                      </a:pPr>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External hard drives</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Passphrase</a:t>
                      </a:r>
                    </a:p>
                    <a:p>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Smart card</a:t>
                      </a:r>
                    </a:p>
                    <a:p>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Automatic unlocking</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Recovery key</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marR="0" indent="0" algn="l" defTabSz="761940" rtl="0" eaLnBrk="1" fontAlgn="auto" latinLnBrk="0" hangingPunct="1">
                        <a:lnSpc>
                          <a:spcPct val="90000"/>
                        </a:lnSpc>
                        <a:spcBef>
                          <a:spcPts val="0"/>
                        </a:spcBef>
                        <a:spcAft>
                          <a:spcPts val="0"/>
                        </a:spcAft>
                        <a:buClrTx/>
                        <a:buSzTx/>
                        <a:buFontTx/>
                        <a:buNone/>
                        <a:tabLst/>
                        <a:defRPr/>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Active Directory backup of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marR="0" indent="0" algn="l" defTabSz="761940" rtl="0" eaLnBrk="1" fontAlgn="auto" latinLnBrk="0" hangingPunct="1">
                        <a:lnSpc>
                          <a:spcPct val="90000"/>
                        </a:lnSpc>
                        <a:spcBef>
                          <a:spcPts val="0"/>
                        </a:spcBef>
                        <a:spcAft>
                          <a:spcPts val="0"/>
                        </a:spcAft>
                        <a:buClrTx/>
                        <a:buSzTx/>
                        <a:buFontTx/>
                        <a:buNone/>
                        <a:tabLst/>
                        <a:defRPr/>
                      </a:pPr>
                      <a:endParaRPr lang="en-US" sz="1600" kern="1200" smtClean="0">
                        <a:gradFill>
                          <a:gsLst>
                            <a:gs pos="28000">
                              <a:schemeClr val="bg2"/>
                            </a:gs>
                            <a:gs pos="48000">
                              <a:schemeClr val="bg2"/>
                            </a:gs>
                          </a:gsLst>
                          <a:lin ang="5400000" scaled="1"/>
                        </a:gradFill>
                        <a:effectLst/>
                        <a:latin typeface="Trebuchet MS" pitchFamily="34" charset="0"/>
                        <a:ea typeface="+mn-ea"/>
                        <a:cs typeface="+mn-cs"/>
                      </a:endParaRPr>
                    </a:p>
                    <a:p>
                      <a:pPr marL="0" marR="0" indent="0" algn="l" defTabSz="761940" rtl="0" eaLnBrk="1" fontAlgn="auto" latinLnBrk="0" hangingPunct="1">
                        <a:lnSpc>
                          <a:spcPct val="90000"/>
                        </a:lnSpc>
                        <a:spcBef>
                          <a:spcPts val="0"/>
                        </a:spcBef>
                        <a:spcAft>
                          <a:spcPts val="0"/>
                        </a:spcAft>
                        <a:buClrTx/>
                        <a:buSzTx/>
                        <a:buFontTx/>
                        <a:buNone/>
                        <a:tabLst/>
                        <a:defRPr/>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Data Recovery Agent</a:t>
                      </a:r>
                      <a:endParaRPr lang="en-US" sz="1600" b="1" kern="1200" dirty="0">
                        <a:solidFill>
                          <a:schemeClr val="bg1"/>
                        </a:solidFill>
                        <a:effectLst>
                          <a:outerShdw blurRad="254000" algn="ctr" rotWithShape="0">
                            <a:schemeClr val="tx1">
                              <a:alpha val="70000"/>
                            </a:scheme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indent="0" algn="l" defTabSz="761940" rtl="0" eaLnBrk="1" fontAlgn="auto" latinLnBrk="0" hangingPunct="1">
                        <a:lnSpc>
                          <a:spcPct val="90000"/>
                        </a:lnSpc>
                        <a:spcBef>
                          <a:spcPts val="0"/>
                        </a:spcBef>
                        <a:spcAft>
                          <a:spcPts val="0"/>
                        </a:spcAft>
                        <a:buClrTx/>
                        <a:buSzTx/>
                        <a:buFontTx/>
                        <a:buNone/>
                        <a:tabLst/>
                        <a:defRPr/>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Robust and consistent group policy controls</a:t>
                      </a:r>
                    </a:p>
                    <a:p>
                      <a:pPr marL="0" algn="l" defTabSz="761940" rtl="0" eaLnBrk="1" latinLnBrk="0" hangingPunct="1">
                        <a:lnSpc>
                          <a:spcPct val="90000"/>
                        </a:lnSpc>
                      </a:pPr>
                      <a:endPar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endParaRP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Ability to mandate encryption prior to granting write access</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File systems:</a:t>
                      </a:r>
                    </a:p>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NTFS</a:t>
                      </a: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FAT</a:t>
                      </a: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FAT32</a:t>
                      </a:r>
                    </a:p>
                    <a:p>
                      <a:pPr marL="0" algn="l" defTabSz="761940" rtl="0" eaLnBrk="1" latinLnBrk="0" hangingPunct="1">
                        <a:lnSpc>
                          <a:spcPct val="90000"/>
                        </a:lnSpc>
                      </a:pPr>
                      <a:r>
                        <a:rPr lang="en-US" sz="1600" b="1" kern="1200" smtClean="0">
                          <a:solidFill>
                            <a:schemeClr val="bg1"/>
                          </a:solidFill>
                          <a:effectLst>
                            <a:outerShdw blurRad="254000" algn="ctr" rotWithShape="0">
                              <a:schemeClr val="tx1">
                                <a:alpha val="70000"/>
                              </a:schemeClr>
                            </a:outerShdw>
                          </a:effectLst>
                          <a:latin typeface="Trebuchet MS" pitchFamily="34" charset="0"/>
                          <a:ea typeface="+mn-ea"/>
                          <a:cs typeface="+mn-cs"/>
                        </a:rPr>
                        <a:t>ExFAT</a:t>
                      </a:r>
                      <a:endParaRPr lang="en-US" sz="1600" b="1" kern="1200" dirty="0">
                        <a:solidFill>
                          <a:schemeClr val="bg1"/>
                        </a:solidFill>
                        <a:effectLst>
                          <a:outerShdw blurRad="254000" algn="ctr" rotWithShape="0">
                            <a:schemeClr val="tx1">
                              <a:alpha val="70000"/>
                            </a:scheme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Unlock Methods</a:t>
            </a:r>
            <a:endParaRPr lang="en-US" dirty="0"/>
          </a:p>
        </p:txBody>
      </p:sp>
      <p:sp>
        <p:nvSpPr>
          <p:cNvPr id="3" name="Text Placeholder 2"/>
          <p:cNvSpPr>
            <a:spLocks noGrp="1"/>
          </p:cNvSpPr>
          <p:nvPr>
            <p:ph type="body" idx="1"/>
          </p:nvPr>
        </p:nvSpPr>
        <p:spPr>
          <a:xfrm>
            <a:off x="382587" y="1414464"/>
            <a:ext cx="4614286" cy="3508653"/>
          </a:xfrm>
        </p:spPr>
        <p:txBody>
          <a:bodyPr/>
          <a:lstStyle/>
          <a:p>
            <a:pPr marL="0" indent="0">
              <a:buNone/>
            </a:pPr>
            <a:r>
              <a:rPr lang="en-US" sz="2800" smtClean="0"/>
              <a:t>Roaming using a Passphrase</a:t>
            </a:r>
          </a:p>
          <a:p>
            <a:pPr marL="306401" indent="-285750"/>
            <a:r>
              <a:rPr lang="en-US" sz="2400" smtClean="0"/>
              <a:t>No specific hardware requirement</a:t>
            </a:r>
          </a:p>
          <a:p>
            <a:pPr marL="306401" indent="-285750"/>
            <a:r>
              <a:rPr lang="en-US" sz="2400" smtClean="0"/>
              <a:t>Easily roam inside </a:t>
            </a:r>
            <a:br>
              <a:rPr lang="en-US" sz="2400" smtClean="0"/>
            </a:br>
            <a:r>
              <a:rPr lang="en-US" sz="2400" smtClean="0"/>
              <a:t>and outside domains/organizations</a:t>
            </a:r>
          </a:p>
          <a:p>
            <a:pPr marL="306401" indent="-285750"/>
            <a:r>
              <a:rPr lang="en-US" sz="2400" smtClean="0"/>
              <a:t>Complexity and length requirements managed </a:t>
            </a:r>
            <a:br>
              <a:rPr lang="en-US" sz="2400" smtClean="0"/>
            </a:br>
            <a:r>
              <a:rPr lang="en-US" sz="2400" smtClean="0"/>
              <a:t>by Group Policy</a:t>
            </a:r>
            <a:endParaRPr lang="en-US" sz="2400" dirty="0" smtClean="0"/>
          </a:p>
        </p:txBody>
      </p:sp>
      <p:grpSp>
        <p:nvGrpSpPr>
          <p:cNvPr id="15" name="Group 14"/>
          <p:cNvGrpSpPr/>
          <p:nvPr/>
        </p:nvGrpSpPr>
        <p:grpSpPr>
          <a:xfrm>
            <a:off x="5062480" y="1414463"/>
            <a:ext cx="3346508" cy="5443537"/>
            <a:chOff x="5245554" y="413656"/>
            <a:chExt cx="3898446" cy="6341337"/>
          </a:xfrm>
        </p:grpSpPr>
        <p:pic>
          <p:nvPicPr>
            <p:cNvPr id="5122" name="Picture 2" descr="E:\DVD_ART34\Artwork_Imagery\Icons - Illustrations\Buildings\high-rise building office 4.png"/>
            <p:cNvPicPr>
              <a:picLocks noChangeAspect="1" noChangeArrowheads="1"/>
            </p:cNvPicPr>
            <p:nvPr/>
          </p:nvPicPr>
          <p:blipFill>
            <a:blip r:embed="rId3"/>
            <a:srcRect/>
            <a:stretch>
              <a:fillRect/>
            </a:stretch>
          </p:blipFill>
          <p:spPr bwMode="auto">
            <a:xfrm>
              <a:off x="5245554" y="849086"/>
              <a:ext cx="1048495" cy="1953306"/>
            </a:xfrm>
            <a:prstGeom prst="rect">
              <a:avLst/>
            </a:prstGeom>
            <a:noFill/>
            <a:effectLst>
              <a:outerShdw blurRad="63500" sx="102000" sy="102000" algn="ctr" rotWithShape="0">
                <a:prstClr val="black">
                  <a:alpha val="40000"/>
                </a:prstClr>
              </a:outerShdw>
            </a:effectLst>
          </p:spPr>
        </p:pic>
        <p:pic>
          <p:nvPicPr>
            <p:cNvPr id="5123" name="Picture 3" descr="E:\DVD_ART34\Artwork_Imagery\Icons - Illustrations\Buildings\house home building 1.png"/>
            <p:cNvPicPr>
              <a:picLocks noChangeAspect="1" noChangeArrowheads="1"/>
            </p:cNvPicPr>
            <p:nvPr/>
          </p:nvPicPr>
          <p:blipFill>
            <a:blip r:embed="rId4" cstate="print"/>
            <a:srcRect/>
            <a:stretch>
              <a:fillRect/>
            </a:stretch>
          </p:blipFill>
          <p:spPr bwMode="auto">
            <a:xfrm>
              <a:off x="7355265" y="1168400"/>
              <a:ext cx="1788735" cy="1691697"/>
            </a:xfrm>
            <a:prstGeom prst="rect">
              <a:avLst/>
            </a:prstGeom>
            <a:noFill/>
            <a:effectLst>
              <a:outerShdw blurRad="63500" sx="102000" sy="102000" algn="ctr" rotWithShape="0">
                <a:prstClr val="black">
                  <a:alpha val="40000"/>
                </a:prstClr>
              </a:outerShdw>
            </a:effectLst>
          </p:spPr>
        </p:pic>
        <p:sp>
          <p:nvSpPr>
            <p:cNvPr id="6" name="Curved Down Arrow 5"/>
            <p:cNvSpPr/>
            <p:nvPr/>
          </p:nvSpPr>
          <p:spPr bwMode="auto">
            <a:xfrm rot="713169">
              <a:off x="6016171" y="413656"/>
              <a:ext cx="2793999" cy="718457"/>
            </a:xfrm>
            <a:prstGeom prst="curved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Curved Down Arrow 6"/>
            <p:cNvSpPr/>
            <p:nvPr/>
          </p:nvSpPr>
          <p:spPr bwMode="auto">
            <a:xfrm rot="11160106">
              <a:off x="5740776" y="2876343"/>
              <a:ext cx="2320714" cy="742569"/>
            </a:xfrm>
            <a:prstGeom prst="curvedDownArrow">
              <a:avLst>
                <a:gd name="adj1" fmla="val 25000"/>
                <a:gd name="adj2" fmla="val 46086"/>
                <a:gd name="adj3" fmla="val 25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5124" name="Picture 4" descr="E:\DVD_ART34\Artwork_Imagery\Icons - Illustrations\Buildings\high-rise building office 6.png"/>
            <p:cNvPicPr>
              <a:picLocks noChangeAspect="1" noChangeArrowheads="1"/>
            </p:cNvPicPr>
            <p:nvPr/>
          </p:nvPicPr>
          <p:blipFill>
            <a:blip r:embed="rId5"/>
            <a:srcRect/>
            <a:stretch>
              <a:fillRect/>
            </a:stretch>
          </p:blipFill>
          <p:spPr bwMode="auto">
            <a:xfrm>
              <a:off x="7062107" y="3621314"/>
              <a:ext cx="1583013" cy="2427287"/>
            </a:xfrm>
            <a:prstGeom prst="rect">
              <a:avLst/>
            </a:prstGeom>
            <a:noFill/>
            <a:effectLst>
              <a:outerShdw blurRad="63500" sx="102000" sy="102000" algn="ctr" rotWithShape="0">
                <a:prstClr val="black">
                  <a:alpha val="40000"/>
                </a:prstClr>
              </a:outerShdw>
            </a:effectLst>
          </p:spPr>
        </p:pic>
        <p:sp>
          <p:nvSpPr>
            <p:cNvPr id="11" name="Curved Right Arrow 10"/>
            <p:cNvSpPr/>
            <p:nvPr/>
          </p:nvSpPr>
          <p:spPr bwMode="auto">
            <a:xfrm rot="19401393">
              <a:off x="5666988" y="2567621"/>
              <a:ext cx="1081928" cy="4187372"/>
            </a:xfrm>
            <a:prstGeom prst="curved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Unlock Methods</a:t>
            </a:r>
            <a:endParaRPr lang="en-US" dirty="0"/>
          </a:p>
        </p:txBody>
      </p:sp>
      <p:sp>
        <p:nvSpPr>
          <p:cNvPr id="3" name="Text Placeholder 2"/>
          <p:cNvSpPr>
            <a:spLocks noGrp="1"/>
          </p:cNvSpPr>
          <p:nvPr>
            <p:ph type="body" idx="1"/>
          </p:nvPr>
        </p:nvSpPr>
        <p:spPr>
          <a:xfrm>
            <a:off x="382588" y="1414464"/>
            <a:ext cx="8380412" cy="3514295"/>
          </a:xfrm>
        </p:spPr>
        <p:txBody>
          <a:bodyPr/>
          <a:lstStyle/>
          <a:p>
            <a:r>
              <a:rPr lang="en-US" smtClean="0"/>
              <a:t>Roaming using Smart Cards</a:t>
            </a:r>
          </a:p>
          <a:p>
            <a:pPr lvl="1"/>
            <a:r>
              <a:rPr lang="en-US" smtClean="0"/>
              <a:t>Leverages existing </a:t>
            </a:r>
            <a:br>
              <a:rPr lang="en-US" smtClean="0"/>
            </a:br>
            <a:r>
              <a:rPr lang="en-US" smtClean="0"/>
              <a:t>PKI infrastructure</a:t>
            </a:r>
          </a:p>
          <a:p>
            <a:pPr lvl="1"/>
            <a:r>
              <a:rPr lang="en-US" smtClean="0"/>
              <a:t>Requires specific hardware</a:t>
            </a:r>
          </a:p>
          <a:p>
            <a:pPr lvl="1"/>
            <a:r>
              <a:rPr lang="en-US" smtClean="0"/>
              <a:t>Can roam to any computer running </a:t>
            </a:r>
            <a:br>
              <a:rPr lang="en-US" smtClean="0"/>
            </a:br>
            <a:r>
              <a:rPr lang="en-US" smtClean="0"/>
              <a:t>Windows 7 or Windows Server 2008 RC2</a:t>
            </a:r>
          </a:p>
          <a:p>
            <a:pPr lvl="1"/>
            <a:r>
              <a:rPr lang="en-US" smtClean="0"/>
              <a:t>Uses much stronger keys than passphrase </a:t>
            </a:r>
            <a:endParaRPr lang="en-US" dirty="0" smtClean="0"/>
          </a:p>
        </p:txBody>
      </p:sp>
      <p:pic>
        <p:nvPicPr>
          <p:cNvPr id="6146" name="Picture 2" descr="E:\DVD_ART34\Artwork_Imagery\Icons - Illustrations\_XML ICONS\Smart Card reader.png"/>
          <p:cNvPicPr>
            <a:picLocks noChangeAspect="1" noChangeArrowheads="1"/>
          </p:cNvPicPr>
          <p:nvPr/>
        </p:nvPicPr>
        <p:blipFill>
          <a:blip r:embed="rId3"/>
          <a:srcRect/>
          <a:stretch>
            <a:fillRect/>
          </a:stretch>
        </p:blipFill>
        <p:spPr bwMode="auto">
          <a:xfrm>
            <a:off x="5886789" y="1389534"/>
            <a:ext cx="2876211" cy="1932632"/>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Recovery Mechanism</a:t>
            </a:r>
            <a:endParaRPr lang="en-US" dirty="0"/>
          </a:p>
        </p:txBody>
      </p:sp>
      <p:sp>
        <p:nvSpPr>
          <p:cNvPr id="3" name="Text Placeholder 2"/>
          <p:cNvSpPr>
            <a:spLocks noGrp="1"/>
          </p:cNvSpPr>
          <p:nvPr>
            <p:ph type="body" idx="1"/>
          </p:nvPr>
        </p:nvSpPr>
        <p:spPr>
          <a:xfrm>
            <a:off x="382588" y="1414464"/>
            <a:ext cx="8380412" cy="5083956"/>
          </a:xfrm>
        </p:spPr>
        <p:txBody>
          <a:bodyPr/>
          <a:lstStyle/>
          <a:p>
            <a:r>
              <a:rPr lang="en-US" smtClean="0"/>
              <a:t>Data Recovery Agents (DRA)</a:t>
            </a:r>
          </a:p>
          <a:p>
            <a:pPr lvl="1"/>
            <a:r>
              <a:rPr lang="en-US" smtClean="0"/>
              <a:t>Certificate-based key protector</a:t>
            </a:r>
          </a:p>
          <a:p>
            <a:pPr lvl="2"/>
            <a:r>
              <a:rPr lang="en-US" smtClean="0"/>
              <a:t>A certificate containing a public key is distributed through Group Policy and is </a:t>
            </a:r>
            <a:br>
              <a:rPr lang="en-US" smtClean="0"/>
            </a:br>
            <a:r>
              <a:rPr lang="en-US" smtClean="0"/>
              <a:t>applied to any drive that mounts</a:t>
            </a:r>
          </a:p>
          <a:p>
            <a:pPr lvl="2"/>
            <a:r>
              <a:rPr lang="en-US" smtClean="0"/>
              <a:t>The corresponding private key is held by a </a:t>
            </a:r>
            <a:br>
              <a:rPr lang="en-US" smtClean="0"/>
            </a:br>
            <a:r>
              <a:rPr lang="en-US" smtClean="0"/>
              <a:t>data recovery agent in the IT department</a:t>
            </a:r>
          </a:p>
          <a:p>
            <a:pPr lvl="1"/>
            <a:r>
              <a:rPr lang="en-US" smtClean="0"/>
              <a:t>Allows IT department to have a way to unlock all protected drives in an enterprise</a:t>
            </a:r>
          </a:p>
          <a:p>
            <a:pPr lvl="1"/>
            <a:r>
              <a:rPr lang="en-US" smtClean="0"/>
              <a:t>Saves space in AD – </a:t>
            </a:r>
            <a:br>
              <a:rPr lang="en-US" smtClean="0"/>
            </a:br>
            <a:r>
              <a:rPr lang="en-US" smtClean="0"/>
              <a:t>same Key Protector on all drives</a:t>
            </a: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Integration</a:t>
            </a:r>
            <a:endParaRPr lang="en-US" dirty="0"/>
          </a:p>
        </p:txBody>
      </p:sp>
      <p:sp>
        <p:nvSpPr>
          <p:cNvPr id="3" name="Text Placeholder 2"/>
          <p:cNvSpPr>
            <a:spLocks noGrp="1"/>
          </p:cNvSpPr>
          <p:nvPr>
            <p:ph type="body" idx="1"/>
          </p:nvPr>
        </p:nvSpPr>
        <p:spPr>
          <a:xfrm>
            <a:off x="382588" y="1414464"/>
            <a:ext cx="8380412" cy="2737673"/>
          </a:xfrm>
        </p:spPr>
        <p:txBody>
          <a:bodyPr/>
          <a:lstStyle/>
          <a:p>
            <a:pPr marL="0" indent="0">
              <a:buNone/>
            </a:pPr>
            <a:r>
              <a:rPr lang="en-US" smtClean="0"/>
              <a:t>Control BitLocker from Windows Explorer</a:t>
            </a:r>
          </a:p>
          <a:p>
            <a:r>
              <a:rPr lang="en-US" sz="3200" smtClean="0"/>
              <a:t>Right click drives in Windows Explorer to</a:t>
            </a:r>
          </a:p>
          <a:p>
            <a:pPr lvl="1"/>
            <a:r>
              <a:rPr lang="en-US" sz="2800" smtClean="0"/>
              <a:t>Turn on BitLocker</a:t>
            </a:r>
          </a:p>
          <a:p>
            <a:pPr lvl="1"/>
            <a:r>
              <a:rPr lang="en-US" sz="2800" smtClean="0"/>
              <a:t>Unlock a drive</a:t>
            </a:r>
          </a:p>
          <a:p>
            <a:pPr lvl="1"/>
            <a:r>
              <a:rPr lang="en-US" sz="2800" smtClean="0"/>
              <a:t>Manage BitLocker</a:t>
            </a:r>
            <a:endParaRPr lang="en-US" dirty="0" smtClean="0"/>
          </a:p>
        </p:txBody>
      </p:sp>
      <p:pic>
        <p:nvPicPr>
          <p:cNvPr id="17409" name="Picture 1"/>
          <p:cNvPicPr>
            <a:picLocks noChangeAspect="1" noChangeArrowheads="1"/>
          </p:cNvPicPr>
          <p:nvPr/>
        </p:nvPicPr>
        <p:blipFill>
          <a:blip r:embed="rId3"/>
          <a:srcRect/>
          <a:stretch>
            <a:fillRect/>
          </a:stretch>
        </p:blipFill>
        <p:spPr bwMode="auto">
          <a:xfrm>
            <a:off x="4098502" y="2603091"/>
            <a:ext cx="4664498" cy="3473860"/>
          </a:xfrm>
          <a:prstGeom prst="rect">
            <a:avLst/>
          </a:prstGeom>
          <a:noFill/>
          <a:ln w="9525">
            <a:noFill/>
            <a:miter lim="800000"/>
            <a:headEnd/>
            <a:tailEnd/>
          </a:ln>
          <a:effectLst>
            <a:outerShdw blurRad="127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BitLocker</a:t>
            </a:r>
            <a:endParaRPr lang="en-US" dirty="0"/>
          </a:p>
        </p:txBody>
      </p:sp>
      <p:sp>
        <p:nvSpPr>
          <p:cNvPr id="8" name="Text Placeholder 7"/>
          <p:cNvSpPr>
            <a:spLocks noGrp="1"/>
          </p:cNvSpPr>
          <p:nvPr>
            <p:ph type="body" idx="1"/>
          </p:nvPr>
        </p:nvSpPr>
        <p:spPr>
          <a:xfrm>
            <a:off x="4572000" y="1414464"/>
            <a:ext cx="4190999" cy="4681282"/>
          </a:xfrm>
        </p:spPr>
        <p:txBody>
          <a:bodyPr/>
          <a:lstStyle/>
          <a:p>
            <a:pPr marL="0" indent="0">
              <a:spcBef>
                <a:spcPts val="600"/>
              </a:spcBef>
              <a:buNone/>
            </a:pPr>
            <a:r>
              <a:rPr lang="en-US" sz="2400" b="1" smtClean="0"/>
              <a:t>Data Drives</a:t>
            </a:r>
          </a:p>
          <a:p>
            <a:pPr marL="228600" indent="-228600">
              <a:spcBef>
                <a:spcPts val="600"/>
              </a:spcBef>
            </a:pPr>
            <a:r>
              <a:rPr lang="en-US" sz="2000" smtClean="0"/>
              <a:t>Add, remove, or change their passphrase</a:t>
            </a:r>
          </a:p>
          <a:p>
            <a:pPr marL="228600" indent="-228600">
              <a:spcBef>
                <a:spcPts val="600"/>
              </a:spcBef>
            </a:pPr>
            <a:r>
              <a:rPr lang="en-US" sz="2000" smtClean="0"/>
              <a:t>Add or remove a smart card</a:t>
            </a:r>
          </a:p>
          <a:p>
            <a:pPr marL="228600" indent="-228600">
              <a:spcBef>
                <a:spcPts val="600"/>
              </a:spcBef>
            </a:pPr>
            <a:r>
              <a:rPr lang="en-US" sz="2000" smtClean="0"/>
              <a:t>Add or remove automatic unlocking</a:t>
            </a:r>
          </a:p>
          <a:p>
            <a:pPr marL="228600" indent="-228600">
              <a:spcBef>
                <a:spcPts val="600"/>
              </a:spcBef>
            </a:pPr>
            <a:r>
              <a:rPr lang="en-US" sz="2000" smtClean="0"/>
              <a:t>Duplicate their recovery key/password</a:t>
            </a:r>
          </a:p>
          <a:p>
            <a:pPr>
              <a:spcBef>
                <a:spcPts val="600"/>
              </a:spcBef>
            </a:pPr>
            <a:endParaRPr lang="en-US" sz="2000" smtClean="0"/>
          </a:p>
          <a:p>
            <a:pPr marL="0" indent="0">
              <a:spcBef>
                <a:spcPts val="600"/>
              </a:spcBef>
              <a:buNone/>
            </a:pPr>
            <a:r>
              <a:rPr lang="en-US" sz="2400" b="1" smtClean="0"/>
              <a:t>OS Drives</a:t>
            </a:r>
          </a:p>
          <a:p>
            <a:pPr marL="228600" indent="-228600">
              <a:spcBef>
                <a:spcPts val="600"/>
              </a:spcBef>
            </a:pPr>
            <a:r>
              <a:rPr lang="en-US" sz="2000" smtClean="0">
                <a:ea typeface="+mn-ea"/>
                <a:cs typeface="+mn-cs"/>
              </a:rPr>
              <a:t>Duplicate their recovery key/password</a:t>
            </a:r>
          </a:p>
          <a:p>
            <a:pPr marL="228600" indent="-228600">
              <a:spcBef>
                <a:spcPts val="600"/>
              </a:spcBef>
            </a:pPr>
            <a:r>
              <a:rPr lang="en-US" sz="2000" smtClean="0">
                <a:ea typeface="+mn-ea"/>
                <a:cs typeface="+mn-cs"/>
              </a:rPr>
              <a:t>Reset their PIN</a:t>
            </a:r>
          </a:p>
          <a:p>
            <a:pPr marL="228600" indent="-228600">
              <a:spcBef>
                <a:spcPts val="600"/>
              </a:spcBef>
            </a:pPr>
            <a:r>
              <a:rPr lang="en-US" sz="2000" smtClean="0">
                <a:ea typeface="+mn-ea"/>
                <a:cs typeface="+mn-cs"/>
              </a:rPr>
              <a:t>Duplicate their startup key</a:t>
            </a:r>
            <a:endParaRPr lang="en-US" sz="2000" smtClean="0"/>
          </a:p>
        </p:txBody>
      </p:sp>
      <p:pic>
        <p:nvPicPr>
          <p:cNvPr id="5" name="Content Placeholder 3" descr="ManageBDE.png"/>
          <p:cNvPicPr>
            <a:picLocks noChangeAspect="1"/>
          </p:cNvPicPr>
          <p:nvPr/>
        </p:nvPicPr>
        <p:blipFill>
          <a:blip r:embed="rId3"/>
          <a:stretch>
            <a:fillRect/>
          </a:stretch>
        </p:blipFill>
        <p:spPr bwMode="auto">
          <a:xfrm>
            <a:off x="381000" y="1414463"/>
            <a:ext cx="3609663" cy="3731766"/>
          </a:xfrm>
          <a:prstGeom prst="rect">
            <a:avLst/>
          </a:prstGeom>
          <a:noFill/>
          <a:ln w="9525">
            <a:noFill/>
            <a:miter lim="800000"/>
            <a:headEnd/>
            <a:tailEnd/>
          </a:ln>
          <a:effectLst>
            <a:outerShdw blurRad="127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855893"/>
          </a:xfrm>
        </p:spPr>
        <p:txBody>
          <a:bodyPr/>
          <a:lstStyle/>
          <a:p>
            <a:r>
              <a:rPr lang="en-US" smtClean="0"/>
              <a:t>BitLocker™ </a:t>
            </a:r>
            <a:br>
              <a:rPr lang="en-US" smtClean="0"/>
            </a:br>
            <a:r>
              <a:rPr sz="4000" smtClean="0">
                <a:gradFill>
                  <a:gsLst>
                    <a:gs pos="28000">
                      <a:schemeClr val="accent6">
                        <a:lumMod val="40000"/>
                        <a:lumOff val="60000"/>
                      </a:schemeClr>
                    </a:gs>
                    <a:gs pos="48000">
                      <a:schemeClr val="accent6">
                        <a:lumMod val="40000"/>
                        <a:lumOff val="60000"/>
                      </a:schemeClr>
                    </a:gs>
                  </a:gsLst>
                  <a:lin ang="5400000" scaled="1"/>
                </a:gradFill>
              </a:rPr>
              <a:t>Protecting data In Windows 7 and Windows Server 2008 R2</a:t>
            </a:r>
            <a:endParaRPr sz="40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Subtitle 2"/>
          <p:cNvSpPr>
            <a:spLocks noGrp="1"/>
          </p:cNvSpPr>
          <p:nvPr>
            <p:ph type="subTitle" idx="1"/>
          </p:nvPr>
        </p:nvSpPr>
        <p:spPr>
          <a:xfrm>
            <a:off x="2734826" y="3650133"/>
            <a:ext cx="5866482" cy="1828193"/>
          </a:xfrm>
        </p:spPr>
        <p:txBody>
          <a:bodyPr/>
          <a:lstStyle/>
          <a:p>
            <a:r>
              <a:rPr lang="en-US" smtClean="0"/>
              <a:t/>
            </a:r>
            <a:br>
              <a:rPr lang="en-US" smtClean="0"/>
            </a:br>
            <a:r>
              <a:rPr lang="en-US" smtClean="0"/>
              <a:t>Troy Funk</a:t>
            </a:r>
          </a:p>
          <a:p>
            <a:r>
              <a:rPr lang="en-US" smtClean="0"/>
              <a:t>Program Manager</a:t>
            </a:r>
          </a:p>
          <a:p>
            <a:r>
              <a:rPr lang="en-US" smtClean="0"/>
              <a:t>Microsoft Corporation</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Mandating BitLocker on Removable Drives</a:t>
            </a:r>
            <a:endParaRPr lang="en-US" dirty="0"/>
          </a:p>
        </p:txBody>
      </p:sp>
      <p:sp>
        <p:nvSpPr>
          <p:cNvPr id="3" name="Text Placeholder 2"/>
          <p:cNvSpPr>
            <a:spLocks noGrp="1"/>
          </p:cNvSpPr>
          <p:nvPr>
            <p:ph type="body" idx="1"/>
          </p:nvPr>
        </p:nvSpPr>
        <p:spPr>
          <a:xfrm>
            <a:off x="382588" y="1901825"/>
            <a:ext cx="8380412" cy="5774401"/>
          </a:xfrm>
        </p:spPr>
        <p:txBody>
          <a:bodyPr/>
          <a:lstStyle/>
          <a:p>
            <a:r>
              <a:rPr lang="en-US" smtClean="0"/>
              <a:t>Requiring BitLocker for </a:t>
            </a:r>
            <a:br>
              <a:rPr lang="en-US" smtClean="0"/>
            </a:br>
            <a:r>
              <a:rPr lang="en-US" smtClean="0"/>
              <a:t>removable data drives</a:t>
            </a:r>
          </a:p>
          <a:p>
            <a:pPr lvl="1"/>
            <a:r>
              <a:rPr lang="en-US" smtClean="0"/>
              <a:t>When this policy is enforced, all removable drives will require BitLocker protection in order to have write access</a:t>
            </a:r>
          </a:p>
          <a:p>
            <a:pPr lvl="1"/>
            <a:r>
              <a:rPr lang="en-US" smtClean="0"/>
              <a:t>As soon as a drive is plugged into a machine, a dialog is displayed to the user to either enable BitLocker on the device or only have read-only access</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Mandating </a:t>
            </a:r>
            <a:r>
              <a:rPr lang="en-US" dirty="0" err="1" smtClean="0"/>
              <a:t>BitLocker</a:t>
            </a:r>
            <a:r>
              <a:rPr lang="en-US" dirty="0" smtClean="0"/>
              <a:t> on Removable Drives</a:t>
            </a:r>
            <a:endParaRPr lang="en-US" dirty="0"/>
          </a:p>
        </p:txBody>
      </p:sp>
      <p:sp>
        <p:nvSpPr>
          <p:cNvPr id="3" name="Text Placeholder 2"/>
          <p:cNvSpPr>
            <a:spLocks noGrp="1"/>
          </p:cNvSpPr>
          <p:nvPr>
            <p:ph type="body" idx="1"/>
          </p:nvPr>
        </p:nvSpPr>
        <p:spPr>
          <a:xfrm>
            <a:off x="382588" y="5019676"/>
            <a:ext cx="8380412" cy="1151084"/>
          </a:xfrm>
        </p:spPr>
        <p:txBody>
          <a:bodyPr/>
          <a:lstStyle/>
          <a:p>
            <a:pPr marL="285750" indent="-285750"/>
            <a:r>
              <a:rPr lang="en-US" sz="2400" smtClean="0"/>
              <a:t>The user gets full RW access only after </a:t>
            </a:r>
            <a:br>
              <a:rPr lang="en-US" sz="2400" smtClean="0"/>
            </a:br>
            <a:r>
              <a:rPr lang="en-US" sz="2400" smtClean="0"/>
              <a:t>encryption is completed</a:t>
            </a:r>
          </a:p>
          <a:p>
            <a:pPr marL="285750" indent="-285750"/>
            <a:r>
              <a:rPr lang="en-US" sz="2400" smtClean="0"/>
              <a:t>Users can alternatively enable BitLocker at a later time </a:t>
            </a:r>
            <a:endParaRPr lang="en-US" sz="2400" dirty="0" smtClean="0"/>
          </a:p>
        </p:txBody>
      </p:sp>
      <p:pic>
        <p:nvPicPr>
          <p:cNvPr id="5" name="Picture 2"/>
          <p:cNvPicPr>
            <a:picLocks noChangeAspect="1" noChangeArrowheads="1"/>
          </p:cNvPicPr>
          <p:nvPr/>
        </p:nvPicPr>
        <p:blipFill>
          <a:blip r:embed="rId3"/>
          <a:srcRect/>
          <a:stretch>
            <a:fillRect/>
          </a:stretch>
        </p:blipFill>
        <p:spPr bwMode="auto">
          <a:xfrm>
            <a:off x="2241932" y="1901825"/>
            <a:ext cx="4601556" cy="2960119"/>
          </a:xfrm>
          <a:prstGeom prst="rect">
            <a:avLst/>
          </a:prstGeom>
          <a:noFill/>
          <a:ln w="9525">
            <a:noFill/>
            <a:miter lim="800000"/>
            <a:headEnd/>
            <a:tailEnd/>
          </a:ln>
          <a:effectLst>
            <a:outerShdw blurRad="127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BitLocker on Removable Drives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Initial Conversion Performance</a:t>
            </a:r>
            <a:endParaRPr lang="en-US" dirty="0"/>
          </a:p>
        </p:txBody>
      </p:sp>
      <p:graphicFrame>
        <p:nvGraphicFramePr>
          <p:cNvPr id="4" name="Chart 3"/>
          <p:cNvGraphicFramePr/>
          <p:nvPr/>
        </p:nvGraphicFramePr>
        <p:xfrm>
          <a:off x="381001" y="1414463"/>
          <a:ext cx="8382000" cy="43842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2439129"/>
          </a:xfrm>
        </p:spPr>
        <p:txBody>
          <a:bodyPr/>
          <a:lstStyle/>
          <a:p>
            <a:r>
              <a:rPr lang="en-US" smtClean="0"/>
              <a:t>IHVs and ODMs have an opportunity to optimize their drives for BitLocker by improving read/write speeds</a:t>
            </a:r>
          </a:p>
          <a:p>
            <a:r>
              <a:rPr lang="en-US" smtClean="0"/>
              <a:t>IT departments can begin to purchase drives with read/write speeds in mind</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3984168"/>
          </a:xfrm>
        </p:spPr>
        <p:txBody>
          <a:bodyPr/>
          <a:lstStyle/>
          <a:p>
            <a:r>
              <a:rPr lang="en-US" smtClean="0"/>
              <a:t>Web Resources</a:t>
            </a:r>
          </a:p>
          <a:p>
            <a:pPr lvl="1"/>
            <a:r>
              <a:rPr lang="en-US" smtClean="0"/>
              <a:t>Whitepapers:  </a:t>
            </a:r>
            <a:r>
              <a:rPr lang="en-US" smtClean="0">
                <a:hlinkClick r:id="rId3"/>
              </a:rPr>
              <a:t>http://technet.microsoft.com/en-us/windows/aa905065.aspx</a:t>
            </a:r>
            <a:r>
              <a:rPr lang="en-US" smtClean="0"/>
              <a:t> </a:t>
            </a:r>
          </a:p>
          <a:p>
            <a:pPr lvl="1"/>
            <a:r>
              <a:rPr lang="en-US" smtClean="0"/>
              <a:t>Other Resources:  </a:t>
            </a:r>
            <a:r>
              <a:rPr lang="en-US" smtClean="0">
                <a:hlinkClick r:id="rId4"/>
              </a:rPr>
              <a:t>http://blogs.technet.com/bitlocker/</a:t>
            </a:r>
            <a:r>
              <a:rPr lang="en-US" smtClean="0"/>
              <a:t> </a:t>
            </a:r>
          </a:p>
          <a:p>
            <a:r>
              <a:rPr lang="en-US" smtClean="0"/>
              <a:t>Email</a:t>
            </a:r>
          </a:p>
          <a:p>
            <a:pPr lvl="1"/>
            <a:r>
              <a:rPr lang="en-US" smtClean="0">
                <a:hlinkClick r:id="rId5"/>
              </a:rPr>
              <a:t>bdeinfo@microsoft.com</a:t>
            </a:r>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BitLocker on Removable Drives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Appendix</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Smartcard Authentication </a:t>
            </a:r>
            <a:br>
              <a:rPr lang="en-US" smtClean="0"/>
            </a:br>
            <a:r>
              <a:rPr lang="en-US" smtClean="0"/>
              <a:t>for Data Volumes</a:t>
            </a:r>
            <a:endParaRPr lang="en-US" dirty="0"/>
          </a:p>
        </p:txBody>
      </p:sp>
      <p:sp>
        <p:nvSpPr>
          <p:cNvPr id="3" name="Text Placeholder 2"/>
          <p:cNvSpPr>
            <a:spLocks noGrp="1"/>
          </p:cNvSpPr>
          <p:nvPr>
            <p:ph type="body" idx="1"/>
          </p:nvPr>
        </p:nvSpPr>
        <p:spPr>
          <a:xfrm>
            <a:off x="382588" y="1901825"/>
            <a:ext cx="8380412" cy="4583306"/>
          </a:xfrm>
        </p:spPr>
        <p:txBody>
          <a:bodyPr/>
          <a:lstStyle/>
          <a:p>
            <a:pPr marL="0" indent="0">
              <a:buNone/>
            </a:pPr>
            <a:r>
              <a:rPr lang="en-US" sz="2000" b="1" smtClean="0"/>
              <a:t>Supported Certificates for smart card authentication</a:t>
            </a:r>
          </a:p>
          <a:p>
            <a:pPr marL="230188" indent="-230188"/>
            <a:r>
              <a:rPr lang="en-US" sz="1800" smtClean="0"/>
              <a:t>A certificate is considered valid for BitLocker if </a:t>
            </a:r>
            <a:br>
              <a:rPr lang="en-US" sz="1800" smtClean="0"/>
            </a:br>
            <a:r>
              <a:rPr lang="en-US" sz="1800" smtClean="0"/>
              <a:t>the following conditions are met for Key Usage</a:t>
            </a:r>
          </a:p>
          <a:p>
            <a:pPr marL="461963" lvl="1" indent="-231775"/>
            <a:r>
              <a:rPr lang="en-US" sz="1800" smtClean="0"/>
              <a:t>No KU is present </a:t>
            </a:r>
          </a:p>
          <a:p>
            <a:pPr marL="461963" lvl="1" indent="-231775"/>
            <a:r>
              <a:rPr lang="en-US" sz="1800" smtClean="0"/>
              <a:t>KU is present and contains one of the following keyEncipherment bits</a:t>
            </a:r>
          </a:p>
          <a:p>
            <a:pPr marL="628650" lvl="2" indent="-166688"/>
            <a:r>
              <a:rPr lang="en-US" sz="1600" smtClean="0"/>
              <a:t>CERT_DATA_ENCIPHERMENT_KEY_USAGE</a:t>
            </a:r>
          </a:p>
          <a:p>
            <a:pPr marL="628650" lvl="2" indent="-166688"/>
            <a:r>
              <a:rPr lang="en-US" sz="1600" smtClean="0"/>
              <a:t>CERT_KEY_AGREEMENT_KEY_USAGE</a:t>
            </a:r>
          </a:p>
          <a:p>
            <a:pPr marL="628650" lvl="2" indent="-166688"/>
            <a:r>
              <a:rPr lang="en-US" sz="1600" smtClean="0"/>
              <a:t>CERT_KEY_ENCIPHERMENT_KEY_USAGE</a:t>
            </a:r>
          </a:p>
          <a:p>
            <a:pPr marL="230188" indent="-230188"/>
            <a:r>
              <a:rPr lang="en-US" sz="1800" smtClean="0"/>
              <a:t>A certificate is considered valid for BitLocker if the </a:t>
            </a:r>
            <a:br>
              <a:rPr lang="en-US" sz="1800" smtClean="0"/>
            </a:br>
            <a:r>
              <a:rPr lang="en-US" sz="1800" smtClean="0"/>
              <a:t>following conditions are met for Extended Key Usage:</a:t>
            </a:r>
          </a:p>
          <a:p>
            <a:pPr marL="461963" lvl="1" indent="-231775"/>
            <a:r>
              <a:rPr lang="en-US" sz="1800" smtClean="0"/>
              <a:t>No EKU is present</a:t>
            </a:r>
          </a:p>
          <a:p>
            <a:pPr marL="461963" lvl="1" indent="-231775"/>
            <a:r>
              <a:rPr lang="en-US" sz="1800" smtClean="0"/>
              <a:t>EKU is present and contains BitLocker OID</a:t>
            </a:r>
          </a:p>
          <a:p>
            <a:pPr marL="461963" lvl="1" indent="-231775"/>
            <a:r>
              <a:rPr lang="en-US" sz="1800" smtClean="0"/>
              <a:t>EKU is set to anyExtendedKeyUsage</a:t>
            </a:r>
            <a:endParaRPr lang="en-US" sz="18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Data Protection Matters</a:t>
            </a:r>
            <a:endParaRPr lang="en-US" dirty="0"/>
          </a:p>
        </p:txBody>
      </p:sp>
      <p:grpSp>
        <p:nvGrpSpPr>
          <p:cNvPr id="9" name="Group 8"/>
          <p:cNvGrpSpPr/>
          <p:nvPr/>
        </p:nvGrpSpPr>
        <p:grpSpPr>
          <a:xfrm>
            <a:off x="445652" y="1417638"/>
            <a:ext cx="3830782" cy="3127831"/>
            <a:chOff x="445652" y="1417638"/>
            <a:chExt cx="3830782" cy="3127831"/>
          </a:xfrm>
        </p:grpSpPr>
        <p:pic>
          <p:nvPicPr>
            <p:cNvPr id="4098" name="Picture 2" descr="E:\DVD_ART34\Artwork_Imagery\Icons - Illustrations\Newspaper headlines quotes\headline quote white square.png"/>
            <p:cNvPicPr>
              <a:picLocks noChangeAspect="1" noChangeArrowheads="1"/>
            </p:cNvPicPr>
            <p:nvPr/>
          </p:nvPicPr>
          <p:blipFill>
            <a:blip r:embed="rId3"/>
            <a:srcRect/>
            <a:stretch>
              <a:fillRect/>
            </a:stretch>
          </p:blipFill>
          <p:spPr bwMode="auto">
            <a:xfrm>
              <a:off x="445652" y="1417638"/>
              <a:ext cx="3830782" cy="3127831"/>
            </a:xfrm>
            <a:prstGeom prst="rect">
              <a:avLst/>
            </a:prstGeom>
            <a:noFill/>
          </p:spPr>
        </p:pic>
        <p:sp>
          <p:nvSpPr>
            <p:cNvPr id="5" name="TextBox 4"/>
            <p:cNvSpPr txBox="1"/>
            <p:nvPr/>
          </p:nvSpPr>
          <p:spPr>
            <a:xfrm>
              <a:off x="627160" y="1602113"/>
              <a:ext cx="3409128" cy="26499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38113" indent="-138113"/>
              <a:r>
                <a:rPr lang="en-US" sz="2000" dirty="0" smtClean="0">
                  <a:solidFill>
                    <a:schemeClr val="bg2"/>
                  </a:solidFill>
                  <a:latin typeface="Trebuchet MS" pitchFamily="34" charset="0"/>
                </a:rPr>
                <a:t>“Some of the </a:t>
              </a:r>
              <a:r>
                <a:rPr lang="en-US" sz="2000" smtClean="0">
                  <a:solidFill>
                    <a:schemeClr val="bg2"/>
                  </a:solidFill>
                  <a:latin typeface="Trebuchet MS" pitchFamily="34" charset="0"/>
                </a:rPr>
                <a:t>largest and medium-sized </a:t>
              </a:r>
              <a:r>
                <a:rPr lang="en-US" sz="2000" dirty="0" smtClean="0">
                  <a:solidFill>
                    <a:schemeClr val="bg2"/>
                  </a:solidFill>
                  <a:latin typeface="Trebuchet MS" pitchFamily="34" charset="0"/>
                </a:rPr>
                <a:t>U.S. airports report close to 637,000 laptops lost each year, according to the Ponemon Institute survey </a:t>
              </a:r>
              <a:r>
                <a:rPr lang="en-US" sz="2000" smtClean="0">
                  <a:solidFill>
                    <a:schemeClr val="bg2"/>
                  </a:solidFill>
                  <a:latin typeface="Trebuchet MS" pitchFamily="34" charset="0"/>
                </a:rPr>
                <a:t>released Monday.”</a:t>
              </a:r>
            </a:p>
            <a:p>
              <a:pPr marL="138113" indent="-138113" algn="r">
                <a:lnSpc>
                  <a:spcPct val="90000"/>
                </a:lnSpc>
                <a:spcBef>
                  <a:spcPts val="1200"/>
                </a:spcBef>
              </a:pPr>
              <a:r>
                <a:rPr lang="en-US" smtClean="0">
                  <a:solidFill>
                    <a:sysClr val="windowText" lastClr="000000"/>
                  </a:solidFill>
                  <a:latin typeface="Trebuchet MS" pitchFamily="34" charset="0"/>
                </a:rPr>
                <a:t>—PC </a:t>
              </a:r>
              <a:r>
                <a:rPr lang="en-US" dirty="0" smtClean="0">
                  <a:solidFill>
                    <a:sysClr val="windowText" lastClr="000000"/>
                  </a:solidFill>
                  <a:latin typeface="Trebuchet MS" pitchFamily="34" charset="0"/>
                </a:rPr>
                <a:t>World June 2008</a:t>
              </a:r>
            </a:p>
          </p:txBody>
        </p:sp>
      </p:grpSp>
      <p:grpSp>
        <p:nvGrpSpPr>
          <p:cNvPr id="10" name="Group 9"/>
          <p:cNvGrpSpPr/>
          <p:nvPr/>
        </p:nvGrpSpPr>
        <p:grpSpPr>
          <a:xfrm>
            <a:off x="4458359" y="2645708"/>
            <a:ext cx="4154998" cy="2822219"/>
            <a:chOff x="4458359" y="2645708"/>
            <a:chExt cx="4154998" cy="2822219"/>
          </a:xfrm>
        </p:grpSpPr>
        <p:pic>
          <p:nvPicPr>
            <p:cNvPr id="4099" name="Picture 3" descr="E:\DVD_ART34\Artwork_Imagery\Icons - Illustrations\Newspaper headlines quotes\headline quote white rect.png"/>
            <p:cNvPicPr>
              <a:picLocks noChangeAspect="1" noChangeArrowheads="1"/>
            </p:cNvPicPr>
            <p:nvPr/>
          </p:nvPicPr>
          <p:blipFill>
            <a:blip r:embed="rId4"/>
            <a:srcRect/>
            <a:stretch>
              <a:fillRect/>
            </a:stretch>
          </p:blipFill>
          <p:spPr bwMode="auto">
            <a:xfrm>
              <a:off x="4458359" y="2645708"/>
              <a:ext cx="4154998" cy="2822219"/>
            </a:xfrm>
            <a:prstGeom prst="rect">
              <a:avLst/>
            </a:prstGeom>
            <a:noFill/>
          </p:spPr>
        </p:pic>
        <p:sp>
          <p:nvSpPr>
            <p:cNvPr id="4" name="TextBox 3"/>
            <p:cNvSpPr txBox="1"/>
            <p:nvPr/>
          </p:nvSpPr>
          <p:spPr>
            <a:xfrm>
              <a:off x="4690599" y="2937165"/>
              <a:ext cx="3668314"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38113" indent="-138113">
                <a:lnSpc>
                  <a:spcPct val="90000"/>
                </a:lnSpc>
                <a:spcBef>
                  <a:spcPts val="1200"/>
                </a:spcBef>
              </a:pPr>
              <a:r>
                <a:rPr lang="en-US" sz="2000" dirty="0" smtClean="0">
                  <a:solidFill>
                    <a:schemeClr val="bg2"/>
                  </a:solidFill>
                  <a:latin typeface="Trebuchet MS" pitchFamily="34" charset="0"/>
                </a:rPr>
                <a:t>“More than 100 USB memory sticks, some containing secret information, have been lost or stolen from the Ministry of Defense since 2004, it has </a:t>
              </a:r>
              <a:r>
                <a:rPr lang="en-US" sz="2000" smtClean="0">
                  <a:solidFill>
                    <a:schemeClr val="bg2"/>
                  </a:solidFill>
                  <a:latin typeface="Trebuchet MS" pitchFamily="34" charset="0"/>
                </a:rPr>
                <a:t>emerged.”</a:t>
              </a:r>
            </a:p>
            <a:p>
              <a:pPr marL="138113" indent="-138113" algn="r">
                <a:lnSpc>
                  <a:spcPct val="90000"/>
                </a:lnSpc>
                <a:spcBef>
                  <a:spcPts val="1200"/>
                </a:spcBef>
              </a:pPr>
              <a:r>
                <a:rPr lang="en-US" sz="2000" smtClean="0">
                  <a:solidFill>
                    <a:schemeClr val="bg2"/>
                  </a:solidFill>
                  <a:latin typeface="Trebuchet MS" pitchFamily="34" charset="0"/>
                </a:rPr>
                <a:t>—BBC </a:t>
              </a:r>
              <a:r>
                <a:rPr lang="en-US" sz="2000" dirty="0" smtClean="0">
                  <a:solidFill>
                    <a:schemeClr val="bg2"/>
                  </a:solidFill>
                  <a:latin typeface="Trebuchet MS" pitchFamily="34" charset="0"/>
                </a:rPr>
                <a:t>News July 2008</a:t>
              </a: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81000" y="1901825"/>
            <a:ext cx="8382000" cy="412028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1329595"/>
          </a:xfrm>
        </p:spPr>
        <p:txBody>
          <a:bodyPr/>
          <a:lstStyle/>
          <a:p>
            <a:r>
              <a:rPr smtClean="0"/>
              <a:t>BitLocker in Windows 7 </a:t>
            </a:r>
            <a:br>
              <a:rPr smtClean="0"/>
            </a:br>
            <a:r>
              <a:rPr smtClean="0"/>
              <a:t>at a Glance</a:t>
            </a:r>
            <a:endParaRPr lang="en-US" dirty="0"/>
          </a:p>
        </p:txBody>
      </p:sp>
      <p:graphicFrame>
        <p:nvGraphicFramePr>
          <p:cNvPr id="4" name="Table 3"/>
          <p:cNvGraphicFramePr>
            <a:graphicFrameLocks noGrp="1"/>
          </p:cNvGraphicFramePr>
          <p:nvPr/>
        </p:nvGraphicFramePr>
        <p:xfrm>
          <a:off x="459441" y="1971634"/>
          <a:ext cx="8225119" cy="3977640"/>
        </p:xfrm>
        <a:graphic>
          <a:graphicData uri="http://schemas.openxmlformats.org/drawingml/2006/table">
            <a:tbl>
              <a:tblPr firstRow="1" bandRow="1">
                <a:tableStyleId>{2D5ABB26-0587-4C30-8999-92F81FD0307C}</a:tableStyleId>
              </a:tblPr>
              <a:tblGrid>
                <a:gridCol w="1036850"/>
                <a:gridCol w="1173018"/>
                <a:gridCol w="1681018"/>
                <a:gridCol w="1930400"/>
                <a:gridCol w="2403833"/>
              </a:tblGrid>
              <a:tr h="398661">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Drive Type</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Unlock Methods</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Recovery Methods</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Management</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Other requirements</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r>
              <a:tr h="2008636">
                <a:tc>
                  <a:txBody>
                    <a:bodyPr/>
                    <a:lstStyle/>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Operating </a:t>
                      </a:r>
                      <a:br>
                        <a:rPr lang="en-US" sz="1400" kern="1200" smtClean="0">
                          <a:gradFill>
                            <a:gsLst>
                              <a:gs pos="28000">
                                <a:schemeClr val="bg2"/>
                              </a:gs>
                              <a:gs pos="48000">
                                <a:schemeClr val="bg2"/>
                              </a:gs>
                            </a:gsLst>
                            <a:lin ang="5400000" scaled="1"/>
                          </a:gradFill>
                          <a:effectLst/>
                          <a:latin typeface="Trebuchet MS" pitchFamily="34" charset="0"/>
                          <a:ea typeface="+mn-ea"/>
                          <a:cs typeface="+mn-cs"/>
                        </a:rPr>
                      </a:br>
                      <a:r>
                        <a:rPr lang="en-US" sz="1400" kern="1200" smtClean="0">
                          <a:gradFill>
                            <a:gsLst>
                              <a:gs pos="28000">
                                <a:schemeClr val="bg2"/>
                              </a:gs>
                              <a:gs pos="48000">
                                <a:schemeClr val="bg2"/>
                              </a:gs>
                            </a:gsLst>
                            <a:lin ang="5400000" scaled="1"/>
                          </a:gradFill>
                          <a:effectLst/>
                          <a:latin typeface="Trebuchet MS" pitchFamily="34" charset="0"/>
                          <a:ea typeface="+mn-ea"/>
                          <a:cs typeface="+mn-cs"/>
                        </a:rPr>
                        <a:t>System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Drives</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TPM</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TPM+PIN</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err="1" smtClean="0">
                          <a:gradFill>
                            <a:gsLst>
                              <a:gs pos="28000">
                                <a:schemeClr val="bg2"/>
                              </a:gs>
                              <a:gs pos="48000">
                                <a:schemeClr val="bg2"/>
                              </a:gs>
                            </a:gsLst>
                            <a:lin ang="5400000" scaled="1"/>
                          </a:gradFill>
                          <a:effectLst/>
                          <a:latin typeface="Trebuchet MS" pitchFamily="34" charset="0"/>
                          <a:ea typeface="+mn-ea"/>
                          <a:cs typeface="+mn-cs"/>
                        </a:rPr>
                        <a:t>TPM+Startup</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 key</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TPM+PIN+</a:t>
                      </a: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Startup Key</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Startup key</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Recovery key</a:t>
                      </a: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Active Directory backup of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marR="0" indent="0" algn="l" defTabSz="761940" rtl="0" eaLnBrk="1" fontAlgn="auto" latinLnBrk="0" hangingPunct="1">
                        <a:lnSpc>
                          <a:spcPct val="90000"/>
                        </a:lnSpc>
                        <a:spcBef>
                          <a:spcPts val="0"/>
                        </a:spcBef>
                        <a:spcAft>
                          <a:spcPts val="0"/>
                        </a:spcAft>
                        <a:buClrTx/>
                        <a:buSzTx/>
                        <a:buFontTx/>
                        <a:buNone/>
                        <a:tabLst/>
                        <a:defRPr/>
                      </a:pPr>
                      <a:endParaRPr lang="en-US" sz="1400" kern="1200" smtClean="0">
                        <a:gradFill>
                          <a:gsLst>
                            <a:gs pos="28000">
                              <a:schemeClr val="bg2"/>
                            </a:gs>
                            <a:gs pos="48000">
                              <a:schemeClr val="bg2"/>
                            </a:gs>
                          </a:gsLst>
                          <a:lin ang="5400000" scaled="1"/>
                        </a:gradFill>
                        <a:effectLst/>
                        <a:latin typeface="Trebuchet MS" pitchFamily="34" charset="0"/>
                        <a:ea typeface="+mn-ea"/>
                        <a:cs typeface="+mn-cs"/>
                      </a:endParaRPr>
                    </a:p>
                    <a:p>
                      <a:pPr marL="0" marR="0" indent="0" algn="l" defTabSz="761940" rtl="0" eaLnBrk="1" fontAlgn="auto" latinLnBrk="0" hangingPunct="1">
                        <a:lnSpc>
                          <a:spcPct val="90000"/>
                        </a:lnSpc>
                        <a:spcBef>
                          <a:spcPts val="0"/>
                        </a:spcBef>
                        <a:spcAft>
                          <a:spcPts val="0"/>
                        </a:spcAft>
                        <a:buClrTx/>
                        <a:buSzTx/>
                        <a:buFontTx/>
                        <a:buNone/>
                        <a:tabLst/>
                        <a:defRPr/>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Domain Recovery Agent</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Robust and consistent group policy enforcement</a:t>
                      </a:r>
                    </a:p>
                    <a:p>
                      <a:pPr marL="0" algn="l" defTabSz="761940" rtl="0" eaLnBrk="1" latinLnBrk="0" hangingPunct="1">
                        <a:lnSpc>
                          <a:spcPct val="90000"/>
                        </a:lnSpc>
                      </a:pPr>
                      <a:endParaRPr lang="en-US" sz="1400" kern="120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Minimum pin length</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Drive preparation fully integrated in BitLocker setup</a:t>
                      </a:r>
                    </a:p>
                    <a:p>
                      <a:pPr marL="0" algn="l" defTabSz="761940" rtl="0" eaLnBrk="1" latinLnBrk="0" hangingPunct="1">
                        <a:lnSpc>
                          <a:spcPct val="90000"/>
                        </a:lnSpc>
                      </a:pPr>
                      <a:endParaRPr lang="en-US" sz="1400" kern="120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System partition size:</a:t>
                      </a: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200MB without WinRE</a:t>
                      </a: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400MB with WinRE</a:t>
                      </a:r>
                    </a:p>
                    <a:p>
                      <a:pPr marL="0" algn="l" defTabSz="761940" rtl="0" eaLnBrk="1" latinLnBrk="0" hangingPunct="1">
                        <a:lnSpc>
                          <a:spcPct val="90000"/>
                        </a:lnSpc>
                      </a:pPr>
                      <a:endParaRPr lang="en-US" sz="1400" kern="120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System partition letterless</a:t>
                      </a:r>
                    </a:p>
                    <a:p>
                      <a:pPr marL="0" algn="l" defTabSz="761940" rtl="0" eaLnBrk="1" latinLnBrk="0" hangingPunct="1">
                        <a:lnSpc>
                          <a:spcPct val="90000"/>
                        </a:lnSpc>
                      </a:pPr>
                      <a:endParaRPr lang="en-US" sz="1400" kern="120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NTFS file system</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720656">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Data Drives</a:t>
                      </a:r>
                    </a:p>
                    <a:p>
                      <a:pPr marL="0" algn="l" defTabSz="761940" rtl="0" eaLnBrk="1" latinLnBrk="0" hangingPunct="1">
                        <a:lnSpc>
                          <a:spcPct val="90000"/>
                        </a:lnSpc>
                      </a:pPr>
                      <a:r>
                        <a:rPr lang="en-US" sz="1400" i="1" kern="1200" dirty="0" smtClean="0">
                          <a:gradFill>
                            <a:gsLst>
                              <a:gs pos="28000">
                                <a:schemeClr val="bg2"/>
                              </a:gs>
                              <a:gs pos="48000">
                                <a:schemeClr val="bg2"/>
                              </a:gs>
                            </a:gsLst>
                            <a:lin ang="5400000" scaled="1"/>
                          </a:gradFill>
                          <a:effectLst/>
                          <a:latin typeface="Trebuchet MS" pitchFamily="34" charset="0"/>
                          <a:ea typeface="+mn-ea"/>
                          <a:cs typeface="+mn-cs"/>
                        </a:rPr>
                        <a:t>Includes fixed and removable</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Passphrase</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Smart Card</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Automatic unlocking</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Same as OS drive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Robust and consistent group policy controls</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Ability to mandate encryption prior to granting write access</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File systems:</a:t>
                      </a: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NTFS</a:t>
                      </a: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FAT</a:t>
                      </a: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FAT32</a:t>
                      </a:r>
                    </a:p>
                    <a:p>
                      <a:pPr marL="0" algn="l" defTabSz="761940" rtl="0" eaLnBrk="1" latinLnBrk="0" hangingPunct="1">
                        <a:lnSpc>
                          <a:spcPct val="90000"/>
                        </a:lnSpc>
                      </a:pPr>
                      <a:r>
                        <a:rPr lang="en-US" sz="1400" kern="1200" dirty="0" err="1" smtClean="0">
                          <a:gradFill>
                            <a:gsLst>
                              <a:gs pos="28000">
                                <a:schemeClr val="bg2"/>
                              </a:gs>
                              <a:gs pos="48000">
                                <a:schemeClr val="bg2"/>
                              </a:gs>
                            </a:gsLst>
                            <a:lin ang="5400000" scaled="1"/>
                          </a:gradFill>
                          <a:effectLst/>
                          <a:latin typeface="Trebuchet MS" pitchFamily="34" charset="0"/>
                          <a:ea typeface="+mn-ea"/>
                          <a:cs typeface="+mn-cs"/>
                        </a:rPr>
                        <a:t>ExFAT</a:t>
                      </a: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a:xfrm>
            <a:off x="382588" y="1414464"/>
            <a:ext cx="8380412" cy="4575099"/>
          </a:xfrm>
        </p:spPr>
        <p:txBody>
          <a:bodyPr/>
          <a:lstStyle/>
          <a:p>
            <a:r>
              <a:rPr lang="en-US" smtClean="0"/>
              <a:t>Review of BitLocker in Windows Vista </a:t>
            </a:r>
            <a:br>
              <a:rPr lang="en-US" smtClean="0"/>
            </a:br>
            <a:r>
              <a:rPr lang="en-US" smtClean="0"/>
              <a:t>and Windows Server 2008</a:t>
            </a:r>
          </a:p>
          <a:p>
            <a:r>
              <a:rPr lang="en-US" smtClean="0"/>
              <a:t>Protecting laptops, desktops, and </a:t>
            </a:r>
            <a:br>
              <a:rPr lang="en-US" smtClean="0"/>
            </a:br>
            <a:r>
              <a:rPr lang="en-US" smtClean="0"/>
              <a:t>servers with BitLocker™ in Windows 7 </a:t>
            </a:r>
            <a:br>
              <a:rPr lang="en-US" smtClean="0"/>
            </a:br>
            <a:r>
              <a:rPr lang="en-US" smtClean="0"/>
              <a:t>and Wndows Server 2008 R2 </a:t>
            </a:r>
          </a:p>
          <a:p>
            <a:r>
              <a:rPr lang="en-US" smtClean="0"/>
              <a:t>Protecting Removable Drives with BitLocker™ in Windows 7 and Windows Server 2008 R2 </a:t>
            </a:r>
          </a:p>
          <a:p>
            <a:r>
              <a:rPr lang="en-US" smtClean="0"/>
              <a:t>Demo</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2243691"/>
          </a:xfrm>
        </p:spPr>
        <p:txBody>
          <a:bodyPr/>
          <a:lstStyle/>
          <a:p>
            <a:r>
              <a:rPr lang="en-US" smtClean="0"/>
              <a:t>Review of BitLocker in Windows Vista and Windows Server 2008</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661993"/>
          </a:xfrm>
        </p:spPr>
        <p:txBody>
          <a:bodyPr/>
          <a:lstStyle/>
          <a:p>
            <a:r>
              <a:rPr lang="en-US" smtClean="0"/>
              <a:t>BitLocker Architecture</a:t>
            </a:r>
            <a:br>
              <a:rPr lang="en-US"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Static root of trust measurement </a:t>
            </a:r>
            <a:br>
              <a:rPr lang="en-US" sz="3600" smtClean="0">
                <a:gradFill>
                  <a:gsLst>
                    <a:gs pos="28000">
                      <a:schemeClr val="accent6">
                        <a:lumMod val="40000"/>
                        <a:lumOff val="60000"/>
                      </a:schemeClr>
                    </a:gs>
                    <a:gs pos="48000">
                      <a:schemeClr val="accent6">
                        <a:lumMod val="40000"/>
                        <a:lumOff val="60000"/>
                      </a:schemeClr>
                    </a:gs>
                  </a:gsLst>
                  <a:lin ang="5400000" scaled="1"/>
                </a:gradFill>
              </a:rPr>
            </a:br>
            <a:r>
              <a:rPr lang="en-US" sz="3600" smtClean="0">
                <a:gradFill>
                  <a:gsLst>
                    <a:gs pos="28000">
                      <a:schemeClr val="accent6">
                        <a:lumMod val="40000"/>
                        <a:lumOff val="60000"/>
                      </a:schemeClr>
                    </a:gs>
                    <a:gs pos="48000">
                      <a:schemeClr val="accent6">
                        <a:lumMod val="40000"/>
                        <a:lumOff val="60000"/>
                      </a:schemeClr>
                    </a:gs>
                  </a:gsLst>
                  <a:lin ang="5400000" scaled="1"/>
                </a:gradFill>
              </a:rPr>
              <a:t>of early boot components</a:t>
            </a:r>
            <a:endParaRPr lang="en-US" sz="3600">
              <a:gradFill>
                <a:gsLst>
                  <a:gs pos="28000">
                    <a:schemeClr val="accent6">
                      <a:lumMod val="40000"/>
                      <a:lumOff val="60000"/>
                    </a:schemeClr>
                  </a:gs>
                  <a:gs pos="48000">
                    <a:schemeClr val="accent6">
                      <a:lumMod val="40000"/>
                      <a:lumOff val="60000"/>
                    </a:schemeClr>
                  </a:gs>
                </a:gsLst>
                <a:lin ang="5400000" scaled="1"/>
              </a:gradFill>
            </a:endParaRPr>
          </a:p>
        </p:txBody>
      </p:sp>
      <p:grpSp>
        <p:nvGrpSpPr>
          <p:cNvPr id="8" name="Group 7"/>
          <p:cNvGrpSpPr/>
          <p:nvPr/>
        </p:nvGrpSpPr>
        <p:grpSpPr>
          <a:xfrm>
            <a:off x="721279" y="2124364"/>
            <a:ext cx="7846458" cy="3998046"/>
            <a:chOff x="721279" y="2124364"/>
            <a:chExt cx="7846458" cy="3998046"/>
          </a:xfrm>
        </p:grpSpPr>
        <p:sp useBgFill="1">
          <p:nvSpPr>
            <p:cNvPr id="7" name="Rectangle 6"/>
            <p:cNvSpPr/>
            <p:nvPr/>
          </p:nvSpPr>
          <p:spPr bwMode="auto">
            <a:xfrm>
              <a:off x="731838" y="2161887"/>
              <a:ext cx="7658678" cy="3916218"/>
            </a:xfrm>
            <a:prstGeom prst="rect">
              <a:avLst/>
            </a:prstGeom>
            <a:ln>
              <a:noFill/>
              <a:headEnd type="none" w="med" len="med"/>
              <a:tailEnd type="none" w="med" len="med"/>
            </a:ln>
            <a:effectLst>
              <a:outerShdw blurRad="203200" algn="ctr" rotWithShape="0">
                <a:prstClr val="black">
                  <a:alpha val="6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026" name="Object 2"/>
            <p:cNvGraphicFramePr>
              <a:graphicFrameLocks noChangeAspect="1"/>
            </p:cNvGraphicFramePr>
            <p:nvPr/>
          </p:nvGraphicFramePr>
          <p:xfrm>
            <a:off x="721279" y="2124364"/>
            <a:ext cx="7846458" cy="3998046"/>
          </p:xfrm>
          <a:graphic>
            <a:graphicData uri="http://schemas.openxmlformats.org/presentationml/2006/ole">
              <p:oleObj spid="_x0000_s1026" name="Visio" r:id="rId4" imgW="12554065" imgH="6394399" progId="">
                <p:embed/>
              </p:oleObj>
            </a:graphicData>
          </a:graphic>
        </p:graphicFrame>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25501" y="2393077"/>
          <a:ext cx="5654178" cy="4464923"/>
        </p:xfrm>
        <a:graphic>
          <a:graphicData uri="http://schemas.openxmlformats.org/presentationml/2006/ole">
            <p:oleObj spid="_x0000_s2050" name="Chart" r:id="rId4" imgW="5153025" imgH="4067175" progId="MSGraph.Chart.8">
              <p:embed followColorScheme="full"/>
            </p:oleObj>
          </a:graphicData>
        </a:graphic>
      </p:graphicFrame>
      <p:sp>
        <p:nvSpPr>
          <p:cNvPr id="2" name="Title 1"/>
          <p:cNvSpPr>
            <a:spLocks noGrp="1"/>
          </p:cNvSpPr>
          <p:nvPr>
            <p:ph type="title"/>
          </p:nvPr>
        </p:nvSpPr>
        <p:spPr/>
        <p:txBody>
          <a:bodyPr/>
          <a:lstStyle/>
          <a:p>
            <a:pPr lvl="0"/>
            <a:r>
              <a:rPr lang="en-US" smtClean="0">
                <a:sym typeface="Wingdings" pitchFamily="2" charset="2"/>
              </a:rPr>
              <a:t>Disk Layout and Key Storage</a:t>
            </a:r>
            <a:endParaRPr lang="en-US" dirty="0"/>
          </a:p>
        </p:txBody>
      </p:sp>
      <p:sp>
        <p:nvSpPr>
          <p:cNvPr id="30" name="Content Placeholder 29"/>
          <p:cNvSpPr>
            <a:spLocks noGrp="1"/>
          </p:cNvSpPr>
          <p:nvPr>
            <p:ph sz="half" idx="1"/>
          </p:nvPr>
        </p:nvSpPr>
        <p:spPr>
          <a:xfrm>
            <a:off x="382323" y="1414199"/>
            <a:ext cx="3291043" cy="2040559"/>
          </a:xfrm>
        </p:spPr>
        <p:txBody>
          <a:bodyPr/>
          <a:lstStyle/>
          <a:p>
            <a:pPr marL="0" indent="0">
              <a:spcBef>
                <a:spcPts val="600"/>
              </a:spcBef>
              <a:buNone/>
            </a:pPr>
            <a:r>
              <a:rPr lang="en-US" sz="1800" b="1" smtClean="0"/>
              <a:t>Operating System Volume </a:t>
            </a:r>
          </a:p>
          <a:p>
            <a:pPr marL="0" indent="0">
              <a:spcBef>
                <a:spcPts val="600"/>
              </a:spcBef>
              <a:buNone/>
            </a:pPr>
            <a:r>
              <a:rPr lang="en-US" sz="1600" smtClean="0"/>
              <a:t>Contains</a:t>
            </a:r>
          </a:p>
          <a:p>
            <a:pPr marL="236538" indent="-236538">
              <a:spcBef>
                <a:spcPts val="600"/>
              </a:spcBef>
            </a:pPr>
            <a:r>
              <a:rPr lang="en-US" sz="1600" smtClean="0"/>
              <a:t>Encrypted OS</a:t>
            </a:r>
          </a:p>
          <a:p>
            <a:pPr marL="236538" indent="-236538">
              <a:spcBef>
                <a:spcPts val="600"/>
              </a:spcBef>
            </a:pPr>
            <a:r>
              <a:rPr lang="en-US" sz="1600" smtClean="0"/>
              <a:t>Encrypted page file</a:t>
            </a:r>
          </a:p>
          <a:p>
            <a:pPr marL="236538" indent="-236538">
              <a:spcBef>
                <a:spcPts val="600"/>
              </a:spcBef>
            </a:pPr>
            <a:r>
              <a:rPr lang="en-US" sz="1600" smtClean="0"/>
              <a:t>Encrypted temp files</a:t>
            </a:r>
          </a:p>
          <a:p>
            <a:pPr marL="236538" indent="-236538">
              <a:spcBef>
                <a:spcPts val="600"/>
              </a:spcBef>
            </a:pPr>
            <a:r>
              <a:rPr lang="en-US" sz="1600" smtClean="0"/>
              <a:t>Encrypted data</a:t>
            </a:r>
          </a:p>
          <a:p>
            <a:pPr marL="236538" indent="-236538">
              <a:spcBef>
                <a:spcPts val="600"/>
              </a:spcBef>
            </a:pPr>
            <a:r>
              <a:rPr lang="en-US" sz="1600" smtClean="0"/>
              <a:t>Encrypted hibernation file</a:t>
            </a:r>
          </a:p>
        </p:txBody>
      </p:sp>
      <p:sp>
        <p:nvSpPr>
          <p:cNvPr id="5" name="Text Box 4"/>
          <p:cNvSpPr txBox="1">
            <a:spLocks noChangeArrowheads="1"/>
          </p:cNvSpPr>
          <p:nvPr/>
        </p:nvSpPr>
        <p:spPr bwMode="auto">
          <a:xfrm>
            <a:off x="3176744" y="4942474"/>
            <a:ext cx="776175" cy="307777"/>
          </a:xfrm>
          <a:prstGeom prst="rect">
            <a:avLst/>
          </a:prstGeom>
          <a:noFill/>
          <a:ln w="9525">
            <a:noFill/>
            <a:miter lim="800000"/>
            <a:headEnd/>
            <a:tailEnd/>
          </a:ln>
          <a:effectLst/>
        </p:spPr>
        <p:txBody>
          <a:bodyPr wrap="none">
            <a:spAutoFit/>
          </a:bodyPr>
          <a:lstStyle/>
          <a:p>
            <a:pPr>
              <a:defRPr/>
            </a:pPr>
            <a:r>
              <a:rPr lang="en-US" sz="1400" b="1" dirty="0">
                <a:solidFill>
                  <a:schemeClr val="bg2"/>
                </a:solidFill>
                <a:latin typeface="Trebuchet MS" pitchFamily="34" charset="0"/>
              </a:rPr>
              <a:t>System</a:t>
            </a:r>
          </a:p>
        </p:txBody>
      </p:sp>
      <p:sp>
        <p:nvSpPr>
          <p:cNvPr id="7" name="Text Box 6"/>
          <p:cNvSpPr txBox="1">
            <a:spLocks noChangeArrowheads="1"/>
          </p:cNvSpPr>
          <p:nvPr/>
        </p:nvSpPr>
        <p:spPr bwMode="auto">
          <a:xfrm>
            <a:off x="4572000" y="4745038"/>
            <a:ext cx="2420471" cy="1563505"/>
          </a:xfrm>
          <a:prstGeom prst="rect">
            <a:avLst/>
          </a:prstGeom>
          <a:noFill/>
          <a:ln w="3175" algn="ctr">
            <a:noFill/>
            <a:miter lim="800000"/>
            <a:headEnd/>
            <a:tailEnd/>
          </a:ln>
        </p:spPr>
        <p:txBody>
          <a:bodyPr wrap="square">
            <a:spAutoFit/>
          </a:bodyPr>
          <a:lstStyle/>
          <a:p>
            <a:pPr defTabSz="912777" fontAlgn="base">
              <a:lnSpc>
                <a:spcPct val="90000"/>
              </a:lnSpc>
              <a:spcBef>
                <a:spcPts val="600"/>
              </a:spcBef>
              <a:spcAft>
                <a:spcPct val="0"/>
              </a:spcAft>
              <a:buClr>
                <a:schemeClr val="tx2"/>
              </a:buClr>
              <a:buSzPct val="95000"/>
            </a:pPr>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System </a:t>
            </a:r>
            <a:r>
              <a:rPr lang="en-US"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Volume </a:t>
            </a:r>
          </a:p>
          <a:p>
            <a:pPr defTabSz="912777" fontAlgn="base">
              <a:lnSpc>
                <a:spcPct val="90000"/>
              </a:lnSpc>
              <a:spcBef>
                <a:spcPts val="600"/>
              </a:spcBef>
              <a:spcAft>
                <a:spcPct val="0"/>
              </a:spcAft>
              <a:buClr>
                <a:schemeClr val="tx2"/>
              </a:buClr>
              <a:buSzPct val="95000"/>
            </a:pPr>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Contains</a:t>
            </a:r>
            <a:endPar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236538" indent="-236538" defTabSz="912777" fontAlgn="base">
              <a:lnSpc>
                <a:spcPct val="90000"/>
              </a:lnSpc>
              <a:spcBef>
                <a:spcPts val="600"/>
              </a:spcBef>
              <a:spcAft>
                <a:spcPct val="0"/>
              </a:spcAft>
              <a:buClr>
                <a:schemeClr val="tx2"/>
              </a:buClr>
              <a:buSzPct val="95000"/>
              <a:buBlip>
                <a:blip r:embed="rId5"/>
              </a:buBlip>
            </a:pPr>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MBR</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236538" indent="-236538" defTabSz="912777" fontAlgn="base">
              <a:lnSpc>
                <a:spcPct val="90000"/>
              </a:lnSpc>
              <a:spcBef>
                <a:spcPts val="600"/>
              </a:spcBef>
              <a:spcAft>
                <a:spcPct val="0"/>
              </a:spcAft>
              <a:buClr>
                <a:schemeClr val="tx2"/>
              </a:buClr>
              <a:buSzPct val="95000"/>
              <a:buBlip>
                <a:blip r:embed="rId5"/>
              </a:buBlip>
            </a:pPr>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Boot </a:t>
            </a: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Manager</a:t>
            </a:r>
          </a:p>
          <a:p>
            <a:pPr marL="236538" indent="-236538" defTabSz="912777" fontAlgn="base">
              <a:lnSpc>
                <a:spcPct val="90000"/>
              </a:lnSpc>
              <a:spcBef>
                <a:spcPts val="600"/>
              </a:spcBef>
              <a:spcAft>
                <a:spcPct val="0"/>
              </a:spcAft>
              <a:buClr>
                <a:schemeClr val="tx2"/>
              </a:buClr>
              <a:buSzPct val="95000"/>
              <a:buBlip>
                <a:blip r:embed="rId5"/>
              </a:buBlip>
            </a:pPr>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Boot </a:t>
            </a: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Utilities</a:t>
            </a:r>
          </a:p>
        </p:txBody>
      </p:sp>
      <p:pic>
        <p:nvPicPr>
          <p:cNvPr id="9" name="Picture 8" descr="top curving arrow teal pink"/>
          <p:cNvPicPr>
            <a:picLocks noChangeAspect="1" noChangeArrowheads="1"/>
          </p:cNvPicPr>
          <p:nvPr/>
        </p:nvPicPr>
        <p:blipFill>
          <a:blip r:embed="rId6"/>
          <a:srcRect/>
          <a:stretch>
            <a:fillRect/>
          </a:stretch>
        </p:blipFill>
        <p:spPr bwMode="auto">
          <a:xfrm rot="303796">
            <a:off x="3360894" y="4031624"/>
            <a:ext cx="4289425" cy="922338"/>
          </a:xfrm>
          <a:prstGeom prst="rect">
            <a:avLst/>
          </a:prstGeom>
          <a:noFill/>
          <a:ln w="9525">
            <a:noFill/>
            <a:miter lim="800000"/>
            <a:headEnd/>
            <a:tailEnd/>
          </a:ln>
        </p:spPr>
      </p:pic>
      <p:pic>
        <p:nvPicPr>
          <p:cNvPr id="10" name="Picture 10" descr="secure lock and key"/>
          <p:cNvPicPr>
            <a:picLocks noChangeAspect="1" noChangeArrowheads="1"/>
          </p:cNvPicPr>
          <p:nvPr/>
        </p:nvPicPr>
        <p:blipFill>
          <a:blip r:embed="rId7"/>
          <a:srcRect/>
          <a:stretch>
            <a:fillRect/>
          </a:stretch>
        </p:blipFill>
        <p:spPr bwMode="auto">
          <a:xfrm>
            <a:off x="4167344" y="3615699"/>
            <a:ext cx="700088" cy="1016000"/>
          </a:xfrm>
          <a:prstGeom prst="rect">
            <a:avLst/>
          </a:prstGeom>
          <a:noFill/>
          <a:ln w="9525">
            <a:noFill/>
            <a:miter lim="800000"/>
            <a:headEnd/>
            <a:tailEnd/>
          </a:ln>
        </p:spPr>
      </p:pic>
      <p:sp>
        <p:nvSpPr>
          <p:cNvPr id="11" name="Text Box 11"/>
          <p:cNvSpPr txBox="1">
            <a:spLocks noChangeArrowheads="1"/>
          </p:cNvSpPr>
          <p:nvPr/>
        </p:nvSpPr>
        <p:spPr bwMode="auto">
          <a:xfrm>
            <a:off x="3405344" y="3539499"/>
            <a:ext cx="990600" cy="338554"/>
          </a:xfrm>
          <a:prstGeom prst="rect">
            <a:avLst/>
          </a:prstGeom>
          <a:noFill/>
          <a:ln w="9525">
            <a:noFill/>
            <a:miter lim="800000"/>
            <a:headEnd/>
            <a:tailEnd/>
          </a:ln>
          <a:effectLst/>
        </p:spPr>
        <p:txBody>
          <a:bodyPr>
            <a:spAutoFit/>
          </a:bodyPr>
          <a:lstStyle/>
          <a:p>
            <a:pPr algn="r">
              <a:spcBef>
                <a:spcPct val="50000"/>
              </a:spcBef>
              <a:defRPr/>
            </a:pPr>
            <a:r>
              <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FVEK</a:t>
            </a:r>
          </a:p>
        </p:txBody>
      </p:sp>
      <p:sp>
        <p:nvSpPr>
          <p:cNvPr id="12" name="Oval 12"/>
          <p:cNvSpPr>
            <a:spLocks noChangeArrowheads="1"/>
          </p:cNvSpPr>
          <p:nvPr/>
        </p:nvSpPr>
        <p:spPr bwMode="auto">
          <a:xfrm>
            <a:off x="3938744" y="3920499"/>
            <a:ext cx="304800" cy="3048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a:solidFill>
                  <a:srgbClr val="000000"/>
                </a:solidFill>
              </a:rPr>
              <a:t>3</a:t>
            </a:r>
          </a:p>
        </p:txBody>
      </p:sp>
      <p:sp>
        <p:nvSpPr>
          <p:cNvPr id="13" name="Oval 13"/>
          <p:cNvSpPr>
            <a:spLocks noChangeArrowheads="1"/>
          </p:cNvSpPr>
          <p:nvPr/>
        </p:nvSpPr>
        <p:spPr bwMode="auto">
          <a:xfrm>
            <a:off x="3252944" y="4453899"/>
            <a:ext cx="304800" cy="3048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a:solidFill>
                  <a:srgbClr val="000000"/>
                </a:solidFill>
              </a:rPr>
              <a:t>4</a:t>
            </a:r>
          </a:p>
        </p:txBody>
      </p:sp>
      <p:sp>
        <p:nvSpPr>
          <p:cNvPr id="14" name="Text Box 14"/>
          <p:cNvSpPr txBox="1">
            <a:spLocks noChangeArrowheads="1"/>
          </p:cNvSpPr>
          <p:nvPr/>
        </p:nvSpPr>
        <p:spPr bwMode="auto">
          <a:xfrm>
            <a:off x="1894799" y="3996699"/>
            <a:ext cx="1447800" cy="923330"/>
          </a:xfrm>
          <a:prstGeom prst="rect">
            <a:avLst/>
          </a:prstGeom>
          <a:noFill/>
          <a:ln w="9525">
            <a:noFill/>
            <a:miter lim="800000"/>
            <a:headEnd/>
            <a:tailEnd/>
          </a:ln>
          <a:effectLst/>
        </p:spPr>
        <p:txBody>
          <a:bodyPr>
            <a:spAutoFit/>
          </a:bodyPr>
          <a:lstStyle/>
          <a:p>
            <a:pPr algn="ctr">
              <a:defRPr/>
            </a:pPr>
            <a:r>
              <a:rPr lang="en-US" b="1" dirty="0">
                <a:solidFill>
                  <a:schemeClr val="bg2"/>
                </a:solidFill>
                <a:latin typeface="Trebuchet MS" pitchFamily="34" charset="0"/>
              </a:rPr>
              <a:t>Operating System Volume</a:t>
            </a:r>
          </a:p>
        </p:txBody>
      </p:sp>
      <p:sp>
        <p:nvSpPr>
          <p:cNvPr id="15" name="Text Box 15"/>
          <p:cNvSpPr txBox="1">
            <a:spLocks noChangeArrowheads="1"/>
          </p:cNvSpPr>
          <p:nvPr/>
        </p:nvSpPr>
        <p:spPr bwMode="auto">
          <a:xfrm>
            <a:off x="6834344" y="3691899"/>
            <a:ext cx="762000" cy="338138"/>
          </a:xfrm>
          <a:prstGeom prst="rect">
            <a:avLst/>
          </a:prstGeom>
          <a:noFill/>
          <a:ln w="9525">
            <a:noFill/>
            <a:miter lim="800000"/>
            <a:headEnd/>
            <a:tailEnd/>
          </a:ln>
          <a:effectLst/>
        </p:spPr>
        <p:txBody>
          <a:bodyPr>
            <a:spAutoFit/>
          </a:bodyPr>
          <a:lstStyle/>
          <a:p>
            <a:pPr>
              <a:spcBef>
                <a:spcPct val="50000"/>
              </a:spcBef>
              <a:defRPr/>
            </a:pPr>
            <a:r>
              <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SRK</a:t>
            </a:r>
          </a:p>
        </p:txBody>
      </p:sp>
      <p:graphicFrame>
        <p:nvGraphicFramePr>
          <p:cNvPr id="16" name="Object 17"/>
          <p:cNvGraphicFramePr>
            <a:graphicFrameLocks noChangeAspect="1"/>
          </p:cNvGraphicFramePr>
          <p:nvPr/>
        </p:nvGraphicFramePr>
        <p:xfrm>
          <a:off x="6986744" y="3996699"/>
          <a:ext cx="762000" cy="796925"/>
        </p:xfrm>
        <a:graphic>
          <a:graphicData uri="http://schemas.openxmlformats.org/presentationml/2006/ole">
            <p:oleObj spid="_x0000_s2051" name="Visio" r:id="rId8" imgW="422228" imgH="401523" progId="">
              <p:embed/>
            </p:oleObj>
          </a:graphicData>
        </a:graphic>
      </p:graphicFrame>
      <p:pic>
        <p:nvPicPr>
          <p:cNvPr id="17" name="Picture 18" descr="secure key"/>
          <p:cNvPicPr>
            <a:picLocks noChangeAspect="1" noChangeArrowheads="1"/>
          </p:cNvPicPr>
          <p:nvPr/>
        </p:nvPicPr>
        <p:blipFill>
          <a:blip r:embed="rId9"/>
          <a:srcRect/>
          <a:stretch>
            <a:fillRect/>
          </a:stretch>
        </p:blipFill>
        <p:spPr bwMode="auto">
          <a:xfrm>
            <a:off x="7139144" y="4149099"/>
            <a:ext cx="422275" cy="304800"/>
          </a:xfrm>
          <a:prstGeom prst="rect">
            <a:avLst/>
          </a:prstGeom>
          <a:noFill/>
          <a:ln w="9525">
            <a:noFill/>
            <a:miter lim="800000"/>
            <a:headEnd/>
            <a:tailEnd/>
          </a:ln>
        </p:spPr>
      </p:pic>
      <p:sp>
        <p:nvSpPr>
          <p:cNvPr id="18" name="Oval 19"/>
          <p:cNvSpPr>
            <a:spLocks noChangeArrowheads="1"/>
          </p:cNvSpPr>
          <p:nvPr/>
        </p:nvSpPr>
        <p:spPr bwMode="auto">
          <a:xfrm>
            <a:off x="6758144" y="3996699"/>
            <a:ext cx="304800" cy="287338"/>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a:solidFill>
                  <a:srgbClr val="000000"/>
                </a:solidFill>
              </a:rPr>
              <a:t>1</a:t>
            </a:r>
          </a:p>
        </p:txBody>
      </p:sp>
      <p:pic>
        <p:nvPicPr>
          <p:cNvPr id="19" name="Picture 10" descr="secure lock and key"/>
          <p:cNvPicPr>
            <a:picLocks noChangeAspect="1" noChangeArrowheads="1"/>
          </p:cNvPicPr>
          <p:nvPr/>
        </p:nvPicPr>
        <p:blipFill>
          <a:blip r:embed="rId7"/>
          <a:srcRect/>
          <a:stretch>
            <a:fillRect/>
          </a:stretch>
        </p:blipFill>
        <p:spPr bwMode="auto">
          <a:xfrm>
            <a:off x="5310344" y="3387099"/>
            <a:ext cx="700088" cy="1016000"/>
          </a:xfrm>
          <a:prstGeom prst="rect">
            <a:avLst/>
          </a:prstGeom>
          <a:noFill/>
          <a:ln w="9525">
            <a:noFill/>
            <a:miter lim="800000"/>
            <a:headEnd/>
            <a:tailEnd/>
          </a:ln>
        </p:spPr>
      </p:pic>
      <p:sp>
        <p:nvSpPr>
          <p:cNvPr id="20" name="Text Box 11"/>
          <p:cNvSpPr txBox="1">
            <a:spLocks noChangeArrowheads="1"/>
          </p:cNvSpPr>
          <p:nvPr/>
        </p:nvSpPr>
        <p:spPr bwMode="auto">
          <a:xfrm>
            <a:off x="4776944" y="3387099"/>
            <a:ext cx="685800" cy="338554"/>
          </a:xfrm>
          <a:prstGeom prst="rect">
            <a:avLst/>
          </a:prstGeom>
          <a:noFill/>
          <a:ln w="9525">
            <a:noFill/>
            <a:miter lim="800000"/>
            <a:headEnd/>
            <a:tailEnd/>
          </a:ln>
          <a:effectLst/>
        </p:spPr>
        <p:txBody>
          <a:bodyPr>
            <a:spAutoFit/>
          </a:bodyPr>
          <a:lstStyle/>
          <a:p>
            <a:pPr algn="r">
              <a:spcBef>
                <a:spcPct val="50000"/>
              </a:spcBef>
              <a:defRPr/>
            </a:pPr>
            <a:r>
              <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VMK</a:t>
            </a:r>
          </a:p>
        </p:txBody>
      </p:sp>
      <p:sp>
        <p:nvSpPr>
          <p:cNvPr id="21" name="Oval 12"/>
          <p:cNvSpPr>
            <a:spLocks noChangeArrowheads="1"/>
          </p:cNvSpPr>
          <p:nvPr/>
        </p:nvSpPr>
        <p:spPr bwMode="auto">
          <a:xfrm>
            <a:off x="5005544" y="3691899"/>
            <a:ext cx="304800" cy="3048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a:solidFill>
                  <a:srgbClr val="000000"/>
                </a:solidFill>
              </a:rPr>
              <a:t>2</a:t>
            </a:r>
          </a:p>
        </p:txBody>
      </p:sp>
      <p:sp>
        <p:nvSpPr>
          <p:cNvPr id="31" name="Content Placeholder 30"/>
          <p:cNvSpPr>
            <a:spLocks noGrp="1"/>
          </p:cNvSpPr>
          <p:nvPr>
            <p:ph sz="half" idx="2"/>
          </p:nvPr>
        </p:nvSpPr>
        <p:spPr>
          <a:xfrm>
            <a:off x="3870036" y="1414199"/>
            <a:ext cx="4892963" cy="1886670"/>
          </a:xfrm>
          <a:noFill/>
          <a:ln w="9525">
            <a:noFill/>
            <a:miter lim="800000"/>
            <a:headEnd/>
            <a:tailEnd/>
          </a:ln>
        </p:spPr>
        <p:txBody>
          <a:bodyPr vert="horz" wrap="square" lIns="0" tIns="0" rIns="0" bIns="0" numCol="1" anchor="t" anchorCtr="0" compatLnSpc="1">
            <a:prstTxWarp prst="textNoShape">
              <a:avLst/>
            </a:prstTxWarp>
            <a:spAutoFit/>
          </a:bodyPr>
          <a:lstStyle/>
          <a:p>
            <a:pPr marL="0" indent="0">
              <a:spcBef>
                <a:spcPts val="600"/>
              </a:spcBef>
              <a:buNone/>
            </a:pPr>
            <a:r>
              <a:rPr lang="en-US" sz="1800" b="1" smtClean="0"/>
              <a:t>Where’s the Encryption Key?</a:t>
            </a:r>
          </a:p>
          <a:p>
            <a:pPr marL="284163" indent="-284163">
              <a:spcBef>
                <a:spcPts val="600"/>
              </a:spcBef>
              <a:buFont typeface="+mj-lt"/>
              <a:buAutoNum type="arabicPeriod"/>
            </a:pPr>
            <a:r>
              <a:rPr lang="en-US" sz="1600" b="1" smtClean="0"/>
              <a:t>SRK</a:t>
            </a:r>
            <a:r>
              <a:rPr lang="en-US" sz="1600" smtClean="0"/>
              <a:t> (Storage Root Key) contained in TPM </a:t>
            </a:r>
          </a:p>
          <a:p>
            <a:pPr marL="284163" indent="-284163">
              <a:spcBef>
                <a:spcPts val="600"/>
              </a:spcBef>
              <a:buFont typeface="+mj-lt"/>
              <a:buAutoNum type="arabicPeriod"/>
            </a:pPr>
            <a:r>
              <a:rPr lang="en-US" sz="1600" b="1" smtClean="0"/>
              <a:t>SRK</a:t>
            </a:r>
            <a:r>
              <a:rPr lang="en-US" sz="1600" smtClean="0"/>
              <a:t> encrypts the </a:t>
            </a:r>
            <a:r>
              <a:rPr lang="en-US" sz="1600" b="1" smtClean="0"/>
              <a:t>VMK</a:t>
            </a:r>
            <a:r>
              <a:rPr lang="en-US" sz="1600" smtClean="0"/>
              <a:t> (Volume Master Key)</a:t>
            </a:r>
          </a:p>
          <a:p>
            <a:pPr marL="284163" indent="-284163">
              <a:spcBef>
                <a:spcPts val="600"/>
              </a:spcBef>
              <a:buFont typeface="+mj-lt"/>
              <a:buAutoNum type="arabicPeriod"/>
            </a:pPr>
            <a:r>
              <a:rPr lang="en-US" sz="1600" b="1" smtClean="0"/>
              <a:t>VMK</a:t>
            </a:r>
            <a:r>
              <a:rPr lang="en-US" sz="1600" smtClean="0"/>
              <a:t> encrypts </a:t>
            </a:r>
            <a:r>
              <a:rPr lang="en-US" sz="1600" b="1" smtClean="0"/>
              <a:t>FVEK</a:t>
            </a:r>
            <a:r>
              <a:rPr lang="en-US" sz="1600" smtClean="0"/>
              <a:t> (Full Volume Encryption Key) – used for the actual data encryption</a:t>
            </a:r>
          </a:p>
          <a:p>
            <a:pPr marL="284163" indent="-284163">
              <a:spcBef>
                <a:spcPts val="600"/>
              </a:spcBef>
              <a:buFont typeface="+mj-lt"/>
              <a:buAutoNum type="arabicPeriod"/>
            </a:pPr>
            <a:r>
              <a:rPr lang="en-US" sz="1600" b="1" smtClean="0"/>
              <a:t>FVEK</a:t>
            </a:r>
            <a:r>
              <a:rPr lang="en-US" sz="1600" smtClean="0"/>
              <a:t> and </a:t>
            </a:r>
            <a:r>
              <a:rPr lang="en-US" sz="1600" b="1" smtClean="0"/>
              <a:t>VMK</a:t>
            </a:r>
            <a:r>
              <a:rPr lang="en-US" sz="1600" smtClean="0"/>
              <a:t> are stored encrypted on the </a:t>
            </a:r>
            <a:r>
              <a:rPr lang="en-US" sz="1600" b="1" smtClean="0"/>
              <a:t>Operating System Volume</a:t>
            </a:r>
            <a:endParaRPr lang="en-US" sz="160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81000" y="1901825"/>
            <a:ext cx="8382000" cy="392523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1329595"/>
          </a:xfrm>
        </p:spPr>
        <p:txBody>
          <a:bodyPr/>
          <a:lstStyle/>
          <a:p>
            <a:r>
              <a:rPr lang="en-US" smtClean="0"/>
              <a:t>BitLocker™ in Windows Vista and Windows Server 2008</a:t>
            </a:r>
            <a:endParaRPr lang="en-US" dirty="0"/>
          </a:p>
        </p:txBody>
      </p:sp>
      <p:graphicFrame>
        <p:nvGraphicFramePr>
          <p:cNvPr id="4" name="Table 3"/>
          <p:cNvGraphicFramePr>
            <a:graphicFrameLocks noGrp="1"/>
          </p:cNvGraphicFramePr>
          <p:nvPr/>
        </p:nvGraphicFramePr>
        <p:xfrm>
          <a:off x="459441" y="1971634"/>
          <a:ext cx="8225119" cy="3785616"/>
        </p:xfrm>
        <a:graphic>
          <a:graphicData uri="http://schemas.openxmlformats.org/drawingml/2006/table">
            <a:tbl>
              <a:tblPr firstRow="1" bandRow="1">
                <a:tableStyleId>{2D5ABB26-0587-4C30-8999-92F81FD0307C}</a:tableStyleId>
              </a:tblPr>
              <a:tblGrid>
                <a:gridCol w="1324535"/>
                <a:gridCol w="1559859"/>
                <a:gridCol w="1566583"/>
                <a:gridCol w="1483659"/>
                <a:gridCol w="2290483"/>
              </a:tblGrid>
              <a:tr h="398661">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Drive Type</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Unlock Methods</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Recovery Methods</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Management</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algn="ctr">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Other requirements</a:t>
                      </a:r>
                      <a:endParaRPr lang="en-US" sz="1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50000"/>
                      </a:schemeClr>
                    </a:solidFill>
                  </a:tcPr>
                </a:tc>
              </a:tr>
              <a:tr h="2008636">
                <a:tc>
                  <a:txBody>
                    <a:bodyPr/>
                    <a:lstStyle/>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Operating </a:t>
                      </a:r>
                      <a:br>
                        <a:rPr lang="en-US" sz="1400" kern="1200" smtClean="0">
                          <a:gradFill>
                            <a:gsLst>
                              <a:gs pos="28000">
                                <a:schemeClr val="bg2"/>
                              </a:gs>
                              <a:gs pos="48000">
                                <a:schemeClr val="bg2"/>
                              </a:gs>
                            </a:gsLst>
                            <a:lin ang="5400000" scaled="1"/>
                          </a:gradFill>
                          <a:effectLst/>
                          <a:latin typeface="Trebuchet MS" pitchFamily="34" charset="0"/>
                          <a:ea typeface="+mn-ea"/>
                          <a:cs typeface="+mn-cs"/>
                        </a:rPr>
                      </a:br>
                      <a:r>
                        <a:rPr lang="en-US" sz="1400" kern="1200" smtClean="0">
                          <a:gradFill>
                            <a:gsLst>
                              <a:gs pos="28000">
                                <a:schemeClr val="bg2"/>
                              </a:gs>
                              <a:gs pos="48000">
                                <a:schemeClr val="bg2"/>
                              </a:gs>
                            </a:gsLst>
                            <a:lin ang="5400000" scaled="1"/>
                          </a:gradFill>
                          <a:effectLst/>
                          <a:latin typeface="Trebuchet MS" pitchFamily="34" charset="0"/>
                          <a:ea typeface="+mn-ea"/>
                          <a:cs typeface="+mn-cs"/>
                        </a:rPr>
                        <a:t>System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Drives</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TPM</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TPM+PIN</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err="1" smtClean="0">
                          <a:gradFill>
                            <a:gsLst>
                              <a:gs pos="28000">
                                <a:schemeClr val="bg2"/>
                              </a:gs>
                              <a:gs pos="48000">
                                <a:schemeClr val="bg2"/>
                              </a:gs>
                            </a:gsLst>
                            <a:lin ang="5400000" scaled="1"/>
                          </a:gradFill>
                          <a:effectLst/>
                          <a:latin typeface="Trebuchet MS" pitchFamily="34" charset="0"/>
                          <a:ea typeface="+mn-ea"/>
                          <a:cs typeface="+mn-cs"/>
                        </a:rPr>
                        <a:t>TPM+Startup</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 key</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TPM+PIN+</a:t>
                      </a: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Startup Key*</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Startup key</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Recovery password</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Recovery key</a:t>
                      </a: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Active Directory backup of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recovery password</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Group policy controlled options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presented to users</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Use of the </a:t>
                      </a:r>
                      <a:r>
                        <a:rPr lang="en-US" sz="1400" kern="1200" dirty="0" err="1" smtClean="0">
                          <a:gradFill>
                            <a:gsLst>
                              <a:gs pos="28000">
                                <a:schemeClr val="bg2"/>
                              </a:gs>
                              <a:gs pos="48000">
                                <a:schemeClr val="bg2"/>
                              </a:gs>
                            </a:gsLst>
                            <a:lin ang="5400000" scaled="1"/>
                          </a:gradFill>
                          <a:effectLst/>
                          <a:latin typeface="Trebuchet MS" pitchFamily="34" charset="0"/>
                          <a:ea typeface="+mn-ea"/>
                          <a:cs typeface="+mn-cs"/>
                        </a:rPr>
                        <a:t>BitLocker</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 Drive Preparation Tool to create a system partition where boot files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are located</a:t>
                      </a: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System partition size:</a:t>
                      </a: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1.5GB</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System partition assigned a drive letter</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NTFS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file system</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720656">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Fixed Data Drives*</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Automatic unlocking</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Same as OS drive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No policies</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Operating System drive must be encrypted</a:t>
                      </a:r>
                    </a:p>
                    <a:p>
                      <a:pPr marL="0" algn="l" defTabSz="761940" rtl="0" eaLnBrk="1" latinLnBrk="0" hangingPunct="1">
                        <a:lnSpc>
                          <a:spcPct val="90000"/>
                        </a:lnSpc>
                      </a:pPr>
                      <a:endParaRPr lang="en-US" sz="14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NTFS file system</a:t>
                      </a: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r>
            </a:tbl>
          </a:graphicData>
        </a:graphic>
      </p:graphicFrame>
      <p:sp>
        <p:nvSpPr>
          <p:cNvPr id="5" name="TextBox 4"/>
          <p:cNvSpPr txBox="1"/>
          <p:nvPr/>
        </p:nvSpPr>
        <p:spPr>
          <a:xfrm>
            <a:off x="380999" y="5941027"/>
            <a:ext cx="8382001" cy="338554"/>
          </a:xfrm>
          <a:prstGeom prst="rect">
            <a:avLst/>
          </a:prstGeom>
          <a:noFill/>
        </p:spPr>
        <p:txBody>
          <a:bodyPr wrap="square" rtlCol="0">
            <a:spAutoFit/>
          </a:bodyPr>
          <a:lstStyle/>
          <a:p>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*Introduced in Windows Vista SP1</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2437590"/>
          </a:xfrm>
        </p:spPr>
        <p:txBody>
          <a:bodyPr/>
          <a:lstStyle/>
          <a:p>
            <a:r>
              <a:rPr lang="en-US" sz="4400" smtClean="0"/>
              <a:t>Protecting Laptop, </a:t>
            </a:r>
            <a:br>
              <a:rPr lang="en-US" sz="4400" smtClean="0"/>
            </a:br>
            <a:r>
              <a:rPr lang="en-US" sz="4400" smtClean="0"/>
              <a:t>Desktops, and Servers with BitLocker™ in Windows 7 and Windows Server 2008 R2</a:t>
            </a:r>
            <a:endParaRPr lang="en-US" sz="44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1279</Words>
  <Application>Microsoft Office PowerPoint</Application>
  <PresentationFormat>On-screen Show (4:3)</PresentationFormat>
  <Paragraphs>341</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WinHEC 2008 Template_NEW_9.22.08</vt:lpstr>
      <vt:lpstr>Visio</vt:lpstr>
      <vt:lpstr>Chart</vt:lpstr>
      <vt:lpstr>Slide 1</vt:lpstr>
      <vt:lpstr>BitLocker™  Protecting data In Windows 7 and Windows Server 2008 R2</vt:lpstr>
      <vt:lpstr>Why Data Protection Matters</vt:lpstr>
      <vt:lpstr>Agenda</vt:lpstr>
      <vt:lpstr>Review of BitLocker in Windows Vista and Windows Server 2008</vt:lpstr>
      <vt:lpstr>BitLocker Architecture Static root of trust measurement  of early boot components</vt:lpstr>
      <vt:lpstr>Disk Layout and Key Storage</vt:lpstr>
      <vt:lpstr>BitLocker™ in Windows Vista and Windows Server 2008</vt:lpstr>
      <vt:lpstr>Protecting Laptop,  Desktops, and Servers with BitLocker™ in Windows 7 and Windows Server 2008 R2</vt:lpstr>
      <vt:lpstr>Operating System Drive Overview</vt:lpstr>
      <vt:lpstr>Setup and Configuration Improvements</vt:lpstr>
      <vt:lpstr>Protecting Removable Drives with BitLocker™ in Windows 7 and Windows Server 2008 R2</vt:lpstr>
      <vt:lpstr>Requirements of Roaming</vt:lpstr>
      <vt:lpstr>BitLocker on Removable Drives</vt:lpstr>
      <vt:lpstr>New Unlock Methods</vt:lpstr>
      <vt:lpstr>New Unlock Methods</vt:lpstr>
      <vt:lpstr>New Recovery Mechanism</vt:lpstr>
      <vt:lpstr>Integration</vt:lpstr>
      <vt:lpstr>Managing BitLocker</vt:lpstr>
      <vt:lpstr>Mandating BitLocker on Removable Drives</vt:lpstr>
      <vt:lpstr>Mandating BitLocker on Removable Drives</vt:lpstr>
      <vt:lpstr>BitLocker on Removable Drives</vt:lpstr>
      <vt:lpstr>Initial Conversion Performance</vt:lpstr>
      <vt:lpstr>Call To Action</vt:lpstr>
      <vt:lpstr>Additional Resources</vt:lpstr>
      <vt:lpstr>Please Complete A Session Evaluation Form Your input is important!</vt:lpstr>
      <vt:lpstr>Slide 27</vt:lpstr>
      <vt:lpstr>BitLocker on Removable Drives</vt:lpstr>
      <vt:lpstr>Smartcard Authentication  for Data Volumes</vt:lpstr>
      <vt:lpstr>BitLocker in Windows 7  at a Glance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2008-11-12T06:21:29Z</dcterms:created>
  <dcterms:modified xsi:type="dcterms:W3CDTF">2008-11-12T06:21:36Z</dcterms:modified>
</cp:coreProperties>
</file>