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3"/>
  </p:notesMasterIdLst>
  <p:handoutMasterIdLst>
    <p:handoutMasterId r:id="rId44"/>
  </p:handoutMasterIdLst>
  <p:sldIdLst>
    <p:sldId id="277" r:id="rId2"/>
    <p:sldId id="278" r:id="rId3"/>
    <p:sldId id="314" r:id="rId4"/>
    <p:sldId id="315" r:id="rId5"/>
    <p:sldId id="279" r:id="rId6"/>
    <p:sldId id="280" r:id="rId7"/>
    <p:sldId id="281" r:id="rId8"/>
    <p:sldId id="282" r:id="rId9"/>
    <p:sldId id="283" r:id="rId10"/>
    <p:sldId id="284" r:id="rId11"/>
    <p:sldId id="285" r:id="rId12"/>
    <p:sldId id="286" r:id="rId13"/>
    <p:sldId id="287" r:id="rId14"/>
    <p:sldId id="310"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12" r:id="rId30"/>
    <p:sldId id="317" r:id="rId31"/>
    <p:sldId id="318" r:id="rId32"/>
    <p:sldId id="319" r:id="rId33"/>
    <p:sldId id="320" r:id="rId34"/>
    <p:sldId id="321" r:id="rId35"/>
    <p:sldId id="322" r:id="rId36"/>
    <p:sldId id="323" r:id="rId37"/>
    <p:sldId id="324" r:id="rId38"/>
    <p:sldId id="316" r:id="rId39"/>
    <p:sldId id="325" r:id="rId40"/>
    <p:sldId id="272" r:id="rId41"/>
    <p:sldId id="326" r:id="rId42"/>
  </p:sldIdLst>
  <p:sldSz cx="9144000" cy="6858000" type="screen4x3"/>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snapToGrid="0" showGuides="1">
      <p:cViewPr varScale="1">
        <p:scale>
          <a:sx n="99" d="100"/>
          <a:sy n="99" d="100"/>
        </p:scale>
        <p:origin x="-210" y="-90"/>
      </p:cViewPr>
      <p:guideLst>
        <p:guide orient="horz" pos="2160"/>
        <p:guide orient="horz" pos="146"/>
        <p:guide orient="horz" pos="4178"/>
        <p:guide orient="horz" pos="893"/>
        <p:guide orient="horz" pos="1198"/>
        <p:guide orient="horz" pos="1484"/>
        <p:guide pos="240"/>
        <p:guide pos="5520"/>
        <p:guide pos="2880"/>
        <p:guide pos="461"/>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0" d="100"/>
          <a:sy n="80" d="100"/>
        </p:scale>
        <p:origin x="-317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pPr/>
              <a:t>11/11/2008</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pPr/>
              <a:t>‹#›</a:t>
            </a:fld>
            <a:endParaRPr lang="en-US"/>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11/11/2008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10:21 PM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201"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10:21 PM</a:t>
            </a:fld>
            <a:endParaRPr lang="en-US"/>
          </a:p>
        </p:txBody>
      </p:sp>
      <p:sp>
        <p:nvSpPr>
          <p:cNvPr id="6" name="Footer Placeholder 5"/>
          <p:cNvSpPr>
            <a:spLocks noGrp="1"/>
          </p:cNvSpPr>
          <p:nvPr>
            <p:ph type="ftr" sz="quarter" idx="12"/>
          </p:nvPr>
        </p:nvSpPr>
        <p:spPr>
          <a:xfrm>
            <a:off x="0" y="8685787"/>
            <a:ext cx="2971800" cy="456654"/>
          </a:xfrm>
          <a:prstGeom prst="rect">
            <a:avLst/>
          </a:prstGeom>
        </p:spPr>
        <p:txBody>
          <a:bodyPr/>
          <a:lstStyle/>
          <a:p>
            <a:r>
              <a:rPr lang="en-US" sz="800" dirty="0" smtClean="0"/>
              <a:t>MICROSOFT CONFIDENTIAL</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10:21 PM</a:t>
            </a:fld>
            <a:endParaRPr lang="en-US"/>
          </a:p>
        </p:txBody>
      </p:sp>
      <p:sp>
        <p:nvSpPr>
          <p:cNvPr id="6" name="Footer Placeholder 5"/>
          <p:cNvSpPr>
            <a:spLocks noGrp="1"/>
          </p:cNvSpPr>
          <p:nvPr>
            <p:ph type="ftr" sz="quarter" idx="12"/>
          </p:nvPr>
        </p:nvSpPr>
        <p:spPr>
          <a:xfrm>
            <a:off x="0" y="8685787"/>
            <a:ext cx="2971800" cy="456654"/>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10:21 PM</a:t>
            </a:fld>
            <a:endParaRPr lang="en-US"/>
          </a:p>
        </p:txBody>
      </p:sp>
      <p:sp>
        <p:nvSpPr>
          <p:cNvPr id="6" name="Footer Placeholder 5"/>
          <p:cNvSpPr>
            <a:spLocks noGrp="1"/>
          </p:cNvSpPr>
          <p:nvPr>
            <p:ph type="ftr" sz="quarter" idx="12"/>
          </p:nvPr>
        </p:nvSpPr>
        <p:spPr>
          <a:xfrm>
            <a:off x="0" y="8685787"/>
            <a:ext cx="2971800" cy="456654"/>
          </a:xfrm>
          <a:prstGeom prst="rect">
            <a:avLst/>
          </a:prstGeo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10:21 PM</a:t>
            </a:fld>
            <a:endParaRPr lang="en-US"/>
          </a:p>
        </p:txBody>
      </p:sp>
      <p:sp>
        <p:nvSpPr>
          <p:cNvPr id="6" name="Footer Placeholder 5"/>
          <p:cNvSpPr>
            <a:spLocks noGrp="1"/>
          </p:cNvSpPr>
          <p:nvPr>
            <p:ph type="ftr" sz="quarter" idx="12"/>
          </p:nvPr>
        </p:nvSpPr>
        <p:spPr>
          <a:xfrm>
            <a:off x="0" y="8685787"/>
            <a:ext cx="2971800" cy="456654"/>
          </a:xfrm>
          <a:prstGeom prst="rect">
            <a:avLst/>
          </a:prstGeo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10:21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10:21 PM</a:t>
            </a:fld>
            <a:endParaRPr lang="en-US"/>
          </a:p>
        </p:txBody>
      </p:sp>
      <p:sp>
        <p:nvSpPr>
          <p:cNvPr id="6" name="Footer Placeholder 5"/>
          <p:cNvSpPr>
            <a:spLocks noGrp="1"/>
          </p:cNvSpPr>
          <p:nvPr>
            <p:ph type="ftr" sz="quarter" idx="12"/>
          </p:nvPr>
        </p:nvSpPr>
        <p:spPr>
          <a:xfrm>
            <a:off x="0" y="8685787"/>
            <a:ext cx="2971800" cy="456654"/>
          </a:xfrm>
          <a:prstGeom prst="rect">
            <a:avLst/>
          </a:prstGeo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10:21 PM</a:t>
            </a:fld>
            <a:endParaRPr lang="en-US"/>
          </a:p>
        </p:txBody>
      </p:sp>
      <p:sp>
        <p:nvSpPr>
          <p:cNvPr id="6" name="Footer Placeholder 5"/>
          <p:cNvSpPr>
            <a:spLocks noGrp="1"/>
          </p:cNvSpPr>
          <p:nvPr>
            <p:ph type="ftr" sz="quarter" idx="12"/>
          </p:nvPr>
        </p:nvSpPr>
        <p:spPr>
          <a:xfrm>
            <a:off x="0" y="8685787"/>
            <a:ext cx="2971800" cy="456654"/>
          </a:xfrm>
          <a:prstGeom prst="rect">
            <a:avLst/>
          </a:prstGeo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10:21 PM</a:t>
            </a:fld>
            <a:endParaRPr lang="en-US"/>
          </a:p>
        </p:txBody>
      </p:sp>
      <p:sp>
        <p:nvSpPr>
          <p:cNvPr id="6" name="Footer Placeholder 5"/>
          <p:cNvSpPr>
            <a:spLocks noGrp="1"/>
          </p:cNvSpPr>
          <p:nvPr>
            <p:ph type="ftr" sz="quarter" idx="12"/>
          </p:nvPr>
        </p:nvSpPr>
        <p:spPr>
          <a:xfrm>
            <a:off x="0" y="8685787"/>
            <a:ext cx="2971800" cy="456654"/>
          </a:xfrm>
          <a:prstGeom prst="rect">
            <a:avLst/>
          </a:prstGeo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10:21 PM</a:t>
            </a:fld>
            <a:endParaRPr lang="en-US"/>
          </a:p>
        </p:txBody>
      </p:sp>
      <p:sp>
        <p:nvSpPr>
          <p:cNvPr id="6" name="Footer Placeholder 5"/>
          <p:cNvSpPr>
            <a:spLocks noGrp="1"/>
          </p:cNvSpPr>
          <p:nvPr>
            <p:ph type="ftr" sz="quarter" idx="12"/>
          </p:nvPr>
        </p:nvSpPr>
        <p:spPr>
          <a:xfrm>
            <a:off x="0" y="8685787"/>
            <a:ext cx="2971800" cy="456654"/>
          </a:xfrm>
          <a:prstGeom prst="rect">
            <a:avLst/>
          </a:prstGeo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10:21 PM</a:t>
            </a:fld>
            <a:endParaRPr lang="en-US"/>
          </a:p>
        </p:txBody>
      </p:sp>
      <p:sp>
        <p:nvSpPr>
          <p:cNvPr id="6" name="Footer Placeholder 5"/>
          <p:cNvSpPr>
            <a:spLocks noGrp="1"/>
          </p:cNvSpPr>
          <p:nvPr>
            <p:ph type="ftr" sz="quarter" idx="12"/>
          </p:nvPr>
        </p:nvSpPr>
        <p:spPr>
          <a:xfrm>
            <a:off x="0" y="8685787"/>
            <a:ext cx="2971800" cy="456654"/>
          </a:xfrm>
          <a:prstGeom prst="rect">
            <a:avLst/>
          </a:prstGeo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10:21 PM</a:t>
            </a:fld>
            <a:endParaRPr lang="en-US"/>
          </a:p>
        </p:txBody>
      </p:sp>
      <p:sp>
        <p:nvSpPr>
          <p:cNvPr id="6" name="Footer Placeholder 5"/>
          <p:cNvSpPr>
            <a:spLocks noGrp="1"/>
          </p:cNvSpPr>
          <p:nvPr>
            <p:ph type="ftr" sz="quarter" idx="12"/>
          </p:nvPr>
        </p:nvSpPr>
        <p:spPr>
          <a:xfrm>
            <a:off x="0" y="8685787"/>
            <a:ext cx="2971800" cy="456654"/>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10:21 PM</a:t>
            </a:fld>
            <a:endParaRPr lang="en-US"/>
          </a:p>
        </p:txBody>
      </p:sp>
      <p:sp>
        <p:nvSpPr>
          <p:cNvPr id="6" name="Footer Placeholder 5"/>
          <p:cNvSpPr>
            <a:spLocks noGrp="1"/>
          </p:cNvSpPr>
          <p:nvPr>
            <p:ph type="ftr" sz="quarter" idx="12"/>
          </p:nvPr>
        </p:nvSpPr>
        <p:spPr>
          <a:xfrm>
            <a:off x="0" y="8685787"/>
            <a:ext cx="2971800" cy="456654"/>
          </a:xfrm>
          <a:prstGeom prst="rect">
            <a:avLst/>
          </a:prstGeo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10:21 PM</a:t>
            </a:fld>
            <a:endParaRPr lang="en-US"/>
          </a:p>
        </p:txBody>
      </p:sp>
      <p:sp>
        <p:nvSpPr>
          <p:cNvPr id="6" name="Footer Placeholder 5"/>
          <p:cNvSpPr>
            <a:spLocks noGrp="1"/>
          </p:cNvSpPr>
          <p:nvPr>
            <p:ph type="ftr" sz="quarter" idx="12"/>
          </p:nvPr>
        </p:nvSpPr>
        <p:spPr>
          <a:xfrm>
            <a:off x="0" y="8685787"/>
            <a:ext cx="2971800" cy="456654"/>
          </a:xfrm>
          <a:prstGeom prst="rect">
            <a:avLst/>
          </a:prstGeo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10:21 PM</a:t>
            </a:fld>
            <a:endParaRPr lang="en-US"/>
          </a:p>
        </p:txBody>
      </p:sp>
      <p:sp>
        <p:nvSpPr>
          <p:cNvPr id="6" name="Footer Placeholder 5"/>
          <p:cNvSpPr>
            <a:spLocks noGrp="1"/>
          </p:cNvSpPr>
          <p:nvPr>
            <p:ph type="ftr" sz="quarter" idx="12"/>
          </p:nvPr>
        </p:nvSpPr>
        <p:spPr>
          <a:xfrm>
            <a:off x="0" y="8685787"/>
            <a:ext cx="2971800" cy="456654"/>
          </a:xfrm>
          <a:prstGeom prst="rect">
            <a:avLst/>
          </a:prstGeo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10:21 PM</a:t>
            </a:fld>
            <a:endParaRPr lang="en-US"/>
          </a:p>
        </p:txBody>
      </p:sp>
      <p:sp>
        <p:nvSpPr>
          <p:cNvPr id="6" name="Footer Placeholder 5"/>
          <p:cNvSpPr>
            <a:spLocks noGrp="1"/>
          </p:cNvSpPr>
          <p:nvPr>
            <p:ph type="ftr" sz="quarter" idx="12"/>
          </p:nvPr>
        </p:nvSpPr>
        <p:spPr>
          <a:xfrm>
            <a:off x="0" y="8685787"/>
            <a:ext cx="2971800" cy="456654"/>
          </a:xfrm>
          <a:prstGeom prst="rect">
            <a:avLst/>
          </a:prstGeo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10:21 PM</a:t>
            </a:fld>
            <a:endParaRPr lang="en-US"/>
          </a:p>
        </p:txBody>
      </p:sp>
      <p:sp>
        <p:nvSpPr>
          <p:cNvPr id="6" name="Footer Placeholder 5"/>
          <p:cNvSpPr>
            <a:spLocks noGrp="1"/>
          </p:cNvSpPr>
          <p:nvPr>
            <p:ph type="ftr" sz="quarter" idx="12"/>
          </p:nvPr>
        </p:nvSpPr>
        <p:spPr>
          <a:xfrm>
            <a:off x="0" y="8685787"/>
            <a:ext cx="2971800" cy="456654"/>
          </a:xfrm>
          <a:prstGeom prst="rect">
            <a:avLst/>
          </a:prstGeo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10:21 PM</a:t>
            </a:fld>
            <a:endParaRPr lang="en-US"/>
          </a:p>
        </p:txBody>
      </p:sp>
      <p:sp>
        <p:nvSpPr>
          <p:cNvPr id="6" name="Footer Placeholder 5"/>
          <p:cNvSpPr>
            <a:spLocks noGrp="1"/>
          </p:cNvSpPr>
          <p:nvPr>
            <p:ph type="ftr" sz="quarter" idx="12"/>
          </p:nvPr>
        </p:nvSpPr>
        <p:spPr>
          <a:xfrm>
            <a:off x="0" y="8685787"/>
            <a:ext cx="2971800" cy="456654"/>
          </a:xfrm>
          <a:prstGeom prst="rect">
            <a:avLst/>
          </a:prstGeo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10:21 PM</a:t>
            </a:fld>
            <a:endParaRPr lang="en-US"/>
          </a:p>
        </p:txBody>
      </p:sp>
      <p:sp>
        <p:nvSpPr>
          <p:cNvPr id="6" name="Footer Placeholder 5"/>
          <p:cNvSpPr>
            <a:spLocks noGrp="1"/>
          </p:cNvSpPr>
          <p:nvPr>
            <p:ph type="ftr" sz="quarter" idx="12"/>
          </p:nvPr>
        </p:nvSpPr>
        <p:spPr>
          <a:xfrm>
            <a:off x="0" y="8685787"/>
            <a:ext cx="2971800" cy="456654"/>
          </a:xfrm>
          <a:prstGeom prst="rect">
            <a:avLst/>
          </a:prstGeo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10:21 PM</a:t>
            </a:fld>
            <a:endParaRPr lang="en-US"/>
          </a:p>
        </p:txBody>
      </p:sp>
      <p:sp>
        <p:nvSpPr>
          <p:cNvPr id="6" name="Footer Placeholder 5"/>
          <p:cNvSpPr>
            <a:spLocks noGrp="1"/>
          </p:cNvSpPr>
          <p:nvPr>
            <p:ph type="ftr" sz="quarter" idx="12"/>
          </p:nvPr>
        </p:nvSpPr>
        <p:spPr>
          <a:xfrm>
            <a:off x="0" y="8685787"/>
            <a:ext cx="2971800" cy="456654"/>
          </a:xfrm>
          <a:prstGeom prst="rect">
            <a:avLst/>
          </a:prstGeo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10:21 PM</a:t>
            </a:fld>
            <a:endParaRPr lang="en-US"/>
          </a:p>
        </p:txBody>
      </p:sp>
      <p:sp>
        <p:nvSpPr>
          <p:cNvPr id="6" name="Footer Placeholder 5"/>
          <p:cNvSpPr>
            <a:spLocks noGrp="1"/>
          </p:cNvSpPr>
          <p:nvPr>
            <p:ph type="ftr" sz="quarter" idx="12"/>
          </p:nvPr>
        </p:nvSpPr>
        <p:spPr>
          <a:xfrm>
            <a:off x="0" y="8685787"/>
            <a:ext cx="2971800" cy="456654"/>
          </a:xfrm>
          <a:prstGeom prst="rect">
            <a:avLst/>
          </a:prstGeo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10:21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dt" sz="quarter" idx="1"/>
          </p:nvPr>
        </p:nvSpPr>
        <p:spPr>
          <a:noFill/>
        </p:spPr>
        <p:txBody>
          <a:bodyPr/>
          <a:lstStyle/>
          <a:p>
            <a:fld id="{79DA9ADA-E636-4B47-8081-3555DD6319D3}" type="datetime8">
              <a:rPr lang="en-US" smtClean="0"/>
              <a:pPr/>
              <a:t>11/11/2008 10:21 PM</a:t>
            </a:fld>
            <a:endParaRPr lang="en-US" smtClean="0"/>
          </a:p>
        </p:txBody>
      </p:sp>
      <p:sp>
        <p:nvSpPr>
          <p:cNvPr id="35843" name="Rectangle 6"/>
          <p:cNvSpPr>
            <a:spLocks noGrp="1" noChangeArrowheads="1"/>
          </p:cNvSpPr>
          <p:nvPr>
            <p:ph type="ftr" sz="quarter" idx="4"/>
          </p:nvPr>
        </p:nvSpPr>
        <p:spPr>
          <a:xfrm>
            <a:off x="0" y="8685213"/>
            <a:ext cx="2971800" cy="457200"/>
          </a:xfrm>
          <a:prstGeom prst="rect">
            <a:avLst/>
          </a:prstGeom>
          <a:noFill/>
        </p:spPr>
        <p:txBody>
          <a:bodyPr/>
          <a:lstStyle/>
          <a:p>
            <a:r>
              <a:rPr lang="en-US" smtClean="0"/>
              <a:t>MICROSOFT CONFIDENTIAL ©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35844" name="Rectangle 7"/>
          <p:cNvSpPr>
            <a:spLocks noGrp="1" noChangeArrowheads="1"/>
          </p:cNvSpPr>
          <p:nvPr>
            <p:ph type="sldNum" sz="quarter" idx="5"/>
          </p:nvPr>
        </p:nvSpPr>
        <p:spPr>
          <a:noFill/>
        </p:spPr>
        <p:txBody>
          <a:bodyPr/>
          <a:lstStyle/>
          <a:p>
            <a:fld id="{F52FC511-9788-43B1-8548-8BA61DB02261}" type="slidenum">
              <a:rPr lang="en-US" smtClean="0"/>
              <a:pPr/>
              <a:t>3</a:t>
            </a:fld>
            <a:endParaRPr lang="en-US" smtClean="0"/>
          </a:p>
        </p:txBody>
      </p:sp>
      <p:sp>
        <p:nvSpPr>
          <p:cNvPr id="35845" name="Rectangle 2"/>
          <p:cNvSpPr>
            <a:spLocks noGrp="1" noRot="1" noChangeAspect="1" noChangeArrowheads="1" noTextEdit="1"/>
          </p:cNvSpPr>
          <p:nvPr>
            <p:ph type="sldImg"/>
          </p:nvPr>
        </p:nvSpPr>
        <p:spPr>
          <a:xfrm>
            <a:off x="1241425" y="558800"/>
            <a:ext cx="4181475" cy="3136900"/>
          </a:xfrm>
          <a:prstGeom prst="rect">
            <a:avLst/>
          </a:prstGeom>
          <a:ln/>
        </p:spPr>
      </p:sp>
      <p:sp>
        <p:nvSpPr>
          <p:cNvPr id="35846" name="Rectangle 3"/>
          <p:cNvSpPr>
            <a:spLocks noGrp="1" noChangeArrowheads="1"/>
          </p:cNvSpPr>
          <p:nvPr>
            <p:ph type="body" idx="1"/>
          </p:nvPr>
        </p:nvSpPr>
        <p:spPr>
          <a:xfrm>
            <a:off x="414339" y="3798889"/>
            <a:ext cx="6021387" cy="203133"/>
          </a:xfrm>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C225C557-E837-494A-BF09-D446A45F5312}" type="slidenum">
              <a:rPr lang="en-US" smtClean="0"/>
              <a:pPr/>
              <a:t>30</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C99A3F24-8A0C-4184-90F0-7F9EFE3485D0}" type="slidenum">
              <a:rPr lang="en-US" smtClean="0"/>
              <a:pPr/>
              <a:t>31</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711A471-067B-4C64-8752-7D60D7CC3EFF}" type="slidenum">
              <a:rPr lang="en-US" smtClean="0"/>
              <a:pPr/>
              <a:t>32</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lvl="1" eaLnBrk="1" hangingPunct="1">
              <a:buFontTx/>
              <a:buNone/>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6CB551F-CA7D-4EE1-9F7C-1659A035E799}" type="slidenum">
              <a:rPr lang="en-US" smtClean="0"/>
              <a:pPr/>
              <a:t>33</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smtClean="0"/>
          </a:p>
        </p:txBody>
      </p:sp>
      <p:sp>
        <p:nvSpPr>
          <p:cNvPr id="45060" name="Slide Number Placeholder 3"/>
          <p:cNvSpPr>
            <a:spLocks noGrp="1"/>
          </p:cNvSpPr>
          <p:nvPr>
            <p:ph type="sldNum" sz="quarter" idx="5"/>
          </p:nvPr>
        </p:nvSpPr>
        <p:spPr>
          <a:noFill/>
        </p:spPr>
        <p:txBody>
          <a:bodyPr/>
          <a:lstStyle/>
          <a:p>
            <a:fld id="{CC6A25E4-40CD-4EA1-9079-592D5C13EEBC}"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4BD1861-FC0B-4CD1-82E6-39043A8A1784}" type="slidenum">
              <a:rPr lang="en-US" smtClean="0"/>
              <a:pPr/>
              <a:t>36</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dt" sz="quarter" idx="1"/>
          </p:nvPr>
        </p:nvSpPr>
        <p:spPr>
          <a:noFill/>
        </p:spPr>
        <p:txBody>
          <a:bodyPr/>
          <a:lstStyle/>
          <a:p>
            <a:fld id="{B07FBCD8-BEE9-49D6-96D3-BA7C4770C451}" type="datetime8">
              <a:rPr lang="en-US" smtClean="0"/>
              <a:pPr/>
              <a:t>11/11/2008 10:21 PM</a:t>
            </a:fld>
            <a:endParaRPr lang="en-US" smtClean="0"/>
          </a:p>
        </p:txBody>
      </p:sp>
      <p:sp>
        <p:nvSpPr>
          <p:cNvPr id="35843" name="Rectangle 6"/>
          <p:cNvSpPr>
            <a:spLocks noGrp="1" noChangeArrowheads="1"/>
          </p:cNvSpPr>
          <p:nvPr>
            <p:ph type="ftr" sz="quarter" idx="4"/>
          </p:nvPr>
        </p:nvSpPr>
        <p:spPr>
          <a:xfrm>
            <a:off x="0" y="8685213"/>
            <a:ext cx="2971800" cy="457200"/>
          </a:xfrm>
          <a:prstGeom prst="rect">
            <a:avLst/>
          </a:prstGeom>
          <a:noFill/>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35844" name="Rectangle 7"/>
          <p:cNvSpPr>
            <a:spLocks noGrp="1" noChangeArrowheads="1"/>
          </p:cNvSpPr>
          <p:nvPr>
            <p:ph type="sldNum" sz="quarter" idx="5"/>
          </p:nvPr>
        </p:nvSpPr>
        <p:spPr>
          <a:noFill/>
        </p:spPr>
        <p:txBody>
          <a:bodyPr/>
          <a:lstStyle/>
          <a:p>
            <a:fld id="{4508CD6F-D8A4-4C1F-9740-4B4FE255E11B}" type="slidenum">
              <a:rPr lang="en-US" smtClean="0"/>
              <a:pPr/>
              <a:t>4</a:t>
            </a:fld>
            <a:endParaRPr lang="en-US" smtClean="0"/>
          </a:p>
        </p:txBody>
      </p:sp>
      <p:sp>
        <p:nvSpPr>
          <p:cNvPr id="35845" name="Rectangle 2"/>
          <p:cNvSpPr>
            <a:spLocks noGrp="1" noRot="1" noChangeAspect="1" noChangeArrowheads="1" noTextEdit="1"/>
          </p:cNvSpPr>
          <p:nvPr>
            <p:ph type="sldImg"/>
          </p:nvPr>
        </p:nvSpPr>
        <p:spPr>
          <a:xfrm>
            <a:off x="1241425" y="558800"/>
            <a:ext cx="4181475" cy="3136900"/>
          </a:xfrm>
          <a:prstGeom prst="rect">
            <a:avLst/>
          </a:prstGeom>
          <a:ln/>
        </p:spPr>
      </p:sp>
      <p:sp>
        <p:nvSpPr>
          <p:cNvPr id="35846" name="Rectangle 3"/>
          <p:cNvSpPr>
            <a:spLocks noGrp="1" noChangeArrowheads="1"/>
          </p:cNvSpPr>
          <p:nvPr>
            <p:ph type="body" idx="1"/>
          </p:nvPr>
        </p:nvSpPr>
        <p:spPr>
          <a:xfrm>
            <a:off x="414339" y="3798889"/>
            <a:ext cx="6021387" cy="228774"/>
          </a:xfrm>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10:21 PM</a:t>
            </a:fld>
            <a:endParaRPr lang="en-US"/>
          </a:p>
        </p:txBody>
      </p:sp>
      <p:sp>
        <p:nvSpPr>
          <p:cNvPr id="6" name="Footer Placeholder 5"/>
          <p:cNvSpPr>
            <a:spLocks noGrp="1"/>
          </p:cNvSpPr>
          <p:nvPr>
            <p:ph type="ftr" sz="quarter" idx="12"/>
          </p:nvPr>
        </p:nvSpPr>
        <p:spPr>
          <a:xfrm>
            <a:off x="0" y="8685787"/>
            <a:ext cx="2971800" cy="456654"/>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10:21 PM</a:t>
            </a:fld>
            <a:endParaRPr lang="en-US"/>
          </a:p>
        </p:txBody>
      </p:sp>
      <p:sp>
        <p:nvSpPr>
          <p:cNvPr id="6" name="Footer Placeholder 5"/>
          <p:cNvSpPr>
            <a:spLocks noGrp="1"/>
          </p:cNvSpPr>
          <p:nvPr>
            <p:ph type="ftr" sz="quarter" idx="12"/>
          </p:nvPr>
        </p:nvSpPr>
        <p:spPr>
          <a:xfrm>
            <a:off x="0" y="8685787"/>
            <a:ext cx="2971800" cy="456654"/>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10:21 PM</a:t>
            </a:fld>
            <a:endParaRPr lang="en-US"/>
          </a:p>
        </p:txBody>
      </p:sp>
      <p:sp>
        <p:nvSpPr>
          <p:cNvPr id="6" name="Footer Placeholder 5"/>
          <p:cNvSpPr>
            <a:spLocks noGrp="1"/>
          </p:cNvSpPr>
          <p:nvPr>
            <p:ph type="ftr" sz="quarter" idx="12"/>
          </p:nvPr>
        </p:nvSpPr>
        <p:spPr>
          <a:xfrm>
            <a:off x="0" y="8685787"/>
            <a:ext cx="2971800" cy="456654"/>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10:21 PM</a:t>
            </a:fld>
            <a:endParaRPr lang="en-US"/>
          </a:p>
        </p:txBody>
      </p:sp>
      <p:sp>
        <p:nvSpPr>
          <p:cNvPr id="6" name="Footer Placeholder 5"/>
          <p:cNvSpPr>
            <a:spLocks noGrp="1"/>
          </p:cNvSpPr>
          <p:nvPr>
            <p:ph type="ftr" sz="quarter" idx="12"/>
          </p:nvPr>
        </p:nvSpPr>
        <p:spPr>
          <a:xfrm>
            <a:off x="0" y="8685787"/>
            <a:ext cx="2971800" cy="456654"/>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10:21 PM</a:t>
            </a:fld>
            <a:endParaRPr lang="en-US"/>
          </a:p>
        </p:txBody>
      </p:sp>
      <p:sp>
        <p:nvSpPr>
          <p:cNvPr id="6" name="Footer Placeholder 5"/>
          <p:cNvSpPr>
            <a:spLocks noGrp="1"/>
          </p:cNvSpPr>
          <p:nvPr>
            <p:ph type="ftr" sz="quarter" idx="12"/>
          </p:nvPr>
        </p:nvSpPr>
        <p:spPr>
          <a:xfrm>
            <a:off x="0" y="8685787"/>
            <a:ext cx="2971800" cy="456654"/>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4"/>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5"/>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5"/>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5"/>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5"/>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33.png"/><Relationship Id="rId11" Type="http://schemas.openxmlformats.org/officeDocument/2006/relationships/image" Target="../media/image20.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oleObject" Target="../embeddings/Microsoft_Office_Excel_97-2003_Worksheet3.xls"/><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1.xml"/><Relationship Id="rId1" Type="http://schemas.openxmlformats.org/officeDocument/2006/relationships/vmlDrawing" Target="../drawings/vmlDrawing2.vml"/><Relationship Id="rId5" Type="http://schemas.openxmlformats.org/officeDocument/2006/relationships/hyperlink" Target="http://www.principledtechnologies.com/Clients/Reports/Intel/vConHV4Sys0908.pdf" TargetMode="External"/><Relationship Id="rId4" Type="http://schemas.openxmlformats.org/officeDocument/2006/relationships/oleObject" Target="../embeddings/Microsoft_Office_Excel_97-2003_Worksheet4.xls"/></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microsoft.com/virtualization"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hyperlink" Target="http://download.microsoft.com/download/6/C/5/6C559B56-8556-4097-8C81-2D4E762CD48E/MSCOM_Virtualizes_MSDN_TechNet_on_Hyper-V.docx" TargetMode="External"/><Relationship Id="rId4" Type="http://schemas.openxmlformats.org/officeDocument/2006/relationships/hyperlink" Target="http://www.intel.com/technology/virtualization"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747897"/>
          </a:xfrm>
        </p:spPr>
        <p:txBody>
          <a:bodyPr/>
          <a:lstStyle/>
          <a:p>
            <a:r>
              <a:rPr lang="en-US" dirty="0" smtClean="0"/>
              <a:t>Microsoft Hyper-V</a:t>
            </a:r>
            <a:endParaRPr lang="en-US" dirty="0"/>
          </a:p>
        </p:txBody>
      </p:sp>
      <p:sp>
        <p:nvSpPr>
          <p:cNvPr id="3" name="Subtitle 2"/>
          <p:cNvSpPr>
            <a:spLocks noGrp="1"/>
          </p:cNvSpPr>
          <p:nvPr>
            <p:ph type="subTitle" idx="1"/>
          </p:nvPr>
        </p:nvSpPr>
        <p:spPr>
          <a:xfrm>
            <a:off x="2068076" y="3307233"/>
            <a:ext cx="5866482" cy="1218795"/>
          </a:xfrm>
        </p:spPr>
        <p:txBody>
          <a:bodyPr/>
          <a:lstStyle/>
          <a:p>
            <a:r>
              <a:rPr lang="en-US" sz="2800" dirty="0" smtClean="0">
                <a:ln w="3175">
                  <a:solidFill>
                    <a:schemeClr val="tx1">
                      <a:alpha val="47000"/>
                    </a:schemeClr>
                  </a:solidFill>
                </a:ln>
                <a:effectLst>
                  <a:outerShdw blurRad="38100" dist="38100" dir="2700000" algn="tl">
                    <a:srgbClr val="000000">
                      <a:alpha val="43137"/>
                    </a:srgbClr>
                  </a:outerShdw>
                </a:effectLst>
                <a:latin typeface="Segoe" pitchFamily="34" charset="0"/>
              </a:rPr>
              <a:t>Bryon Surace</a:t>
            </a:r>
          </a:p>
          <a:p>
            <a:r>
              <a:rPr lang="en-US" sz="2000" dirty="0" smtClean="0">
                <a:ln w="3175">
                  <a:solidFill>
                    <a:schemeClr val="tx1">
                      <a:alpha val="47000"/>
                    </a:schemeClr>
                  </a:solidFill>
                </a:ln>
                <a:effectLst>
                  <a:outerShdw blurRad="38100" dist="38100" dir="2700000" algn="tl">
                    <a:srgbClr val="000000">
                      <a:alpha val="43137"/>
                    </a:srgbClr>
                  </a:outerShdw>
                </a:effectLst>
              </a:rPr>
              <a:t>Senior Program Manager</a:t>
            </a:r>
          </a:p>
          <a:p>
            <a:r>
              <a:rPr lang="en-US" sz="2000" dirty="0" smtClean="0">
                <a:ln w="3175">
                  <a:solidFill>
                    <a:schemeClr val="tx1">
                      <a:alpha val="47000"/>
                    </a:schemeClr>
                  </a:solidFill>
                </a:ln>
              </a:rPr>
              <a:t>Virtualization</a:t>
            </a:r>
            <a:endParaRPr lang="en-US" sz="2000" dirty="0" smtClean="0">
              <a:ln w="3175">
                <a:solidFill>
                  <a:schemeClr val="tx1">
                    <a:alpha val="47000"/>
                  </a:schemeClr>
                </a:solidFill>
              </a:ln>
              <a:effectLst>
                <a:outerShdw blurRad="38100" dist="38100" dir="2700000" algn="tl">
                  <a:srgbClr val="000000">
                    <a:alpha val="43137"/>
                  </a:srgbClr>
                </a:outerShdw>
              </a:effectLst>
            </a:endParaRPr>
          </a:p>
          <a:p>
            <a:r>
              <a:rPr lang="en-US" sz="2000" dirty="0" smtClean="0">
                <a:ln w="3175">
                  <a:solidFill>
                    <a:schemeClr val="tx1">
                      <a:alpha val="47000"/>
                    </a:schemeClr>
                  </a:solidFill>
                </a:ln>
                <a:effectLst>
                  <a:outerShdw blurRad="38100" dist="38100" dir="2700000" algn="tl">
                    <a:srgbClr val="000000">
                      <a:alpha val="43137"/>
                    </a:srgbClr>
                  </a:outerShdw>
                </a:effectLst>
              </a:rPr>
              <a:t>Microsoft Corporation</a:t>
            </a:r>
            <a:endParaRPr lang="en-US" sz="2000" dirty="0">
              <a:ln w="3175">
                <a:solidFill>
                  <a:schemeClr val="tx1">
                    <a:alpha val="47000"/>
                  </a:schemeClr>
                </a:solidFill>
              </a:ln>
              <a:effectLst>
                <a:outerShdw blurRad="38100" dist="38100" dir="2700000" algn="tl">
                  <a:srgbClr val="000000">
                    <a:alpha val="43137"/>
                  </a:srgbClr>
                </a:outerShdw>
              </a:effectLst>
            </a:endParaRPr>
          </a:p>
        </p:txBody>
      </p:sp>
      <p:sp>
        <p:nvSpPr>
          <p:cNvPr id="4" name="Rectangle 3"/>
          <p:cNvSpPr/>
          <p:nvPr/>
        </p:nvSpPr>
        <p:spPr>
          <a:xfrm>
            <a:off x="5314950" y="3262610"/>
            <a:ext cx="3276600" cy="1034129"/>
          </a:xfrm>
          <a:prstGeom prst="rect">
            <a:avLst/>
          </a:prstGeom>
        </p:spPr>
        <p:txBody>
          <a:bodyPr wrap="square">
            <a:spAutoFit/>
          </a:bodyPr>
          <a:lstStyle/>
          <a:p>
            <a:pPr defTabSz="912777" fontAlgn="base">
              <a:lnSpc>
                <a:spcPct val="90000"/>
              </a:lnSpc>
              <a:spcBef>
                <a:spcPct val="0"/>
              </a:spcBef>
              <a:spcAft>
                <a:spcPct val="0"/>
              </a:spcAft>
              <a:buClr>
                <a:schemeClr val="tx2"/>
              </a:buClr>
              <a:buSzPct val="95000"/>
            </a:pPr>
            <a:r>
              <a:rPr lang="en-US" sz="2800" dirty="0" smtClean="0">
                <a:ln w="3175">
                  <a:solidFill>
                    <a:schemeClr val="tx1">
                      <a:alpha val="47000"/>
                    </a:schemeClr>
                  </a:solidFill>
                </a:ln>
                <a:gradFill>
                  <a:gsLst>
                    <a:gs pos="28000">
                      <a:schemeClr val="tx1"/>
                    </a:gs>
                    <a:gs pos="48000">
                      <a:schemeClr val="tx1"/>
                    </a:gs>
                  </a:gsLst>
                  <a:lin ang="5400000" scaled="1"/>
                </a:gradFill>
                <a:effectLst>
                  <a:outerShdw blurRad="38100" dist="38100" dir="2700000" algn="tl">
                    <a:srgbClr val="000000">
                      <a:alpha val="43137"/>
                    </a:srgbClr>
                  </a:outerShdw>
                </a:effectLst>
                <a:latin typeface="Segoe" pitchFamily="34" charset="0"/>
              </a:rPr>
              <a:t>Randy Campbell</a:t>
            </a:r>
          </a:p>
          <a:p>
            <a:pPr defTabSz="912777" fontAlgn="base">
              <a:lnSpc>
                <a:spcPct val="90000"/>
              </a:lnSpc>
              <a:spcBef>
                <a:spcPct val="0"/>
              </a:spcBef>
              <a:spcAft>
                <a:spcPct val="0"/>
              </a:spcAft>
              <a:buClr>
                <a:schemeClr val="tx2"/>
              </a:buClr>
              <a:buSzPct val="95000"/>
            </a:pPr>
            <a:r>
              <a:rPr lang="en-US" sz="2000" dirty="0" smtClean="0">
                <a:ln w="3175">
                  <a:solidFill>
                    <a:schemeClr val="tx1">
                      <a:alpha val="47000"/>
                    </a:schemeClr>
                  </a:solidFill>
                </a:ln>
                <a:gradFill>
                  <a:gsLst>
                    <a:gs pos="28000">
                      <a:schemeClr val="tx1"/>
                    </a:gs>
                    <a:gs pos="48000">
                      <a:schemeClr val="tx1"/>
                    </a:gs>
                  </a:gsLst>
                  <a:lin ang="5400000" scaled="1"/>
                </a:gradFill>
                <a:effectLst>
                  <a:outerShdw blurRad="38100" dist="38100" dir="2700000" algn="tl">
                    <a:srgbClr val="000000">
                      <a:alpha val="43137"/>
                    </a:srgbClr>
                  </a:outerShdw>
                </a:effectLst>
                <a:latin typeface="Segoe" pitchFamily="34" charset="0"/>
              </a:rPr>
              <a:t>Sr. Principal Engineer</a:t>
            </a:r>
          </a:p>
          <a:p>
            <a:pPr defTabSz="912777" fontAlgn="base">
              <a:lnSpc>
                <a:spcPct val="90000"/>
              </a:lnSpc>
              <a:spcBef>
                <a:spcPct val="0"/>
              </a:spcBef>
              <a:spcAft>
                <a:spcPct val="0"/>
              </a:spcAft>
              <a:buClr>
                <a:schemeClr val="tx2"/>
              </a:buClr>
              <a:buSzPct val="95000"/>
            </a:pPr>
            <a:r>
              <a:rPr lang="en-US" sz="2000" dirty="0" smtClean="0">
                <a:ln w="3175">
                  <a:solidFill>
                    <a:schemeClr val="tx1">
                      <a:alpha val="47000"/>
                    </a:schemeClr>
                  </a:solidFill>
                </a:ln>
                <a:gradFill>
                  <a:gsLst>
                    <a:gs pos="28000">
                      <a:schemeClr val="tx1"/>
                    </a:gs>
                    <a:gs pos="48000">
                      <a:schemeClr val="tx1"/>
                    </a:gs>
                  </a:gsLst>
                  <a:lin ang="5400000" scaled="1"/>
                </a:gradFill>
                <a:effectLst>
                  <a:outerShdw blurRad="38100" dist="38100" dir="2700000" algn="tl">
                    <a:srgbClr val="000000">
                      <a:alpha val="43137"/>
                    </a:srgbClr>
                  </a:outerShdw>
                </a:effectLst>
                <a:latin typeface="Segoe" pitchFamily="34" charset="0"/>
              </a:rPr>
              <a:t>Intel Corporation</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134004"/>
            <a:ext cx="8385778" cy="623248"/>
          </a:xfrm>
        </p:spPr>
        <p:txBody>
          <a:bodyPr/>
          <a:lstStyle/>
          <a:p>
            <a:r>
              <a:rPr sz="4500" smtClean="0"/>
              <a:t>Quick Migration vs. Live Migration</a:t>
            </a:r>
            <a:endParaRPr sz="4500"/>
          </a:p>
        </p:txBody>
      </p:sp>
      <p:sp>
        <p:nvSpPr>
          <p:cNvPr id="4" name="Content Placeholder 4"/>
          <p:cNvSpPr txBox="1">
            <a:spLocks/>
          </p:cNvSpPr>
          <p:nvPr/>
        </p:nvSpPr>
        <p:spPr bwMode="auto">
          <a:xfrm>
            <a:off x="394737" y="851376"/>
            <a:ext cx="4126177" cy="440428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indent="-382573" algn="ctr" defTabSz="912777" eaLnBrk="0" hangingPunct="0">
              <a:lnSpc>
                <a:spcPct val="90000"/>
              </a:lnSpc>
              <a:spcBef>
                <a:spcPct val="30000"/>
              </a:spcBef>
              <a:buClr>
                <a:schemeClr val="tx2"/>
              </a:buClr>
              <a:buSzPct val="95000"/>
              <a:defRPr/>
            </a:pPr>
            <a:r>
              <a:rPr lang="en-US" sz="3000" kern="0" dirty="0" smtClean="0">
                <a:solidFill>
                  <a:schemeClr val="accent1"/>
                </a:solidFill>
                <a:latin typeface="+mn-lt"/>
              </a:rPr>
              <a:t>Quick Migration</a:t>
            </a:r>
          </a:p>
          <a:p>
            <a:pPr algn="ctr" defTabSz="912777" eaLnBrk="0" hangingPunct="0">
              <a:lnSpc>
                <a:spcPct val="90000"/>
              </a:lnSpc>
              <a:spcBef>
                <a:spcPct val="30000"/>
              </a:spcBef>
              <a:buClr>
                <a:schemeClr val="tx2"/>
              </a:buClr>
              <a:buSzPct val="95000"/>
              <a:defRPr/>
            </a:pPr>
            <a:r>
              <a:rPr lang="en-US" sz="1700" kern="0" dirty="0" smtClean="0">
                <a:solidFill>
                  <a:schemeClr val="tx1"/>
                </a:solidFill>
                <a:latin typeface="+mn-lt"/>
              </a:rPr>
              <a:t>(Windows Server 2008 Hyper-V)</a:t>
            </a:r>
          </a:p>
          <a:p>
            <a:pPr marL="387335" indent="-380985" defTabSz="912777" eaLnBrk="0" hangingPunct="0">
              <a:lnSpc>
                <a:spcPct val="90000"/>
              </a:lnSpc>
              <a:spcBef>
                <a:spcPct val="30000"/>
              </a:spcBef>
              <a:buClr>
                <a:schemeClr val="tx2"/>
              </a:buClr>
              <a:buSzPct val="80000"/>
              <a:buFont typeface="+mj-lt"/>
              <a:buAutoNum type="arabicPeriod"/>
            </a:pPr>
            <a:r>
              <a:rPr lang="en-US" sz="2000" kern="0" dirty="0" smtClean="0">
                <a:solidFill>
                  <a:schemeClr val="tx1"/>
                </a:solidFill>
                <a:latin typeface="+mn-lt"/>
              </a:rPr>
              <a:t>Save state</a:t>
            </a:r>
          </a:p>
          <a:p>
            <a:pPr marL="662755" lvl="1" indent="-281770" defTabSz="912777" eaLnBrk="0" hangingPunct="0">
              <a:lnSpc>
                <a:spcPct val="90000"/>
              </a:lnSpc>
              <a:spcBef>
                <a:spcPct val="30000"/>
              </a:spcBef>
              <a:buClr>
                <a:schemeClr val="tx2"/>
              </a:buClr>
              <a:buSzPct val="80000"/>
              <a:buFont typeface="+mj-lt"/>
              <a:buAutoNum type="alphaLcParenR"/>
            </a:pPr>
            <a:r>
              <a:rPr lang="en-US" sz="1700" kern="0" dirty="0" smtClean="0">
                <a:solidFill>
                  <a:schemeClr val="tx1"/>
                </a:solidFill>
                <a:latin typeface="+mn-lt"/>
              </a:rPr>
              <a:t>Create VM on the target</a:t>
            </a:r>
          </a:p>
          <a:p>
            <a:pPr marL="662755" lvl="1" indent="-281770" defTabSz="912777" eaLnBrk="0" hangingPunct="0">
              <a:lnSpc>
                <a:spcPct val="90000"/>
              </a:lnSpc>
              <a:spcBef>
                <a:spcPct val="30000"/>
              </a:spcBef>
              <a:buClr>
                <a:schemeClr val="tx2"/>
              </a:buClr>
              <a:buSzPct val="80000"/>
              <a:buFont typeface="+mj-lt"/>
              <a:buAutoNum type="alphaLcParenR"/>
            </a:pPr>
            <a:r>
              <a:rPr lang="en-US" sz="1700" kern="0" dirty="0" smtClean="0">
                <a:solidFill>
                  <a:schemeClr val="tx1"/>
                </a:solidFill>
                <a:latin typeface="+mn-lt"/>
              </a:rPr>
              <a:t>Write VM memory to shared storage</a:t>
            </a:r>
          </a:p>
          <a:p>
            <a:pPr marL="387335" indent="-380985" defTabSz="912777" eaLnBrk="0" hangingPunct="0">
              <a:lnSpc>
                <a:spcPct val="90000"/>
              </a:lnSpc>
              <a:spcBef>
                <a:spcPct val="30000"/>
              </a:spcBef>
              <a:buClr>
                <a:schemeClr val="tx2"/>
              </a:buClr>
              <a:buSzPct val="80000"/>
              <a:buFont typeface="+mj-lt"/>
              <a:buAutoNum type="arabicPeriod"/>
            </a:pPr>
            <a:r>
              <a:rPr lang="en-US" sz="2000" kern="0" dirty="0" smtClean="0">
                <a:solidFill>
                  <a:schemeClr val="tx1"/>
                </a:solidFill>
                <a:latin typeface="+mn-lt"/>
              </a:rPr>
              <a:t>Move virtual machine</a:t>
            </a:r>
          </a:p>
          <a:p>
            <a:pPr marL="706410" lvl="1" indent="-380985" defTabSz="912777" eaLnBrk="0" hangingPunct="0">
              <a:lnSpc>
                <a:spcPct val="90000"/>
              </a:lnSpc>
              <a:spcBef>
                <a:spcPct val="30000"/>
              </a:spcBef>
              <a:buClr>
                <a:schemeClr val="tx2"/>
              </a:buClr>
              <a:buSzPct val="80000"/>
              <a:buFont typeface="+mj-lt"/>
              <a:buAutoNum type="alphaLcParenR"/>
            </a:pPr>
            <a:r>
              <a:rPr lang="en-US" sz="1700" kern="0" dirty="0" smtClean="0">
                <a:solidFill>
                  <a:schemeClr val="tx1"/>
                </a:solidFill>
                <a:latin typeface="+mn-lt"/>
              </a:rPr>
              <a:t>Move storage connectivity from source host to target host via Ethernet</a:t>
            </a:r>
          </a:p>
          <a:p>
            <a:pPr marL="387335" indent="-380985" defTabSz="912777" eaLnBrk="0" hangingPunct="0">
              <a:lnSpc>
                <a:spcPct val="90000"/>
              </a:lnSpc>
              <a:spcBef>
                <a:spcPct val="30000"/>
              </a:spcBef>
              <a:buClr>
                <a:schemeClr val="tx2"/>
              </a:buClr>
              <a:buSzPct val="80000"/>
              <a:buFont typeface="+mj-lt"/>
              <a:buAutoNum type="arabicPeriod"/>
            </a:pPr>
            <a:r>
              <a:rPr lang="en-US" sz="2000" kern="0" dirty="0" smtClean="0">
                <a:solidFill>
                  <a:schemeClr val="tx1"/>
                </a:solidFill>
                <a:latin typeface="+mn-lt"/>
              </a:rPr>
              <a:t>Restore state &amp; Run</a:t>
            </a:r>
          </a:p>
          <a:p>
            <a:pPr marL="706410" lvl="1" indent="-380985" defTabSz="912777" eaLnBrk="0" hangingPunct="0">
              <a:lnSpc>
                <a:spcPct val="90000"/>
              </a:lnSpc>
              <a:spcBef>
                <a:spcPct val="30000"/>
              </a:spcBef>
              <a:buClr>
                <a:schemeClr val="tx2"/>
              </a:buClr>
              <a:buSzPct val="80000"/>
              <a:buFont typeface="+mj-lt"/>
              <a:buAutoNum type="alphaLcParenR"/>
            </a:pPr>
            <a:r>
              <a:rPr lang="en-US" sz="1700" kern="0" dirty="0" smtClean="0">
                <a:solidFill>
                  <a:schemeClr val="tx1"/>
                </a:solidFill>
                <a:latin typeface="+mn-lt"/>
              </a:rPr>
              <a:t>Take VM memory from shared storage and restore on Target</a:t>
            </a:r>
          </a:p>
          <a:p>
            <a:pPr marL="706410" lvl="1" indent="-380985" defTabSz="912777" eaLnBrk="0" hangingPunct="0">
              <a:lnSpc>
                <a:spcPct val="90000"/>
              </a:lnSpc>
              <a:spcBef>
                <a:spcPct val="30000"/>
              </a:spcBef>
              <a:buClr>
                <a:schemeClr val="tx2"/>
              </a:buClr>
              <a:buSzPct val="80000"/>
              <a:buFont typeface="+mj-lt"/>
              <a:buAutoNum type="alphaLcParenR"/>
            </a:pPr>
            <a:r>
              <a:rPr lang="en-US" sz="1700" kern="0" dirty="0" smtClean="0">
                <a:solidFill>
                  <a:schemeClr val="tx1"/>
                </a:solidFill>
                <a:latin typeface="+mn-lt"/>
              </a:rPr>
              <a:t>Run</a:t>
            </a:r>
          </a:p>
        </p:txBody>
      </p:sp>
      <p:sp>
        <p:nvSpPr>
          <p:cNvPr id="5" name="Content Placeholder 5"/>
          <p:cNvSpPr txBox="1">
            <a:spLocks/>
          </p:cNvSpPr>
          <p:nvPr/>
        </p:nvSpPr>
        <p:spPr>
          <a:xfrm>
            <a:off x="4585284" y="808509"/>
            <a:ext cx="4423018" cy="5049354"/>
          </a:xfrm>
          <a:prstGeom prst="rect">
            <a:avLst/>
          </a:prstGeom>
        </p:spPr>
        <p:txBody>
          <a:bodyPr lIns="76197" tIns="38098" rIns="76197" bIns="38098"/>
          <a:lstStyle/>
          <a:p>
            <a:pPr marL="382573" indent="-382573" algn="ctr" defTabSz="912777" eaLnBrk="0" hangingPunct="0">
              <a:lnSpc>
                <a:spcPct val="90000"/>
              </a:lnSpc>
              <a:spcBef>
                <a:spcPct val="30000"/>
              </a:spcBef>
              <a:buClr>
                <a:schemeClr val="tx2"/>
              </a:buClr>
              <a:buSzPct val="95000"/>
              <a:defRPr/>
            </a:pPr>
            <a:r>
              <a:rPr lang="en-US" sz="3000" kern="0" dirty="0" smtClean="0">
                <a:solidFill>
                  <a:schemeClr val="accent1"/>
                </a:solidFill>
                <a:latin typeface="+mn-lt"/>
              </a:rPr>
              <a:t>Live Migration</a:t>
            </a:r>
          </a:p>
          <a:p>
            <a:pPr marL="382573" indent="-382573" algn="ctr" defTabSz="912777" eaLnBrk="0" hangingPunct="0">
              <a:lnSpc>
                <a:spcPct val="90000"/>
              </a:lnSpc>
              <a:spcBef>
                <a:spcPct val="30000"/>
              </a:spcBef>
              <a:buClr>
                <a:schemeClr val="tx2"/>
              </a:buClr>
              <a:buSzPct val="95000"/>
              <a:defRPr/>
            </a:pPr>
            <a:r>
              <a:rPr lang="en-US" sz="1700" kern="0" dirty="0" smtClean="0">
                <a:solidFill>
                  <a:schemeClr val="tx1"/>
                </a:solidFill>
                <a:latin typeface="+mn-lt"/>
              </a:rPr>
              <a:t>(Windows Server 2008 R2 Hyper-V)</a:t>
            </a:r>
          </a:p>
          <a:p>
            <a:pPr marL="387335" indent="-380985" defTabSz="912777" eaLnBrk="0" hangingPunct="0">
              <a:lnSpc>
                <a:spcPct val="90000"/>
              </a:lnSpc>
              <a:spcBef>
                <a:spcPct val="30000"/>
              </a:spcBef>
              <a:buClr>
                <a:schemeClr val="tx2"/>
              </a:buClr>
              <a:buSzPct val="80000"/>
              <a:buFont typeface="+mj-lt"/>
              <a:buAutoNum type="arabicPeriod"/>
            </a:pPr>
            <a:r>
              <a:rPr lang="en-US" sz="2000" kern="0" dirty="0" smtClean="0">
                <a:solidFill>
                  <a:schemeClr val="tx1"/>
                </a:solidFill>
                <a:latin typeface="+mn-lt"/>
              </a:rPr>
              <a:t>VM State/Memory Transfer</a:t>
            </a:r>
          </a:p>
          <a:p>
            <a:pPr marL="671486" lvl="1" indent="-380985" defTabSz="912777" eaLnBrk="0" hangingPunct="0">
              <a:lnSpc>
                <a:spcPct val="90000"/>
              </a:lnSpc>
              <a:spcBef>
                <a:spcPct val="30000"/>
              </a:spcBef>
              <a:buClr>
                <a:schemeClr val="tx2"/>
              </a:buClr>
              <a:buSzPct val="80000"/>
              <a:buFont typeface="+mj-lt"/>
              <a:buAutoNum type="alphaLcParenR"/>
            </a:pPr>
            <a:r>
              <a:rPr lang="en-US" sz="1700" kern="0" dirty="0" smtClean="0">
                <a:solidFill>
                  <a:schemeClr val="tx1"/>
                </a:solidFill>
                <a:latin typeface="+mn-lt"/>
              </a:rPr>
              <a:t>Create VM on the target</a:t>
            </a:r>
          </a:p>
          <a:p>
            <a:pPr marL="671486" lvl="1" indent="-380985" defTabSz="912777" eaLnBrk="0" hangingPunct="0">
              <a:lnSpc>
                <a:spcPct val="90000"/>
              </a:lnSpc>
              <a:spcBef>
                <a:spcPct val="30000"/>
              </a:spcBef>
              <a:buClr>
                <a:schemeClr val="tx2"/>
              </a:buClr>
              <a:buSzPct val="80000"/>
              <a:buFont typeface="+mj-lt"/>
              <a:buAutoNum type="alphaLcParenR"/>
            </a:pPr>
            <a:r>
              <a:rPr lang="en-US" sz="1700" kern="0" dirty="0" smtClean="0">
                <a:solidFill>
                  <a:schemeClr val="tx1"/>
                </a:solidFill>
                <a:latin typeface="+mn-lt"/>
              </a:rPr>
              <a:t>Move memory pages from the source to the target via Ethernet</a:t>
            </a:r>
          </a:p>
          <a:p>
            <a:pPr marL="387335" indent="-380985" defTabSz="912777" eaLnBrk="0" hangingPunct="0">
              <a:lnSpc>
                <a:spcPct val="90000"/>
              </a:lnSpc>
              <a:spcBef>
                <a:spcPct val="30000"/>
              </a:spcBef>
              <a:buClr>
                <a:schemeClr val="tx2"/>
              </a:buClr>
              <a:buSzPct val="80000"/>
              <a:buFont typeface="+mj-lt"/>
              <a:buAutoNum type="arabicPeriod"/>
            </a:pPr>
            <a:r>
              <a:rPr lang="en-US" sz="2000" kern="0" dirty="0" smtClean="0">
                <a:solidFill>
                  <a:schemeClr val="tx1"/>
                </a:solidFill>
                <a:latin typeface="+mn-lt"/>
              </a:rPr>
              <a:t>Final state transfer and virtual machine restore</a:t>
            </a:r>
          </a:p>
          <a:p>
            <a:pPr marL="671486" lvl="1" indent="-380985" defTabSz="912777" eaLnBrk="0" hangingPunct="0">
              <a:lnSpc>
                <a:spcPct val="90000"/>
              </a:lnSpc>
              <a:spcBef>
                <a:spcPct val="30000"/>
              </a:spcBef>
              <a:buClr>
                <a:schemeClr val="tx2"/>
              </a:buClr>
              <a:buSzPct val="80000"/>
              <a:buFont typeface="+mj-lt"/>
              <a:buAutoNum type="alphaLcParenR"/>
            </a:pPr>
            <a:r>
              <a:rPr lang="en-US" sz="1700" kern="0" dirty="0" smtClean="0">
                <a:solidFill>
                  <a:schemeClr val="tx1"/>
                </a:solidFill>
                <a:latin typeface="+mn-lt"/>
              </a:rPr>
              <a:t>Pause virtual machine</a:t>
            </a:r>
          </a:p>
          <a:p>
            <a:pPr marL="671486" lvl="1" indent="-380985" defTabSz="912777" eaLnBrk="0" hangingPunct="0">
              <a:lnSpc>
                <a:spcPct val="90000"/>
              </a:lnSpc>
              <a:spcBef>
                <a:spcPct val="30000"/>
              </a:spcBef>
              <a:buClr>
                <a:schemeClr val="tx2"/>
              </a:buClr>
              <a:buSzPct val="80000"/>
              <a:buFont typeface="+mj-lt"/>
              <a:buAutoNum type="alphaLcParenR"/>
            </a:pPr>
            <a:r>
              <a:rPr lang="en-US" sz="1700" kern="0" dirty="0" smtClean="0">
                <a:solidFill>
                  <a:schemeClr val="tx1"/>
                </a:solidFill>
                <a:latin typeface="+mn-lt"/>
              </a:rPr>
              <a:t>Move storage connectivity from source host to target host via Ethernet</a:t>
            </a:r>
          </a:p>
          <a:p>
            <a:pPr marL="387335" indent="-380985" defTabSz="912777" eaLnBrk="0" hangingPunct="0">
              <a:lnSpc>
                <a:spcPct val="90000"/>
              </a:lnSpc>
              <a:spcBef>
                <a:spcPct val="30000"/>
              </a:spcBef>
              <a:buClr>
                <a:schemeClr val="tx2"/>
              </a:buClr>
              <a:buSzPct val="80000"/>
              <a:buFont typeface="+mj-lt"/>
              <a:buAutoNum type="arabicPeriod"/>
            </a:pPr>
            <a:r>
              <a:rPr lang="en-US" sz="2000" kern="0" dirty="0" smtClean="0">
                <a:solidFill>
                  <a:schemeClr val="tx1"/>
                </a:solidFill>
                <a:latin typeface="+mn-lt"/>
              </a:rPr>
              <a:t>Resume </a:t>
            </a:r>
            <a:endParaRPr lang="en-US" sz="2000" kern="0" dirty="0">
              <a:solidFill>
                <a:schemeClr val="tx1"/>
              </a:solidFill>
              <a:latin typeface="+mn-lt"/>
            </a:endParaRPr>
          </a:p>
        </p:txBody>
      </p:sp>
      <p:grpSp>
        <p:nvGrpSpPr>
          <p:cNvPr id="3" name="Group 37"/>
          <p:cNvGrpSpPr/>
          <p:nvPr/>
        </p:nvGrpSpPr>
        <p:grpSpPr>
          <a:xfrm>
            <a:off x="1162555" y="5151136"/>
            <a:ext cx="767845" cy="480763"/>
            <a:chOff x="1431642" y="6457868"/>
            <a:chExt cx="1055526" cy="637877"/>
          </a:xfrm>
        </p:grpSpPr>
        <p:sp>
          <p:nvSpPr>
            <p:cNvPr id="17" name="Right Arrow 16"/>
            <p:cNvSpPr/>
            <p:nvPr/>
          </p:nvSpPr>
          <p:spPr bwMode="auto">
            <a:xfrm>
              <a:off x="1431642" y="6473319"/>
              <a:ext cx="1055526" cy="622426"/>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pic>
          <p:nvPicPr>
            <p:cNvPr id="7177" name="Picture 9" descr="http://www.iconarchive.com/icons/gort/hardware/RAM-icon.gif"/>
            <p:cNvPicPr>
              <a:picLocks noChangeAspect="1" noChangeArrowheads="1"/>
            </p:cNvPicPr>
            <p:nvPr/>
          </p:nvPicPr>
          <p:blipFill>
            <a:blip r:embed="rId3"/>
            <a:srcRect/>
            <a:stretch>
              <a:fillRect/>
            </a:stretch>
          </p:blipFill>
          <p:spPr bwMode="auto">
            <a:xfrm rot="387267">
              <a:off x="1549932" y="6457868"/>
              <a:ext cx="621655" cy="621655"/>
            </a:xfrm>
            <a:prstGeom prst="rect">
              <a:avLst/>
            </a:prstGeom>
            <a:noFill/>
          </p:spPr>
        </p:pic>
      </p:grpSp>
      <p:pic>
        <p:nvPicPr>
          <p:cNvPr id="7180" name="Picture 12" descr="C:\Users\bryons\Pictures\Virtualization Images for PPTs\Server Virtualization.png"/>
          <p:cNvPicPr>
            <a:picLocks noChangeAspect="1" noChangeArrowheads="1"/>
          </p:cNvPicPr>
          <p:nvPr/>
        </p:nvPicPr>
        <p:blipFill>
          <a:blip r:embed="rId4" cstate="print"/>
          <a:srcRect/>
          <a:stretch>
            <a:fillRect/>
          </a:stretch>
        </p:blipFill>
        <p:spPr bwMode="auto">
          <a:xfrm>
            <a:off x="188416" y="5009770"/>
            <a:ext cx="1025496" cy="1100059"/>
          </a:xfrm>
          <a:prstGeom prst="rect">
            <a:avLst/>
          </a:prstGeom>
          <a:noFill/>
        </p:spPr>
      </p:pic>
      <p:pic>
        <p:nvPicPr>
          <p:cNvPr id="7179" name="Picture 11" descr="C:\Users\bryons\Pictures\Virtualization Images for PPTs\Data.png"/>
          <p:cNvPicPr>
            <a:picLocks noChangeAspect="1" noChangeArrowheads="1"/>
          </p:cNvPicPr>
          <p:nvPr/>
        </p:nvPicPr>
        <p:blipFill>
          <a:blip r:embed="rId5"/>
          <a:srcRect/>
          <a:stretch>
            <a:fillRect/>
          </a:stretch>
        </p:blipFill>
        <p:spPr bwMode="auto">
          <a:xfrm>
            <a:off x="1794928" y="4885117"/>
            <a:ext cx="937277" cy="943443"/>
          </a:xfrm>
          <a:prstGeom prst="rect">
            <a:avLst/>
          </a:prstGeom>
          <a:noFill/>
        </p:spPr>
      </p:pic>
      <p:sp>
        <p:nvSpPr>
          <p:cNvPr id="24" name="TextBox 23"/>
          <p:cNvSpPr txBox="1"/>
          <p:nvPr/>
        </p:nvSpPr>
        <p:spPr>
          <a:xfrm>
            <a:off x="161864" y="5896287"/>
            <a:ext cx="1169096" cy="384721"/>
          </a:xfrm>
          <a:prstGeom prst="rect">
            <a:avLst/>
          </a:prstGeom>
          <a:noFill/>
        </p:spPr>
        <p:txBody>
          <a:bodyPr wrap="square" lIns="76197" tIns="38098" rIns="76197" bIns="38098" rtlCol="0">
            <a:spAutoFit/>
          </a:bodyPr>
          <a:lstStyle/>
          <a:p>
            <a:pPr algn="ctr"/>
            <a:r>
              <a:rPr lang="en-US" sz="2000" dirty="0" smtClean="0">
                <a:solidFill>
                  <a:schemeClr val="tx1"/>
                </a:solidFill>
                <a:effectLst>
                  <a:outerShdw blurRad="38100" dist="38100" dir="2700000" algn="tl">
                    <a:srgbClr val="000000">
                      <a:alpha val="43137"/>
                    </a:srgbClr>
                  </a:outerShdw>
                </a:effectLst>
                <a:latin typeface="Segoe" pitchFamily="34" charset="0"/>
              </a:rPr>
              <a:t>Host 1</a:t>
            </a:r>
          </a:p>
        </p:txBody>
      </p:sp>
      <p:grpSp>
        <p:nvGrpSpPr>
          <p:cNvPr id="6" name="Group 41"/>
          <p:cNvGrpSpPr/>
          <p:nvPr/>
        </p:nvGrpSpPr>
        <p:grpSpPr>
          <a:xfrm>
            <a:off x="3331367" y="4957499"/>
            <a:ext cx="1169096" cy="1300094"/>
            <a:chOff x="4387784" y="6348188"/>
            <a:chExt cx="1402915" cy="1560113"/>
          </a:xfrm>
        </p:grpSpPr>
        <p:pic>
          <p:nvPicPr>
            <p:cNvPr id="23" name="Picture 12" descr="C:\Users\bryons\Pictures\Virtualization Images for PPTs\Server Virtualization.png"/>
            <p:cNvPicPr>
              <a:picLocks noChangeAspect="1" noChangeArrowheads="1"/>
            </p:cNvPicPr>
            <p:nvPr/>
          </p:nvPicPr>
          <p:blipFill>
            <a:blip r:embed="rId4" cstate="print"/>
            <a:srcRect/>
            <a:stretch>
              <a:fillRect/>
            </a:stretch>
          </p:blipFill>
          <p:spPr bwMode="auto">
            <a:xfrm>
              <a:off x="4472422" y="6348188"/>
              <a:ext cx="1230595" cy="1320071"/>
            </a:xfrm>
            <a:prstGeom prst="rect">
              <a:avLst/>
            </a:prstGeom>
            <a:noFill/>
          </p:spPr>
        </p:pic>
        <p:sp>
          <p:nvSpPr>
            <p:cNvPr id="25" name="TextBox 24"/>
            <p:cNvSpPr txBox="1"/>
            <p:nvPr/>
          </p:nvSpPr>
          <p:spPr>
            <a:xfrm>
              <a:off x="4387784" y="7428169"/>
              <a:ext cx="1402915" cy="480132"/>
            </a:xfrm>
            <a:prstGeom prst="rect">
              <a:avLst/>
            </a:prstGeom>
            <a:noFill/>
          </p:spPr>
          <p:txBody>
            <a:bodyPr wrap="square" rtlCol="0">
              <a:spAutoFit/>
            </a:bodyPr>
            <a:lstStyle/>
            <a:p>
              <a:pPr algn="ctr"/>
              <a:r>
                <a:rPr lang="en-US" sz="2000" dirty="0" smtClean="0">
                  <a:solidFill>
                    <a:schemeClr val="tx1"/>
                  </a:solidFill>
                  <a:effectLst>
                    <a:outerShdw blurRad="38100" dist="38100" dir="2700000" algn="tl">
                      <a:srgbClr val="000000">
                        <a:alpha val="43137"/>
                      </a:srgbClr>
                    </a:outerShdw>
                  </a:effectLst>
                  <a:latin typeface="Segoe" pitchFamily="34" charset="0"/>
                </a:rPr>
                <a:t>Host 2</a:t>
              </a:r>
            </a:p>
          </p:txBody>
        </p:sp>
      </p:grpSp>
      <p:pic>
        <p:nvPicPr>
          <p:cNvPr id="30" name="Picture 12" descr="C:\Users\bryons\Pictures\Virtualization Images for PPTs\Server Virtualization.png"/>
          <p:cNvPicPr>
            <a:picLocks noChangeAspect="1" noChangeArrowheads="1"/>
          </p:cNvPicPr>
          <p:nvPr/>
        </p:nvPicPr>
        <p:blipFill>
          <a:blip r:embed="rId4" cstate="print"/>
          <a:srcRect/>
          <a:stretch>
            <a:fillRect/>
          </a:stretch>
        </p:blipFill>
        <p:spPr bwMode="auto">
          <a:xfrm>
            <a:off x="5474261" y="4970940"/>
            <a:ext cx="1025496" cy="1100059"/>
          </a:xfrm>
          <a:prstGeom prst="rect">
            <a:avLst/>
          </a:prstGeom>
          <a:noFill/>
        </p:spPr>
      </p:pic>
      <p:pic>
        <p:nvPicPr>
          <p:cNvPr id="33" name="Picture 12" descr="C:\Users\bryons\Pictures\Virtualization Images for PPTs\Server Virtualization.png"/>
          <p:cNvPicPr>
            <a:picLocks noChangeAspect="1" noChangeArrowheads="1"/>
          </p:cNvPicPr>
          <p:nvPr/>
        </p:nvPicPr>
        <p:blipFill>
          <a:blip r:embed="rId4" cstate="print"/>
          <a:srcRect/>
          <a:stretch>
            <a:fillRect/>
          </a:stretch>
        </p:blipFill>
        <p:spPr bwMode="auto">
          <a:xfrm>
            <a:off x="7194505" y="4939625"/>
            <a:ext cx="1025496" cy="1100059"/>
          </a:xfrm>
          <a:prstGeom prst="rect">
            <a:avLst/>
          </a:prstGeom>
          <a:noFill/>
        </p:spPr>
      </p:pic>
      <p:sp>
        <p:nvSpPr>
          <p:cNvPr id="35" name="TextBox 34"/>
          <p:cNvSpPr txBox="1"/>
          <p:nvPr/>
        </p:nvSpPr>
        <p:spPr>
          <a:xfrm>
            <a:off x="5396910" y="5857457"/>
            <a:ext cx="1169096" cy="384721"/>
          </a:xfrm>
          <a:prstGeom prst="rect">
            <a:avLst/>
          </a:prstGeom>
          <a:noFill/>
        </p:spPr>
        <p:txBody>
          <a:bodyPr wrap="square" lIns="76197" tIns="38098" rIns="76197" bIns="38098" rtlCol="0">
            <a:spAutoFit/>
          </a:bodyPr>
          <a:lstStyle/>
          <a:p>
            <a:pPr algn="ctr"/>
            <a:r>
              <a:rPr lang="en-US" sz="2000" dirty="0" smtClean="0">
                <a:solidFill>
                  <a:schemeClr val="tx1"/>
                </a:solidFill>
                <a:effectLst>
                  <a:outerShdw blurRad="38100" dist="38100" dir="2700000" algn="tl">
                    <a:srgbClr val="000000">
                      <a:alpha val="43137"/>
                    </a:srgbClr>
                  </a:outerShdw>
                </a:effectLst>
                <a:latin typeface="Segoe" pitchFamily="34" charset="0"/>
              </a:rPr>
              <a:t>Host 1</a:t>
            </a:r>
          </a:p>
        </p:txBody>
      </p:sp>
      <p:sp>
        <p:nvSpPr>
          <p:cNvPr id="36" name="TextBox 35"/>
          <p:cNvSpPr txBox="1"/>
          <p:nvPr/>
        </p:nvSpPr>
        <p:spPr>
          <a:xfrm>
            <a:off x="7123974" y="5849134"/>
            <a:ext cx="1169096" cy="384721"/>
          </a:xfrm>
          <a:prstGeom prst="rect">
            <a:avLst/>
          </a:prstGeom>
          <a:noFill/>
        </p:spPr>
        <p:txBody>
          <a:bodyPr wrap="square" lIns="76197" tIns="38098" rIns="76197" bIns="38098" rtlCol="0">
            <a:spAutoFit/>
          </a:bodyPr>
          <a:lstStyle/>
          <a:p>
            <a:pPr algn="ctr"/>
            <a:r>
              <a:rPr lang="en-US" sz="2000" dirty="0" smtClean="0">
                <a:solidFill>
                  <a:schemeClr val="tx1"/>
                </a:solidFill>
                <a:effectLst>
                  <a:outerShdw blurRad="38100" dist="38100" dir="2700000" algn="tl">
                    <a:srgbClr val="000000">
                      <a:alpha val="43137"/>
                    </a:srgbClr>
                  </a:outerShdw>
                </a:effectLst>
                <a:latin typeface="Segoe" pitchFamily="34" charset="0"/>
              </a:rPr>
              <a:t>Host 2</a:t>
            </a:r>
          </a:p>
        </p:txBody>
      </p:sp>
      <p:grpSp>
        <p:nvGrpSpPr>
          <p:cNvPr id="7" name="Group 38"/>
          <p:cNvGrpSpPr/>
          <p:nvPr/>
        </p:nvGrpSpPr>
        <p:grpSpPr>
          <a:xfrm>
            <a:off x="2645915" y="5120656"/>
            <a:ext cx="767845" cy="480763"/>
            <a:chOff x="1431642" y="6457868"/>
            <a:chExt cx="1055526" cy="637877"/>
          </a:xfrm>
        </p:grpSpPr>
        <p:sp>
          <p:nvSpPr>
            <p:cNvPr id="40" name="Right Arrow 39"/>
            <p:cNvSpPr/>
            <p:nvPr/>
          </p:nvSpPr>
          <p:spPr bwMode="auto">
            <a:xfrm>
              <a:off x="1431642" y="6473319"/>
              <a:ext cx="1055526" cy="622426"/>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pic>
          <p:nvPicPr>
            <p:cNvPr id="41" name="Picture 9" descr="http://www.iconarchive.com/icons/gort/hardware/RAM-icon.gif"/>
            <p:cNvPicPr>
              <a:picLocks noChangeAspect="1" noChangeArrowheads="1"/>
            </p:cNvPicPr>
            <p:nvPr/>
          </p:nvPicPr>
          <p:blipFill>
            <a:blip r:embed="rId3"/>
            <a:srcRect/>
            <a:stretch>
              <a:fillRect/>
            </a:stretch>
          </p:blipFill>
          <p:spPr bwMode="auto">
            <a:xfrm rot="387267">
              <a:off x="1549932" y="6457868"/>
              <a:ext cx="621655" cy="621655"/>
            </a:xfrm>
            <a:prstGeom prst="rect">
              <a:avLst/>
            </a:prstGeom>
            <a:noFill/>
          </p:spPr>
        </p:pic>
      </p:grpSp>
      <p:grpSp>
        <p:nvGrpSpPr>
          <p:cNvPr id="8" name="Group 42"/>
          <p:cNvGrpSpPr/>
          <p:nvPr/>
        </p:nvGrpSpPr>
        <p:grpSpPr>
          <a:xfrm>
            <a:off x="6466075" y="5100336"/>
            <a:ext cx="767845" cy="480763"/>
            <a:chOff x="1431642" y="6457868"/>
            <a:chExt cx="1055526" cy="637877"/>
          </a:xfrm>
        </p:grpSpPr>
        <p:sp>
          <p:nvSpPr>
            <p:cNvPr id="44" name="Right Arrow 43"/>
            <p:cNvSpPr/>
            <p:nvPr/>
          </p:nvSpPr>
          <p:spPr bwMode="auto">
            <a:xfrm>
              <a:off x="1431642" y="6473319"/>
              <a:ext cx="1055526" cy="622426"/>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pic>
          <p:nvPicPr>
            <p:cNvPr id="45" name="Picture 9" descr="http://www.iconarchive.com/icons/gort/hardware/RAM-icon.gif"/>
            <p:cNvPicPr>
              <a:picLocks noChangeAspect="1" noChangeArrowheads="1"/>
            </p:cNvPicPr>
            <p:nvPr/>
          </p:nvPicPr>
          <p:blipFill>
            <a:blip r:embed="rId3"/>
            <a:srcRect/>
            <a:stretch>
              <a:fillRect/>
            </a:stretch>
          </p:blipFill>
          <p:spPr bwMode="auto">
            <a:xfrm rot="387267">
              <a:off x="1549932" y="6457868"/>
              <a:ext cx="621655" cy="621655"/>
            </a:xfrm>
            <a:prstGeom prst="rect">
              <a:avLst/>
            </a:prstGeom>
            <a:noFill/>
          </p:spPr>
        </p:pic>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Migration &amp; Storage</a:t>
            </a:r>
            <a:endParaRPr lang="en-US" dirty="0"/>
          </a:p>
        </p:txBody>
      </p:sp>
      <p:sp>
        <p:nvSpPr>
          <p:cNvPr id="3" name="Text Placeholder 2"/>
          <p:cNvSpPr>
            <a:spLocks noGrp="1"/>
          </p:cNvSpPr>
          <p:nvPr>
            <p:ph type="body" sz="quarter" idx="10"/>
          </p:nvPr>
        </p:nvSpPr>
        <p:spPr>
          <a:xfrm>
            <a:off x="381000" y="1411552"/>
            <a:ext cx="8382000" cy="3850798"/>
          </a:xfrm>
        </p:spPr>
        <p:txBody>
          <a:bodyPr/>
          <a:lstStyle/>
          <a:p>
            <a:r>
              <a:rPr lang="en-US" dirty="0" smtClean="0"/>
              <a:t>Today: Windows Server 2008 Hyper-V</a:t>
            </a:r>
          </a:p>
          <a:p>
            <a:pPr lvl="1"/>
            <a:r>
              <a:rPr lang="en-US" dirty="0" smtClean="0"/>
              <a:t>Management Overhead one VM per LUN</a:t>
            </a:r>
          </a:p>
          <a:p>
            <a:pPr lvl="1"/>
            <a:r>
              <a:rPr lang="en-US" dirty="0" smtClean="0"/>
              <a:t>100 VMs = 100 LUNs</a:t>
            </a:r>
          </a:p>
          <a:p>
            <a:pPr lvl="1"/>
            <a:r>
              <a:rPr lang="en-US" dirty="0" smtClean="0"/>
              <a:t>Drive letter limitations</a:t>
            </a:r>
          </a:p>
          <a:p>
            <a:r>
              <a:rPr lang="en-US" dirty="0" smtClean="0"/>
              <a:t>Solutions:</a:t>
            </a:r>
          </a:p>
          <a:p>
            <a:pPr lvl="1"/>
            <a:r>
              <a:rPr lang="en-US" dirty="0" smtClean="0"/>
              <a:t>Use drive GUIDs</a:t>
            </a:r>
          </a:p>
          <a:p>
            <a:pPr lvl="1"/>
            <a:r>
              <a:rPr lang="en-US" dirty="0" smtClean="0"/>
              <a:t>Use partner solutions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Migration &amp; Storage</a:t>
            </a:r>
            <a:endParaRPr lang="en-US" dirty="0"/>
          </a:p>
        </p:txBody>
      </p:sp>
      <p:sp>
        <p:nvSpPr>
          <p:cNvPr id="3" name="Text Placeholder 2"/>
          <p:cNvSpPr>
            <a:spLocks noGrp="1"/>
          </p:cNvSpPr>
          <p:nvPr>
            <p:ph type="body" sz="quarter" idx="10"/>
          </p:nvPr>
        </p:nvSpPr>
        <p:spPr>
          <a:xfrm>
            <a:off x="381000" y="1293307"/>
            <a:ext cx="8382000" cy="4843890"/>
          </a:xfrm>
        </p:spPr>
        <p:txBody>
          <a:bodyPr/>
          <a:lstStyle/>
          <a:p>
            <a:r>
              <a:rPr lang="en-US" sz="2800" dirty="0" smtClean="0"/>
              <a:t>Windows Server 2008 R2 Hyper-V</a:t>
            </a:r>
          </a:p>
          <a:p>
            <a:pPr lvl="1"/>
            <a:r>
              <a:rPr lang="en-US" sz="2400" u="sng" dirty="0" smtClean="0"/>
              <a:t>NEW</a:t>
            </a:r>
            <a:r>
              <a:rPr lang="en-US" sz="2400" dirty="0" smtClean="0"/>
              <a:t> Cluster Shared Volumes (CSV)</a:t>
            </a:r>
          </a:p>
          <a:p>
            <a:pPr lvl="2"/>
            <a:r>
              <a:rPr lang="en-US" sz="2000" dirty="0" smtClean="0"/>
              <a:t>Required for Live Migration</a:t>
            </a:r>
            <a:endParaRPr lang="en-US" sz="2400" dirty="0" smtClean="0"/>
          </a:p>
          <a:p>
            <a:r>
              <a:rPr lang="en-US" sz="2600" dirty="0" smtClean="0"/>
              <a:t>CSV provides a single consistent file name space; All Windows Server 2008 R2 servers see the same storage</a:t>
            </a:r>
          </a:p>
          <a:p>
            <a:pPr lvl="1"/>
            <a:r>
              <a:rPr lang="en-US" sz="2300" dirty="0" smtClean="0"/>
              <a:t>Easy setup; Uses NTFS</a:t>
            </a:r>
          </a:p>
          <a:p>
            <a:pPr lvl="1"/>
            <a:r>
              <a:rPr lang="en-US" sz="2300" dirty="0" smtClean="0"/>
              <a:t>No reformatting SANs</a:t>
            </a:r>
          </a:p>
          <a:p>
            <a:pPr lvl="1"/>
            <a:r>
              <a:rPr lang="en-US" sz="2300" dirty="0" smtClean="0"/>
              <a:t>Create one big data store</a:t>
            </a:r>
          </a:p>
          <a:p>
            <a:pPr lvl="1"/>
            <a:r>
              <a:rPr lang="en-US" sz="2300" dirty="0" smtClean="0"/>
              <a:t>No more drive letter problems</a:t>
            </a:r>
          </a:p>
          <a:p>
            <a:pPr lvl="1"/>
            <a:r>
              <a:rPr lang="en-US" sz="2300" dirty="0" smtClean="0"/>
              <a:t>Existing tools just work</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Cluster Shared Volumes</a:t>
            </a:r>
            <a:endParaRPr lang="en-US" dirty="0"/>
          </a:p>
        </p:txBody>
      </p:sp>
      <p:sp>
        <p:nvSpPr>
          <p:cNvPr id="3" name="Text Placeholder 2"/>
          <p:cNvSpPr>
            <a:spLocks noGrp="1"/>
          </p:cNvSpPr>
          <p:nvPr>
            <p:ph type="body" sz="quarter" idx="10"/>
          </p:nvPr>
        </p:nvSpPr>
        <p:spPr>
          <a:xfrm>
            <a:off x="381000" y="1246009"/>
            <a:ext cx="8382000" cy="2210862"/>
          </a:xfrm>
        </p:spPr>
        <p:txBody>
          <a:bodyPr/>
          <a:lstStyle/>
          <a:p>
            <a:r>
              <a:rPr lang="en-US" dirty="0" smtClean="0"/>
              <a:t>All servers “see” the same storage </a:t>
            </a:r>
            <a:endParaRPr lang="en-US" dirty="0"/>
          </a:p>
        </p:txBody>
      </p:sp>
      <p:pic>
        <p:nvPicPr>
          <p:cNvPr id="6"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3"/>
          <a:srcRect/>
          <a:stretch>
            <a:fillRect/>
          </a:stretch>
        </p:blipFill>
        <p:spPr bwMode="auto">
          <a:xfrm>
            <a:off x="7102155" y="2003150"/>
            <a:ext cx="1362075" cy="1195388"/>
          </a:xfrm>
          <a:prstGeom prst="rect">
            <a:avLst/>
          </a:prstGeom>
          <a:noFill/>
        </p:spPr>
      </p:pic>
      <p:pic>
        <p:nvPicPr>
          <p:cNvPr id="7"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3"/>
          <a:srcRect/>
          <a:stretch>
            <a:fillRect/>
          </a:stretch>
        </p:blipFill>
        <p:spPr bwMode="auto">
          <a:xfrm>
            <a:off x="718581" y="2003150"/>
            <a:ext cx="1362075" cy="1195388"/>
          </a:xfrm>
          <a:prstGeom prst="rect">
            <a:avLst/>
          </a:prstGeom>
          <a:noFill/>
        </p:spPr>
      </p:pic>
      <p:pic>
        <p:nvPicPr>
          <p:cNvPr id="8"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3"/>
          <a:srcRect/>
          <a:stretch>
            <a:fillRect/>
          </a:stretch>
        </p:blipFill>
        <p:spPr bwMode="auto">
          <a:xfrm>
            <a:off x="4974297" y="2003150"/>
            <a:ext cx="1362075" cy="1195388"/>
          </a:xfrm>
          <a:prstGeom prst="rect">
            <a:avLst/>
          </a:prstGeom>
          <a:noFill/>
        </p:spPr>
      </p:pic>
      <p:pic>
        <p:nvPicPr>
          <p:cNvPr id="10"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3"/>
          <a:srcRect/>
          <a:stretch>
            <a:fillRect/>
          </a:stretch>
        </p:blipFill>
        <p:spPr bwMode="auto">
          <a:xfrm>
            <a:off x="2846439" y="2003150"/>
            <a:ext cx="1362075" cy="1195388"/>
          </a:xfrm>
          <a:prstGeom prst="rect">
            <a:avLst/>
          </a:prstGeom>
          <a:noFill/>
        </p:spPr>
      </p:pic>
      <p:pic>
        <p:nvPicPr>
          <p:cNvPr id="2051" name="Picture 3" descr="C:\Users\jeffwoo\Documents\Work\Customers &amp; Events\Latest Overview &amp; Roadmap Deck\Virtualization Images for PPTs\Storage Virtualization.png"/>
          <p:cNvPicPr>
            <a:picLocks noChangeAspect="1" noChangeArrowheads="1"/>
          </p:cNvPicPr>
          <p:nvPr/>
        </p:nvPicPr>
        <p:blipFill>
          <a:blip r:embed="rId4"/>
          <a:srcRect/>
          <a:stretch>
            <a:fillRect/>
          </a:stretch>
        </p:blipFill>
        <p:spPr bwMode="auto">
          <a:xfrm>
            <a:off x="3630613" y="3918336"/>
            <a:ext cx="1882775" cy="1919287"/>
          </a:xfrm>
          <a:prstGeom prst="rect">
            <a:avLst/>
          </a:prstGeom>
          <a:noFill/>
        </p:spPr>
      </p:pic>
      <p:cxnSp>
        <p:nvCxnSpPr>
          <p:cNvPr id="25" name="Shape 24"/>
          <p:cNvCxnSpPr>
            <a:stCxn id="7" idx="2"/>
            <a:endCxn id="2051" idx="1"/>
          </p:cNvCxnSpPr>
          <p:nvPr/>
        </p:nvCxnSpPr>
        <p:spPr>
          <a:xfrm rot="16200000" flipH="1">
            <a:off x="1675395" y="2922762"/>
            <a:ext cx="1679442" cy="2230994"/>
          </a:xfrm>
          <a:prstGeom prst="bentConnector2">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0" idx="2"/>
            <a:endCxn id="2051" idx="0"/>
          </p:cNvCxnSpPr>
          <p:nvPr/>
        </p:nvCxnSpPr>
        <p:spPr>
          <a:xfrm rot="16200000" flipH="1">
            <a:off x="3689840" y="3036175"/>
            <a:ext cx="719798" cy="1044524"/>
          </a:xfrm>
          <a:prstGeom prst="bentConnector3">
            <a:avLst>
              <a:gd name="adj1" fmla="val 50000"/>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8" idx="2"/>
            <a:endCxn id="2051" idx="0"/>
          </p:cNvCxnSpPr>
          <p:nvPr/>
        </p:nvCxnSpPr>
        <p:spPr>
          <a:xfrm rot="5400000">
            <a:off x="4753769" y="3016770"/>
            <a:ext cx="719798" cy="1083334"/>
          </a:xfrm>
          <a:prstGeom prst="bentConnector3">
            <a:avLst>
              <a:gd name="adj1" fmla="val 50000"/>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hape 30"/>
          <p:cNvCxnSpPr>
            <a:stCxn id="6" idx="2"/>
            <a:endCxn id="2051" idx="3"/>
          </p:cNvCxnSpPr>
          <p:nvPr/>
        </p:nvCxnSpPr>
        <p:spPr>
          <a:xfrm rot="5400000">
            <a:off x="5808570" y="2903357"/>
            <a:ext cx="1679442" cy="2269805"/>
          </a:xfrm>
          <a:prstGeom prst="bentConnector2">
            <a:avLst/>
          </a:prstGeom>
          <a:ln w="25400">
            <a:headEnd type="arrow"/>
            <a:tailEnd type="arrow"/>
          </a:ln>
        </p:spPr>
        <p:style>
          <a:lnRef idx="1">
            <a:schemeClr val="accent1"/>
          </a:lnRef>
          <a:fillRef idx="0">
            <a:schemeClr val="accent1"/>
          </a:fillRef>
          <a:effectRef idx="0">
            <a:schemeClr val="accent1"/>
          </a:effectRef>
          <a:fontRef idx="minor">
            <a:schemeClr val="tx1"/>
          </a:fontRef>
        </p:style>
      </p:cxnSp>
      <p:pic>
        <p:nvPicPr>
          <p:cNvPr id="4" name="Picture 3" descr="Common Directory.bmp"/>
          <p:cNvPicPr>
            <a:picLocks noChangeAspect="1"/>
          </p:cNvPicPr>
          <p:nvPr/>
        </p:nvPicPr>
        <p:blipFill>
          <a:blip r:embed="rId5"/>
          <a:stretch>
            <a:fillRect/>
          </a:stretch>
        </p:blipFill>
        <p:spPr>
          <a:xfrm>
            <a:off x="2324961" y="3371541"/>
            <a:ext cx="4494078" cy="294658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Live Migration (LM)</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rPr>
              <a:t>demo</a:t>
            </a:r>
            <a:endParaRPr lang="en-US" sz="10000" b="1" spc="-3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New Processor Feature Support</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Processor Feature Support</a:t>
            </a:r>
            <a:endParaRPr lang="en-US" dirty="0"/>
          </a:p>
        </p:txBody>
      </p:sp>
      <p:sp>
        <p:nvSpPr>
          <p:cNvPr id="3" name="Text Placeholder 2"/>
          <p:cNvSpPr>
            <a:spLocks noGrp="1"/>
          </p:cNvSpPr>
          <p:nvPr>
            <p:ph type="body" sz="quarter" idx="10"/>
          </p:nvPr>
        </p:nvSpPr>
        <p:spPr>
          <a:xfrm>
            <a:off x="381000" y="1411552"/>
            <a:ext cx="6896100" cy="4855898"/>
          </a:xfrm>
        </p:spPr>
        <p:txBody>
          <a:bodyPr>
            <a:normAutofit fontScale="47500" lnSpcReduction="20000"/>
          </a:bodyPr>
          <a:lstStyle/>
          <a:p>
            <a:pPr>
              <a:lnSpc>
                <a:spcPct val="110000"/>
              </a:lnSpc>
            </a:pPr>
            <a:r>
              <a:rPr lang="en-US" sz="4900" dirty="0" smtClean="0"/>
              <a:t>Second Level Address Translation (SLAT)</a:t>
            </a:r>
          </a:p>
          <a:p>
            <a:pPr lvl="1">
              <a:lnSpc>
                <a:spcPct val="110000"/>
              </a:lnSpc>
            </a:pPr>
            <a:r>
              <a:rPr lang="en-US" sz="4900" dirty="0" smtClean="0"/>
              <a:t>Uses new processor features to improve performance and reduce load on Windows Hypervisor</a:t>
            </a:r>
          </a:p>
          <a:p>
            <a:pPr lvl="2">
              <a:lnSpc>
                <a:spcPct val="110000"/>
              </a:lnSpc>
            </a:pPr>
            <a:r>
              <a:rPr lang="en-US" sz="4300" dirty="0" smtClean="0"/>
              <a:t>AMD: Nested Page Tables (NPT)</a:t>
            </a:r>
          </a:p>
          <a:p>
            <a:pPr lvl="2">
              <a:lnSpc>
                <a:spcPct val="110000"/>
              </a:lnSpc>
            </a:pPr>
            <a:r>
              <a:rPr lang="en-US" sz="4300" dirty="0" smtClean="0"/>
              <a:t>Intel: Extended Page Tables (EPT)</a:t>
            </a:r>
          </a:p>
          <a:p>
            <a:pPr marL="461963" lvl="0" indent="-461963" defTabSz="912813">
              <a:spcBef>
                <a:spcPct val="20000"/>
              </a:spcBef>
              <a:buClrTx/>
              <a:buSzTx/>
              <a:defRPr/>
            </a:pPr>
            <a:r>
              <a:rPr lang="en-US" sz="4800" kern="1200" dirty="0" smtClean="0">
                <a:gradFill>
                  <a:gsLst>
                    <a:gs pos="50000">
                      <a:schemeClr val="tx1"/>
                    </a:gs>
                    <a:gs pos="100000">
                      <a:schemeClr val="tx1"/>
                    </a:gs>
                  </a:gsLst>
                  <a:lin ang="5400000" scaled="0"/>
                </a:gradFill>
              </a:rPr>
              <a:t>Benefits</a:t>
            </a:r>
          </a:p>
          <a:p>
            <a:pPr marL="858838" lvl="1" indent="-396875" defTabSz="912813">
              <a:spcBef>
                <a:spcPct val="20000"/>
              </a:spcBef>
              <a:buClrTx/>
              <a:buSzTx/>
              <a:defRPr/>
            </a:pPr>
            <a:r>
              <a:rPr lang="en-US" sz="4900" kern="1200" dirty="0" smtClean="0">
                <a:gradFill>
                  <a:gsLst>
                    <a:gs pos="50000">
                      <a:schemeClr val="tx1"/>
                    </a:gs>
                    <a:gs pos="100000">
                      <a:schemeClr val="tx1"/>
                    </a:gs>
                  </a:gsLst>
                  <a:lin ang="5400000" scaled="0"/>
                </a:gradFill>
              </a:rPr>
              <a:t>Improve memory management performance</a:t>
            </a:r>
          </a:p>
          <a:p>
            <a:pPr marL="858838" lvl="1" indent="-396875" defTabSz="912813">
              <a:spcBef>
                <a:spcPct val="20000"/>
              </a:spcBef>
              <a:buClrTx/>
              <a:buSzTx/>
              <a:defRPr/>
            </a:pPr>
            <a:r>
              <a:rPr lang="en-US" sz="4900" kern="1200" dirty="0" smtClean="0">
                <a:gradFill>
                  <a:gsLst>
                    <a:gs pos="50000">
                      <a:schemeClr val="tx1"/>
                    </a:gs>
                    <a:gs pos="100000">
                      <a:schemeClr val="tx1"/>
                    </a:gs>
                  </a:gsLst>
                  <a:lin ang="5400000" scaled="0"/>
                </a:gradFill>
              </a:rPr>
              <a:t>Reduce in memory copies</a:t>
            </a:r>
          </a:p>
          <a:p>
            <a:pPr marL="858838" lvl="1" indent="-396875" defTabSz="912813">
              <a:spcBef>
                <a:spcPct val="20000"/>
              </a:spcBef>
              <a:buClrTx/>
              <a:buSzTx/>
              <a:defRPr/>
            </a:pPr>
            <a:r>
              <a:rPr lang="en-US" sz="4900" kern="1200" dirty="0" smtClean="0">
                <a:gradFill>
                  <a:gsLst>
                    <a:gs pos="50000">
                      <a:schemeClr val="tx1"/>
                    </a:gs>
                    <a:gs pos="100000">
                      <a:schemeClr val="tx1"/>
                    </a:gs>
                  </a:gsLst>
                  <a:lin ang="5400000" scaled="0"/>
                </a:gradFill>
              </a:rPr>
              <a:t>Memory usage will decrease from ~5% to 1% of total physical memory</a:t>
            </a:r>
          </a:p>
          <a:p>
            <a:pPr marL="858838" lvl="1" indent="-396875" defTabSz="912813">
              <a:spcBef>
                <a:spcPct val="20000"/>
              </a:spcBef>
              <a:buClrTx/>
              <a:buSzTx/>
              <a:defRPr/>
            </a:pPr>
            <a:r>
              <a:rPr lang="en-US" sz="4900" kern="1200" dirty="0" smtClean="0">
                <a:gradFill>
                  <a:gsLst>
                    <a:gs pos="50000">
                      <a:schemeClr val="tx1"/>
                    </a:gs>
                    <a:gs pos="100000">
                      <a:schemeClr val="tx1"/>
                    </a:gs>
                  </a:gsLst>
                  <a:lin ang="5400000" scaled="0"/>
                </a:gradFill>
              </a:rPr>
              <a:t>Most improvement with large working sets (TS/SQL)</a:t>
            </a:r>
          </a:p>
          <a:p>
            <a:pPr lvl="2">
              <a:lnSpc>
                <a:spcPct val="110000"/>
              </a:lnSpc>
            </a:pPr>
            <a:endParaRPr lang="en-US" dirty="0" smtClean="0"/>
          </a:p>
        </p:txBody>
      </p:sp>
      <p:grpSp>
        <p:nvGrpSpPr>
          <p:cNvPr id="4" name="Group 4"/>
          <p:cNvGrpSpPr>
            <a:grpSpLocks noChangeAspect="1"/>
          </p:cNvGrpSpPr>
          <p:nvPr/>
        </p:nvGrpSpPr>
        <p:grpSpPr>
          <a:xfrm>
            <a:off x="7347046" y="4530831"/>
            <a:ext cx="1680275" cy="1463877"/>
            <a:chOff x="267534" y="4002596"/>
            <a:chExt cx="2371519" cy="2066096"/>
          </a:xfrm>
        </p:grpSpPr>
        <p:pic>
          <p:nvPicPr>
            <p:cNvPr id="6" name="Picture 5" descr="Opteron Processor.png"/>
            <p:cNvPicPr>
              <a:picLocks noChangeAspect="1"/>
            </p:cNvPicPr>
            <p:nvPr/>
          </p:nvPicPr>
          <p:blipFill>
            <a:blip r:embed="rId3" cstate="print"/>
            <a:stretch>
              <a:fillRect/>
            </a:stretch>
          </p:blipFill>
          <p:spPr>
            <a:xfrm>
              <a:off x="267534" y="4107054"/>
              <a:ext cx="1188720" cy="1169258"/>
            </a:xfrm>
            <a:prstGeom prst="rect">
              <a:avLst/>
            </a:prstGeom>
          </p:spPr>
        </p:pic>
        <p:pic>
          <p:nvPicPr>
            <p:cNvPr id="7" name="Picture 5" descr="I:\SHOW_ART\Executive_Show_Art\06_EXECUTIVE_SHOW_ART\Muglia - 111406 TechEd IT Forum\PNGs\Intel-Xeon-MP.png"/>
            <p:cNvPicPr>
              <a:picLocks noChangeAspect="1" noChangeArrowheads="1"/>
            </p:cNvPicPr>
            <p:nvPr/>
          </p:nvPicPr>
          <p:blipFill>
            <a:blip r:embed="rId4"/>
            <a:srcRect/>
            <a:stretch>
              <a:fillRect/>
            </a:stretch>
          </p:blipFill>
          <p:spPr bwMode="auto">
            <a:xfrm>
              <a:off x="296883" y="4002596"/>
              <a:ext cx="2342170" cy="2066096"/>
            </a:xfrm>
            <a:prstGeom prst="rect">
              <a:avLst/>
            </a:prstGeom>
            <a:noFill/>
          </p:spPr>
        </p:pic>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dirty="0" smtClean="0"/>
              <a:t>Windows Server 2008 R2</a:t>
            </a:r>
            <a:br>
              <a:rPr lang="en-US" dirty="0" smtClean="0"/>
            </a:br>
            <a:r>
              <a:rPr lang="en-US" dirty="0" smtClean="0"/>
              <a:t>Core Parking</a:t>
            </a:r>
            <a:endParaRPr lang="en-US" dirty="0"/>
          </a:p>
        </p:txBody>
      </p:sp>
      <p:sp>
        <p:nvSpPr>
          <p:cNvPr id="7" name="Text Placeholder 2"/>
          <p:cNvSpPr>
            <a:spLocks noGrp="1"/>
          </p:cNvSpPr>
          <p:nvPr>
            <p:ph type="body" sz="quarter" idx="10"/>
          </p:nvPr>
        </p:nvSpPr>
        <p:spPr>
          <a:xfrm>
            <a:off x="381000" y="1592527"/>
            <a:ext cx="8382000" cy="4168834"/>
          </a:xfrm>
        </p:spPr>
        <p:txBody>
          <a:bodyPr/>
          <a:lstStyle/>
          <a:p>
            <a:r>
              <a:rPr lang="en-US" sz="3200" dirty="0" smtClean="0"/>
              <a:t>Overview</a:t>
            </a:r>
          </a:p>
          <a:p>
            <a:pPr lvl="1"/>
            <a:r>
              <a:rPr lang="en-US" sz="2800" dirty="0" smtClean="0"/>
              <a:t>Scheduling virtual machines on a single server for density as opposed to dispersion</a:t>
            </a:r>
          </a:p>
          <a:p>
            <a:pPr lvl="1"/>
            <a:r>
              <a:rPr lang="en-US" sz="2800" dirty="0" smtClean="0"/>
              <a:t>This allows “park/sleep” cores by putting them in deep C states</a:t>
            </a:r>
          </a:p>
          <a:p>
            <a:pPr marL="461963" lvl="0" indent="-461963" defTabSz="912813">
              <a:spcBef>
                <a:spcPct val="20000"/>
              </a:spcBef>
              <a:buClrTx/>
              <a:buSzTx/>
              <a:defRPr/>
            </a:pPr>
            <a:r>
              <a:rPr lang="en-US" sz="2800" kern="1200" dirty="0" smtClean="0">
                <a:gradFill>
                  <a:gsLst>
                    <a:gs pos="50000">
                      <a:schemeClr val="tx1"/>
                    </a:gs>
                    <a:gs pos="100000">
                      <a:schemeClr val="tx1"/>
                    </a:gs>
                  </a:gsLst>
                  <a:lin ang="5400000" scaled="0"/>
                </a:gradFill>
              </a:rPr>
              <a:t>Benefits</a:t>
            </a:r>
          </a:p>
          <a:p>
            <a:pPr marL="858838" lvl="1" indent="-396875" defTabSz="912813">
              <a:spcBef>
                <a:spcPct val="20000"/>
              </a:spcBef>
              <a:buClrTx/>
              <a:buSzTx/>
              <a:defRPr/>
            </a:pPr>
            <a:r>
              <a:rPr lang="en-US" sz="2400" dirty="0" smtClean="0">
                <a:gradFill>
                  <a:gsLst>
                    <a:gs pos="50000">
                      <a:schemeClr val="tx1"/>
                    </a:gs>
                    <a:gs pos="100000">
                      <a:schemeClr val="tx1"/>
                    </a:gs>
                  </a:gsLst>
                  <a:lin ang="5400000" scaled="0"/>
                </a:gradFill>
              </a:rPr>
              <a:t>Significantly enhances Green IT by being able to reduce power required for CPUs</a:t>
            </a:r>
            <a:endParaRPr lang="en-US" sz="2800" dirty="0" smtClean="0"/>
          </a:p>
          <a:p>
            <a:pPr lvl="1"/>
            <a:endParaRPr lang="en-US" dirty="0" smtClean="0"/>
          </a:p>
        </p:txBody>
      </p:sp>
      <p:grpSp>
        <p:nvGrpSpPr>
          <p:cNvPr id="3" name="Group 5"/>
          <p:cNvGrpSpPr/>
          <p:nvPr/>
        </p:nvGrpSpPr>
        <p:grpSpPr>
          <a:xfrm>
            <a:off x="6225102" y="4699000"/>
            <a:ext cx="2577562" cy="1696368"/>
            <a:chOff x="1213984" y="3344863"/>
            <a:chExt cx="4276725" cy="2814637"/>
          </a:xfrm>
        </p:grpSpPr>
        <p:pic>
          <p:nvPicPr>
            <p:cNvPr id="1026" name="Picture 2" descr="C:\Users\bryons\Pictures\Virtualization Images for PPTs\Lightning-Bolts-4-directions.png"/>
            <p:cNvPicPr>
              <a:picLocks noChangeAspect="1" noChangeArrowheads="1"/>
            </p:cNvPicPr>
            <p:nvPr/>
          </p:nvPicPr>
          <p:blipFill>
            <a:blip r:embed="rId3"/>
            <a:srcRect/>
            <a:stretch>
              <a:fillRect/>
            </a:stretch>
          </p:blipFill>
          <p:spPr bwMode="auto">
            <a:xfrm>
              <a:off x="1213984" y="3344863"/>
              <a:ext cx="4276725" cy="2562225"/>
            </a:xfrm>
            <a:prstGeom prst="rect">
              <a:avLst/>
            </a:prstGeom>
            <a:noFill/>
          </p:spPr>
        </p:pic>
        <p:pic>
          <p:nvPicPr>
            <p:cNvPr id="1027" name="Picture 3" descr="C:\Users\bryons\Pictures\Virtualization Images for PPTs\Server-3U-Physical-with-Virtualized-Servers-Inside.png"/>
            <p:cNvPicPr>
              <a:picLocks noChangeAspect="1" noChangeArrowheads="1"/>
            </p:cNvPicPr>
            <p:nvPr/>
          </p:nvPicPr>
          <p:blipFill>
            <a:blip r:embed="rId4"/>
            <a:srcRect/>
            <a:stretch>
              <a:fillRect/>
            </a:stretch>
          </p:blipFill>
          <p:spPr bwMode="auto">
            <a:xfrm>
              <a:off x="1914525" y="3768725"/>
              <a:ext cx="2724150" cy="2390775"/>
            </a:xfrm>
            <a:prstGeom prst="rect">
              <a:avLst/>
            </a:prstGeom>
            <a:noFill/>
          </p:spPr>
        </p:pic>
      </p:gr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lstStyle/>
          <a:p>
            <a:r>
              <a:rPr smtClean="0"/>
              <a:t>Windows Server 2008</a:t>
            </a:r>
            <a:br>
              <a:rPr smtClean="0"/>
            </a:br>
            <a:r>
              <a:rPr sz="4000" smtClean="0"/>
              <a:t>16 LP Server</a:t>
            </a:r>
            <a:endParaRPr lang="en-US" dirty="0"/>
          </a:p>
        </p:txBody>
      </p:sp>
      <p:pic>
        <p:nvPicPr>
          <p:cNvPr id="1026" name="Picture 2"/>
          <p:cNvPicPr>
            <a:picLocks noChangeAspect="1" noChangeArrowheads="1"/>
          </p:cNvPicPr>
          <p:nvPr/>
        </p:nvPicPr>
        <p:blipFill>
          <a:blip r:embed="rId3"/>
          <a:srcRect/>
          <a:stretch>
            <a:fillRect/>
          </a:stretch>
        </p:blipFill>
        <p:spPr bwMode="auto">
          <a:xfrm>
            <a:off x="647701" y="1657354"/>
            <a:ext cx="3303270" cy="1836420"/>
          </a:xfrm>
          <a:prstGeom prst="rect">
            <a:avLst/>
          </a:prstGeom>
          <a:noFill/>
          <a:ln w="9525">
            <a:noFill/>
            <a:miter lim="800000"/>
            <a:headEnd/>
            <a:tailEnd/>
          </a:ln>
          <a:effectLst/>
        </p:spPr>
      </p:pic>
      <p:pic>
        <p:nvPicPr>
          <p:cNvPr id="11" name="Picture 2"/>
          <p:cNvPicPr>
            <a:picLocks noChangeAspect="1" noChangeArrowheads="1"/>
          </p:cNvPicPr>
          <p:nvPr/>
        </p:nvPicPr>
        <p:blipFill>
          <a:blip r:embed="rId3"/>
          <a:srcRect/>
          <a:stretch>
            <a:fillRect/>
          </a:stretch>
        </p:blipFill>
        <p:spPr bwMode="auto">
          <a:xfrm>
            <a:off x="647701" y="4248152"/>
            <a:ext cx="3303270" cy="1836420"/>
          </a:xfrm>
          <a:prstGeom prst="rect">
            <a:avLst/>
          </a:prstGeom>
          <a:noFill/>
          <a:ln w="9525">
            <a:noFill/>
            <a:miter lim="800000"/>
            <a:headEnd/>
            <a:tailEnd/>
          </a:ln>
          <a:effectLst/>
        </p:spPr>
      </p:pic>
      <p:pic>
        <p:nvPicPr>
          <p:cNvPr id="12" name="Picture 2"/>
          <p:cNvPicPr>
            <a:picLocks noChangeAspect="1" noChangeArrowheads="1"/>
          </p:cNvPicPr>
          <p:nvPr/>
        </p:nvPicPr>
        <p:blipFill>
          <a:blip r:embed="rId3"/>
          <a:srcRect/>
          <a:stretch>
            <a:fillRect/>
          </a:stretch>
        </p:blipFill>
        <p:spPr bwMode="auto">
          <a:xfrm>
            <a:off x="5219701" y="1657354"/>
            <a:ext cx="3303270" cy="1836420"/>
          </a:xfrm>
          <a:prstGeom prst="rect">
            <a:avLst/>
          </a:prstGeom>
          <a:noFill/>
          <a:ln w="9525">
            <a:noFill/>
            <a:miter lim="800000"/>
            <a:headEnd/>
            <a:tailEnd/>
          </a:ln>
          <a:effectLst/>
        </p:spPr>
      </p:pic>
      <p:pic>
        <p:nvPicPr>
          <p:cNvPr id="13" name="Picture 2"/>
          <p:cNvPicPr>
            <a:picLocks noChangeAspect="1" noChangeArrowheads="1"/>
          </p:cNvPicPr>
          <p:nvPr/>
        </p:nvPicPr>
        <p:blipFill>
          <a:blip r:embed="rId3"/>
          <a:srcRect/>
          <a:stretch>
            <a:fillRect/>
          </a:stretch>
        </p:blipFill>
        <p:spPr bwMode="auto">
          <a:xfrm>
            <a:off x="5219701" y="4248152"/>
            <a:ext cx="3303270" cy="1836420"/>
          </a:xfrm>
          <a:prstGeom prst="rect">
            <a:avLst/>
          </a:prstGeom>
          <a:noFill/>
          <a:ln w="9525">
            <a:noFill/>
            <a:miter lim="800000"/>
            <a:headEnd/>
            <a:tailEnd/>
          </a:ln>
          <a:effectLst/>
        </p:spPr>
      </p:pic>
      <p:pic>
        <p:nvPicPr>
          <p:cNvPr id="3" name="Picture 2"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06458" y="2084395"/>
            <a:ext cx="893142" cy="676715"/>
          </a:xfrm>
          <a:prstGeom prst="rect">
            <a:avLst/>
          </a:prstGeom>
          <a:noFill/>
        </p:spPr>
      </p:pic>
      <p:pic>
        <p:nvPicPr>
          <p:cNvPr id="9" name="Picture 8"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06458" y="4684720"/>
            <a:ext cx="893142" cy="676715"/>
          </a:xfrm>
          <a:prstGeom prst="rect">
            <a:avLst/>
          </a:prstGeom>
          <a:noFill/>
        </p:spPr>
      </p:pic>
      <p:pic>
        <p:nvPicPr>
          <p:cNvPr id="10" name="Picture 9"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240358" y="4684720"/>
            <a:ext cx="893142" cy="676715"/>
          </a:xfrm>
          <a:prstGeom prst="rect">
            <a:avLst/>
          </a:prstGeom>
          <a:noFill/>
        </p:spPr>
      </p:pic>
      <p:pic>
        <p:nvPicPr>
          <p:cNvPr id="14" name="Picture 13"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240358" y="2084395"/>
            <a:ext cx="893142" cy="676715"/>
          </a:xfrm>
          <a:prstGeom prst="rect">
            <a:avLst/>
          </a:prstGeom>
          <a:noFill/>
        </p:spPr>
      </p:pic>
      <p:pic>
        <p:nvPicPr>
          <p:cNvPr id="17" name="Picture 16"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3125808" y="4694245"/>
            <a:ext cx="893142" cy="676715"/>
          </a:xfrm>
          <a:prstGeom prst="rect">
            <a:avLst/>
          </a:prstGeom>
          <a:noFill/>
        </p:spPr>
      </p:pic>
      <p:pic>
        <p:nvPicPr>
          <p:cNvPr id="18" name="Picture 17"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783533" y="4694245"/>
            <a:ext cx="893142" cy="676715"/>
          </a:xfrm>
          <a:prstGeom prst="rect">
            <a:avLst/>
          </a:prstGeom>
          <a:noFill/>
        </p:spPr>
      </p:pic>
      <p:pic>
        <p:nvPicPr>
          <p:cNvPr id="19" name="Picture 18"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783533" y="2093920"/>
            <a:ext cx="893142" cy="676715"/>
          </a:xfrm>
          <a:prstGeom prst="rect">
            <a:avLst/>
          </a:prstGeom>
          <a:noFill/>
        </p:spPr>
      </p:pic>
      <p:pic>
        <p:nvPicPr>
          <p:cNvPr id="20" name="Picture 19"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611208" y="2894020"/>
            <a:ext cx="893142" cy="676715"/>
          </a:xfrm>
          <a:prstGeom prst="rect">
            <a:avLst/>
          </a:prstGeom>
          <a:noFill/>
        </p:spPr>
      </p:pic>
      <p:pic>
        <p:nvPicPr>
          <p:cNvPr id="21" name="Picture 20"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611208" y="5494345"/>
            <a:ext cx="893142" cy="676715"/>
          </a:xfrm>
          <a:prstGeom prst="rect">
            <a:avLst/>
          </a:prstGeom>
          <a:noFill/>
        </p:spPr>
      </p:pic>
      <p:pic>
        <p:nvPicPr>
          <p:cNvPr id="22" name="Picture 21"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145108" y="5494345"/>
            <a:ext cx="893142" cy="676715"/>
          </a:xfrm>
          <a:prstGeom prst="rect">
            <a:avLst/>
          </a:prstGeom>
          <a:noFill/>
        </p:spPr>
      </p:pic>
      <p:pic>
        <p:nvPicPr>
          <p:cNvPr id="23" name="Picture 22"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145108" y="2894020"/>
            <a:ext cx="893142" cy="676715"/>
          </a:xfrm>
          <a:prstGeom prst="rect">
            <a:avLst/>
          </a:prstGeom>
          <a:noFill/>
        </p:spPr>
      </p:pic>
      <p:pic>
        <p:nvPicPr>
          <p:cNvPr id="25" name="Picture 24"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3078183" y="5494345"/>
            <a:ext cx="893142" cy="676715"/>
          </a:xfrm>
          <a:prstGeom prst="rect">
            <a:avLst/>
          </a:prstGeom>
          <a:noFill/>
        </p:spPr>
      </p:pic>
      <p:pic>
        <p:nvPicPr>
          <p:cNvPr id="26" name="Picture 25"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735908" y="5494345"/>
            <a:ext cx="893142" cy="676715"/>
          </a:xfrm>
          <a:prstGeom prst="rect">
            <a:avLst/>
          </a:prstGeom>
          <a:noFill/>
        </p:spPr>
      </p:pic>
      <p:pic>
        <p:nvPicPr>
          <p:cNvPr id="27" name="Picture 26"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735908" y="2894020"/>
            <a:ext cx="893142" cy="676715"/>
          </a:xfrm>
          <a:prstGeom prst="rect">
            <a:avLst/>
          </a:prstGeom>
          <a:noFill/>
        </p:spPr>
      </p:pic>
      <p:pic>
        <p:nvPicPr>
          <p:cNvPr id="28" name="Picture 27"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3163908" y="2074870"/>
            <a:ext cx="893142" cy="676715"/>
          </a:xfrm>
          <a:prstGeom prst="rect">
            <a:avLst/>
          </a:prstGeom>
          <a:noFill/>
        </p:spPr>
      </p:pic>
      <p:pic>
        <p:nvPicPr>
          <p:cNvPr id="29" name="Picture 28"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3116283" y="2874970"/>
            <a:ext cx="893142" cy="67671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6" presetClass="emph" presetSubtype="0" repeatCount="indefinite" autoRev="1" fill="hold" nodeType="withEffect">
                                  <p:stCondLst>
                                    <p:cond delay="0"/>
                                  </p:stCondLst>
                                  <p:childTnLst>
                                    <p:animScale>
                                      <p:cBhvr>
                                        <p:cTn id="11" dur="500" fill="hold"/>
                                        <p:tgtEl>
                                          <p:spTgt spid="3"/>
                                        </p:tgtEl>
                                      </p:cBhvr>
                                      <p:by x="150000" y="150000"/>
                                    </p:animScale>
                                  </p:childTnLst>
                                </p:cTn>
                              </p:par>
                              <p:par>
                                <p:cTn id="12" presetID="53" presetClass="entr" presetSubtype="0" fill="hold" nodeType="withEffect">
                                  <p:stCondLst>
                                    <p:cond delay="20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par>
                                <p:cTn id="17" presetID="6" presetClass="emph" presetSubtype="0" repeatCount="indefinite" autoRev="1" fill="hold" nodeType="withEffect">
                                  <p:stCondLst>
                                    <p:cond delay="400"/>
                                  </p:stCondLst>
                                  <p:childTnLst>
                                    <p:animScale>
                                      <p:cBhvr>
                                        <p:cTn id="18" dur="1000" fill="hold"/>
                                        <p:tgtEl>
                                          <p:spTgt spid="28"/>
                                        </p:tgtEl>
                                      </p:cBhvr>
                                      <p:by x="150000" y="150000"/>
                                    </p:animScale>
                                  </p:childTnLst>
                                </p:cTn>
                              </p:par>
                              <p:par>
                                <p:cTn id="19" presetID="53" presetClass="entr" presetSubtype="0" fill="hold" nodeType="withEffect">
                                  <p:stCondLst>
                                    <p:cond delay="70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6" presetClass="emph" presetSubtype="0" repeatCount="indefinite" autoRev="1" fill="hold" nodeType="withEffect">
                                  <p:stCondLst>
                                    <p:cond delay="700"/>
                                  </p:stCondLst>
                                  <p:childTnLst>
                                    <p:animScale>
                                      <p:cBhvr>
                                        <p:cTn id="25" dur="1000" fill="hold"/>
                                        <p:tgtEl>
                                          <p:spTgt spid="20"/>
                                        </p:tgtEl>
                                      </p:cBhvr>
                                      <p:by x="150000" y="150000"/>
                                    </p:animScale>
                                  </p:childTnLst>
                                </p:cTn>
                              </p:par>
                              <p:par>
                                <p:cTn id="26" presetID="53" presetClass="entr" presetSubtype="0" fill="hold" nodeType="withEffect">
                                  <p:stCondLst>
                                    <p:cond delay="900"/>
                                  </p:stCondLst>
                                  <p:childTnLst>
                                    <p:set>
                                      <p:cBhvr>
                                        <p:cTn id="27" dur="1" fill="hold">
                                          <p:stCondLst>
                                            <p:cond delay="0"/>
                                          </p:stCondLst>
                                        </p:cTn>
                                        <p:tgtEl>
                                          <p:spTgt spid="29"/>
                                        </p:tgtEl>
                                        <p:attrNameLst>
                                          <p:attrName>style.visibility</p:attrName>
                                        </p:attrNameLst>
                                      </p:cBhvr>
                                      <p:to>
                                        <p:strVal val="visible"/>
                                      </p:to>
                                    </p:set>
                                    <p:anim calcmode="lin" valueType="num">
                                      <p:cBhvr>
                                        <p:cTn id="28" dur="800" fill="hold"/>
                                        <p:tgtEl>
                                          <p:spTgt spid="29"/>
                                        </p:tgtEl>
                                        <p:attrNameLst>
                                          <p:attrName>ppt_w</p:attrName>
                                        </p:attrNameLst>
                                      </p:cBhvr>
                                      <p:tavLst>
                                        <p:tav tm="0">
                                          <p:val>
                                            <p:fltVal val="0"/>
                                          </p:val>
                                        </p:tav>
                                        <p:tav tm="100000">
                                          <p:val>
                                            <p:strVal val="#ppt_w"/>
                                          </p:val>
                                        </p:tav>
                                      </p:tavLst>
                                    </p:anim>
                                    <p:anim calcmode="lin" valueType="num">
                                      <p:cBhvr>
                                        <p:cTn id="29" dur="800" fill="hold"/>
                                        <p:tgtEl>
                                          <p:spTgt spid="29"/>
                                        </p:tgtEl>
                                        <p:attrNameLst>
                                          <p:attrName>ppt_h</p:attrName>
                                        </p:attrNameLst>
                                      </p:cBhvr>
                                      <p:tavLst>
                                        <p:tav tm="0">
                                          <p:val>
                                            <p:fltVal val="0"/>
                                          </p:val>
                                        </p:tav>
                                        <p:tav tm="100000">
                                          <p:val>
                                            <p:strVal val="#ppt_h"/>
                                          </p:val>
                                        </p:tav>
                                      </p:tavLst>
                                    </p:anim>
                                    <p:animEffect transition="in" filter="fade">
                                      <p:cBhvr>
                                        <p:cTn id="30" dur="800"/>
                                        <p:tgtEl>
                                          <p:spTgt spid="29"/>
                                        </p:tgtEl>
                                      </p:cBhvr>
                                    </p:animEffect>
                                  </p:childTnLst>
                                </p:cTn>
                              </p:par>
                              <p:par>
                                <p:cTn id="31" presetID="6" presetClass="emph" presetSubtype="0" repeatCount="indefinite" autoRev="1" fill="hold" nodeType="withEffect">
                                  <p:stCondLst>
                                    <p:cond delay="1000"/>
                                  </p:stCondLst>
                                  <p:childTnLst>
                                    <p:animScale>
                                      <p:cBhvr>
                                        <p:cTn id="32" dur="500" fill="hold"/>
                                        <p:tgtEl>
                                          <p:spTgt spid="29"/>
                                        </p:tgtEl>
                                      </p:cBhvr>
                                      <p:by x="150000" y="150000"/>
                                    </p:animScale>
                                  </p:childTnLst>
                                </p:cTn>
                              </p:par>
                              <p:par>
                                <p:cTn id="33" presetID="53" presetClass="entr" presetSubtype="0" fill="hold" nodeType="withEffect">
                                  <p:stCondLst>
                                    <p:cond delay="11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6" presetClass="emph" presetSubtype="0" repeatCount="indefinite" autoRev="1" fill="hold" nodeType="withEffect">
                                  <p:stCondLst>
                                    <p:cond delay="1100"/>
                                  </p:stCondLst>
                                  <p:childTnLst>
                                    <p:animScale>
                                      <p:cBhvr>
                                        <p:cTn id="39" dur="500" fill="hold"/>
                                        <p:tgtEl>
                                          <p:spTgt spid="14"/>
                                        </p:tgtEl>
                                      </p:cBhvr>
                                      <p:by x="150000" y="150000"/>
                                    </p:animScale>
                                  </p:childTnLst>
                                </p:cTn>
                              </p:par>
                              <p:par>
                                <p:cTn id="40" presetID="53" presetClass="entr" presetSubtype="0" fill="hold" nodeType="withEffect">
                                  <p:stCondLst>
                                    <p:cond delay="120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6" presetClass="emph" presetSubtype="0" repeatCount="indefinite" autoRev="1" fill="hold" nodeType="withEffect">
                                  <p:stCondLst>
                                    <p:cond delay="1400"/>
                                  </p:stCondLst>
                                  <p:childTnLst>
                                    <p:animScale>
                                      <p:cBhvr>
                                        <p:cTn id="46" dur="450" fill="hold"/>
                                        <p:tgtEl>
                                          <p:spTgt spid="19"/>
                                        </p:tgtEl>
                                      </p:cBhvr>
                                      <p:by x="150000" y="150000"/>
                                    </p:animScale>
                                  </p:childTnLst>
                                </p:cTn>
                              </p:par>
                              <p:par>
                                <p:cTn id="47" presetID="53" presetClass="entr" presetSubtype="0" fill="hold" nodeType="withEffect">
                                  <p:stCondLst>
                                    <p:cond delay="140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par>
                                <p:cTn id="52" presetID="6" presetClass="emph" presetSubtype="0" repeatCount="indefinite" autoRev="1" fill="hold" nodeType="withEffect">
                                  <p:stCondLst>
                                    <p:cond delay="1500"/>
                                  </p:stCondLst>
                                  <p:childTnLst>
                                    <p:animScale>
                                      <p:cBhvr>
                                        <p:cTn id="53" dur="500" fill="hold"/>
                                        <p:tgtEl>
                                          <p:spTgt spid="23"/>
                                        </p:tgtEl>
                                      </p:cBhvr>
                                      <p:by x="150000" y="150000"/>
                                    </p:animScale>
                                  </p:childTnLst>
                                </p:cTn>
                              </p:par>
                              <p:par>
                                <p:cTn id="54" presetID="53" presetClass="entr" presetSubtype="0" fill="hold" nodeType="withEffect">
                                  <p:stCondLst>
                                    <p:cond delay="140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childTnLst>
                                </p:cTn>
                              </p:par>
                              <p:par>
                                <p:cTn id="59" presetID="6" presetClass="emph" presetSubtype="0" repeatCount="indefinite" autoRev="1" fill="hold" nodeType="withEffect">
                                  <p:stCondLst>
                                    <p:cond delay="1500"/>
                                  </p:stCondLst>
                                  <p:childTnLst>
                                    <p:animScale>
                                      <p:cBhvr>
                                        <p:cTn id="60" dur="3000" fill="hold"/>
                                        <p:tgtEl>
                                          <p:spTgt spid="27"/>
                                        </p:tgtEl>
                                      </p:cBhvr>
                                      <p:by x="150000" y="150000"/>
                                    </p:animScale>
                                  </p:childTnLst>
                                </p:cTn>
                              </p:par>
                              <p:par>
                                <p:cTn id="61" presetID="53" presetClass="entr" presetSubtype="0" fill="hold" nodeType="withEffect">
                                  <p:stCondLst>
                                    <p:cond delay="150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par>
                                <p:cTn id="66" presetID="6" presetClass="emph" presetSubtype="0" fill="hold" nodeType="withEffect">
                                  <p:stCondLst>
                                    <p:cond delay="1600"/>
                                  </p:stCondLst>
                                  <p:childTnLst>
                                    <p:animScale>
                                      <p:cBhvr>
                                        <p:cTn id="67" dur="10800" fill="hold"/>
                                        <p:tgtEl>
                                          <p:spTgt spid="9"/>
                                        </p:tgtEl>
                                      </p:cBhvr>
                                      <p:by x="150000" y="150000"/>
                                    </p:animScale>
                                  </p:childTnLst>
                                </p:cTn>
                              </p:par>
                              <p:par>
                                <p:cTn id="68" presetID="53" presetClass="entr" presetSubtype="0" fill="hold" nodeType="withEffect">
                                  <p:stCondLst>
                                    <p:cond delay="190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par>
                                <p:cTn id="73" presetID="6" presetClass="emph" presetSubtype="0" repeatCount="indefinite" autoRev="1" fill="hold" nodeType="withEffect">
                                  <p:stCondLst>
                                    <p:cond delay="1900"/>
                                  </p:stCondLst>
                                  <p:childTnLst>
                                    <p:animScale>
                                      <p:cBhvr>
                                        <p:cTn id="74" dur="500" fill="hold"/>
                                        <p:tgtEl>
                                          <p:spTgt spid="17"/>
                                        </p:tgtEl>
                                      </p:cBhvr>
                                      <p:by x="150000" y="150000"/>
                                    </p:animScale>
                                  </p:childTnLst>
                                </p:cTn>
                              </p:par>
                              <p:par>
                                <p:cTn id="75" presetID="53" presetClass="entr" presetSubtype="0" fill="hold" nodeType="withEffect">
                                  <p:stCondLst>
                                    <p:cond delay="20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6" presetClass="emph" presetSubtype="0" repeatCount="indefinite" autoRev="1" fill="hold" nodeType="withEffect">
                                  <p:stCondLst>
                                    <p:cond delay="2200"/>
                                  </p:stCondLst>
                                  <p:childTnLst>
                                    <p:animScale>
                                      <p:cBhvr>
                                        <p:cTn id="81" dur="1000" fill="hold"/>
                                        <p:tgtEl>
                                          <p:spTgt spid="21"/>
                                        </p:tgtEl>
                                      </p:cBhvr>
                                      <p:by x="150000" y="150000"/>
                                    </p:animScale>
                                  </p:childTnLst>
                                </p:cTn>
                              </p:par>
                              <p:par>
                                <p:cTn id="82" presetID="53" presetClass="entr" presetSubtype="0" fill="hold" nodeType="withEffect">
                                  <p:stCondLst>
                                    <p:cond delay="2300"/>
                                  </p:stCondLst>
                                  <p:childTnLst>
                                    <p:set>
                                      <p:cBhvr>
                                        <p:cTn id="83" dur="1" fill="hold">
                                          <p:stCondLst>
                                            <p:cond delay="0"/>
                                          </p:stCondLst>
                                        </p:cTn>
                                        <p:tgtEl>
                                          <p:spTgt spid="25"/>
                                        </p:tgtEl>
                                        <p:attrNameLst>
                                          <p:attrName>style.visibility</p:attrName>
                                        </p:attrNameLst>
                                      </p:cBhvr>
                                      <p:to>
                                        <p:strVal val="visible"/>
                                      </p:to>
                                    </p:set>
                                    <p:anim calcmode="lin" valueType="num">
                                      <p:cBhvr>
                                        <p:cTn id="84" dur="500" fill="hold"/>
                                        <p:tgtEl>
                                          <p:spTgt spid="25"/>
                                        </p:tgtEl>
                                        <p:attrNameLst>
                                          <p:attrName>ppt_w</p:attrName>
                                        </p:attrNameLst>
                                      </p:cBhvr>
                                      <p:tavLst>
                                        <p:tav tm="0">
                                          <p:val>
                                            <p:fltVal val="0"/>
                                          </p:val>
                                        </p:tav>
                                        <p:tav tm="100000">
                                          <p:val>
                                            <p:strVal val="#ppt_w"/>
                                          </p:val>
                                        </p:tav>
                                      </p:tavLst>
                                    </p:anim>
                                    <p:anim calcmode="lin" valueType="num">
                                      <p:cBhvr>
                                        <p:cTn id="85" dur="500" fill="hold"/>
                                        <p:tgtEl>
                                          <p:spTgt spid="25"/>
                                        </p:tgtEl>
                                        <p:attrNameLst>
                                          <p:attrName>ppt_h</p:attrName>
                                        </p:attrNameLst>
                                      </p:cBhvr>
                                      <p:tavLst>
                                        <p:tav tm="0">
                                          <p:val>
                                            <p:fltVal val="0"/>
                                          </p:val>
                                        </p:tav>
                                        <p:tav tm="100000">
                                          <p:val>
                                            <p:strVal val="#ppt_h"/>
                                          </p:val>
                                        </p:tav>
                                      </p:tavLst>
                                    </p:anim>
                                    <p:animEffect transition="in" filter="fade">
                                      <p:cBhvr>
                                        <p:cTn id="86" dur="500"/>
                                        <p:tgtEl>
                                          <p:spTgt spid="25"/>
                                        </p:tgtEl>
                                      </p:cBhvr>
                                    </p:animEffect>
                                  </p:childTnLst>
                                </p:cTn>
                              </p:par>
                              <p:par>
                                <p:cTn id="87" presetID="6" presetClass="emph" presetSubtype="0" repeatCount="indefinite" autoRev="1" fill="hold" nodeType="withEffect">
                                  <p:stCondLst>
                                    <p:cond delay="2400"/>
                                  </p:stCondLst>
                                  <p:childTnLst>
                                    <p:animScale>
                                      <p:cBhvr>
                                        <p:cTn id="88" dur="2000" fill="hold"/>
                                        <p:tgtEl>
                                          <p:spTgt spid="25"/>
                                        </p:tgtEl>
                                      </p:cBhvr>
                                      <p:by x="150000" y="150000"/>
                                    </p:animScale>
                                  </p:childTnLst>
                                </p:cTn>
                              </p:par>
                              <p:par>
                                <p:cTn id="89" presetID="53" presetClass="entr" presetSubtype="0" fill="hold" nodeType="withEffect">
                                  <p:stCondLst>
                                    <p:cond delay="2500"/>
                                  </p:stCondLst>
                                  <p:childTnLst>
                                    <p:set>
                                      <p:cBhvr>
                                        <p:cTn id="90" dur="1" fill="hold">
                                          <p:stCondLst>
                                            <p:cond delay="0"/>
                                          </p:stCondLst>
                                        </p:cTn>
                                        <p:tgtEl>
                                          <p:spTgt spid="10"/>
                                        </p:tgtEl>
                                        <p:attrNameLst>
                                          <p:attrName>style.visibility</p:attrName>
                                        </p:attrNameLst>
                                      </p:cBhvr>
                                      <p:to>
                                        <p:strVal val="visible"/>
                                      </p:to>
                                    </p:set>
                                    <p:anim calcmode="lin" valueType="num">
                                      <p:cBhvr>
                                        <p:cTn id="91" dur="500" fill="hold"/>
                                        <p:tgtEl>
                                          <p:spTgt spid="10"/>
                                        </p:tgtEl>
                                        <p:attrNameLst>
                                          <p:attrName>ppt_w</p:attrName>
                                        </p:attrNameLst>
                                      </p:cBhvr>
                                      <p:tavLst>
                                        <p:tav tm="0">
                                          <p:val>
                                            <p:fltVal val="0"/>
                                          </p:val>
                                        </p:tav>
                                        <p:tav tm="100000">
                                          <p:val>
                                            <p:strVal val="#ppt_w"/>
                                          </p:val>
                                        </p:tav>
                                      </p:tavLst>
                                    </p:anim>
                                    <p:anim calcmode="lin" valueType="num">
                                      <p:cBhvr>
                                        <p:cTn id="92" dur="500" fill="hold"/>
                                        <p:tgtEl>
                                          <p:spTgt spid="10"/>
                                        </p:tgtEl>
                                        <p:attrNameLst>
                                          <p:attrName>ppt_h</p:attrName>
                                        </p:attrNameLst>
                                      </p:cBhvr>
                                      <p:tavLst>
                                        <p:tav tm="0">
                                          <p:val>
                                            <p:fltVal val="0"/>
                                          </p:val>
                                        </p:tav>
                                        <p:tav tm="100000">
                                          <p:val>
                                            <p:strVal val="#ppt_h"/>
                                          </p:val>
                                        </p:tav>
                                      </p:tavLst>
                                    </p:anim>
                                    <p:animEffect transition="in" filter="fade">
                                      <p:cBhvr>
                                        <p:cTn id="93" dur="500"/>
                                        <p:tgtEl>
                                          <p:spTgt spid="10"/>
                                        </p:tgtEl>
                                      </p:cBhvr>
                                    </p:animEffect>
                                  </p:childTnLst>
                                </p:cTn>
                              </p:par>
                              <p:par>
                                <p:cTn id="94" presetID="6" presetClass="emph" presetSubtype="0" repeatCount="indefinite" autoRev="1" fill="hold" nodeType="withEffect">
                                  <p:stCondLst>
                                    <p:cond delay="2500"/>
                                  </p:stCondLst>
                                  <p:childTnLst>
                                    <p:animScale>
                                      <p:cBhvr>
                                        <p:cTn id="95" dur="1000" fill="hold"/>
                                        <p:tgtEl>
                                          <p:spTgt spid="10"/>
                                        </p:tgtEl>
                                      </p:cBhvr>
                                      <p:by x="150000" y="150000"/>
                                    </p:animScale>
                                  </p:childTnLst>
                                </p:cTn>
                              </p:par>
                              <p:par>
                                <p:cTn id="96" presetID="53" presetClass="entr" presetSubtype="0" fill="hold" nodeType="withEffect">
                                  <p:stCondLst>
                                    <p:cond delay="2700"/>
                                  </p:stCondLst>
                                  <p:childTnLst>
                                    <p:set>
                                      <p:cBhvr>
                                        <p:cTn id="97" dur="1" fill="hold">
                                          <p:stCondLst>
                                            <p:cond delay="0"/>
                                          </p:stCondLst>
                                        </p:cTn>
                                        <p:tgtEl>
                                          <p:spTgt spid="18"/>
                                        </p:tgtEl>
                                        <p:attrNameLst>
                                          <p:attrName>style.visibility</p:attrName>
                                        </p:attrNameLst>
                                      </p:cBhvr>
                                      <p:to>
                                        <p:strVal val="visible"/>
                                      </p:to>
                                    </p:set>
                                    <p:anim calcmode="lin" valueType="num">
                                      <p:cBhvr>
                                        <p:cTn id="98" dur="500" fill="hold"/>
                                        <p:tgtEl>
                                          <p:spTgt spid="18"/>
                                        </p:tgtEl>
                                        <p:attrNameLst>
                                          <p:attrName>ppt_w</p:attrName>
                                        </p:attrNameLst>
                                      </p:cBhvr>
                                      <p:tavLst>
                                        <p:tav tm="0">
                                          <p:val>
                                            <p:fltVal val="0"/>
                                          </p:val>
                                        </p:tav>
                                        <p:tav tm="100000">
                                          <p:val>
                                            <p:strVal val="#ppt_w"/>
                                          </p:val>
                                        </p:tav>
                                      </p:tavLst>
                                    </p:anim>
                                    <p:anim calcmode="lin" valueType="num">
                                      <p:cBhvr>
                                        <p:cTn id="99" dur="500" fill="hold"/>
                                        <p:tgtEl>
                                          <p:spTgt spid="18"/>
                                        </p:tgtEl>
                                        <p:attrNameLst>
                                          <p:attrName>ppt_h</p:attrName>
                                        </p:attrNameLst>
                                      </p:cBhvr>
                                      <p:tavLst>
                                        <p:tav tm="0">
                                          <p:val>
                                            <p:fltVal val="0"/>
                                          </p:val>
                                        </p:tav>
                                        <p:tav tm="100000">
                                          <p:val>
                                            <p:strVal val="#ppt_h"/>
                                          </p:val>
                                        </p:tav>
                                      </p:tavLst>
                                    </p:anim>
                                    <p:animEffect transition="in" filter="fade">
                                      <p:cBhvr>
                                        <p:cTn id="100" dur="500"/>
                                        <p:tgtEl>
                                          <p:spTgt spid="18"/>
                                        </p:tgtEl>
                                      </p:cBhvr>
                                    </p:animEffect>
                                  </p:childTnLst>
                                </p:cTn>
                              </p:par>
                              <p:par>
                                <p:cTn id="101" presetID="6" presetClass="emph" presetSubtype="0" repeatCount="indefinite" autoRev="1" fill="hold" nodeType="withEffect">
                                  <p:stCondLst>
                                    <p:cond delay="2700"/>
                                  </p:stCondLst>
                                  <p:childTnLst>
                                    <p:animScale>
                                      <p:cBhvr>
                                        <p:cTn id="102" dur="500" fill="hold"/>
                                        <p:tgtEl>
                                          <p:spTgt spid="18"/>
                                        </p:tgtEl>
                                      </p:cBhvr>
                                      <p:by x="150000" y="150000"/>
                                    </p:animScale>
                                  </p:childTnLst>
                                </p:cTn>
                              </p:par>
                              <p:par>
                                <p:cTn id="103" presetID="53" presetClass="entr" presetSubtype="0" fill="hold" nodeType="withEffect">
                                  <p:stCondLst>
                                    <p:cond delay="2800"/>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500" fill="hold"/>
                                        <p:tgtEl>
                                          <p:spTgt spid="22"/>
                                        </p:tgtEl>
                                        <p:attrNameLst>
                                          <p:attrName>ppt_w</p:attrName>
                                        </p:attrNameLst>
                                      </p:cBhvr>
                                      <p:tavLst>
                                        <p:tav tm="0">
                                          <p:val>
                                            <p:fltVal val="0"/>
                                          </p:val>
                                        </p:tav>
                                        <p:tav tm="100000">
                                          <p:val>
                                            <p:strVal val="#ppt_w"/>
                                          </p:val>
                                        </p:tav>
                                      </p:tavLst>
                                    </p:anim>
                                    <p:anim calcmode="lin" valueType="num">
                                      <p:cBhvr>
                                        <p:cTn id="106" dur="500" fill="hold"/>
                                        <p:tgtEl>
                                          <p:spTgt spid="22"/>
                                        </p:tgtEl>
                                        <p:attrNameLst>
                                          <p:attrName>ppt_h</p:attrName>
                                        </p:attrNameLst>
                                      </p:cBhvr>
                                      <p:tavLst>
                                        <p:tav tm="0">
                                          <p:val>
                                            <p:fltVal val="0"/>
                                          </p:val>
                                        </p:tav>
                                        <p:tav tm="100000">
                                          <p:val>
                                            <p:strVal val="#ppt_h"/>
                                          </p:val>
                                        </p:tav>
                                      </p:tavLst>
                                    </p:anim>
                                    <p:animEffect transition="in" filter="fade">
                                      <p:cBhvr>
                                        <p:cTn id="107" dur="500"/>
                                        <p:tgtEl>
                                          <p:spTgt spid="22"/>
                                        </p:tgtEl>
                                      </p:cBhvr>
                                    </p:animEffect>
                                  </p:childTnLst>
                                </p:cTn>
                              </p:par>
                              <p:par>
                                <p:cTn id="108" presetID="6" presetClass="emph" presetSubtype="0" repeatCount="indefinite" autoRev="1" fill="hold" nodeType="withEffect">
                                  <p:stCondLst>
                                    <p:cond delay="3000"/>
                                  </p:stCondLst>
                                  <p:childTnLst>
                                    <p:animScale>
                                      <p:cBhvr>
                                        <p:cTn id="109" dur="1000" fill="hold"/>
                                        <p:tgtEl>
                                          <p:spTgt spid="22"/>
                                        </p:tgtEl>
                                      </p:cBhvr>
                                      <p:by x="150000" y="150000"/>
                                    </p:animScale>
                                  </p:childTnLst>
                                </p:cTn>
                              </p:par>
                              <p:par>
                                <p:cTn id="110" presetID="53" presetClass="entr" presetSubtype="0" fill="hold" nodeType="withEffect">
                                  <p:stCondLst>
                                    <p:cond delay="270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6" presetClass="emph" presetSubtype="0" repeatCount="indefinite" autoRev="1" fill="hold" nodeType="withEffect">
                                  <p:stCondLst>
                                    <p:cond delay="2800"/>
                                  </p:stCondLst>
                                  <p:childTnLst>
                                    <p:animScale>
                                      <p:cBhvr>
                                        <p:cTn id="116" dur="3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lstStyle/>
          <a:p>
            <a:r>
              <a:rPr sz="4400" smtClean="0"/>
              <a:t>Windows Server 2008 R2 </a:t>
            </a:r>
            <a:br>
              <a:rPr sz="4400" smtClean="0"/>
            </a:br>
            <a:r>
              <a:rPr sz="4400" smtClean="0"/>
              <a:t>Core Parking </a:t>
            </a:r>
            <a:r>
              <a:rPr sz="3600" smtClean="0"/>
              <a:t>16 LP Server</a:t>
            </a:r>
            <a:endParaRPr lang="en-US" sz="4400" dirty="0"/>
          </a:p>
        </p:txBody>
      </p:sp>
      <p:pic>
        <p:nvPicPr>
          <p:cNvPr id="1026" name="Picture 2"/>
          <p:cNvPicPr>
            <a:picLocks noChangeAspect="1" noChangeArrowheads="1"/>
          </p:cNvPicPr>
          <p:nvPr/>
        </p:nvPicPr>
        <p:blipFill>
          <a:blip r:embed="rId3"/>
          <a:srcRect/>
          <a:stretch>
            <a:fillRect/>
          </a:stretch>
        </p:blipFill>
        <p:spPr bwMode="auto">
          <a:xfrm>
            <a:off x="647701" y="1600204"/>
            <a:ext cx="3303270" cy="1836420"/>
          </a:xfrm>
          <a:prstGeom prst="rect">
            <a:avLst/>
          </a:prstGeom>
          <a:noFill/>
          <a:ln w="9525">
            <a:noFill/>
            <a:miter lim="800000"/>
            <a:headEnd/>
            <a:tailEnd/>
          </a:ln>
          <a:effectLst/>
        </p:spPr>
      </p:pic>
      <p:pic>
        <p:nvPicPr>
          <p:cNvPr id="11" name="Picture 2"/>
          <p:cNvPicPr>
            <a:picLocks noChangeAspect="1" noChangeArrowheads="1"/>
          </p:cNvPicPr>
          <p:nvPr/>
        </p:nvPicPr>
        <p:blipFill>
          <a:blip r:embed="rId3"/>
          <a:srcRect/>
          <a:stretch>
            <a:fillRect/>
          </a:stretch>
        </p:blipFill>
        <p:spPr bwMode="auto">
          <a:xfrm>
            <a:off x="647701" y="4191002"/>
            <a:ext cx="3303270" cy="1836420"/>
          </a:xfrm>
          <a:prstGeom prst="rect">
            <a:avLst/>
          </a:prstGeom>
          <a:noFill/>
          <a:ln w="9525">
            <a:noFill/>
            <a:miter lim="800000"/>
            <a:headEnd/>
            <a:tailEnd/>
          </a:ln>
          <a:effectLst/>
        </p:spPr>
      </p:pic>
      <p:pic>
        <p:nvPicPr>
          <p:cNvPr id="12" name="Picture 2"/>
          <p:cNvPicPr>
            <a:picLocks noChangeAspect="1" noChangeArrowheads="1"/>
          </p:cNvPicPr>
          <p:nvPr/>
        </p:nvPicPr>
        <p:blipFill>
          <a:blip r:embed="rId3"/>
          <a:srcRect/>
          <a:stretch>
            <a:fillRect/>
          </a:stretch>
        </p:blipFill>
        <p:spPr bwMode="auto">
          <a:xfrm>
            <a:off x="5219701" y="1600204"/>
            <a:ext cx="3303270" cy="1836420"/>
          </a:xfrm>
          <a:prstGeom prst="rect">
            <a:avLst/>
          </a:prstGeom>
          <a:noFill/>
          <a:ln w="9525">
            <a:noFill/>
            <a:miter lim="800000"/>
            <a:headEnd/>
            <a:tailEnd/>
          </a:ln>
          <a:effectLst/>
        </p:spPr>
      </p:pic>
      <p:pic>
        <p:nvPicPr>
          <p:cNvPr id="13" name="Picture 2"/>
          <p:cNvPicPr>
            <a:picLocks noChangeAspect="1" noChangeArrowheads="1"/>
          </p:cNvPicPr>
          <p:nvPr/>
        </p:nvPicPr>
        <p:blipFill>
          <a:blip r:embed="rId3"/>
          <a:srcRect/>
          <a:stretch>
            <a:fillRect/>
          </a:stretch>
        </p:blipFill>
        <p:spPr bwMode="auto">
          <a:xfrm>
            <a:off x="5219701" y="4191002"/>
            <a:ext cx="3303270" cy="1836420"/>
          </a:xfrm>
          <a:prstGeom prst="rect">
            <a:avLst/>
          </a:prstGeom>
          <a:noFill/>
          <a:ln w="9525">
            <a:noFill/>
            <a:miter lim="800000"/>
            <a:headEnd/>
            <a:tailEnd/>
          </a:ln>
          <a:effectLst/>
        </p:spPr>
      </p:pic>
      <p:pic>
        <p:nvPicPr>
          <p:cNvPr id="3" name="Picture 2"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73108" y="1541470"/>
            <a:ext cx="893142" cy="676715"/>
          </a:xfrm>
          <a:prstGeom prst="rect">
            <a:avLst/>
          </a:prstGeom>
          <a:noFill/>
        </p:spPr>
      </p:pic>
      <p:pic>
        <p:nvPicPr>
          <p:cNvPr id="9" name="Picture 8"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192733" y="1541470"/>
            <a:ext cx="893142" cy="676715"/>
          </a:xfrm>
          <a:prstGeom prst="rect">
            <a:avLst/>
          </a:prstGeom>
          <a:noFill/>
        </p:spPr>
      </p:pic>
      <p:pic>
        <p:nvPicPr>
          <p:cNvPr id="10" name="Picture 9"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192733" y="2455870"/>
            <a:ext cx="893142" cy="676715"/>
          </a:xfrm>
          <a:prstGeom prst="rect">
            <a:avLst/>
          </a:prstGeom>
          <a:noFill/>
        </p:spPr>
      </p:pic>
      <p:pic>
        <p:nvPicPr>
          <p:cNvPr id="14" name="Picture 13"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611208" y="2455870"/>
            <a:ext cx="893142" cy="676715"/>
          </a:xfrm>
          <a:prstGeom prst="rect">
            <a:avLst/>
          </a:prstGeom>
          <a:noFill/>
        </p:spPr>
      </p:pic>
      <p:pic>
        <p:nvPicPr>
          <p:cNvPr id="17" name="Picture 16"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992833" y="1855795"/>
            <a:ext cx="893142" cy="676715"/>
          </a:xfrm>
          <a:prstGeom prst="rect">
            <a:avLst/>
          </a:prstGeom>
          <a:noFill/>
        </p:spPr>
      </p:pic>
      <p:pic>
        <p:nvPicPr>
          <p:cNvPr id="18" name="Picture 17"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926158" y="2770195"/>
            <a:ext cx="893142" cy="676715"/>
          </a:xfrm>
          <a:prstGeom prst="rect">
            <a:avLst/>
          </a:prstGeom>
          <a:noFill/>
        </p:spPr>
      </p:pic>
      <p:pic>
        <p:nvPicPr>
          <p:cNvPr id="19" name="Picture 18"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1382733" y="2808295"/>
            <a:ext cx="893142" cy="676715"/>
          </a:xfrm>
          <a:prstGeom prst="rect">
            <a:avLst/>
          </a:prstGeom>
          <a:noFill/>
        </p:spPr>
      </p:pic>
      <p:pic>
        <p:nvPicPr>
          <p:cNvPr id="20" name="Picture 19"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2278083" y="1474795"/>
            <a:ext cx="893142" cy="676715"/>
          </a:xfrm>
          <a:prstGeom prst="rect">
            <a:avLst/>
          </a:prstGeom>
          <a:noFill/>
        </p:spPr>
      </p:pic>
      <p:pic>
        <p:nvPicPr>
          <p:cNvPr id="21" name="Picture 20"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6850083" y="1541470"/>
            <a:ext cx="893142" cy="676715"/>
          </a:xfrm>
          <a:prstGeom prst="rect">
            <a:avLst/>
          </a:prstGeom>
          <a:noFill/>
        </p:spPr>
      </p:pic>
      <p:pic>
        <p:nvPicPr>
          <p:cNvPr id="22" name="Picture 21"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6811983" y="2427295"/>
            <a:ext cx="893142" cy="676715"/>
          </a:xfrm>
          <a:prstGeom prst="rect">
            <a:avLst/>
          </a:prstGeom>
          <a:noFill/>
        </p:spPr>
      </p:pic>
      <p:pic>
        <p:nvPicPr>
          <p:cNvPr id="23" name="Picture 22"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2325708" y="2484445"/>
            <a:ext cx="893142" cy="676715"/>
          </a:xfrm>
          <a:prstGeom prst="rect">
            <a:avLst/>
          </a:prstGeom>
          <a:noFill/>
        </p:spPr>
      </p:pic>
      <p:pic>
        <p:nvPicPr>
          <p:cNvPr id="25" name="Picture 24"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631133" y="1855795"/>
            <a:ext cx="893142" cy="676715"/>
          </a:xfrm>
          <a:prstGeom prst="rect">
            <a:avLst/>
          </a:prstGeom>
          <a:noFill/>
        </p:spPr>
      </p:pic>
      <p:pic>
        <p:nvPicPr>
          <p:cNvPr id="26" name="Picture 25"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573983" y="2760670"/>
            <a:ext cx="893142" cy="676715"/>
          </a:xfrm>
          <a:prstGeom prst="rect">
            <a:avLst/>
          </a:prstGeom>
          <a:noFill/>
        </p:spPr>
      </p:pic>
      <p:pic>
        <p:nvPicPr>
          <p:cNvPr id="27" name="Picture 26"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3087708" y="2741620"/>
            <a:ext cx="893142" cy="676715"/>
          </a:xfrm>
          <a:prstGeom prst="rect">
            <a:avLst/>
          </a:prstGeom>
          <a:noFill/>
        </p:spPr>
      </p:pic>
      <p:pic>
        <p:nvPicPr>
          <p:cNvPr id="28" name="Picture 27"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1401783" y="1912945"/>
            <a:ext cx="893142" cy="676715"/>
          </a:xfrm>
          <a:prstGeom prst="rect">
            <a:avLst/>
          </a:prstGeom>
          <a:noFill/>
        </p:spPr>
      </p:pic>
      <p:pic>
        <p:nvPicPr>
          <p:cNvPr id="29" name="Picture 28"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3068658" y="1903420"/>
            <a:ext cx="893142" cy="676715"/>
          </a:xfrm>
          <a:prstGeom prst="rect">
            <a:avLst/>
          </a:prstGeom>
          <a:noFill/>
        </p:spPr>
      </p:pic>
      <p:sp>
        <p:nvSpPr>
          <p:cNvPr id="24" name="TextBox 23"/>
          <p:cNvSpPr txBox="1"/>
          <p:nvPr/>
        </p:nvSpPr>
        <p:spPr>
          <a:xfrm>
            <a:off x="5704524" y="4303189"/>
            <a:ext cx="2333625" cy="1569660"/>
          </a:xfrm>
          <a:prstGeom prst="rect">
            <a:avLst/>
          </a:prstGeom>
          <a:noFill/>
        </p:spPr>
        <p:txBody>
          <a:bodyPr wrap="square" rtlCol="0">
            <a:spAutoFit/>
          </a:bodyPr>
          <a:lstStyle/>
          <a:p>
            <a:pPr algn="ctr"/>
            <a:r>
              <a:rPr lang="en-US" sz="3200" b="1"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Processor is “parked”</a:t>
            </a:r>
          </a:p>
        </p:txBody>
      </p:sp>
      <p:sp>
        <p:nvSpPr>
          <p:cNvPr id="30" name="TextBox 29"/>
          <p:cNvSpPr txBox="1"/>
          <p:nvPr/>
        </p:nvSpPr>
        <p:spPr>
          <a:xfrm>
            <a:off x="1142049" y="4303189"/>
            <a:ext cx="2333625" cy="1569660"/>
          </a:xfrm>
          <a:prstGeom prst="rect">
            <a:avLst/>
          </a:prstGeom>
          <a:noFill/>
        </p:spPr>
        <p:txBody>
          <a:bodyPr wrap="square" rtlCol="0">
            <a:spAutoFit/>
          </a:bodyPr>
          <a:lstStyle/>
          <a:p>
            <a:pPr algn="ctr"/>
            <a:r>
              <a:rPr lang="en-US" sz="3200" b="1"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Processor is “parked”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6" presetClass="emph" presetSubtype="0" repeatCount="indefinite" autoRev="1" fill="hold" nodeType="withEffect">
                                  <p:stCondLst>
                                    <p:cond delay="0"/>
                                  </p:stCondLst>
                                  <p:childTnLst>
                                    <p:animScale>
                                      <p:cBhvr>
                                        <p:cTn id="11" dur="500" fill="hold"/>
                                        <p:tgtEl>
                                          <p:spTgt spid="3"/>
                                        </p:tgtEl>
                                      </p:cBhvr>
                                      <p:by x="150000" y="150000"/>
                                    </p:animScale>
                                  </p:childTnLst>
                                </p:cTn>
                              </p:par>
                              <p:par>
                                <p:cTn id="12" presetID="53" presetClass="entr" presetSubtype="0" fill="hold" nodeType="withEffect">
                                  <p:stCondLst>
                                    <p:cond delay="50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par>
                                <p:cTn id="17" presetID="6" presetClass="emph" presetSubtype="0" repeatCount="indefinite" autoRev="1" fill="hold" nodeType="withEffect">
                                  <p:stCondLst>
                                    <p:cond delay="600"/>
                                  </p:stCondLst>
                                  <p:childTnLst>
                                    <p:animScale>
                                      <p:cBhvr>
                                        <p:cTn id="18" dur="1000" fill="hold"/>
                                        <p:tgtEl>
                                          <p:spTgt spid="28"/>
                                        </p:tgtEl>
                                      </p:cBhvr>
                                      <p:by x="150000" y="150000"/>
                                    </p:animScale>
                                  </p:childTnLst>
                                </p:cTn>
                              </p:par>
                              <p:par>
                                <p:cTn id="19" presetID="53" presetClass="entr" presetSubtype="0" fill="hold" nodeType="withEffect">
                                  <p:stCondLst>
                                    <p:cond delay="100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6" presetClass="emph" presetSubtype="0" repeatCount="indefinite" autoRev="1" fill="hold" nodeType="withEffect">
                                  <p:stCondLst>
                                    <p:cond delay="1000"/>
                                  </p:stCondLst>
                                  <p:childTnLst>
                                    <p:animScale>
                                      <p:cBhvr>
                                        <p:cTn id="25" dur="1000" fill="hold"/>
                                        <p:tgtEl>
                                          <p:spTgt spid="20"/>
                                        </p:tgtEl>
                                      </p:cBhvr>
                                      <p:by x="150000" y="150000"/>
                                    </p:animScale>
                                  </p:childTnLst>
                                </p:cTn>
                              </p:par>
                              <p:par>
                                <p:cTn id="26" presetID="53" presetClass="entr" presetSubtype="0" fill="hold" nodeType="withEffect">
                                  <p:stCondLst>
                                    <p:cond delay="1200"/>
                                  </p:stCondLst>
                                  <p:childTnLst>
                                    <p:set>
                                      <p:cBhvr>
                                        <p:cTn id="27" dur="1" fill="hold">
                                          <p:stCondLst>
                                            <p:cond delay="0"/>
                                          </p:stCondLst>
                                        </p:cTn>
                                        <p:tgtEl>
                                          <p:spTgt spid="29"/>
                                        </p:tgtEl>
                                        <p:attrNameLst>
                                          <p:attrName>style.visibility</p:attrName>
                                        </p:attrNameLst>
                                      </p:cBhvr>
                                      <p:to>
                                        <p:strVal val="visible"/>
                                      </p:to>
                                    </p:set>
                                    <p:anim calcmode="lin" valueType="num">
                                      <p:cBhvr>
                                        <p:cTn id="28" dur="800" fill="hold"/>
                                        <p:tgtEl>
                                          <p:spTgt spid="29"/>
                                        </p:tgtEl>
                                        <p:attrNameLst>
                                          <p:attrName>ppt_w</p:attrName>
                                        </p:attrNameLst>
                                      </p:cBhvr>
                                      <p:tavLst>
                                        <p:tav tm="0">
                                          <p:val>
                                            <p:fltVal val="0"/>
                                          </p:val>
                                        </p:tav>
                                        <p:tav tm="100000">
                                          <p:val>
                                            <p:strVal val="#ppt_w"/>
                                          </p:val>
                                        </p:tav>
                                      </p:tavLst>
                                    </p:anim>
                                    <p:anim calcmode="lin" valueType="num">
                                      <p:cBhvr>
                                        <p:cTn id="29" dur="800" fill="hold"/>
                                        <p:tgtEl>
                                          <p:spTgt spid="29"/>
                                        </p:tgtEl>
                                        <p:attrNameLst>
                                          <p:attrName>ppt_h</p:attrName>
                                        </p:attrNameLst>
                                      </p:cBhvr>
                                      <p:tavLst>
                                        <p:tav tm="0">
                                          <p:val>
                                            <p:fltVal val="0"/>
                                          </p:val>
                                        </p:tav>
                                        <p:tav tm="100000">
                                          <p:val>
                                            <p:strVal val="#ppt_h"/>
                                          </p:val>
                                        </p:tav>
                                      </p:tavLst>
                                    </p:anim>
                                    <p:animEffect transition="in" filter="fade">
                                      <p:cBhvr>
                                        <p:cTn id="30" dur="800"/>
                                        <p:tgtEl>
                                          <p:spTgt spid="29"/>
                                        </p:tgtEl>
                                      </p:cBhvr>
                                    </p:animEffect>
                                  </p:childTnLst>
                                </p:cTn>
                              </p:par>
                              <p:par>
                                <p:cTn id="31" presetID="6" presetClass="emph" presetSubtype="0" repeatCount="indefinite" autoRev="1" fill="hold" nodeType="withEffect">
                                  <p:stCondLst>
                                    <p:cond delay="1400"/>
                                  </p:stCondLst>
                                  <p:childTnLst>
                                    <p:animScale>
                                      <p:cBhvr>
                                        <p:cTn id="32" dur="500" fill="hold"/>
                                        <p:tgtEl>
                                          <p:spTgt spid="29"/>
                                        </p:tgtEl>
                                      </p:cBhvr>
                                      <p:by x="150000" y="150000"/>
                                    </p:animScale>
                                  </p:childTnLst>
                                </p:cTn>
                              </p:par>
                              <p:par>
                                <p:cTn id="33" presetID="53" presetClass="entr" presetSubtype="0" fill="hold" nodeType="withEffect">
                                  <p:stCondLst>
                                    <p:cond delay="15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6" presetClass="emph" presetSubtype="0" repeatCount="indefinite" autoRev="1" fill="hold" nodeType="withEffect">
                                  <p:stCondLst>
                                    <p:cond delay="1600"/>
                                  </p:stCondLst>
                                  <p:childTnLst>
                                    <p:animScale>
                                      <p:cBhvr>
                                        <p:cTn id="39" dur="500" fill="hold"/>
                                        <p:tgtEl>
                                          <p:spTgt spid="14"/>
                                        </p:tgtEl>
                                      </p:cBhvr>
                                      <p:by x="150000" y="150000"/>
                                    </p:animScale>
                                  </p:childTnLst>
                                </p:cTn>
                              </p:par>
                              <p:par>
                                <p:cTn id="40" presetID="53" presetClass="entr" presetSubtype="0" fill="hold" nodeType="withEffect">
                                  <p:stCondLst>
                                    <p:cond delay="150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6" presetClass="emph" presetSubtype="0" repeatCount="indefinite" autoRev="1" fill="hold" nodeType="withEffect">
                                  <p:stCondLst>
                                    <p:cond delay="1500"/>
                                  </p:stCondLst>
                                  <p:childTnLst>
                                    <p:animScale>
                                      <p:cBhvr>
                                        <p:cTn id="46" dur="500" fill="hold"/>
                                        <p:tgtEl>
                                          <p:spTgt spid="19"/>
                                        </p:tgtEl>
                                      </p:cBhvr>
                                      <p:by x="150000" y="150000"/>
                                    </p:animScale>
                                  </p:childTnLst>
                                </p:cTn>
                              </p:par>
                              <p:par>
                                <p:cTn id="47" presetID="53" presetClass="entr" presetSubtype="0" fill="hold" nodeType="withEffect">
                                  <p:stCondLst>
                                    <p:cond delay="150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par>
                                <p:cTn id="52" presetID="6" presetClass="emph" presetSubtype="0" repeatCount="indefinite" autoRev="1" fill="hold" nodeType="withEffect">
                                  <p:stCondLst>
                                    <p:cond delay="1500"/>
                                  </p:stCondLst>
                                  <p:childTnLst>
                                    <p:animScale>
                                      <p:cBhvr>
                                        <p:cTn id="53" dur="500" fill="hold"/>
                                        <p:tgtEl>
                                          <p:spTgt spid="23"/>
                                        </p:tgtEl>
                                      </p:cBhvr>
                                      <p:by x="150000" y="150000"/>
                                    </p:animScale>
                                  </p:childTnLst>
                                </p:cTn>
                              </p:par>
                              <p:par>
                                <p:cTn id="54" presetID="53" presetClass="entr" presetSubtype="0" fill="hold" nodeType="withEffect">
                                  <p:stCondLst>
                                    <p:cond delay="160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childTnLst>
                                </p:cTn>
                              </p:par>
                              <p:par>
                                <p:cTn id="59" presetID="6" presetClass="emph" presetSubtype="0" repeatCount="indefinite" autoRev="1" fill="hold" nodeType="withEffect">
                                  <p:stCondLst>
                                    <p:cond delay="1500"/>
                                  </p:stCondLst>
                                  <p:childTnLst>
                                    <p:animScale>
                                      <p:cBhvr>
                                        <p:cTn id="60" dur="3000" fill="hold"/>
                                        <p:tgtEl>
                                          <p:spTgt spid="27"/>
                                        </p:tgtEl>
                                      </p:cBhvr>
                                      <p:by x="150000" y="150000"/>
                                    </p:animScale>
                                  </p:childTnLst>
                                </p:cTn>
                              </p:par>
                              <p:par>
                                <p:cTn id="61" presetID="53" presetClass="entr" presetSubtype="0" fill="hold" nodeType="withEffect">
                                  <p:stCondLst>
                                    <p:cond delay="160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fltVal val="0"/>
                                          </p:val>
                                        </p:tav>
                                        <p:tav tm="100000">
                                          <p:val>
                                            <p:strVal val="#ppt_w"/>
                                          </p:val>
                                        </p:tav>
                                      </p:tavLst>
                                    </p:anim>
                                    <p:anim calcmode="lin" valueType="num">
                                      <p:cBhvr>
                                        <p:cTn id="64" dur="1000" fill="hold"/>
                                        <p:tgtEl>
                                          <p:spTgt spid="9"/>
                                        </p:tgtEl>
                                        <p:attrNameLst>
                                          <p:attrName>ppt_h</p:attrName>
                                        </p:attrNameLst>
                                      </p:cBhvr>
                                      <p:tavLst>
                                        <p:tav tm="0">
                                          <p:val>
                                            <p:fltVal val="0"/>
                                          </p:val>
                                        </p:tav>
                                        <p:tav tm="100000">
                                          <p:val>
                                            <p:strVal val="#ppt_h"/>
                                          </p:val>
                                        </p:tav>
                                      </p:tavLst>
                                    </p:anim>
                                    <p:animEffect transition="in" filter="fade">
                                      <p:cBhvr>
                                        <p:cTn id="65" dur="1000"/>
                                        <p:tgtEl>
                                          <p:spTgt spid="9"/>
                                        </p:tgtEl>
                                      </p:cBhvr>
                                    </p:animEffect>
                                  </p:childTnLst>
                                </p:cTn>
                              </p:par>
                              <p:par>
                                <p:cTn id="66" presetID="6" presetClass="emph" presetSubtype="0" repeatCount="indefinite" accel="50000" decel="50000" autoRev="1" fill="hold" nodeType="withEffect">
                                  <p:stCondLst>
                                    <p:cond delay="1600"/>
                                  </p:stCondLst>
                                  <p:childTnLst>
                                    <p:animScale>
                                      <p:cBhvr>
                                        <p:cTn id="67" dur="2000" fill="hold"/>
                                        <p:tgtEl>
                                          <p:spTgt spid="9"/>
                                        </p:tgtEl>
                                      </p:cBhvr>
                                      <p:by x="150000" y="150000"/>
                                    </p:animScale>
                                  </p:childTnLst>
                                </p:cTn>
                              </p:par>
                              <p:par>
                                <p:cTn id="68" presetID="53" presetClass="entr" presetSubtype="0" fill="hold" nodeType="withEffect">
                                  <p:stCondLst>
                                    <p:cond delay="190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par>
                                <p:cTn id="73" presetID="6" presetClass="emph" presetSubtype="0" repeatCount="indefinite" autoRev="1" fill="hold" nodeType="withEffect">
                                  <p:stCondLst>
                                    <p:cond delay="1900"/>
                                  </p:stCondLst>
                                  <p:childTnLst>
                                    <p:animScale>
                                      <p:cBhvr>
                                        <p:cTn id="74" dur="500" fill="hold"/>
                                        <p:tgtEl>
                                          <p:spTgt spid="17"/>
                                        </p:tgtEl>
                                      </p:cBhvr>
                                      <p:by x="150000" y="150000"/>
                                    </p:animScale>
                                  </p:childTnLst>
                                </p:cTn>
                              </p:par>
                              <p:par>
                                <p:cTn id="75" presetID="53" presetClass="entr" presetSubtype="0" fill="hold" nodeType="withEffect">
                                  <p:stCondLst>
                                    <p:cond delay="20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6" presetClass="emph" presetSubtype="0" repeatCount="indefinite" autoRev="1" fill="hold" nodeType="withEffect">
                                  <p:stCondLst>
                                    <p:cond delay="2200"/>
                                  </p:stCondLst>
                                  <p:childTnLst>
                                    <p:animScale>
                                      <p:cBhvr>
                                        <p:cTn id="81" dur="1000" fill="hold"/>
                                        <p:tgtEl>
                                          <p:spTgt spid="21"/>
                                        </p:tgtEl>
                                      </p:cBhvr>
                                      <p:by x="150000" y="150000"/>
                                    </p:animScale>
                                  </p:childTnLst>
                                </p:cTn>
                              </p:par>
                              <p:par>
                                <p:cTn id="82" presetID="53" presetClass="entr" presetSubtype="0" fill="hold" nodeType="withEffect">
                                  <p:stCondLst>
                                    <p:cond delay="2300"/>
                                  </p:stCondLst>
                                  <p:childTnLst>
                                    <p:set>
                                      <p:cBhvr>
                                        <p:cTn id="83" dur="1" fill="hold">
                                          <p:stCondLst>
                                            <p:cond delay="0"/>
                                          </p:stCondLst>
                                        </p:cTn>
                                        <p:tgtEl>
                                          <p:spTgt spid="25"/>
                                        </p:tgtEl>
                                        <p:attrNameLst>
                                          <p:attrName>style.visibility</p:attrName>
                                        </p:attrNameLst>
                                      </p:cBhvr>
                                      <p:to>
                                        <p:strVal val="visible"/>
                                      </p:to>
                                    </p:set>
                                    <p:anim calcmode="lin" valueType="num">
                                      <p:cBhvr>
                                        <p:cTn id="84" dur="500" fill="hold"/>
                                        <p:tgtEl>
                                          <p:spTgt spid="25"/>
                                        </p:tgtEl>
                                        <p:attrNameLst>
                                          <p:attrName>ppt_w</p:attrName>
                                        </p:attrNameLst>
                                      </p:cBhvr>
                                      <p:tavLst>
                                        <p:tav tm="0">
                                          <p:val>
                                            <p:fltVal val="0"/>
                                          </p:val>
                                        </p:tav>
                                        <p:tav tm="100000">
                                          <p:val>
                                            <p:strVal val="#ppt_w"/>
                                          </p:val>
                                        </p:tav>
                                      </p:tavLst>
                                    </p:anim>
                                    <p:anim calcmode="lin" valueType="num">
                                      <p:cBhvr>
                                        <p:cTn id="85" dur="500" fill="hold"/>
                                        <p:tgtEl>
                                          <p:spTgt spid="25"/>
                                        </p:tgtEl>
                                        <p:attrNameLst>
                                          <p:attrName>ppt_h</p:attrName>
                                        </p:attrNameLst>
                                      </p:cBhvr>
                                      <p:tavLst>
                                        <p:tav tm="0">
                                          <p:val>
                                            <p:fltVal val="0"/>
                                          </p:val>
                                        </p:tav>
                                        <p:tav tm="100000">
                                          <p:val>
                                            <p:strVal val="#ppt_h"/>
                                          </p:val>
                                        </p:tav>
                                      </p:tavLst>
                                    </p:anim>
                                    <p:animEffect transition="in" filter="fade">
                                      <p:cBhvr>
                                        <p:cTn id="86" dur="500"/>
                                        <p:tgtEl>
                                          <p:spTgt spid="25"/>
                                        </p:tgtEl>
                                      </p:cBhvr>
                                    </p:animEffect>
                                  </p:childTnLst>
                                </p:cTn>
                              </p:par>
                              <p:par>
                                <p:cTn id="87" presetID="6" presetClass="emph" presetSubtype="0" repeatCount="indefinite" autoRev="1" fill="hold" nodeType="withEffect">
                                  <p:stCondLst>
                                    <p:cond delay="2400"/>
                                  </p:stCondLst>
                                  <p:childTnLst>
                                    <p:animScale>
                                      <p:cBhvr>
                                        <p:cTn id="88" dur="2000" fill="hold"/>
                                        <p:tgtEl>
                                          <p:spTgt spid="25"/>
                                        </p:tgtEl>
                                      </p:cBhvr>
                                      <p:by x="150000" y="150000"/>
                                    </p:animScale>
                                  </p:childTnLst>
                                </p:cTn>
                              </p:par>
                              <p:par>
                                <p:cTn id="89" presetID="53" presetClass="entr" presetSubtype="0" fill="hold" nodeType="withEffect">
                                  <p:stCondLst>
                                    <p:cond delay="2500"/>
                                  </p:stCondLst>
                                  <p:childTnLst>
                                    <p:set>
                                      <p:cBhvr>
                                        <p:cTn id="90" dur="1" fill="hold">
                                          <p:stCondLst>
                                            <p:cond delay="0"/>
                                          </p:stCondLst>
                                        </p:cTn>
                                        <p:tgtEl>
                                          <p:spTgt spid="10"/>
                                        </p:tgtEl>
                                        <p:attrNameLst>
                                          <p:attrName>style.visibility</p:attrName>
                                        </p:attrNameLst>
                                      </p:cBhvr>
                                      <p:to>
                                        <p:strVal val="visible"/>
                                      </p:to>
                                    </p:set>
                                    <p:anim calcmode="lin" valueType="num">
                                      <p:cBhvr>
                                        <p:cTn id="91" dur="500" fill="hold"/>
                                        <p:tgtEl>
                                          <p:spTgt spid="10"/>
                                        </p:tgtEl>
                                        <p:attrNameLst>
                                          <p:attrName>ppt_w</p:attrName>
                                        </p:attrNameLst>
                                      </p:cBhvr>
                                      <p:tavLst>
                                        <p:tav tm="0">
                                          <p:val>
                                            <p:fltVal val="0"/>
                                          </p:val>
                                        </p:tav>
                                        <p:tav tm="100000">
                                          <p:val>
                                            <p:strVal val="#ppt_w"/>
                                          </p:val>
                                        </p:tav>
                                      </p:tavLst>
                                    </p:anim>
                                    <p:anim calcmode="lin" valueType="num">
                                      <p:cBhvr>
                                        <p:cTn id="92" dur="500" fill="hold"/>
                                        <p:tgtEl>
                                          <p:spTgt spid="10"/>
                                        </p:tgtEl>
                                        <p:attrNameLst>
                                          <p:attrName>ppt_h</p:attrName>
                                        </p:attrNameLst>
                                      </p:cBhvr>
                                      <p:tavLst>
                                        <p:tav tm="0">
                                          <p:val>
                                            <p:fltVal val="0"/>
                                          </p:val>
                                        </p:tav>
                                        <p:tav tm="100000">
                                          <p:val>
                                            <p:strVal val="#ppt_h"/>
                                          </p:val>
                                        </p:tav>
                                      </p:tavLst>
                                    </p:anim>
                                    <p:animEffect transition="in" filter="fade">
                                      <p:cBhvr>
                                        <p:cTn id="93" dur="500"/>
                                        <p:tgtEl>
                                          <p:spTgt spid="10"/>
                                        </p:tgtEl>
                                      </p:cBhvr>
                                    </p:animEffect>
                                  </p:childTnLst>
                                </p:cTn>
                              </p:par>
                              <p:par>
                                <p:cTn id="94" presetID="6" presetClass="emph" presetSubtype="0" repeatCount="indefinite" autoRev="1" fill="hold" nodeType="withEffect">
                                  <p:stCondLst>
                                    <p:cond delay="2500"/>
                                  </p:stCondLst>
                                  <p:childTnLst>
                                    <p:animScale>
                                      <p:cBhvr>
                                        <p:cTn id="95" dur="1000" fill="hold"/>
                                        <p:tgtEl>
                                          <p:spTgt spid="10"/>
                                        </p:tgtEl>
                                      </p:cBhvr>
                                      <p:by x="150000" y="150000"/>
                                    </p:animScale>
                                  </p:childTnLst>
                                </p:cTn>
                              </p:par>
                              <p:par>
                                <p:cTn id="96" presetID="53" presetClass="entr" presetSubtype="0" fill="hold" nodeType="withEffect">
                                  <p:stCondLst>
                                    <p:cond delay="2700"/>
                                  </p:stCondLst>
                                  <p:childTnLst>
                                    <p:set>
                                      <p:cBhvr>
                                        <p:cTn id="97" dur="1" fill="hold">
                                          <p:stCondLst>
                                            <p:cond delay="0"/>
                                          </p:stCondLst>
                                        </p:cTn>
                                        <p:tgtEl>
                                          <p:spTgt spid="18"/>
                                        </p:tgtEl>
                                        <p:attrNameLst>
                                          <p:attrName>style.visibility</p:attrName>
                                        </p:attrNameLst>
                                      </p:cBhvr>
                                      <p:to>
                                        <p:strVal val="visible"/>
                                      </p:to>
                                    </p:set>
                                    <p:anim calcmode="lin" valueType="num">
                                      <p:cBhvr>
                                        <p:cTn id="98" dur="500" fill="hold"/>
                                        <p:tgtEl>
                                          <p:spTgt spid="18"/>
                                        </p:tgtEl>
                                        <p:attrNameLst>
                                          <p:attrName>ppt_w</p:attrName>
                                        </p:attrNameLst>
                                      </p:cBhvr>
                                      <p:tavLst>
                                        <p:tav tm="0">
                                          <p:val>
                                            <p:fltVal val="0"/>
                                          </p:val>
                                        </p:tav>
                                        <p:tav tm="100000">
                                          <p:val>
                                            <p:strVal val="#ppt_w"/>
                                          </p:val>
                                        </p:tav>
                                      </p:tavLst>
                                    </p:anim>
                                    <p:anim calcmode="lin" valueType="num">
                                      <p:cBhvr>
                                        <p:cTn id="99" dur="500" fill="hold"/>
                                        <p:tgtEl>
                                          <p:spTgt spid="18"/>
                                        </p:tgtEl>
                                        <p:attrNameLst>
                                          <p:attrName>ppt_h</p:attrName>
                                        </p:attrNameLst>
                                      </p:cBhvr>
                                      <p:tavLst>
                                        <p:tav tm="0">
                                          <p:val>
                                            <p:fltVal val="0"/>
                                          </p:val>
                                        </p:tav>
                                        <p:tav tm="100000">
                                          <p:val>
                                            <p:strVal val="#ppt_h"/>
                                          </p:val>
                                        </p:tav>
                                      </p:tavLst>
                                    </p:anim>
                                    <p:animEffect transition="in" filter="fade">
                                      <p:cBhvr>
                                        <p:cTn id="100" dur="500"/>
                                        <p:tgtEl>
                                          <p:spTgt spid="18"/>
                                        </p:tgtEl>
                                      </p:cBhvr>
                                    </p:animEffect>
                                  </p:childTnLst>
                                </p:cTn>
                              </p:par>
                              <p:par>
                                <p:cTn id="101" presetID="6" presetClass="emph" presetSubtype="0" repeatCount="indefinite" autoRev="1" fill="hold" nodeType="withEffect">
                                  <p:stCondLst>
                                    <p:cond delay="2700"/>
                                  </p:stCondLst>
                                  <p:childTnLst>
                                    <p:animScale>
                                      <p:cBhvr>
                                        <p:cTn id="102" dur="500" fill="hold"/>
                                        <p:tgtEl>
                                          <p:spTgt spid="18"/>
                                        </p:tgtEl>
                                      </p:cBhvr>
                                      <p:by x="150000" y="150000"/>
                                    </p:animScale>
                                  </p:childTnLst>
                                </p:cTn>
                              </p:par>
                              <p:par>
                                <p:cTn id="103" presetID="53" presetClass="entr" presetSubtype="0" fill="hold" nodeType="withEffect">
                                  <p:stCondLst>
                                    <p:cond delay="2800"/>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500" fill="hold"/>
                                        <p:tgtEl>
                                          <p:spTgt spid="22"/>
                                        </p:tgtEl>
                                        <p:attrNameLst>
                                          <p:attrName>ppt_w</p:attrName>
                                        </p:attrNameLst>
                                      </p:cBhvr>
                                      <p:tavLst>
                                        <p:tav tm="0">
                                          <p:val>
                                            <p:fltVal val="0"/>
                                          </p:val>
                                        </p:tav>
                                        <p:tav tm="100000">
                                          <p:val>
                                            <p:strVal val="#ppt_w"/>
                                          </p:val>
                                        </p:tav>
                                      </p:tavLst>
                                    </p:anim>
                                    <p:anim calcmode="lin" valueType="num">
                                      <p:cBhvr>
                                        <p:cTn id="106" dur="500" fill="hold"/>
                                        <p:tgtEl>
                                          <p:spTgt spid="22"/>
                                        </p:tgtEl>
                                        <p:attrNameLst>
                                          <p:attrName>ppt_h</p:attrName>
                                        </p:attrNameLst>
                                      </p:cBhvr>
                                      <p:tavLst>
                                        <p:tav tm="0">
                                          <p:val>
                                            <p:fltVal val="0"/>
                                          </p:val>
                                        </p:tav>
                                        <p:tav tm="100000">
                                          <p:val>
                                            <p:strVal val="#ppt_h"/>
                                          </p:val>
                                        </p:tav>
                                      </p:tavLst>
                                    </p:anim>
                                    <p:animEffect transition="in" filter="fade">
                                      <p:cBhvr>
                                        <p:cTn id="107" dur="500"/>
                                        <p:tgtEl>
                                          <p:spTgt spid="22"/>
                                        </p:tgtEl>
                                      </p:cBhvr>
                                    </p:animEffect>
                                  </p:childTnLst>
                                </p:cTn>
                              </p:par>
                              <p:par>
                                <p:cTn id="108" presetID="6" presetClass="emph" presetSubtype="0" repeatCount="indefinite" autoRev="1" fill="hold" nodeType="withEffect">
                                  <p:stCondLst>
                                    <p:cond delay="3000"/>
                                  </p:stCondLst>
                                  <p:childTnLst>
                                    <p:animScale>
                                      <p:cBhvr>
                                        <p:cTn id="109" dur="1000" fill="hold"/>
                                        <p:tgtEl>
                                          <p:spTgt spid="22"/>
                                        </p:tgtEl>
                                      </p:cBhvr>
                                      <p:by x="150000" y="150000"/>
                                    </p:animScale>
                                  </p:childTnLst>
                                </p:cTn>
                              </p:par>
                              <p:par>
                                <p:cTn id="110" presetID="53" presetClass="entr" presetSubtype="0" fill="hold" nodeType="withEffect">
                                  <p:stCondLst>
                                    <p:cond delay="270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6" presetClass="emph" presetSubtype="0" repeatCount="indefinite" autoRev="1" fill="hold" nodeType="withEffect">
                                  <p:stCondLst>
                                    <p:cond delay="2800"/>
                                  </p:stCondLst>
                                  <p:childTnLst>
                                    <p:animScale>
                                      <p:cBhvr>
                                        <p:cTn id="116" dur="3000" fill="hold"/>
                                        <p:tgtEl>
                                          <p:spTgt spid="26"/>
                                        </p:tgtEl>
                                      </p:cBhvr>
                                      <p:by x="150000" y="150000"/>
                                    </p:animScale>
                                  </p:childTnLst>
                                </p:cTn>
                              </p:par>
                            </p:childTnLst>
                          </p:cTn>
                        </p:par>
                      </p:childTnLst>
                    </p:cTn>
                  </p:par>
                  <p:par>
                    <p:cTn id="117" fill="hold">
                      <p:stCondLst>
                        <p:cond delay="indefinite"/>
                      </p:stCondLst>
                      <p:childTnLst>
                        <p:par>
                          <p:cTn id="118" fill="hold">
                            <p:stCondLst>
                              <p:cond delay="0"/>
                            </p:stCondLst>
                            <p:childTnLst>
                              <p:par>
                                <p:cTn id="119" presetID="53" presetClass="entr" presetSubtype="0"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p:cTn id="121" dur="500" fill="hold"/>
                                        <p:tgtEl>
                                          <p:spTgt spid="24"/>
                                        </p:tgtEl>
                                        <p:attrNameLst>
                                          <p:attrName>ppt_w</p:attrName>
                                        </p:attrNameLst>
                                      </p:cBhvr>
                                      <p:tavLst>
                                        <p:tav tm="0">
                                          <p:val>
                                            <p:fltVal val="0"/>
                                          </p:val>
                                        </p:tav>
                                        <p:tav tm="100000">
                                          <p:val>
                                            <p:strVal val="#ppt_w"/>
                                          </p:val>
                                        </p:tav>
                                      </p:tavLst>
                                    </p:anim>
                                    <p:anim calcmode="lin" valueType="num">
                                      <p:cBhvr>
                                        <p:cTn id="122" dur="500" fill="hold"/>
                                        <p:tgtEl>
                                          <p:spTgt spid="24"/>
                                        </p:tgtEl>
                                        <p:attrNameLst>
                                          <p:attrName>ppt_h</p:attrName>
                                        </p:attrNameLst>
                                      </p:cBhvr>
                                      <p:tavLst>
                                        <p:tav tm="0">
                                          <p:val>
                                            <p:fltVal val="0"/>
                                          </p:val>
                                        </p:tav>
                                        <p:tav tm="100000">
                                          <p:val>
                                            <p:strVal val="#ppt_h"/>
                                          </p:val>
                                        </p:tav>
                                      </p:tavLst>
                                    </p:anim>
                                    <p:animEffect transition="in" filter="fade">
                                      <p:cBhvr>
                                        <p:cTn id="123" dur="500"/>
                                        <p:tgtEl>
                                          <p:spTgt spid="24"/>
                                        </p:tgtEl>
                                      </p:cBhvr>
                                    </p:animEffect>
                                  </p:childTnLst>
                                </p:cTn>
                              </p:par>
                              <p:par>
                                <p:cTn id="124" presetID="53" presetClass="entr" presetSubtype="0" fill="hold" grpId="2" nodeType="with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xit" presetSubtype="0" fill="hold" grpId="0" nodeType="clickEffect">
                                  <p:stCondLst>
                                    <p:cond delay="0"/>
                                  </p:stCondLst>
                                  <p:childTnLst>
                                    <p:anim calcmode="lin" valueType="num">
                                      <p:cBhvr>
                                        <p:cTn id="132" dur="500"/>
                                        <p:tgtEl>
                                          <p:spTgt spid="30"/>
                                        </p:tgtEl>
                                        <p:attrNameLst>
                                          <p:attrName>ppt_w</p:attrName>
                                        </p:attrNameLst>
                                      </p:cBhvr>
                                      <p:tavLst>
                                        <p:tav tm="0">
                                          <p:val>
                                            <p:strVal val="ppt_w"/>
                                          </p:val>
                                        </p:tav>
                                        <p:tav tm="100000">
                                          <p:val>
                                            <p:fltVal val="0"/>
                                          </p:val>
                                        </p:tav>
                                      </p:tavLst>
                                    </p:anim>
                                    <p:anim calcmode="lin" valueType="num">
                                      <p:cBhvr>
                                        <p:cTn id="133" dur="500"/>
                                        <p:tgtEl>
                                          <p:spTgt spid="30"/>
                                        </p:tgtEl>
                                        <p:attrNameLst>
                                          <p:attrName>ppt_h</p:attrName>
                                        </p:attrNameLst>
                                      </p:cBhvr>
                                      <p:tavLst>
                                        <p:tav tm="0">
                                          <p:val>
                                            <p:strVal val="ppt_h"/>
                                          </p:val>
                                        </p:tav>
                                        <p:tav tm="100000">
                                          <p:val>
                                            <p:fltVal val="0"/>
                                          </p:val>
                                        </p:tav>
                                      </p:tavLst>
                                    </p:anim>
                                    <p:animEffect transition="out" filter="fade">
                                      <p:cBhvr>
                                        <p:cTn id="134" dur="500"/>
                                        <p:tgtEl>
                                          <p:spTgt spid="30"/>
                                        </p:tgtEl>
                                      </p:cBhvr>
                                    </p:animEffect>
                                    <p:set>
                                      <p:cBhvr>
                                        <p:cTn id="135" dur="1" fill="hold">
                                          <p:stCondLst>
                                            <p:cond delay="499"/>
                                          </p:stCondLst>
                                        </p:cTn>
                                        <p:tgtEl>
                                          <p:spTgt spid="30"/>
                                        </p:tgtEl>
                                        <p:attrNameLst>
                                          <p:attrName>style.visibility</p:attrName>
                                        </p:attrNameLst>
                                      </p:cBhvr>
                                      <p:to>
                                        <p:strVal val="hidden"/>
                                      </p:to>
                                    </p:set>
                                  </p:childTnLst>
                                </p:cTn>
                              </p:par>
                              <p:par>
                                <p:cTn id="136" presetID="0" presetClass="path" presetSubtype="0" accel="50000" decel="50000" fill="hold" nodeType="withEffect">
                                  <p:stCondLst>
                                    <p:cond delay="0"/>
                                  </p:stCondLst>
                                  <p:childTnLst>
                                    <p:animMotion origin="layout" path="M -3.33333E-6 -4.07407E-6 L -0.09895 0.32917 " pathEditMode="relative" rAng="0" ptsTypes="AA">
                                      <p:cBhvr>
                                        <p:cTn id="137" dur="2000" fill="hold"/>
                                        <p:tgtEl>
                                          <p:spTgt spid="28"/>
                                        </p:tgtEl>
                                        <p:attrNameLst>
                                          <p:attrName>ppt_x</p:attrName>
                                          <p:attrName>ppt_y</p:attrName>
                                        </p:attrNameLst>
                                      </p:cBhvr>
                                      <p:rCtr x="-49" y="165"/>
                                    </p:animMotion>
                                  </p:childTnLst>
                                </p:cTn>
                              </p:par>
                              <p:par>
                                <p:cTn id="138" presetID="0" presetClass="path" presetSubtype="0" accel="50000" decel="50000" fill="hold" nodeType="withEffect">
                                  <p:stCondLst>
                                    <p:cond delay="400"/>
                                  </p:stCondLst>
                                  <p:childTnLst>
                                    <p:animMotion origin="layout" path="M 1.66667E-6 1.85185E-6 L -0.01876 0.25 " pathEditMode="relative" ptsTypes="AA">
                                      <p:cBhvr>
                                        <p:cTn id="139" dur="2000" fill="hold"/>
                                        <p:tgtEl>
                                          <p:spTgt spid="23"/>
                                        </p:tgtEl>
                                        <p:attrNameLst>
                                          <p:attrName>ppt_x</p:attrName>
                                          <p:attrName>ppt_y</p:attrName>
                                        </p:attrNameLst>
                                      </p:cBhvr>
                                    </p:animMotion>
                                  </p:childTnLst>
                                </p:cTn>
                              </p:par>
                              <p:par>
                                <p:cTn id="140" presetID="0" presetClass="path" presetSubtype="0" accel="50000" decel="50000" fill="hold" nodeType="withEffect">
                                  <p:stCondLst>
                                    <p:cond delay="800"/>
                                  </p:stCondLst>
                                  <p:childTnLst>
                                    <p:animMotion origin="layout" path="M -6.66667E-6 -3.7037E-7 L -0.59584 0.48889 " pathEditMode="relative" ptsTypes="AA">
                                      <p:cBhvr>
                                        <p:cTn id="141" dur="2000" fill="hold"/>
                                        <p:tgtEl>
                                          <p:spTgt spid="17"/>
                                        </p:tgtEl>
                                        <p:attrNameLst>
                                          <p:attrName>ppt_x</p:attrName>
                                          <p:attrName>ppt_y</p:attrName>
                                        </p:attrNameLst>
                                      </p:cBhvr>
                                    </p:animMotion>
                                  </p:childTnLst>
                                </p:cTn>
                              </p:par>
                              <p:par>
                                <p:cTn id="142" presetID="0" presetClass="path" presetSubtype="0" accel="50000" decel="50000" fill="hold" nodeType="withEffect">
                                  <p:stCondLst>
                                    <p:cond delay="0"/>
                                  </p:stCondLst>
                                  <p:childTnLst>
                                    <p:animMotion origin="layout" path="M 3.33333E-6 2.96296E-6 L -0.57292 0.48611 " pathEditMode="relative" ptsTypes="AA">
                                      <p:cBhvr>
                                        <p:cTn id="143" dur="2000" fill="hold"/>
                                        <p:tgtEl>
                                          <p:spTgt spid="25"/>
                                        </p:tgtEl>
                                        <p:attrNameLst>
                                          <p:attrName>ppt_x</p:attrName>
                                          <p:attrName>ppt_y</p:attrName>
                                        </p:attrNameLst>
                                      </p:cBhvr>
                                    </p:animMotion>
                                  </p:childTnLst>
                                </p:cTn>
                              </p:par>
                            </p:childTnLst>
                          </p:cTn>
                        </p:par>
                      </p:childTnLst>
                    </p:cTn>
                  </p:par>
                  <p:par>
                    <p:cTn id="144" fill="hold">
                      <p:stCondLst>
                        <p:cond delay="indefinite"/>
                      </p:stCondLst>
                      <p:childTnLst>
                        <p:par>
                          <p:cTn id="145" fill="hold">
                            <p:stCondLst>
                              <p:cond delay="0"/>
                            </p:stCondLst>
                            <p:childTnLst>
                              <p:par>
                                <p:cTn id="146" presetID="0" presetClass="path" presetSubtype="0" accel="50000" decel="50000" fill="hold" nodeType="clickEffect">
                                  <p:stCondLst>
                                    <p:cond delay="0"/>
                                  </p:stCondLst>
                                  <p:childTnLst>
                                    <p:animMotion origin="layout" path="M -0.09895 0.32917 L 0.66563 -0.01111 " pathEditMode="relative" rAng="0" ptsTypes="AA">
                                      <p:cBhvr>
                                        <p:cTn id="147" dur="2000" fill="hold"/>
                                        <p:tgtEl>
                                          <p:spTgt spid="28"/>
                                        </p:tgtEl>
                                        <p:attrNameLst>
                                          <p:attrName>ppt_x</p:attrName>
                                          <p:attrName>ppt_y</p:attrName>
                                        </p:attrNameLst>
                                      </p:cBhvr>
                                      <p:rCtr x="382" y="-170"/>
                                    </p:animMotion>
                                  </p:childTnLst>
                                </p:cTn>
                              </p:par>
                              <p:par>
                                <p:cTn id="148" presetID="0" presetClass="path" presetSubtype="0" accel="50000" decel="50000" fill="hold" nodeType="withEffect">
                                  <p:stCondLst>
                                    <p:cond delay="400"/>
                                  </p:stCondLst>
                                  <p:childTnLst>
                                    <p:animMotion origin="layout" path="M -0.57291 0.48611 L -0.66875 0.00139 " pathEditMode="relative" ptsTypes="AA">
                                      <p:cBhvr>
                                        <p:cTn id="149" dur="2000" fill="hold"/>
                                        <p:tgtEl>
                                          <p:spTgt spid="25"/>
                                        </p:tgtEl>
                                        <p:attrNameLst>
                                          <p:attrName>ppt_x</p:attrName>
                                          <p:attrName>ppt_y</p:attrName>
                                        </p:attrNameLst>
                                      </p:cBhvr>
                                    </p:animMotion>
                                  </p:childTnLst>
                                </p:cTn>
                              </p:par>
                              <p:par>
                                <p:cTn id="150" presetID="0" presetClass="path" presetSubtype="0" accel="50000" decel="50000" fill="hold" nodeType="withEffect">
                                  <p:stCondLst>
                                    <p:cond delay="900"/>
                                  </p:stCondLst>
                                  <p:childTnLst>
                                    <p:animMotion origin="layout" path="M -0.01875 0.24999 L 0.3823 -0.08195 " pathEditMode="relative" ptsTypes="AA">
                                      <p:cBhvr>
                                        <p:cTn id="151" dur="2000" fill="hold"/>
                                        <p:tgtEl>
                                          <p:spTgt spid="23"/>
                                        </p:tgtEl>
                                        <p:attrNameLst>
                                          <p:attrName>ppt_x</p:attrName>
                                          <p:attrName>ppt_y</p:attrName>
                                        </p:attrNameLst>
                                      </p:cBhvr>
                                    </p:animMotion>
                                  </p:childTnLst>
                                </p:cTn>
                              </p:par>
                              <p:par>
                                <p:cTn id="152" presetID="0" presetClass="path" presetSubtype="0" accel="50000" decel="50000" fill="hold" nodeType="withEffect">
                                  <p:stCondLst>
                                    <p:cond delay="1500"/>
                                  </p:stCondLst>
                                  <p:childTnLst>
                                    <p:animMotion origin="layout" path="M -0.59584 0.48889 L -0.39688 0.08751 " pathEditMode="relative" ptsTypes="AA">
                                      <p:cBhvr>
                                        <p:cTn id="153" dur="2000" fill="hold"/>
                                        <p:tgtEl>
                                          <p:spTgt spid="17"/>
                                        </p:tgtEl>
                                        <p:attrNameLst>
                                          <p:attrName>ppt_x</p:attrName>
                                          <p:attrName>ppt_y</p:attrName>
                                        </p:attrNameLst>
                                      </p:cBhvr>
                                    </p:animMotion>
                                  </p:childTnLst>
                                </p:cTn>
                              </p:par>
                              <p:par>
                                <p:cTn id="154" presetID="53" presetClass="entr" presetSubtype="0" fill="hold" grpId="1" nodeType="withEffect">
                                  <p:stCondLst>
                                    <p:cond delay="2000"/>
                                  </p:stCondLst>
                                  <p:childTnLst>
                                    <p:set>
                                      <p:cBhvr>
                                        <p:cTn id="155" dur="1" fill="hold">
                                          <p:stCondLst>
                                            <p:cond delay="0"/>
                                          </p:stCondLst>
                                        </p:cTn>
                                        <p:tgtEl>
                                          <p:spTgt spid="30"/>
                                        </p:tgtEl>
                                        <p:attrNameLst>
                                          <p:attrName>style.visibility</p:attrName>
                                        </p:attrNameLst>
                                      </p:cBhvr>
                                      <p:to>
                                        <p:strVal val="visible"/>
                                      </p:to>
                                    </p:set>
                                    <p:anim calcmode="lin" valueType="num">
                                      <p:cBhvr>
                                        <p:cTn id="156" dur="500" fill="hold"/>
                                        <p:tgtEl>
                                          <p:spTgt spid="30"/>
                                        </p:tgtEl>
                                        <p:attrNameLst>
                                          <p:attrName>ppt_w</p:attrName>
                                        </p:attrNameLst>
                                      </p:cBhvr>
                                      <p:tavLst>
                                        <p:tav tm="0">
                                          <p:val>
                                            <p:fltVal val="0"/>
                                          </p:val>
                                        </p:tav>
                                        <p:tav tm="100000">
                                          <p:val>
                                            <p:strVal val="#ppt_w"/>
                                          </p:val>
                                        </p:tav>
                                      </p:tavLst>
                                    </p:anim>
                                    <p:anim calcmode="lin" valueType="num">
                                      <p:cBhvr>
                                        <p:cTn id="157" dur="500" fill="hold"/>
                                        <p:tgtEl>
                                          <p:spTgt spid="30"/>
                                        </p:tgtEl>
                                        <p:attrNameLst>
                                          <p:attrName>ppt_h</p:attrName>
                                        </p:attrNameLst>
                                      </p:cBhvr>
                                      <p:tavLst>
                                        <p:tav tm="0">
                                          <p:val>
                                            <p:fltVal val="0"/>
                                          </p:val>
                                        </p:tav>
                                        <p:tav tm="100000">
                                          <p:val>
                                            <p:strVal val="#ppt_h"/>
                                          </p:val>
                                        </p:tav>
                                      </p:tavLst>
                                    </p:anim>
                                    <p:animEffect transition="in" filter="fade">
                                      <p:cBhvr>
                                        <p:cTn id="1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30" grpId="1"/>
      <p:bldP spid="30"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a:xfrm>
            <a:off x="381000" y="1412875"/>
            <a:ext cx="8382000" cy="3760517"/>
          </a:xfrm>
        </p:spPr>
        <p:txBody>
          <a:bodyPr/>
          <a:lstStyle/>
          <a:p>
            <a:r>
              <a:rPr lang="en-US" dirty="0" smtClean="0"/>
              <a:t>Windows Server 2008 Hyper-V</a:t>
            </a:r>
          </a:p>
          <a:p>
            <a:r>
              <a:rPr lang="en-US" dirty="0" smtClean="0"/>
              <a:t>How did we arrive at the Windows Server 2008 R2 POR?</a:t>
            </a:r>
          </a:p>
          <a:p>
            <a:r>
              <a:rPr lang="en-US" dirty="0" smtClean="0"/>
              <a:t>Overview of Windows Server 2008 R2 Hyper-V Plan-of-Record</a:t>
            </a:r>
          </a:p>
          <a:p>
            <a:r>
              <a:rPr lang="en-US" dirty="0" smtClean="0"/>
              <a:t>Q &amp; A</a:t>
            </a:r>
          </a:p>
          <a:p>
            <a:pPr lvl="1"/>
            <a:r>
              <a:rPr lang="en-US" dirty="0" smtClean="0"/>
              <a:t>Please keep questions to the end</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smtClean="0"/>
              <a:t>Virtual Storage</a:t>
            </a:r>
            <a:endParaRPr lang="en-US" dirty="0"/>
          </a:p>
        </p:txBody>
      </p:sp>
      <p:sp>
        <p:nvSpPr>
          <p:cNvPr id="8" name="Subtitle 7"/>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 Add/Remove Storage</a:t>
            </a:r>
            <a:endParaRPr lang="en-US" dirty="0"/>
          </a:p>
        </p:txBody>
      </p:sp>
      <p:sp>
        <p:nvSpPr>
          <p:cNvPr id="7" name="Text Placeholder 2"/>
          <p:cNvSpPr>
            <a:spLocks noGrp="1"/>
          </p:cNvSpPr>
          <p:nvPr>
            <p:ph type="body" sz="quarter" idx="10"/>
          </p:nvPr>
        </p:nvSpPr>
        <p:spPr>
          <a:xfrm>
            <a:off x="381000" y="1411552"/>
            <a:ext cx="8382000" cy="4724370"/>
          </a:xfrm>
        </p:spPr>
        <p:txBody>
          <a:bodyPr/>
          <a:lstStyle/>
          <a:p>
            <a:r>
              <a:rPr lang="en-US" sz="3200" dirty="0" smtClean="0"/>
              <a:t>Overview</a:t>
            </a:r>
          </a:p>
          <a:p>
            <a:pPr lvl="1"/>
            <a:r>
              <a:rPr lang="en-US" sz="2800" dirty="0" smtClean="0"/>
              <a:t>Add and remove VHD and pass-through disks to a running VM without requiring a reboot. </a:t>
            </a:r>
          </a:p>
          <a:p>
            <a:pPr lvl="2"/>
            <a:r>
              <a:rPr lang="en-US" sz="2400" dirty="0" smtClean="0"/>
              <a:t>Hot-add/remove disk applies to VHDs and pass-through disks attached to the virtual SCSI controller</a:t>
            </a:r>
          </a:p>
          <a:p>
            <a:r>
              <a:rPr lang="en-US" sz="3200" dirty="0" smtClean="0"/>
              <a:t>Benefits</a:t>
            </a:r>
          </a:p>
          <a:p>
            <a:pPr lvl="1"/>
            <a:r>
              <a:rPr lang="en-US" sz="2800" dirty="0" smtClean="0"/>
              <a:t>Enables storage growth in VMs without downtime</a:t>
            </a:r>
          </a:p>
          <a:p>
            <a:pPr lvl="1"/>
            <a:r>
              <a:rPr lang="en-US" sz="2800" dirty="0" smtClean="0"/>
              <a:t>Enables additional datacenter backup scenarios</a:t>
            </a:r>
          </a:p>
          <a:p>
            <a:pPr lvl="1"/>
            <a:r>
              <a:rPr lang="en-US" sz="2800" dirty="0" smtClean="0"/>
              <a:t>Enables new SQL/Exchange scenarios</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Networking</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Networking</a:t>
            </a:r>
            <a:endParaRPr lang="en-US" dirty="0"/>
          </a:p>
        </p:txBody>
      </p:sp>
      <p:sp>
        <p:nvSpPr>
          <p:cNvPr id="6" name="Text Placeholder 5"/>
          <p:cNvSpPr>
            <a:spLocks noGrp="1"/>
          </p:cNvSpPr>
          <p:nvPr>
            <p:ph idx="1"/>
          </p:nvPr>
        </p:nvSpPr>
        <p:spPr>
          <a:xfrm>
            <a:off x="410980" y="957923"/>
            <a:ext cx="8382000" cy="5385064"/>
          </a:xfrm>
        </p:spPr>
        <p:txBody>
          <a:bodyPr/>
          <a:lstStyle/>
          <a:p>
            <a:r>
              <a:rPr lang="en-US" dirty="0" smtClean="0"/>
              <a:t>Extending TCP Offload support for Virtual machines</a:t>
            </a:r>
          </a:p>
          <a:p>
            <a:pPr lvl="1"/>
            <a:r>
              <a:rPr lang="en-US" dirty="0" smtClean="0"/>
              <a:t>TCP/IP traffic in a VM can be offloaded to a physical NIC on the host computer.</a:t>
            </a:r>
          </a:p>
          <a:p>
            <a:pPr lvl="0"/>
            <a:r>
              <a:rPr lang="en-US" dirty="0" smtClean="0"/>
              <a:t>Benefits</a:t>
            </a:r>
          </a:p>
          <a:p>
            <a:pPr lvl="1"/>
            <a:r>
              <a:rPr lang="en-US" dirty="0" smtClean="0"/>
              <a:t>Reduce CPU burden</a:t>
            </a:r>
          </a:p>
          <a:p>
            <a:pPr lvl="1"/>
            <a:r>
              <a:rPr lang="en-US" dirty="0" smtClean="0"/>
              <a:t>Networking offload to improve performance</a:t>
            </a:r>
          </a:p>
          <a:p>
            <a:r>
              <a:rPr lang="en-US" dirty="0" smtClean="0"/>
              <a:t>Live Migration is supported with TCP Offload </a:t>
            </a:r>
          </a:p>
          <a:p>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Networking</a:t>
            </a:r>
            <a:endParaRPr lang="en-US"/>
          </a:p>
        </p:txBody>
      </p:sp>
      <p:sp>
        <p:nvSpPr>
          <p:cNvPr id="3" name="Text Placeholder 2"/>
          <p:cNvSpPr>
            <a:spLocks noGrp="1"/>
          </p:cNvSpPr>
          <p:nvPr>
            <p:ph type="body" sz="quarter" idx="10"/>
          </p:nvPr>
        </p:nvSpPr>
        <p:spPr>
          <a:xfrm>
            <a:off x="381000" y="1202002"/>
            <a:ext cx="8382000" cy="5016408"/>
          </a:xfrm>
        </p:spPr>
        <p:txBody>
          <a:bodyPr>
            <a:normAutofit fontScale="77500" lnSpcReduction="20000"/>
          </a:bodyPr>
          <a:lstStyle/>
          <a:p>
            <a:pPr lvl="0">
              <a:lnSpc>
                <a:spcPct val="120000"/>
              </a:lnSpc>
            </a:pPr>
            <a:r>
              <a:rPr lang="en-US" dirty="0" smtClean="0"/>
              <a:t>Virtual Machine Queue (VMQ) Support</a:t>
            </a:r>
          </a:p>
          <a:p>
            <a:pPr lvl="0">
              <a:lnSpc>
                <a:spcPct val="120000"/>
              </a:lnSpc>
            </a:pPr>
            <a:r>
              <a:rPr lang="en-US" dirty="0" smtClean="0"/>
              <a:t>Overview</a:t>
            </a:r>
          </a:p>
          <a:p>
            <a:pPr lvl="1">
              <a:lnSpc>
                <a:spcPct val="120000"/>
              </a:lnSpc>
            </a:pPr>
            <a:r>
              <a:rPr lang="en-US" dirty="0" smtClean="0"/>
              <a:t>NIC can DMA packets directly into VM memory</a:t>
            </a:r>
          </a:p>
          <a:p>
            <a:pPr lvl="2">
              <a:lnSpc>
                <a:spcPct val="120000"/>
              </a:lnSpc>
            </a:pPr>
            <a:r>
              <a:rPr lang="en-US" dirty="0" smtClean="0"/>
              <a:t>VM Device buffer gets assigned to one of the queues</a:t>
            </a:r>
          </a:p>
          <a:p>
            <a:pPr lvl="2">
              <a:lnSpc>
                <a:spcPct val="120000"/>
              </a:lnSpc>
            </a:pPr>
            <a:r>
              <a:rPr lang="en-US" dirty="0" smtClean="0"/>
              <a:t>Avoids packet copies in the VSP</a:t>
            </a:r>
          </a:p>
          <a:p>
            <a:pPr lvl="2">
              <a:lnSpc>
                <a:spcPct val="120000"/>
              </a:lnSpc>
            </a:pPr>
            <a:r>
              <a:rPr lang="en-US" dirty="0" smtClean="0"/>
              <a:t>Avoids route lookup in the virtual switch (VMQ Queue ID)</a:t>
            </a:r>
          </a:p>
          <a:p>
            <a:pPr lvl="1">
              <a:lnSpc>
                <a:spcPct val="120000"/>
              </a:lnSpc>
            </a:pPr>
            <a:r>
              <a:rPr lang="en-US" dirty="0" smtClean="0"/>
              <a:t>Allows the NIC to essentially appear as multiple NICs on the physical host (queues)</a:t>
            </a:r>
          </a:p>
          <a:p>
            <a:pPr lvl="0">
              <a:lnSpc>
                <a:spcPct val="120000"/>
              </a:lnSpc>
            </a:pPr>
            <a:r>
              <a:rPr lang="en-US" dirty="0" smtClean="0"/>
              <a:t>Benefits</a:t>
            </a:r>
          </a:p>
          <a:p>
            <a:pPr lvl="1">
              <a:lnSpc>
                <a:spcPct val="120000"/>
              </a:lnSpc>
            </a:pPr>
            <a:r>
              <a:rPr lang="en-US" dirty="0" smtClean="0"/>
              <a:t>Host no longer has device DMA data in its own buffer resulting in a shorter path length for I/O (performance gain)</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a:t>
            </a:r>
            <a:endParaRPr lang="en-US" dirty="0"/>
          </a:p>
        </p:txBody>
      </p:sp>
      <p:sp>
        <p:nvSpPr>
          <p:cNvPr id="3" name="Text Placeholder 2"/>
          <p:cNvSpPr>
            <a:spLocks noGrp="1"/>
          </p:cNvSpPr>
          <p:nvPr>
            <p:ph sz="half" idx="1"/>
          </p:nvPr>
        </p:nvSpPr>
        <p:spPr>
          <a:xfrm>
            <a:off x="381000" y="1411552"/>
            <a:ext cx="4326802" cy="4953034"/>
          </a:xfrm>
        </p:spPr>
        <p:txBody>
          <a:bodyPr>
            <a:normAutofit/>
          </a:bodyPr>
          <a:lstStyle/>
          <a:p>
            <a:pPr lvl="0">
              <a:lnSpc>
                <a:spcPct val="110000"/>
              </a:lnSpc>
            </a:pPr>
            <a:r>
              <a:rPr lang="en-US" dirty="0" smtClean="0"/>
              <a:t>Jumbo Frame Support</a:t>
            </a:r>
          </a:p>
          <a:p>
            <a:pPr lvl="1">
              <a:lnSpc>
                <a:spcPct val="110000"/>
              </a:lnSpc>
            </a:pPr>
            <a:r>
              <a:rPr lang="en-US" dirty="0" smtClean="0"/>
              <a:t>Ethernet frames &gt;1,500 bytes</a:t>
            </a:r>
          </a:p>
          <a:p>
            <a:pPr lvl="1">
              <a:lnSpc>
                <a:spcPct val="110000"/>
              </a:lnSpc>
            </a:pPr>
            <a:r>
              <a:rPr lang="en-US" dirty="0" smtClean="0"/>
              <a:t>Ad hoc standard is ~9k</a:t>
            </a:r>
          </a:p>
          <a:p>
            <a:pPr lvl="0">
              <a:lnSpc>
                <a:spcPct val="110000"/>
              </a:lnSpc>
            </a:pPr>
            <a:r>
              <a:rPr lang="en-US" dirty="0" smtClean="0"/>
              <a:t>Overview</a:t>
            </a:r>
          </a:p>
          <a:p>
            <a:pPr lvl="1">
              <a:lnSpc>
                <a:spcPct val="110000"/>
              </a:lnSpc>
            </a:pPr>
            <a:r>
              <a:rPr lang="en-US" dirty="0" smtClean="0"/>
              <a:t>Enables 6x larger payload per packet</a:t>
            </a:r>
          </a:p>
          <a:p>
            <a:pPr lvl="0">
              <a:lnSpc>
                <a:spcPct val="110000"/>
              </a:lnSpc>
            </a:pPr>
            <a:r>
              <a:rPr lang="en-US" dirty="0" smtClean="0"/>
              <a:t>Benefits</a:t>
            </a:r>
          </a:p>
          <a:p>
            <a:pPr lvl="1">
              <a:lnSpc>
                <a:spcPct val="110000"/>
              </a:lnSpc>
            </a:pPr>
            <a:r>
              <a:rPr lang="en-US" dirty="0" smtClean="0"/>
              <a:t>Improves throughput</a:t>
            </a:r>
          </a:p>
          <a:p>
            <a:pPr lvl="1">
              <a:lnSpc>
                <a:spcPct val="110000"/>
              </a:lnSpc>
            </a:pPr>
            <a:r>
              <a:rPr lang="en-US" dirty="0" smtClean="0"/>
              <a:t>Reduce CPU utilization of large file transfers</a:t>
            </a:r>
          </a:p>
        </p:txBody>
      </p:sp>
      <p:pic>
        <p:nvPicPr>
          <p:cNvPr id="2050" name="Picture 2"/>
          <p:cNvPicPr>
            <a:picLocks noChangeAspect="1" noChangeArrowheads="1"/>
          </p:cNvPicPr>
          <p:nvPr/>
        </p:nvPicPr>
        <p:blipFill>
          <a:blip r:embed="rId3"/>
          <a:srcRect/>
          <a:stretch>
            <a:fillRect/>
          </a:stretch>
        </p:blipFill>
        <p:spPr bwMode="auto">
          <a:xfrm>
            <a:off x="4820782" y="1345477"/>
            <a:ext cx="3848100" cy="44386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H</a:t>
            </a:r>
            <a:r>
              <a:rPr lang="en-US" dirty="0" smtClean="0"/>
              <a:t>o</a:t>
            </a:r>
            <a:r>
              <a:rPr smtClean="0"/>
              <a:t>sted Desktops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Terminal Services –</a:t>
            </a:r>
            <a:r>
              <a:rPr lang="en-US" dirty="0" err="1" smtClean="0"/>
              <a:t>Virtualizatio</a:t>
            </a:r>
            <a:r>
              <a:rPr smtClean="0"/>
              <a:t>n</a:t>
            </a:r>
            <a:endParaRPr lang="en-US" dirty="0"/>
          </a:p>
        </p:txBody>
      </p:sp>
      <p:sp>
        <p:nvSpPr>
          <p:cNvPr id="3" name="Content Placeholder 2"/>
          <p:cNvSpPr>
            <a:spLocks noGrp="1"/>
          </p:cNvSpPr>
          <p:nvPr>
            <p:ph idx="1"/>
          </p:nvPr>
        </p:nvSpPr>
        <p:spPr>
          <a:xfrm>
            <a:off x="381000" y="1349810"/>
            <a:ext cx="8382000" cy="4779695"/>
          </a:xfrm>
        </p:spPr>
        <p:txBody>
          <a:bodyPr>
            <a:normAutofit fontScale="85000" lnSpcReduction="20000"/>
          </a:bodyPr>
          <a:lstStyle/>
          <a:p>
            <a:pPr>
              <a:lnSpc>
                <a:spcPct val="110000"/>
              </a:lnSpc>
            </a:pPr>
            <a:r>
              <a:rPr lang="en-US" dirty="0" smtClean="0"/>
              <a:t>Overview</a:t>
            </a:r>
          </a:p>
          <a:p>
            <a:pPr lvl="1">
              <a:lnSpc>
                <a:spcPct val="110000"/>
              </a:lnSpc>
            </a:pPr>
            <a:r>
              <a:rPr lang="en-US" dirty="0" smtClean="0"/>
              <a:t>TSV - Virtualized “Centralized Desktop” provisioning, access and management solution on top of Hyper-V</a:t>
            </a:r>
          </a:p>
          <a:p>
            <a:pPr lvl="1">
              <a:lnSpc>
                <a:spcPct val="110000"/>
              </a:lnSpc>
            </a:pPr>
            <a:r>
              <a:rPr lang="en-US" dirty="0" smtClean="0"/>
              <a:t>Unified user and admin experience for traditional TS (session per user) and TSV (VM per user). </a:t>
            </a:r>
          </a:p>
          <a:p>
            <a:pPr lvl="1">
              <a:lnSpc>
                <a:spcPct val="110000"/>
              </a:lnSpc>
            </a:pPr>
            <a:r>
              <a:rPr lang="en-US" dirty="0" smtClean="0"/>
              <a:t>Deployment Scenarios</a:t>
            </a:r>
          </a:p>
          <a:p>
            <a:pPr lvl="2">
              <a:lnSpc>
                <a:spcPct val="110000"/>
              </a:lnSpc>
            </a:pPr>
            <a:r>
              <a:rPr lang="en-US" dirty="0" smtClean="0"/>
              <a:t>Temporary (until Logoff) VM per user Assignment</a:t>
            </a:r>
          </a:p>
          <a:p>
            <a:pPr lvl="2">
              <a:lnSpc>
                <a:spcPct val="110000"/>
              </a:lnSpc>
            </a:pPr>
            <a:r>
              <a:rPr lang="en-US" dirty="0" smtClean="0"/>
              <a:t>Permanent VM per user assignment</a:t>
            </a:r>
          </a:p>
          <a:p>
            <a:pPr lvl="1">
              <a:lnSpc>
                <a:spcPct val="110000"/>
              </a:lnSpc>
            </a:pPr>
            <a:r>
              <a:rPr lang="en-US" dirty="0" smtClean="0"/>
              <a:t>Built-in solution for low complexity deployments</a:t>
            </a:r>
          </a:p>
          <a:p>
            <a:pPr lvl="2">
              <a:lnSpc>
                <a:spcPct val="110000"/>
              </a:lnSpc>
            </a:pPr>
            <a:r>
              <a:rPr lang="en-US" dirty="0" smtClean="0"/>
              <a:t>Features and management are tuned for Entry Level deployments.  Example: 4 TS/TSVM Servers with few apps. </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Connection Broker Infrastructure</a:t>
            </a:r>
            <a:endParaRPr lang="en-US" dirty="0"/>
          </a:p>
        </p:txBody>
      </p:sp>
      <p:pic>
        <p:nvPicPr>
          <p:cNvPr id="3082" name="Picture 10" descr="C:\Users\jeffwoo\Documents\Work\Customers &amp; Events\Latest Overview &amp; Roadmap Deck\Virtualization Images for PPTs\Server-Physical-Single.png"/>
          <p:cNvPicPr>
            <a:picLocks noChangeAspect="1" noChangeArrowheads="1"/>
          </p:cNvPicPr>
          <p:nvPr/>
        </p:nvPicPr>
        <p:blipFill>
          <a:blip r:embed="rId3"/>
          <a:srcRect/>
          <a:stretch>
            <a:fillRect/>
          </a:stretch>
        </p:blipFill>
        <p:spPr bwMode="auto">
          <a:xfrm>
            <a:off x="3821278" y="1618166"/>
            <a:ext cx="1741169" cy="1288806"/>
          </a:xfrm>
          <a:prstGeom prst="rect">
            <a:avLst/>
          </a:prstGeom>
          <a:noFill/>
        </p:spPr>
      </p:pic>
      <p:sp>
        <p:nvSpPr>
          <p:cNvPr id="15" name="TextBox 14"/>
          <p:cNvSpPr txBox="1"/>
          <p:nvPr/>
        </p:nvSpPr>
        <p:spPr>
          <a:xfrm>
            <a:off x="3858956" y="2485617"/>
            <a:ext cx="1678665"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TS Session Broker</a:t>
            </a:r>
          </a:p>
        </p:txBody>
      </p:sp>
      <p:grpSp>
        <p:nvGrpSpPr>
          <p:cNvPr id="2" name="Group 66"/>
          <p:cNvGrpSpPr/>
          <p:nvPr/>
        </p:nvGrpSpPr>
        <p:grpSpPr>
          <a:xfrm>
            <a:off x="6327037" y="1280222"/>
            <a:ext cx="918020" cy="2384328"/>
            <a:chOff x="6139466" y="1280222"/>
            <a:chExt cx="918020" cy="2384328"/>
          </a:xfrm>
        </p:grpSpPr>
        <p:grpSp>
          <p:nvGrpSpPr>
            <p:cNvPr id="3" name="Group 42"/>
            <p:cNvGrpSpPr/>
            <p:nvPr/>
          </p:nvGrpSpPr>
          <p:grpSpPr>
            <a:xfrm>
              <a:off x="6139466" y="1280222"/>
              <a:ext cx="918020" cy="2231394"/>
              <a:chOff x="6127571" y="1280222"/>
              <a:chExt cx="918020" cy="2231394"/>
            </a:xfrm>
          </p:grpSpPr>
          <p:pic>
            <p:nvPicPr>
              <p:cNvPr id="3077"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4" cstate="print"/>
              <a:srcRect/>
              <a:stretch>
                <a:fillRect/>
              </a:stretch>
            </p:blipFill>
            <p:spPr bwMode="auto">
              <a:xfrm>
                <a:off x="6127571" y="1280222"/>
                <a:ext cx="898970" cy="788956"/>
              </a:xfrm>
              <a:prstGeom prst="rect">
                <a:avLst/>
              </a:prstGeom>
              <a:noFill/>
            </p:spPr>
          </p:pic>
          <p:pic>
            <p:nvPicPr>
              <p:cNvPr id="14"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4" cstate="print"/>
              <a:srcRect/>
              <a:stretch>
                <a:fillRect/>
              </a:stretch>
            </p:blipFill>
            <p:spPr bwMode="auto">
              <a:xfrm>
                <a:off x="6127571" y="1640831"/>
                <a:ext cx="898970" cy="788956"/>
              </a:xfrm>
              <a:prstGeom prst="rect">
                <a:avLst/>
              </a:prstGeom>
              <a:noFill/>
            </p:spPr>
          </p:pic>
          <p:pic>
            <p:nvPicPr>
              <p:cNvPr id="16"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4" cstate="print"/>
              <a:srcRect/>
              <a:stretch>
                <a:fillRect/>
              </a:stretch>
            </p:blipFill>
            <p:spPr bwMode="auto">
              <a:xfrm>
                <a:off x="6146621" y="2001440"/>
                <a:ext cx="898970" cy="788956"/>
              </a:xfrm>
              <a:prstGeom prst="rect">
                <a:avLst/>
              </a:prstGeom>
              <a:noFill/>
            </p:spPr>
          </p:pic>
          <p:pic>
            <p:nvPicPr>
              <p:cNvPr id="18"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4" cstate="print"/>
              <a:srcRect/>
              <a:stretch>
                <a:fillRect/>
              </a:stretch>
            </p:blipFill>
            <p:spPr bwMode="auto">
              <a:xfrm>
                <a:off x="6127571" y="2362049"/>
                <a:ext cx="898970" cy="788956"/>
              </a:xfrm>
              <a:prstGeom prst="rect">
                <a:avLst/>
              </a:prstGeom>
              <a:noFill/>
            </p:spPr>
          </p:pic>
          <p:pic>
            <p:nvPicPr>
              <p:cNvPr id="20"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4" cstate="print"/>
              <a:srcRect/>
              <a:stretch>
                <a:fillRect/>
              </a:stretch>
            </p:blipFill>
            <p:spPr bwMode="auto">
              <a:xfrm>
                <a:off x="6127571" y="2722660"/>
                <a:ext cx="898970" cy="788956"/>
              </a:xfrm>
              <a:prstGeom prst="rect">
                <a:avLst/>
              </a:prstGeom>
              <a:noFill/>
            </p:spPr>
          </p:pic>
        </p:grpSp>
        <p:sp>
          <p:nvSpPr>
            <p:cNvPr id="34" name="TextBox 33"/>
            <p:cNvSpPr txBox="1"/>
            <p:nvPr/>
          </p:nvSpPr>
          <p:spPr>
            <a:xfrm>
              <a:off x="6158292" y="3356773"/>
              <a:ext cx="880369"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TS Farm</a:t>
              </a:r>
            </a:p>
          </p:txBody>
        </p:sp>
      </p:grpSp>
      <p:sp>
        <p:nvSpPr>
          <p:cNvPr id="54" name="Up-Down Arrow 53"/>
          <p:cNvSpPr/>
          <p:nvPr/>
        </p:nvSpPr>
        <p:spPr bwMode="auto">
          <a:xfrm>
            <a:off x="4439450" y="2847976"/>
            <a:ext cx="523875" cy="1428750"/>
          </a:xfrm>
          <a:prstGeom prst="up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55" name="Left-Right Arrow 54"/>
          <p:cNvSpPr/>
          <p:nvPr/>
        </p:nvSpPr>
        <p:spPr bwMode="auto">
          <a:xfrm>
            <a:off x="3542356" y="1943099"/>
            <a:ext cx="581024" cy="371475"/>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57" name="Left-Right Arrow 56"/>
          <p:cNvSpPr/>
          <p:nvPr/>
        </p:nvSpPr>
        <p:spPr bwMode="auto">
          <a:xfrm>
            <a:off x="5324474" y="1943099"/>
            <a:ext cx="914401" cy="371475"/>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4" name="Group 68"/>
          <p:cNvGrpSpPr/>
          <p:nvPr/>
        </p:nvGrpSpPr>
        <p:grpSpPr>
          <a:xfrm>
            <a:off x="3631624" y="4203178"/>
            <a:ext cx="2111466" cy="2242672"/>
            <a:chOff x="3631624" y="4203178"/>
            <a:chExt cx="2111466" cy="2242672"/>
          </a:xfrm>
        </p:grpSpPr>
        <p:grpSp>
          <p:nvGrpSpPr>
            <p:cNvPr id="6" name="Group 74"/>
            <p:cNvGrpSpPr/>
            <p:nvPr/>
          </p:nvGrpSpPr>
          <p:grpSpPr>
            <a:xfrm>
              <a:off x="3631624" y="4203178"/>
              <a:ext cx="2111466" cy="1943997"/>
              <a:chOff x="3631624" y="4203178"/>
              <a:chExt cx="2111466" cy="1943997"/>
            </a:xfrm>
          </p:grpSpPr>
          <p:pic>
            <p:nvPicPr>
              <p:cNvPr id="17"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4107874" y="4203178"/>
                <a:ext cx="682716" cy="639072"/>
              </a:xfrm>
              <a:prstGeom prst="rect">
                <a:avLst/>
              </a:prstGeom>
              <a:noFill/>
            </p:spPr>
          </p:pic>
          <p:pic>
            <p:nvPicPr>
              <p:cNvPr id="22"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4107874" y="5508103"/>
                <a:ext cx="682716" cy="639072"/>
              </a:xfrm>
              <a:prstGeom prst="rect">
                <a:avLst/>
              </a:prstGeom>
              <a:noFill/>
            </p:spPr>
          </p:pic>
          <p:pic>
            <p:nvPicPr>
              <p:cNvPr id="24"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3631624" y="4855641"/>
                <a:ext cx="682716" cy="639072"/>
              </a:xfrm>
              <a:prstGeom prst="rect">
                <a:avLst/>
              </a:prstGeom>
              <a:noFill/>
            </p:spPr>
          </p:pic>
          <p:pic>
            <p:nvPicPr>
              <p:cNvPr id="25"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4107874" y="4855641"/>
                <a:ext cx="682716" cy="639072"/>
              </a:xfrm>
              <a:prstGeom prst="rect">
                <a:avLst/>
              </a:prstGeom>
              <a:noFill/>
            </p:spPr>
          </p:pic>
          <p:pic>
            <p:nvPicPr>
              <p:cNvPr id="29"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5060374" y="4855641"/>
                <a:ext cx="682716" cy="639072"/>
              </a:xfrm>
              <a:prstGeom prst="rect">
                <a:avLst/>
              </a:prstGeom>
              <a:noFill/>
            </p:spPr>
          </p:pic>
          <p:pic>
            <p:nvPicPr>
              <p:cNvPr id="30"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4593649" y="4203178"/>
                <a:ext cx="682716" cy="639072"/>
              </a:xfrm>
              <a:prstGeom prst="rect">
                <a:avLst/>
              </a:prstGeom>
              <a:noFill/>
            </p:spPr>
          </p:pic>
          <p:pic>
            <p:nvPicPr>
              <p:cNvPr id="31"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4593649" y="5508103"/>
                <a:ext cx="682716" cy="639072"/>
              </a:xfrm>
              <a:prstGeom prst="rect">
                <a:avLst/>
              </a:prstGeom>
              <a:noFill/>
            </p:spPr>
          </p:pic>
          <p:pic>
            <p:nvPicPr>
              <p:cNvPr id="32"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4593649" y="4855641"/>
                <a:ext cx="682716" cy="639072"/>
              </a:xfrm>
              <a:prstGeom prst="rect">
                <a:avLst/>
              </a:prstGeom>
              <a:noFill/>
            </p:spPr>
          </p:pic>
        </p:grpSp>
        <p:sp>
          <p:nvSpPr>
            <p:cNvPr id="59" name="TextBox 58"/>
            <p:cNvSpPr txBox="1"/>
            <p:nvPr/>
          </p:nvSpPr>
          <p:spPr>
            <a:xfrm>
              <a:off x="4221524" y="6138073"/>
              <a:ext cx="931665"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TS Users</a:t>
              </a:r>
            </a:p>
          </p:txBody>
        </p:sp>
      </p:grpSp>
      <p:sp>
        <p:nvSpPr>
          <p:cNvPr id="62" name="Left-Right Arrow 61"/>
          <p:cNvSpPr/>
          <p:nvPr/>
        </p:nvSpPr>
        <p:spPr bwMode="auto">
          <a:xfrm>
            <a:off x="1390650" y="1943099"/>
            <a:ext cx="1200150" cy="371475"/>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7" name="Group 69"/>
          <p:cNvGrpSpPr/>
          <p:nvPr/>
        </p:nvGrpSpPr>
        <p:grpSpPr>
          <a:xfrm>
            <a:off x="4" y="1583796"/>
            <a:ext cx="1425592" cy="1349797"/>
            <a:chOff x="4" y="1831446"/>
            <a:chExt cx="1425592" cy="1349797"/>
          </a:xfrm>
        </p:grpSpPr>
        <p:pic>
          <p:nvPicPr>
            <p:cNvPr id="60" name="Picture 2" descr="C:\Users\jeffwoo\Documents\Work\Customers &amp; Events\Latest Overview &amp; Roadmap Deck\Virtualization Images for PPTs\PC-Terminal-Services.png"/>
            <p:cNvPicPr>
              <a:picLocks noChangeAspect="1" noChangeArrowheads="1"/>
            </p:cNvPicPr>
            <p:nvPr/>
          </p:nvPicPr>
          <p:blipFill>
            <a:blip r:embed="rId6" cstate="print"/>
            <a:srcRect/>
            <a:stretch>
              <a:fillRect/>
            </a:stretch>
          </p:blipFill>
          <p:spPr bwMode="auto">
            <a:xfrm>
              <a:off x="141246" y="1831446"/>
              <a:ext cx="819259" cy="766886"/>
            </a:xfrm>
            <a:prstGeom prst="rect">
              <a:avLst/>
            </a:prstGeom>
            <a:noFill/>
          </p:spPr>
        </p:pic>
        <p:grpSp>
          <p:nvGrpSpPr>
            <p:cNvPr id="8" name="Group 68"/>
            <p:cNvGrpSpPr/>
            <p:nvPr/>
          </p:nvGrpSpPr>
          <p:grpSpPr>
            <a:xfrm>
              <a:off x="4" y="2414357"/>
              <a:ext cx="1425592" cy="766886"/>
              <a:chOff x="4" y="2414357"/>
              <a:chExt cx="1425592" cy="766886"/>
            </a:xfrm>
          </p:grpSpPr>
          <p:pic>
            <p:nvPicPr>
              <p:cNvPr id="61" name="Picture 2" descr="C:\Users\jeffwoo\Documents\Work\Customers &amp; Events\Latest Overview &amp; Roadmap Deck\Virtualization Images for PPTs\PC-Terminal-Services.png"/>
              <p:cNvPicPr>
                <a:picLocks noChangeAspect="1" noChangeArrowheads="1"/>
              </p:cNvPicPr>
              <p:nvPr/>
            </p:nvPicPr>
            <p:blipFill>
              <a:blip r:embed="rId6" cstate="print"/>
              <a:srcRect/>
              <a:stretch>
                <a:fillRect/>
              </a:stretch>
            </p:blipFill>
            <p:spPr bwMode="auto">
              <a:xfrm>
                <a:off x="606337" y="2414357"/>
                <a:ext cx="819259" cy="766886"/>
              </a:xfrm>
              <a:prstGeom prst="rect">
                <a:avLst/>
              </a:prstGeom>
              <a:noFill/>
            </p:spPr>
          </p:pic>
          <p:pic>
            <p:nvPicPr>
              <p:cNvPr id="63" name="Picture 2" descr="C:\Users\jeffwoo\Documents\Work\Customers &amp; Events\Latest Overview &amp; Roadmap Deck\Virtualization Images for PPTs\PC-Terminal-Services.png"/>
              <p:cNvPicPr>
                <a:picLocks noChangeAspect="1" noChangeArrowheads="1"/>
              </p:cNvPicPr>
              <p:nvPr/>
            </p:nvPicPr>
            <p:blipFill>
              <a:blip r:embed="rId6" cstate="print"/>
              <a:srcRect/>
              <a:stretch>
                <a:fillRect/>
              </a:stretch>
            </p:blipFill>
            <p:spPr bwMode="auto">
              <a:xfrm>
                <a:off x="4" y="2414357"/>
                <a:ext cx="819259" cy="766886"/>
              </a:xfrm>
              <a:prstGeom prst="rect">
                <a:avLst/>
              </a:prstGeom>
              <a:noFill/>
            </p:spPr>
          </p:pic>
        </p:grpSp>
      </p:grpSp>
      <p:sp>
        <p:nvSpPr>
          <p:cNvPr id="64" name="Rectangle 63"/>
          <p:cNvSpPr/>
          <p:nvPr/>
        </p:nvSpPr>
        <p:spPr>
          <a:xfrm>
            <a:off x="246968" y="2712393"/>
            <a:ext cx="931665" cy="523220"/>
          </a:xfrm>
          <a:prstGeom prst="rect">
            <a:avLst/>
          </a:prstGeom>
        </p:spPr>
        <p:txBody>
          <a:bodyPr wrap="none">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TS Users</a:t>
            </a:r>
          </a:p>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Remote</a:t>
            </a:r>
          </a:p>
        </p:txBody>
      </p:sp>
      <p:sp>
        <p:nvSpPr>
          <p:cNvPr id="50" name="Up-Down Arrow 49"/>
          <p:cNvSpPr/>
          <p:nvPr/>
        </p:nvSpPr>
        <p:spPr bwMode="auto">
          <a:xfrm rot="2788475">
            <a:off x="3253559" y="2585941"/>
            <a:ext cx="523875" cy="1509848"/>
          </a:xfrm>
          <a:prstGeom prst="upDownArrow">
            <a:avLst/>
          </a:prstGeom>
          <a:solidFill>
            <a:schemeClr val="bg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9" name="Group 66"/>
          <p:cNvGrpSpPr/>
          <p:nvPr/>
        </p:nvGrpSpPr>
        <p:grpSpPr>
          <a:xfrm>
            <a:off x="1674162" y="4122725"/>
            <a:ext cx="1976823" cy="2323125"/>
            <a:chOff x="1674162" y="4122725"/>
            <a:chExt cx="1976823" cy="2323125"/>
          </a:xfrm>
        </p:grpSpPr>
        <p:grpSp>
          <p:nvGrpSpPr>
            <p:cNvPr id="10" name="Group 51"/>
            <p:cNvGrpSpPr>
              <a:grpSpLocks noChangeAspect="1"/>
            </p:cNvGrpSpPr>
            <p:nvPr/>
          </p:nvGrpSpPr>
          <p:grpSpPr>
            <a:xfrm>
              <a:off x="2033145" y="4122725"/>
              <a:ext cx="1258856" cy="1953893"/>
              <a:chOff x="1752600" y="3979847"/>
              <a:chExt cx="1394854" cy="2164978"/>
            </a:xfrm>
          </p:grpSpPr>
          <p:grpSp>
            <p:nvGrpSpPr>
              <p:cNvPr id="11" name="Group 40"/>
              <p:cNvGrpSpPr/>
              <p:nvPr/>
            </p:nvGrpSpPr>
            <p:grpSpPr>
              <a:xfrm>
                <a:off x="2381250" y="3979847"/>
                <a:ext cx="766204" cy="2164978"/>
                <a:chOff x="2381250" y="4379897"/>
                <a:chExt cx="766204" cy="2164978"/>
              </a:xfrm>
            </p:grpSpPr>
            <p:pic>
              <p:nvPicPr>
                <p:cNvPr id="3080" name="Picture 8" descr="C:\Users\jeffwoo\Documents\Work\Customers &amp; Events\Latest Overview &amp; Roadmap Deck\Virtualization Images for PPTs\Desktop Virtualization.png"/>
                <p:cNvPicPr>
                  <a:picLocks noChangeAspect="1" noChangeArrowheads="1"/>
                </p:cNvPicPr>
                <p:nvPr/>
              </p:nvPicPr>
              <p:blipFill>
                <a:blip r:embed="rId7" cstate="print"/>
                <a:srcRect/>
                <a:stretch>
                  <a:fillRect/>
                </a:stretch>
              </p:blipFill>
              <p:spPr bwMode="auto">
                <a:xfrm>
                  <a:off x="2381250" y="5034482"/>
                  <a:ext cx="766204" cy="855808"/>
                </a:xfrm>
                <a:prstGeom prst="rect">
                  <a:avLst/>
                </a:prstGeom>
                <a:noFill/>
              </p:spPr>
            </p:pic>
            <p:pic>
              <p:nvPicPr>
                <p:cNvPr id="26" name="Picture 8" descr="C:\Users\jeffwoo\Documents\Work\Customers &amp; Events\Latest Overview &amp; Roadmap Deck\Virtualization Images for PPTs\Desktop Virtualization.png"/>
                <p:cNvPicPr>
                  <a:picLocks noChangeAspect="1" noChangeArrowheads="1"/>
                </p:cNvPicPr>
                <p:nvPr/>
              </p:nvPicPr>
              <p:blipFill>
                <a:blip r:embed="rId7" cstate="print"/>
                <a:srcRect/>
                <a:stretch>
                  <a:fillRect/>
                </a:stretch>
              </p:blipFill>
              <p:spPr bwMode="auto">
                <a:xfrm>
                  <a:off x="2381250" y="4379897"/>
                  <a:ext cx="766204" cy="855808"/>
                </a:xfrm>
                <a:prstGeom prst="rect">
                  <a:avLst/>
                </a:prstGeom>
                <a:noFill/>
              </p:spPr>
            </p:pic>
            <p:pic>
              <p:nvPicPr>
                <p:cNvPr id="27" name="Picture 8" descr="C:\Users\jeffwoo\Documents\Work\Customers &amp; Events\Latest Overview &amp; Roadmap Deck\Virtualization Images for PPTs\Desktop Virtualization.png"/>
                <p:cNvPicPr>
                  <a:picLocks noChangeAspect="1" noChangeArrowheads="1"/>
                </p:cNvPicPr>
                <p:nvPr/>
              </p:nvPicPr>
              <p:blipFill>
                <a:blip r:embed="rId7" cstate="print"/>
                <a:srcRect/>
                <a:stretch>
                  <a:fillRect/>
                </a:stretch>
              </p:blipFill>
              <p:spPr bwMode="auto">
                <a:xfrm>
                  <a:off x="2381250" y="5689067"/>
                  <a:ext cx="766204" cy="855808"/>
                </a:xfrm>
                <a:prstGeom prst="rect">
                  <a:avLst/>
                </a:prstGeom>
                <a:noFill/>
              </p:spPr>
            </p:pic>
          </p:grpSp>
          <p:grpSp>
            <p:nvGrpSpPr>
              <p:cNvPr id="12" name="Group 39"/>
              <p:cNvGrpSpPr/>
              <p:nvPr/>
            </p:nvGrpSpPr>
            <p:grpSpPr>
              <a:xfrm>
                <a:off x="1752600" y="3979847"/>
                <a:ext cx="766204" cy="2164978"/>
                <a:chOff x="1057275" y="4532297"/>
                <a:chExt cx="766204" cy="2164978"/>
              </a:xfrm>
            </p:grpSpPr>
            <p:pic>
              <p:nvPicPr>
                <p:cNvPr id="37" name="Picture 8" descr="C:\Users\jeffwoo\Documents\Work\Customers &amp; Events\Latest Overview &amp; Roadmap Deck\Virtualization Images for PPTs\Desktop Virtualization.png"/>
                <p:cNvPicPr>
                  <a:picLocks noChangeAspect="1" noChangeArrowheads="1"/>
                </p:cNvPicPr>
                <p:nvPr/>
              </p:nvPicPr>
              <p:blipFill>
                <a:blip r:embed="rId7" cstate="print"/>
                <a:srcRect/>
                <a:stretch>
                  <a:fillRect/>
                </a:stretch>
              </p:blipFill>
              <p:spPr bwMode="auto">
                <a:xfrm>
                  <a:off x="1057275" y="5186882"/>
                  <a:ext cx="766204" cy="855808"/>
                </a:xfrm>
                <a:prstGeom prst="rect">
                  <a:avLst/>
                </a:prstGeom>
                <a:noFill/>
              </p:spPr>
            </p:pic>
            <p:pic>
              <p:nvPicPr>
                <p:cNvPr id="38" name="Picture 8" descr="C:\Users\jeffwoo\Documents\Work\Customers &amp; Events\Latest Overview &amp; Roadmap Deck\Virtualization Images for PPTs\Desktop Virtualization.png"/>
                <p:cNvPicPr>
                  <a:picLocks noChangeAspect="1" noChangeArrowheads="1"/>
                </p:cNvPicPr>
                <p:nvPr/>
              </p:nvPicPr>
              <p:blipFill>
                <a:blip r:embed="rId7" cstate="print"/>
                <a:srcRect/>
                <a:stretch>
                  <a:fillRect/>
                </a:stretch>
              </p:blipFill>
              <p:spPr bwMode="auto">
                <a:xfrm>
                  <a:off x="1057275" y="4532297"/>
                  <a:ext cx="766204" cy="855808"/>
                </a:xfrm>
                <a:prstGeom prst="rect">
                  <a:avLst/>
                </a:prstGeom>
                <a:noFill/>
              </p:spPr>
            </p:pic>
            <p:pic>
              <p:nvPicPr>
                <p:cNvPr id="39" name="Picture 8" descr="C:\Users\jeffwoo\Documents\Work\Customers &amp; Events\Latest Overview &amp; Roadmap Deck\Virtualization Images for PPTs\Desktop Virtualization.png"/>
                <p:cNvPicPr>
                  <a:picLocks noChangeAspect="1" noChangeArrowheads="1"/>
                </p:cNvPicPr>
                <p:nvPr/>
              </p:nvPicPr>
              <p:blipFill>
                <a:blip r:embed="rId7" cstate="print"/>
                <a:srcRect/>
                <a:stretch>
                  <a:fillRect/>
                </a:stretch>
              </p:blipFill>
              <p:spPr bwMode="auto">
                <a:xfrm>
                  <a:off x="1057275" y="5841467"/>
                  <a:ext cx="766204" cy="855808"/>
                </a:xfrm>
                <a:prstGeom prst="rect">
                  <a:avLst/>
                </a:prstGeom>
                <a:noFill/>
              </p:spPr>
            </p:pic>
          </p:grpSp>
        </p:grpSp>
        <p:sp>
          <p:nvSpPr>
            <p:cNvPr id="51" name="TextBox 50"/>
            <p:cNvSpPr txBox="1"/>
            <p:nvPr/>
          </p:nvSpPr>
          <p:spPr>
            <a:xfrm>
              <a:off x="1674162" y="6138073"/>
              <a:ext cx="1976823"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Hosted Desktop Users</a:t>
              </a:r>
            </a:p>
          </p:txBody>
        </p:sp>
      </p:grpSp>
      <p:sp>
        <p:nvSpPr>
          <p:cNvPr id="56" name="Up-Down Arrow 55"/>
          <p:cNvSpPr/>
          <p:nvPr/>
        </p:nvSpPr>
        <p:spPr bwMode="auto">
          <a:xfrm rot="8630486">
            <a:off x="5570154" y="2648851"/>
            <a:ext cx="523875" cy="1419841"/>
          </a:xfrm>
          <a:prstGeom prst="upDownArrow">
            <a:avLst/>
          </a:prstGeom>
          <a:solidFill>
            <a:schemeClr val="bg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13" name="Group 65"/>
          <p:cNvGrpSpPr/>
          <p:nvPr/>
        </p:nvGrpSpPr>
        <p:grpSpPr>
          <a:xfrm>
            <a:off x="6131862" y="3810000"/>
            <a:ext cx="1308371" cy="2264375"/>
            <a:chOff x="6131862" y="3810000"/>
            <a:chExt cx="1308371" cy="2264375"/>
          </a:xfrm>
        </p:grpSpPr>
        <p:grpSp>
          <p:nvGrpSpPr>
            <p:cNvPr id="19" name="Group 64"/>
            <p:cNvGrpSpPr/>
            <p:nvPr/>
          </p:nvGrpSpPr>
          <p:grpSpPr>
            <a:xfrm>
              <a:off x="6387554" y="3810000"/>
              <a:ext cx="796986" cy="2166962"/>
              <a:chOff x="6302388" y="3810000"/>
              <a:chExt cx="796986" cy="2166962"/>
            </a:xfrm>
          </p:grpSpPr>
          <p:pic>
            <p:nvPicPr>
              <p:cNvPr id="1026" name="Picture 2" descr="C:\Users\jeffwoo\Documents\Work\Customers &amp; Events\Latest Overview &amp; Roadmap Deck\Virtualization Images for PPTs\Server Virtualization.png"/>
              <p:cNvPicPr>
                <a:picLocks noChangeAspect="1" noChangeArrowheads="1"/>
              </p:cNvPicPr>
              <p:nvPr/>
            </p:nvPicPr>
            <p:blipFill>
              <a:blip r:embed="rId8" cstate="print"/>
              <a:srcRect/>
              <a:stretch>
                <a:fillRect/>
              </a:stretch>
            </p:blipFill>
            <p:spPr bwMode="auto">
              <a:xfrm>
                <a:off x="6302388" y="3810000"/>
                <a:ext cx="796986" cy="854894"/>
              </a:xfrm>
              <a:prstGeom prst="rect">
                <a:avLst/>
              </a:prstGeom>
              <a:noFill/>
            </p:spPr>
          </p:pic>
          <p:pic>
            <p:nvPicPr>
              <p:cNvPr id="44" name="Picture 2" descr="C:\Users\jeffwoo\Documents\Work\Customers &amp; Events\Latest Overview &amp; Roadmap Deck\Virtualization Images for PPTs\Server Virtualization.png"/>
              <p:cNvPicPr>
                <a:picLocks noChangeAspect="1" noChangeArrowheads="1"/>
              </p:cNvPicPr>
              <p:nvPr/>
            </p:nvPicPr>
            <p:blipFill>
              <a:blip r:embed="rId8" cstate="print"/>
              <a:srcRect/>
              <a:stretch>
                <a:fillRect/>
              </a:stretch>
            </p:blipFill>
            <p:spPr bwMode="auto">
              <a:xfrm>
                <a:off x="6302388" y="4247356"/>
                <a:ext cx="796986" cy="854894"/>
              </a:xfrm>
              <a:prstGeom prst="rect">
                <a:avLst/>
              </a:prstGeom>
              <a:noFill/>
            </p:spPr>
          </p:pic>
          <p:pic>
            <p:nvPicPr>
              <p:cNvPr id="45" name="Picture 2" descr="C:\Users\jeffwoo\Documents\Work\Customers &amp; Events\Latest Overview &amp; Roadmap Deck\Virtualization Images for PPTs\Server Virtualization.png"/>
              <p:cNvPicPr>
                <a:picLocks noChangeAspect="1" noChangeArrowheads="1"/>
              </p:cNvPicPr>
              <p:nvPr/>
            </p:nvPicPr>
            <p:blipFill>
              <a:blip r:embed="rId8" cstate="print"/>
              <a:srcRect/>
              <a:stretch>
                <a:fillRect/>
              </a:stretch>
            </p:blipFill>
            <p:spPr bwMode="auto">
              <a:xfrm>
                <a:off x="6302388" y="5122068"/>
                <a:ext cx="796986" cy="854894"/>
              </a:xfrm>
              <a:prstGeom prst="rect">
                <a:avLst/>
              </a:prstGeom>
              <a:noFill/>
            </p:spPr>
          </p:pic>
          <p:pic>
            <p:nvPicPr>
              <p:cNvPr id="46" name="Picture 2" descr="C:\Users\jeffwoo\Documents\Work\Customers &amp; Events\Latest Overview &amp; Roadmap Deck\Virtualization Images for PPTs\Server Virtualization.png"/>
              <p:cNvPicPr>
                <a:picLocks noChangeAspect="1" noChangeArrowheads="1"/>
              </p:cNvPicPr>
              <p:nvPr/>
            </p:nvPicPr>
            <p:blipFill>
              <a:blip r:embed="rId8" cstate="print"/>
              <a:srcRect/>
              <a:stretch>
                <a:fillRect/>
              </a:stretch>
            </p:blipFill>
            <p:spPr bwMode="auto">
              <a:xfrm>
                <a:off x="6302388" y="4684712"/>
                <a:ext cx="796986" cy="854894"/>
              </a:xfrm>
              <a:prstGeom prst="rect">
                <a:avLst/>
              </a:prstGeom>
              <a:noFill/>
            </p:spPr>
          </p:pic>
        </p:grpSp>
        <p:sp>
          <p:nvSpPr>
            <p:cNvPr id="58" name="TextBox 57"/>
            <p:cNvSpPr txBox="1"/>
            <p:nvPr/>
          </p:nvSpPr>
          <p:spPr>
            <a:xfrm>
              <a:off x="6131862" y="5766598"/>
              <a:ext cx="1308371"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Hyper-V Farm</a:t>
              </a:r>
            </a:p>
          </p:txBody>
        </p:sp>
      </p:grpSp>
      <p:sp>
        <p:nvSpPr>
          <p:cNvPr id="73" name="Up-Down Arrow 72"/>
          <p:cNvSpPr/>
          <p:nvPr/>
        </p:nvSpPr>
        <p:spPr bwMode="auto">
          <a:xfrm rot="2788475">
            <a:off x="1800530" y="2198939"/>
            <a:ext cx="523875" cy="2047165"/>
          </a:xfrm>
          <a:prstGeom prst="upDownArrow">
            <a:avLst/>
          </a:prstGeom>
          <a:solidFill>
            <a:schemeClr val="bg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21" name="Group 65"/>
          <p:cNvGrpSpPr/>
          <p:nvPr/>
        </p:nvGrpSpPr>
        <p:grpSpPr>
          <a:xfrm>
            <a:off x="85043" y="3660122"/>
            <a:ext cx="1459054" cy="1804341"/>
            <a:chOff x="85043" y="3660122"/>
            <a:chExt cx="1459054" cy="1804341"/>
          </a:xfrm>
        </p:grpSpPr>
        <p:pic>
          <p:nvPicPr>
            <p:cNvPr id="68" name="Picture 8" descr="C:\Users\jeffwoo\Documents\Work\Customers &amp; Events\Latest Overview &amp; Roadmap Deck\Virtualization Images for PPTs\Desktop Virtualization.png"/>
            <p:cNvPicPr>
              <a:picLocks noChangeAspect="1" noChangeArrowheads="1"/>
            </p:cNvPicPr>
            <p:nvPr/>
          </p:nvPicPr>
          <p:blipFill>
            <a:blip r:embed="rId9" cstate="print"/>
            <a:srcRect/>
            <a:stretch>
              <a:fillRect/>
            </a:stretch>
          </p:blipFill>
          <p:spPr bwMode="auto">
            <a:xfrm>
              <a:off x="161926" y="3660122"/>
              <a:ext cx="611846" cy="685002"/>
            </a:xfrm>
            <a:prstGeom prst="rect">
              <a:avLst/>
            </a:prstGeom>
            <a:noFill/>
          </p:spPr>
        </p:pic>
        <p:pic>
          <p:nvPicPr>
            <p:cNvPr id="71" name="Picture 8" descr="C:\Users\jeffwoo\Documents\Work\Customers &amp; Events\Latest Overview &amp; Roadmap Deck\Virtualization Images for PPTs\Desktop Virtualization.png"/>
            <p:cNvPicPr>
              <a:picLocks noChangeAspect="1" noChangeArrowheads="1"/>
            </p:cNvPicPr>
            <p:nvPr/>
          </p:nvPicPr>
          <p:blipFill>
            <a:blip r:embed="rId9" cstate="print"/>
            <a:srcRect/>
            <a:stretch>
              <a:fillRect/>
            </a:stretch>
          </p:blipFill>
          <p:spPr bwMode="auto">
            <a:xfrm>
              <a:off x="161926" y="4288772"/>
              <a:ext cx="611846" cy="685002"/>
            </a:xfrm>
            <a:prstGeom prst="rect">
              <a:avLst/>
            </a:prstGeom>
            <a:noFill/>
          </p:spPr>
        </p:pic>
        <p:pic>
          <p:nvPicPr>
            <p:cNvPr id="72" name="Picture 8" descr="C:\Users\jeffwoo\Documents\Work\Customers &amp; Events\Latest Overview &amp; Roadmap Deck\Virtualization Images for PPTs\Desktop Virtualization.png"/>
            <p:cNvPicPr>
              <a:picLocks noChangeAspect="1" noChangeArrowheads="1"/>
            </p:cNvPicPr>
            <p:nvPr/>
          </p:nvPicPr>
          <p:blipFill>
            <a:blip r:embed="rId9" cstate="print"/>
            <a:srcRect/>
            <a:stretch>
              <a:fillRect/>
            </a:stretch>
          </p:blipFill>
          <p:spPr bwMode="auto">
            <a:xfrm>
              <a:off x="742951" y="4012547"/>
              <a:ext cx="611846" cy="685002"/>
            </a:xfrm>
            <a:prstGeom prst="rect">
              <a:avLst/>
            </a:prstGeom>
            <a:noFill/>
          </p:spPr>
        </p:pic>
        <p:sp>
          <p:nvSpPr>
            <p:cNvPr id="74" name="Rectangle 73"/>
            <p:cNvSpPr/>
            <p:nvPr/>
          </p:nvSpPr>
          <p:spPr>
            <a:xfrm>
              <a:off x="85043" y="4941243"/>
              <a:ext cx="1459054" cy="523220"/>
            </a:xfrm>
            <a:prstGeom prst="rect">
              <a:avLst/>
            </a:prstGeom>
          </p:spPr>
          <p:txBody>
            <a:bodyPr wrap="none">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Hosted Desktop</a:t>
              </a:r>
            </a:p>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Users (Remote)</a:t>
              </a:r>
            </a:p>
          </p:txBody>
        </p:sp>
      </p:grpSp>
      <p:grpSp>
        <p:nvGrpSpPr>
          <p:cNvPr id="23" name="Group 69"/>
          <p:cNvGrpSpPr/>
          <p:nvPr/>
        </p:nvGrpSpPr>
        <p:grpSpPr>
          <a:xfrm>
            <a:off x="2312539" y="1674019"/>
            <a:ext cx="1535561" cy="1440514"/>
            <a:chOff x="2312539" y="1674019"/>
            <a:chExt cx="1535561" cy="1440514"/>
          </a:xfrm>
        </p:grpSpPr>
        <p:pic>
          <p:nvPicPr>
            <p:cNvPr id="3078" name="Picture 6" descr="C:\Users\jeffwoo\Documents\Work\Customers &amp; Events\Latest Overview &amp; Roadmap Deck\Virtualization Images for PPTs\Firewall.png"/>
            <p:cNvPicPr>
              <a:picLocks noChangeAspect="1" noChangeArrowheads="1"/>
            </p:cNvPicPr>
            <p:nvPr/>
          </p:nvPicPr>
          <p:blipFill>
            <a:blip r:embed="rId10"/>
            <a:srcRect/>
            <a:stretch>
              <a:fillRect/>
            </a:stretch>
          </p:blipFill>
          <p:spPr bwMode="auto">
            <a:xfrm>
              <a:off x="2312539" y="1674019"/>
              <a:ext cx="1535561" cy="1440514"/>
            </a:xfrm>
            <a:prstGeom prst="rect">
              <a:avLst/>
            </a:prstGeom>
            <a:noFill/>
          </p:spPr>
        </p:pic>
        <p:sp>
          <p:nvSpPr>
            <p:cNvPr id="65" name="TextBox 64"/>
            <p:cNvSpPr txBox="1"/>
            <p:nvPr/>
          </p:nvSpPr>
          <p:spPr>
            <a:xfrm>
              <a:off x="2481466" y="1970649"/>
              <a:ext cx="1170512"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TS Gateway</a:t>
              </a:r>
            </a:p>
          </p:txBody>
        </p:sp>
      </p:grpSp>
      <p:sp>
        <p:nvSpPr>
          <p:cNvPr id="75" name="Left-Up Arrow 74"/>
          <p:cNvSpPr/>
          <p:nvPr/>
        </p:nvSpPr>
        <p:spPr bwMode="auto">
          <a:xfrm rot="16200000">
            <a:off x="7476659" y="2172835"/>
            <a:ext cx="1004935" cy="823865"/>
          </a:xfrm>
          <a:prstGeom prst="leftUpArrow">
            <a:avLst/>
          </a:prstGeom>
          <a:solidFill>
            <a:schemeClr val="accent4"/>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76" name="Left-Up Arrow 75"/>
          <p:cNvSpPr/>
          <p:nvPr/>
        </p:nvSpPr>
        <p:spPr bwMode="auto">
          <a:xfrm>
            <a:off x="7386124" y="4389319"/>
            <a:ext cx="1004935" cy="823865"/>
          </a:xfrm>
          <a:prstGeom prst="leftUpArrow">
            <a:avLst/>
          </a:prstGeom>
          <a:solidFill>
            <a:schemeClr val="accent4"/>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28" name="Group 77"/>
          <p:cNvGrpSpPr/>
          <p:nvPr/>
        </p:nvGrpSpPr>
        <p:grpSpPr>
          <a:xfrm>
            <a:off x="7385277" y="3100388"/>
            <a:ext cx="1447800" cy="1457325"/>
            <a:chOff x="7385277" y="3100388"/>
            <a:chExt cx="1447800" cy="1457325"/>
          </a:xfrm>
        </p:grpSpPr>
        <p:pic>
          <p:nvPicPr>
            <p:cNvPr id="48" name="Picture 9" descr="C:\Users\jeffwoo\Documents\Work\Customers &amp; Events\Latest Overview &amp; Roadmap Deck\Virtualization Images for PPTs\Data.png"/>
            <p:cNvPicPr>
              <a:picLocks noChangeAspect="1" noChangeArrowheads="1"/>
            </p:cNvPicPr>
            <p:nvPr/>
          </p:nvPicPr>
          <p:blipFill>
            <a:blip r:embed="rId11"/>
            <a:srcRect/>
            <a:stretch>
              <a:fillRect/>
            </a:stretch>
          </p:blipFill>
          <p:spPr bwMode="auto">
            <a:xfrm>
              <a:off x="7385277" y="3100388"/>
              <a:ext cx="1447800" cy="1457325"/>
            </a:xfrm>
            <a:prstGeom prst="rect">
              <a:avLst/>
            </a:prstGeom>
            <a:noFill/>
          </p:spPr>
        </p:pic>
        <p:sp>
          <p:nvSpPr>
            <p:cNvPr id="77" name="TextBox 76"/>
            <p:cNvSpPr txBox="1"/>
            <p:nvPr/>
          </p:nvSpPr>
          <p:spPr>
            <a:xfrm>
              <a:off x="7703457" y="3977902"/>
              <a:ext cx="811441"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Storage</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2000"/>
                                        <p:tgtEl>
                                          <p:spTgt spid="7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2000"/>
                                        <p:tgtEl>
                                          <p:spTgt spid="50"/>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2000"/>
                                        <p:tgtEl>
                                          <p:spTgt spid="56"/>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6" grpId="0" animBg="1"/>
      <p:bldP spid="73" grpId="0" animBg="1"/>
      <p:bldP spid="7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46829" y="3170909"/>
            <a:ext cx="7206721" cy="553998"/>
          </a:xfrm>
        </p:spPr>
        <p:txBody>
          <a:bodyPr/>
          <a:lstStyle/>
          <a:p>
            <a:r>
              <a:rPr sz="4000" smtClean="0"/>
              <a:t>Intel/Microsoft Collaboration</a:t>
            </a:r>
            <a:endParaRPr lang="en-US" sz="4000" dirty="0"/>
          </a:p>
        </p:txBody>
      </p:sp>
      <p:sp>
        <p:nvSpPr>
          <p:cNvPr id="5" name="Subtitle 4"/>
          <p:cNvSpPr>
            <a:spLocks noGrp="1"/>
          </p:cNvSpPr>
          <p:nvPr>
            <p:ph type="subTitle" idx="1"/>
          </p:nvPr>
        </p:nvSpPr>
        <p:spPr>
          <a:xfrm>
            <a:off x="2489730" y="3852156"/>
            <a:ext cx="5970561" cy="1329595"/>
          </a:xfrm>
        </p:spPr>
        <p:txBody>
          <a:bodyPr/>
          <a:lstStyle/>
          <a:p>
            <a:r>
              <a:rPr lang="en-US" dirty="0" smtClean="0"/>
              <a:t>Randy Campbell</a:t>
            </a:r>
          </a:p>
          <a:p>
            <a:r>
              <a:rPr lang="en-US" dirty="0" smtClean="0"/>
              <a:t>Sr. Principal Engineer</a:t>
            </a:r>
          </a:p>
          <a:p>
            <a:r>
              <a:rPr lang="en-US" dirty="0" smtClean="0"/>
              <a:t>Intel Corp.</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rPr>
              <a:t>partner</a:t>
            </a:r>
            <a:endParaRPr lang="en-US" sz="10000" b="1" spc="-3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a:xfrm>
            <a:off x="382588" y="228600"/>
            <a:ext cx="8380412" cy="1274195"/>
          </a:xfrm>
        </p:spPr>
        <p:txBody>
          <a:bodyPr/>
          <a:lstStyle/>
          <a:p>
            <a:r>
              <a:rPr lang="en-US" dirty="0" smtClean="0"/>
              <a:t>Windows Server 2008 Hyper-V </a:t>
            </a:r>
            <a:r>
              <a:rPr lang="en-US" sz="4400" dirty="0" smtClean="0"/>
              <a:t>Requirements</a:t>
            </a:r>
            <a:endParaRPr lang="en-US" dirty="0"/>
          </a:p>
        </p:txBody>
      </p:sp>
      <p:sp>
        <p:nvSpPr>
          <p:cNvPr id="328707" name="Rectangle 3"/>
          <p:cNvSpPr>
            <a:spLocks noGrp="1" noChangeArrowheads="1"/>
          </p:cNvSpPr>
          <p:nvPr>
            <p:ph idx="1"/>
          </p:nvPr>
        </p:nvSpPr>
        <p:spPr>
          <a:xfrm>
            <a:off x="381000" y="1475939"/>
            <a:ext cx="8382000" cy="4862357"/>
          </a:xfrm>
        </p:spPr>
        <p:txBody>
          <a:bodyPr/>
          <a:lstStyle/>
          <a:p>
            <a:r>
              <a:rPr lang="en-US" sz="2400" dirty="0" smtClean="0"/>
              <a:t>Description</a:t>
            </a:r>
          </a:p>
          <a:p>
            <a:pPr lvl="1"/>
            <a:r>
              <a:rPr lang="en-US" sz="2000" dirty="0" smtClean="0"/>
              <a:t>Hypervisor based virtualization platform</a:t>
            </a:r>
          </a:p>
          <a:p>
            <a:pPr lvl="1"/>
            <a:r>
              <a:rPr lang="en-US" sz="2000" dirty="0" smtClean="0"/>
              <a:t>Windows Server 2008 x64 Edition technology</a:t>
            </a:r>
          </a:p>
          <a:p>
            <a:pPr lvl="2"/>
            <a:r>
              <a:rPr lang="en-US" sz="1800" dirty="0" smtClean="0"/>
              <a:t>Standard, Enterprise and Datacenter Editions</a:t>
            </a:r>
          </a:p>
          <a:p>
            <a:r>
              <a:rPr lang="en-US" sz="2400" dirty="0" smtClean="0"/>
              <a:t>Hardware Requirements</a:t>
            </a:r>
          </a:p>
          <a:p>
            <a:pPr lvl="1"/>
            <a:r>
              <a:rPr lang="en-US" sz="2000" dirty="0" smtClean="0"/>
              <a:t>x64 server with hardware assisted virtualization</a:t>
            </a:r>
          </a:p>
          <a:p>
            <a:pPr lvl="2"/>
            <a:r>
              <a:rPr lang="en-US" sz="1800" dirty="0" smtClean="0"/>
              <a:t>AMD </a:t>
            </a:r>
            <a:r>
              <a:rPr lang="en-US" sz="1800" dirty="0" err="1" smtClean="0"/>
              <a:t>AMD</a:t>
            </a:r>
            <a:r>
              <a:rPr lang="en-US" sz="1800" dirty="0" smtClean="0"/>
              <a:t>-V or Intel VT</a:t>
            </a:r>
          </a:p>
          <a:p>
            <a:pPr lvl="1"/>
            <a:r>
              <a:rPr lang="en-US" sz="2000" dirty="0" smtClean="0"/>
              <a:t>Hardware enabled Data Execution Prevention (DEP) required</a:t>
            </a:r>
          </a:p>
          <a:p>
            <a:pPr lvl="2"/>
            <a:r>
              <a:rPr lang="en-US" sz="1800" dirty="0" smtClean="0"/>
              <a:t>AMD (NX no execute bit)</a:t>
            </a:r>
          </a:p>
          <a:p>
            <a:pPr lvl="2"/>
            <a:r>
              <a:rPr lang="en-US" sz="1800" dirty="0" smtClean="0"/>
              <a:t>Intel (XD execute disable)</a:t>
            </a:r>
          </a:p>
          <a:p>
            <a:pPr lvl="1"/>
            <a:r>
              <a:rPr lang="en-US" sz="2000" dirty="0" smtClean="0"/>
              <a:t>Note: Enabling these BIOS features requires </a:t>
            </a:r>
            <a:r>
              <a:rPr lang="en-US" sz="2000" dirty="0" smtClean="0">
                <a:solidFill>
                  <a:srgbClr val="FFC000"/>
                </a:solidFill>
              </a:rPr>
              <a:t>powering down (not rebooting) the server to take effect</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ChangeArrowheads="1"/>
          </p:cNvSpPr>
          <p:nvPr/>
        </p:nvSpPr>
        <p:spPr bwMode="auto">
          <a:xfrm>
            <a:off x="574675" y="2114550"/>
            <a:ext cx="381000" cy="1676400"/>
          </a:xfrm>
          <a:prstGeom prst="rect">
            <a:avLst/>
          </a:prstGeom>
          <a:solidFill>
            <a:schemeClr val="accent2"/>
          </a:solidFill>
          <a:ln w="19050" algn="ctr">
            <a:solidFill>
              <a:srgbClr val="333333"/>
            </a:solidFill>
            <a:miter lim="800000"/>
            <a:headEnd/>
            <a:tailEnd/>
          </a:ln>
        </p:spPr>
        <p:txBody>
          <a:bodyPr wrap="none" anchor="ctr"/>
          <a:lstStyle/>
          <a:p>
            <a:endParaRPr lang="en-US"/>
          </a:p>
        </p:txBody>
      </p:sp>
      <p:sp>
        <p:nvSpPr>
          <p:cNvPr id="14339" name="Rectangle 9"/>
          <p:cNvSpPr>
            <a:spLocks noChangeArrowheads="1"/>
          </p:cNvSpPr>
          <p:nvPr/>
        </p:nvSpPr>
        <p:spPr bwMode="auto">
          <a:xfrm>
            <a:off x="1312863" y="2389188"/>
            <a:ext cx="381000" cy="1404937"/>
          </a:xfrm>
          <a:prstGeom prst="rect">
            <a:avLst/>
          </a:prstGeom>
          <a:solidFill>
            <a:schemeClr val="accent2"/>
          </a:solidFill>
          <a:ln w="19050" algn="ctr">
            <a:solidFill>
              <a:srgbClr val="333333"/>
            </a:solidFill>
            <a:miter lim="800000"/>
            <a:headEnd/>
            <a:tailEnd/>
          </a:ln>
        </p:spPr>
        <p:txBody>
          <a:bodyPr wrap="none" anchor="ctr"/>
          <a:lstStyle/>
          <a:p>
            <a:endParaRPr lang="en-US"/>
          </a:p>
        </p:txBody>
      </p:sp>
      <p:sp>
        <p:nvSpPr>
          <p:cNvPr id="14340" name="Rectangle 10"/>
          <p:cNvSpPr>
            <a:spLocks noChangeArrowheads="1"/>
          </p:cNvSpPr>
          <p:nvPr/>
        </p:nvSpPr>
        <p:spPr bwMode="auto">
          <a:xfrm>
            <a:off x="2041525" y="2941638"/>
            <a:ext cx="381000" cy="849312"/>
          </a:xfrm>
          <a:prstGeom prst="rect">
            <a:avLst/>
          </a:prstGeom>
          <a:solidFill>
            <a:schemeClr val="accent2"/>
          </a:solidFill>
          <a:ln w="19050" algn="ctr">
            <a:solidFill>
              <a:srgbClr val="333333"/>
            </a:solidFill>
            <a:miter lim="800000"/>
            <a:headEnd/>
            <a:tailEnd/>
          </a:ln>
        </p:spPr>
        <p:txBody>
          <a:bodyPr wrap="none" anchor="ctr"/>
          <a:lstStyle/>
          <a:p>
            <a:endParaRPr lang="en-US"/>
          </a:p>
        </p:txBody>
      </p:sp>
      <p:sp>
        <p:nvSpPr>
          <p:cNvPr id="14341" name="Rectangle 8"/>
          <p:cNvSpPr>
            <a:spLocks noChangeArrowheads="1"/>
          </p:cNvSpPr>
          <p:nvPr/>
        </p:nvSpPr>
        <p:spPr bwMode="auto">
          <a:xfrm>
            <a:off x="2795588" y="3327400"/>
            <a:ext cx="381000" cy="461963"/>
          </a:xfrm>
          <a:prstGeom prst="rect">
            <a:avLst/>
          </a:prstGeom>
          <a:solidFill>
            <a:schemeClr val="accent2"/>
          </a:solidFill>
          <a:ln w="19050" algn="ctr">
            <a:solidFill>
              <a:srgbClr val="333333"/>
            </a:solidFill>
            <a:miter lim="800000"/>
            <a:headEnd/>
            <a:tailEnd/>
          </a:ln>
        </p:spPr>
        <p:txBody>
          <a:bodyPr wrap="none" anchor="ctr"/>
          <a:lstStyle/>
          <a:p>
            <a:endParaRPr lang="en-US"/>
          </a:p>
        </p:txBody>
      </p:sp>
      <p:sp>
        <p:nvSpPr>
          <p:cNvPr id="14342" name="Rectangle 22"/>
          <p:cNvSpPr>
            <a:spLocks noChangeArrowheads="1"/>
          </p:cNvSpPr>
          <p:nvPr/>
        </p:nvSpPr>
        <p:spPr bwMode="auto">
          <a:xfrm>
            <a:off x="3530600" y="3492500"/>
            <a:ext cx="381000" cy="298450"/>
          </a:xfrm>
          <a:prstGeom prst="rect">
            <a:avLst/>
          </a:prstGeom>
          <a:solidFill>
            <a:schemeClr val="accent2"/>
          </a:solidFill>
          <a:ln w="19050" algn="ctr">
            <a:solidFill>
              <a:srgbClr val="333333"/>
            </a:solidFill>
            <a:miter lim="800000"/>
            <a:headEnd/>
            <a:tailEnd/>
          </a:ln>
        </p:spPr>
        <p:txBody>
          <a:bodyPr wrap="none" anchor="ctr"/>
          <a:lstStyle/>
          <a:p>
            <a:endParaRPr lang="en-US"/>
          </a:p>
        </p:txBody>
      </p:sp>
      <p:sp>
        <p:nvSpPr>
          <p:cNvPr id="475142" name="AutoShape 6"/>
          <p:cNvSpPr>
            <a:spLocks noChangeArrowheads="1"/>
          </p:cNvSpPr>
          <p:nvPr/>
        </p:nvSpPr>
        <p:spPr bwMode="auto">
          <a:xfrm>
            <a:off x="290513" y="1346200"/>
            <a:ext cx="4090987" cy="3406775"/>
          </a:xfrm>
          <a:prstGeom prst="roundRect">
            <a:avLst>
              <a:gd name="adj" fmla="val 3088"/>
            </a:avLst>
          </a:prstGeom>
          <a:gradFill rotWithShape="1">
            <a:gsLst>
              <a:gs pos="0">
                <a:schemeClr val="tx2">
                  <a:gamma/>
                  <a:tint val="96863"/>
                  <a:invGamma/>
                  <a:alpha val="21001"/>
                </a:schemeClr>
              </a:gs>
              <a:gs pos="100000">
                <a:schemeClr val="tx2">
                  <a:alpha val="3999"/>
                </a:schemeClr>
              </a:gs>
            </a:gsLst>
            <a:lin ang="5400000" scaled="1"/>
          </a:gradFill>
          <a:ln w="22225" algn="ctr">
            <a:solidFill>
              <a:srgbClr val="292929"/>
            </a:solidFill>
            <a:round/>
            <a:headEnd/>
            <a:tailEnd/>
          </a:ln>
          <a:effectLst/>
        </p:spPr>
        <p:txBody>
          <a:bodyPr wrap="none" anchor="ctr"/>
          <a:lstStyle/>
          <a:p>
            <a:pPr>
              <a:defRPr/>
            </a:pPr>
            <a:endParaRPr lang="en-US"/>
          </a:p>
        </p:txBody>
      </p:sp>
      <p:sp>
        <p:nvSpPr>
          <p:cNvPr id="14344" name="Rectangle 3"/>
          <p:cNvSpPr>
            <a:spLocks noGrp="1" noChangeArrowheads="1"/>
          </p:cNvSpPr>
          <p:nvPr>
            <p:ph type="title"/>
          </p:nvPr>
        </p:nvSpPr>
        <p:spPr>
          <a:xfrm>
            <a:off x="365125" y="360363"/>
            <a:ext cx="8410575" cy="584200"/>
          </a:xfrm>
          <a:noFill/>
        </p:spPr>
        <p:txBody>
          <a:bodyPr lIns="92063" tIns="46032" rIns="92063" bIns="46032" anchor="ctr"/>
          <a:lstStyle/>
          <a:p>
            <a:pPr eaLnBrk="1" hangingPunct="1"/>
            <a:r>
              <a:rPr lang="en-US" sz="2800" smtClean="0"/>
              <a:t>Intel® VT Transition Latency Reduction</a:t>
            </a:r>
          </a:p>
        </p:txBody>
      </p:sp>
      <p:sp>
        <p:nvSpPr>
          <p:cNvPr id="14345" name="Rectangle 4"/>
          <p:cNvSpPr>
            <a:spLocks noGrp="1" noChangeArrowheads="1"/>
          </p:cNvSpPr>
          <p:nvPr>
            <p:ph type="body" idx="1"/>
          </p:nvPr>
        </p:nvSpPr>
        <p:spPr>
          <a:xfrm>
            <a:off x="4413250" y="1339850"/>
            <a:ext cx="4683125" cy="3679825"/>
          </a:xfrm>
          <a:noFill/>
        </p:spPr>
        <p:txBody>
          <a:bodyPr lIns="91429" tIns="45715" rIns="91429" bIns="45715"/>
          <a:lstStyle/>
          <a:p>
            <a:pPr eaLnBrk="1" hangingPunct="1"/>
            <a:r>
              <a:rPr lang="en-US" sz="2000" smtClean="0"/>
              <a:t>Transition latency = cycle cost (VM exit + VM reads + VM writes + VM entry) + TLB flushing costs</a:t>
            </a:r>
          </a:p>
          <a:p>
            <a:pPr eaLnBrk="1" hangingPunct="1"/>
            <a:endParaRPr lang="en-US" sz="2000" smtClean="0"/>
          </a:p>
          <a:p>
            <a:pPr eaLnBrk="1" hangingPunct="1"/>
            <a:r>
              <a:rPr lang="en-US" sz="2000" smtClean="0"/>
              <a:t>Transition latency continues downward trend</a:t>
            </a:r>
          </a:p>
          <a:p>
            <a:pPr eaLnBrk="1" hangingPunct="1"/>
            <a:endParaRPr lang="en-US" sz="2000" smtClean="0"/>
          </a:p>
          <a:p>
            <a:pPr eaLnBrk="1" hangingPunct="1"/>
            <a:r>
              <a:rPr lang="en-US" sz="2000" smtClean="0"/>
              <a:t>Hyper-V optimizations</a:t>
            </a:r>
          </a:p>
          <a:p>
            <a:pPr lvl="1" eaLnBrk="1" hangingPunct="1"/>
            <a:r>
              <a:rPr lang="en-US" sz="1800" smtClean="0"/>
              <a:t>Optimized for VMCS caching</a:t>
            </a:r>
          </a:p>
          <a:p>
            <a:pPr lvl="1" eaLnBrk="1" hangingPunct="1"/>
            <a:r>
              <a:rPr lang="en-US" sz="1800" smtClean="0"/>
              <a:t>Favor VM-resume over VM-launch</a:t>
            </a:r>
          </a:p>
        </p:txBody>
      </p:sp>
      <p:sp>
        <p:nvSpPr>
          <p:cNvPr id="14346" name="AutoShape 5"/>
          <p:cNvSpPr>
            <a:spLocks noChangeArrowheads="1"/>
          </p:cNvSpPr>
          <p:nvPr/>
        </p:nvSpPr>
        <p:spPr bwMode="auto">
          <a:xfrm>
            <a:off x="415925" y="4995863"/>
            <a:ext cx="8429625" cy="922337"/>
          </a:xfrm>
          <a:prstGeom prst="roundRect">
            <a:avLst>
              <a:gd name="adj" fmla="val 16667"/>
            </a:avLst>
          </a:prstGeom>
          <a:gradFill rotWithShape="1">
            <a:gsLst>
              <a:gs pos="0">
                <a:srgbClr val="005998"/>
              </a:gs>
              <a:gs pos="100000">
                <a:srgbClr val="003A5D"/>
              </a:gs>
            </a:gsLst>
            <a:lin ang="2700000" scaled="1"/>
          </a:gradFill>
          <a:ln w="19050" algn="ctr">
            <a:solidFill>
              <a:srgbClr val="292929">
                <a:alpha val="70195"/>
              </a:srgbClr>
            </a:solidFill>
            <a:round/>
            <a:headEnd/>
            <a:tailEnd/>
          </a:ln>
        </p:spPr>
        <p:txBody>
          <a:bodyPr wrap="none" anchor="ctr"/>
          <a:lstStyle/>
          <a:p>
            <a:r>
              <a:rPr lang="en-US" sz="2400" b="1" i="1" dirty="0"/>
              <a:t>Intel® VT transition latency improvements</a:t>
            </a:r>
          </a:p>
          <a:p>
            <a:r>
              <a:rPr lang="en-US" sz="2400" b="1" i="1" dirty="0"/>
              <a:t>benefit Hyper-V performance</a:t>
            </a:r>
          </a:p>
        </p:txBody>
      </p:sp>
      <p:sp>
        <p:nvSpPr>
          <p:cNvPr id="475147" name="Rectangle 11"/>
          <p:cNvSpPr>
            <a:spLocks noChangeArrowheads="1"/>
          </p:cNvSpPr>
          <p:nvPr/>
        </p:nvSpPr>
        <p:spPr bwMode="auto">
          <a:xfrm>
            <a:off x="411163" y="3775075"/>
            <a:ext cx="3652837" cy="42863"/>
          </a:xfrm>
          <a:prstGeom prst="rect">
            <a:avLst/>
          </a:prstGeom>
          <a:gradFill rotWithShape="1">
            <a:gsLst>
              <a:gs pos="0">
                <a:schemeClr val="bg2"/>
              </a:gs>
              <a:gs pos="50000">
                <a:schemeClr val="bg2">
                  <a:gamma/>
                  <a:shade val="96863"/>
                  <a:invGamma/>
                  <a:alpha val="70000"/>
                </a:schemeClr>
              </a:gs>
              <a:gs pos="100000">
                <a:schemeClr val="bg2"/>
              </a:gs>
            </a:gsLst>
            <a:lin ang="0" scaled="1"/>
          </a:gradFill>
          <a:ln w="50800" algn="ctr">
            <a:noFill/>
            <a:miter lim="800000"/>
            <a:headEnd/>
            <a:tailEnd/>
          </a:ln>
          <a:effectLst/>
        </p:spPr>
        <p:txBody>
          <a:bodyPr wrap="none" anchor="ctr"/>
          <a:lstStyle/>
          <a:p>
            <a:pPr>
              <a:defRPr/>
            </a:pPr>
            <a:endParaRPr lang="en-US"/>
          </a:p>
        </p:txBody>
      </p:sp>
      <p:sp>
        <p:nvSpPr>
          <p:cNvPr id="14348" name="Text Box 12"/>
          <p:cNvSpPr txBox="1">
            <a:spLocks noChangeArrowheads="1"/>
          </p:cNvSpPr>
          <p:nvPr/>
        </p:nvSpPr>
        <p:spPr bwMode="auto">
          <a:xfrm>
            <a:off x="1501775" y="4246563"/>
            <a:ext cx="2401619" cy="274562"/>
          </a:xfrm>
          <a:prstGeom prst="rect">
            <a:avLst/>
          </a:prstGeom>
          <a:noFill/>
          <a:ln w="50800" algn="ctr">
            <a:noFill/>
            <a:miter lim="800000"/>
            <a:headEnd/>
            <a:tailEnd/>
          </a:ln>
        </p:spPr>
        <p:txBody>
          <a:bodyPr wrap="none">
            <a:spAutoFit/>
          </a:bodyPr>
          <a:lstStyle/>
          <a:p>
            <a:pPr algn="l">
              <a:lnSpc>
                <a:spcPct val="130000"/>
              </a:lnSpc>
              <a:spcBef>
                <a:spcPct val="0"/>
              </a:spcBef>
            </a:pPr>
            <a:r>
              <a:rPr lang="en-US" sz="1000" dirty="0">
                <a:cs typeface="Times New Roman" pitchFamily="18" charset="0"/>
              </a:rPr>
              <a:t>Round-trip Intel® VT transition latency </a:t>
            </a:r>
          </a:p>
        </p:txBody>
      </p:sp>
      <p:sp>
        <p:nvSpPr>
          <p:cNvPr id="14349" name="Rectangle 13"/>
          <p:cNvSpPr>
            <a:spLocks noChangeArrowheads="1"/>
          </p:cNvSpPr>
          <p:nvPr/>
        </p:nvSpPr>
        <p:spPr bwMode="auto">
          <a:xfrm>
            <a:off x="1219200" y="4318000"/>
            <a:ext cx="295275" cy="173038"/>
          </a:xfrm>
          <a:prstGeom prst="rect">
            <a:avLst/>
          </a:prstGeom>
          <a:solidFill>
            <a:schemeClr val="accent2"/>
          </a:solidFill>
          <a:ln w="19050" algn="ctr">
            <a:solidFill>
              <a:srgbClr val="333333"/>
            </a:solidFill>
            <a:miter lim="800000"/>
            <a:headEnd/>
            <a:tailEnd/>
          </a:ln>
        </p:spPr>
        <p:txBody>
          <a:bodyPr wrap="none" anchor="ctr"/>
          <a:lstStyle/>
          <a:p>
            <a:pPr>
              <a:lnSpc>
                <a:spcPct val="100000"/>
              </a:lnSpc>
              <a:spcBef>
                <a:spcPct val="0"/>
              </a:spcBef>
            </a:pPr>
            <a:endParaRPr lang="en-US" sz="3200">
              <a:cs typeface="Times New Roman" pitchFamily="18" charset="0"/>
            </a:endParaRPr>
          </a:p>
        </p:txBody>
      </p:sp>
      <p:sp>
        <p:nvSpPr>
          <p:cNvPr id="14350" name="Text Box 14"/>
          <p:cNvSpPr txBox="1">
            <a:spLocks noChangeArrowheads="1"/>
          </p:cNvSpPr>
          <p:nvPr/>
        </p:nvSpPr>
        <p:spPr bwMode="auto">
          <a:xfrm>
            <a:off x="509588" y="3854450"/>
            <a:ext cx="460382" cy="274562"/>
          </a:xfrm>
          <a:prstGeom prst="rect">
            <a:avLst/>
          </a:prstGeom>
          <a:noFill/>
          <a:ln w="50800" algn="ctr">
            <a:noFill/>
            <a:miter lim="800000"/>
            <a:headEnd/>
            <a:tailEnd/>
          </a:ln>
        </p:spPr>
        <p:txBody>
          <a:bodyPr wrap="none">
            <a:spAutoFit/>
          </a:bodyPr>
          <a:lstStyle/>
          <a:p>
            <a:pPr algn="l">
              <a:lnSpc>
                <a:spcPct val="130000"/>
              </a:lnSpc>
              <a:spcBef>
                <a:spcPct val="0"/>
              </a:spcBef>
            </a:pPr>
            <a:r>
              <a:rPr lang="en-US" sz="1000">
                <a:cs typeface="Times New Roman" pitchFamily="18" charset="0"/>
              </a:rPr>
              <a:t>2004</a:t>
            </a:r>
          </a:p>
        </p:txBody>
      </p:sp>
      <p:sp>
        <p:nvSpPr>
          <p:cNvPr id="14351" name="Text Box 15"/>
          <p:cNvSpPr txBox="1">
            <a:spLocks noChangeArrowheads="1"/>
          </p:cNvSpPr>
          <p:nvPr/>
        </p:nvSpPr>
        <p:spPr bwMode="auto">
          <a:xfrm>
            <a:off x="1241425" y="3875088"/>
            <a:ext cx="460382" cy="274562"/>
          </a:xfrm>
          <a:prstGeom prst="rect">
            <a:avLst/>
          </a:prstGeom>
          <a:noFill/>
          <a:ln w="50800" algn="ctr">
            <a:noFill/>
            <a:miter lim="800000"/>
            <a:headEnd/>
            <a:tailEnd/>
          </a:ln>
        </p:spPr>
        <p:txBody>
          <a:bodyPr wrap="none">
            <a:spAutoFit/>
          </a:bodyPr>
          <a:lstStyle/>
          <a:p>
            <a:pPr algn="l">
              <a:lnSpc>
                <a:spcPct val="130000"/>
              </a:lnSpc>
              <a:spcBef>
                <a:spcPct val="0"/>
              </a:spcBef>
            </a:pPr>
            <a:r>
              <a:rPr lang="en-US" sz="1000">
                <a:cs typeface="Times New Roman" pitchFamily="18" charset="0"/>
              </a:rPr>
              <a:t>2005</a:t>
            </a:r>
          </a:p>
        </p:txBody>
      </p:sp>
      <p:sp>
        <p:nvSpPr>
          <p:cNvPr id="14352" name="Text Box 16"/>
          <p:cNvSpPr txBox="1">
            <a:spLocks noChangeArrowheads="1"/>
          </p:cNvSpPr>
          <p:nvPr/>
        </p:nvSpPr>
        <p:spPr bwMode="auto">
          <a:xfrm>
            <a:off x="1957388" y="3859213"/>
            <a:ext cx="460382" cy="274562"/>
          </a:xfrm>
          <a:prstGeom prst="rect">
            <a:avLst/>
          </a:prstGeom>
          <a:noFill/>
          <a:ln w="50800" algn="ctr">
            <a:noFill/>
            <a:miter lim="800000"/>
            <a:headEnd/>
            <a:tailEnd/>
          </a:ln>
        </p:spPr>
        <p:txBody>
          <a:bodyPr wrap="none">
            <a:spAutoFit/>
          </a:bodyPr>
          <a:lstStyle/>
          <a:p>
            <a:pPr algn="l">
              <a:lnSpc>
                <a:spcPct val="130000"/>
              </a:lnSpc>
              <a:spcBef>
                <a:spcPct val="0"/>
              </a:spcBef>
            </a:pPr>
            <a:r>
              <a:rPr lang="en-US" sz="1000">
                <a:cs typeface="Times New Roman" pitchFamily="18" charset="0"/>
              </a:rPr>
              <a:t>2006</a:t>
            </a:r>
          </a:p>
        </p:txBody>
      </p:sp>
      <p:sp>
        <p:nvSpPr>
          <p:cNvPr id="14353" name="Text Box 17"/>
          <p:cNvSpPr txBox="1">
            <a:spLocks noChangeArrowheads="1"/>
          </p:cNvSpPr>
          <p:nvPr/>
        </p:nvSpPr>
        <p:spPr bwMode="auto">
          <a:xfrm>
            <a:off x="2727325" y="3844925"/>
            <a:ext cx="460382" cy="274562"/>
          </a:xfrm>
          <a:prstGeom prst="rect">
            <a:avLst/>
          </a:prstGeom>
          <a:noFill/>
          <a:ln w="50800" algn="ctr">
            <a:noFill/>
            <a:miter lim="800000"/>
            <a:headEnd/>
            <a:tailEnd/>
          </a:ln>
        </p:spPr>
        <p:txBody>
          <a:bodyPr wrap="none">
            <a:spAutoFit/>
          </a:bodyPr>
          <a:lstStyle/>
          <a:p>
            <a:pPr algn="l">
              <a:lnSpc>
                <a:spcPct val="130000"/>
              </a:lnSpc>
              <a:spcBef>
                <a:spcPct val="0"/>
              </a:spcBef>
            </a:pPr>
            <a:r>
              <a:rPr lang="en-US" sz="1000">
                <a:cs typeface="Times New Roman" pitchFamily="18" charset="0"/>
              </a:rPr>
              <a:t>2007</a:t>
            </a:r>
          </a:p>
        </p:txBody>
      </p:sp>
      <p:sp>
        <p:nvSpPr>
          <p:cNvPr id="14354" name="Text Box 19"/>
          <p:cNvSpPr txBox="1">
            <a:spLocks noChangeArrowheads="1"/>
          </p:cNvSpPr>
          <p:nvPr/>
        </p:nvSpPr>
        <p:spPr bwMode="auto">
          <a:xfrm>
            <a:off x="290513" y="1360488"/>
            <a:ext cx="3579812" cy="523220"/>
          </a:xfrm>
          <a:prstGeom prst="rect">
            <a:avLst/>
          </a:prstGeom>
          <a:noFill/>
          <a:ln w="50800" algn="ctr">
            <a:noFill/>
            <a:miter lim="800000"/>
            <a:headEnd/>
            <a:tailEnd/>
          </a:ln>
        </p:spPr>
        <p:txBody>
          <a:bodyPr>
            <a:spAutoFit/>
          </a:bodyPr>
          <a:lstStyle/>
          <a:p>
            <a:pPr algn="l">
              <a:lnSpc>
                <a:spcPct val="100000"/>
              </a:lnSpc>
              <a:spcBef>
                <a:spcPct val="0"/>
              </a:spcBef>
            </a:pPr>
            <a:r>
              <a:rPr lang="en-US" sz="1400" b="1" dirty="0">
                <a:cs typeface="Times New Roman" pitchFamily="18" charset="0"/>
              </a:rPr>
              <a:t>Intel® VT Transition Latencies for Intel Xeon® Processor Family</a:t>
            </a:r>
          </a:p>
        </p:txBody>
      </p:sp>
      <p:sp>
        <p:nvSpPr>
          <p:cNvPr id="14355" name="Text Box 21"/>
          <p:cNvSpPr txBox="1">
            <a:spLocks noChangeArrowheads="1"/>
          </p:cNvSpPr>
          <p:nvPr/>
        </p:nvSpPr>
        <p:spPr bwMode="auto">
          <a:xfrm>
            <a:off x="3460750" y="3856038"/>
            <a:ext cx="460382" cy="274562"/>
          </a:xfrm>
          <a:prstGeom prst="rect">
            <a:avLst/>
          </a:prstGeom>
          <a:noFill/>
          <a:ln w="50800" algn="ctr">
            <a:noFill/>
            <a:miter lim="800000"/>
            <a:headEnd/>
            <a:tailEnd/>
          </a:ln>
        </p:spPr>
        <p:txBody>
          <a:bodyPr wrap="none">
            <a:spAutoFit/>
          </a:bodyPr>
          <a:lstStyle/>
          <a:p>
            <a:pPr algn="l">
              <a:lnSpc>
                <a:spcPct val="130000"/>
              </a:lnSpc>
              <a:spcBef>
                <a:spcPct val="0"/>
              </a:spcBef>
            </a:pPr>
            <a:r>
              <a:rPr lang="en-US" sz="1000">
                <a:cs typeface="Times New Roman" pitchFamily="18" charset="0"/>
              </a:rPr>
              <a:t>2008</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a:xfrm>
            <a:off x="365125" y="360363"/>
            <a:ext cx="8528050" cy="1006475"/>
          </a:xfrm>
          <a:noFill/>
        </p:spPr>
        <p:txBody>
          <a:bodyPr lIns="92063" tIns="46032" rIns="92063" bIns="46032" anchor="ctr"/>
          <a:lstStyle/>
          <a:p>
            <a:pPr eaLnBrk="1" hangingPunct="1"/>
            <a:r>
              <a:rPr lang="en-US" sz="2800" smtClean="0"/>
              <a:t>Intel® VT FlexPriority: </a:t>
            </a:r>
            <a:br>
              <a:rPr lang="en-US" sz="2800" smtClean="0"/>
            </a:br>
            <a:r>
              <a:rPr lang="en-US" sz="2800" smtClean="0"/>
              <a:t>Performance Benefits</a:t>
            </a:r>
          </a:p>
        </p:txBody>
      </p:sp>
      <p:sp>
        <p:nvSpPr>
          <p:cNvPr id="15363" name="Rectangle 4"/>
          <p:cNvSpPr>
            <a:spLocks noGrp="1" noChangeArrowheads="1"/>
          </p:cNvSpPr>
          <p:nvPr>
            <p:ph type="body" idx="1"/>
          </p:nvPr>
        </p:nvSpPr>
        <p:spPr>
          <a:xfrm>
            <a:off x="288925" y="1636713"/>
            <a:ext cx="4986338" cy="3127375"/>
          </a:xfrm>
          <a:noFill/>
        </p:spPr>
        <p:txBody>
          <a:bodyPr lIns="91429" tIns="45715" rIns="91429" bIns="45715"/>
          <a:lstStyle/>
          <a:p>
            <a:pPr eaLnBrk="1" hangingPunct="1"/>
            <a:r>
              <a:rPr lang="en-US" sz="2000" smtClean="0"/>
              <a:t>Legacy 32-bit guests frequently access MMIO TPR during IO intensive workloads </a:t>
            </a:r>
          </a:p>
          <a:p>
            <a:pPr eaLnBrk="1" hangingPunct="1"/>
            <a:endParaRPr lang="en-US" sz="2000" smtClean="0"/>
          </a:p>
          <a:p>
            <a:pPr eaLnBrk="1" hangingPunct="1"/>
            <a:r>
              <a:rPr lang="en-US" sz="2000" smtClean="0"/>
              <a:t>Eliminates most VM exits due to guest TPR access, reducing virtualization overhead and improving IO throughput.</a:t>
            </a:r>
          </a:p>
        </p:txBody>
      </p:sp>
      <p:sp>
        <p:nvSpPr>
          <p:cNvPr id="15364" name="AutoShape 5"/>
          <p:cNvSpPr>
            <a:spLocks noChangeArrowheads="1"/>
          </p:cNvSpPr>
          <p:nvPr/>
        </p:nvSpPr>
        <p:spPr bwMode="auto">
          <a:xfrm>
            <a:off x="415925" y="5099050"/>
            <a:ext cx="8382000" cy="896938"/>
          </a:xfrm>
          <a:prstGeom prst="roundRect">
            <a:avLst>
              <a:gd name="adj" fmla="val 16667"/>
            </a:avLst>
          </a:prstGeom>
          <a:gradFill rotWithShape="1">
            <a:gsLst>
              <a:gs pos="0">
                <a:srgbClr val="005998"/>
              </a:gs>
              <a:gs pos="100000">
                <a:srgbClr val="003A5D"/>
              </a:gs>
            </a:gsLst>
            <a:lin ang="2700000" scaled="1"/>
          </a:gradFill>
          <a:ln w="19050" algn="ctr">
            <a:solidFill>
              <a:srgbClr val="292929">
                <a:alpha val="70195"/>
              </a:srgbClr>
            </a:solidFill>
            <a:round/>
            <a:headEnd/>
            <a:tailEnd/>
          </a:ln>
        </p:spPr>
        <p:txBody>
          <a:bodyPr wrap="none" anchor="ctr"/>
          <a:lstStyle/>
          <a:p>
            <a:r>
              <a:rPr lang="en-US" sz="2400" b="1" i="1"/>
              <a:t>Intel® VT FlexPriority improves performance </a:t>
            </a:r>
          </a:p>
          <a:p>
            <a:r>
              <a:rPr lang="en-US" sz="2400" b="1" i="1"/>
              <a:t>of 32-bit guests running IO workloads</a:t>
            </a:r>
          </a:p>
        </p:txBody>
      </p:sp>
      <p:sp>
        <p:nvSpPr>
          <p:cNvPr id="472070" name="AutoShape 6"/>
          <p:cNvSpPr>
            <a:spLocks noChangeArrowheads="1"/>
          </p:cNvSpPr>
          <p:nvPr/>
        </p:nvSpPr>
        <p:spPr bwMode="auto">
          <a:xfrm>
            <a:off x="5594350" y="1068388"/>
            <a:ext cx="3187700" cy="3825875"/>
          </a:xfrm>
          <a:prstGeom prst="roundRect">
            <a:avLst>
              <a:gd name="adj" fmla="val 3088"/>
            </a:avLst>
          </a:prstGeom>
          <a:gradFill rotWithShape="1">
            <a:gsLst>
              <a:gs pos="0">
                <a:schemeClr val="tx2">
                  <a:gamma/>
                  <a:tint val="96863"/>
                  <a:invGamma/>
                  <a:alpha val="21001"/>
                </a:schemeClr>
              </a:gs>
              <a:gs pos="100000">
                <a:schemeClr val="tx2">
                  <a:alpha val="3999"/>
                </a:schemeClr>
              </a:gs>
            </a:gsLst>
            <a:lin ang="5400000" scaled="1"/>
          </a:gradFill>
          <a:ln w="22225" algn="ctr">
            <a:solidFill>
              <a:srgbClr val="292929"/>
            </a:solidFill>
            <a:round/>
            <a:headEnd/>
            <a:tailEnd/>
          </a:ln>
          <a:effectLst/>
        </p:spPr>
        <p:txBody>
          <a:bodyPr wrap="none" anchor="ctr"/>
          <a:lstStyle/>
          <a:p>
            <a:pPr>
              <a:defRPr/>
            </a:pPr>
            <a:endParaRPr lang="en-US"/>
          </a:p>
        </p:txBody>
      </p:sp>
      <p:sp>
        <p:nvSpPr>
          <p:cNvPr id="15366" name="Rectangle 7"/>
          <p:cNvSpPr>
            <a:spLocks noChangeArrowheads="1"/>
          </p:cNvSpPr>
          <p:nvPr/>
        </p:nvSpPr>
        <p:spPr bwMode="auto">
          <a:xfrm>
            <a:off x="6461125" y="4173538"/>
            <a:ext cx="381000" cy="233362"/>
          </a:xfrm>
          <a:prstGeom prst="rect">
            <a:avLst/>
          </a:prstGeom>
          <a:solidFill>
            <a:schemeClr val="tx2"/>
          </a:solidFill>
          <a:ln w="19050" algn="ctr">
            <a:solidFill>
              <a:srgbClr val="333333"/>
            </a:solidFill>
            <a:miter lim="800000"/>
            <a:headEnd/>
            <a:tailEnd/>
          </a:ln>
        </p:spPr>
        <p:txBody>
          <a:bodyPr wrap="none" anchor="ctr"/>
          <a:lstStyle/>
          <a:p>
            <a:endParaRPr lang="en-US"/>
          </a:p>
        </p:txBody>
      </p:sp>
      <p:sp>
        <p:nvSpPr>
          <p:cNvPr id="15367" name="Rectangle 9"/>
          <p:cNvSpPr>
            <a:spLocks noChangeArrowheads="1"/>
          </p:cNvSpPr>
          <p:nvPr/>
        </p:nvSpPr>
        <p:spPr bwMode="auto">
          <a:xfrm>
            <a:off x="7626350" y="2120900"/>
            <a:ext cx="381000" cy="2276475"/>
          </a:xfrm>
          <a:prstGeom prst="rect">
            <a:avLst/>
          </a:prstGeom>
          <a:solidFill>
            <a:schemeClr val="tx2"/>
          </a:solidFill>
          <a:ln w="19050" algn="ctr">
            <a:solidFill>
              <a:srgbClr val="333333"/>
            </a:solidFill>
            <a:miter lim="800000"/>
            <a:headEnd/>
            <a:tailEnd/>
          </a:ln>
        </p:spPr>
        <p:txBody>
          <a:bodyPr wrap="none" anchor="ctr"/>
          <a:lstStyle/>
          <a:p>
            <a:endParaRPr lang="en-US"/>
          </a:p>
        </p:txBody>
      </p:sp>
      <p:sp>
        <p:nvSpPr>
          <p:cNvPr id="472075" name="Rectangle 11"/>
          <p:cNvSpPr>
            <a:spLocks noChangeArrowheads="1"/>
          </p:cNvSpPr>
          <p:nvPr/>
        </p:nvSpPr>
        <p:spPr bwMode="auto">
          <a:xfrm>
            <a:off x="6015038" y="4378325"/>
            <a:ext cx="2484437" cy="42863"/>
          </a:xfrm>
          <a:prstGeom prst="rect">
            <a:avLst/>
          </a:prstGeom>
          <a:gradFill rotWithShape="1">
            <a:gsLst>
              <a:gs pos="0">
                <a:schemeClr val="bg2"/>
              </a:gs>
              <a:gs pos="50000">
                <a:schemeClr val="bg2">
                  <a:gamma/>
                  <a:shade val="96863"/>
                  <a:invGamma/>
                  <a:alpha val="70000"/>
                </a:schemeClr>
              </a:gs>
              <a:gs pos="100000">
                <a:schemeClr val="bg2"/>
              </a:gs>
            </a:gsLst>
            <a:lin ang="0" scaled="1"/>
          </a:gradFill>
          <a:ln w="50800" algn="ctr">
            <a:noFill/>
            <a:miter lim="800000"/>
            <a:headEnd/>
            <a:tailEnd/>
          </a:ln>
          <a:effectLst/>
        </p:spPr>
        <p:txBody>
          <a:bodyPr wrap="none" anchor="ctr"/>
          <a:lstStyle/>
          <a:p>
            <a:pPr>
              <a:defRPr/>
            </a:pPr>
            <a:endParaRPr lang="en-US"/>
          </a:p>
        </p:txBody>
      </p:sp>
      <p:sp>
        <p:nvSpPr>
          <p:cNvPr id="15369" name="Text Box 14"/>
          <p:cNvSpPr txBox="1">
            <a:spLocks noChangeArrowheads="1"/>
          </p:cNvSpPr>
          <p:nvPr/>
        </p:nvSpPr>
        <p:spPr bwMode="auto">
          <a:xfrm>
            <a:off x="6108700" y="4344988"/>
            <a:ext cx="978153" cy="474617"/>
          </a:xfrm>
          <a:prstGeom prst="rect">
            <a:avLst/>
          </a:prstGeom>
          <a:noFill/>
          <a:ln w="50800" algn="ctr">
            <a:noFill/>
            <a:miter lim="800000"/>
            <a:headEnd/>
            <a:tailEnd/>
          </a:ln>
        </p:spPr>
        <p:txBody>
          <a:bodyPr wrap="none">
            <a:spAutoFit/>
          </a:bodyPr>
          <a:lstStyle/>
          <a:p>
            <a:pPr>
              <a:lnSpc>
                <a:spcPct val="130000"/>
              </a:lnSpc>
              <a:spcBef>
                <a:spcPct val="0"/>
              </a:spcBef>
            </a:pPr>
            <a:r>
              <a:rPr lang="en-US" sz="1000">
                <a:cs typeface="Times New Roman" pitchFamily="18" charset="0"/>
              </a:rPr>
              <a:t>w/o Intel® VT</a:t>
            </a:r>
          </a:p>
          <a:p>
            <a:pPr>
              <a:lnSpc>
                <a:spcPct val="130000"/>
              </a:lnSpc>
              <a:spcBef>
                <a:spcPct val="0"/>
              </a:spcBef>
            </a:pPr>
            <a:r>
              <a:rPr lang="en-US" sz="1000">
                <a:cs typeface="Times New Roman" pitchFamily="18" charset="0"/>
              </a:rPr>
              <a:t>FlexPriority</a:t>
            </a:r>
          </a:p>
        </p:txBody>
      </p:sp>
      <p:sp>
        <p:nvSpPr>
          <p:cNvPr id="15370" name="Text Box 17"/>
          <p:cNvSpPr txBox="1">
            <a:spLocks noChangeArrowheads="1"/>
          </p:cNvSpPr>
          <p:nvPr/>
        </p:nvSpPr>
        <p:spPr bwMode="auto">
          <a:xfrm>
            <a:off x="7331075" y="4352925"/>
            <a:ext cx="904415" cy="474617"/>
          </a:xfrm>
          <a:prstGeom prst="rect">
            <a:avLst/>
          </a:prstGeom>
          <a:noFill/>
          <a:ln w="50800" algn="ctr">
            <a:noFill/>
            <a:miter lim="800000"/>
            <a:headEnd/>
            <a:tailEnd/>
          </a:ln>
        </p:spPr>
        <p:txBody>
          <a:bodyPr wrap="none">
            <a:spAutoFit/>
          </a:bodyPr>
          <a:lstStyle/>
          <a:p>
            <a:pPr>
              <a:lnSpc>
                <a:spcPct val="130000"/>
              </a:lnSpc>
              <a:spcBef>
                <a:spcPct val="0"/>
              </a:spcBef>
            </a:pPr>
            <a:r>
              <a:rPr lang="en-US" sz="1000">
                <a:cs typeface="Times New Roman" pitchFamily="18" charset="0"/>
              </a:rPr>
              <a:t>w/ Intel® VT</a:t>
            </a:r>
          </a:p>
          <a:p>
            <a:pPr>
              <a:lnSpc>
                <a:spcPct val="130000"/>
              </a:lnSpc>
              <a:spcBef>
                <a:spcPct val="0"/>
              </a:spcBef>
            </a:pPr>
            <a:r>
              <a:rPr lang="en-US" sz="1000">
                <a:cs typeface="Times New Roman" pitchFamily="18" charset="0"/>
              </a:rPr>
              <a:t>FlexPriority</a:t>
            </a:r>
          </a:p>
        </p:txBody>
      </p:sp>
      <p:sp>
        <p:nvSpPr>
          <p:cNvPr id="15371" name="Text Box 18"/>
          <p:cNvSpPr txBox="1">
            <a:spLocks noChangeArrowheads="1"/>
          </p:cNvSpPr>
          <p:nvPr/>
        </p:nvSpPr>
        <p:spPr bwMode="auto">
          <a:xfrm>
            <a:off x="5907088" y="1165225"/>
            <a:ext cx="2667000" cy="523220"/>
          </a:xfrm>
          <a:prstGeom prst="rect">
            <a:avLst/>
          </a:prstGeom>
          <a:noFill/>
          <a:ln w="50800" algn="ctr">
            <a:noFill/>
            <a:miter lim="800000"/>
            <a:headEnd/>
            <a:tailEnd/>
          </a:ln>
        </p:spPr>
        <p:txBody>
          <a:bodyPr>
            <a:spAutoFit/>
          </a:bodyPr>
          <a:lstStyle/>
          <a:p>
            <a:pPr>
              <a:lnSpc>
                <a:spcPct val="100000"/>
              </a:lnSpc>
              <a:spcBef>
                <a:spcPct val="0"/>
              </a:spcBef>
            </a:pPr>
            <a:r>
              <a:rPr lang="en-US" sz="1400" b="1">
                <a:cs typeface="Times New Roman" pitchFamily="18" charset="0"/>
              </a:rPr>
              <a:t>Windows XP SP3</a:t>
            </a:r>
          </a:p>
          <a:p>
            <a:pPr>
              <a:lnSpc>
                <a:spcPct val="100000"/>
              </a:lnSpc>
              <a:spcBef>
                <a:spcPct val="0"/>
              </a:spcBef>
            </a:pPr>
            <a:r>
              <a:rPr lang="en-US" sz="1400" b="1">
                <a:cs typeface="Times New Roman" pitchFamily="18" charset="0"/>
              </a:rPr>
              <a:t> Ntttcp Throughput</a:t>
            </a:r>
          </a:p>
        </p:txBody>
      </p:sp>
      <p:sp>
        <p:nvSpPr>
          <p:cNvPr id="21520" name="Rectangle 16"/>
          <p:cNvSpPr>
            <a:spLocks noChangeArrowheads="1"/>
          </p:cNvSpPr>
          <p:nvPr/>
        </p:nvSpPr>
        <p:spPr bwMode="auto">
          <a:xfrm>
            <a:off x="841375" y="6037263"/>
            <a:ext cx="6934200" cy="581025"/>
          </a:xfrm>
          <a:prstGeom prst="rect">
            <a:avLst/>
          </a:prstGeom>
          <a:noFill/>
          <a:ln w="50800" algn="ctr">
            <a:noFill/>
            <a:miter lim="800000"/>
            <a:headEnd/>
            <a:tailEnd/>
          </a:ln>
          <a:effectLst/>
        </p:spPr>
        <p:txBody>
          <a:bodyPr>
            <a:spAutoFit/>
          </a:bodyPr>
          <a:lstStyle/>
          <a:p>
            <a:pPr algn="l">
              <a:lnSpc>
                <a:spcPct val="100000"/>
              </a:lnSpc>
              <a:spcBef>
                <a:spcPct val="0"/>
              </a:spcBef>
            </a:pPr>
            <a:r>
              <a:rPr lang="en-US" sz="800" dirty="0">
                <a:cs typeface="Arial" charset="0"/>
              </a:rPr>
              <a:t>Source: Intel. Performance measured using the </a:t>
            </a:r>
            <a:r>
              <a:rPr lang="en-US" sz="800" dirty="0" err="1">
                <a:cs typeface="Arial" charset="0"/>
              </a:rPr>
              <a:t>Ntttcp</a:t>
            </a:r>
            <a:r>
              <a:rPr lang="en-US" sz="800" dirty="0">
                <a:cs typeface="Arial" charset="0"/>
              </a:rPr>
              <a:t> benchmark comparing network performance of a 2 VP Windows* XP SP3 32-bit guest running with and without Intel® VT </a:t>
            </a:r>
            <a:r>
              <a:rPr lang="en-US" sz="800" dirty="0" err="1">
                <a:cs typeface="Arial" charset="0"/>
              </a:rPr>
              <a:t>FlexPriority</a:t>
            </a:r>
            <a:r>
              <a:rPr lang="en-US" sz="800" dirty="0">
                <a:cs typeface="Arial" charset="0"/>
              </a:rPr>
              <a:t> feature. System configuration: 2x 3.20GHz </a:t>
            </a:r>
            <a:r>
              <a:rPr lang="en-US" sz="800" dirty="0"/>
              <a:t>Quad-Core Intel® Xeon® processor X5386</a:t>
            </a:r>
            <a:r>
              <a:rPr lang="en-US" sz="800" dirty="0">
                <a:cs typeface="Arial" charset="0"/>
              </a:rPr>
              <a:t> on </a:t>
            </a:r>
            <a:r>
              <a:rPr lang="en-US" sz="800" dirty="0" err="1">
                <a:cs typeface="Arial" charset="0"/>
              </a:rPr>
              <a:t>Stoakley</a:t>
            </a:r>
            <a:r>
              <a:rPr lang="en-US" sz="800" dirty="0">
                <a:cs typeface="Arial" charset="0"/>
              </a:rPr>
              <a:t> platform </a:t>
            </a:r>
            <a:r>
              <a:rPr lang="en-US" sz="800" dirty="0"/>
              <a:t>with Intel® 5400 chipset</a:t>
            </a:r>
            <a:r>
              <a:rPr lang="en-US" sz="800" dirty="0">
                <a:cs typeface="Arial" charset="0"/>
              </a:rPr>
              <a:t>, Intel® Pro/1000 MT Dual Port Server Adapter. Actual performance may vary.</a:t>
            </a:r>
            <a:endParaRPr lang="en-US" sz="800" dirty="0">
              <a:effectLst>
                <a:outerShdw blurRad="38100" dist="38100" dir="2700000" algn="tl">
                  <a:srgbClr val="C0C0C0"/>
                </a:outerShdw>
              </a:effectLst>
              <a:cs typeface="Arial" charset="0"/>
            </a:endParaRPr>
          </a:p>
        </p:txBody>
      </p:sp>
      <p:sp>
        <p:nvSpPr>
          <p:cNvPr id="15376" name="AutoShape 23"/>
          <p:cNvSpPr>
            <a:spLocks noChangeArrowheads="1"/>
          </p:cNvSpPr>
          <p:nvPr/>
        </p:nvSpPr>
        <p:spPr bwMode="auto">
          <a:xfrm>
            <a:off x="6654800" y="3248025"/>
            <a:ext cx="1130300" cy="733663"/>
          </a:xfrm>
          <a:prstGeom prst="rightArrow">
            <a:avLst>
              <a:gd name="adj1" fmla="val 50000"/>
              <a:gd name="adj2" fmla="val 48634"/>
            </a:avLst>
          </a:prstGeom>
          <a:solidFill>
            <a:schemeClr val="accent2"/>
          </a:solidFill>
          <a:ln w="19050" algn="ctr">
            <a:noFill/>
            <a:miter lim="800000"/>
            <a:headEnd/>
            <a:tailEnd/>
          </a:ln>
        </p:spPr>
        <p:txBody>
          <a:bodyPr anchor="ctr">
            <a:spAutoFit/>
          </a:bodyPr>
          <a:lstStyle/>
          <a:p>
            <a:r>
              <a:rPr lang="en-US"/>
              <a:t>10.7x</a:t>
            </a:r>
          </a:p>
        </p:txBody>
      </p:sp>
      <p:sp>
        <p:nvSpPr>
          <p:cNvPr id="15377" name="Text Box 17"/>
          <p:cNvSpPr txBox="1">
            <a:spLocks noChangeArrowheads="1"/>
          </p:cNvSpPr>
          <p:nvPr/>
        </p:nvSpPr>
        <p:spPr bwMode="auto">
          <a:xfrm>
            <a:off x="6456363" y="3933825"/>
            <a:ext cx="374650" cy="307777"/>
          </a:xfrm>
          <a:prstGeom prst="rect">
            <a:avLst/>
          </a:prstGeom>
          <a:noFill/>
          <a:ln w="19050" algn="ctr">
            <a:noFill/>
            <a:miter lim="800000"/>
            <a:headEnd/>
            <a:tailEnd/>
          </a:ln>
          <a:effectLst/>
        </p:spPr>
        <p:txBody>
          <a:bodyPr>
            <a:spAutoFit/>
          </a:bodyPr>
          <a:lstStyle/>
          <a:p>
            <a:r>
              <a:rPr lang="en-US" sz="1400"/>
              <a:t>1</a:t>
            </a:r>
          </a:p>
        </p:txBody>
      </p:sp>
      <p:sp>
        <p:nvSpPr>
          <p:cNvPr id="15378" name="Text Box 18"/>
          <p:cNvSpPr txBox="1">
            <a:spLocks noChangeArrowheads="1"/>
          </p:cNvSpPr>
          <p:nvPr/>
        </p:nvSpPr>
        <p:spPr bwMode="auto">
          <a:xfrm>
            <a:off x="7505700" y="1898650"/>
            <a:ext cx="615950" cy="307777"/>
          </a:xfrm>
          <a:prstGeom prst="rect">
            <a:avLst/>
          </a:prstGeom>
          <a:noFill/>
          <a:ln w="19050" algn="ctr">
            <a:noFill/>
            <a:miter lim="800000"/>
            <a:headEnd/>
            <a:tailEnd/>
          </a:ln>
          <a:effectLst/>
        </p:spPr>
        <p:txBody>
          <a:bodyPr>
            <a:spAutoFit/>
          </a:bodyPr>
          <a:lstStyle/>
          <a:p>
            <a:r>
              <a:rPr lang="en-US" sz="1400"/>
              <a:t>10.7</a:t>
            </a:r>
          </a:p>
        </p:txBody>
      </p:sp>
      <p:sp>
        <p:nvSpPr>
          <p:cNvPr id="2" name="Rectangle 11"/>
          <p:cNvSpPr>
            <a:spLocks noChangeArrowheads="1"/>
          </p:cNvSpPr>
          <p:nvPr/>
        </p:nvSpPr>
        <p:spPr bwMode="auto">
          <a:xfrm flipH="1">
            <a:off x="5999163" y="1935163"/>
            <a:ext cx="42862" cy="2476500"/>
          </a:xfrm>
          <a:prstGeom prst="rect">
            <a:avLst/>
          </a:prstGeom>
          <a:gradFill rotWithShape="1">
            <a:gsLst>
              <a:gs pos="0">
                <a:schemeClr val="bg2"/>
              </a:gs>
              <a:gs pos="50000">
                <a:srgbClr val="7C7C7C">
                  <a:alpha val="70000"/>
                </a:srgbClr>
              </a:gs>
              <a:gs pos="100000">
                <a:schemeClr val="bg2"/>
              </a:gs>
            </a:gsLst>
            <a:lin ang="0" scaled="1"/>
          </a:gradFill>
          <a:ln w="50800" algn="ctr">
            <a:noFill/>
            <a:miter lim="800000"/>
            <a:headEnd/>
            <a:tailEnd/>
          </a:ln>
        </p:spPr>
        <p:txBody>
          <a:bodyPr wrap="none" anchor="ctr"/>
          <a:lstStyle/>
          <a:p>
            <a:pPr>
              <a:defRPr/>
            </a:pPr>
            <a:endParaRPr lang="en-US"/>
          </a:p>
        </p:txBody>
      </p:sp>
      <p:sp>
        <p:nvSpPr>
          <p:cNvPr id="15380" name="Text Box 20"/>
          <p:cNvSpPr txBox="1">
            <a:spLocks noChangeArrowheads="1"/>
          </p:cNvSpPr>
          <p:nvPr/>
        </p:nvSpPr>
        <p:spPr bwMode="auto">
          <a:xfrm rot="16200000">
            <a:off x="4757738" y="3373050"/>
            <a:ext cx="2247900" cy="276999"/>
          </a:xfrm>
          <a:prstGeom prst="rect">
            <a:avLst/>
          </a:prstGeom>
          <a:noFill/>
          <a:ln w="19050" algn="ctr">
            <a:noFill/>
            <a:miter lim="800000"/>
            <a:headEnd/>
            <a:tailEnd/>
          </a:ln>
          <a:effectLst/>
        </p:spPr>
        <p:txBody>
          <a:bodyPr>
            <a:spAutoFit/>
          </a:bodyPr>
          <a:lstStyle/>
          <a:p>
            <a:r>
              <a:rPr lang="en-US" sz="1200"/>
              <a:t>Relative Performance</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a:xfrm>
            <a:off x="365125" y="360363"/>
            <a:ext cx="8410575" cy="584200"/>
          </a:xfrm>
          <a:noFill/>
        </p:spPr>
        <p:txBody>
          <a:bodyPr lIns="92063" tIns="46032" rIns="92063" bIns="46032" anchor="ctr"/>
          <a:lstStyle/>
          <a:p>
            <a:pPr eaLnBrk="1" hangingPunct="1"/>
            <a:r>
              <a:rPr lang="en-US" smtClean="0"/>
              <a:t>Hyper-V Power Management</a:t>
            </a:r>
          </a:p>
        </p:txBody>
      </p:sp>
      <p:sp>
        <p:nvSpPr>
          <p:cNvPr id="16387" name="Rectangle 4"/>
          <p:cNvSpPr>
            <a:spLocks noGrp="1" noChangeArrowheads="1"/>
          </p:cNvSpPr>
          <p:nvPr>
            <p:ph type="body" idx="1"/>
          </p:nvPr>
        </p:nvSpPr>
        <p:spPr>
          <a:xfrm>
            <a:off x="379413" y="1231900"/>
            <a:ext cx="8586787" cy="3794125"/>
          </a:xfrm>
          <a:noFill/>
        </p:spPr>
        <p:txBody>
          <a:bodyPr lIns="91429" tIns="45715" rIns="91429" bIns="45715"/>
          <a:lstStyle/>
          <a:p>
            <a:pPr eaLnBrk="1" hangingPunct="1"/>
            <a:r>
              <a:rPr lang="en-US" sz="2000" smtClean="0"/>
              <a:t>Windows Server 2008*, first Windows Server* with power management enabled by default</a:t>
            </a:r>
          </a:p>
          <a:p>
            <a:pPr eaLnBrk="1" hangingPunct="1"/>
            <a:endParaRPr lang="en-US" sz="2000" smtClean="0"/>
          </a:p>
          <a:p>
            <a:pPr eaLnBrk="1" hangingPunct="1"/>
            <a:r>
              <a:rPr lang="en-US" sz="2000" smtClean="0"/>
              <a:t>Hyper-V supports full P-state and C-state Power management</a:t>
            </a:r>
          </a:p>
          <a:p>
            <a:pPr lvl="1" eaLnBrk="1" hangingPunct="1"/>
            <a:r>
              <a:rPr lang="en-US" sz="1800" smtClean="0"/>
              <a:t>C-state: utilizes low power states during idle times</a:t>
            </a:r>
          </a:p>
          <a:p>
            <a:pPr lvl="1" eaLnBrk="1" hangingPunct="1"/>
            <a:r>
              <a:rPr lang="en-US" sz="1800" smtClean="0"/>
              <a:t>P-state: utilizes Enhanced Intel Speedstep® Technology to adjust voltage and frequency in response to processor load</a:t>
            </a:r>
          </a:p>
          <a:p>
            <a:pPr lvl="1" eaLnBrk="1" hangingPunct="1"/>
            <a:endParaRPr lang="en-US" sz="1800" smtClean="0"/>
          </a:p>
          <a:p>
            <a:pPr eaLnBrk="1" hangingPunct="1"/>
            <a:r>
              <a:rPr lang="en-US" sz="2000" smtClean="0"/>
              <a:t>Hypervisor and root partition work together to manage P-states and C-states</a:t>
            </a:r>
          </a:p>
        </p:txBody>
      </p:sp>
      <p:sp>
        <p:nvSpPr>
          <p:cNvPr id="16388" name="AutoShape 5"/>
          <p:cNvSpPr>
            <a:spLocks noChangeArrowheads="1"/>
          </p:cNvSpPr>
          <p:nvPr/>
        </p:nvSpPr>
        <p:spPr bwMode="auto">
          <a:xfrm>
            <a:off x="415925" y="5054600"/>
            <a:ext cx="8440738" cy="879475"/>
          </a:xfrm>
          <a:prstGeom prst="roundRect">
            <a:avLst>
              <a:gd name="adj" fmla="val 16667"/>
            </a:avLst>
          </a:prstGeom>
          <a:gradFill rotWithShape="1">
            <a:gsLst>
              <a:gs pos="0">
                <a:srgbClr val="005998"/>
              </a:gs>
              <a:gs pos="100000">
                <a:srgbClr val="003A5D"/>
              </a:gs>
            </a:gsLst>
            <a:lin ang="2700000" scaled="1"/>
          </a:gradFill>
          <a:ln w="19050" algn="ctr">
            <a:solidFill>
              <a:srgbClr val="292929">
                <a:alpha val="70195"/>
              </a:srgbClr>
            </a:solidFill>
            <a:round/>
            <a:headEnd/>
            <a:tailEnd/>
          </a:ln>
        </p:spPr>
        <p:txBody>
          <a:bodyPr wrap="none" anchor="ctr"/>
          <a:lstStyle/>
          <a:p>
            <a:r>
              <a:rPr lang="en-US" sz="2400" b="1" i="1"/>
              <a:t>Hyper-V  optimized for </a:t>
            </a:r>
          </a:p>
          <a:p>
            <a:r>
              <a:rPr lang="en-US" sz="2400" b="1" i="1"/>
              <a:t>Intel® Xeon® Processor power management  </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a:xfrm>
            <a:off x="365125" y="360363"/>
            <a:ext cx="8410575" cy="702361"/>
          </a:xfrm>
          <a:noFill/>
        </p:spPr>
        <p:txBody>
          <a:bodyPr lIns="92063" tIns="46032" rIns="92063" bIns="46032" anchor="ctr"/>
          <a:lstStyle/>
          <a:p>
            <a:pPr eaLnBrk="1" hangingPunct="1"/>
            <a:r>
              <a:rPr lang="en-US" sz="4400" dirty="0" smtClean="0"/>
              <a:t>Hyper-V Scheduler Optimizations</a:t>
            </a:r>
          </a:p>
        </p:txBody>
      </p:sp>
      <p:sp>
        <p:nvSpPr>
          <p:cNvPr id="17411" name="Rectangle 4"/>
          <p:cNvSpPr>
            <a:spLocks noGrp="1" noChangeArrowheads="1"/>
          </p:cNvSpPr>
          <p:nvPr>
            <p:ph type="body" idx="1"/>
          </p:nvPr>
        </p:nvSpPr>
        <p:spPr>
          <a:xfrm>
            <a:off x="366713" y="1293813"/>
            <a:ext cx="8472487" cy="3733800"/>
          </a:xfrm>
          <a:noFill/>
        </p:spPr>
        <p:txBody>
          <a:bodyPr lIns="91429" tIns="45715" rIns="91429" bIns="45715"/>
          <a:lstStyle/>
          <a:p>
            <a:pPr eaLnBrk="1" hangingPunct="1"/>
            <a:r>
              <a:rPr lang="en-US" smtClean="0"/>
              <a:t>Hyper-V scheduler is optimized for throughput on multi-core systems.</a:t>
            </a:r>
          </a:p>
          <a:p>
            <a:pPr eaLnBrk="1" hangingPunct="1"/>
            <a:endParaRPr lang="en-US" smtClean="0"/>
          </a:p>
          <a:p>
            <a:pPr eaLnBrk="1" hangingPunct="1"/>
            <a:r>
              <a:rPr lang="en-US" smtClean="0"/>
              <a:t>VP scheduling decisions are based on NUMA and CPU topology. </a:t>
            </a:r>
          </a:p>
          <a:p>
            <a:pPr eaLnBrk="1" hangingPunct="1"/>
            <a:endParaRPr lang="en-US" smtClean="0"/>
          </a:p>
          <a:p>
            <a:pPr eaLnBrk="1" hangingPunct="1"/>
            <a:r>
              <a:rPr lang="en-US" smtClean="0"/>
              <a:t>VP scheduler is optimized to make the best use of idle cores and SMT threads.</a:t>
            </a:r>
          </a:p>
          <a:p>
            <a:pPr eaLnBrk="1" hangingPunct="1"/>
            <a:endParaRPr lang="en-US" smtClean="0"/>
          </a:p>
        </p:txBody>
      </p:sp>
      <p:sp>
        <p:nvSpPr>
          <p:cNvPr id="17413" name="AutoShape 5"/>
          <p:cNvSpPr>
            <a:spLocks noChangeArrowheads="1"/>
          </p:cNvSpPr>
          <p:nvPr/>
        </p:nvSpPr>
        <p:spPr bwMode="auto">
          <a:xfrm>
            <a:off x="415925" y="5138738"/>
            <a:ext cx="8429625" cy="922337"/>
          </a:xfrm>
          <a:prstGeom prst="roundRect">
            <a:avLst>
              <a:gd name="adj" fmla="val 16667"/>
            </a:avLst>
          </a:prstGeom>
          <a:gradFill rotWithShape="1">
            <a:gsLst>
              <a:gs pos="0">
                <a:srgbClr val="005998"/>
              </a:gs>
              <a:gs pos="100000">
                <a:srgbClr val="003A5D"/>
              </a:gs>
            </a:gsLst>
            <a:lin ang="2700000" scaled="1"/>
          </a:gradFill>
          <a:ln w="50800" algn="ctr">
            <a:noFill/>
            <a:round/>
            <a:headEnd/>
            <a:tailEnd/>
          </a:ln>
        </p:spPr>
        <p:txBody>
          <a:bodyPr wrap="none" anchor="ctr"/>
          <a:lstStyle/>
          <a:p>
            <a:r>
              <a:rPr lang="en-US" sz="2400" b="1" i="1">
                <a:solidFill>
                  <a:schemeClr val="accent2"/>
                </a:solidFill>
              </a:rPr>
              <a:t>Long running collaboration between </a:t>
            </a:r>
          </a:p>
          <a:p>
            <a:r>
              <a:rPr lang="en-US" sz="2400" b="1" i="1">
                <a:solidFill>
                  <a:schemeClr val="accent2"/>
                </a:solidFill>
              </a:rPr>
              <a:t>Intel and Microsoft producing great results</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88581" y="825908"/>
            <a:ext cx="2628362" cy="5147189"/>
          </a:xfrm>
          <a:prstGeom prst="roundRect">
            <a:avLst>
              <a:gd name="adj" fmla="val 7553"/>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defRPr/>
            </a:pP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28" name="Rounded Rectangle 27"/>
          <p:cNvSpPr/>
          <p:nvPr/>
        </p:nvSpPr>
        <p:spPr bwMode="auto">
          <a:xfrm>
            <a:off x="3128409" y="816077"/>
            <a:ext cx="2628362" cy="5147189"/>
          </a:xfrm>
          <a:prstGeom prst="roundRect">
            <a:avLst>
              <a:gd name="adj" fmla="val 7553"/>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defRPr/>
            </a:pP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29" name="Rounded Rectangle 28"/>
          <p:cNvSpPr/>
          <p:nvPr/>
        </p:nvSpPr>
        <p:spPr bwMode="auto">
          <a:xfrm>
            <a:off x="5989611" y="801327"/>
            <a:ext cx="2859421" cy="5147189"/>
          </a:xfrm>
          <a:prstGeom prst="roundRect">
            <a:avLst>
              <a:gd name="adj" fmla="val 7553"/>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defRPr/>
            </a:pPr>
            <a:endParaRPr lang="en-US" dirty="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1026" name="Chart 2"/>
          <p:cNvGraphicFramePr>
            <a:graphicFrameLocks/>
          </p:cNvGraphicFramePr>
          <p:nvPr/>
        </p:nvGraphicFramePr>
        <p:xfrm>
          <a:off x="280988" y="601663"/>
          <a:ext cx="2882900" cy="4840287"/>
        </p:xfrm>
        <a:graphic>
          <a:graphicData uri="http://schemas.openxmlformats.org/presentationml/2006/ole">
            <p:oleObj spid="_x0000_s1026" r:id="rId4" imgW="2883658" imgH="4840644" progId="Excel.Sheet.8">
              <p:embed/>
            </p:oleObj>
          </a:graphicData>
        </a:graphic>
      </p:graphicFrame>
      <p:sp>
        <p:nvSpPr>
          <p:cNvPr id="1038" name="Title 1"/>
          <p:cNvSpPr>
            <a:spLocks noGrp="1"/>
          </p:cNvSpPr>
          <p:nvPr>
            <p:ph type="title"/>
          </p:nvPr>
        </p:nvSpPr>
        <p:spPr>
          <a:xfrm>
            <a:off x="387350" y="15875"/>
            <a:ext cx="8375650" cy="664797"/>
          </a:xfrm>
        </p:spPr>
        <p:txBody>
          <a:bodyPr/>
          <a:lstStyle/>
          <a:p>
            <a:pPr eaLnBrk="1" hangingPunct="1"/>
            <a:r>
              <a:rPr lang="en-US" dirty="0" smtClean="0"/>
              <a:t>Hyper-V Performance </a:t>
            </a:r>
            <a:r>
              <a:rPr lang="en-US" sz="2000" dirty="0" smtClean="0"/>
              <a:t>Compared to Virtual Server</a:t>
            </a:r>
            <a:endParaRPr lang="en-US" dirty="0" smtClean="0"/>
          </a:p>
        </p:txBody>
      </p:sp>
      <p:sp>
        <p:nvSpPr>
          <p:cNvPr id="7" name="TextBox 6"/>
          <p:cNvSpPr txBox="1"/>
          <p:nvPr/>
        </p:nvSpPr>
        <p:spPr>
          <a:xfrm>
            <a:off x="1189038" y="4932363"/>
            <a:ext cx="1139825" cy="261937"/>
          </a:xfrm>
          <a:prstGeom prst="rect">
            <a:avLst/>
          </a:prstGeom>
          <a:noFill/>
        </p:spPr>
        <p:txBody>
          <a:bodyPr wrap="none">
            <a:spAutoFit/>
          </a:bodyPr>
          <a:lstStyle/>
          <a:p>
            <a:pPr>
              <a:defRPr/>
            </a:pPr>
            <a:r>
              <a:rPr lang="en-US" sz="1050" dirty="0"/>
              <a:t>Requests / Sec</a:t>
            </a:r>
          </a:p>
        </p:txBody>
      </p:sp>
      <p:sp>
        <p:nvSpPr>
          <p:cNvPr id="1040" name="TextBox 9"/>
          <p:cNvSpPr txBox="1">
            <a:spLocks noChangeArrowheads="1"/>
          </p:cNvSpPr>
          <p:nvPr/>
        </p:nvSpPr>
        <p:spPr bwMode="auto">
          <a:xfrm>
            <a:off x="1011238" y="2220913"/>
            <a:ext cx="677862" cy="307975"/>
          </a:xfrm>
          <a:prstGeom prst="rect">
            <a:avLst/>
          </a:prstGeom>
          <a:noFill/>
          <a:ln w="9525">
            <a:noFill/>
            <a:miter lim="800000"/>
            <a:headEnd/>
            <a:tailEnd/>
          </a:ln>
        </p:spPr>
        <p:txBody>
          <a:bodyPr wrap="none">
            <a:spAutoFit/>
          </a:bodyPr>
          <a:lstStyle/>
          <a:p>
            <a:r>
              <a:rPr lang="en-US" sz="1400">
                <a:solidFill>
                  <a:schemeClr val="accent1"/>
                </a:solidFill>
                <a:latin typeface="Calibri" pitchFamily="34" charset="0"/>
              </a:rPr>
              <a:t>+178%</a:t>
            </a:r>
          </a:p>
        </p:txBody>
      </p:sp>
      <p:graphicFrame>
        <p:nvGraphicFramePr>
          <p:cNvPr id="1027" name="Chart 13"/>
          <p:cNvGraphicFramePr>
            <a:graphicFrameLocks/>
          </p:cNvGraphicFramePr>
          <p:nvPr/>
        </p:nvGraphicFramePr>
        <p:xfrm>
          <a:off x="2994025" y="688975"/>
          <a:ext cx="2922588" cy="4787900"/>
        </p:xfrm>
        <a:graphic>
          <a:graphicData uri="http://schemas.openxmlformats.org/presentationml/2006/ole">
            <p:oleObj spid="_x0000_s1027" r:id="rId5" imgW="2926334" imgH="4785775" progId="Excel.Sheet.8">
              <p:embed/>
            </p:oleObj>
          </a:graphicData>
        </a:graphic>
      </p:graphicFrame>
      <p:graphicFrame>
        <p:nvGraphicFramePr>
          <p:cNvPr id="1028" name="Chart 14"/>
          <p:cNvGraphicFramePr>
            <a:graphicFrameLocks/>
          </p:cNvGraphicFramePr>
          <p:nvPr/>
        </p:nvGraphicFramePr>
        <p:xfrm>
          <a:off x="5954713" y="763588"/>
          <a:ext cx="3189287" cy="4649787"/>
        </p:xfrm>
        <a:graphic>
          <a:graphicData uri="http://schemas.openxmlformats.org/presentationml/2006/ole">
            <p:oleObj spid="_x0000_s1028" r:id="rId6" imgW="3188484" imgH="4651651" progId="Excel.Sheet.8">
              <p:embed/>
            </p:oleObj>
          </a:graphicData>
        </a:graphic>
      </p:graphicFrame>
      <p:sp>
        <p:nvSpPr>
          <p:cNvPr id="1042" name="TextBox 16"/>
          <p:cNvSpPr txBox="1">
            <a:spLocks noChangeArrowheads="1"/>
          </p:cNvSpPr>
          <p:nvPr/>
        </p:nvSpPr>
        <p:spPr bwMode="auto">
          <a:xfrm>
            <a:off x="1831975" y="5788025"/>
            <a:ext cx="2814638" cy="238125"/>
          </a:xfrm>
          <a:prstGeom prst="rect">
            <a:avLst/>
          </a:prstGeom>
          <a:noFill/>
          <a:ln w="9525">
            <a:noFill/>
            <a:miter lim="800000"/>
            <a:headEnd/>
            <a:tailEnd/>
          </a:ln>
        </p:spPr>
        <p:txBody>
          <a:bodyPr>
            <a:spAutoFit/>
          </a:bodyPr>
          <a:lstStyle/>
          <a:p>
            <a:r>
              <a:rPr lang="en-US" sz="1200"/>
              <a:t>WS03 guests / Virtual Server</a:t>
            </a:r>
          </a:p>
        </p:txBody>
      </p:sp>
      <p:sp>
        <p:nvSpPr>
          <p:cNvPr id="18" name="Rectangle 17"/>
          <p:cNvSpPr/>
          <p:nvPr/>
        </p:nvSpPr>
        <p:spPr bwMode="auto">
          <a:xfrm>
            <a:off x="1650076" y="5791762"/>
            <a:ext cx="221226" cy="206478"/>
          </a:xfrm>
          <a:prstGeom prst="rect">
            <a:avLst/>
          </a:prstGeom>
          <a:solidFill>
            <a:srgbClr val="4A93E4">
              <a:lumMod val="50000"/>
            </a:srgbClr>
          </a:solidFill>
          <a:ln>
            <a:solidFill>
              <a:schemeClr val="tx1"/>
            </a:solidFill>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defTabSz="914099">
              <a:defRPr/>
            </a:pPr>
            <a:endParaRPr lang="en-US" sz="1600" dirty="0">
              <a:solidFill>
                <a:srgbClr val="FFFFFF"/>
              </a:solidFill>
              <a:effectLst>
                <a:outerShdw blurRad="38100" dist="38100" dir="2700000" algn="tl">
                  <a:srgbClr val="000000">
                    <a:alpha val="43137"/>
                  </a:srgbClr>
                </a:outerShdw>
              </a:effectLst>
              <a:latin typeface="Calibri" pitchFamily="34" charset="0"/>
            </a:endParaRPr>
          </a:p>
        </p:txBody>
      </p:sp>
      <p:sp>
        <p:nvSpPr>
          <p:cNvPr id="1046" name="TextBox 18"/>
          <p:cNvSpPr txBox="1">
            <a:spLocks noChangeArrowheads="1"/>
          </p:cNvSpPr>
          <p:nvPr/>
        </p:nvSpPr>
        <p:spPr bwMode="auto">
          <a:xfrm>
            <a:off x="4357688" y="5791200"/>
            <a:ext cx="2814637" cy="238125"/>
          </a:xfrm>
          <a:prstGeom prst="rect">
            <a:avLst/>
          </a:prstGeom>
          <a:noFill/>
          <a:ln w="9525">
            <a:noFill/>
            <a:miter lim="800000"/>
            <a:headEnd/>
            <a:tailEnd/>
          </a:ln>
        </p:spPr>
        <p:txBody>
          <a:bodyPr>
            <a:spAutoFit/>
          </a:bodyPr>
          <a:lstStyle/>
          <a:p>
            <a:r>
              <a:rPr lang="en-US" sz="1200"/>
              <a:t>WS03 guests / Hyper-V</a:t>
            </a:r>
          </a:p>
        </p:txBody>
      </p:sp>
      <p:sp>
        <p:nvSpPr>
          <p:cNvPr id="20" name="Rectangle 19"/>
          <p:cNvSpPr/>
          <p:nvPr/>
        </p:nvSpPr>
        <p:spPr bwMode="auto">
          <a:xfrm>
            <a:off x="4123098" y="5793192"/>
            <a:ext cx="221226" cy="206478"/>
          </a:xfrm>
          <a:prstGeom prst="rect">
            <a:avLst/>
          </a:prstGeom>
          <a:solidFill>
            <a:srgbClr val="E29700"/>
          </a:solidFill>
          <a:ln>
            <a:solidFill>
              <a:schemeClr val="tx1"/>
            </a:solidFill>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defTabSz="914099">
              <a:defRPr/>
            </a:pPr>
            <a:endParaRPr lang="en-US" sz="1600" dirty="0">
              <a:solidFill>
                <a:srgbClr val="FFFFFF"/>
              </a:solidFill>
              <a:effectLst>
                <a:outerShdw blurRad="38100" dist="38100" dir="2700000" algn="tl">
                  <a:srgbClr val="000000">
                    <a:alpha val="43137"/>
                  </a:srgbClr>
                </a:outerShdw>
              </a:effectLst>
              <a:latin typeface="Calibri" pitchFamily="34" charset="0"/>
            </a:endParaRPr>
          </a:p>
        </p:txBody>
      </p:sp>
      <p:sp>
        <p:nvSpPr>
          <p:cNvPr id="1050" name="TextBox 20"/>
          <p:cNvSpPr txBox="1">
            <a:spLocks noChangeArrowheads="1"/>
          </p:cNvSpPr>
          <p:nvPr/>
        </p:nvSpPr>
        <p:spPr bwMode="auto">
          <a:xfrm>
            <a:off x="1254125" y="5162550"/>
            <a:ext cx="1073150" cy="584200"/>
          </a:xfrm>
          <a:prstGeom prst="rect">
            <a:avLst/>
          </a:prstGeom>
          <a:noFill/>
          <a:ln w="9525">
            <a:noFill/>
            <a:miter lim="800000"/>
            <a:headEnd/>
            <a:tailEnd/>
          </a:ln>
        </p:spPr>
        <p:txBody>
          <a:bodyPr wrap="none">
            <a:spAutoFit/>
          </a:bodyPr>
          <a:lstStyle/>
          <a:p>
            <a:r>
              <a:rPr lang="en-US" sz="1600" b="1"/>
              <a:t>Disk</a:t>
            </a:r>
          </a:p>
          <a:p>
            <a:r>
              <a:rPr lang="en-US" sz="1600" b="1"/>
              <a:t>intensive</a:t>
            </a:r>
          </a:p>
        </p:txBody>
      </p:sp>
      <p:sp>
        <p:nvSpPr>
          <p:cNvPr id="22" name="TextBox 21"/>
          <p:cNvSpPr txBox="1"/>
          <p:nvPr/>
        </p:nvSpPr>
        <p:spPr>
          <a:xfrm>
            <a:off x="4202113" y="4937125"/>
            <a:ext cx="1139825" cy="261938"/>
          </a:xfrm>
          <a:prstGeom prst="rect">
            <a:avLst/>
          </a:prstGeom>
          <a:noFill/>
        </p:spPr>
        <p:txBody>
          <a:bodyPr wrap="none">
            <a:spAutoFit/>
          </a:bodyPr>
          <a:lstStyle/>
          <a:p>
            <a:pPr>
              <a:defRPr/>
            </a:pPr>
            <a:r>
              <a:rPr lang="en-US" sz="1050" dirty="0"/>
              <a:t>Requests / Sec</a:t>
            </a:r>
          </a:p>
        </p:txBody>
      </p:sp>
      <p:sp>
        <p:nvSpPr>
          <p:cNvPr id="23" name="TextBox 22"/>
          <p:cNvSpPr txBox="1"/>
          <p:nvPr/>
        </p:nvSpPr>
        <p:spPr>
          <a:xfrm>
            <a:off x="7186613" y="4941888"/>
            <a:ext cx="1139825" cy="261937"/>
          </a:xfrm>
          <a:prstGeom prst="rect">
            <a:avLst/>
          </a:prstGeom>
          <a:noFill/>
        </p:spPr>
        <p:txBody>
          <a:bodyPr wrap="none">
            <a:spAutoFit/>
          </a:bodyPr>
          <a:lstStyle/>
          <a:p>
            <a:pPr>
              <a:defRPr/>
            </a:pPr>
            <a:r>
              <a:rPr lang="en-US" sz="1050" dirty="0"/>
              <a:t>Requests / Sec</a:t>
            </a:r>
          </a:p>
        </p:txBody>
      </p:sp>
      <p:sp>
        <p:nvSpPr>
          <p:cNvPr id="1053" name="TextBox 23"/>
          <p:cNvSpPr txBox="1">
            <a:spLocks noChangeArrowheads="1"/>
          </p:cNvSpPr>
          <p:nvPr/>
        </p:nvSpPr>
        <p:spPr bwMode="auto">
          <a:xfrm>
            <a:off x="4194175" y="5211763"/>
            <a:ext cx="1073150" cy="584200"/>
          </a:xfrm>
          <a:prstGeom prst="rect">
            <a:avLst/>
          </a:prstGeom>
          <a:noFill/>
          <a:ln w="9525">
            <a:noFill/>
            <a:miter lim="800000"/>
            <a:headEnd/>
            <a:tailEnd/>
          </a:ln>
        </p:spPr>
        <p:txBody>
          <a:bodyPr wrap="none">
            <a:spAutoFit/>
          </a:bodyPr>
          <a:lstStyle/>
          <a:p>
            <a:r>
              <a:rPr lang="en-US" sz="1600" b="1"/>
              <a:t>CPU</a:t>
            </a:r>
          </a:p>
          <a:p>
            <a:r>
              <a:rPr lang="en-US" sz="1600" b="1"/>
              <a:t>intensive</a:t>
            </a:r>
          </a:p>
        </p:txBody>
      </p:sp>
      <p:sp>
        <p:nvSpPr>
          <p:cNvPr id="1054" name="TextBox 24"/>
          <p:cNvSpPr txBox="1">
            <a:spLocks noChangeArrowheads="1"/>
          </p:cNvSpPr>
          <p:nvPr/>
        </p:nvSpPr>
        <p:spPr bwMode="auto">
          <a:xfrm>
            <a:off x="7148513" y="5216525"/>
            <a:ext cx="1073150" cy="584200"/>
          </a:xfrm>
          <a:prstGeom prst="rect">
            <a:avLst/>
          </a:prstGeom>
          <a:noFill/>
          <a:ln w="9525">
            <a:noFill/>
            <a:miter lim="800000"/>
            <a:headEnd/>
            <a:tailEnd/>
          </a:ln>
        </p:spPr>
        <p:txBody>
          <a:bodyPr wrap="none">
            <a:spAutoFit/>
          </a:bodyPr>
          <a:lstStyle/>
          <a:p>
            <a:r>
              <a:rPr lang="en-US" sz="1600" b="1"/>
              <a:t>Network </a:t>
            </a:r>
          </a:p>
          <a:p>
            <a:r>
              <a:rPr lang="en-US" sz="1600" b="1"/>
              <a:t>intensive</a:t>
            </a:r>
          </a:p>
        </p:txBody>
      </p:sp>
      <p:sp>
        <p:nvSpPr>
          <p:cNvPr id="1055" name="TextBox 25"/>
          <p:cNvSpPr txBox="1">
            <a:spLocks noChangeArrowheads="1"/>
          </p:cNvSpPr>
          <p:nvPr/>
        </p:nvSpPr>
        <p:spPr bwMode="auto">
          <a:xfrm>
            <a:off x="3995738" y="1414463"/>
            <a:ext cx="585787" cy="307975"/>
          </a:xfrm>
          <a:prstGeom prst="rect">
            <a:avLst/>
          </a:prstGeom>
          <a:noFill/>
          <a:ln w="9525">
            <a:noFill/>
            <a:miter lim="800000"/>
            <a:headEnd/>
            <a:tailEnd/>
          </a:ln>
        </p:spPr>
        <p:txBody>
          <a:bodyPr wrap="none">
            <a:spAutoFit/>
          </a:bodyPr>
          <a:lstStyle/>
          <a:p>
            <a:r>
              <a:rPr lang="en-US" sz="1400">
                <a:solidFill>
                  <a:schemeClr val="accent1"/>
                </a:solidFill>
                <a:latin typeface="Calibri" pitchFamily="34" charset="0"/>
              </a:rPr>
              <a:t>+21%</a:t>
            </a:r>
          </a:p>
        </p:txBody>
      </p:sp>
      <p:sp>
        <p:nvSpPr>
          <p:cNvPr id="1056" name="TextBox 26"/>
          <p:cNvSpPr txBox="1">
            <a:spLocks noChangeArrowheads="1"/>
          </p:cNvSpPr>
          <p:nvPr/>
        </p:nvSpPr>
        <p:spPr bwMode="auto">
          <a:xfrm>
            <a:off x="6965950" y="1876425"/>
            <a:ext cx="676275" cy="307975"/>
          </a:xfrm>
          <a:prstGeom prst="rect">
            <a:avLst/>
          </a:prstGeom>
          <a:noFill/>
          <a:ln w="9525">
            <a:noFill/>
            <a:miter lim="800000"/>
            <a:headEnd/>
            <a:tailEnd/>
          </a:ln>
        </p:spPr>
        <p:txBody>
          <a:bodyPr wrap="none">
            <a:spAutoFit/>
          </a:bodyPr>
          <a:lstStyle/>
          <a:p>
            <a:r>
              <a:rPr lang="en-US" sz="1400">
                <a:solidFill>
                  <a:schemeClr val="accent1"/>
                </a:solidFill>
                <a:latin typeface="Calibri" pitchFamily="34" charset="0"/>
              </a:rPr>
              <a:t>+107%</a:t>
            </a:r>
          </a:p>
        </p:txBody>
      </p:sp>
      <p:sp>
        <p:nvSpPr>
          <p:cNvPr id="1060" name="Rectangle 36"/>
          <p:cNvSpPr>
            <a:spLocks noChangeArrowheads="1"/>
          </p:cNvSpPr>
          <p:nvPr/>
        </p:nvSpPr>
        <p:spPr bwMode="auto">
          <a:xfrm>
            <a:off x="1108075" y="6142038"/>
            <a:ext cx="6934200" cy="336550"/>
          </a:xfrm>
          <a:prstGeom prst="rect">
            <a:avLst/>
          </a:prstGeom>
          <a:noFill/>
          <a:ln w="50800" algn="ctr">
            <a:noFill/>
            <a:miter lim="800000"/>
            <a:headEnd/>
            <a:tailEnd/>
          </a:ln>
          <a:effectLst/>
        </p:spPr>
        <p:txBody>
          <a:bodyPr>
            <a:spAutoFit/>
          </a:bodyPr>
          <a:lstStyle/>
          <a:p>
            <a:pPr algn="l">
              <a:lnSpc>
                <a:spcPct val="100000"/>
              </a:lnSpc>
              <a:spcBef>
                <a:spcPct val="0"/>
              </a:spcBef>
            </a:pPr>
            <a:r>
              <a:rPr lang="en-US" sz="800">
                <a:cs typeface="Arial" charset="0"/>
              </a:rPr>
              <a:t>Source: Microsoft*. Performance measured using the Web Fundamentals (WF) benchmark comparing 16x 1VP Windows Server 2003 SP2 guests running on Virtual Server to the same guests running on Hyper-V*. Actual performance may vary.</a:t>
            </a:r>
            <a:endParaRPr lang="en-US" sz="800">
              <a:effectLst>
                <a:outerShdw blurRad="38100" dist="38100" dir="2700000" algn="tl">
                  <a:srgbClr val="C0C0C0"/>
                </a:outerShdw>
              </a:effectLst>
              <a:cs typeface="Arial"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8" name="Object 2"/>
          <p:cNvGraphicFramePr>
            <a:graphicFrameLocks noChangeAspect="1"/>
          </p:cNvGraphicFramePr>
          <p:nvPr>
            <p:ph idx="4294967295"/>
          </p:nvPr>
        </p:nvGraphicFramePr>
        <p:xfrm>
          <a:off x="1109663" y="1776413"/>
          <a:ext cx="6907212" cy="4110037"/>
        </p:xfrm>
        <a:graphic>
          <a:graphicData uri="http://schemas.openxmlformats.org/presentationml/2006/ole">
            <p:oleObj spid="_x0000_s2050" name="Chart" r:id="rId4" imgW="8477060" imgH="5657707" progId="Excel.Sheet.8">
              <p:embed/>
            </p:oleObj>
          </a:graphicData>
        </a:graphic>
      </p:graphicFrame>
      <p:sp>
        <p:nvSpPr>
          <p:cNvPr id="65539" name="Rectangle 3"/>
          <p:cNvSpPr>
            <a:spLocks noGrp="1" noChangeArrowheads="1"/>
          </p:cNvSpPr>
          <p:nvPr>
            <p:ph type="title" idx="4294967295"/>
          </p:nvPr>
        </p:nvSpPr>
        <p:spPr>
          <a:xfrm>
            <a:off x="382588" y="228600"/>
            <a:ext cx="8380412" cy="1317625"/>
          </a:xfrm>
        </p:spPr>
        <p:txBody>
          <a:bodyPr/>
          <a:lstStyle/>
          <a:p>
            <a:r>
              <a:rPr lang="en-US" smtClean="0"/>
              <a:t>Windows Server 2008 Hyper-V vConsolidate Scaling</a:t>
            </a:r>
          </a:p>
        </p:txBody>
      </p:sp>
      <p:sp>
        <p:nvSpPr>
          <p:cNvPr id="65540" name="Line 4"/>
          <p:cNvSpPr>
            <a:spLocks noChangeShapeType="1"/>
          </p:cNvSpPr>
          <p:nvPr/>
        </p:nvSpPr>
        <p:spPr bwMode="auto">
          <a:xfrm>
            <a:off x="2266950" y="5029200"/>
            <a:ext cx="685800" cy="0"/>
          </a:xfrm>
          <a:prstGeom prst="line">
            <a:avLst/>
          </a:prstGeom>
          <a:noFill/>
          <a:ln w="19050">
            <a:solidFill>
              <a:schemeClr val="tx1"/>
            </a:solidFill>
            <a:round/>
            <a:headEnd/>
            <a:tailEnd type="triangle" w="med" len="med"/>
          </a:ln>
          <a:effectLst/>
        </p:spPr>
        <p:txBody>
          <a:bodyPr/>
          <a:lstStyle/>
          <a:p>
            <a:endParaRPr lang="en-US"/>
          </a:p>
        </p:txBody>
      </p:sp>
      <p:sp>
        <p:nvSpPr>
          <p:cNvPr id="65541" name="Line 5"/>
          <p:cNvSpPr>
            <a:spLocks noChangeShapeType="1"/>
          </p:cNvSpPr>
          <p:nvPr/>
        </p:nvSpPr>
        <p:spPr bwMode="auto">
          <a:xfrm>
            <a:off x="3162300" y="4724400"/>
            <a:ext cx="711200" cy="0"/>
          </a:xfrm>
          <a:prstGeom prst="line">
            <a:avLst/>
          </a:prstGeom>
          <a:noFill/>
          <a:ln w="19050">
            <a:solidFill>
              <a:schemeClr val="tx1"/>
            </a:solidFill>
            <a:round/>
            <a:headEnd/>
            <a:tailEnd type="triangle" w="med" len="med"/>
          </a:ln>
          <a:effectLst/>
        </p:spPr>
        <p:txBody>
          <a:bodyPr/>
          <a:lstStyle/>
          <a:p>
            <a:endParaRPr lang="en-US"/>
          </a:p>
        </p:txBody>
      </p:sp>
      <p:sp>
        <p:nvSpPr>
          <p:cNvPr id="65542" name="Line 6"/>
          <p:cNvSpPr>
            <a:spLocks noChangeShapeType="1"/>
          </p:cNvSpPr>
          <p:nvPr/>
        </p:nvSpPr>
        <p:spPr bwMode="auto">
          <a:xfrm>
            <a:off x="4086225" y="4335463"/>
            <a:ext cx="703263" cy="7937"/>
          </a:xfrm>
          <a:prstGeom prst="line">
            <a:avLst/>
          </a:prstGeom>
          <a:noFill/>
          <a:ln w="19050">
            <a:solidFill>
              <a:schemeClr val="tx1"/>
            </a:solidFill>
            <a:round/>
            <a:headEnd/>
            <a:tailEnd type="triangle" w="med" len="med"/>
          </a:ln>
          <a:effectLst/>
        </p:spPr>
        <p:txBody>
          <a:bodyPr/>
          <a:lstStyle/>
          <a:p>
            <a:endParaRPr lang="en-US"/>
          </a:p>
        </p:txBody>
      </p:sp>
      <p:sp>
        <p:nvSpPr>
          <p:cNvPr id="65543" name="Line 7"/>
          <p:cNvSpPr>
            <a:spLocks noChangeShapeType="1"/>
          </p:cNvSpPr>
          <p:nvPr/>
        </p:nvSpPr>
        <p:spPr bwMode="auto">
          <a:xfrm>
            <a:off x="4975225" y="4029075"/>
            <a:ext cx="738188" cy="1588"/>
          </a:xfrm>
          <a:prstGeom prst="line">
            <a:avLst/>
          </a:prstGeom>
          <a:noFill/>
          <a:ln w="19050">
            <a:solidFill>
              <a:schemeClr val="tx1"/>
            </a:solidFill>
            <a:round/>
            <a:headEnd/>
            <a:tailEnd type="triangle" w="med" len="med"/>
          </a:ln>
          <a:effectLst/>
        </p:spPr>
        <p:txBody>
          <a:bodyPr/>
          <a:lstStyle/>
          <a:p>
            <a:endParaRPr lang="en-US"/>
          </a:p>
        </p:txBody>
      </p:sp>
      <p:sp>
        <p:nvSpPr>
          <p:cNvPr id="65544" name="Line 8"/>
          <p:cNvSpPr>
            <a:spLocks noChangeShapeType="1"/>
          </p:cNvSpPr>
          <p:nvPr/>
        </p:nvSpPr>
        <p:spPr bwMode="auto">
          <a:xfrm>
            <a:off x="5934075" y="3678238"/>
            <a:ext cx="700088" cy="1587"/>
          </a:xfrm>
          <a:prstGeom prst="line">
            <a:avLst/>
          </a:prstGeom>
          <a:noFill/>
          <a:ln w="19050">
            <a:solidFill>
              <a:schemeClr val="tx1"/>
            </a:solidFill>
            <a:round/>
            <a:headEnd/>
            <a:tailEnd type="triangle" w="med" len="med"/>
          </a:ln>
          <a:effectLst/>
        </p:spPr>
        <p:txBody>
          <a:bodyPr/>
          <a:lstStyle/>
          <a:p>
            <a:endParaRPr lang="en-US"/>
          </a:p>
        </p:txBody>
      </p:sp>
      <p:sp>
        <p:nvSpPr>
          <p:cNvPr id="65545" name="Text Box 9"/>
          <p:cNvSpPr txBox="1">
            <a:spLocks noChangeArrowheads="1"/>
          </p:cNvSpPr>
          <p:nvPr/>
        </p:nvSpPr>
        <p:spPr bwMode="auto">
          <a:xfrm>
            <a:off x="2971800" y="4914900"/>
            <a:ext cx="304800" cy="228600"/>
          </a:xfrm>
          <a:prstGeom prst="rect">
            <a:avLst/>
          </a:prstGeom>
          <a:solidFill>
            <a:srgbClr val="00FF00"/>
          </a:solidFill>
          <a:ln w="9525">
            <a:noFill/>
            <a:miter lim="800000"/>
            <a:headEnd/>
            <a:tailEnd/>
          </a:ln>
          <a:effectLst/>
        </p:spPr>
        <p:txBody>
          <a:bodyPr lIns="0" rIns="0">
            <a:spAutoFit/>
          </a:bodyPr>
          <a:lstStyle/>
          <a:p>
            <a:pPr algn="l" eaLnBrk="1" hangingPunct="1">
              <a:lnSpc>
                <a:spcPct val="100000"/>
              </a:lnSpc>
            </a:pPr>
            <a:r>
              <a:rPr lang="en-US" sz="900" b="1" i="1">
                <a:latin typeface="Arial" charset="0"/>
                <a:cs typeface="Arial" charset="0"/>
              </a:rPr>
              <a:t>1.91x</a:t>
            </a:r>
          </a:p>
        </p:txBody>
      </p:sp>
      <p:sp>
        <p:nvSpPr>
          <p:cNvPr id="65546" name="Text Box 10"/>
          <p:cNvSpPr txBox="1">
            <a:spLocks noChangeArrowheads="1"/>
          </p:cNvSpPr>
          <p:nvPr/>
        </p:nvSpPr>
        <p:spPr bwMode="auto">
          <a:xfrm>
            <a:off x="3905250" y="4600575"/>
            <a:ext cx="304800" cy="228600"/>
          </a:xfrm>
          <a:prstGeom prst="rect">
            <a:avLst/>
          </a:prstGeom>
          <a:solidFill>
            <a:srgbClr val="00FF00"/>
          </a:solidFill>
          <a:ln w="9525">
            <a:noFill/>
            <a:miter lim="800000"/>
            <a:headEnd/>
            <a:tailEnd/>
          </a:ln>
          <a:effectLst/>
        </p:spPr>
        <p:txBody>
          <a:bodyPr lIns="0" rIns="0">
            <a:spAutoFit/>
          </a:bodyPr>
          <a:lstStyle/>
          <a:p>
            <a:pPr algn="l" eaLnBrk="1" hangingPunct="1">
              <a:lnSpc>
                <a:spcPct val="100000"/>
              </a:lnSpc>
            </a:pPr>
            <a:r>
              <a:rPr lang="en-US" sz="900" b="1" i="1">
                <a:latin typeface="Arial" charset="0"/>
                <a:cs typeface="Arial" charset="0"/>
              </a:rPr>
              <a:t>1.40x</a:t>
            </a:r>
          </a:p>
        </p:txBody>
      </p:sp>
      <p:sp>
        <p:nvSpPr>
          <p:cNvPr id="65547" name="Text Box 11"/>
          <p:cNvSpPr txBox="1">
            <a:spLocks noChangeArrowheads="1"/>
          </p:cNvSpPr>
          <p:nvPr/>
        </p:nvSpPr>
        <p:spPr bwMode="auto">
          <a:xfrm>
            <a:off x="4819650" y="4219575"/>
            <a:ext cx="304800" cy="228600"/>
          </a:xfrm>
          <a:prstGeom prst="rect">
            <a:avLst/>
          </a:prstGeom>
          <a:solidFill>
            <a:srgbClr val="00FF00"/>
          </a:solidFill>
          <a:ln w="9525">
            <a:noFill/>
            <a:miter lim="800000"/>
            <a:headEnd/>
            <a:tailEnd/>
          </a:ln>
          <a:effectLst/>
        </p:spPr>
        <p:txBody>
          <a:bodyPr lIns="0" rIns="0">
            <a:spAutoFit/>
          </a:bodyPr>
          <a:lstStyle/>
          <a:p>
            <a:pPr algn="l" eaLnBrk="1" hangingPunct="1">
              <a:lnSpc>
                <a:spcPct val="100000"/>
              </a:lnSpc>
            </a:pPr>
            <a:r>
              <a:rPr lang="en-US" sz="900" b="1" i="1">
                <a:latin typeface="Arial" charset="0"/>
                <a:cs typeface="Arial" charset="0"/>
              </a:rPr>
              <a:t>1.20x</a:t>
            </a:r>
          </a:p>
        </p:txBody>
      </p:sp>
      <p:sp>
        <p:nvSpPr>
          <p:cNvPr id="65548" name="Text Box 12"/>
          <p:cNvSpPr txBox="1">
            <a:spLocks noChangeArrowheads="1"/>
          </p:cNvSpPr>
          <p:nvPr/>
        </p:nvSpPr>
        <p:spPr bwMode="auto">
          <a:xfrm>
            <a:off x="5743575" y="3914775"/>
            <a:ext cx="304800" cy="228600"/>
          </a:xfrm>
          <a:prstGeom prst="rect">
            <a:avLst/>
          </a:prstGeom>
          <a:solidFill>
            <a:srgbClr val="00FF00"/>
          </a:solidFill>
          <a:ln w="9525">
            <a:noFill/>
            <a:miter lim="800000"/>
            <a:headEnd/>
            <a:tailEnd/>
          </a:ln>
          <a:effectLst/>
        </p:spPr>
        <p:txBody>
          <a:bodyPr lIns="0" rIns="0">
            <a:spAutoFit/>
          </a:bodyPr>
          <a:lstStyle/>
          <a:p>
            <a:pPr algn="l" eaLnBrk="1" hangingPunct="1">
              <a:lnSpc>
                <a:spcPct val="100000"/>
              </a:lnSpc>
            </a:pPr>
            <a:r>
              <a:rPr lang="en-US" sz="900" b="1" i="1">
                <a:latin typeface="Arial" charset="0"/>
                <a:cs typeface="Arial" charset="0"/>
              </a:rPr>
              <a:t>1.08x</a:t>
            </a:r>
          </a:p>
        </p:txBody>
      </p:sp>
      <p:sp>
        <p:nvSpPr>
          <p:cNvPr id="65549" name="Text Box 13"/>
          <p:cNvSpPr txBox="1">
            <a:spLocks noChangeArrowheads="1"/>
          </p:cNvSpPr>
          <p:nvPr/>
        </p:nvSpPr>
        <p:spPr bwMode="auto">
          <a:xfrm>
            <a:off x="6667500" y="3562350"/>
            <a:ext cx="304800" cy="228600"/>
          </a:xfrm>
          <a:prstGeom prst="rect">
            <a:avLst/>
          </a:prstGeom>
          <a:solidFill>
            <a:srgbClr val="00FF00"/>
          </a:solidFill>
          <a:ln w="9525">
            <a:noFill/>
            <a:miter lim="800000"/>
            <a:headEnd/>
            <a:tailEnd/>
          </a:ln>
          <a:effectLst/>
        </p:spPr>
        <p:txBody>
          <a:bodyPr lIns="0" rIns="0">
            <a:spAutoFit/>
          </a:bodyPr>
          <a:lstStyle/>
          <a:p>
            <a:pPr algn="l" eaLnBrk="1" hangingPunct="1">
              <a:lnSpc>
                <a:spcPct val="100000"/>
              </a:lnSpc>
            </a:pPr>
            <a:r>
              <a:rPr lang="en-US" sz="900" b="1" i="1">
                <a:latin typeface="Arial" charset="0"/>
                <a:cs typeface="Arial" charset="0"/>
              </a:rPr>
              <a:t>1.03x</a:t>
            </a:r>
          </a:p>
        </p:txBody>
      </p:sp>
      <p:sp>
        <p:nvSpPr>
          <p:cNvPr id="65550" name="Text Box 14"/>
          <p:cNvSpPr txBox="1">
            <a:spLocks noChangeArrowheads="1"/>
          </p:cNvSpPr>
          <p:nvPr/>
        </p:nvSpPr>
        <p:spPr bwMode="auto">
          <a:xfrm>
            <a:off x="738188" y="6138863"/>
            <a:ext cx="7380287" cy="611187"/>
          </a:xfrm>
          <a:prstGeom prst="rect">
            <a:avLst/>
          </a:prstGeom>
          <a:noFill/>
          <a:ln w="9525">
            <a:noFill/>
            <a:miter lim="800000"/>
            <a:headEnd/>
            <a:tailEnd/>
          </a:ln>
          <a:effectLst/>
        </p:spPr>
        <p:txBody>
          <a:bodyPr>
            <a:spAutoFit/>
          </a:bodyPr>
          <a:lstStyle/>
          <a:p>
            <a:pPr algn="l" eaLnBrk="1" hangingPunct="1">
              <a:lnSpc>
                <a:spcPct val="100000"/>
              </a:lnSpc>
            </a:pPr>
            <a:r>
              <a:rPr lang="en-US" sz="1000">
                <a:latin typeface="Arial" charset="0"/>
                <a:cs typeface="Arial" charset="0"/>
              </a:rPr>
              <a:t>Source: Principled Technologies, </a:t>
            </a:r>
            <a:r>
              <a:rPr lang="en-US" sz="1000">
                <a:latin typeface="Arial" charset="0"/>
                <a:cs typeface="Arial" charset="0"/>
                <a:hlinkClick r:id="rId5"/>
              </a:rPr>
              <a:t>http://www.principledtechnologies.com/Clients/Reports/Intel/vConHV4Sys0908.pdf</a:t>
            </a:r>
            <a:endParaRPr lang="en-US" sz="1000">
              <a:latin typeface="Arial" charset="0"/>
              <a:cs typeface="Arial" charset="0"/>
            </a:endParaRPr>
          </a:p>
          <a:p>
            <a:pPr algn="l" eaLnBrk="1" hangingPunct="1">
              <a:lnSpc>
                <a:spcPct val="100000"/>
              </a:lnSpc>
            </a:pPr>
            <a:r>
              <a:rPr lang="en-US" sz="1000">
                <a:latin typeface="Arial" charset="0"/>
                <a:cs typeface="Arial" charset="0"/>
              </a:rPr>
              <a:t>Intel S7000FC4UR quad-processor w/ Intel Xeon® Processors X7460 (6-core, 2.66GHz, 16MB L3, 1066MHz FSB)</a:t>
            </a:r>
          </a:p>
          <a:p>
            <a:pPr algn="l" eaLnBrk="1" hangingPunct="1">
              <a:lnSpc>
                <a:spcPct val="100000"/>
              </a:lnSpc>
            </a:pPr>
            <a:endParaRPr lang="en-US" sz="600">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65125" y="157163"/>
            <a:ext cx="8410575" cy="596900"/>
          </a:xfrm>
        </p:spPr>
        <p:txBody>
          <a:bodyPr/>
          <a:lstStyle/>
          <a:p>
            <a:pPr eaLnBrk="1" hangingPunct="1"/>
            <a:r>
              <a:rPr lang="en-US" smtClean="0"/>
              <a:t>Summary</a:t>
            </a:r>
          </a:p>
        </p:txBody>
      </p:sp>
      <p:sp>
        <p:nvSpPr>
          <p:cNvPr id="20483" name="Rectangle 3"/>
          <p:cNvSpPr>
            <a:spLocks noGrp="1" noChangeArrowheads="1"/>
          </p:cNvSpPr>
          <p:nvPr>
            <p:ph type="body" idx="1"/>
          </p:nvPr>
        </p:nvSpPr>
        <p:spPr>
          <a:xfrm>
            <a:off x="339725" y="1371600"/>
            <a:ext cx="7740650" cy="5032147"/>
          </a:xfrm>
        </p:spPr>
        <p:txBody>
          <a:bodyPr/>
          <a:lstStyle/>
          <a:p>
            <a:pPr>
              <a:lnSpc>
                <a:spcPct val="90000"/>
              </a:lnSpc>
            </a:pPr>
            <a:r>
              <a:rPr lang="en-US" dirty="0" smtClean="0"/>
              <a:t>Hyper-V is high-performance and deployed in massive scale production environments.</a:t>
            </a:r>
          </a:p>
          <a:p>
            <a:pPr>
              <a:lnSpc>
                <a:spcPct val="90000"/>
              </a:lnSpc>
            </a:pPr>
            <a:r>
              <a:rPr lang="en-US" dirty="0" smtClean="0"/>
              <a:t>Long running collaboration between Intel and Microsoft is producing great results.</a:t>
            </a:r>
          </a:p>
          <a:p>
            <a:pPr>
              <a:lnSpc>
                <a:spcPct val="90000"/>
              </a:lnSpc>
            </a:pPr>
            <a:r>
              <a:rPr lang="en-US" dirty="0" smtClean="0"/>
              <a:t>Great Hyper-V scaling and IO performance on Intel® Xeon® processors.</a:t>
            </a:r>
          </a:p>
          <a:p>
            <a:pPr eaLnBrk="1" hangingPunct="1">
              <a:lnSpc>
                <a:spcPct val="90000"/>
              </a:lnSpc>
              <a:buFontTx/>
              <a:buNone/>
            </a:pPr>
            <a:endParaRPr lang="en-US" dirty="0" smtClean="0">
              <a:solidFill>
                <a:srgbClr val="FF0000"/>
              </a:solidFill>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65125" y="157163"/>
            <a:ext cx="8410575" cy="1143000"/>
          </a:xfrm>
        </p:spPr>
        <p:txBody>
          <a:bodyPr/>
          <a:lstStyle/>
          <a:p>
            <a:pPr eaLnBrk="1" hangingPunct="1"/>
            <a:r>
              <a:rPr lang="en-US" sz="3600" smtClean="0"/>
              <a:t>Additional sources of information on this topic:</a:t>
            </a:r>
            <a:endParaRPr lang="en-US" sz="3400" smtClean="0"/>
          </a:p>
        </p:txBody>
      </p:sp>
      <p:sp>
        <p:nvSpPr>
          <p:cNvPr id="22531" name="Rectangle 3"/>
          <p:cNvSpPr>
            <a:spLocks noGrp="1" noChangeArrowheads="1"/>
          </p:cNvSpPr>
          <p:nvPr>
            <p:ph type="body" idx="1"/>
          </p:nvPr>
        </p:nvSpPr>
        <p:spPr>
          <a:xfrm>
            <a:off x="341313" y="1473200"/>
            <a:ext cx="8407400" cy="2444259"/>
          </a:xfrm>
        </p:spPr>
        <p:txBody>
          <a:bodyPr/>
          <a:lstStyle/>
          <a:p>
            <a:pPr eaLnBrk="1" hangingPunct="1">
              <a:lnSpc>
                <a:spcPct val="75000"/>
              </a:lnSpc>
              <a:buNone/>
            </a:pPr>
            <a:endParaRPr lang="en-US" sz="1800" dirty="0" smtClean="0">
              <a:solidFill>
                <a:schemeClr val="accent2"/>
              </a:solidFill>
            </a:endParaRPr>
          </a:p>
          <a:p>
            <a:pPr eaLnBrk="1" hangingPunct="1">
              <a:lnSpc>
                <a:spcPct val="75000"/>
              </a:lnSpc>
            </a:pPr>
            <a:r>
              <a:rPr lang="en-US" sz="1800" dirty="0" smtClean="0"/>
              <a:t>Visit the Microsoft and Intel websites:</a:t>
            </a:r>
            <a:endParaRPr lang="en-US" sz="1800" dirty="0" smtClean="0">
              <a:solidFill>
                <a:schemeClr val="accent2"/>
              </a:solidFill>
            </a:endParaRPr>
          </a:p>
          <a:p>
            <a:pPr marL="742950" lvl="1" indent="-285750" eaLnBrk="1" hangingPunct="1">
              <a:lnSpc>
                <a:spcPct val="75000"/>
              </a:lnSpc>
            </a:pPr>
            <a:r>
              <a:rPr lang="en-US" sz="1400" dirty="0" smtClean="0">
                <a:hlinkClick r:id="rId3"/>
              </a:rPr>
              <a:t>www.microsoft.com/virtualization</a:t>
            </a:r>
            <a:endParaRPr lang="en-US" sz="1400" dirty="0" smtClean="0"/>
          </a:p>
          <a:p>
            <a:pPr marL="742950" lvl="1" indent="-285750" eaLnBrk="1" hangingPunct="1">
              <a:lnSpc>
                <a:spcPct val="75000"/>
              </a:lnSpc>
            </a:pPr>
            <a:r>
              <a:rPr lang="en-US" sz="1400" dirty="0" smtClean="0">
                <a:hlinkClick r:id="rId4"/>
              </a:rPr>
              <a:t>www.intel.com/technology/virtualization</a:t>
            </a:r>
            <a:endParaRPr lang="en-US" sz="1600" dirty="0" smtClean="0">
              <a:solidFill>
                <a:schemeClr val="accent2"/>
              </a:solidFill>
            </a:endParaRPr>
          </a:p>
          <a:p>
            <a:pPr eaLnBrk="1" hangingPunct="1">
              <a:lnSpc>
                <a:spcPct val="75000"/>
              </a:lnSpc>
            </a:pPr>
            <a:endParaRPr lang="en-US" sz="1800" dirty="0" smtClean="0"/>
          </a:p>
          <a:p>
            <a:pPr eaLnBrk="1" hangingPunct="1">
              <a:lnSpc>
                <a:spcPct val="75000"/>
              </a:lnSpc>
            </a:pPr>
            <a:r>
              <a:rPr lang="en-US" sz="1800" dirty="0" err="1" smtClean="0"/>
              <a:t>Virtualizing</a:t>
            </a:r>
            <a:r>
              <a:rPr lang="en-US" sz="1800" dirty="0" smtClean="0"/>
              <a:t> TechNet &amp; MSDN Whitepaper</a:t>
            </a:r>
            <a:endParaRPr lang="en-US" sz="1800" dirty="0" smtClean="0">
              <a:solidFill>
                <a:schemeClr val="accent2"/>
              </a:solidFill>
            </a:endParaRPr>
          </a:p>
          <a:p>
            <a:pPr eaLnBrk="1" hangingPunct="1">
              <a:lnSpc>
                <a:spcPct val="75000"/>
              </a:lnSpc>
              <a:buFontTx/>
              <a:buNone/>
            </a:pPr>
            <a:r>
              <a:rPr lang="en-US" sz="1700" dirty="0" smtClean="0">
                <a:hlinkClick r:id="rId5"/>
              </a:rPr>
              <a:t>http://download.microsoft.com/download/6/C/5/6C559B56-8556-4097-8C81-2D4E762CD48E/MSCOM_Virtualizes_MSDN_TechNet_on_Hyper-V.docx</a:t>
            </a:r>
            <a:endParaRPr lang="en-US" sz="1700" dirty="0" smtClean="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Call To Action</a:t>
            </a:r>
            <a:endParaRPr lang="en-US" dirty="0"/>
          </a:p>
        </p:txBody>
      </p:sp>
      <p:sp>
        <p:nvSpPr>
          <p:cNvPr id="3" name="Content Placeholder 2"/>
          <p:cNvSpPr>
            <a:spLocks noGrp="1"/>
          </p:cNvSpPr>
          <p:nvPr>
            <p:ph idx="1"/>
          </p:nvPr>
        </p:nvSpPr>
        <p:spPr>
          <a:xfrm>
            <a:off x="382588" y="1414464"/>
            <a:ext cx="8380412" cy="4176015"/>
          </a:xfrm>
        </p:spPr>
        <p:txBody>
          <a:bodyPr/>
          <a:lstStyle/>
          <a:p>
            <a:r>
              <a:rPr lang="en-US" dirty="0" smtClean="0"/>
              <a:t>Ensure drivers installation package work with Server Core</a:t>
            </a:r>
          </a:p>
          <a:p>
            <a:r>
              <a:rPr lang="en-US" dirty="0" smtClean="0"/>
              <a:t>Validate drivers work on Windows Server 2008 R2 with </a:t>
            </a:r>
            <a:r>
              <a:rPr lang="en-US" smtClean="0"/>
              <a:t>Hyper-V role</a:t>
            </a:r>
            <a:endParaRPr lang="en-US" dirty="0" smtClean="0"/>
          </a:p>
          <a:p>
            <a:r>
              <a:rPr lang="en-US" dirty="0" smtClean="0"/>
              <a:t>Storage vendors</a:t>
            </a:r>
          </a:p>
          <a:p>
            <a:pPr lvl="1"/>
            <a:r>
              <a:rPr lang="en-US" dirty="0" smtClean="0"/>
              <a:t>Test your storage solutions with clustering and Hyper-V</a:t>
            </a:r>
          </a:p>
          <a:p>
            <a:endParaRPr lang="en-US" dirty="0"/>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382588" y="228600"/>
            <a:ext cx="8380412" cy="1274195"/>
          </a:xfrm>
        </p:spPr>
        <p:txBody>
          <a:bodyPr/>
          <a:lstStyle/>
          <a:p>
            <a:r>
              <a:rPr smtClean="0"/>
              <a:t>Windows Server 2008 Hyper-V</a:t>
            </a:r>
            <a:br>
              <a:rPr smtClean="0"/>
            </a:br>
            <a:r>
              <a:rPr sz="4400" smtClean="0"/>
              <a:t>Capabilities</a:t>
            </a:r>
            <a:endParaRPr lang="en-US" dirty="0" smtClean="0"/>
          </a:p>
        </p:txBody>
      </p:sp>
      <p:sp>
        <p:nvSpPr>
          <p:cNvPr id="263171" name="Rectangle 3"/>
          <p:cNvSpPr>
            <a:spLocks noGrp="1" noChangeArrowheads="1"/>
          </p:cNvSpPr>
          <p:nvPr>
            <p:ph idx="1"/>
          </p:nvPr>
        </p:nvSpPr>
        <p:spPr>
          <a:xfrm>
            <a:off x="381000" y="1241424"/>
            <a:ext cx="8382000" cy="5064125"/>
          </a:xfrm>
        </p:spPr>
        <p:txBody>
          <a:bodyPr>
            <a:normAutofit fontScale="55000" lnSpcReduction="20000"/>
          </a:bodyPr>
          <a:lstStyle/>
          <a:p>
            <a:pPr>
              <a:lnSpc>
                <a:spcPct val="110000"/>
              </a:lnSpc>
            </a:pPr>
            <a:endParaRPr lang="en-US" dirty="0" smtClean="0"/>
          </a:p>
          <a:p>
            <a:pPr lvl="1">
              <a:lnSpc>
                <a:spcPct val="110000"/>
              </a:lnSpc>
            </a:pPr>
            <a:r>
              <a:rPr lang="en-US" dirty="0" smtClean="0"/>
              <a:t>32-bit (x86) &amp; 64-bit (x64) VMs</a:t>
            </a:r>
          </a:p>
          <a:p>
            <a:pPr lvl="1">
              <a:lnSpc>
                <a:spcPct val="110000"/>
              </a:lnSpc>
            </a:pPr>
            <a:r>
              <a:rPr lang="en-US" dirty="0" smtClean="0"/>
              <a:t>Large memory support (64 GB) </a:t>
            </a:r>
            <a:r>
              <a:rPr lang="en-US" i="1" dirty="0" smtClean="0"/>
              <a:t>per</a:t>
            </a:r>
            <a:r>
              <a:rPr lang="en-US" dirty="0" smtClean="0"/>
              <a:t> VM</a:t>
            </a:r>
          </a:p>
          <a:p>
            <a:pPr lvl="1">
              <a:lnSpc>
                <a:spcPct val="110000"/>
              </a:lnSpc>
            </a:pPr>
            <a:r>
              <a:rPr lang="en-US" dirty="0" smtClean="0"/>
              <a:t>SMP VMs (up to 4 cores)</a:t>
            </a:r>
          </a:p>
          <a:p>
            <a:pPr lvl="1">
              <a:lnSpc>
                <a:spcPct val="110000"/>
              </a:lnSpc>
            </a:pPr>
            <a:r>
              <a:rPr lang="en-US" dirty="0" smtClean="0"/>
              <a:t>Integrated cluster support for HA &amp; Quick Migration</a:t>
            </a:r>
          </a:p>
          <a:p>
            <a:pPr lvl="1">
              <a:lnSpc>
                <a:spcPct val="110000"/>
              </a:lnSpc>
            </a:pPr>
            <a:r>
              <a:rPr lang="en-US" dirty="0" err="1" smtClean="0"/>
              <a:t>BitLocker</a:t>
            </a:r>
            <a:r>
              <a:rPr lang="en-US" dirty="0" smtClean="0"/>
              <a:t>: Seamless, secure data encryption</a:t>
            </a:r>
          </a:p>
          <a:p>
            <a:pPr lvl="1">
              <a:lnSpc>
                <a:spcPct val="110000"/>
              </a:lnSpc>
            </a:pPr>
            <a:r>
              <a:rPr lang="en-US" dirty="0" smtClean="0"/>
              <a:t>Live Backup: Volume Shadow Service integration</a:t>
            </a:r>
          </a:p>
          <a:p>
            <a:pPr lvl="1">
              <a:lnSpc>
                <a:spcPct val="110000"/>
              </a:lnSpc>
            </a:pPr>
            <a:r>
              <a:rPr lang="en-US" dirty="0" smtClean="0"/>
              <a:t>Pass-through disk access for VMs</a:t>
            </a:r>
          </a:p>
          <a:p>
            <a:pPr lvl="1">
              <a:lnSpc>
                <a:spcPct val="110000"/>
              </a:lnSpc>
            </a:pPr>
            <a:r>
              <a:rPr lang="en-US" dirty="0" smtClean="0"/>
              <a:t>Virtual Machine snapshots</a:t>
            </a:r>
          </a:p>
          <a:p>
            <a:pPr lvl="1">
              <a:lnSpc>
                <a:spcPct val="110000"/>
              </a:lnSpc>
            </a:pPr>
            <a:r>
              <a:rPr lang="en-US" dirty="0" smtClean="0"/>
              <a:t>New hardware sharing architecture (VSP/VSC/VMBus)</a:t>
            </a:r>
          </a:p>
          <a:p>
            <a:pPr lvl="2">
              <a:lnSpc>
                <a:spcPct val="110000"/>
              </a:lnSpc>
            </a:pPr>
            <a:r>
              <a:rPr lang="en-US" dirty="0" smtClean="0"/>
              <a:t>Disk, networking, input, video</a:t>
            </a:r>
          </a:p>
          <a:p>
            <a:pPr lvl="1">
              <a:lnSpc>
                <a:spcPct val="110000"/>
              </a:lnSpc>
            </a:pPr>
            <a:r>
              <a:rPr lang="en-US" dirty="0" smtClean="0"/>
              <a:t>Robust networking: VLANs and NLB</a:t>
            </a:r>
          </a:p>
          <a:p>
            <a:pPr lvl="1">
              <a:lnSpc>
                <a:spcPct val="110000"/>
              </a:lnSpc>
            </a:pPr>
            <a:r>
              <a:rPr lang="en-US" dirty="0" smtClean="0"/>
              <a:t>Based on DMTF for WMI management interface</a:t>
            </a:r>
          </a:p>
          <a:p>
            <a:pPr lvl="1">
              <a:lnSpc>
                <a:spcPct val="110000"/>
              </a:lnSpc>
            </a:pPr>
            <a:r>
              <a:rPr lang="en-US" dirty="0" smtClean="0"/>
              <a:t>Support for Full or Server Core installations</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a:t>
            </a:r>
            <a:r>
              <a:rPr lang="en-US" sz="700" dirty="0" smtClean="0">
                <a:solidFill>
                  <a:schemeClr val="tx2"/>
                </a:solidFill>
                <a:latin typeface="Segoe" pitchFamily="34" charset="0"/>
                <a:cs typeface="Arial" charset="0"/>
              </a:rPr>
              <a:t>2008 </a:t>
            </a:r>
            <a:r>
              <a:rPr lang="en-US" sz="700" dirty="0">
                <a:solidFill>
                  <a:schemeClr val="tx2"/>
                </a:solidFill>
                <a:latin typeface="Segoe"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828193"/>
          </a:xfrm>
        </p:spPr>
        <p:txBody>
          <a:bodyPr/>
          <a:lstStyle/>
          <a:p>
            <a:r>
              <a:rPr sz="4400" smtClean="0"/>
              <a:t>Overview - Windows Server 2008 R2 </a:t>
            </a:r>
            <a:br>
              <a:rPr sz="4400" smtClean="0"/>
            </a:br>
            <a:r>
              <a:rPr sz="4400" smtClean="0"/>
              <a:t>Hyper-V </a:t>
            </a:r>
            <a:endParaRPr lang="en-US" sz="4400" dirty="0"/>
          </a:p>
        </p:txBody>
      </p:sp>
      <p:sp>
        <p:nvSpPr>
          <p:cNvPr id="3" name="Content Placeholder 2"/>
          <p:cNvSpPr>
            <a:spLocks noGrp="1"/>
          </p:cNvSpPr>
          <p:nvPr>
            <p:ph idx="1"/>
          </p:nvPr>
        </p:nvSpPr>
        <p:spPr>
          <a:xfrm>
            <a:off x="382588" y="1562703"/>
            <a:ext cx="8380412" cy="2830005"/>
          </a:xfrm>
        </p:spPr>
        <p:txBody>
          <a:bodyPr/>
          <a:lstStyle/>
          <a:p>
            <a:r>
              <a:rPr lang="en-US" sz="2700" dirty="0" smtClean="0"/>
              <a:t>Building on the rock-solid architecture of Windows Server 2008 Hyper-V</a:t>
            </a:r>
          </a:p>
          <a:p>
            <a:r>
              <a:rPr lang="en-US" sz="2700" dirty="0" smtClean="0"/>
              <a:t>Integration with new technologies</a:t>
            </a:r>
          </a:p>
          <a:p>
            <a:r>
              <a:rPr lang="en-US" sz="2700" dirty="0" smtClean="0"/>
              <a:t>Enabling new dynamic scenarios:</a:t>
            </a:r>
          </a:p>
          <a:p>
            <a:pPr lvl="1"/>
            <a:r>
              <a:rPr lang="en-US" sz="2300" dirty="0" smtClean="0"/>
              <a:t>Increased Server Consolidation</a:t>
            </a:r>
          </a:p>
          <a:p>
            <a:pPr lvl="1"/>
            <a:r>
              <a:rPr lang="en-US" sz="2300" dirty="0" smtClean="0"/>
              <a:t>Dynamic Data Center</a:t>
            </a:r>
          </a:p>
          <a:p>
            <a:pPr lvl="1"/>
            <a:r>
              <a:rPr lang="en-US" sz="2300" dirty="0" smtClean="0"/>
              <a:t>Virtualized Centralized Desktop</a:t>
            </a:r>
          </a:p>
        </p:txBody>
      </p:sp>
      <p:grpSp>
        <p:nvGrpSpPr>
          <p:cNvPr id="4" name="Group 3"/>
          <p:cNvGrpSpPr/>
          <p:nvPr/>
        </p:nvGrpSpPr>
        <p:grpSpPr>
          <a:xfrm>
            <a:off x="1037505" y="4800743"/>
            <a:ext cx="3432175" cy="1962150"/>
            <a:chOff x="603886" y="2947036"/>
            <a:chExt cx="4118610" cy="2354580"/>
          </a:xfrm>
        </p:grpSpPr>
        <p:pic>
          <p:nvPicPr>
            <p:cNvPr id="5" name="Picture 47" descr="gray-disc"/>
            <p:cNvPicPr>
              <a:picLocks noChangeAspect="1" noChangeArrowheads="1"/>
            </p:cNvPicPr>
            <p:nvPr/>
          </p:nvPicPr>
          <p:blipFill>
            <a:blip r:embed="rId3"/>
            <a:srcRect/>
            <a:stretch>
              <a:fillRect/>
            </a:stretch>
          </p:blipFill>
          <p:spPr bwMode="auto">
            <a:xfrm>
              <a:off x="603886" y="3145156"/>
              <a:ext cx="4118610" cy="2156460"/>
            </a:xfrm>
            <a:prstGeom prst="rect">
              <a:avLst/>
            </a:prstGeom>
            <a:noFill/>
            <a:ln w="9525" algn="ctr">
              <a:noFill/>
              <a:miter lim="800000"/>
              <a:headEnd/>
              <a:tailEnd/>
            </a:ln>
            <a:effectLst/>
          </p:spPr>
        </p:pic>
        <p:grpSp>
          <p:nvGrpSpPr>
            <p:cNvPr id="6" name="Group 49"/>
            <p:cNvGrpSpPr>
              <a:grpSpLocks/>
            </p:cNvGrpSpPr>
            <p:nvPr/>
          </p:nvGrpSpPr>
          <p:grpSpPr bwMode="auto">
            <a:xfrm>
              <a:off x="1125856" y="3006090"/>
              <a:ext cx="727710" cy="756286"/>
              <a:chOff x="543" y="1479"/>
              <a:chExt cx="489" cy="541"/>
            </a:xfrm>
          </p:grpSpPr>
          <p:pic>
            <p:nvPicPr>
              <p:cNvPr id="36" name="Picture 50" descr="blue 3d disc with glow"/>
              <p:cNvPicPr>
                <a:picLocks noChangeAspect="1" noChangeArrowheads="1"/>
              </p:cNvPicPr>
              <p:nvPr/>
            </p:nvPicPr>
            <p:blipFill>
              <a:blip r:embed="rId4" cstate="print"/>
              <a:srcRect/>
              <a:stretch>
                <a:fillRect/>
              </a:stretch>
            </p:blipFill>
            <p:spPr bwMode="auto">
              <a:xfrm>
                <a:off x="543" y="1686"/>
                <a:ext cx="489" cy="334"/>
              </a:xfrm>
              <a:prstGeom prst="rect">
                <a:avLst/>
              </a:prstGeom>
              <a:noFill/>
              <a:ln w="9525" algn="ctr">
                <a:noFill/>
                <a:miter lim="800000"/>
                <a:headEnd/>
                <a:tailEnd/>
              </a:ln>
              <a:effectLst/>
            </p:spPr>
          </p:pic>
          <p:pic>
            <p:nvPicPr>
              <p:cNvPr id="37" name="Picture 51" descr="Server sm"/>
              <p:cNvPicPr>
                <a:picLocks noChangeAspect="1" noChangeArrowheads="1"/>
              </p:cNvPicPr>
              <p:nvPr/>
            </p:nvPicPr>
            <p:blipFill>
              <a:blip r:embed="rId5" cstate="print"/>
              <a:srcRect/>
              <a:stretch>
                <a:fillRect/>
              </a:stretch>
            </p:blipFill>
            <p:spPr bwMode="auto">
              <a:xfrm>
                <a:off x="648" y="1479"/>
                <a:ext cx="288" cy="449"/>
              </a:xfrm>
              <a:prstGeom prst="rect">
                <a:avLst/>
              </a:prstGeom>
              <a:noFill/>
              <a:ln w="9525" algn="ctr">
                <a:noFill/>
                <a:miter lim="800000"/>
                <a:headEnd/>
                <a:tailEnd/>
              </a:ln>
              <a:effectLst/>
            </p:spPr>
          </p:pic>
        </p:grpSp>
        <p:grpSp>
          <p:nvGrpSpPr>
            <p:cNvPr id="7" name="Group 52"/>
            <p:cNvGrpSpPr>
              <a:grpSpLocks/>
            </p:cNvGrpSpPr>
            <p:nvPr/>
          </p:nvGrpSpPr>
          <p:grpSpPr bwMode="auto">
            <a:xfrm>
              <a:off x="1775461" y="3061336"/>
              <a:ext cx="727710" cy="756284"/>
              <a:chOff x="1062" y="1473"/>
              <a:chExt cx="489" cy="542"/>
            </a:xfrm>
          </p:grpSpPr>
          <p:pic>
            <p:nvPicPr>
              <p:cNvPr id="34" name="Picture 53" descr="blue 3d disc with glow"/>
              <p:cNvPicPr>
                <a:picLocks noChangeAspect="1" noChangeArrowheads="1"/>
              </p:cNvPicPr>
              <p:nvPr/>
            </p:nvPicPr>
            <p:blipFill>
              <a:blip r:embed="rId4" cstate="print"/>
              <a:srcRect/>
              <a:stretch>
                <a:fillRect/>
              </a:stretch>
            </p:blipFill>
            <p:spPr bwMode="auto">
              <a:xfrm>
                <a:off x="1062" y="1680"/>
                <a:ext cx="489" cy="335"/>
              </a:xfrm>
              <a:prstGeom prst="rect">
                <a:avLst/>
              </a:prstGeom>
              <a:noFill/>
              <a:ln w="9525" algn="ctr">
                <a:noFill/>
                <a:miter lim="800000"/>
                <a:headEnd/>
                <a:tailEnd/>
              </a:ln>
              <a:effectLst/>
            </p:spPr>
          </p:pic>
          <p:pic>
            <p:nvPicPr>
              <p:cNvPr id="35" name="Picture 54" descr="Server sm"/>
              <p:cNvPicPr>
                <a:picLocks noChangeAspect="1" noChangeArrowheads="1"/>
              </p:cNvPicPr>
              <p:nvPr/>
            </p:nvPicPr>
            <p:blipFill>
              <a:blip r:embed="rId5" cstate="print"/>
              <a:srcRect/>
              <a:stretch>
                <a:fillRect/>
              </a:stretch>
            </p:blipFill>
            <p:spPr bwMode="auto">
              <a:xfrm>
                <a:off x="1177" y="1473"/>
                <a:ext cx="288" cy="450"/>
              </a:xfrm>
              <a:prstGeom prst="rect">
                <a:avLst/>
              </a:prstGeom>
              <a:noFill/>
              <a:ln w="9525" algn="ctr">
                <a:noFill/>
                <a:miter lim="800000"/>
                <a:headEnd/>
                <a:tailEnd/>
              </a:ln>
              <a:effectLst/>
            </p:spPr>
          </p:pic>
        </p:grpSp>
        <p:grpSp>
          <p:nvGrpSpPr>
            <p:cNvPr id="8" name="Group 55"/>
            <p:cNvGrpSpPr>
              <a:grpSpLocks/>
            </p:cNvGrpSpPr>
            <p:nvPr/>
          </p:nvGrpSpPr>
          <p:grpSpPr bwMode="auto">
            <a:xfrm>
              <a:off x="2021206" y="3608070"/>
              <a:ext cx="727710" cy="767716"/>
              <a:chOff x="1410" y="2075"/>
              <a:chExt cx="489" cy="550"/>
            </a:xfrm>
          </p:grpSpPr>
          <p:pic>
            <p:nvPicPr>
              <p:cNvPr id="32" name="Picture 56" descr="blue 3d disc with glow"/>
              <p:cNvPicPr>
                <a:picLocks noChangeAspect="1" noChangeArrowheads="1"/>
              </p:cNvPicPr>
              <p:nvPr/>
            </p:nvPicPr>
            <p:blipFill>
              <a:blip r:embed="rId4" cstate="print"/>
              <a:srcRect/>
              <a:stretch>
                <a:fillRect/>
              </a:stretch>
            </p:blipFill>
            <p:spPr bwMode="auto">
              <a:xfrm>
                <a:off x="1410" y="2290"/>
                <a:ext cx="489" cy="335"/>
              </a:xfrm>
              <a:prstGeom prst="rect">
                <a:avLst/>
              </a:prstGeom>
              <a:noFill/>
              <a:ln w="9525" algn="ctr">
                <a:noFill/>
                <a:miter lim="800000"/>
                <a:headEnd/>
                <a:tailEnd/>
              </a:ln>
              <a:effectLst/>
            </p:spPr>
          </p:pic>
          <p:pic>
            <p:nvPicPr>
              <p:cNvPr id="33" name="Picture 57" descr="Server sm"/>
              <p:cNvPicPr>
                <a:picLocks noChangeAspect="1" noChangeArrowheads="1"/>
              </p:cNvPicPr>
              <p:nvPr/>
            </p:nvPicPr>
            <p:blipFill>
              <a:blip r:embed="rId5" cstate="print"/>
              <a:srcRect/>
              <a:stretch>
                <a:fillRect/>
              </a:stretch>
            </p:blipFill>
            <p:spPr bwMode="auto">
              <a:xfrm>
                <a:off x="1515" y="2075"/>
                <a:ext cx="288" cy="449"/>
              </a:xfrm>
              <a:prstGeom prst="rect">
                <a:avLst/>
              </a:prstGeom>
              <a:noFill/>
              <a:ln w="9525" algn="ctr">
                <a:noFill/>
                <a:miter lim="800000"/>
                <a:headEnd/>
                <a:tailEnd/>
              </a:ln>
              <a:effectLst/>
            </p:spPr>
          </p:pic>
        </p:grpSp>
        <p:grpSp>
          <p:nvGrpSpPr>
            <p:cNvPr id="9" name="Group 58"/>
            <p:cNvGrpSpPr>
              <a:grpSpLocks/>
            </p:cNvGrpSpPr>
            <p:nvPr/>
          </p:nvGrpSpPr>
          <p:grpSpPr bwMode="auto">
            <a:xfrm>
              <a:off x="1343026" y="3524250"/>
              <a:ext cx="727710" cy="767716"/>
              <a:chOff x="935" y="2062"/>
              <a:chExt cx="489" cy="551"/>
            </a:xfrm>
          </p:grpSpPr>
          <p:pic>
            <p:nvPicPr>
              <p:cNvPr id="30" name="Picture 59" descr="blue 3d disc with glow"/>
              <p:cNvPicPr>
                <a:picLocks noChangeAspect="1" noChangeArrowheads="1"/>
              </p:cNvPicPr>
              <p:nvPr/>
            </p:nvPicPr>
            <p:blipFill>
              <a:blip r:embed="rId4" cstate="print"/>
              <a:srcRect/>
              <a:stretch>
                <a:fillRect/>
              </a:stretch>
            </p:blipFill>
            <p:spPr bwMode="auto">
              <a:xfrm>
                <a:off x="935" y="2278"/>
                <a:ext cx="489" cy="335"/>
              </a:xfrm>
              <a:prstGeom prst="rect">
                <a:avLst/>
              </a:prstGeom>
              <a:noFill/>
              <a:ln w="9525" algn="ctr">
                <a:noFill/>
                <a:miter lim="800000"/>
                <a:headEnd/>
                <a:tailEnd/>
              </a:ln>
              <a:effectLst/>
            </p:spPr>
          </p:pic>
          <p:pic>
            <p:nvPicPr>
              <p:cNvPr id="31" name="Picture 60" descr="Server sm"/>
              <p:cNvPicPr>
                <a:picLocks noChangeAspect="1" noChangeArrowheads="1"/>
              </p:cNvPicPr>
              <p:nvPr/>
            </p:nvPicPr>
            <p:blipFill>
              <a:blip r:embed="rId5" cstate="print"/>
              <a:srcRect/>
              <a:stretch>
                <a:fillRect/>
              </a:stretch>
            </p:blipFill>
            <p:spPr bwMode="auto">
              <a:xfrm>
                <a:off x="1040" y="2062"/>
                <a:ext cx="288" cy="450"/>
              </a:xfrm>
              <a:prstGeom prst="rect">
                <a:avLst/>
              </a:prstGeom>
              <a:noFill/>
              <a:ln w="9525" algn="ctr">
                <a:noFill/>
                <a:miter lim="800000"/>
                <a:headEnd/>
                <a:tailEnd/>
              </a:ln>
              <a:effectLst/>
            </p:spPr>
          </p:pic>
        </p:grpSp>
        <p:grpSp>
          <p:nvGrpSpPr>
            <p:cNvPr id="10" name="Group 61"/>
            <p:cNvGrpSpPr>
              <a:grpSpLocks/>
            </p:cNvGrpSpPr>
            <p:nvPr/>
          </p:nvGrpSpPr>
          <p:grpSpPr bwMode="auto">
            <a:xfrm>
              <a:off x="2444116" y="2947036"/>
              <a:ext cx="727710" cy="756284"/>
              <a:chOff x="543" y="1479"/>
              <a:chExt cx="489" cy="541"/>
            </a:xfrm>
          </p:grpSpPr>
          <p:pic>
            <p:nvPicPr>
              <p:cNvPr id="28" name="Picture 62" descr="blue 3d disc with glow"/>
              <p:cNvPicPr>
                <a:picLocks noChangeAspect="1" noChangeArrowheads="1"/>
              </p:cNvPicPr>
              <p:nvPr/>
            </p:nvPicPr>
            <p:blipFill>
              <a:blip r:embed="rId4" cstate="print"/>
              <a:srcRect/>
              <a:stretch>
                <a:fillRect/>
              </a:stretch>
            </p:blipFill>
            <p:spPr bwMode="auto">
              <a:xfrm>
                <a:off x="543" y="1686"/>
                <a:ext cx="489" cy="334"/>
              </a:xfrm>
              <a:prstGeom prst="rect">
                <a:avLst/>
              </a:prstGeom>
              <a:noFill/>
              <a:ln w="9525" algn="ctr">
                <a:noFill/>
                <a:miter lim="800000"/>
                <a:headEnd/>
                <a:tailEnd/>
              </a:ln>
              <a:effectLst/>
            </p:spPr>
          </p:pic>
          <p:pic>
            <p:nvPicPr>
              <p:cNvPr id="29" name="Picture 63" descr="Server sm"/>
              <p:cNvPicPr>
                <a:picLocks noChangeAspect="1" noChangeArrowheads="1"/>
              </p:cNvPicPr>
              <p:nvPr/>
            </p:nvPicPr>
            <p:blipFill>
              <a:blip r:embed="rId5" cstate="print"/>
              <a:srcRect/>
              <a:stretch>
                <a:fillRect/>
              </a:stretch>
            </p:blipFill>
            <p:spPr bwMode="auto">
              <a:xfrm>
                <a:off x="648" y="1479"/>
                <a:ext cx="288" cy="449"/>
              </a:xfrm>
              <a:prstGeom prst="rect">
                <a:avLst/>
              </a:prstGeom>
              <a:noFill/>
              <a:ln w="9525" algn="ctr">
                <a:noFill/>
                <a:miter lim="800000"/>
                <a:headEnd/>
                <a:tailEnd/>
              </a:ln>
              <a:effectLst/>
            </p:spPr>
          </p:pic>
        </p:grpSp>
        <p:grpSp>
          <p:nvGrpSpPr>
            <p:cNvPr id="11" name="Group 64"/>
            <p:cNvGrpSpPr>
              <a:grpSpLocks/>
            </p:cNvGrpSpPr>
            <p:nvPr/>
          </p:nvGrpSpPr>
          <p:grpSpPr bwMode="auto">
            <a:xfrm>
              <a:off x="3093721" y="3002280"/>
              <a:ext cx="727710" cy="756286"/>
              <a:chOff x="1062" y="1473"/>
              <a:chExt cx="489" cy="542"/>
            </a:xfrm>
          </p:grpSpPr>
          <p:pic>
            <p:nvPicPr>
              <p:cNvPr id="26" name="Picture 65" descr="blue 3d disc with glow"/>
              <p:cNvPicPr>
                <a:picLocks noChangeAspect="1" noChangeArrowheads="1"/>
              </p:cNvPicPr>
              <p:nvPr/>
            </p:nvPicPr>
            <p:blipFill>
              <a:blip r:embed="rId4" cstate="print"/>
              <a:srcRect/>
              <a:stretch>
                <a:fillRect/>
              </a:stretch>
            </p:blipFill>
            <p:spPr bwMode="auto">
              <a:xfrm>
                <a:off x="1062" y="1680"/>
                <a:ext cx="489" cy="335"/>
              </a:xfrm>
              <a:prstGeom prst="rect">
                <a:avLst/>
              </a:prstGeom>
              <a:noFill/>
              <a:ln w="9525" algn="ctr">
                <a:noFill/>
                <a:miter lim="800000"/>
                <a:headEnd/>
                <a:tailEnd/>
              </a:ln>
              <a:effectLst/>
            </p:spPr>
          </p:pic>
          <p:pic>
            <p:nvPicPr>
              <p:cNvPr id="27" name="Picture 66" descr="Server sm"/>
              <p:cNvPicPr>
                <a:picLocks noChangeAspect="1" noChangeArrowheads="1"/>
              </p:cNvPicPr>
              <p:nvPr/>
            </p:nvPicPr>
            <p:blipFill>
              <a:blip r:embed="rId5" cstate="print"/>
              <a:srcRect/>
              <a:stretch>
                <a:fillRect/>
              </a:stretch>
            </p:blipFill>
            <p:spPr bwMode="auto">
              <a:xfrm>
                <a:off x="1177" y="1473"/>
                <a:ext cx="288" cy="450"/>
              </a:xfrm>
              <a:prstGeom prst="rect">
                <a:avLst/>
              </a:prstGeom>
              <a:noFill/>
              <a:ln w="9525" algn="ctr">
                <a:noFill/>
                <a:miter lim="800000"/>
                <a:headEnd/>
                <a:tailEnd/>
              </a:ln>
              <a:effectLst/>
            </p:spPr>
          </p:pic>
        </p:grpSp>
        <p:grpSp>
          <p:nvGrpSpPr>
            <p:cNvPr id="12" name="Group 67"/>
            <p:cNvGrpSpPr>
              <a:grpSpLocks/>
            </p:cNvGrpSpPr>
            <p:nvPr/>
          </p:nvGrpSpPr>
          <p:grpSpPr bwMode="auto">
            <a:xfrm>
              <a:off x="3339466" y="3549020"/>
              <a:ext cx="727710" cy="767715"/>
              <a:chOff x="1410" y="2075"/>
              <a:chExt cx="489" cy="550"/>
            </a:xfrm>
          </p:grpSpPr>
          <p:pic>
            <p:nvPicPr>
              <p:cNvPr id="24" name="Picture 68" descr="blue 3d disc with glow"/>
              <p:cNvPicPr>
                <a:picLocks noChangeAspect="1" noChangeArrowheads="1"/>
              </p:cNvPicPr>
              <p:nvPr/>
            </p:nvPicPr>
            <p:blipFill>
              <a:blip r:embed="rId4" cstate="print"/>
              <a:srcRect/>
              <a:stretch>
                <a:fillRect/>
              </a:stretch>
            </p:blipFill>
            <p:spPr bwMode="auto">
              <a:xfrm>
                <a:off x="1410" y="2290"/>
                <a:ext cx="489" cy="335"/>
              </a:xfrm>
              <a:prstGeom prst="rect">
                <a:avLst/>
              </a:prstGeom>
              <a:noFill/>
              <a:ln w="9525" algn="ctr">
                <a:noFill/>
                <a:miter lim="800000"/>
                <a:headEnd/>
                <a:tailEnd/>
              </a:ln>
              <a:effectLst/>
            </p:spPr>
          </p:pic>
          <p:pic>
            <p:nvPicPr>
              <p:cNvPr id="25" name="Picture 69" descr="Server sm"/>
              <p:cNvPicPr>
                <a:picLocks noChangeAspect="1" noChangeArrowheads="1"/>
              </p:cNvPicPr>
              <p:nvPr/>
            </p:nvPicPr>
            <p:blipFill>
              <a:blip r:embed="rId5" cstate="print"/>
              <a:srcRect/>
              <a:stretch>
                <a:fillRect/>
              </a:stretch>
            </p:blipFill>
            <p:spPr bwMode="auto">
              <a:xfrm>
                <a:off x="1515" y="2075"/>
                <a:ext cx="288" cy="449"/>
              </a:xfrm>
              <a:prstGeom prst="rect">
                <a:avLst/>
              </a:prstGeom>
              <a:noFill/>
              <a:ln w="9525" algn="ctr">
                <a:noFill/>
                <a:miter lim="800000"/>
                <a:headEnd/>
                <a:tailEnd/>
              </a:ln>
              <a:effectLst/>
            </p:spPr>
          </p:pic>
        </p:grpSp>
        <p:grpSp>
          <p:nvGrpSpPr>
            <p:cNvPr id="13" name="Group 70"/>
            <p:cNvGrpSpPr>
              <a:grpSpLocks/>
            </p:cNvGrpSpPr>
            <p:nvPr/>
          </p:nvGrpSpPr>
          <p:grpSpPr bwMode="auto">
            <a:xfrm>
              <a:off x="2661286" y="3465196"/>
              <a:ext cx="727710" cy="767714"/>
              <a:chOff x="935" y="2062"/>
              <a:chExt cx="489" cy="551"/>
            </a:xfrm>
          </p:grpSpPr>
          <p:pic>
            <p:nvPicPr>
              <p:cNvPr id="22" name="Picture 71" descr="blue 3d disc with glow"/>
              <p:cNvPicPr>
                <a:picLocks noChangeAspect="1" noChangeArrowheads="1"/>
              </p:cNvPicPr>
              <p:nvPr/>
            </p:nvPicPr>
            <p:blipFill>
              <a:blip r:embed="rId4" cstate="print"/>
              <a:srcRect/>
              <a:stretch>
                <a:fillRect/>
              </a:stretch>
            </p:blipFill>
            <p:spPr bwMode="auto">
              <a:xfrm>
                <a:off x="935" y="2278"/>
                <a:ext cx="489" cy="335"/>
              </a:xfrm>
              <a:prstGeom prst="rect">
                <a:avLst/>
              </a:prstGeom>
              <a:noFill/>
              <a:ln w="9525" algn="ctr">
                <a:noFill/>
                <a:miter lim="800000"/>
                <a:headEnd/>
                <a:tailEnd/>
              </a:ln>
              <a:effectLst/>
            </p:spPr>
          </p:pic>
          <p:pic>
            <p:nvPicPr>
              <p:cNvPr id="23" name="Picture 72" descr="Server sm"/>
              <p:cNvPicPr>
                <a:picLocks noChangeAspect="1" noChangeArrowheads="1"/>
              </p:cNvPicPr>
              <p:nvPr/>
            </p:nvPicPr>
            <p:blipFill>
              <a:blip r:embed="rId5" cstate="print"/>
              <a:srcRect/>
              <a:stretch>
                <a:fillRect/>
              </a:stretch>
            </p:blipFill>
            <p:spPr bwMode="auto">
              <a:xfrm>
                <a:off x="1040" y="2062"/>
                <a:ext cx="288" cy="450"/>
              </a:xfrm>
              <a:prstGeom prst="rect">
                <a:avLst/>
              </a:prstGeom>
              <a:noFill/>
              <a:ln w="9525" algn="ctr">
                <a:noFill/>
                <a:miter lim="800000"/>
                <a:headEnd/>
                <a:tailEnd/>
              </a:ln>
              <a:effectLst/>
            </p:spPr>
          </p:pic>
        </p:grpSp>
        <p:pic>
          <p:nvPicPr>
            <p:cNvPr id="14" name="Picture 73" descr="database green"/>
            <p:cNvPicPr>
              <a:picLocks noChangeAspect="1" noChangeArrowheads="1"/>
            </p:cNvPicPr>
            <p:nvPr/>
          </p:nvPicPr>
          <p:blipFill>
            <a:blip r:embed="rId6" cstate="print"/>
            <a:srcRect/>
            <a:stretch>
              <a:fillRect/>
            </a:stretch>
          </p:blipFill>
          <p:spPr bwMode="auto">
            <a:xfrm>
              <a:off x="2356486" y="3973830"/>
              <a:ext cx="230504" cy="276226"/>
            </a:xfrm>
            <a:prstGeom prst="rect">
              <a:avLst/>
            </a:prstGeom>
            <a:noFill/>
          </p:spPr>
        </p:pic>
        <p:pic>
          <p:nvPicPr>
            <p:cNvPr id="15" name="Picture 74" descr="database purple"/>
            <p:cNvPicPr>
              <a:picLocks noChangeAspect="1" noChangeArrowheads="1"/>
            </p:cNvPicPr>
            <p:nvPr/>
          </p:nvPicPr>
          <p:blipFill>
            <a:blip r:embed="rId7" cstate="print"/>
            <a:srcRect/>
            <a:stretch>
              <a:fillRect/>
            </a:stretch>
          </p:blipFill>
          <p:spPr bwMode="auto">
            <a:xfrm>
              <a:off x="2125980" y="3409950"/>
              <a:ext cx="230506" cy="276226"/>
            </a:xfrm>
            <a:prstGeom prst="rect">
              <a:avLst/>
            </a:prstGeom>
            <a:noFill/>
          </p:spPr>
        </p:pic>
        <p:pic>
          <p:nvPicPr>
            <p:cNvPr id="16" name="Picture 75" descr="database green"/>
            <p:cNvPicPr>
              <a:picLocks noChangeAspect="1" noChangeArrowheads="1"/>
            </p:cNvPicPr>
            <p:nvPr/>
          </p:nvPicPr>
          <p:blipFill>
            <a:blip r:embed="rId6" cstate="print"/>
            <a:srcRect/>
            <a:stretch>
              <a:fillRect/>
            </a:stretch>
          </p:blipFill>
          <p:spPr bwMode="auto">
            <a:xfrm>
              <a:off x="3015616" y="3789046"/>
              <a:ext cx="230504" cy="276224"/>
            </a:xfrm>
            <a:prstGeom prst="rect">
              <a:avLst/>
            </a:prstGeom>
            <a:noFill/>
          </p:spPr>
        </p:pic>
        <p:pic>
          <p:nvPicPr>
            <p:cNvPr id="17" name="Picture 76" descr="database purple"/>
            <p:cNvPicPr>
              <a:picLocks noChangeAspect="1" noChangeArrowheads="1"/>
            </p:cNvPicPr>
            <p:nvPr/>
          </p:nvPicPr>
          <p:blipFill>
            <a:blip r:embed="rId7" cstate="print"/>
            <a:srcRect/>
            <a:stretch>
              <a:fillRect/>
            </a:stretch>
          </p:blipFill>
          <p:spPr bwMode="auto">
            <a:xfrm>
              <a:off x="2785110" y="3295650"/>
              <a:ext cx="230506" cy="276226"/>
            </a:xfrm>
            <a:prstGeom prst="rect">
              <a:avLst/>
            </a:prstGeom>
            <a:noFill/>
          </p:spPr>
        </p:pic>
        <p:pic>
          <p:nvPicPr>
            <p:cNvPr id="18" name="Picture 77" descr="database green"/>
            <p:cNvPicPr>
              <a:picLocks noChangeAspect="1" noChangeArrowheads="1"/>
            </p:cNvPicPr>
            <p:nvPr/>
          </p:nvPicPr>
          <p:blipFill>
            <a:blip r:embed="rId6" cstate="print"/>
            <a:srcRect/>
            <a:stretch>
              <a:fillRect/>
            </a:stretch>
          </p:blipFill>
          <p:spPr bwMode="auto">
            <a:xfrm>
              <a:off x="1466850" y="3360420"/>
              <a:ext cx="230506" cy="276226"/>
            </a:xfrm>
            <a:prstGeom prst="rect">
              <a:avLst/>
            </a:prstGeom>
            <a:noFill/>
          </p:spPr>
        </p:pic>
        <p:pic>
          <p:nvPicPr>
            <p:cNvPr id="19" name="Picture 78" descr="database purple"/>
            <p:cNvPicPr>
              <a:picLocks noChangeAspect="1" noChangeArrowheads="1"/>
            </p:cNvPicPr>
            <p:nvPr/>
          </p:nvPicPr>
          <p:blipFill>
            <a:blip r:embed="rId7" cstate="print"/>
            <a:srcRect/>
            <a:stretch>
              <a:fillRect/>
            </a:stretch>
          </p:blipFill>
          <p:spPr bwMode="auto">
            <a:xfrm>
              <a:off x="1697356" y="3874770"/>
              <a:ext cx="230504" cy="276226"/>
            </a:xfrm>
            <a:prstGeom prst="rect">
              <a:avLst/>
            </a:prstGeom>
            <a:noFill/>
          </p:spPr>
        </p:pic>
        <p:pic>
          <p:nvPicPr>
            <p:cNvPr id="20" name="Picture 79" descr="database green"/>
            <p:cNvPicPr>
              <a:picLocks noChangeAspect="1" noChangeArrowheads="1"/>
            </p:cNvPicPr>
            <p:nvPr/>
          </p:nvPicPr>
          <p:blipFill>
            <a:blip r:embed="rId6" cstate="print"/>
            <a:srcRect/>
            <a:stretch>
              <a:fillRect/>
            </a:stretch>
          </p:blipFill>
          <p:spPr bwMode="auto">
            <a:xfrm>
              <a:off x="3463290" y="3373756"/>
              <a:ext cx="230506" cy="276224"/>
            </a:xfrm>
            <a:prstGeom prst="rect">
              <a:avLst/>
            </a:prstGeom>
            <a:noFill/>
          </p:spPr>
        </p:pic>
        <p:pic>
          <p:nvPicPr>
            <p:cNvPr id="21" name="Picture 80" descr="database purple"/>
            <p:cNvPicPr>
              <a:picLocks noChangeAspect="1" noChangeArrowheads="1"/>
            </p:cNvPicPr>
            <p:nvPr/>
          </p:nvPicPr>
          <p:blipFill>
            <a:blip r:embed="rId7" cstate="print"/>
            <a:srcRect/>
            <a:stretch>
              <a:fillRect/>
            </a:stretch>
          </p:blipFill>
          <p:spPr bwMode="auto">
            <a:xfrm>
              <a:off x="3693796" y="3899536"/>
              <a:ext cx="230504" cy="276224"/>
            </a:xfrm>
            <a:prstGeom prst="rect">
              <a:avLst/>
            </a:prstGeom>
            <a:noFill/>
          </p:spPr>
        </p:pic>
      </p:grpSp>
      <p:grpSp>
        <p:nvGrpSpPr>
          <p:cNvPr id="39" name="Group 57"/>
          <p:cNvGrpSpPr/>
          <p:nvPr/>
        </p:nvGrpSpPr>
        <p:grpSpPr>
          <a:xfrm>
            <a:off x="4722477" y="4588182"/>
            <a:ext cx="3432175" cy="2176462"/>
            <a:chOff x="6402706" y="5252086"/>
            <a:chExt cx="4118610" cy="2611754"/>
          </a:xfrm>
        </p:grpSpPr>
        <p:pic>
          <p:nvPicPr>
            <p:cNvPr id="38" name="Picture 3" descr="gray-disc"/>
            <p:cNvPicPr>
              <a:picLocks noChangeAspect="1" noChangeArrowheads="1"/>
            </p:cNvPicPr>
            <p:nvPr/>
          </p:nvPicPr>
          <p:blipFill>
            <a:blip r:embed="rId3"/>
            <a:srcRect/>
            <a:stretch>
              <a:fillRect/>
            </a:stretch>
          </p:blipFill>
          <p:spPr bwMode="auto">
            <a:xfrm>
              <a:off x="6402706" y="5707380"/>
              <a:ext cx="4118610" cy="2156460"/>
            </a:xfrm>
            <a:prstGeom prst="rect">
              <a:avLst/>
            </a:prstGeom>
            <a:noFill/>
            <a:ln w="9525" algn="ctr">
              <a:noFill/>
              <a:miter lim="800000"/>
              <a:headEnd/>
              <a:tailEnd/>
            </a:ln>
            <a:effectLst/>
          </p:spPr>
        </p:pic>
        <p:grpSp>
          <p:nvGrpSpPr>
            <p:cNvPr id="43" name="Group 4"/>
            <p:cNvGrpSpPr>
              <a:grpSpLocks/>
            </p:cNvGrpSpPr>
            <p:nvPr/>
          </p:nvGrpSpPr>
          <p:grpSpPr bwMode="auto">
            <a:xfrm>
              <a:off x="8726806" y="5252086"/>
              <a:ext cx="1329690" cy="1518284"/>
              <a:chOff x="2085" y="1465"/>
              <a:chExt cx="894" cy="1087"/>
            </a:xfrm>
          </p:grpSpPr>
          <p:pic>
            <p:nvPicPr>
              <p:cNvPr id="40" name="Picture 5" descr="blue 3d disc with glow"/>
              <p:cNvPicPr>
                <a:picLocks noChangeAspect="1" noChangeArrowheads="1"/>
              </p:cNvPicPr>
              <p:nvPr/>
            </p:nvPicPr>
            <p:blipFill>
              <a:blip r:embed="rId8"/>
              <a:srcRect/>
              <a:stretch>
                <a:fillRect/>
              </a:stretch>
            </p:blipFill>
            <p:spPr bwMode="auto">
              <a:xfrm>
                <a:off x="2085" y="1962"/>
                <a:ext cx="894" cy="590"/>
              </a:xfrm>
              <a:prstGeom prst="rect">
                <a:avLst/>
              </a:prstGeom>
              <a:noFill/>
              <a:ln w="9525" algn="ctr">
                <a:noFill/>
                <a:miter lim="800000"/>
                <a:headEnd/>
                <a:tailEnd/>
              </a:ln>
              <a:effectLst/>
            </p:spPr>
          </p:pic>
          <p:pic>
            <p:nvPicPr>
              <p:cNvPr id="41" name="Picture 6" descr="Host Integration Server (HIS) sm"/>
              <p:cNvPicPr>
                <a:picLocks noChangeAspect="1" noChangeArrowheads="1"/>
              </p:cNvPicPr>
              <p:nvPr/>
            </p:nvPicPr>
            <p:blipFill>
              <a:blip r:embed="rId9"/>
              <a:srcRect/>
              <a:stretch>
                <a:fillRect/>
              </a:stretch>
            </p:blipFill>
            <p:spPr bwMode="auto">
              <a:xfrm>
                <a:off x="2246" y="1465"/>
                <a:ext cx="625" cy="964"/>
              </a:xfrm>
              <a:prstGeom prst="rect">
                <a:avLst/>
              </a:prstGeom>
              <a:noFill/>
            </p:spPr>
          </p:pic>
        </p:grpSp>
        <p:pic>
          <p:nvPicPr>
            <p:cNvPr id="42" name="Picture 19" descr="sm yellow straight down arrow"/>
            <p:cNvPicPr>
              <a:picLocks noChangeAspect="1" noChangeArrowheads="1"/>
            </p:cNvPicPr>
            <p:nvPr/>
          </p:nvPicPr>
          <p:blipFill>
            <a:blip r:embed="rId10">
              <a:lum bright="36000"/>
            </a:blip>
            <a:srcRect/>
            <a:stretch>
              <a:fillRect/>
            </a:stretch>
          </p:blipFill>
          <p:spPr bwMode="auto">
            <a:xfrm>
              <a:off x="7833360" y="5581650"/>
              <a:ext cx="1190626" cy="862966"/>
            </a:xfrm>
            <a:prstGeom prst="rect">
              <a:avLst/>
            </a:prstGeom>
            <a:noFill/>
            <a:ln w="9525" algn="ctr">
              <a:noFill/>
              <a:miter lim="800000"/>
              <a:headEnd/>
              <a:tailEnd/>
            </a:ln>
            <a:effectLst/>
          </p:spPr>
        </p:pic>
        <p:grpSp>
          <p:nvGrpSpPr>
            <p:cNvPr id="44" name="Group 34"/>
            <p:cNvGrpSpPr>
              <a:grpSpLocks/>
            </p:cNvGrpSpPr>
            <p:nvPr/>
          </p:nvGrpSpPr>
          <p:grpSpPr bwMode="auto">
            <a:xfrm>
              <a:off x="7031356" y="5629276"/>
              <a:ext cx="1623060" cy="1369694"/>
              <a:chOff x="863" y="1699"/>
              <a:chExt cx="1091" cy="981"/>
            </a:xfrm>
          </p:grpSpPr>
          <p:grpSp>
            <p:nvGrpSpPr>
              <p:cNvPr id="45" name="Group 35"/>
              <p:cNvGrpSpPr>
                <a:grpSpLocks/>
              </p:cNvGrpSpPr>
              <p:nvPr/>
            </p:nvGrpSpPr>
            <p:grpSpPr bwMode="auto">
              <a:xfrm>
                <a:off x="863" y="1699"/>
                <a:ext cx="489" cy="541"/>
                <a:chOff x="543" y="1479"/>
                <a:chExt cx="489" cy="541"/>
              </a:xfrm>
            </p:grpSpPr>
            <p:pic>
              <p:nvPicPr>
                <p:cNvPr id="55" name="Picture 36" descr="blue 3d disc with glow"/>
                <p:cNvPicPr>
                  <a:picLocks noChangeAspect="1" noChangeArrowheads="1"/>
                </p:cNvPicPr>
                <p:nvPr/>
              </p:nvPicPr>
              <p:blipFill>
                <a:blip r:embed="rId11" cstate="print"/>
                <a:srcRect/>
                <a:stretch>
                  <a:fillRect/>
                </a:stretch>
              </p:blipFill>
              <p:spPr bwMode="auto">
                <a:xfrm>
                  <a:off x="543" y="1686"/>
                  <a:ext cx="489" cy="334"/>
                </a:xfrm>
                <a:prstGeom prst="rect">
                  <a:avLst/>
                </a:prstGeom>
                <a:noFill/>
                <a:ln w="9525" algn="ctr">
                  <a:noFill/>
                  <a:miter lim="800000"/>
                  <a:headEnd/>
                  <a:tailEnd/>
                </a:ln>
                <a:effectLst/>
              </p:spPr>
            </p:pic>
            <p:pic>
              <p:nvPicPr>
                <p:cNvPr id="56" name="Picture 37" descr="Server sm"/>
                <p:cNvPicPr>
                  <a:picLocks noChangeAspect="1" noChangeArrowheads="1"/>
                </p:cNvPicPr>
                <p:nvPr/>
              </p:nvPicPr>
              <p:blipFill>
                <a:blip r:embed="rId5" cstate="print"/>
                <a:srcRect/>
                <a:stretch>
                  <a:fillRect/>
                </a:stretch>
              </p:blipFill>
              <p:spPr bwMode="auto">
                <a:xfrm>
                  <a:off x="648" y="1479"/>
                  <a:ext cx="288" cy="449"/>
                </a:xfrm>
                <a:prstGeom prst="rect">
                  <a:avLst/>
                </a:prstGeom>
                <a:noFill/>
                <a:ln w="9525" algn="ctr">
                  <a:noFill/>
                  <a:miter lim="800000"/>
                  <a:headEnd/>
                  <a:tailEnd/>
                </a:ln>
                <a:effectLst/>
              </p:spPr>
            </p:pic>
          </p:grpSp>
          <p:grpSp>
            <p:nvGrpSpPr>
              <p:cNvPr id="46" name="Group 38"/>
              <p:cNvGrpSpPr>
                <a:grpSpLocks/>
              </p:cNvGrpSpPr>
              <p:nvPr/>
            </p:nvGrpSpPr>
            <p:grpSpPr bwMode="auto">
              <a:xfrm>
                <a:off x="1300" y="1738"/>
                <a:ext cx="489" cy="542"/>
                <a:chOff x="1062" y="1473"/>
                <a:chExt cx="489" cy="542"/>
              </a:xfrm>
            </p:grpSpPr>
            <p:pic>
              <p:nvPicPr>
                <p:cNvPr id="53" name="Picture 39" descr="blue 3d disc with glow"/>
                <p:cNvPicPr>
                  <a:picLocks noChangeAspect="1" noChangeArrowheads="1"/>
                </p:cNvPicPr>
                <p:nvPr/>
              </p:nvPicPr>
              <p:blipFill>
                <a:blip r:embed="rId4" cstate="print"/>
                <a:srcRect/>
                <a:stretch>
                  <a:fillRect/>
                </a:stretch>
              </p:blipFill>
              <p:spPr bwMode="auto">
                <a:xfrm>
                  <a:off x="1062" y="1680"/>
                  <a:ext cx="489" cy="335"/>
                </a:xfrm>
                <a:prstGeom prst="rect">
                  <a:avLst/>
                </a:prstGeom>
                <a:noFill/>
                <a:ln w="9525" algn="ctr">
                  <a:noFill/>
                  <a:miter lim="800000"/>
                  <a:headEnd/>
                  <a:tailEnd/>
                </a:ln>
                <a:effectLst/>
              </p:spPr>
            </p:pic>
            <p:pic>
              <p:nvPicPr>
                <p:cNvPr id="54" name="Picture 40" descr="Server sm"/>
                <p:cNvPicPr>
                  <a:picLocks noChangeAspect="1" noChangeArrowheads="1"/>
                </p:cNvPicPr>
                <p:nvPr/>
              </p:nvPicPr>
              <p:blipFill>
                <a:blip r:embed="rId5" cstate="print"/>
                <a:srcRect/>
                <a:stretch>
                  <a:fillRect/>
                </a:stretch>
              </p:blipFill>
              <p:spPr bwMode="auto">
                <a:xfrm>
                  <a:off x="1177" y="1473"/>
                  <a:ext cx="288" cy="450"/>
                </a:xfrm>
                <a:prstGeom prst="rect">
                  <a:avLst/>
                </a:prstGeom>
                <a:noFill/>
                <a:ln w="9525" algn="ctr">
                  <a:noFill/>
                  <a:miter lim="800000"/>
                  <a:headEnd/>
                  <a:tailEnd/>
                </a:ln>
                <a:effectLst/>
              </p:spPr>
            </p:pic>
          </p:grpSp>
          <p:grpSp>
            <p:nvGrpSpPr>
              <p:cNvPr id="47" name="Group 41"/>
              <p:cNvGrpSpPr>
                <a:grpSpLocks/>
              </p:cNvGrpSpPr>
              <p:nvPr/>
            </p:nvGrpSpPr>
            <p:grpSpPr bwMode="auto">
              <a:xfrm>
                <a:off x="1465" y="2130"/>
                <a:ext cx="489" cy="550"/>
                <a:chOff x="1410" y="2075"/>
                <a:chExt cx="489" cy="550"/>
              </a:xfrm>
            </p:grpSpPr>
            <p:pic>
              <p:nvPicPr>
                <p:cNvPr id="51" name="Picture 42" descr="blue 3d disc with glow"/>
                <p:cNvPicPr>
                  <a:picLocks noChangeAspect="1" noChangeArrowheads="1"/>
                </p:cNvPicPr>
                <p:nvPr/>
              </p:nvPicPr>
              <p:blipFill>
                <a:blip r:embed="rId4" cstate="print"/>
                <a:srcRect/>
                <a:stretch>
                  <a:fillRect/>
                </a:stretch>
              </p:blipFill>
              <p:spPr bwMode="auto">
                <a:xfrm>
                  <a:off x="1410" y="2290"/>
                  <a:ext cx="489" cy="335"/>
                </a:xfrm>
                <a:prstGeom prst="rect">
                  <a:avLst/>
                </a:prstGeom>
                <a:noFill/>
                <a:ln w="9525" algn="ctr">
                  <a:noFill/>
                  <a:miter lim="800000"/>
                  <a:headEnd/>
                  <a:tailEnd/>
                </a:ln>
                <a:effectLst/>
              </p:spPr>
            </p:pic>
            <p:pic>
              <p:nvPicPr>
                <p:cNvPr id="52" name="Picture 43" descr="Server sm"/>
                <p:cNvPicPr>
                  <a:picLocks noChangeAspect="1" noChangeArrowheads="1"/>
                </p:cNvPicPr>
                <p:nvPr/>
              </p:nvPicPr>
              <p:blipFill>
                <a:blip r:embed="rId5" cstate="print"/>
                <a:srcRect/>
                <a:stretch>
                  <a:fillRect/>
                </a:stretch>
              </p:blipFill>
              <p:spPr bwMode="auto">
                <a:xfrm>
                  <a:off x="1515" y="2075"/>
                  <a:ext cx="288" cy="449"/>
                </a:xfrm>
                <a:prstGeom prst="rect">
                  <a:avLst/>
                </a:prstGeom>
                <a:noFill/>
                <a:ln w="9525" algn="ctr">
                  <a:noFill/>
                  <a:miter lim="800000"/>
                  <a:headEnd/>
                  <a:tailEnd/>
                </a:ln>
                <a:effectLst/>
              </p:spPr>
            </p:pic>
          </p:grpSp>
          <p:grpSp>
            <p:nvGrpSpPr>
              <p:cNvPr id="48" name="Group 44"/>
              <p:cNvGrpSpPr>
                <a:grpSpLocks/>
              </p:cNvGrpSpPr>
              <p:nvPr/>
            </p:nvGrpSpPr>
            <p:grpSpPr bwMode="auto">
              <a:xfrm>
                <a:off x="1009" y="2015"/>
                <a:ext cx="489" cy="551"/>
                <a:chOff x="935" y="2062"/>
                <a:chExt cx="489" cy="551"/>
              </a:xfrm>
            </p:grpSpPr>
            <p:pic>
              <p:nvPicPr>
                <p:cNvPr id="49" name="Picture 45" descr="blue 3d disc with glow"/>
                <p:cNvPicPr>
                  <a:picLocks noChangeAspect="1" noChangeArrowheads="1"/>
                </p:cNvPicPr>
                <p:nvPr/>
              </p:nvPicPr>
              <p:blipFill>
                <a:blip r:embed="rId4" cstate="print"/>
                <a:srcRect/>
                <a:stretch>
                  <a:fillRect/>
                </a:stretch>
              </p:blipFill>
              <p:spPr bwMode="auto">
                <a:xfrm>
                  <a:off x="935" y="2278"/>
                  <a:ext cx="489" cy="335"/>
                </a:xfrm>
                <a:prstGeom prst="rect">
                  <a:avLst/>
                </a:prstGeom>
                <a:noFill/>
                <a:ln w="9525" algn="ctr">
                  <a:noFill/>
                  <a:miter lim="800000"/>
                  <a:headEnd/>
                  <a:tailEnd/>
                </a:ln>
                <a:effectLst/>
              </p:spPr>
            </p:pic>
            <p:pic>
              <p:nvPicPr>
                <p:cNvPr id="50" name="Picture 46" descr="Server sm"/>
                <p:cNvPicPr>
                  <a:picLocks noChangeAspect="1" noChangeArrowheads="1"/>
                </p:cNvPicPr>
                <p:nvPr/>
              </p:nvPicPr>
              <p:blipFill>
                <a:blip r:embed="rId5" cstate="print"/>
                <a:srcRect/>
                <a:stretch>
                  <a:fillRect/>
                </a:stretch>
              </p:blipFill>
              <p:spPr bwMode="auto">
                <a:xfrm>
                  <a:off x="1040" y="2062"/>
                  <a:ext cx="288" cy="450"/>
                </a:xfrm>
                <a:prstGeom prst="rect">
                  <a:avLst/>
                </a:prstGeom>
                <a:noFill/>
                <a:ln w="9525" algn="ctr">
                  <a:noFill/>
                  <a:miter lim="800000"/>
                  <a:headEnd/>
                  <a:tailEnd/>
                </a:ln>
                <a:effectLst/>
              </p:spPr>
            </p:pic>
          </p:grpSp>
        </p:grpSp>
        <p:pic>
          <p:nvPicPr>
            <p:cNvPr id="57" name="Picture 83" descr="green checkmark2"/>
            <p:cNvPicPr>
              <a:picLocks noChangeAspect="1" noChangeArrowheads="1"/>
            </p:cNvPicPr>
            <p:nvPr/>
          </p:nvPicPr>
          <p:blipFill>
            <a:blip r:embed="rId12" cstate="print"/>
            <a:srcRect/>
            <a:stretch>
              <a:fillRect/>
            </a:stretch>
          </p:blipFill>
          <p:spPr bwMode="auto">
            <a:xfrm>
              <a:off x="9159240" y="5623560"/>
              <a:ext cx="1097280" cy="1074420"/>
            </a:xfrm>
            <a:prstGeom prst="rect">
              <a:avLst/>
            </a:prstGeom>
            <a:noFill/>
          </p:spPr>
        </p:pic>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smtClean="0"/>
              <a:t>Windows Server 2008 R2</a:t>
            </a:r>
            <a:br>
              <a:rPr smtClean="0"/>
            </a:br>
            <a:r>
              <a:rPr smtClean="0"/>
              <a:t>How did we get to POR?</a:t>
            </a:r>
            <a:endParaRPr lang="en-US" dirty="0"/>
          </a:p>
        </p:txBody>
      </p:sp>
      <p:sp>
        <p:nvSpPr>
          <p:cNvPr id="3" name="Content Placeholder 2"/>
          <p:cNvSpPr>
            <a:spLocks noGrp="1"/>
          </p:cNvSpPr>
          <p:nvPr>
            <p:ph idx="1"/>
          </p:nvPr>
        </p:nvSpPr>
        <p:spPr>
          <a:xfrm>
            <a:off x="381000" y="1917700"/>
            <a:ext cx="8382000" cy="3511731"/>
          </a:xfrm>
        </p:spPr>
        <p:txBody>
          <a:bodyPr/>
          <a:lstStyle/>
          <a:p>
            <a:r>
              <a:rPr lang="en-US" dirty="0" smtClean="0"/>
              <a:t>Customer input</a:t>
            </a:r>
          </a:p>
          <a:p>
            <a:r>
              <a:rPr lang="en-US" dirty="0" smtClean="0"/>
              <a:t>Partner input</a:t>
            </a:r>
          </a:p>
          <a:p>
            <a:r>
              <a:rPr lang="en-US" dirty="0" smtClean="0"/>
              <a:t>Review schedule</a:t>
            </a:r>
          </a:p>
          <a:p>
            <a:r>
              <a:rPr lang="en-US" dirty="0" smtClean="0"/>
              <a:t>Repeat</a:t>
            </a:r>
          </a:p>
          <a:p>
            <a:endParaRPr lang="en-US" dirty="0" smtClean="0"/>
          </a:p>
          <a:p>
            <a:r>
              <a:rPr lang="en-US" dirty="0" smtClean="0"/>
              <a:t>Let’s dive in…</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smtClean="0"/>
              <a:t>Live Migration</a:t>
            </a:r>
            <a:endParaRPr lang="en-US" dirty="0"/>
          </a:p>
        </p:txBody>
      </p:sp>
      <p:sp>
        <p:nvSpPr>
          <p:cNvPr id="7" name="Subtitle 6"/>
          <p:cNvSpPr>
            <a:spLocks noGrp="1"/>
          </p:cNvSpPr>
          <p:nvPr>
            <p:ph type="subTitle"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Live Migration</a:t>
            </a:r>
            <a:endParaRPr lang="en-US" dirty="0"/>
          </a:p>
        </p:txBody>
      </p:sp>
      <p:sp>
        <p:nvSpPr>
          <p:cNvPr id="6" name="Text Placeholder 5"/>
          <p:cNvSpPr>
            <a:spLocks noGrp="1"/>
          </p:cNvSpPr>
          <p:nvPr>
            <p:ph type="body" sz="quarter" idx="10"/>
          </p:nvPr>
        </p:nvSpPr>
        <p:spPr>
          <a:xfrm>
            <a:off x="381000" y="1411552"/>
            <a:ext cx="8382000" cy="4916731"/>
          </a:xfrm>
        </p:spPr>
        <p:txBody>
          <a:bodyPr/>
          <a:lstStyle/>
          <a:p>
            <a:r>
              <a:rPr lang="en-US" sz="2800" dirty="0" smtClean="0"/>
              <a:t>#1 Customer Request</a:t>
            </a:r>
          </a:p>
          <a:p>
            <a:endParaRPr lang="en-US" sz="2800" dirty="0" smtClean="0"/>
          </a:p>
          <a:p>
            <a:r>
              <a:rPr lang="en-US" sz="2800" dirty="0" smtClean="0"/>
              <a:t>Moving a virtual machine from one server to another without dropped network connection or user perceived downtime</a:t>
            </a:r>
          </a:p>
          <a:p>
            <a:endParaRPr lang="en-US" sz="2800" dirty="0" smtClean="0"/>
          </a:p>
          <a:p>
            <a:r>
              <a:rPr lang="en-US" sz="2800" dirty="0" smtClean="0"/>
              <a:t>Enables dynamic datacenter scenarios</a:t>
            </a:r>
          </a:p>
          <a:p>
            <a:pPr lvl="1"/>
            <a:r>
              <a:rPr lang="en-US" sz="2400" dirty="0" smtClean="0"/>
              <a:t>Servicing </a:t>
            </a:r>
          </a:p>
          <a:p>
            <a:pPr lvl="1"/>
            <a:r>
              <a:rPr lang="en-US" sz="2400" dirty="0" smtClean="0"/>
              <a:t>Load balancing VMs for power</a:t>
            </a:r>
          </a:p>
          <a:p>
            <a:pPr lvl="1"/>
            <a:r>
              <a:rPr lang="en-US" sz="2400" dirty="0" smtClean="0"/>
              <a:t>Load balancing VMs for CPU</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Live Migration</a:t>
            </a:r>
            <a:endParaRPr lang="en-US"/>
          </a:p>
        </p:txBody>
      </p:sp>
      <p:sp>
        <p:nvSpPr>
          <p:cNvPr id="15" name="Text Placeholder 14"/>
          <p:cNvSpPr>
            <a:spLocks noGrp="1"/>
          </p:cNvSpPr>
          <p:nvPr>
            <p:ph type="body" sz="quarter" idx="10"/>
          </p:nvPr>
        </p:nvSpPr>
        <p:spPr>
          <a:xfrm>
            <a:off x="381000" y="1269658"/>
            <a:ext cx="8382000" cy="5173211"/>
          </a:xfrm>
        </p:spPr>
        <p:txBody>
          <a:bodyPr/>
          <a:lstStyle/>
          <a:p>
            <a:pPr lvl="0"/>
            <a:r>
              <a:rPr lang="en-US" sz="2800" dirty="0" smtClean="0"/>
              <a:t>Live Migration via Failover Cluster Manager</a:t>
            </a:r>
          </a:p>
          <a:p>
            <a:pPr lvl="1"/>
            <a:r>
              <a:rPr lang="en-US" sz="2400" dirty="0" smtClean="0"/>
              <a:t>In box UI</a:t>
            </a:r>
          </a:p>
          <a:p>
            <a:r>
              <a:rPr lang="en-US" sz="2800" dirty="0" smtClean="0"/>
              <a:t>Live Migration via System Center Virtual Machine Manager</a:t>
            </a:r>
          </a:p>
          <a:p>
            <a:pPr lvl="1"/>
            <a:r>
              <a:rPr lang="en-US" sz="2400" dirty="0" smtClean="0"/>
              <a:t>Orchestrate migrations via policy</a:t>
            </a:r>
          </a:p>
          <a:p>
            <a:pPr lvl="0"/>
            <a:r>
              <a:rPr lang="en-US" sz="2800" dirty="0" smtClean="0"/>
              <a:t>Moving from Quick to Live Migration:</a:t>
            </a:r>
          </a:p>
          <a:p>
            <a:pPr lvl="1"/>
            <a:r>
              <a:rPr lang="en-US" sz="2400" dirty="0" smtClean="0"/>
              <a:t>Guest OS limitations?:				No</a:t>
            </a:r>
          </a:p>
          <a:p>
            <a:pPr lvl="1"/>
            <a:r>
              <a:rPr lang="en-US" sz="2400" dirty="0" smtClean="0"/>
              <a:t>Changes to VMs needed?:			No</a:t>
            </a:r>
          </a:p>
          <a:p>
            <a:pPr lvl="1"/>
            <a:r>
              <a:rPr lang="en-US" sz="2400" dirty="0" smtClean="0"/>
              <a:t>Changes to Storage infrastructure:		No</a:t>
            </a:r>
          </a:p>
          <a:p>
            <a:pPr lvl="1"/>
            <a:r>
              <a:rPr lang="en-US" sz="2400" dirty="0" smtClean="0"/>
              <a:t>Changes to Network Infrastructure:		No</a:t>
            </a:r>
          </a:p>
          <a:p>
            <a:pPr lvl="1"/>
            <a:r>
              <a:rPr lang="en-US" sz="2400" dirty="0" smtClean="0"/>
              <a:t>Update to Hyper-V:				Yes</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effectLst>
              <a:outerShdw blurRad="38100" dist="38100" dir="2700000" algn="tl">
                <a:srgbClr val="000000">
                  <a:alpha val="43137"/>
                </a:srgbClr>
              </a:outerShdw>
            </a:effectLst>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Template>
  <TotalTime>0</TotalTime>
  <Words>4809</Words>
  <Application>Microsoft Office PowerPoint</Application>
  <PresentationFormat>On-screen Show (4:3)</PresentationFormat>
  <Paragraphs>441</Paragraphs>
  <Slides>41</Slides>
  <Notes>41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44" baseType="lpstr">
      <vt:lpstr>WinHEC 2008 Template</vt:lpstr>
      <vt:lpstr>Microsoft Office Excel 97-2003 Worksheet</vt:lpstr>
      <vt:lpstr>Chart</vt:lpstr>
      <vt:lpstr>Microsoft Hyper-V</vt:lpstr>
      <vt:lpstr>Agenda</vt:lpstr>
      <vt:lpstr>Windows Server 2008 Hyper-V Requirements</vt:lpstr>
      <vt:lpstr>Windows Server 2008 Hyper-V Capabilities</vt:lpstr>
      <vt:lpstr>Overview - Windows Server 2008 R2  Hyper-V </vt:lpstr>
      <vt:lpstr>Windows Server 2008 R2 How did we get to POR?</vt:lpstr>
      <vt:lpstr>Live Migration</vt:lpstr>
      <vt:lpstr>Live Migration</vt:lpstr>
      <vt:lpstr>Live Migration</vt:lpstr>
      <vt:lpstr>Quick Migration vs. Live Migration</vt:lpstr>
      <vt:lpstr>Migration &amp; Storage</vt:lpstr>
      <vt:lpstr>Migration &amp; Storage</vt:lpstr>
      <vt:lpstr>Cluster Shared Volumes</vt:lpstr>
      <vt:lpstr>Live Migration (LM)</vt:lpstr>
      <vt:lpstr>New Processor Feature Support</vt:lpstr>
      <vt:lpstr>New Processor Feature Support</vt:lpstr>
      <vt:lpstr>Windows Server 2008 R2 Core Parking</vt:lpstr>
      <vt:lpstr>Windows Server 2008 16 LP Server</vt:lpstr>
      <vt:lpstr>Windows Server 2008 R2  Core Parking 16 LP Server</vt:lpstr>
      <vt:lpstr>Virtual Storage</vt:lpstr>
      <vt:lpstr>Hot Add/Remove Storage</vt:lpstr>
      <vt:lpstr>Networking</vt:lpstr>
      <vt:lpstr>Networking</vt:lpstr>
      <vt:lpstr>Networking</vt:lpstr>
      <vt:lpstr>Networking</vt:lpstr>
      <vt:lpstr>Hosted Desktops</vt:lpstr>
      <vt:lpstr>Terminal Services –Virtualization</vt:lpstr>
      <vt:lpstr>Connection Broker Infrastructure</vt:lpstr>
      <vt:lpstr>Intel/Microsoft Collaboration</vt:lpstr>
      <vt:lpstr>Intel® VT Transition Latency Reduction</vt:lpstr>
      <vt:lpstr>Intel® VT FlexPriority:  Performance Benefits</vt:lpstr>
      <vt:lpstr>Hyper-V Power Management</vt:lpstr>
      <vt:lpstr>Hyper-V Scheduler Optimizations</vt:lpstr>
      <vt:lpstr>Hyper-V Performance Compared to Virtual Server</vt:lpstr>
      <vt:lpstr>Windows Server 2008 Hyper-V vConsolidate Scaling</vt:lpstr>
      <vt:lpstr>Summary</vt:lpstr>
      <vt:lpstr>Additional sources of information on this topic:</vt:lpstr>
      <vt:lpstr>Call To Action</vt:lpstr>
      <vt:lpstr>Please Complete A Session Evaluation Form Your input is important!</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2008-11-12T06:22:02Z</dcterms:created>
  <dcterms:modified xsi:type="dcterms:W3CDTF">2008-11-12T06:22:11Z</dcterms:modified>
</cp:coreProperties>
</file>