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33" r:id="rId1"/>
  </p:sldMasterIdLst>
  <p:notesMasterIdLst>
    <p:notesMasterId r:id="rId29"/>
  </p:notesMasterIdLst>
  <p:handoutMasterIdLst>
    <p:handoutMasterId r:id="rId30"/>
  </p:handoutMasterIdLst>
  <p:sldIdLst>
    <p:sldId id="345" r:id="rId2"/>
    <p:sldId id="346" r:id="rId3"/>
    <p:sldId id="347" r:id="rId4"/>
    <p:sldId id="350" r:id="rId5"/>
    <p:sldId id="349" r:id="rId6"/>
    <p:sldId id="382" r:id="rId7"/>
    <p:sldId id="385" r:id="rId8"/>
    <p:sldId id="398" r:id="rId9"/>
    <p:sldId id="348" r:id="rId10"/>
    <p:sldId id="387" r:id="rId11"/>
    <p:sldId id="388" r:id="rId12"/>
    <p:sldId id="351" r:id="rId13"/>
    <p:sldId id="352" r:id="rId14"/>
    <p:sldId id="356" r:id="rId15"/>
    <p:sldId id="358" r:id="rId16"/>
    <p:sldId id="379" r:id="rId17"/>
    <p:sldId id="359" r:id="rId18"/>
    <p:sldId id="362" r:id="rId19"/>
    <p:sldId id="363" r:id="rId20"/>
    <p:sldId id="381" r:id="rId21"/>
    <p:sldId id="404" r:id="rId22"/>
    <p:sldId id="402" r:id="rId23"/>
    <p:sldId id="396" r:id="rId24"/>
    <p:sldId id="394" r:id="rId25"/>
    <p:sldId id="405" r:id="rId26"/>
    <p:sldId id="401" r:id="rId27"/>
    <p:sldId id="406" r:id="rId28"/>
  </p:sldIdLst>
  <p:sldSz cx="12188825" cy="6858000"/>
  <p:notesSz cx="7010400" cy="92964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D5B953"/>
    <a:srgbClr val="815805"/>
    <a:srgbClr val="FFFFFF"/>
    <a:srgbClr val="FF0066"/>
    <a:srgbClr val="000000"/>
    <a:srgbClr val="F3AF35"/>
    <a:srgbClr val="9C42E6"/>
    <a:srgbClr val="D1943B"/>
    <a:srgbClr val="F8F57B"/>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066" autoAdjust="0"/>
    <p:restoredTop sz="76436" autoAdjust="0"/>
  </p:normalViewPr>
  <p:slideViewPr>
    <p:cSldViewPr snapToGrid="0">
      <p:cViewPr varScale="1">
        <p:scale>
          <a:sx n="86" d="100"/>
          <a:sy n="86" d="100"/>
        </p:scale>
        <p:origin x="-90" y="-486"/>
      </p:cViewPr>
      <p:guideLst>
        <p:guide orient="horz" pos="4176"/>
        <p:guide orient="horz" pos="895"/>
        <p:guide orient="horz" pos="1484"/>
        <p:guide orient="horz" pos="1200"/>
        <p:guide orient="horz" pos="2736"/>
        <p:guide orient="horz" pos="144"/>
        <p:guide pos="3839"/>
        <p:guide pos="325"/>
        <p:guide pos="613"/>
        <p:guide pos="7353"/>
        <p:guide pos="1190"/>
        <p:guide pos="7063"/>
      </p:guideLst>
    </p:cSldViewPr>
  </p:slideViewPr>
  <p:notesTextViewPr>
    <p:cViewPr>
      <p:scale>
        <a:sx n="100" d="100"/>
        <a:sy n="100" d="100"/>
      </p:scale>
      <p:origin x="0" y="0"/>
    </p:cViewPr>
  </p:notesTextViewPr>
  <p:sorterViewPr>
    <p:cViewPr>
      <p:scale>
        <a:sx n="40" d="100"/>
        <a:sy n="40" d="100"/>
      </p:scale>
      <p:origin x="0" y="0"/>
    </p:cViewPr>
  </p:sorterViewPr>
  <p:notesViewPr>
    <p:cSldViewPr snapToGrid="0" showGuides="1">
      <p:cViewPr varScale="1">
        <p:scale>
          <a:sx n="94" d="100"/>
          <a:sy n="94" d="100"/>
        </p:scale>
        <p:origin x="-3606" y="-10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r>
              <a:rPr lang="en-US" dirty="0" err="1" smtClean="0"/>
              <a:t>WinHec</a:t>
            </a:r>
            <a:r>
              <a:rPr lang="en-US" dirty="0" smtClean="0"/>
              <a:t> 2008</a:t>
            </a:r>
            <a:endParaRPr lang="en-US" dirty="0">
              <a:latin typeface="Trebuchet MS"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1C3F5198-D814-4F07-A84F-942E63C84983}" type="datetimeFigureOut">
              <a:rPr lang="en-US" smtClean="0">
                <a:latin typeface="Trebuchet MS" pitchFamily="34" charset="0"/>
              </a:rPr>
              <a:pPr/>
              <a:t>11/11/2008</a:t>
            </a:fld>
            <a:endParaRPr lang="en-US" dirty="0">
              <a:latin typeface="Trebuchet MS" pitchFamily="34" charset="0"/>
            </a:endParaRPr>
          </a:p>
        </p:txBody>
      </p:sp>
      <p:sp>
        <p:nvSpPr>
          <p:cNvPr id="4" name="Footer Placeholder 3"/>
          <p:cNvSpPr>
            <a:spLocks noGrp="1"/>
          </p:cNvSpPr>
          <p:nvPr>
            <p:ph type="ftr" sz="quarter" idx="2"/>
          </p:nvPr>
        </p:nvSpPr>
        <p:spPr>
          <a:xfrm>
            <a:off x="0" y="8829967"/>
            <a:ext cx="6387253" cy="464820"/>
          </a:xfrm>
          <a:prstGeom prst="rect">
            <a:avLst/>
          </a:prstGeom>
        </p:spPr>
        <p:txBody>
          <a:bodyPr vert="horz" lIns="93177" tIns="46589" rIns="93177" bIns="46589" rtlCol="0" anchor="b"/>
          <a:lstStyle>
            <a:lvl1pPr algn="l">
              <a:defRPr sz="1200"/>
            </a:lvl1pPr>
          </a:lstStyle>
          <a:p>
            <a:r>
              <a:rPr lang="en-US" sz="500"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latin typeface="Trebuchet MS" pitchFamily="34" charset="0"/>
              </a:rPr>
            </a:br>
            <a:r>
              <a:rPr lang="en-US" sz="500" dirty="0" smtClean="0">
                <a:solidFill>
                  <a:srgbClr val="000000"/>
                </a:solidFill>
                <a:latin typeface="Trebuchet MS" pitchFamily="34" charset="0"/>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387253" y="8829967"/>
            <a:ext cx="621524" cy="464820"/>
          </a:xfrm>
          <a:prstGeom prst="rect">
            <a:avLst/>
          </a:prstGeom>
        </p:spPr>
        <p:txBody>
          <a:bodyPr vert="horz" lIns="93177" tIns="46589" rIns="93177" bIns="46589" rtlCol="0" anchor="b"/>
          <a:lstStyle>
            <a:lvl1pPr algn="r">
              <a:defRPr sz="1200"/>
            </a:lvl1pPr>
          </a:lstStyle>
          <a:p>
            <a:fld id="{8980CB99-47E3-46F4-AAEB-3919FBEFC014}" type="slidenum">
              <a:rPr lang="en-US" smtClean="0">
                <a:latin typeface="Trebuchet MS" pitchFamily="34" charset="0"/>
              </a:rPr>
              <a:pPr/>
              <a:t>‹#›</a:t>
            </a:fld>
            <a:endParaRPr lang="en-US" dirty="0">
              <a:latin typeface="Trebuchet MS"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Trebuchet MS" pitchFamily="34" charset="0"/>
              </a:defRPr>
            </a:lvl1pPr>
          </a:lstStyle>
          <a:p>
            <a:r>
              <a:rPr lang="en-US" dirty="0" err="1" smtClean="0"/>
              <a:t>WinHec</a:t>
            </a:r>
            <a:r>
              <a:rPr lang="en-US" dirty="0" smtClean="0"/>
              <a:t> 2008</a:t>
            </a: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Trebuchet MS" pitchFamily="34" charset="0"/>
              </a:defRPr>
            </a:lvl1pPr>
          </a:lstStyle>
          <a:p>
            <a:fld id="{7C3FBCD4-166E-446F-AF18-7D4A0CF9AEF6}" type="datetimeFigureOut">
              <a:rPr lang="en-US" smtClean="0"/>
              <a:pPr/>
              <a:t>11/11/2008</a:t>
            </a:fld>
            <a:endParaRPr lang="en-US" dirty="0"/>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6309360" cy="464820"/>
          </a:xfrm>
          <a:prstGeom prst="rect">
            <a:avLst/>
          </a:prstGeom>
        </p:spPr>
        <p:txBody>
          <a:bodyPr vert="horz" lIns="93177" tIns="46589" rIns="93177" bIns="46589" rtlCol="0" anchor="b"/>
          <a:lstStyle>
            <a:lvl1pPr algn="l">
              <a:defRPr sz="500">
                <a:latin typeface="Segoe" pitchFamily="34" charset="0"/>
              </a:defRPr>
            </a:lvl1pPr>
          </a:lstStyle>
          <a:p>
            <a:r>
              <a:rPr lang="en-US"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309359" y="8829967"/>
            <a:ext cx="699418" cy="464820"/>
          </a:xfrm>
          <a:prstGeom prst="rect">
            <a:avLst/>
          </a:prstGeom>
        </p:spPr>
        <p:txBody>
          <a:bodyPr vert="horz" lIns="93177" tIns="46589" rIns="93177" bIns="46589" rtlCol="0" anchor="b"/>
          <a:lstStyle>
            <a:lvl1pPr algn="r">
              <a:defRPr sz="1200">
                <a:latin typeface="Trebuchet MS" pitchFamily="34" charset="0"/>
              </a:defRPr>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Trebuchet MS"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Trebuchet MS"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ct val="0"/>
              </a:spcBef>
            </a:pPr>
            <a:endParaRPr lang="en-US" dirty="0" smtClean="0"/>
          </a:p>
        </p:txBody>
      </p:sp>
      <p:sp>
        <p:nvSpPr>
          <p:cNvPr id="4" name="Slide Number Placeholder 3"/>
          <p:cNvSpPr>
            <a:spLocks noGrp="1"/>
          </p:cNvSpPr>
          <p:nvPr>
            <p:ph type="sldNum" sz="quarter" idx="10"/>
          </p:nvPr>
        </p:nvSpPr>
        <p:spPr/>
        <p:txBody>
          <a:bodyPr/>
          <a:lstStyle/>
          <a:p>
            <a:fld id="{9ED07A11-995C-44FD-B4DC-56FABAF60FA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826F0B-DF9E-4AFB-A226-04B605E052AC}"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10:32 PM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6194425" cy="348615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11/11/2008 10:32 PM</a:t>
            </a:fld>
            <a:endParaRPr lang="en-US" dirty="0"/>
          </a:p>
        </p:txBody>
      </p:sp>
      <p:sp>
        <p:nvSpPr>
          <p:cNvPr id="6" name="Footer Placeholder 5"/>
          <p:cNvSpPr>
            <a:spLocks noGrp="1"/>
          </p:cNvSpPr>
          <p:nvPr>
            <p:ph type="ftr" sz="quarter" idx="12"/>
          </p:nvPr>
        </p:nvSpPr>
        <p:spPr>
          <a:xfrm>
            <a:off x="0" y="8829967"/>
            <a:ext cx="6309360" cy="464820"/>
          </a:xfrm>
        </p:spPr>
        <p:txBody>
          <a:bodyPr/>
          <a:lstStyle/>
          <a:p>
            <a:r>
              <a:rPr lang="en-US" dirty="0" smtClean="0">
                <a:solidFill>
                  <a:srgbClr val="000000"/>
                </a:solidFill>
                <a:latin typeface="Trebuchet MS" pitchFamily="34" charset="0"/>
              </a:rPr>
              <a:t>© 2007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a:xfrm>
            <a:off x="6309359" y="8829967"/>
            <a:ext cx="699418" cy="4648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ED07A11-995C-44FD-B4DC-56FABAF60FA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1889125" y="1905000"/>
            <a:ext cx="9521032" cy="747897"/>
          </a:xfrm>
          <a:ln algn="ctr"/>
        </p:spPr>
        <p:txBody>
          <a:bodyPr lIns="0" tIns="0" rIns="0" bIns="0" anchor="t"/>
          <a:lstStyle>
            <a:lvl1pPr algn="l" rtl="0" fontAlgn="base">
              <a:lnSpc>
                <a:spcPct val="90000"/>
              </a:lnSpc>
              <a:spcBef>
                <a:spcPct val="0"/>
              </a:spcBef>
              <a:spcAft>
                <a:spcPct val="0"/>
              </a:spcAft>
              <a:defRPr lang="en-US" sz="54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3645485" y="3653742"/>
            <a:ext cx="7819939" cy="473207"/>
          </a:xfrm>
        </p:spPr>
        <p:txBody>
          <a:bodyPr lIns="0" tIns="0" rIns="0" bIns="0" anchor="t"/>
          <a:lstStyle>
            <a:lvl1pPr marL="0" indent="0">
              <a:spcBef>
                <a:spcPct val="0"/>
              </a:spcBef>
              <a:buFont typeface="Wingdings" pitchFamily="2" charset="2"/>
              <a:buNone/>
              <a:defRPr sz="3300">
                <a:gradFill>
                  <a:gsLst>
                    <a:gs pos="28000">
                      <a:schemeClr val="tx1"/>
                    </a:gs>
                    <a:gs pos="48000">
                      <a:schemeClr val="tx1"/>
                    </a:gs>
                  </a:gsLst>
                  <a:lin ang="5400000" scaled="1"/>
                </a:gradFill>
                <a:effectLst>
                  <a:outerShdw blurRad="38100" dist="38100" dir="2700000" algn="tl">
                    <a:srgbClr val="000000">
                      <a:alpha val="43137"/>
                    </a:srgbClr>
                  </a:outerShdw>
                </a:effectLst>
              </a:defRPr>
            </a:lvl1pPr>
          </a:lstStyle>
          <a:p>
            <a:r>
              <a:rPr lang="en-US" smtClean="0"/>
              <a:t>Click to edit Master subtitle style</a:t>
            </a:r>
            <a:endParaRPr lang="en-US" dirty="0"/>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89125" y="1420813"/>
            <a:ext cx="9324523" cy="1523494"/>
          </a:xfrm>
        </p:spPr>
        <p:txBody>
          <a:bodyPr anchor="ctr" anchorCtr="0">
            <a:noAutofit/>
          </a:bodyPr>
          <a:lstStyle>
            <a:lvl1pPr marL="0" algn="l" defTabSz="914400" rtl="0" eaLnBrk="1" latinLnBrk="0" hangingPunct="1">
              <a:lnSpc>
                <a:spcPct val="90000"/>
              </a:lnSpc>
              <a:defRPr lang="en-US" sz="10000" b="1" kern="1200" spc="-300" dirty="0">
                <a:solidFill>
                  <a:schemeClr val="tx1"/>
                </a:solidFill>
                <a:effectLst>
                  <a:outerShdw blurRad="38100" dist="38100" dir="2700000" algn="tl">
                    <a:srgbClr val="000000">
                      <a:alpha val="43137"/>
                    </a:srgbClr>
                  </a:outerShdw>
                </a:effectLst>
                <a:latin typeface="Trebuchet MS" pitchFamily="34" charset="0"/>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3077300" y="4344989"/>
            <a:ext cx="802495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3077301" y="3139642"/>
            <a:ext cx="8813307"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defTabSz="912777" rtl="0" eaLnBrk="1" fontAlgn="base" hangingPunct="1">
              <a:lnSpc>
                <a:spcPct val="90000"/>
              </a:lnSpc>
              <a:spcBef>
                <a:spcPct val="0"/>
              </a:spcBef>
              <a:spcAft>
                <a:spcPct val="0"/>
              </a:spcAft>
              <a:buFont typeface="Arial" pitchFamily="34" charset="0"/>
              <a:buNone/>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r>
              <a:rPr lang="en-US" dirty="0" smtClean="0"/>
              <a:t>click to…</a:t>
            </a:r>
          </a:p>
        </p:txBody>
      </p:sp>
      <p:pic>
        <p:nvPicPr>
          <p:cNvPr id="5" name="Picture 4"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idx="1"/>
          </p:nvPr>
        </p:nvSpPr>
        <p:spPr>
          <a:xfrm>
            <a:off x="509984" y="1414465"/>
            <a:ext cx="11170973" cy="2369879"/>
          </a:xfr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Content Placeholder 2"/>
          <p:cNvSpPr>
            <a:spLocks noGrp="1"/>
          </p:cNvSpPr>
          <p:nvPr>
            <p:ph sz="half" idx="1"/>
          </p:nvPr>
        </p:nvSpPr>
        <p:spPr>
          <a:xfrm>
            <a:off x="509632" y="1414199"/>
            <a:ext cx="5500137" cy="1733808"/>
          </a:xfr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9057" y="1414199"/>
            <a:ext cx="5501900" cy="1733808"/>
          </a:xfr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pic>
        <p:nvPicPr>
          <p:cNvPr id="4" name="Picture 3" descr="WinHEC_logo.png"/>
          <p:cNvPicPr>
            <a:picLocks noChangeAspect="1"/>
          </p:cNvPicPr>
          <p:nvPr userDrawn="1"/>
        </p:nvPicPr>
        <p:blipFill>
          <a:blip r:embed="rId2"/>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WinHEC_logo.png"/>
          <p:cNvPicPr>
            <a:picLocks noChangeAspect="1"/>
          </p:cNvPicPr>
          <p:nvPr userDrawn="1"/>
        </p:nvPicPr>
        <p:blipFill>
          <a:blip r:embed="rId3"/>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WALKIN - Prints in GRAYSCALE">
    <p:bg bwMode="ltGray">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509984" y="228600"/>
            <a:ext cx="11170973" cy="664797"/>
          </a:xfrm>
        </p:spPr>
        <p:txBody>
          <a:bodyPr/>
          <a:lstStyle>
            <a:lvl1pPr algn="l" rtl="0" fontAlgn="base">
              <a:lnSpc>
                <a:spcPct val="90000"/>
              </a:lnSpc>
              <a:spcBef>
                <a:spcPct val="0"/>
              </a:spcBef>
              <a:spcAft>
                <a:spcPct val="0"/>
              </a:spcAft>
              <a:defRPr lang="en-US" sz="4800" b="0" cap="none" spc="-125"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stStyle>
          <a:p>
            <a:pPr lvl="0" algn="l" defTabSz="912777" rtl="0" eaLnBrk="1" fontAlgn="base" hangingPunct="1">
              <a:lnSpc>
                <a:spcPct val="90000"/>
              </a:lnSpc>
              <a:spcBef>
                <a:spcPct val="0"/>
              </a:spcBef>
              <a:spcAft>
                <a:spcPct val="0"/>
              </a:spcAft>
            </a:pPr>
            <a:r>
              <a:rPr lang="en-US" smtClean="0"/>
              <a:t>Click to edit Master title style</a:t>
            </a:r>
            <a:endParaRPr lang="en-US" dirty="0"/>
          </a:p>
        </p:txBody>
      </p:sp>
      <p:sp>
        <p:nvSpPr>
          <p:cNvPr id="3" name="Text Placeholder 2"/>
          <p:cNvSpPr>
            <a:spLocks noGrp="1"/>
          </p:cNvSpPr>
          <p:nvPr>
            <p:ph type="body" idx="1"/>
          </p:nvPr>
        </p:nvSpPr>
        <p:spPr>
          <a:xfrm>
            <a:off x="509984" y="1414465"/>
            <a:ext cx="11170973" cy="2246256"/>
          </a:xfrm>
        </p:spPr>
        <p:txBody>
          <a:bodyPr/>
          <a:lstStyle>
            <a:lvl1pPr marL="457200" indent="-457200" algn="l" defTabSz="912777" rtl="0" eaLnBrk="1" fontAlgn="base" hangingPunct="1">
              <a:lnSpc>
                <a:spcPct val="90000"/>
              </a:lnSpc>
              <a:spcBef>
                <a:spcPts val="1167"/>
              </a:spcBef>
              <a:spcAft>
                <a:spcPct val="0"/>
              </a:spcAft>
              <a:buClr>
                <a:schemeClr val="tx2"/>
              </a:buClr>
              <a:buSzPct val="95000"/>
              <a:buFontTx/>
              <a:buBlip>
                <a:blip r:embed="rId2"/>
              </a:buBlip>
              <a:def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0425" indent="-403225">
              <a:spcBef>
                <a:spcPts val="1083"/>
              </a:spcBef>
              <a:buFontTx/>
              <a:buBlip>
                <a:blip r:embed="rId3"/>
              </a:buBlip>
              <a:defRPr sz="2800"/>
            </a:lvl2pPr>
            <a:lvl3pPr marL="1262063" indent="-401638">
              <a:spcBef>
                <a:spcPts val="1000"/>
              </a:spcBef>
              <a:buFontTx/>
              <a:buBlip>
                <a:blip r:embed="rId3"/>
              </a:buBlip>
              <a:defRPr sz="2400"/>
            </a:lvl3pPr>
            <a:lvl4pPr marL="1600200" indent="-338138">
              <a:spcBef>
                <a:spcPts val="917"/>
              </a:spcBef>
              <a:buFontTx/>
              <a:buBlip>
                <a:blip r:embed="rId3"/>
              </a:buBlip>
              <a:defRPr sz="2000"/>
            </a:lvl4pPr>
            <a:lvl5pPr marL="1947863" indent="-347663">
              <a:spcBef>
                <a:spcPts val="833"/>
              </a:spcBef>
              <a:buFontTx/>
              <a:buBlip>
                <a:blip r:embed="rId3"/>
              </a:buBlip>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4" descr="WinHEC_logo.png"/>
          <p:cNvPicPr>
            <a:picLocks noChangeAspect="1"/>
          </p:cNvPicPr>
          <p:nvPr userDrawn="1"/>
        </p:nvPicPr>
        <p:blipFill>
          <a:blip r:embed="rId4"/>
          <a:srcRect l="66154" t="78667"/>
          <a:stretch>
            <a:fillRect/>
          </a:stretch>
        </p:blipFill>
        <p:spPr>
          <a:xfrm>
            <a:off x="10482735" y="6006527"/>
            <a:ext cx="1524872" cy="720841"/>
          </a:xfrm>
          <a:prstGeom prst="rect">
            <a:avLst/>
          </a:prstGeom>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otes Slide (you must hide i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
          <a:xfrm>
            <a:off x="509984" y="228600"/>
            <a:ext cx="11170973" cy="692497"/>
          </a:xfr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Trebuchet MS"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black">
          <a:xfrm>
            <a:off x="509984" y="1414465"/>
            <a:ext cx="11170973" cy="2369879"/>
          </a:xfr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6238876"/>
            <a:ext cx="12188826"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9984" y="228600"/>
            <a:ext cx="11170973"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lgn="l" defTabSz="912777" rtl="0" eaLnBrk="1" fontAlgn="base" hangingPunct="1">
              <a:lnSpc>
                <a:spcPct val="90000"/>
              </a:lnSpc>
              <a:spcBef>
                <a:spcPct val="0"/>
              </a:spcBef>
              <a:spcAft>
                <a:spcPct val="0"/>
              </a:spcAft>
            </a:pPr>
            <a:r>
              <a:rPr lang="en-US" dirty="0" smtClean="0"/>
              <a:t>Click to edit Title Slide</a:t>
            </a:r>
          </a:p>
        </p:txBody>
      </p:sp>
      <p:sp>
        <p:nvSpPr>
          <p:cNvPr id="1027" name="Rectangle 8"/>
          <p:cNvSpPr>
            <a:spLocks noGrp="1" noChangeArrowheads="1"/>
          </p:cNvSpPr>
          <p:nvPr>
            <p:ph type="body" idx="1"/>
          </p:nvPr>
        </p:nvSpPr>
        <p:spPr bwMode="auto">
          <a:xfrm>
            <a:off x="509984" y="1414465"/>
            <a:ext cx="11170973" cy="22462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cSld>
  <p:clrMap bg1="dk2" tx1="lt1" bg2="dk1"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31" r:id="rId11"/>
    <p:sldLayoutId id="2147483732"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4800" b="0" cap="none"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457200" indent="-457200" algn="l" defTabSz="912777" rtl="0" eaLnBrk="1" fontAlgn="base" hangingPunct="1">
        <a:lnSpc>
          <a:spcPct val="90000"/>
        </a:lnSpc>
        <a:spcBef>
          <a:spcPts val="1167"/>
        </a:spcBef>
        <a:spcAft>
          <a:spcPct val="0"/>
        </a:spcAft>
        <a:buClr>
          <a:schemeClr val="tx2"/>
        </a:buClr>
        <a:buSzPct val="95000"/>
        <a:buFontTx/>
        <a:buBlip>
          <a:blip r:embed="rId15"/>
        </a:buBlip>
        <a:defRPr sz="32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a typeface="+mn-ea"/>
          <a:cs typeface="+mn-cs"/>
        </a:defRPr>
      </a:lvl1pPr>
      <a:lvl2pPr marL="863600" indent="-406400" algn="l" defTabSz="912777" rtl="0" eaLnBrk="1" fontAlgn="base" hangingPunct="1">
        <a:lnSpc>
          <a:spcPct val="90000"/>
        </a:lnSpc>
        <a:spcBef>
          <a:spcPts val="1083"/>
        </a:spcBef>
        <a:spcAft>
          <a:spcPct val="0"/>
        </a:spcAft>
        <a:buClr>
          <a:schemeClr val="tx2"/>
        </a:buClr>
        <a:buSzPct val="80000"/>
        <a:buFontTx/>
        <a:buBlip>
          <a:blip r:embed="rId16"/>
        </a:buBlip>
        <a:defRPr sz="28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2pPr>
      <a:lvl3pPr marL="1257300" indent="-393700" algn="l" defTabSz="912777" rtl="0" eaLnBrk="1" fontAlgn="base" hangingPunct="1">
        <a:lnSpc>
          <a:spcPct val="90000"/>
        </a:lnSpc>
        <a:spcBef>
          <a:spcPts val="1000"/>
        </a:spcBef>
        <a:spcAft>
          <a:spcPct val="0"/>
        </a:spcAft>
        <a:buClr>
          <a:schemeClr val="tx2"/>
        </a:buClr>
        <a:buSzPct val="80000"/>
        <a:buFontTx/>
        <a:buBlip>
          <a:blip r:embed="rId16"/>
        </a:buBlip>
        <a:defRPr sz="24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3pPr>
      <a:lvl4pPr marL="1257300" indent="342900" algn="l" defTabSz="912777" rtl="0" eaLnBrk="1" fontAlgn="base" hangingPunct="1">
        <a:lnSpc>
          <a:spcPct val="90000"/>
        </a:lnSpc>
        <a:spcBef>
          <a:spcPts val="917"/>
        </a:spcBef>
        <a:spcAft>
          <a:spcPct val="0"/>
        </a:spcAft>
        <a:buClr>
          <a:schemeClr val="tx2"/>
        </a:buClr>
        <a:buSzPct val="80000"/>
        <a:buFontTx/>
        <a:buBlip>
          <a:blip r:embed="rId16"/>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4pPr>
      <a:lvl5pPr marL="1943100" indent="-342900" algn="l" defTabSz="912777" rtl="0" eaLnBrk="1" fontAlgn="base" hangingPunct="1">
        <a:lnSpc>
          <a:spcPct val="90000"/>
        </a:lnSpc>
        <a:spcBef>
          <a:spcPts val="833"/>
        </a:spcBef>
        <a:spcAft>
          <a:spcPct val="0"/>
        </a:spcAft>
        <a:buClr>
          <a:schemeClr val="tx2"/>
        </a:buClr>
        <a:buSzPct val="80000"/>
        <a:buFontTx/>
        <a:buBlip>
          <a:blip r:embed="rId16"/>
        </a:buBlip>
        <a:defRPr sz="200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www.winhec2008.com/"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2888826"/>
            <a:ext cx="12188825" cy="91440"/>
          </a:xfrm>
          <a:prstGeom prst="rect">
            <a:avLst/>
          </a:prstGeom>
          <a:gradFill>
            <a:gsLst>
              <a:gs pos="0">
                <a:schemeClr val="bg1">
                  <a:alpha val="0"/>
                </a:schemeClr>
              </a:gs>
              <a:gs pos="10000">
                <a:schemeClr val="bg1">
                  <a:alpha val="50000"/>
                </a:schemeClr>
              </a:gs>
              <a:gs pos="100000">
                <a:schemeClr val="bg1">
                  <a:alpha val="0"/>
                </a:schemeClr>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2"/>
          <p:cNvSpPr>
            <a:spLocks noGrp="1"/>
          </p:cNvSpPr>
          <p:nvPr>
            <p:ph type="ctrTitle"/>
          </p:nvPr>
        </p:nvSpPr>
        <p:spPr>
          <a:xfrm>
            <a:off x="1889125" y="1905000"/>
            <a:ext cx="9521032" cy="1163395"/>
          </a:xfrm>
        </p:spPr>
        <p:txBody>
          <a:bodyPr/>
          <a:lstStyle/>
          <a:p>
            <a:r>
              <a:rPr lang="en-US" sz="4800" dirty="0" smtClean="0"/>
              <a:t>Windows Presentation Virtualization</a:t>
            </a:r>
            <a:br>
              <a:rPr lang="en-US" sz="4800" dirty="0" smtClean="0"/>
            </a:br>
            <a:r>
              <a:rPr lang="en-US" sz="3600" dirty="0" smtClean="0">
                <a:solidFill>
                  <a:schemeClr val="accent1"/>
                </a:solidFill>
              </a:rPr>
              <a:t>RDP:  Today and Tomorrow</a:t>
            </a:r>
            <a:endParaRPr lang="en-US" sz="4800" dirty="0">
              <a:solidFill>
                <a:schemeClr val="accent1"/>
              </a:solidFill>
            </a:endParaRPr>
          </a:p>
        </p:txBody>
      </p:sp>
      <p:sp>
        <p:nvSpPr>
          <p:cNvPr id="20" name="Subtitle 2"/>
          <p:cNvSpPr txBox="1">
            <a:spLocks/>
          </p:cNvSpPr>
          <p:nvPr/>
        </p:nvSpPr>
        <p:spPr bwMode="auto">
          <a:xfrm>
            <a:off x="5014211" y="3486957"/>
            <a:ext cx="5328862" cy="12003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
                <a:schemeClr val="tx2"/>
              </a:buClr>
              <a:buSzPct val="95000"/>
              <a:buFont typeface="Wingdings" pitchFamily="2" charset="2"/>
              <a:buNone/>
              <a:tabLst/>
              <a:defRPr/>
            </a:pPr>
            <a:r>
              <a:rPr kumimoji="0" lang="en-US" sz="2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Nelly Porter</a:t>
            </a:r>
          </a:p>
          <a:p>
            <a:r>
              <a:rPr lang="en-US" sz="2000" dirty="0" smtClean="0">
                <a:effectLst>
                  <a:outerShdw blurRad="38100" dist="38100" dir="2700000" algn="tl">
                    <a:srgbClr val="000000">
                      <a:alpha val="43137"/>
                    </a:srgbClr>
                  </a:outerShdw>
                </a:effectLst>
                <a:cs typeface="Segoe UI" pitchFamily="34" charset="0"/>
              </a:rPr>
              <a:t>Principal  Group Program Manager</a:t>
            </a:r>
          </a:p>
          <a:p>
            <a:r>
              <a:rPr lang="en-US" sz="2000" dirty="0" smtClean="0">
                <a:effectLst>
                  <a:outerShdw blurRad="38100" dist="38100" dir="2700000" algn="tl">
                    <a:srgbClr val="000000">
                      <a:alpha val="43137"/>
                    </a:srgbClr>
                  </a:outerShdw>
                </a:effectLst>
                <a:cs typeface="Segoe UI" pitchFamily="34" charset="0"/>
              </a:rPr>
              <a:t>Presentation &amp; Hosted Desktop Virtualization</a:t>
            </a:r>
          </a:p>
          <a:p>
            <a:r>
              <a:rPr lang="en-US" sz="2000" dirty="0" smtClean="0">
                <a:effectLst>
                  <a:outerShdw blurRad="38100" dist="38100" dir="2700000" algn="tl">
                    <a:srgbClr val="000000">
                      <a:alpha val="43137"/>
                    </a:srgbClr>
                  </a:outerShdw>
                </a:effectLst>
                <a:cs typeface="Segoe UI" pitchFamily="34" charset="0"/>
              </a:rPr>
              <a:t>Microsoft Corporation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5938" y="228600"/>
            <a:ext cx="11062229"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Graphics </a:t>
            </a:r>
            <a:r>
              <a:rPr lang="en-US" sz="48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Taxonomy</a:t>
            </a:r>
          </a:p>
        </p:txBody>
      </p:sp>
      <p:sp>
        <p:nvSpPr>
          <p:cNvPr id="23" name="Rounded Rectangle 22"/>
          <p:cNvSpPr/>
          <p:nvPr/>
        </p:nvSpPr>
        <p:spPr>
          <a:xfrm>
            <a:off x="6099911" y="2953100"/>
            <a:ext cx="5429840" cy="3138183"/>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7" name="Rounded Rectangle 6"/>
          <p:cNvSpPr/>
          <p:nvPr/>
        </p:nvSpPr>
        <p:spPr>
          <a:xfrm>
            <a:off x="4424221" y="2147426"/>
            <a:ext cx="3169095" cy="640080"/>
          </a:xfrm>
          <a:prstGeom prst="roundRect">
            <a:avLst/>
          </a:prstGeom>
          <a:ln>
            <a:headEnd type="none" w="med" len="med"/>
            <a:tailEnd type="none" w="med" len="med"/>
          </a:ln>
        </p:spPr>
        <p:style>
          <a:lnRef idx="1">
            <a:schemeClr val="dk1"/>
          </a:lnRef>
          <a:fillRef idx="3">
            <a:schemeClr val="dk1"/>
          </a:fillRef>
          <a:effectRef idx="2">
            <a:schemeClr val="dk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sz="2800" b="1"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RDP 7+</a:t>
            </a:r>
          </a:p>
        </p:txBody>
      </p:sp>
      <p:sp>
        <p:nvSpPr>
          <p:cNvPr id="9" name="Rounded Rectangle 8"/>
          <p:cNvSpPr/>
          <p:nvPr/>
        </p:nvSpPr>
        <p:spPr>
          <a:xfrm>
            <a:off x="659074" y="2970385"/>
            <a:ext cx="5354424" cy="3138183"/>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10" name="Rounded Rectangle 9"/>
          <p:cNvSpPr/>
          <p:nvPr/>
        </p:nvSpPr>
        <p:spPr>
          <a:xfrm>
            <a:off x="1007865" y="4700830"/>
            <a:ext cx="1583703"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GPU Based Codec</a:t>
            </a:r>
          </a:p>
        </p:txBody>
      </p:sp>
      <p:sp>
        <p:nvSpPr>
          <p:cNvPr id="11" name="Rounded Rectangle 10"/>
          <p:cNvSpPr/>
          <p:nvPr/>
        </p:nvSpPr>
        <p:spPr>
          <a:xfrm>
            <a:off x="2689690" y="4700830"/>
            <a:ext cx="1523289"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ASIC Based Codec</a:t>
            </a:r>
          </a:p>
        </p:txBody>
      </p:sp>
      <p:sp>
        <p:nvSpPr>
          <p:cNvPr id="12" name="Rounded Rectangle 11"/>
          <p:cNvSpPr/>
          <p:nvPr/>
        </p:nvSpPr>
        <p:spPr>
          <a:xfrm>
            <a:off x="6366884" y="4029956"/>
            <a:ext cx="131557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Direct 2D</a:t>
            </a:r>
          </a:p>
        </p:txBody>
      </p:sp>
      <p:sp>
        <p:nvSpPr>
          <p:cNvPr id="15" name="Rounded Rectangle 14"/>
          <p:cNvSpPr/>
          <p:nvPr/>
        </p:nvSpPr>
        <p:spPr>
          <a:xfrm>
            <a:off x="7129722" y="3386110"/>
            <a:ext cx="316909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Client Side Rendering</a:t>
            </a:r>
          </a:p>
        </p:txBody>
      </p:sp>
      <p:sp>
        <p:nvSpPr>
          <p:cNvPr id="16" name="Rounded Rectangle 15"/>
          <p:cNvSpPr/>
          <p:nvPr/>
        </p:nvSpPr>
        <p:spPr>
          <a:xfrm>
            <a:off x="1871125" y="3386110"/>
            <a:ext cx="316909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Host Side Rendering</a:t>
            </a:r>
          </a:p>
        </p:txBody>
      </p:sp>
      <p:sp>
        <p:nvSpPr>
          <p:cNvPr id="17" name="Rounded Rectangle 16"/>
          <p:cNvSpPr/>
          <p:nvPr/>
        </p:nvSpPr>
        <p:spPr>
          <a:xfrm>
            <a:off x="4350379" y="4700830"/>
            <a:ext cx="1484010"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CPU Based Codec</a:t>
            </a:r>
          </a:p>
        </p:txBody>
      </p:sp>
      <p:sp>
        <p:nvSpPr>
          <p:cNvPr id="19" name="Rounded Rectangle 18"/>
          <p:cNvSpPr/>
          <p:nvPr/>
        </p:nvSpPr>
        <p:spPr>
          <a:xfrm>
            <a:off x="6366884" y="4700830"/>
            <a:ext cx="131557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Direct 3D</a:t>
            </a:r>
          </a:p>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DX10.1</a:t>
            </a:r>
          </a:p>
        </p:txBody>
      </p:sp>
      <p:sp>
        <p:nvSpPr>
          <p:cNvPr id="20" name="Rounded Rectangle 19"/>
          <p:cNvSpPr/>
          <p:nvPr/>
        </p:nvSpPr>
        <p:spPr>
          <a:xfrm>
            <a:off x="9543718" y="4700830"/>
            <a:ext cx="1621409"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Multimedia Codec</a:t>
            </a:r>
          </a:p>
        </p:txBody>
      </p:sp>
      <p:sp>
        <p:nvSpPr>
          <p:cNvPr id="21" name="Rounded Rectangle 20"/>
          <p:cNvSpPr/>
          <p:nvPr/>
        </p:nvSpPr>
        <p:spPr>
          <a:xfrm>
            <a:off x="7905024" y="4700830"/>
            <a:ext cx="131557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GDI</a:t>
            </a:r>
          </a:p>
        </p:txBody>
      </p:sp>
      <p:sp>
        <p:nvSpPr>
          <p:cNvPr id="22" name="Rounded Rectangle 21"/>
          <p:cNvSpPr/>
          <p:nvPr/>
        </p:nvSpPr>
        <p:spPr>
          <a:xfrm>
            <a:off x="6366884" y="5368560"/>
            <a:ext cx="1315575" cy="548640"/>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Aero</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515938" y="228600"/>
            <a:ext cx="10482390" cy="13295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7 Graphics </a:t>
            </a:r>
            <a:r>
              <a:rPr lang="en-US" sz="48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Landscape</a:t>
            </a:r>
          </a:p>
        </p:txBody>
      </p:sp>
      <p:sp>
        <p:nvSpPr>
          <p:cNvPr id="23" name="Rectangle 22"/>
          <p:cNvSpPr/>
          <p:nvPr/>
        </p:nvSpPr>
        <p:spPr>
          <a:xfrm>
            <a:off x="515937" y="3518905"/>
            <a:ext cx="11122129" cy="8876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p:cNvSpPr txBox="1"/>
          <p:nvPr/>
        </p:nvSpPr>
        <p:spPr>
          <a:xfrm>
            <a:off x="11270832" y="2986599"/>
            <a:ext cx="367236" cy="209138"/>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User</a:t>
            </a:r>
          </a:p>
        </p:txBody>
      </p:sp>
      <p:sp>
        <p:nvSpPr>
          <p:cNvPr id="16" name="TextBox 15"/>
          <p:cNvSpPr txBox="1"/>
          <p:nvPr/>
        </p:nvSpPr>
        <p:spPr>
          <a:xfrm>
            <a:off x="11145002" y="3696708"/>
            <a:ext cx="527885" cy="209138"/>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Kernel</a:t>
            </a:r>
          </a:p>
        </p:txBody>
      </p:sp>
      <p:sp>
        <p:nvSpPr>
          <p:cNvPr id="25" name="Rounded Rectangle 24"/>
          <p:cNvSpPr/>
          <p:nvPr/>
        </p:nvSpPr>
        <p:spPr>
          <a:xfrm>
            <a:off x="530942" y="3700947"/>
            <a:ext cx="1932039" cy="443817"/>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Win32k.dll</a:t>
            </a:r>
          </a:p>
        </p:txBody>
      </p:sp>
      <p:sp>
        <p:nvSpPr>
          <p:cNvPr id="26" name="Rounded Rectangle 25"/>
          <p:cNvSpPr/>
          <p:nvPr/>
        </p:nvSpPr>
        <p:spPr>
          <a:xfrm>
            <a:off x="516195" y="4411055"/>
            <a:ext cx="2005780" cy="443817"/>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RDPDD.dll</a:t>
            </a:r>
          </a:p>
        </p:txBody>
      </p:sp>
      <p:sp>
        <p:nvSpPr>
          <p:cNvPr id="28" name="Rounded Rectangle 27"/>
          <p:cNvSpPr/>
          <p:nvPr/>
        </p:nvSpPr>
        <p:spPr>
          <a:xfrm>
            <a:off x="545691" y="5121163"/>
            <a:ext cx="7669162" cy="443817"/>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 Driver Stack</a:t>
            </a:r>
          </a:p>
        </p:txBody>
      </p:sp>
      <p:sp>
        <p:nvSpPr>
          <p:cNvPr id="29" name="Rounded Rectangle 28"/>
          <p:cNvSpPr/>
          <p:nvPr/>
        </p:nvSpPr>
        <p:spPr>
          <a:xfrm>
            <a:off x="4006392" y="5854672"/>
            <a:ext cx="3431295" cy="443817"/>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TCPIP.sys</a:t>
            </a:r>
          </a:p>
        </p:txBody>
      </p:sp>
      <p:cxnSp>
        <p:nvCxnSpPr>
          <p:cNvPr id="46" name="Straight Arrow Connector 45"/>
          <p:cNvCxnSpPr/>
          <p:nvPr/>
        </p:nvCxnSpPr>
        <p:spPr>
          <a:xfrm rot="5400000">
            <a:off x="1380270" y="4262905"/>
            <a:ext cx="266290"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a:off x="1380269" y="4972244"/>
            <a:ext cx="266290"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5588894" y="5712467"/>
            <a:ext cx="266290"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515937" y="1905000"/>
            <a:ext cx="1893128" cy="621344"/>
          </a:xfrm>
          <a:prstGeom prst="roundRect">
            <a:avLst/>
          </a:prstGeom>
          <a:ln/>
        </p:spPr>
        <p:style>
          <a:lnRef idx="0">
            <a:schemeClr val="dk1"/>
          </a:lnRef>
          <a:fillRef idx="3">
            <a:schemeClr val="dk1"/>
          </a:fillRef>
          <a:effectRef idx="3">
            <a:schemeClr val="dk1"/>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 Applications</a:t>
            </a:r>
          </a:p>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Word</a:t>
            </a:r>
          </a:p>
        </p:txBody>
      </p:sp>
      <p:sp>
        <p:nvSpPr>
          <p:cNvPr id="21" name="Rounded Rectangle 20"/>
          <p:cNvSpPr/>
          <p:nvPr/>
        </p:nvSpPr>
        <p:spPr>
          <a:xfrm>
            <a:off x="515937" y="2647983"/>
            <a:ext cx="1893128"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GDI32.dll</a:t>
            </a:r>
          </a:p>
        </p:txBody>
      </p:sp>
      <p:sp>
        <p:nvSpPr>
          <p:cNvPr id="27" name="Rounded Rectangle 26"/>
          <p:cNvSpPr/>
          <p:nvPr/>
        </p:nvSpPr>
        <p:spPr>
          <a:xfrm>
            <a:off x="2527386" y="2647983"/>
            <a:ext cx="2011449"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Millcore.dll</a:t>
            </a:r>
          </a:p>
        </p:txBody>
      </p:sp>
      <p:sp>
        <p:nvSpPr>
          <p:cNvPr id="36" name="Rounded Rectangle 35"/>
          <p:cNvSpPr/>
          <p:nvPr/>
        </p:nvSpPr>
        <p:spPr>
          <a:xfrm>
            <a:off x="2527386" y="1905000"/>
            <a:ext cx="2011449" cy="621344"/>
          </a:xfrm>
          <a:prstGeom prst="roundRect">
            <a:avLst/>
          </a:prstGeom>
          <a:ln/>
        </p:spPr>
        <p:style>
          <a:lnRef idx="0">
            <a:schemeClr val="dk1"/>
          </a:lnRef>
          <a:fillRef idx="3">
            <a:schemeClr val="dk1"/>
          </a:fillRef>
          <a:effectRef idx="3">
            <a:schemeClr val="dk1"/>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Desktop Windows Manager</a:t>
            </a:r>
          </a:p>
        </p:txBody>
      </p:sp>
      <p:sp>
        <p:nvSpPr>
          <p:cNvPr id="37" name="Rounded Rectangle 36"/>
          <p:cNvSpPr/>
          <p:nvPr/>
        </p:nvSpPr>
        <p:spPr>
          <a:xfrm>
            <a:off x="4657155" y="2647983"/>
            <a:ext cx="1893128"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RDPD3D.DLL</a:t>
            </a:r>
          </a:p>
        </p:txBody>
      </p:sp>
      <p:sp>
        <p:nvSpPr>
          <p:cNvPr id="38" name="Rounded Rectangle 37"/>
          <p:cNvSpPr/>
          <p:nvPr/>
        </p:nvSpPr>
        <p:spPr>
          <a:xfrm>
            <a:off x="6668604" y="2647983"/>
            <a:ext cx="1419846"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RDPMF.DLL</a:t>
            </a:r>
          </a:p>
        </p:txBody>
      </p:sp>
      <p:sp>
        <p:nvSpPr>
          <p:cNvPr id="39" name="Rounded Rectangle 38"/>
          <p:cNvSpPr/>
          <p:nvPr/>
        </p:nvSpPr>
        <p:spPr>
          <a:xfrm>
            <a:off x="6668604" y="1905000"/>
            <a:ext cx="1419846" cy="621344"/>
          </a:xfrm>
          <a:prstGeom prst="roundRect">
            <a:avLst/>
          </a:prstGeom>
          <a:ln/>
        </p:spPr>
        <p:style>
          <a:lnRef idx="0">
            <a:schemeClr val="dk1"/>
          </a:lnRef>
          <a:fillRef idx="3">
            <a:schemeClr val="dk1"/>
          </a:fillRef>
          <a:effectRef idx="3">
            <a:schemeClr val="dk1"/>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Windows Media Player</a:t>
            </a:r>
          </a:p>
        </p:txBody>
      </p:sp>
      <p:sp>
        <p:nvSpPr>
          <p:cNvPr id="41" name="Rounded Rectangle 40"/>
          <p:cNvSpPr/>
          <p:nvPr/>
        </p:nvSpPr>
        <p:spPr>
          <a:xfrm>
            <a:off x="8206770" y="1905000"/>
            <a:ext cx="1183206" cy="621344"/>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rtlCol="0" anchor="ctr" anchorCtr="0"/>
          <a:lstStyle/>
          <a:p>
            <a:pPr algn="ctr"/>
            <a:r>
              <a:rPr lang="en-US" sz="1400" b="1" dirty="0" smtClean="0">
                <a:solidFill>
                  <a:schemeClr val="bg2">
                    <a:lumMod val="95000"/>
                    <a:lumOff val="5000"/>
                  </a:schemeClr>
                </a:solidFill>
                <a:latin typeface="Segoe UI" pitchFamily="34" charset="0"/>
                <a:cs typeface="Segoe UI" pitchFamily="34" charset="0"/>
              </a:rPr>
              <a:t>Flash</a:t>
            </a:r>
          </a:p>
        </p:txBody>
      </p:sp>
      <p:sp>
        <p:nvSpPr>
          <p:cNvPr id="42" name="Rounded Rectangle 41"/>
          <p:cNvSpPr/>
          <p:nvPr/>
        </p:nvSpPr>
        <p:spPr>
          <a:xfrm>
            <a:off x="8206770" y="2647983"/>
            <a:ext cx="1183206"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GDI32.dll</a:t>
            </a:r>
          </a:p>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(bitmaps)</a:t>
            </a:r>
          </a:p>
        </p:txBody>
      </p:sp>
      <p:sp>
        <p:nvSpPr>
          <p:cNvPr id="43" name="Rounded Rectangle 42"/>
          <p:cNvSpPr/>
          <p:nvPr/>
        </p:nvSpPr>
        <p:spPr>
          <a:xfrm>
            <a:off x="9508296" y="2647983"/>
            <a:ext cx="1419846"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GDI32.dll</a:t>
            </a:r>
          </a:p>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(bitmaps)</a:t>
            </a:r>
          </a:p>
        </p:txBody>
      </p:sp>
      <p:sp>
        <p:nvSpPr>
          <p:cNvPr id="44" name="Rounded Rectangle 43"/>
          <p:cNvSpPr/>
          <p:nvPr/>
        </p:nvSpPr>
        <p:spPr>
          <a:xfrm>
            <a:off x="9508296" y="1905000"/>
            <a:ext cx="1419846" cy="621344"/>
          </a:xfrm>
          <a:prstGeom prst="roundRect">
            <a:avLst/>
          </a:prstGeom>
          <a:ln/>
        </p:spPr>
        <p:style>
          <a:lnRef idx="1">
            <a:schemeClr val="dk1"/>
          </a:lnRef>
          <a:fillRef idx="2">
            <a:schemeClr val="dk1"/>
          </a:fillRef>
          <a:effectRef idx="1">
            <a:schemeClr val="dk1"/>
          </a:effectRef>
          <a:fontRef idx="minor">
            <a:schemeClr val="dk1"/>
          </a:fontRef>
        </p:style>
        <p:txBody>
          <a:bodyPr lIns="0" tIns="0" rIns="0" bIns="0" rtlCol="0" anchor="ctr" anchorCtr="0"/>
          <a:lstStyle/>
          <a:p>
            <a:pPr algn="ctr"/>
            <a:r>
              <a:rPr lang="en-US" sz="1400" b="1" dirty="0" smtClean="0">
                <a:solidFill>
                  <a:schemeClr val="bg2">
                    <a:lumMod val="95000"/>
                    <a:lumOff val="5000"/>
                  </a:schemeClr>
                </a:solidFill>
                <a:latin typeface="Segoe UI" pitchFamily="34" charset="0"/>
                <a:cs typeface="Segoe UI" pitchFamily="34" charset="0"/>
              </a:rPr>
              <a:t>Silverlight</a:t>
            </a:r>
          </a:p>
        </p:txBody>
      </p:sp>
      <p:sp>
        <p:nvSpPr>
          <p:cNvPr id="31" name="Rounded Rectangle 30"/>
          <p:cNvSpPr/>
          <p:nvPr/>
        </p:nvSpPr>
        <p:spPr>
          <a:xfrm>
            <a:off x="4681507" y="1905000"/>
            <a:ext cx="1844592" cy="621344"/>
          </a:xfrm>
          <a:prstGeom prst="roundRect">
            <a:avLst/>
          </a:prstGeom>
          <a:ln/>
        </p:spPr>
        <p:style>
          <a:lnRef idx="0">
            <a:schemeClr val="dk1"/>
          </a:lnRef>
          <a:fillRef idx="3">
            <a:schemeClr val="dk1"/>
          </a:fillRef>
          <a:effectRef idx="3">
            <a:schemeClr val="dk1"/>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D2D, D3D</a:t>
            </a:r>
          </a:p>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DX10.1 Applications</a:t>
            </a:r>
          </a:p>
        </p:txBody>
      </p:sp>
      <p:sp>
        <p:nvSpPr>
          <p:cNvPr id="32" name="Rounded Rectangle 31"/>
          <p:cNvSpPr/>
          <p:nvPr/>
        </p:nvSpPr>
        <p:spPr>
          <a:xfrm>
            <a:off x="2507226" y="3288891"/>
            <a:ext cx="5589638" cy="147484"/>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Dynamic VC Channels</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15938" y="1420813"/>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Graphics </a:t>
            </a:r>
            <a:r>
              <a:rPr lang="en-US" sz="48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515938" y="1420813"/>
            <a:ext cx="10482390" cy="27330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Just one bitmap – the screen</a:t>
            </a:r>
          </a:p>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Rendering is clipped to the windows visual regions </a:t>
            </a:r>
          </a:p>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When windows move or become visible, un-occluded portions of windows need to be repainted</a:t>
            </a:r>
          </a:p>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If you can’t see the bits, they don’t exist</a:t>
            </a:r>
          </a:p>
        </p:txBody>
      </p:sp>
      <p:sp>
        <p:nvSpPr>
          <p:cNvPr id="8" name="TextBox 7"/>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Classic Window Manager Rendering</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515938" y="1905000"/>
            <a:ext cx="10482390" cy="320395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7200" indent="-457200" defTabSz="912777" fontAlgn="base">
              <a:lnSpc>
                <a:spcPct val="90000"/>
              </a:lnSpc>
              <a:spcBef>
                <a:spcPts val="1167"/>
              </a:spcBef>
              <a:spcAft>
                <a:spcPct val="0"/>
              </a:spcAft>
              <a:buClr>
                <a:schemeClr val="tx2"/>
              </a:buClr>
              <a:buSzPct val="95000"/>
              <a:buBlip>
                <a:blip r:embed="rId3"/>
              </a:buBlip>
            </a:pP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DX10.1 application</a:t>
            </a:r>
          </a:p>
          <a:p>
            <a:pPr marL="457200" lvl="1" indent="-457200" defTabSz="912777" fontAlgn="base">
              <a:lnSpc>
                <a:spcPct val="90000"/>
              </a:lnSpc>
              <a:spcBef>
                <a:spcPts val="1167"/>
              </a:spcBef>
              <a:spcAft>
                <a:spcPct val="0"/>
              </a:spcAft>
              <a:buClr>
                <a:schemeClr val="tx2"/>
              </a:buClr>
              <a:buSzPct val="95000"/>
              <a:buBlip>
                <a:blip r:embed="rId3"/>
              </a:buBlip>
            </a:pP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Each window has a surface associated with </a:t>
            </a:r>
            <a:b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their  bitmaps</a:t>
            </a:r>
          </a:p>
          <a:p>
            <a:pPr marL="457200" lvl="1" indent="-457200" defTabSz="912777" fontAlgn="base">
              <a:lnSpc>
                <a:spcPct val="90000"/>
              </a:lnSpc>
              <a:spcBef>
                <a:spcPts val="1167"/>
              </a:spcBef>
              <a:spcAft>
                <a:spcPct val="0"/>
              </a:spcAft>
              <a:buClr>
                <a:schemeClr val="tx2"/>
              </a:buClr>
              <a:buSzPct val="95000"/>
              <a:buBlip>
                <a:blip r:embed="rId3"/>
              </a:buBlip>
            </a:pP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Applications  render to surfaces, compositor </a:t>
            </a:r>
            <a:b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draws them to the screen</a:t>
            </a:r>
          </a:p>
          <a:p>
            <a:pPr marL="457200" lvl="1" indent="-457200" defTabSz="912777" fontAlgn="base">
              <a:lnSpc>
                <a:spcPct val="90000"/>
              </a:lnSpc>
              <a:spcBef>
                <a:spcPts val="1167"/>
              </a:spcBef>
              <a:spcAft>
                <a:spcPct val="0"/>
              </a:spcAft>
              <a:buClr>
                <a:schemeClr val="tx2"/>
              </a:buClr>
              <a:buSzPct val="95000"/>
              <a:buBlip>
                <a:blip r:embed="rId3"/>
              </a:buBlip>
            </a:pPr>
            <a:r>
              <a:rPr lang="en-US" sz="33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Rendering is not clipped</a:t>
            </a:r>
          </a:p>
        </p:txBody>
      </p:sp>
      <p:sp>
        <p:nvSpPr>
          <p:cNvPr id="8" name="TextBox 7"/>
          <p:cNvSpPr txBox="1"/>
          <p:nvPr/>
        </p:nvSpPr>
        <p:spPr>
          <a:xfrm>
            <a:off x="515938" y="228600"/>
            <a:ext cx="10482390" cy="105259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4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7 Desktop Compositor</a:t>
            </a:r>
          </a:p>
          <a:p>
            <a:pPr defTabSz="912777" fontAlgn="base">
              <a:lnSpc>
                <a:spcPct val="90000"/>
              </a:lnSpc>
              <a:spcBef>
                <a:spcPct val="0"/>
              </a:spcBef>
              <a:spcAft>
                <a:spcPct val="0"/>
              </a:spcAft>
            </a:pPr>
            <a:r>
              <a:rPr lang="en-US" sz="3200" spc="-125" dirty="0" smtClean="0">
                <a:ln w="3175">
                  <a:noFill/>
                </a:ln>
                <a:solidFill>
                  <a:schemeClr val="accent1"/>
                </a:solidFill>
                <a:effectLst>
                  <a:outerShdw blurRad="88900" dist="12700" dir="2700000" algn="tl" rotWithShape="0">
                    <a:prstClr val="black"/>
                  </a:outerShdw>
                </a:effectLst>
                <a:latin typeface="Trebuchet MS" pitchFamily="34" charset="0"/>
                <a:cs typeface="Arial" charset="0"/>
              </a:rPr>
              <a:t>A.k.a. Desktop Windows Manager</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515938" y="228600"/>
            <a:ext cx="10482390" cy="105259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4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7 RDP Aero And D2D/D3D </a:t>
            </a:r>
            <a:r>
              <a:rPr lang="en-US" sz="44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r>
              <a:rPr lang="en-US" sz="44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a:t>
            </a:r>
          </a:p>
          <a:p>
            <a:pPr defTabSz="912777" fontAlgn="base">
              <a:lnSpc>
                <a:spcPct val="90000"/>
              </a:lnSpc>
              <a:spcBef>
                <a:spcPct val="0"/>
              </a:spcBef>
              <a:spcAft>
                <a:spcPct val="0"/>
              </a:spcAft>
            </a:pPr>
            <a:r>
              <a:rPr lang="en-US" sz="3200" spc="-125" dirty="0" smtClean="0">
                <a:ln w="3175">
                  <a:noFill/>
                </a:ln>
                <a:solidFill>
                  <a:schemeClr val="accent1"/>
                </a:solidFill>
                <a:effectLst>
                  <a:outerShdw blurRad="88900" dist="12700" dir="2700000" algn="tl" rotWithShape="0">
                    <a:prstClr val="black"/>
                  </a:outerShdw>
                </a:effectLst>
                <a:latin typeface="Trebuchet MS" pitchFamily="34" charset="0"/>
                <a:cs typeface="Arial" charset="0"/>
              </a:rPr>
              <a:t>VDI scenarios </a:t>
            </a:r>
          </a:p>
        </p:txBody>
      </p:sp>
      <p:sp>
        <p:nvSpPr>
          <p:cNvPr id="23" name="Rectangle 22"/>
          <p:cNvSpPr/>
          <p:nvPr/>
        </p:nvSpPr>
        <p:spPr>
          <a:xfrm>
            <a:off x="515937" y="3458224"/>
            <a:ext cx="11122129" cy="88764"/>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1259760" y="2970162"/>
            <a:ext cx="378309" cy="215444"/>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User</a:t>
            </a:r>
          </a:p>
        </p:txBody>
      </p:sp>
      <p:sp>
        <p:nvSpPr>
          <p:cNvPr id="16" name="TextBox 15"/>
          <p:cNvSpPr txBox="1"/>
          <p:nvPr/>
        </p:nvSpPr>
        <p:spPr>
          <a:xfrm>
            <a:off x="11129084" y="3680270"/>
            <a:ext cx="543803" cy="215444"/>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Kernel</a:t>
            </a:r>
          </a:p>
        </p:txBody>
      </p:sp>
      <p:sp>
        <p:nvSpPr>
          <p:cNvPr id="25" name="Rounded Rectangle 24"/>
          <p:cNvSpPr/>
          <p:nvPr/>
        </p:nvSpPr>
        <p:spPr>
          <a:xfrm>
            <a:off x="578765" y="3701423"/>
            <a:ext cx="3064087" cy="443818"/>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Win32k.dll</a:t>
            </a:r>
          </a:p>
        </p:txBody>
      </p:sp>
      <p:sp>
        <p:nvSpPr>
          <p:cNvPr id="26" name="Rounded Rectangle 25"/>
          <p:cNvSpPr/>
          <p:nvPr/>
        </p:nvSpPr>
        <p:spPr>
          <a:xfrm>
            <a:off x="578765" y="4411531"/>
            <a:ext cx="3093583" cy="443818"/>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RDPDD.dll</a:t>
            </a:r>
          </a:p>
        </p:txBody>
      </p:sp>
      <p:sp>
        <p:nvSpPr>
          <p:cNvPr id="28" name="Rounded Rectangle 27"/>
          <p:cNvSpPr/>
          <p:nvPr/>
        </p:nvSpPr>
        <p:spPr>
          <a:xfrm>
            <a:off x="545690" y="5106890"/>
            <a:ext cx="9556955" cy="443818"/>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 Driver Stack</a:t>
            </a:r>
          </a:p>
        </p:txBody>
      </p:sp>
      <p:sp>
        <p:nvSpPr>
          <p:cNvPr id="29" name="Rounded Rectangle 28"/>
          <p:cNvSpPr/>
          <p:nvPr/>
        </p:nvSpPr>
        <p:spPr>
          <a:xfrm>
            <a:off x="3769751" y="5816998"/>
            <a:ext cx="3431295" cy="443818"/>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TCPIP.sys</a:t>
            </a:r>
          </a:p>
        </p:txBody>
      </p:sp>
      <p:cxnSp>
        <p:nvCxnSpPr>
          <p:cNvPr id="46" name="Straight Arrow Connector 45"/>
          <p:cNvCxnSpPr/>
          <p:nvPr/>
        </p:nvCxnSpPr>
        <p:spPr>
          <a:xfrm rot="5400000">
            <a:off x="2161267" y="4278130"/>
            <a:ext cx="266291"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5400000">
            <a:off x="2205512" y="4943221"/>
            <a:ext cx="266291"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rot="5400000">
            <a:off x="5352253" y="5682826"/>
            <a:ext cx="266291" cy="2055"/>
          </a:xfrm>
          <a:prstGeom prst="straightConnector1">
            <a:avLst/>
          </a:prstGeom>
          <a:ln w="38100">
            <a:solidFill>
              <a:srgbClr val="FFFFFF">
                <a:alpha val="40000"/>
              </a:srgb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Rounded Rectangle 17"/>
          <p:cNvSpPr/>
          <p:nvPr/>
        </p:nvSpPr>
        <p:spPr>
          <a:xfrm>
            <a:off x="515937" y="1905000"/>
            <a:ext cx="3076334" cy="621345"/>
          </a:xfrm>
          <a:prstGeom prst="roundRect">
            <a:avLst/>
          </a:prstGeom>
          <a:ln/>
        </p:spPr>
        <p:style>
          <a:lnRef idx="0">
            <a:schemeClr val="dk1"/>
          </a:lnRef>
          <a:fillRef idx="3">
            <a:schemeClr val="dk1"/>
          </a:fillRef>
          <a:effectRef idx="3">
            <a:schemeClr val="dk1"/>
          </a:effectRef>
          <a:fontRef idx="minor">
            <a:schemeClr val="lt1"/>
          </a:fontRef>
        </p:style>
        <p:txBody>
          <a:bodyPr lIns="182880" tIns="91440" rIns="182880" bIns="91440" rtlCol="0" anchor="ctr" anchorCtr="0"/>
          <a:lstStyle/>
          <a:p>
            <a:pPr algn="ctr"/>
            <a:r>
              <a:rPr lang="en-US" sz="20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 Applications</a:t>
            </a:r>
          </a:p>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Microsoft Word</a:t>
            </a:r>
          </a:p>
        </p:txBody>
      </p:sp>
      <p:sp>
        <p:nvSpPr>
          <p:cNvPr id="21" name="Rounded Rectangle 20"/>
          <p:cNvSpPr/>
          <p:nvPr/>
        </p:nvSpPr>
        <p:spPr>
          <a:xfrm>
            <a:off x="515937" y="2615108"/>
            <a:ext cx="3076334"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GDI32.dll</a:t>
            </a:r>
          </a:p>
        </p:txBody>
      </p:sp>
      <p:sp>
        <p:nvSpPr>
          <p:cNvPr id="27" name="Rounded Rectangle 26"/>
          <p:cNvSpPr/>
          <p:nvPr/>
        </p:nvSpPr>
        <p:spPr>
          <a:xfrm>
            <a:off x="7043285" y="2615108"/>
            <a:ext cx="3076334"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Millcore.dll</a:t>
            </a:r>
          </a:p>
        </p:txBody>
      </p:sp>
      <p:sp>
        <p:nvSpPr>
          <p:cNvPr id="36" name="Rounded Rectangle 35"/>
          <p:cNvSpPr/>
          <p:nvPr/>
        </p:nvSpPr>
        <p:spPr>
          <a:xfrm>
            <a:off x="7043285" y="1905000"/>
            <a:ext cx="3076334" cy="621345"/>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Desktop Windows Manager</a:t>
            </a:r>
          </a:p>
        </p:txBody>
      </p:sp>
      <p:sp>
        <p:nvSpPr>
          <p:cNvPr id="22" name="Rounded Rectangle 21"/>
          <p:cNvSpPr/>
          <p:nvPr/>
        </p:nvSpPr>
        <p:spPr>
          <a:xfrm>
            <a:off x="3842004" y="2616633"/>
            <a:ext cx="3076334" cy="532581"/>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RDPD3D.dll</a:t>
            </a:r>
          </a:p>
        </p:txBody>
      </p:sp>
      <p:sp>
        <p:nvSpPr>
          <p:cNvPr id="24" name="Rounded Rectangle 23"/>
          <p:cNvSpPr/>
          <p:nvPr/>
        </p:nvSpPr>
        <p:spPr>
          <a:xfrm>
            <a:off x="3842004" y="1906525"/>
            <a:ext cx="3076334" cy="621345"/>
          </a:xfrm>
          <a:prstGeom prst="roundRect">
            <a:avLst/>
          </a:prstGeom>
          <a:ln/>
        </p:spPr>
        <p:style>
          <a:lnRef idx="0">
            <a:schemeClr val="accent5"/>
          </a:lnRef>
          <a:fillRef idx="3">
            <a:schemeClr val="accent5"/>
          </a:fillRef>
          <a:effectRef idx="3">
            <a:schemeClr val="accent5"/>
          </a:effectRef>
          <a:fontRef idx="minor">
            <a:schemeClr val="lt1"/>
          </a:fontRef>
        </p:style>
        <p:txBody>
          <a:bodyPr lIns="182880" tIns="91440" rIns="182880" bIns="91440" rtlCol="0" anchor="ctr" anchorCtr="0"/>
          <a:lstStyle/>
          <a:p>
            <a:pPr algn="ctr"/>
            <a:r>
              <a:rPr lang="en-US"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D2D/D3D</a:t>
            </a:r>
          </a:p>
        </p:txBody>
      </p:sp>
      <p:sp>
        <p:nvSpPr>
          <p:cNvPr id="31" name="Rounded Rectangle 30"/>
          <p:cNvSpPr/>
          <p:nvPr/>
        </p:nvSpPr>
        <p:spPr>
          <a:xfrm>
            <a:off x="3864077" y="3244645"/>
            <a:ext cx="6268065" cy="132735"/>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Dynamic VC Channels</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3854026"/>
            <a:ext cx="12188825" cy="91440"/>
          </a:xfrm>
          <a:prstGeom prst="rect">
            <a:avLst/>
          </a:prstGeom>
          <a:gradFill>
            <a:gsLst>
              <a:gs pos="0">
                <a:schemeClr val="bg1">
                  <a:alpha val="0"/>
                </a:schemeClr>
              </a:gs>
              <a:gs pos="10000">
                <a:schemeClr val="bg1">
                  <a:alpha val="50000"/>
                </a:schemeClr>
              </a:gs>
              <a:gs pos="100000">
                <a:schemeClr val="bg1">
                  <a:alpha val="0"/>
                </a:schemeClr>
              </a:gs>
            </a:gsLst>
            <a:lin ang="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p:cNvSpPr>
            <a:spLocks noGrp="1"/>
          </p:cNvSpPr>
          <p:nvPr>
            <p:ph type="ctrTitle"/>
          </p:nvPr>
        </p:nvSpPr>
        <p:spPr/>
        <p:txBody>
          <a:bodyPr/>
          <a:lstStyle/>
          <a:p>
            <a:r>
              <a:rPr smtClean="0"/>
              <a:t>demo</a:t>
            </a:r>
            <a:endParaRPr lang="en-US" dirty="0"/>
          </a:p>
        </p:txBody>
      </p:sp>
      <p:sp>
        <p:nvSpPr>
          <p:cNvPr id="9" name="Text Placeholder 8"/>
          <p:cNvSpPr>
            <a:spLocks noGrp="1"/>
          </p:cNvSpPr>
          <p:nvPr>
            <p:ph type="body" sz="quarter" idx="10"/>
          </p:nvPr>
        </p:nvSpPr>
        <p:spPr/>
        <p:txBody>
          <a:bodyPr/>
          <a:lstStyle/>
          <a:p>
            <a:r>
              <a:rPr sz="4400" smtClean="0"/>
              <a:t>Windows 7 Aero, DX10.1 Remoting</a:t>
            </a:r>
            <a:endParaRPr lang="en-US" sz="44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15938" y="1420813"/>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Multimedia </a:t>
            </a:r>
            <a:r>
              <a:rPr lang="en-US" sz="48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endPar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Windows 7 Multimedia Pipelines</a:t>
            </a:r>
          </a:p>
        </p:txBody>
      </p:sp>
      <p:sp>
        <p:nvSpPr>
          <p:cNvPr id="10" name="TextBox 9"/>
          <p:cNvSpPr txBox="1"/>
          <p:nvPr/>
        </p:nvSpPr>
        <p:spPr>
          <a:xfrm>
            <a:off x="515938" y="1420813"/>
            <a:ext cx="10482390" cy="402571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Direct Show (</a:t>
            </a:r>
            <a:r>
              <a:rPr lang="en-US" sz="32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Dshow</a:t>
            </a: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a:t>
            </a:r>
          </a:p>
          <a:p>
            <a:pPr marL="914382" lvl="1"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Legacy pipeline</a:t>
            </a:r>
          </a:p>
          <a:p>
            <a:pPr marL="914382" lvl="1"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MPEG-1, MPEG-2 codec</a:t>
            </a:r>
          </a:p>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Media Foundation pipeline </a:t>
            </a:r>
          </a:p>
          <a:p>
            <a:pPr marL="914382" lvl="1"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Secure process</a:t>
            </a:r>
          </a:p>
          <a:p>
            <a:pPr marL="1371563" lvl="2"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Video codec: MPEG-4, WMV, H.264</a:t>
            </a:r>
          </a:p>
          <a:p>
            <a:pPr marL="1371563" lvl="2"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Audio codec: WMA, MP3, AAC</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p:nvPr/>
        </p:nvGrpSpPr>
        <p:grpSpPr>
          <a:xfrm>
            <a:off x="574931" y="5261473"/>
            <a:ext cx="11105766" cy="855287"/>
            <a:chOff x="319978" y="2854966"/>
            <a:chExt cx="8595360" cy="882374"/>
          </a:xfrm>
        </p:grpSpPr>
        <p:sp>
          <p:nvSpPr>
            <p:cNvPr id="9" name="Rectangle 8"/>
            <p:cNvSpPr/>
            <p:nvPr/>
          </p:nvSpPr>
          <p:spPr>
            <a:xfrm>
              <a:off x="319978" y="3344071"/>
              <a:ext cx="8595360" cy="914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8438489" y="2854966"/>
              <a:ext cx="292794" cy="222267"/>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User</a:t>
              </a:r>
            </a:p>
          </p:txBody>
        </p:sp>
        <p:sp>
          <p:nvSpPr>
            <p:cNvPr id="11" name="TextBox 10"/>
            <p:cNvSpPr txBox="1"/>
            <p:nvPr/>
          </p:nvSpPr>
          <p:spPr>
            <a:xfrm>
              <a:off x="8409665" y="3515073"/>
              <a:ext cx="420879" cy="222267"/>
            </a:xfrm>
            <a:prstGeom prst="rect">
              <a:avLst/>
            </a:prstGeom>
            <a:noFill/>
          </p:spPr>
          <p:txBody>
            <a:bodyPr wrap="none" lIns="0" tIns="0" rIns="0" bIns="0" rtlCol="0" anchor="ctr" anchorCtr="0">
              <a:spAutoFit/>
            </a:bodyPr>
            <a:lstStyle/>
            <a:p>
              <a:pPr algn="r"/>
              <a:r>
                <a:rPr lang="en-US" sz="1400" b="1" dirty="0" smtClean="0">
                  <a:solidFill>
                    <a:schemeClr val="accent1"/>
                  </a:solidFill>
                  <a:latin typeface="Segoe UI" pitchFamily="34" charset="0"/>
                  <a:cs typeface="Segoe UI" pitchFamily="34" charset="0"/>
                </a:rPr>
                <a:t>Kernel</a:t>
              </a:r>
            </a:p>
          </p:txBody>
        </p:sp>
      </p:grpSp>
      <p:sp>
        <p:nvSpPr>
          <p:cNvPr id="7" name="Rectangle 6"/>
          <p:cNvSpPr/>
          <p:nvPr/>
        </p:nvSpPr>
        <p:spPr>
          <a:xfrm>
            <a:off x="2745891" y="1610040"/>
            <a:ext cx="3211297" cy="766414"/>
          </a:xfrm>
          <a:prstGeom prst="roundRect">
            <a:avLst/>
          </a:prstGeom>
          <a:ln/>
        </p:spPr>
        <p:style>
          <a:lnRef idx="0">
            <a:schemeClr val="dk1"/>
          </a:lnRef>
          <a:fillRef idx="3">
            <a:schemeClr val="dk1"/>
          </a:fillRef>
          <a:effectRef idx="3">
            <a:schemeClr val="dk1"/>
          </a:effectRef>
          <a:fontRef idx="minor">
            <a:schemeClr val="lt1"/>
          </a:fontRef>
        </p:style>
        <p:txBody>
          <a:bodyPr lIns="182880" tIns="91440" rIns="182880" bIns="91440" rtlCol="0" anchor="ctr" anchorCtr="0"/>
          <a:lstStyle/>
          <a:p>
            <a:pPr algn="ctr"/>
            <a:r>
              <a:rPr lang="en-US" sz="2400" b="1" dirty="0" smtClean="0">
                <a:solidFill>
                  <a:schemeClr val="tx2"/>
                </a:solidFill>
                <a:latin typeface="Segoe UI" pitchFamily="34" charset="0"/>
                <a:cs typeface="Segoe UI" pitchFamily="34" charset="0"/>
              </a:rPr>
              <a:t>Application:</a:t>
            </a:r>
          </a:p>
          <a:p>
            <a:pPr algn="ctr"/>
            <a:r>
              <a:rPr lang="en-US" sz="2000" b="1" dirty="0" smtClean="0">
                <a:solidFill>
                  <a:schemeClr val="bg1"/>
                </a:solidFill>
                <a:latin typeface="Segoe UI" pitchFamily="34" charset="0"/>
                <a:cs typeface="Segoe UI" pitchFamily="34" charset="0"/>
              </a:rPr>
              <a:t>Windows Media Player</a:t>
            </a:r>
          </a:p>
        </p:txBody>
      </p:sp>
      <p:sp>
        <p:nvSpPr>
          <p:cNvPr id="17" name="Rectangle 16"/>
          <p:cNvSpPr/>
          <p:nvPr/>
        </p:nvSpPr>
        <p:spPr>
          <a:xfrm>
            <a:off x="6408431" y="1610040"/>
            <a:ext cx="3211297" cy="766414"/>
          </a:xfrm>
          <a:prstGeom prst="roundRect">
            <a:avLst/>
          </a:prstGeom>
          <a:ln/>
        </p:spPr>
        <p:style>
          <a:lnRef idx="0">
            <a:schemeClr val="dk1"/>
          </a:lnRef>
          <a:fillRef idx="3">
            <a:schemeClr val="dk1"/>
          </a:fillRef>
          <a:effectRef idx="3">
            <a:schemeClr val="dk1"/>
          </a:effectRef>
          <a:fontRef idx="minor">
            <a:schemeClr val="lt1"/>
          </a:fontRef>
        </p:style>
        <p:txBody>
          <a:bodyPr lIns="182880" tIns="91440" rIns="182880" bIns="91440" rtlCol="0" anchor="ctr" anchorCtr="0"/>
          <a:lstStyle/>
          <a:p>
            <a:pPr algn="ctr"/>
            <a:r>
              <a:rPr lang="en-US" sz="2400" b="1" dirty="0" smtClean="0">
                <a:solidFill>
                  <a:schemeClr val="tx2"/>
                </a:solidFill>
                <a:latin typeface="Segoe UI" pitchFamily="34" charset="0"/>
                <a:cs typeface="Segoe UI" pitchFamily="34" charset="0"/>
              </a:rPr>
              <a:t>Application:</a:t>
            </a:r>
          </a:p>
          <a:p>
            <a:pPr algn="ctr"/>
            <a:r>
              <a:rPr lang="en-US" sz="2000" b="1" dirty="0" smtClean="0">
                <a:solidFill>
                  <a:schemeClr val="bg1"/>
                </a:solidFill>
                <a:latin typeface="Segoe UI" pitchFamily="34" charset="0"/>
                <a:cs typeface="Segoe UI" pitchFamily="34" charset="0"/>
              </a:rPr>
              <a:t>Real Player</a:t>
            </a:r>
          </a:p>
        </p:txBody>
      </p:sp>
      <p:sp>
        <p:nvSpPr>
          <p:cNvPr id="8" name="Rounded Rectangle 7"/>
          <p:cNvSpPr/>
          <p:nvPr/>
        </p:nvSpPr>
        <p:spPr>
          <a:xfrm>
            <a:off x="2096086" y="2553720"/>
            <a:ext cx="8033959" cy="797696"/>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13" name="Rounded Rectangle 12"/>
          <p:cNvSpPr/>
          <p:nvPr/>
        </p:nvSpPr>
        <p:spPr>
          <a:xfrm>
            <a:off x="2332379" y="2646244"/>
            <a:ext cx="2470228" cy="612648"/>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Media Session</a:t>
            </a:r>
          </a:p>
        </p:txBody>
      </p:sp>
      <p:sp>
        <p:nvSpPr>
          <p:cNvPr id="14" name="Rounded Rectangle 13"/>
          <p:cNvSpPr/>
          <p:nvPr/>
        </p:nvSpPr>
        <p:spPr>
          <a:xfrm>
            <a:off x="4931601" y="2646244"/>
            <a:ext cx="2470228" cy="612648"/>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Topology</a:t>
            </a:r>
          </a:p>
        </p:txBody>
      </p:sp>
      <p:sp>
        <p:nvSpPr>
          <p:cNvPr id="15" name="Rounded Rectangle 14"/>
          <p:cNvSpPr/>
          <p:nvPr/>
        </p:nvSpPr>
        <p:spPr>
          <a:xfrm>
            <a:off x="7550540" y="2646244"/>
            <a:ext cx="2470228" cy="612648"/>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Topology Loader</a:t>
            </a:r>
          </a:p>
        </p:txBody>
      </p:sp>
      <p:sp>
        <p:nvSpPr>
          <p:cNvPr id="22" name="Rounded Rectangle 21"/>
          <p:cNvSpPr/>
          <p:nvPr/>
        </p:nvSpPr>
        <p:spPr>
          <a:xfrm>
            <a:off x="2096086" y="3528682"/>
            <a:ext cx="8033959" cy="797696"/>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3" name="Rounded Rectangle 22"/>
          <p:cNvSpPr/>
          <p:nvPr/>
        </p:nvSpPr>
        <p:spPr>
          <a:xfrm>
            <a:off x="2288134" y="3620169"/>
            <a:ext cx="2470228" cy="614723"/>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Media Sources</a:t>
            </a:r>
          </a:p>
        </p:txBody>
      </p:sp>
      <p:sp>
        <p:nvSpPr>
          <p:cNvPr id="25" name="Rounded Rectangle 24"/>
          <p:cNvSpPr/>
          <p:nvPr/>
        </p:nvSpPr>
        <p:spPr>
          <a:xfrm>
            <a:off x="4887356" y="3620169"/>
            <a:ext cx="2470228" cy="614723"/>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Transforms</a:t>
            </a:r>
          </a:p>
        </p:txBody>
      </p:sp>
      <p:sp>
        <p:nvSpPr>
          <p:cNvPr id="26" name="Rounded Rectangle 25"/>
          <p:cNvSpPr/>
          <p:nvPr/>
        </p:nvSpPr>
        <p:spPr>
          <a:xfrm>
            <a:off x="7486578" y="3599256"/>
            <a:ext cx="2534190" cy="656549"/>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Media Sinks (RDPMF.dll)</a:t>
            </a:r>
          </a:p>
        </p:txBody>
      </p:sp>
      <p:sp>
        <p:nvSpPr>
          <p:cNvPr id="28" name="Rounded Rectangle 27"/>
          <p:cNvSpPr/>
          <p:nvPr/>
        </p:nvSpPr>
        <p:spPr>
          <a:xfrm>
            <a:off x="2096086" y="4503644"/>
            <a:ext cx="8033959" cy="797696"/>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9" name="Rounded Rectangle 28"/>
          <p:cNvSpPr/>
          <p:nvPr/>
        </p:nvSpPr>
        <p:spPr>
          <a:xfrm>
            <a:off x="2288134" y="4596168"/>
            <a:ext cx="2470228" cy="612648"/>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Eventing</a:t>
            </a:r>
          </a:p>
        </p:txBody>
      </p:sp>
      <p:sp>
        <p:nvSpPr>
          <p:cNvPr id="31" name="Rounded Rectangle 30"/>
          <p:cNvSpPr/>
          <p:nvPr/>
        </p:nvSpPr>
        <p:spPr>
          <a:xfrm>
            <a:off x="7550540" y="4596168"/>
            <a:ext cx="2470228" cy="612648"/>
          </a:xfrm>
          <a:prstGeom prst="round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Helpers</a:t>
            </a:r>
          </a:p>
        </p:txBody>
      </p:sp>
      <p:sp>
        <p:nvSpPr>
          <p:cNvPr id="30" name="TextBox 29"/>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Media Foundation System Overview </a:t>
            </a:r>
          </a:p>
        </p:txBody>
      </p:sp>
      <p:sp>
        <p:nvSpPr>
          <p:cNvPr id="21" name="Rounded Rectangle 20"/>
          <p:cNvSpPr/>
          <p:nvPr/>
        </p:nvSpPr>
        <p:spPr>
          <a:xfrm>
            <a:off x="2138515" y="5486400"/>
            <a:ext cx="7964130" cy="191729"/>
          </a:xfrm>
          <a:prstGeom prst="roundRect">
            <a:avLst/>
          </a:prstGeom>
          <a:ln/>
        </p:spPr>
        <p:style>
          <a:lnRef idx="0">
            <a:schemeClr val="accent5"/>
          </a:lnRef>
          <a:fillRef idx="3">
            <a:schemeClr val="accent5"/>
          </a:fillRef>
          <a:effectRef idx="3">
            <a:schemeClr val="accent5"/>
          </a:effectRef>
          <a:fontRef idx="minor">
            <a:schemeClr val="lt1"/>
          </a:fontRef>
        </p:style>
        <p:txBody>
          <a:bodyPr lIns="0" tIns="0" rIns="0" bIns="0" rtlCol="0" anchor="ctr" anchorCtr="0"/>
          <a:lstStyle/>
          <a:p>
            <a:pPr algn="ctr"/>
            <a:r>
              <a:rPr lang="en-US" sz="1400" b="1" dirty="0" smtClean="0">
                <a:solidFill>
                  <a:schemeClr val="tx1"/>
                </a:solidFill>
                <a:effectLst>
                  <a:outerShdw blurRad="38100" dist="38100" dir="2700000" algn="tl">
                    <a:srgbClr val="000000">
                      <a:alpha val="43137"/>
                    </a:srgbClr>
                  </a:outerShdw>
                </a:effectLst>
                <a:latin typeface="Segoe UI" pitchFamily="34" charset="0"/>
                <a:cs typeface="Segoe UI" pitchFamily="34" charset="0"/>
              </a:rPr>
              <a:t>MF Dynamic VC Channel</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5938" y="1420813"/>
            <a:ext cx="10482390" cy="26776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61963" indent="-461963"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RDP as Presentation Virtualization Platform and Protocol</a:t>
            </a:r>
          </a:p>
          <a:p>
            <a:pPr marL="461963" indent="-461963" defTabSz="912777" fontAlgn="base">
              <a:lnSpc>
                <a:spcPct val="90000"/>
              </a:lnSpc>
              <a:spcBef>
                <a:spcPts val="1167"/>
              </a:spcBef>
              <a:spcAft>
                <a:spcPct val="0"/>
              </a:spcAft>
              <a:buClr>
                <a:schemeClr val="tx2"/>
              </a:buClr>
              <a:buSzPct val="95000"/>
              <a:buBlip>
                <a:blip r:embed="rId3"/>
              </a:buBlip>
            </a:pPr>
            <a:r>
              <a:rPr lang="en-US" sz="32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Remoting</a:t>
            </a: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 scenarios enabled by RDP</a:t>
            </a:r>
          </a:p>
          <a:p>
            <a:pPr marL="461963" indent="-461963"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Windows Graphics and Multimedia subsystems</a:t>
            </a:r>
          </a:p>
          <a:p>
            <a:pPr marL="461963" indent="-461963"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Calista “Early Look”</a:t>
            </a:r>
          </a:p>
        </p:txBody>
      </p:sp>
      <p:sp>
        <p:nvSpPr>
          <p:cNvPr id="11" name="Title 10"/>
          <p:cNvSpPr>
            <a:spLocks noGrp="1"/>
          </p:cNvSpPr>
          <p:nvPr>
            <p:ph type="title"/>
          </p:nvPr>
        </p:nvSpPr>
        <p:spPr/>
        <p:txBody>
          <a:bodyPr/>
          <a:lstStyle/>
          <a:p>
            <a:r>
              <a:rPr smtClean="0"/>
              <a:t>Agenda</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smtClean="0"/>
              <a:t>demo</a:t>
            </a:r>
            <a:endParaRPr lang="en-US" dirty="0"/>
          </a:p>
        </p:txBody>
      </p:sp>
      <p:sp>
        <p:nvSpPr>
          <p:cNvPr id="9" name="Text Placeholder 8"/>
          <p:cNvSpPr>
            <a:spLocks noGrp="1"/>
          </p:cNvSpPr>
          <p:nvPr>
            <p:ph type="body" sz="quarter" idx="10"/>
          </p:nvPr>
        </p:nvSpPr>
        <p:spPr/>
        <p:txBody>
          <a:bodyPr/>
          <a:lstStyle/>
          <a:p>
            <a:r>
              <a:rPr smtClean="0"/>
              <a:t>Windows Multimedia Remoting</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sz="6600" spc="-125" smtClean="0">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cs typeface="Arial" charset="0"/>
              </a:rPr>
              <a:t>RDP Calista Preview</a:t>
            </a:r>
          </a:p>
        </p:txBody>
      </p:sp>
      <p:sp>
        <p:nvSpPr>
          <p:cNvPr id="9" name="Text Placeholder 8"/>
          <p:cNvSpPr>
            <a:spLocks noGrp="1"/>
          </p:cNvSpPr>
          <p:nvPr>
            <p:ph type="body" sz="quarter" idx="10"/>
          </p:nvPr>
        </p:nvSpPr>
        <p:spPr/>
        <p:txBody>
          <a:bodyPr/>
          <a:lstStyle/>
          <a:p>
            <a:r>
              <a:rPr sz="2800">
                <a:solidFill>
                  <a:schemeClr val="accent5"/>
                </a:solidFill>
                <a:effectLst>
                  <a:outerShdw blurRad="38100" dist="38100" dir="2700000" algn="tl">
                    <a:srgbClr val="000000">
                      <a:alpha val="43137"/>
                    </a:srgbClr>
                  </a:outerShdw>
                </a:effectLst>
                <a:cs typeface="Segoe UI" pitchFamily="34" charset="0"/>
              </a:rPr>
              <a:t>Tad Brockway</a:t>
            </a:r>
          </a:p>
          <a:p>
            <a:r>
              <a:rPr sz="2800">
                <a:solidFill>
                  <a:schemeClr val="accent5"/>
                </a:solidFill>
                <a:effectLst>
                  <a:outerShdw blurRad="38100" dist="38100" dir="2700000" algn="tl">
                    <a:srgbClr val="000000">
                      <a:alpha val="43137"/>
                    </a:srgbClr>
                  </a:outerShdw>
                </a:effectLst>
                <a:cs typeface="Segoe UI" pitchFamily="34" charset="0"/>
              </a:rPr>
              <a:t>Product Unit Manager - Calista</a:t>
            </a:r>
          </a:p>
          <a:p>
            <a:r>
              <a:rPr sz="2800">
                <a:solidFill>
                  <a:schemeClr val="accent5"/>
                </a:solidFill>
                <a:effectLst>
                  <a:outerShdw blurRad="38100" dist="38100" dir="2700000" algn="tl">
                    <a:srgbClr val="000000">
                      <a:alpha val="43137"/>
                    </a:srgbClr>
                  </a:outerShdw>
                </a:effectLst>
                <a:cs typeface="Segoe UI" pitchFamily="34" charset="0"/>
              </a:rPr>
              <a:t>Presentation &amp; Hosted Desktop Virtualization</a:t>
            </a:r>
          </a:p>
          <a:p>
            <a:r>
              <a:rPr sz="2800">
                <a:solidFill>
                  <a:schemeClr val="accent5"/>
                </a:solidFill>
                <a:effectLst>
                  <a:outerShdw blurRad="38100" dist="38100" dir="2700000" algn="tl">
                    <a:srgbClr val="000000">
                      <a:alpha val="43137"/>
                    </a:srgbClr>
                  </a:outerShdw>
                </a:effectLst>
                <a:cs typeface="Segoe UI" pitchFamily="34" charset="0"/>
              </a:rPr>
              <a:t>Microsoft Corporation</a:t>
            </a:r>
            <a:endParaRPr sz="6000">
              <a:solidFill>
                <a:schemeClr val="accent5"/>
              </a:solidFill>
            </a:endParaRPr>
          </a:p>
          <a:p>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406294" y="1219200"/>
            <a:ext cx="7313295" cy="44196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3" name="Rectangle 22"/>
          <p:cNvSpPr/>
          <p:nvPr/>
        </p:nvSpPr>
        <p:spPr>
          <a:xfrm>
            <a:off x="711015" y="4267200"/>
            <a:ext cx="6500707" cy="609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b="1" dirty="0" err="1" smtClean="0">
                <a:solidFill>
                  <a:schemeClr val="bg1"/>
                </a:solidFill>
              </a:rPr>
              <a:t>Calista</a:t>
            </a:r>
            <a:r>
              <a:rPr lang="en-US" b="1" dirty="0" smtClean="0">
                <a:solidFill>
                  <a:schemeClr val="bg1"/>
                </a:solidFill>
              </a:rPr>
              <a:t> Encoder</a:t>
            </a:r>
            <a:endParaRPr lang="en-US" b="1" dirty="0">
              <a:solidFill>
                <a:schemeClr val="bg1"/>
              </a:solidFill>
            </a:endParaRPr>
          </a:p>
        </p:txBody>
      </p:sp>
      <p:sp>
        <p:nvSpPr>
          <p:cNvPr id="19" name="Rectangle 18"/>
          <p:cNvSpPr/>
          <p:nvPr/>
        </p:nvSpPr>
        <p:spPr>
          <a:xfrm>
            <a:off x="9040045" y="1219200"/>
            <a:ext cx="2742486" cy="167640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0" name="Rectangle 29"/>
          <p:cNvSpPr/>
          <p:nvPr/>
        </p:nvSpPr>
        <p:spPr>
          <a:xfrm>
            <a:off x="9547913" y="1752600"/>
            <a:ext cx="1625177" cy="9906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b="1" dirty="0" err="1" smtClean="0">
                <a:solidFill>
                  <a:schemeClr val="tx1"/>
                </a:solidFill>
              </a:rPr>
              <a:t>Calista</a:t>
            </a:r>
            <a:r>
              <a:rPr lang="en-US" b="1" dirty="0" smtClean="0">
                <a:solidFill>
                  <a:schemeClr val="tx1"/>
                </a:solidFill>
              </a:rPr>
              <a:t> HW Decoder</a:t>
            </a:r>
            <a:endParaRPr lang="en-US" b="1" dirty="0">
              <a:solidFill>
                <a:schemeClr val="tx1"/>
              </a:solidFill>
            </a:endParaRPr>
          </a:p>
        </p:txBody>
      </p:sp>
      <p:sp>
        <p:nvSpPr>
          <p:cNvPr id="26" name="Rectangle 25"/>
          <p:cNvSpPr/>
          <p:nvPr/>
        </p:nvSpPr>
        <p:spPr>
          <a:xfrm>
            <a:off x="9598700" y="1752600"/>
            <a:ext cx="1625177" cy="990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b="1" dirty="0" err="1" smtClean="0">
                <a:solidFill>
                  <a:schemeClr val="bg1"/>
                </a:solidFill>
              </a:rPr>
              <a:t>Calista</a:t>
            </a:r>
            <a:r>
              <a:rPr lang="en-US" b="1" dirty="0" smtClean="0">
                <a:solidFill>
                  <a:schemeClr val="bg1"/>
                </a:solidFill>
              </a:rPr>
              <a:t> Software Decoder</a:t>
            </a:r>
            <a:endParaRPr lang="en-US" b="1" dirty="0">
              <a:solidFill>
                <a:schemeClr val="bg1"/>
              </a:solidFill>
            </a:endParaRPr>
          </a:p>
        </p:txBody>
      </p:sp>
      <p:sp>
        <p:nvSpPr>
          <p:cNvPr id="28" name="Rectangle 27"/>
          <p:cNvSpPr/>
          <p:nvPr/>
        </p:nvSpPr>
        <p:spPr>
          <a:xfrm>
            <a:off x="711015" y="4267200"/>
            <a:ext cx="6500707" cy="609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b="1" dirty="0" err="1" smtClean="0">
                <a:solidFill>
                  <a:schemeClr val="bg1"/>
                </a:solidFill>
              </a:rPr>
              <a:t>Calista</a:t>
            </a:r>
            <a:r>
              <a:rPr lang="en-US" b="1" dirty="0" smtClean="0">
                <a:solidFill>
                  <a:schemeClr val="bg1"/>
                </a:solidFill>
              </a:rPr>
              <a:t> Device Driver</a:t>
            </a:r>
            <a:endParaRPr lang="en-US" b="1" dirty="0">
              <a:solidFill>
                <a:schemeClr val="bg1"/>
              </a:solidFill>
            </a:endParaRPr>
          </a:p>
        </p:txBody>
      </p:sp>
      <p:sp>
        <p:nvSpPr>
          <p:cNvPr id="29" name="Rectangle 28"/>
          <p:cNvSpPr/>
          <p:nvPr/>
        </p:nvSpPr>
        <p:spPr>
          <a:xfrm>
            <a:off x="711015" y="5029200"/>
            <a:ext cx="6500707" cy="4572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b="1" dirty="0" err="1" smtClean="0"/>
              <a:t>Calista</a:t>
            </a:r>
            <a:r>
              <a:rPr lang="en-US" b="1" dirty="0" smtClean="0"/>
              <a:t> HW ASIC Encoder</a:t>
            </a:r>
            <a:endParaRPr lang="en-US" b="1" dirty="0"/>
          </a:p>
        </p:txBody>
      </p:sp>
      <p:sp>
        <p:nvSpPr>
          <p:cNvPr id="25" name="Rectangle 24"/>
          <p:cNvSpPr/>
          <p:nvPr/>
        </p:nvSpPr>
        <p:spPr>
          <a:xfrm>
            <a:off x="4164515" y="5029200"/>
            <a:ext cx="3047206" cy="45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CPU</a:t>
            </a:r>
            <a:endParaRPr lang="en-US" dirty="0"/>
          </a:p>
        </p:txBody>
      </p:sp>
      <p:sp>
        <p:nvSpPr>
          <p:cNvPr id="24" name="Rectangle 23"/>
          <p:cNvSpPr/>
          <p:nvPr/>
        </p:nvSpPr>
        <p:spPr>
          <a:xfrm>
            <a:off x="711015" y="5029200"/>
            <a:ext cx="3047206" cy="45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GPU</a:t>
            </a:r>
            <a:endParaRPr lang="en-US" dirty="0"/>
          </a:p>
        </p:txBody>
      </p:sp>
      <p:sp>
        <p:nvSpPr>
          <p:cNvPr id="2" name="Title 1"/>
          <p:cNvSpPr>
            <a:spLocks noGrp="1"/>
          </p:cNvSpPr>
          <p:nvPr>
            <p:ph type="title"/>
          </p:nvPr>
        </p:nvSpPr>
        <p:spPr>
          <a:xfrm>
            <a:off x="609441" y="274638"/>
            <a:ext cx="10969943" cy="715962"/>
          </a:xfrm>
        </p:spPr>
        <p:txBody>
          <a:bodyPr>
            <a:normAutofit/>
          </a:bodyPr>
          <a:lstStyle/>
          <a:p>
            <a:r>
              <a:rPr lang="en-US" sz="4000" dirty="0" smtClean="0"/>
              <a:t>Future Innovation* - </a:t>
            </a:r>
            <a:r>
              <a:rPr lang="en-US" sz="4000" dirty="0" err="1" smtClean="0"/>
              <a:t>Calista</a:t>
            </a:r>
            <a:r>
              <a:rPr lang="en-US" sz="4000" dirty="0" smtClean="0"/>
              <a:t> </a:t>
            </a:r>
            <a:r>
              <a:rPr sz="4000" smtClean="0"/>
              <a:t>Rich Media Remoting</a:t>
            </a:r>
            <a:endParaRPr lang="en-US" sz="4000" dirty="0"/>
          </a:p>
        </p:txBody>
      </p:sp>
      <p:sp>
        <p:nvSpPr>
          <p:cNvPr id="6" name="Rectangle 5"/>
          <p:cNvSpPr/>
          <p:nvPr/>
        </p:nvSpPr>
        <p:spPr>
          <a:xfrm>
            <a:off x="711015" y="1828800"/>
            <a:ext cx="142203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Rich Media App 1</a:t>
            </a:r>
            <a:endParaRPr lang="en-US" sz="1400" dirty="0"/>
          </a:p>
        </p:txBody>
      </p:sp>
      <p:sp>
        <p:nvSpPr>
          <p:cNvPr id="9" name="Rectangle 8"/>
          <p:cNvSpPr/>
          <p:nvPr/>
        </p:nvSpPr>
        <p:spPr>
          <a:xfrm>
            <a:off x="4164515" y="2667000"/>
            <a:ext cx="1422030" cy="68580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1400" dirty="0" smtClean="0">
                <a:solidFill>
                  <a:schemeClr val="bg2"/>
                </a:solidFill>
              </a:rPr>
              <a:t>Real  Networks</a:t>
            </a:r>
            <a:endParaRPr lang="en-US" sz="1400" dirty="0">
              <a:solidFill>
                <a:schemeClr val="bg2"/>
              </a:solidFill>
            </a:endParaRPr>
          </a:p>
        </p:txBody>
      </p:sp>
      <p:sp>
        <p:nvSpPr>
          <p:cNvPr id="10" name="Rectangle 9"/>
          <p:cNvSpPr/>
          <p:nvPr/>
        </p:nvSpPr>
        <p:spPr>
          <a:xfrm>
            <a:off x="4164515" y="1828800"/>
            <a:ext cx="142203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Rich Media App 3</a:t>
            </a:r>
            <a:endParaRPr lang="en-US" sz="1400" dirty="0"/>
          </a:p>
        </p:txBody>
      </p:sp>
      <p:sp>
        <p:nvSpPr>
          <p:cNvPr id="13" name="Rectangle 12"/>
          <p:cNvSpPr/>
          <p:nvPr/>
        </p:nvSpPr>
        <p:spPr>
          <a:xfrm>
            <a:off x="711015" y="2667000"/>
            <a:ext cx="1422030" cy="68580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dirty="0" smtClean="0">
                <a:solidFill>
                  <a:schemeClr val="bg2"/>
                </a:solidFill>
              </a:rPr>
              <a:t>Adobe Flash</a:t>
            </a:r>
            <a:endParaRPr lang="en-US" sz="1400" dirty="0">
              <a:solidFill>
                <a:schemeClr val="bg2"/>
              </a:solidFill>
            </a:endParaRPr>
          </a:p>
        </p:txBody>
      </p:sp>
      <p:sp>
        <p:nvSpPr>
          <p:cNvPr id="14" name="Rectangle 13"/>
          <p:cNvSpPr/>
          <p:nvPr/>
        </p:nvSpPr>
        <p:spPr>
          <a:xfrm>
            <a:off x="2437765" y="2667000"/>
            <a:ext cx="1422030" cy="6858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smtClean="0"/>
              <a:t>MSFT </a:t>
            </a:r>
            <a:r>
              <a:rPr lang="en-US" sz="1400" dirty="0" err="1" smtClean="0"/>
              <a:t>Silverlight</a:t>
            </a:r>
            <a:endParaRPr lang="en-US" sz="1400" dirty="0"/>
          </a:p>
        </p:txBody>
      </p:sp>
      <p:sp>
        <p:nvSpPr>
          <p:cNvPr id="15" name="Rectangle 14"/>
          <p:cNvSpPr/>
          <p:nvPr/>
        </p:nvSpPr>
        <p:spPr>
          <a:xfrm>
            <a:off x="2437765" y="1828800"/>
            <a:ext cx="142203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Rich Media App 2</a:t>
            </a:r>
            <a:endParaRPr lang="en-US" sz="1400" dirty="0"/>
          </a:p>
        </p:txBody>
      </p:sp>
      <p:sp>
        <p:nvSpPr>
          <p:cNvPr id="16" name="Rectangle 15"/>
          <p:cNvSpPr/>
          <p:nvPr/>
        </p:nvSpPr>
        <p:spPr>
          <a:xfrm>
            <a:off x="5789692" y="2667000"/>
            <a:ext cx="1422030" cy="6858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1400" dirty="0" smtClean="0">
                <a:solidFill>
                  <a:schemeClr val="bg2"/>
                </a:solidFill>
              </a:rPr>
              <a:t>Windows Media</a:t>
            </a:r>
            <a:endParaRPr lang="en-US" sz="1400" dirty="0">
              <a:solidFill>
                <a:schemeClr val="bg2"/>
              </a:solidFill>
            </a:endParaRPr>
          </a:p>
        </p:txBody>
      </p:sp>
      <p:sp>
        <p:nvSpPr>
          <p:cNvPr id="17" name="Rectangle 16"/>
          <p:cNvSpPr/>
          <p:nvPr/>
        </p:nvSpPr>
        <p:spPr>
          <a:xfrm>
            <a:off x="5789692" y="1828800"/>
            <a:ext cx="142203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t>Rich Media App 4</a:t>
            </a:r>
            <a:endParaRPr lang="en-US" sz="1400" dirty="0"/>
          </a:p>
        </p:txBody>
      </p:sp>
      <p:sp>
        <p:nvSpPr>
          <p:cNvPr id="18" name="TextBox 17"/>
          <p:cNvSpPr txBox="1"/>
          <p:nvPr/>
        </p:nvSpPr>
        <p:spPr>
          <a:xfrm>
            <a:off x="2086187" y="1356360"/>
            <a:ext cx="3994573" cy="369332"/>
          </a:xfrm>
          <a:prstGeom prst="rect">
            <a:avLst/>
          </a:prstGeom>
          <a:noFill/>
        </p:spPr>
        <p:txBody>
          <a:bodyPr wrap="square" rtlCol="0">
            <a:spAutoFit/>
          </a:bodyPr>
          <a:lstStyle/>
          <a:p>
            <a:r>
              <a:rPr lang="en-US" b="1" dirty="0" smtClean="0">
                <a:solidFill>
                  <a:schemeClr val="bg1"/>
                </a:solidFill>
              </a:rPr>
              <a:t>Windows Client in Hyper-V Guest</a:t>
            </a:r>
            <a:endParaRPr lang="en-US" b="1" dirty="0">
              <a:solidFill>
                <a:schemeClr val="bg1"/>
              </a:solidFill>
            </a:endParaRPr>
          </a:p>
        </p:txBody>
      </p:sp>
      <p:sp>
        <p:nvSpPr>
          <p:cNvPr id="20" name="TextBox 19"/>
          <p:cNvSpPr txBox="1"/>
          <p:nvPr/>
        </p:nvSpPr>
        <p:spPr>
          <a:xfrm>
            <a:off x="9192406" y="1295400"/>
            <a:ext cx="2437765" cy="369332"/>
          </a:xfrm>
          <a:prstGeom prst="rect">
            <a:avLst/>
          </a:prstGeom>
          <a:noFill/>
        </p:spPr>
        <p:txBody>
          <a:bodyPr wrap="square" rtlCol="0">
            <a:spAutoFit/>
          </a:bodyPr>
          <a:lstStyle/>
          <a:p>
            <a:r>
              <a:rPr lang="en-US" b="1" u="sng" dirty="0" smtClean="0">
                <a:solidFill>
                  <a:schemeClr val="bg1"/>
                </a:solidFill>
              </a:rPr>
              <a:t>Any</a:t>
            </a:r>
            <a:r>
              <a:rPr lang="en-US" b="1" dirty="0" smtClean="0">
                <a:solidFill>
                  <a:schemeClr val="bg1"/>
                </a:solidFill>
              </a:rPr>
              <a:t> Client Device</a:t>
            </a:r>
            <a:endParaRPr lang="en-US" b="1" dirty="0">
              <a:solidFill>
                <a:schemeClr val="bg1"/>
              </a:solidFill>
            </a:endParaRPr>
          </a:p>
        </p:txBody>
      </p:sp>
      <p:sp>
        <p:nvSpPr>
          <p:cNvPr id="21" name="Rectangle 20"/>
          <p:cNvSpPr/>
          <p:nvPr/>
        </p:nvSpPr>
        <p:spPr>
          <a:xfrm>
            <a:off x="8024310" y="3048001"/>
            <a:ext cx="4164515" cy="2862322"/>
          </a:xfrm>
          <a:prstGeom prst="rect">
            <a:avLst/>
          </a:prstGeom>
        </p:spPr>
        <p:txBody>
          <a:bodyPr wrap="square">
            <a:spAutoFit/>
          </a:bodyPr>
          <a:lstStyle/>
          <a:p>
            <a:pPr marL="173038" indent="-173038">
              <a:buFont typeface="Arial" pitchFamily="34" charset="0"/>
              <a:buChar char="•"/>
            </a:pPr>
            <a:r>
              <a:rPr lang="en-US" dirty="0" smtClean="0"/>
              <a:t>Rich media and 3D graphics for virtual desktops</a:t>
            </a:r>
          </a:p>
          <a:p>
            <a:pPr marL="173038" indent="-173038">
              <a:buFont typeface="Arial" pitchFamily="34" charset="0"/>
              <a:buChar char="•"/>
            </a:pPr>
            <a:r>
              <a:rPr lang="en-US" dirty="0" smtClean="0"/>
              <a:t>Single intercept for all graphics types</a:t>
            </a:r>
          </a:p>
          <a:p>
            <a:pPr marL="173038" indent="-173038">
              <a:buFont typeface="Arial" pitchFamily="34" charset="0"/>
              <a:buChar char="•"/>
            </a:pPr>
            <a:r>
              <a:rPr lang="en-US" dirty="0" smtClean="0"/>
              <a:t>GPU/CPU-based encoder on host</a:t>
            </a:r>
          </a:p>
          <a:p>
            <a:pPr marL="173038" indent="-173038">
              <a:buFont typeface="Arial" pitchFamily="34" charset="0"/>
              <a:buChar char="•"/>
            </a:pPr>
            <a:r>
              <a:rPr lang="en-US" dirty="0" smtClean="0"/>
              <a:t>RDP integrated host/client</a:t>
            </a:r>
          </a:p>
          <a:p>
            <a:pPr marL="173038" indent="-173038">
              <a:buFont typeface="Arial" pitchFamily="34" charset="0"/>
              <a:buChar char="•"/>
            </a:pPr>
            <a:r>
              <a:rPr lang="en-US" dirty="0" smtClean="0"/>
              <a:t>Optional HW ASIC-based encoder improves performance</a:t>
            </a:r>
          </a:p>
          <a:p>
            <a:pPr marL="173038" indent="-173038">
              <a:buFont typeface="Arial" pitchFamily="34" charset="0"/>
              <a:buChar char="•"/>
            </a:pPr>
            <a:r>
              <a:rPr lang="en-US" dirty="0" smtClean="0"/>
              <a:t>Optional HW ASIC-based decoder enables ultra-lightweight client scenarios</a:t>
            </a:r>
          </a:p>
        </p:txBody>
      </p:sp>
      <p:sp>
        <p:nvSpPr>
          <p:cNvPr id="22" name="Rectangle 21"/>
          <p:cNvSpPr/>
          <p:nvPr/>
        </p:nvSpPr>
        <p:spPr>
          <a:xfrm>
            <a:off x="711015" y="3505200"/>
            <a:ext cx="6500707" cy="609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b="1" dirty="0" err="1" smtClean="0">
                <a:solidFill>
                  <a:schemeClr val="bg1"/>
                </a:solidFill>
              </a:rPr>
              <a:t>Calista</a:t>
            </a:r>
            <a:r>
              <a:rPr lang="en-US" b="1" dirty="0" smtClean="0">
                <a:solidFill>
                  <a:schemeClr val="bg1"/>
                </a:solidFill>
              </a:rPr>
              <a:t> Graphics Intercept &amp; VGPU</a:t>
            </a:r>
            <a:endParaRPr lang="en-US" b="1" dirty="0">
              <a:solidFill>
                <a:schemeClr val="bg1"/>
              </a:solidFill>
            </a:endParaRPr>
          </a:p>
        </p:txBody>
      </p:sp>
      <p:sp>
        <p:nvSpPr>
          <p:cNvPr id="27" name="Right Arrow 26"/>
          <p:cNvSpPr/>
          <p:nvPr/>
        </p:nvSpPr>
        <p:spPr>
          <a:xfrm>
            <a:off x="7922736" y="1828800"/>
            <a:ext cx="1015735" cy="685800"/>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schemeClr val="bg1"/>
                </a:solidFill>
              </a:rPr>
              <a:t>RDP</a:t>
            </a:r>
            <a:endParaRPr lang="en-US" dirty="0">
              <a:solidFill>
                <a:schemeClr val="bg1"/>
              </a:solidFill>
            </a:endParaRPr>
          </a:p>
        </p:txBody>
      </p:sp>
      <p:sp>
        <p:nvSpPr>
          <p:cNvPr id="31" name="Title 1"/>
          <p:cNvSpPr txBox="1">
            <a:spLocks/>
          </p:cNvSpPr>
          <p:nvPr/>
        </p:nvSpPr>
        <p:spPr bwMode="auto">
          <a:xfrm>
            <a:off x="373221" y="6039168"/>
            <a:ext cx="3078639" cy="247332"/>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marL="0" marR="0" lvl="0" indent="0" algn="l" defTabSz="912777" rtl="0" eaLnBrk="1" fontAlgn="base" latinLnBrk="0" hangingPunct="1">
              <a:lnSpc>
                <a:spcPct val="90000"/>
              </a:lnSpc>
              <a:spcBef>
                <a:spcPct val="0"/>
              </a:spcBef>
              <a:spcAft>
                <a:spcPct val="0"/>
              </a:spcAft>
              <a:buClrTx/>
              <a:buSzTx/>
              <a:buFontTx/>
              <a:buNone/>
              <a:tabLst/>
              <a:defRPr/>
            </a:pPr>
            <a:r>
              <a:rPr lang="en-US" sz="1400" kern="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Not currently part of a committed release</a:t>
            </a:r>
            <a:endParaRPr kumimoji="0" lang="en-US" sz="1400" b="0" i="0" u="none" strike="noStrike" kern="0" cap="none" spc="-125" normalizeH="0" baseline="0" noProof="0" dirty="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linds(horizontal)">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linds(horizont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linds(horizontal)">
                                      <p:cBhvr>
                                        <p:cTn id="31" dur="500"/>
                                        <p:tgtEl>
                                          <p:spTgt spid="1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blinds(horizontal)">
                                      <p:cBhvr>
                                        <p:cTn id="34" dur="500"/>
                                        <p:tgtEl>
                                          <p:spTgt spid="16"/>
                                        </p:tgtEl>
                                      </p:cBhvr>
                                    </p:animEffect>
                                  </p:childTnLst>
                                </p:cTn>
                              </p:par>
                              <p:par>
                                <p:cTn id="35" presetID="3" presetClass="entr" presetSubtype="10" fill="hold" nodeType="with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blinds(horizontal)">
                                      <p:cBhvr>
                                        <p:cTn id="37" dur="5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linds(horizontal)">
                                      <p:cBhvr>
                                        <p:cTn id="42" dur="500"/>
                                        <p:tgtEl>
                                          <p:spTgt spid="22"/>
                                        </p:tgtEl>
                                      </p:cBhvr>
                                    </p:animEffect>
                                  </p:childTnLst>
                                </p:cTn>
                              </p:par>
                              <p:par>
                                <p:cTn id="43" presetID="3" presetClass="entr" presetSubtype="10" fill="hold" nodeType="withEffect">
                                  <p:stCondLst>
                                    <p:cond delay="0"/>
                                  </p:stCondLst>
                                  <p:childTnLst>
                                    <p:set>
                                      <p:cBhvr>
                                        <p:cTn id="44" dur="1" fill="hold">
                                          <p:stCondLst>
                                            <p:cond delay="0"/>
                                          </p:stCondLst>
                                        </p:cTn>
                                        <p:tgtEl>
                                          <p:spTgt spid="21">
                                            <p:txEl>
                                              <p:pRg st="1" end="1"/>
                                            </p:txEl>
                                          </p:spTgt>
                                        </p:tgtEl>
                                        <p:attrNameLst>
                                          <p:attrName>style.visibility</p:attrName>
                                        </p:attrNameLst>
                                      </p:cBhvr>
                                      <p:to>
                                        <p:strVal val="visible"/>
                                      </p:to>
                                    </p:set>
                                    <p:animEffect transition="in" filter="blinds(horizontal)">
                                      <p:cBhvr>
                                        <p:cTn id="45" dur="500"/>
                                        <p:tgtEl>
                                          <p:spTgt spid="21">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blinds(horizontal)">
                                      <p:cBhvr>
                                        <p:cTn id="50" dur="500"/>
                                        <p:tgtEl>
                                          <p:spTgt spid="23"/>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blinds(horizontal)">
                                      <p:cBhvr>
                                        <p:cTn id="53" dur="500"/>
                                        <p:tgtEl>
                                          <p:spTgt spid="24"/>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blinds(horizontal)">
                                      <p:cBhvr>
                                        <p:cTn id="56" dur="500"/>
                                        <p:tgtEl>
                                          <p:spTgt spid="25"/>
                                        </p:tgtEl>
                                      </p:cBhvr>
                                    </p:animEffect>
                                  </p:childTnLst>
                                </p:cTn>
                              </p:par>
                              <p:par>
                                <p:cTn id="57" presetID="3" presetClass="entr" presetSubtype="10" fill="hold" nodeType="withEffect">
                                  <p:stCondLst>
                                    <p:cond delay="0"/>
                                  </p:stCondLst>
                                  <p:childTnLst>
                                    <p:set>
                                      <p:cBhvr>
                                        <p:cTn id="58" dur="1" fill="hold">
                                          <p:stCondLst>
                                            <p:cond delay="0"/>
                                          </p:stCondLst>
                                        </p:cTn>
                                        <p:tgtEl>
                                          <p:spTgt spid="21">
                                            <p:txEl>
                                              <p:pRg st="2" end="2"/>
                                            </p:txEl>
                                          </p:spTgt>
                                        </p:tgtEl>
                                        <p:attrNameLst>
                                          <p:attrName>style.visibility</p:attrName>
                                        </p:attrNameLst>
                                      </p:cBhvr>
                                      <p:to>
                                        <p:strVal val="visible"/>
                                      </p:to>
                                    </p:set>
                                    <p:animEffect transition="in" filter="blinds(horizontal)">
                                      <p:cBhvr>
                                        <p:cTn id="59" dur="500"/>
                                        <p:tgtEl>
                                          <p:spTgt spid="21">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blinds(horizontal)">
                                      <p:cBhvr>
                                        <p:cTn id="64" dur="500"/>
                                        <p:tgtEl>
                                          <p:spTgt spid="27"/>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26"/>
                                        </p:tgtEl>
                                        <p:attrNameLst>
                                          <p:attrName>style.visibility</p:attrName>
                                        </p:attrNameLst>
                                      </p:cBhvr>
                                      <p:to>
                                        <p:strVal val="visible"/>
                                      </p:to>
                                    </p:set>
                                    <p:animEffect transition="in" filter="blinds(horizontal)">
                                      <p:cBhvr>
                                        <p:cTn id="67" dur="500"/>
                                        <p:tgtEl>
                                          <p:spTgt spid="26"/>
                                        </p:tgtEl>
                                      </p:cBhvr>
                                    </p:animEffect>
                                  </p:childTnLst>
                                </p:cTn>
                              </p:par>
                              <p:par>
                                <p:cTn id="68" presetID="3" presetClass="entr" presetSubtype="10" fill="hold" nodeType="withEffect">
                                  <p:stCondLst>
                                    <p:cond delay="0"/>
                                  </p:stCondLst>
                                  <p:childTnLst>
                                    <p:set>
                                      <p:cBhvr>
                                        <p:cTn id="69" dur="1" fill="hold">
                                          <p:stCondLst>
                                            <p:cond delay="0"/>
                                          </p:stCondLst>
                                        </p:cTn>
                                        <p:tgtEl>
                                          <p:spTgt spid="21">
                                            <p:txEl>
                                              <p:pRg st="3" end="3"/>
                                            </p:txEl>
                                          </p:spTgt>
                                        </p:tgtEl>
                                        <p:attrNameLst>
                                          <p:attrName>style.visibility</p:attrName>
                                        </p:attrNameLst>
                                      </p:cBhvr>
                                      <p:to>
                                        <p:strVal val="visible"/>
                                      </p:to>
                                    </p:set>
                                    <p:animEffect transition="in" filter="blinds(horizontal)">
                                      <p:cBhvr>
                                        <p:cTn id="70" dur="500"/>
                                        <p:tgtEl>
                                          <p:spTgt spid="21">
                                            <p:txEl>
                                              <p:pRg st="3" end="3"/>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xit" presetSubtype="10" fill="hold" grpId="1" nodeType="clickEffect">
                                  <p:stCondLst>
                                    <p:cond delay="0"/>
                                  </p:stCondLst>
                                  <p:childTnLst>
                                    <p:animEffect transition="out" filter="blinds(horizontal)">
                                      <p:cBhvr>
                                        <p:cTn id="74" dur="500"/>
                                        <p:tgtEl>
                                          <p:spTgt spid="23"/>
                                        </p:tgtEl>
                                      </p:cBhvr>
                                    </p:animEffect>
                                    <p:set>
                                      <p:cBhvr>
                                        <p:cTn id="75" dur="1" fill="hold">
                                          <p:stCondLst>
                                            <p:cond delay="499"/>
                                          </p:stCondLst>
                                        </p:cTn>
                                        <p:tgtEl>
                                          <p:spTgt spid="23"/>
                                        </p:tgtEl>
                                        <p:attrNameLst>
                                          <p:attrName>style.visibility</p:attrName>
                                        </p:attrNameLst>
                                      </p:cBhvr>
                                      <p:to>
                                        <p:strVal val="hidden"/>
                                      </p:to>
                                    </p:set>
                                  </p:childTnLst>
                                </p:cTn>
                              </p:par>
                              <p:par>
                                <p:cTn id="76" presetID="3" presetClass="exit" presetSubtype="10" fill="hold" grpId="1" nodeType="withEffect">
                                  <p:stCondLst>
                                    <p:cond delay="0"/>
                                  </p:stCondLst>
                                  <p:childTnLst>
                                    <p:animEffect transition="out" filter="blinds(horizontal)">
                                      <p:cBhvr>
                                        <p:cTn id="77" dur="500"/>
                                        <p:tgtEl>
                                          <p:spTgt spid="24"/>
                                        </p:tgtEl>
                                      </p:cBhvr>
                                    </p:animEffect>
                                    <p:set>
                                      <p:cBhvr>
                                        <p:cTn id="78" dur="1" fill="hold">
                                          <p:stCondLst>
                                            <p:cond delay="499"/>
                                          </p:stCondLst>
                                        </p:cTn>
                                        <p:tgtEl>
                                          <p:spTgt spid="24"/>
                                        </p:tgtEl>
                                        <p:attrNameLst>
                                          <p:attrName>style.visibility</p:attrName>
                                        </p:attrNameLst>
                                      </p:cBhvr>
                                      <p:to>
                                        <p:strVal val="hidden"/>
                                      </p:to>
                                    </p:set>
                                  </p:childTnLst>
                                </p:cTn>
                              </p:par>
                              <p:par>
                                <p:cTn id="79" presetID="3" presetClass="exit" presetSubtype="10" fill="hold" grpId="1" nodeType="withEffect">
                                  <p:stCondLst>
                                    <p:cond delay="0"/>
                                  </p:stCondLst>
                                  <p:childTnLst>
                                    <p:animEffect transition="out" filter="blinds(horizontal)">
                                      <p:cBhvr>
                                        <p:cTn id="80" dur="500"/>
                                        <p:tgtEl>
                                          <p:spTgt spid="25"/>
                                        </p:tgtEl>
                                      </p:cBhvr>
                                    </p:animEffect>
                                    <p:set>
                                      <p:cBhvr>
                                        <p:cTn id="81" dur="1" fill="hold">
                                          <p:stCondLst>
                                            <p:cond delay="499"/>
                                          </p:stCondLst>
                                        </p:cTn>
                                        <p:tgtEl>
                                          <p:spTgt spid="25"/>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blinds(horizontal)">
                                      <p:cBhvr>
                                        <p:cTn id="86" dur="500"/>
                                        <p:tgtEl>
                                          <p:spTgt spid="29"/>
                                        </p:tgtEl>
                                      </p:cBhvr>
                                    </p:animEffect>
                                  </p:childTnLst>
                                </p:cTn>
                              </p:par>
                              <p:par>
                                <p:cTn id="87" presetID="3" presetClass="entr" presetSubtype="10" fill="hold" nodeType="withEffect">
                                  <p:stCondLst>
                                    <p:cond delay="0"/>
                                  </p:stCondLst>
                                  <p:childTnLst>
                                    <p:set>
                                      <p:cBhvr>
                                        <p:cTn id="88" dur="1" fill="hold">
                                          <p:stCondLst>
                                            <p:cond delay="0"/>
                                          </p:stCondLst>
                                        </p:cTn>
                                        <p:tgtEl>
                                          <p:spTgt spid="21">
                                            <p:txEl>
                                              <p:pRg st="4" end="4"/>
                                            </p:txEl>
                                          </p:spTgt>
                                        </p:tgtEl>
                                        <p:attrNameLst>
                                          <p:attrName>style.visibility</p:attrName>
                                        </p:attrNameLst>
                                      </p:cBhvr>
                                      <p:to>
                                        <p:strVal val="visible"/>
                                      </p:to>
                                    </p:set>
                                    <p:animEffect transition="in" filter="blinds(horizontal)">
                                      <p:cBhvr>
                                        <p:cTn id="89" dur="500"/>
                                        <p:tgtEl>
                                          <p:spTgt spid="21">
                                            <p:txEl>
                                              <p:pRg st="4" end="4"/>
                                            </p:txEl>
                                          </p:spTgt>
                                        </p:tgtEl>
                                      </p:cBhvr>
                                    </p:animEffect>
                                  </p:childTnLst>
                                </p:cTn>
                              </p:par>
                              <p:par>
                                <p:cTn id="90" presetID="3" presetClass="entr" presetSubtype="10" fill="hold" grpId="0" nodeType="withEffect">
                                  <p:stCondLst>
                                    <p:cond delay="0"/>
                                  </p:stCondLst>
                                  <p:childTnLst>
                                    <p:set>
                                      <p:cBhvr>
                                        <p:cTn id="91" dur="1" fill="hold">
                                          <p:stCondLst>
                                            <p:cond delay="0"/>
                                          </p:stCondLst>
                                        </p:cTn>
                                        <p:tgtEl>
                                          <p:spTgt spid="28"/>
                                        </p:tgtEl>
                                        <p:attrNameLst>
                                          <p:attrName>style.visibility</p:attrName>
                                        </p:attrNameLst>
                                      </p:cBhvr>
                                      <p:to>
                                        <p:strVal val="visible"/>
                                      </p:to>
                                    </p:set>
                                    <p:animEffect transition="in" filter="blinds(horizontal)">
                                      <p:cBhvr>
                                        <p:cTn id="92" dur="500"/>
                                        <p:tgtEl>
                                          <p:spTgt spid="28"/>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xit" presetSubtype="10" fill="hold" grpId="1" nodeType="clickEffect">
                                  <p:stCondLst>
                                    <p:cond delay="0"/>
                                  </p:stCondLst>
                                  <p:childTnLst>
                                    <p:animEffect transition="out" filter="blinds(horizontal)">
                                      <p:cBhvr>
                                        <p:cTn id="96" dur="500"/>
                                        <p:tgtEl>
                                          <p:spTgt spid="26"/>
                                        </p:tgtEl>
                                      </p:cBhvr>
                                    </p:animEffect>
                                    <p:set>
                                      <p:cBhvr>
                                        <p:cTn id="97" dur="1" fill="hold">
                                          <p:stCondLst>
                                            <p:cond delay="499"/>
                                          </p:stCondLst>
                                        </p:cTn>
                                        <p:tgtEl>
                                          <p:spTgt spid="26"/>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blinds(horizontal)">
                                      <p:cBhvr>
                                        <p:cTn id="102" dur="500"/>
                                        <p:tgtEl>
                                          <p:spTgt spid="30"/>
                                        </p:tgtEl>
                                      </p:cBhvr>
                                    </p:animEffect>
                                  </p:childTnLst>
                                </p:cTn>
                              </p:par>
                              <p:par>
                                <p:cTn id="103" presetID="3" presetClass="entr" presetSubtype="10" fill="hold" nodeType="withEffect">
                                  <p:stCondLst>
                                    <p:cond delay="0"/>
                                  </p:stCondLst>
                                  <p:childTnLst>
                                    <p:set>
                                      <p:cBhvr>
                                        <p:cTn id="104" dur="1" fill="hold">
                                          <p:stCondLst>
                                            <p:cond delay="0"/>
                                          </p:stCondLst>
                                        </p:cTn>
                                        <p:tgtEl>
                                          <p:spTgt spid="21">
                                            <p:txEl>
                                              <p:pRg st="5" end="5"/>
                                            </p:txEl>
                                          </p:spTgt>
                                        </p:tgtEl>
                                        <p:attrNameLst>
                                          <p:attrName>style.visibility</p:attrName>
                                        </p:attrNameLst>
                                      </p:cBhvr>
                                      <p:to>
                                        <p:strVal val="visible"/>
                                      </p:to>
                                    </p:set>
                                    <p:animEffect transition="in" filter="blinds(horizontal)">
                                      <p:cBhvr>
                                        <p:cTn id="105" dur="500"/>
                                        <p:tgtEl>
                                          <p:spTgt spid="2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3" grpId="1" animBg="1"/>
      <p:bldP spid="30" grpId="0" animBg="1"/>
      <p:bldP spid="26" grpId="0" animBg="1"/>
      <p:bldP spid="26" grpId="1" animBg="1"/>
      <p:bldP spid="28" grpId="0" animBg="1"/>
      <p:bldP spid="29" grpId="0" animBg="1"/>
      <p:bldP spid="25" grpId="0" animBg="1"/>
      <p:bldP spid="25" grpId="1" animBg="1"/>
      <p:bldP spid="24" grpId="0" animBg="1"/>
      <p:bldP spid="24" grpId="1" animBg="1"/>
      <p:bldP spid="6" grpId="0" animBg="1"/>
      <p:bldP spid="9" grpId="0" animBg="1"/>
      <p:bldP spid="10" grpId="0" animBg="1"/>
      <p:bldP spid="13" grpId="0" animBg="1"/>
      <p:bldP spid="14" grpId="0" animBg="1"/>
      <p:bldP spid="15" grpId="0" animBg="1"/>
      <p:bldP spid="16" grpId="0" animBg="1"/>
      <p:bldP spid="17" grpId="0" animBg="1"/>
      <p:bldP spid="22" grpId="0" animBg="1"/>
      <p:bldP spid="2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smtClean="0"/>
              <a:t>demo</a:t>
            </a:r>
            <a:endParaRPr lang="en-US" dirty="0"/>
          </a:p>
        </p:txBody>
      </p:sp>
      <p:sp>
        <p:nvSpPr>
          <p:cNvPr id="10" name="Text Placeholder 9"/>
          <p:cNvSpPr>
            <a:spLocks noGrp="1"/>
          </p:cNvSpPr>
          <p:nvPr>
            <p:ph type="body" sz="quarter" idx="10"/>
          </p:nvPr>
        </p:nvSpPr>
        <p:spPr/>
        <p:txBody>
          <a:bodyPr/>
          <a:lstStyle/>
          <a:p>
            <a:r>
              <a:rPr smtClean="0"/>
              <a:t>Early Look at Calista</a:t>
            </a:r>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Call To Action</a:t>
            </a:r>
          </a:p>
        </p:txBody>
      </p:sp>
      <p:sp>
        <p:nvSpPr>
          <p:cNvPr id="10" name="TextBox 9"/>
          <p:cNvSpPr txBox="1"/>
          <p:nvPr/>
        </p:nvSpPr>
        <p:spPr>
          <a:xfrm>
            <a:off x="530686" y="1184839"/>
            <a:ext cx="10482390" cy="464742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Graphic Applications, Codec, and Drivers should </a:t>
            </a:r>
            <a:b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be ready to be deployed everywhere and accessed remotely</a:t>
            </a:r>
          </a:p>
          <a:p>
            <a:pPr marL="914381" lvl="2" indent="-45720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From desktops to servers in the data centers</a:t>
            </a:r>
          </a:p>
          <a:p>
            <a:pPr marL="457200" lvl="3"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Please, Include </a:t>
            </a:r>
            <a:r>
              <a:rPr lang="en-US" sz="32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Remoting</a:t>
            </a: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 into your test matrix </a:t>
            </a:r>
          </a:p>
          <a:p>
            <a:pPr marL="457200"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Get ready with your hardware to support new </a:t>
            </a:r>
            <a:b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trends in server computing</a:t>
            </a:r>
          </a:p>
          <a:p>
            <a:pPr marL="914381" lvl="2" indent="-45720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Graphically capable next gen servers </a:t>
            </a:r>
          </a:p>
          <a:p>
            <a:pPr marL="457200" lvl="1" indent="-457200"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Calista Hardware Questions?</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a:xfrm>
            <a:off x="767556" y="305808"/>
            <a:ext cx="10653714" cy="886397"/>
          </a:xfrm>
          <a:prstGeom prst="rect">
            <a:avLst/>
          </a:prstGeom>
        </p:spPr>
        <p:txBody>
          <a:bodyPr/>
          <a:lstStyle/>
          <a:p>
            <a:pPr marL="0" marR="0" lvl="0" indent="0" algn="ctr" defTabSz="912777" rtl="0" eaLnBrk="1" fontAlgn="base" latinLnBrk="0" hangingPunct="1">
              <a:lnSpc>
                <a:spcPct val="90000"/>
              </a:lnSpc>
              <a:spcBef>
                <a:spcPct val="0"/>
              </a:spcBef>
              <a:spcAft>
                <a:spcPct val="0"/>
              </a:spcAft>
              <a:buClrTx/>
              <a:buSzTx/>
              <a:buFontTx/>
              <a:buNone/>
              <a:tabLst/>
              <a:defRPr/>
            </a:pPr>
            <a:r>
              <a:rPr kumimoji="0" lang="en-US" sz="44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Please Complete A Session Evaluation Form</a:t>
            </a:r>
            <a: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t/>
            </a:r>
            <a:br>
              <a:rPr kumimoji="0" lang="en-US" sz="4800" b="0" i="0" u="none" strike="noStrike" kern="0" cap="none" spc="-125" normalizeH="0" baseline="0" noProof="0"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uLnTx/>
                <a:uFillTx/>
                <a:latin typeface="Trebuchet MS" pitchFamily="34" charset="0"/>
                <a:ea typeface="+mn-ea"/>
                <a:cs typeface="Arial" charset="0"/>
              </a:rPr>
            </a:br>
            <a:r>
              <a:rPr kumimoji="0" lang="en-US" sz="3600" b="0" i="0" u="none" strike="noStrike" kern="0" cap="none" spc="-125" normalizeH="0" baseline="0" noProof="0" dirty="0" smtClean="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rPr>
              <a:t>Your input is important!</a:t>
            </a:r>
            <a:endParaRPr kumimoji="0" lang="en-US" sz="4800" b="0" i="0" u="none" strike="noStrike" kern="0" cap="none" spc="-125" normalizeH="0" baseline="0" noProof="0" dirty="0">
              <a:ln w="3175">
                <a:noFill/>
              </a:ln>
              <a:solidFill>
                <a:schemeClr val="accent1"/>
              </a:solidFill>
              <a:effectLst>
                <a:outerShdw blurRad="88900" dist="12700" dir="2700000" algn="tl" rotWithShape="0">
                  <a:prstClr val="black"/>
                </a:outerShdw>
              </a:effectLst>
              <a:uLnTx/>
              <a:uFillTx/>
              <a:latin typeface="Trebuchet MS" pitchFamily="34" charset="0"/>
              <a:ea typeface="+mn-ea"/>
              <a:cs typeface="Arial" charset="0"/>
            </a:endParaRPr>
          </a:p>
        </p:txBody>
      </p:sp>
      <p:sp>
        <p:nvSpPr>
          <p:cNvPr id="5" name="Text Placeholder 4"/>
          <p:cNvSpPr txBox="1">
            <a:spLocks/>
          </p:cNvSpPr>
          <p:nvPr/>
        </p:nvSpPr>
        <p:spPr bwMode="auto">
          <a:xfrm>
            <a:off x="1290644" y="1658929"/>
            <a:ext cx="9594848" cy="460741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Visit the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WinHEC</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CommNet</a:t>
            </a:r>
            <a:r>
              <a:rPr kumimoji="0" lang="en-US" sz="28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and complete a Session Evaluation for this session and be entered to </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win one </a:t>
            </a:r>
            <a:b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of 150 Maxtor</a:t>
            </a:r>
            <a:r>
              <a:rPr kumimoji="0" lang="en-US" sz="2800" b="0" i="0" u="none" strike="noStrike" kern="0" cap="none" spc="0" normalizeH="0" baseline="4000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a:t>
            </a:r>
            <a:r>
              <a:rPr kumimoji="0" lang="en-US" sz="2800" b="0" i="0" u="none" strike="noStrike" kern="0" cap="none" spc="0" normalizeH="0" baseline="0" noProof="0" dirty="0" err="1"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BlackArmor</a:t>
            </a:r>
            <a:r>
              <a:rPr kumimoji="0" lang="en-US" sz="2800"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Trebuchet MS" pitchFamily="34" charset="0"/>
                <a:ea typeface="+mn-ea"/>
                <a:cs typeface="+mn-cs"/>
              </a:rPr>
              <a:t>™ 160GB External Hard Drives</a:t>
            </a:r>
            <a: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t/>
            </a:r>
            <a:br>
              <a:rPr kumimoji="0" lang="en-US" sz="2800" b="0" i="0" u="none" strike="noStrike" kern="0" cap="none" spc="0" normalizeH="0" baseline="0" noProof="0" dirty="0" smtClean="0">
                <a:ln>
                  <a:noFill/>
                </a:ln>
                <a:solidFill>
                  <a:schemeClr val="accent1"/>
                </a:solidFill>
                <a:effectLst>
                  <a:outerShdw blurRad="38100" dist="38100" dir="2700000" algn="tl">
                    <a:srgbClr val="000000">
                      <a:alpha val="43137"/>
                    </a:srgbClr>
                  </a:outerShdw>
                </a:effectLst>
                <a:uLnTx/>
                <a:uFillTx/>
                <a:latin typeface="Trebuchet MS" pitchFamily="34" charset="0"/>
                <a:ea typeface="+mn-ea"/>
                <a:cs typeface="+mn-cs"/>
              </a:rPr>
            </a:br>
            <a:r>
              <a:rPr kumimoji="0" lang="en-US" sz="2800" b="0" i="1"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50 drives will be given away daily!</a:t>
            </a: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l" defTabSz="912777" rtl="0" eaLnBrk="1" fontAlgn="base" latinLnBrk="0" hangingPunct="1">
              <a:lnSpc>
                <a:spcPct val="90000"/>
              </a:lnSpc>
              <a:spcBef>
                <a:spcPts val="1167"/>
              </a:spcBef>
              <a:spcAft>
                <a:spcPct val="0"/>
              </a:spcAft>
              <a:buClr>
                <a:schemeClr val="tx2"/>
              </a:buClr>
              <a:buSzPct val="95000"/>
              <a:buFontTx/>
              <a:buNone/>
              <a:tabLst/>
              <a:defRPr/>
            </a:pP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a:p>
            <a:pPr marL="0" marR="0" lvl="0" indent="0" algn="ctr" defTabSz="912777" rtl="0" eaLnBrk="1" fontAlgn="base" latinLnBrk="0" hangingPunct="1">
              <a:lnSpc>
                <a:spcPct val="90000"/>
              </a:lnSpc>
              <a:spcBef>
                <a:spcPts val="1167"/>
              </a:spcBef>
              <a:spcAft>
                <a:spcPct val="0"/>
              </a:spcAft>
              <a:buClr>
                <a:schemeClr val="tx2"/>
              </a:buClr>
              <a:buSzPct val="95000"/>
              <a:buFontTx/>
              <a:buNone/>
              <a:tabLst/>
              <a:defRPr/>
            </a:pPr>
            <a: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t/>
            </a:r>
            <a:br>
              <a:rPr kumimoji="0" lang="en-US" sz="10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rPr>
            </a:br>
            <a:r>
              <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hlinkClick r:id="rId3"/>
              </a:rPr>
              <a:t>http://www.winhec2008.com</a:t>
            </a:r>
            <a:endParaRPr kumimoji="0" lang="en-US" sz="2400" b="0" i="0" u="none" strike="noStrike" kern="0" cap="none" spc="0" normalizeH="0" baseline="0" noProof="0" dirty="0" smtClean="0">
              <a:ln>
                <a:noFill/>
              </a:ln>
              <a:gradFill>
                <a:gsLst>
                  <a:gs pos="28000">
                    <a:schemeClr val="tx1"/>
                  </a:gs>
                  <a:gs pos="48000">
                    <a:schemeClr val="tx1"/>
                  </a:gs>
                </a:gsLst>
                <a:lin ang="5400000" scaled="1"/>
              </a:gradFill>
              <a:effectLst>
                <a:outerShdw blurRad="38100" dist="38100" dir="2700000" algn="tl">
                  <a:srgbClr val="000000">
                    <a:alpha val="43137"/>
                  </a:srgbClr>
                </a:outerShdw>
              </a:effectLst>
              <a:uLnTx/>
              <a:uFillTx/>
              <a:latin typeface="Trebuchet MS" pitchFamily="34" charset="0"/>
              <a:ea typeface="+mn-ea"/>
              <a:cs typeface="+mn-cs"/>
            </a:endParaRPr>
          </a:p>
        </p:txBody>
      </p:sp>
      <p:grpSp>
        <p:nvGrpSpPr>
          <p:cNvPr id="2" name="Group 14"/>
          <p:cNvGrpSpPr/>
          <p:nvPr/>
        </p:nvGrpSpPr>
        <p:grpSpPr>
          <a:xfrm>
            <a:off x="2269541" y="3277236"/>
            <a:ext cx="7654734" cy="2194878"/>
            <a:chOff x="2498130" y="3362960"/>
            <a:chExt cx="6767789" cy="1940560"/>
          </a:xfrm>
        </p:grpSpPr>
        <p:sp>
          <p:nvSpPr>
            <p:cNvPr id="6" name="Rounded Rectangle 5"/>
            <p:cNvSpPr/>
            <p:nvPr/>
          </p:nvSpPr>
          <p:spPr bwMode="auto">
            <a:xfrm>
              <a:off x="2498130" y="4267200"/>
              <a:ext cx="6767789" cy="1036320"/>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7" name="Picture 6" descr="maxtor logo.png"/>
            <p:cNvPicPr>
              <a:picLocks noChangeAspect="1"/>
            </p:cNvPicPr>
            <p:nvPr/>
          </p:nvPicPr>
          <p:blipFill>
            <a:blip r:embed="rId4" cstate="print"/>
            <a:stretch>
              <a:fillRect/>
            </a:stretch>
          </p:blipFill>
          <p:spPr>
            <a:xfrm>
              <a:off x="2655945" y="4443150"/>
              <a:ext cx="1329236" cy="337319"/>
            </a:xfrm>
            <a:prstGeom prst="rect">
              <a:avLst/>
            </a:prstGeom>
            <a:effectLst>
              <a:outerShdw blurRad="50800" dist="38100" dir="2700000" algn="tl" rotWithShape="0">
                <a:prstClr val="black">
                  <a:alpha val="40000"/>
                </a:prstClr>
              </a:outerShdw>
            </a:effectLst>
          </p:spPr>
        </p:pic>
        <p:sp>
          <p:nvSpPr>
            <p:cNvPr id="8" name="Rectangle 7"/>
            <p:cNvSpPr/>
            <p:nvPr/>
          </p:nvSpPr>
          <p:spPr>
            <a:xfrm>
              <a:off x="2595710" y="4443150"/>
              <a:ext cx="3446825" cy="646331"/>
            </a:xfrm>
            <a:prstGeom prst="rect">
              <a:avLst/>
            </a:prstGeom>
          </p:spPr>
          <p:txBody>
            <a:bodyPr wrap="square">
              <a:spAutoFit/>
            </a:bodyPr>
            <a:lstStyle/>
            <a:p>
              <a:pPr indent="1311275" defTabSz="912777" fontAlgn="base">
                <a:lnSpc>
                  <a:spcPct val="90000"/>
                </a:lnSpc>
                <a:spcBef>
                  <a:spcPts val="1167"/>
                </a:spcBef>
                <a:spcAft>
                  <a:spcPct val="0"/>
                </a:spcAft>
                <a:buClr>
                  <a:schemeClr val="tx2"/>
                </a:buClr>
                <a:buSzPct val="95000"/>
              </a:pPr>
              <a:r>
                <a:rPr lang="en-US" sz="2000" i="1" dirty="0" err="1" smtClean="0">
                  <a:solidFill>
                    <a:schemeClr val="bg2"/>
                  </a:solidFill>
                  <a:latin typeface="Trebuchet MS" pitchFamily="34" charset="0"/>
                </a:rPr>
                <a:t>BlackArmor</a:t>
              </a:r>
              <a:r>
                <a:rPr lang="en-US" sz="2000" i="1" dirty="0" smtClean="0">
                  <a:solidFill>
                    <a:schemeClr val="bg2"/>
                  </a:solidFill>
                  <a:latin typeface="Trebuchet MS" pitchFamily="34" charset="0"/>
                </a:rPr>
                <a:t> </a:t>
              </a:r>
              <a:br>
                <a:rPr lang="en-US" sz="2000" i="1" dirty="0" smtClean="0">
                  <a:solidFill>
                    <a:schemeClr val="bg2"/>
                  </a:solidFill>
                  <a:latin typeface="Trebuchet MS" pitchFamily="34" charset="0"/>
                </a:rPr>
              </a:br>
              <a:r>
                <a:rPr lang="en-US" sz="2000" i="1" dirty="0" smtClean="0">
                  <a:solidFill>
                    <a:schemeClr val="bg2"/>
                  </a:solidFill>
                  <a:latin typeface="Trebuchet MS" pitchFamily="34" charset="0"/>
                </a:rPr>
                <a:t>Hard Drives provided by:</a:t>
              </a:r>
            </a:p>
          </p:txBody>
        </p:sp>
        <p:grpSp>
          <p:nvGrpSpPr>
            <p:cNvPr id="3" name="Group 8"/>
            <p:cNvGrpSpPr/>
            <p:nvPr/>
          </p:nvGrpSpPr>
          <p:grpSpPr>
            <a:xfrm>
              <a:off x="5700138" y="4479785"/>
              <a:ext cx="1490191" cy="597855"/>
              <a:chOff x="5211095" y="5584736"/>
              <a:chExt cx="1490191" cy="597855"/>
            </a:xfrm>
          </p:grpSpPr>
          <p:sp>
            <p:nvSpPr>
              <p:cNvPr id="10" name="Rounded Rectangle 9"/>
              <p:cNvSpPr/>
              <p:nvPr/>
            </p:nvSpPr>
            <p:spPr bwMode="auto">
              <a:xfrm>
                <a:off x="5211095" y="5584736"/>
                <a:ext cx="1490191" cy="597855"/>
              </a:xfrm>
              <a:prstGeom prst="roundRect">
                <a:avLst/>
              </a:prstGeom>
              <a:ln>
                <a:solidFill>
                  <a:schemeClr val="bg2"/>
                </a:solidFill>
                <a:headEnd type="none" w="med" len="med"/>
                <a:tailEnd type="none" w="med" len="med"/>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1" name="Picture 4" descr="\\Server3\Restrict\FTP_Root\Clients\White_Whale\5-10070_WinHec_11-05\Sponsorlogos\Seagate\pr_nbl_2c_pos.png"/>
              <p:cNvPicPr>
                <a:picLocks noChangeAspect="1" noChangeArrowheads="1"/>
              </p:cNvPicPr>
              <p:nvPr/>
            </p:nvPicPr>
            <p:blipFill>
              <a:blip r:embed="rId5" cstate="print"/>
              <a:srcRect/>
              <a:stretch>
                <a:fillRect/>
              </a:stretch>
            </p:blipFill>
            <p:spPr bwMode="auto">
              <a:xfrm>
                <a:off x="5297319" y="5624065"/>
                <a:ext cx="1295815" cy="519199"/>
              </a:xfrm>
              <a:prstGeom prst="rect">
                <a:avLst/>
              </a:prstGeom>
              <a:noFill/>
            </p:spPr>
          </p:pic>
        </p:grpSp>
        <p:grpSp>
          <p:nvGrpSpPr>
            <p:cNvPr id="9" name="Group 11"/>
            <p:cNvGrpSpPr/>
            <p:nvPr/>
          </p:nvGrpSpPr>
          <p:grpSpPr>
            <a:xfrm>
              <a:off x="7495129" y="3362960"/>
              <a:ext cx="1576110" cy="1837343"/>
              <a:chOff x="5879689" y="3657600"/>
              <a:chExt cx="1576110" cy="1837343"/>
            </a:xfrm>
          </p:grpSpPr>
          <p:sp>
            <p:nvSpPr>
              <p:cNvPr id="13" name="Freeform 12"/>
              <p:cNvSpPr/>
              <p:nvPr/>
            </p:nvSpPr>
            <p:spPr bwMode="auto">
              <a:xfrm>
                <a:off x="6573520" y="4750265"/>
                <a:ext cx="882279" cy="697423"/>
              </a:xfrm>
              <a:custGeom>
                <a:avLst/>
                <a:gdLst>
                  <a:gd name="connsiteX0" fmla="*/ 0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0 w 1651819"/>
                  <a:gd name="connsiteY4" fmla="*/ 0 h 742709"/>
                  <a:gd name="connsiteX0" fmla="*/ 731838 w 1651819"/>
                  <a:gd name="connsiteY0" fmla="*/ 0 h 742709"/>
                  <a:gd name="connsiteX1" fmla="*/ 1651819 w 1651819"/>
                  <a:gd name="connsiteY1" fmla="*/ 0 h 742709"/>
                  <a:gd name="connsiteX2" fmla="*/ 1651819 w 1651819"/>
                  <a:gd name="connsiteY2" fmla="*/ 742709 h 742709"/>
                  <a:gd name="connsiteX3" fmla="*/ 0 w 1651819"/>
                  <a:gd name="connsiteY3" fmla="*/ 742709 h 742709"/>
                  <a:gd name="connsiteX4" fmla="*/ 731838 w 1651819"/>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307632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742709"/>
                  <a:gd name="connsiteX1" fmla="*/ 1514167 w 1514167"/>
                  <a:gd name="connsiteY1" fmla="*/ 0 h 742709"/>
                  <a:gd name="connsiteX2" fmla="*/ 1514167 w 1514167"/>
                  <a:gd name="connsiteY2" fmla="*/ 742709 h 742709"/>
                  <a:gd name="connsiteX3" fmla="*/ 0 w 1514167"/>
                  <a:gd name="connsiteY3" fmla="*/ 140483 h 742709"/>
                  <a:gd name="connsiteX4" fmla="*/ 594186 w 1514167"/>
                  <a:gd name="connsiteY4" fmla="*/ 0 h 742709"/>
                  <a:gd name="connsiteX0" fmla="*/ 594186 w 1514167"/>
                  <a:gd name="connsiteY0" fmla="*/ 0 h 563270"/>
                  <a:gd name="connsiteX1" fmla="*/ 1514167 w 1514167"/>
                  <a:gd name="connsiteY1" fmla="*/ 0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563270"/>
                  <a:gd name="connsiteX1" fmla="*/ 1514167 w 1514167"/>
                  <a:gd name="connsiteY1" fmla="*/ 356793 h 563270"/>
                  <a:gd name="connsiteX2" fmla="*/ 865239 w 1514167"/>
                  <a:gd name="connsiteY2" fmla="*/ 563270 h 563270"/>
                  <a:gd name="connsiteX3" fmla="*/ 0 w 1514167"/>
                  <a:gd name="connsiteY3" fmla="*/ 140483 h 563270"/>
                  <a:gd name="connsiteX4" fmla="*/ 594186 w 1514167"/>
                  <a:gd name="connsiteY4" fmla="*/ 0 h 56327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32930"/>
                  <a:gd name="connsiteX1" fmla="*/ 1514167 w 1514167"/>
                  <a:gd name="connsiteY1" fmla="*/ 426453 h 632930"/>
                  <a:gd name="connsiteX2" fmla="*/ 865239 w 1514167"/>
                  <a:gd name="connsiteY2" fmla="*/ 632930 h 632930"/>
                  <a:gd name="connsiteX3" fmla="*/ 0 w 1514167"/>
                  <a:gd name="connsiteY3" fmla="*/ 210143 h 632930"/>
                  <a:gd name="connsiteX4" fmla="*/ 594186 w 1514167"/>
                  <a:gd name="connsiteY4" fmla="*/ 0 h 632930"/>
                  <a:gd name="connsiteX0" fmla="*/ 594186 w 1514167"/>
                  <a:gd name="connsiteY0" fmla="*/ 0 h 697423"/>
                  <a:gd name="connsiteX1" fmla="*/ 1514167 w 1514167"/>
                  <a:gd name="connsiteY1" fmla="*/ 426453 h 697423"/>
                  <a:gd name="connsiteX2" fmla="*/ 865239 w 1514167"/>
                  <a:gd name="connsiteY2" fmla="*/ 697423 h 697423"/>
                  <a:gd name="connsiteX3" fmla="*/ 0 w 1514167"/>
                  <a:gd name="connsiteY3" fmla="*/ 210143 h 697423"/>
                  <a:gd name="connsiteX4" fmla="*/ 594186 w 1514167"/>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210143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594186 w 1444509"/>
                  <a:gd name="connsiteY0" fmla="*/ 0 h 697423"/>
                  <a:gd name="connsiteX1" fmla="*/ 1444509 w 1444509"/>
                  <a:gd name="connsiteY1" fmla="*/ 426453 h 697423"/>
                  <a:gd name="connsiteX2" fmla="*/ 865239 w 1444509"/>
                  <a:gd name="connsiteY2" fmla="*/ 697423 h 697423"/>
                  <a:gd name="connsiteX3" fmla="*/ 0 w 1444509"/>
                  <a:gd name="connsiteY3" fmla="*/ 153996 h 697423"/>
                  <a:gd name="connsiteX4" fmla="*/ 594186 w 1444509"/>
                  <a:gd name="connsiteY4" fmla="*/ 0 h 697423"/>
                  <a:gd name="connsiteX0" fmla="*/ 612867 w 1463190"/>
                  <a:gd name="connsiteY0" fmla="*/ 0 h 697423"/>
                  <a:gd name="connsiteX1" fmla="*/ 1463190 w 1463190"/>
                  <a:gd name="connsiteY1" fmla="*/ 426453 h 697423"/>
                  <a:gd name="connsiteX2" fmla="*/ 0 w 1463190"/>
                  <a:gd name="connsiteY2" fmla="*/ 697423 h 697423"/>
                  <a:gd name="connsiteX3" fmla="*/ 18681 w 1463190"/>
                  <a:gd name="connsiteY3" fmla="*/ 153996 h 697423"/>
                  <a:gd name="connsiteX4" fmla="*/ 612867 w 1463190"/>
                  <a:gd name="connsiteY4" fmla="*/ 0 h 697423"/>
                  <a:gd name="connsiteX0" fmla="*/ 61286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61286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 name="connsiteX0" fmla="*/ 399507 w 882279"/>
                  <a:gd name="connsiteY0" fmla="*/ 0 h 697423"/>
                  <a:gd name="connsiteX1" fmla="*/ 882279 w 882279"/>
                  <a:gd name="connsiteY1" fmla="*/ 260293 h 697423"/>
                  <a:gd name="connsiteX2" fmla="*/ 0 w 882279"/>
                  <a:gd name="connsiteY2" fmla="*/ 697423 h 697423"/>
                  <a:gd name="connsiteX3" fmla="*/ 18681 w 882279"/>
                  <a:gd name="connsiteY3" fmla="*/ 153996 h 697423"/>
                  <a:gd name="connsiteX4" fmla="*/ 399507 w 882279"/>
                  <a:gd name="connsiteY4" fmla="*/ 0 h 6974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2279" h="697423">
                    <a:moveTo>
                      <a:pt x="399507" y="0"/>
                    </a:moveTo>
                    <a:lnTo>
                      <a:pt x="882279" y="260293"/>
                    </a:lnTo>
                    <a:lnTo>
                      <a:pt x="0" y="697423"/>
                    </a:lnTo>
                    <a:lnTo>
                      <a:pt x="18681" y="153996"/>
                    </a:lnTo>
                    <a:lnTo>
                      <a:pt x="399507" y="0"/>
                    </a:lnTo>
                    <a:close/>
                  </a:path>
                </a:pathLst>
              </a:custGeom>
              <a:solidFill>
                <a:schemeClr val="bg2">
                  <a:alpha val="4000"/>
                </a:schemeClr>
              </a:solidFill>
              <a:ln>
                <a:noFill/>
                <a:headEnd type="none" w="med" len="med"/>
                <a:tailEnd type="none" w="med" len="med"/>
              </a:ln>
              <a:effectLst>
                <a:glow rad="70000">
                  <a:schemeClr val="bg2">
                    <a:alpha val="50000"/>
                  </a:schemeClr>
                </a:glo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err="1" smtClean="0">
                  <a:solidFill>
                    <a:schemeClr val="tx1"/>
                  </a:solidFill>
                  <a:effectLst>
                    <a:outerShdw blurRad="38100" dist="38100" dir="2700000" algn="tl">
                      <a:srgbClr val="000000">
                        <a:alpha val="43137"/>
                      </a:srgbClr>
                    </a:outerShdw>
                  </a:effectLst>
                  <a:latin typeface="Trebuchet MS" pitchFamily="34" charset="0"/>
                </a:endParaRPr>
              </a:p>
            </p:txBody>
          </p:sp>
          <p:pic>
            <p:nvPicPr>
              <p:cNvPr id="14" name="Picture 13" descr="blackarmor hd2.png"/>
              <p:cNvPicPr>
                <a:picLocks noChangeAspect="1"/>
              </p:cNvPicPr>
              <p:nvPr/>
            </p:nvPicPr>
            <p:blipFill>
              <a:blip r:embed="rId6"/>
              <a:srcRect l="25300" t="13192" r="28973" b="21077"/>
              <a:stretch>
                <a:fillRect/>
              </a:stretch>
            </p:blipFill>
            <p:spPr>
              <a:xfrm>
                <a:off x="5879689" y="3657600"/>
                <a:ext cx="1022555" cy="1837343"/>
              </a:xfrm>
              <a:prstGeom prst="rect">
                <a:avLst/>
              </a:prstGeom>
            </p:spPr>
          </p:pic>
        </p:grpSp>
      </p:gr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rrowheads="1"/>
          </p:cNvPicPr>
          <p:nvPr/>
        </p:nvPicPr>
        <p:blipFill>
          <a:blip r:embed="rId3"/>
          <a:srcRect/>
          <a:stretch>
            <a:fillRect/>
          </a:stretch>
        </p:blipFill>
        <p:spPr bwMode="black">
          <a:xfrm>
            <a:off x="3102772" y="2787387"/>
            <a:ext cx="5983282" cy="1283229"/>
          </a:xfrm>
          <a:prstGeom prst="rect">
            <a:avLst/>
          </a:prstGeom>
          <a:noFill/>
        </p:spPr>
      </p:pic>
      <p:sp>
        <p:nvSpPr>
          <p:cNvPr id="5" name="Text Box 3"/>
          <p:cNvSpPr txBox="1">
            <a:spLocks noChangeArrowheads="1"/>
          </p:cNvSpPr>
          <p:nvPr/>
        </p:nvSpPr>
        <p:spPr bwMode="blackWhite">
          <a:xfrm>
            <a:off x="973138" y="5891472"/>
            <a:ext cx="9277363"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Trebuchet MS" pitchFamily="34" charset="0"/>
                <a:cs typeface="Arial" charset="0"/>
              </a:rPr>
              <a:t>© </a:t>
            </a:r>
            <a:r>
              <a:rPr lang="en-US" sz="700" dirty="0" smtClean="0">
                <a:latin typeface="Trebuchet MS" pitchFamily="34" charset="0"/>
                <a:cs typeface="Arial" charset="0"/>
              </a:rPr>
              <a:t>2008 Microsoft </a:t>
            </a:r>
            <a:r>
              <a:rPr lang="en-US" sz="700" dirty="0">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Trebuchet MS" pitchFamily="34" charset="0"/>
                <a:cs typeface="Arial" charset="0"/>
              </a:rPr>
            </a:br>
            <a:r>
              <a:rPr lang="en-US" sz="700" dirty="0">
                <a:latin typeface="Trebuchet MS"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5938" y="1420813"/>
            <a:ext cx="9186296" cy="378565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61963" indent="-461963"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Presentation </a:t>
            </a:r>
            <a:r>
              <a:rPr lang="en-US" sz="32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Remoting</a:t>
            </a: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 Protocol for </a:t>
            </a:r>
            <a:b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Microsoft Windows</a:t>
            </a:r>
          </a:p>
          <a:p>
            <a:pPr marL="461963" indent="-461963" defTabSz="912777" fontAlgn="base">
              <a:lnSpc>
                <a:spcPct val="90000"/>
              </a:lnSpc>
              <a:spcBef>
                <a:spcPts val="1167"/>
              </a:spcBef>
              <a:spcAft>
                <a:spcPct val="0"/>
              </a:spcAft>
              <a:buClr>
                <a:schemeClr val="tx2"/>
              </a:buClr>
              <a:buSzPct val="95000"/>
              <a:buBlip>
                <a:blip r:embed="rId3"/>
              </a:buBlip>
            </a:pP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RDP6.1 (Vista and </a:t>
            </a:r>
            <a:b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32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Windows Server 2008) provides  </a:t>
            </a:r>
          </a:p>
          <a:p>
            <a:pPr marL="919144" lvl="2" indent="-461963"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A great </a:t>
            </a:r>
            <a:r>
              <a:rPr lang="en-US" sz="28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remoting</a:t>
            </a: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 experience from </a:t>
            </a:r>
            <a:b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GDI based applications</a:t>
            </a:r>
          </a:p>
          <a:p>
            <a:pPr marL="919144" lvl="2" indent="-461963"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Rich media and animations fallback to </a:t>
            </a:r>
            <a:b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b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bitmap </a:t>
            </a:r>
            <a:r>
              <a:rPr lang="en-US" sz="28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remoting</a:t>
            </a:r>
            <a:endPar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12" name="TextBox 11"/>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Introduction To RDP</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1828323" y="1849120"/>
            <a:ext cx="8532178" cy="4314613"/>
            <a:chOff x="1853723" y="1849120"/>
            <a:chExt cx="8532178" cy="4314613"/>
          </a:xfrm>
        </p:grpSpPr>
        <p:sp>
          <p:nvSpPr>
            <p:cNvPr id="18" name="Rounded Rectangle 17"/>
            <p:cNvSpPr/>
            <p:nvPr/>
          </p:nvSpPr>
          <p:spPr>
            <a:xfrm>
              <a:off x="1853724" y="1866053"/>
              <a:ext cx="2681542" cy="100584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Graphics Virtual Channels (VCs)</a:t>
              </a:r>
            </a:p>
          </p:txBody>
        </p:sp>
        <p:sp>
          <p:nvSpPr>
            <p:cNvPr id="21" name="Rounded Rectangle 20"/>
            <p:cNvSpPr/>
            <p:nvPr/>
          </p:nvSpPr>
          <p:spPr>
            <a:xfrm>
              <a:off x="4762109" y="1866053"/>
              <a:ext cx="2681542" cy="100584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Devices VC</a:t>
              </a:r>
            </a:p>
          </p:txBody>
        </p:sp>
        <p:sp>
          <p:nvSpPr>
            <p:cNvPr id="22" name="Rounded Rectangle 21"/>
            <p:cNvSpPr/>
            <p:nvPr/>
          </p:nvSpPr>
          <p:spPr>
            <a:xfrm>
              <a:off x="7704359" y="1849120"/>
              <a:ext cx="2681542" cy="100584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Partner Plug-Ins</a:t>
              </a:r>
            </a:p>
          </p:txBody>
        </p:sp>
        <p:sp>
          <p:nvSpPr>
            <p:cNvPr id="28" name="Rounded Rectangle 27"/>
            <p:cNvSpPr/>
            <p:nvPr/>
          </p:nvSpPr>
          <p:spPr>
            <a:xfrm>
              <a:off x="1853723" y="3054773"/>
              <a:ext cx="8532178" cy="64008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Virtual Channel Multiplexing and Framing</a:t>
              </a:r>
            </a:p>
          </p:txBody>
        </p:sp>
        <p:sp>
          <p:nvSpPr>
            <p:cNvPr id="26" name="Rounded Rectangle 25"/>
            <p:cNvSpPr/>
            <p:nvPr/>
          </p:nvSpPr>
          <p:spPr>
            <a:xfrm>
              <a:off x="1853723" y="3877733"/>
              <a:ext cx="8532178" cy="64008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000000"/>
                    </a:gs>
                    <a:gs pos="25000">
                      <a:srgbClr val="000000"/>
                    </a:gs>
                  </a:gsLst>
                  <a:lin ang="5400000" scaled="1"/>
                </a:gradFill>
                <a:latin typeface="Trebuchet MS" pitchFamily="34" charset="0"/>
              </a:endParaRPr>
            </a:p>
            <a:p>
              <a:pPr algn="ctr" defTabSz="914063"/>
              <a:r>
                <a:rPr lang="en-US" dirty="0" smtClean="0">
                  <a:gradFill>
                    <a:gsLst>
                      <a:gs pos="0">
                        <a:srgbClr val="000000"/>
                      </a:gs>
                      <a:gs pos="25000">
                        <a:srgbClr val="000000"/>
                      </a:gs>
                    </a:gsLst>
                    <a:lin ang="5400000" scaled="1"/>
                  </a:gradFill>
                  <a:latin typeface="Trebuchet MS" pitchFamily="34" charset="0"/>
                </a:rPr>
                <a:t>Bulk Compression (RDP5+, RDP6.0, RDP6.1)</a:t>
              </a:r>
            </a:p>
            <a:p>
              <a:pPr algn="ctr" defTabSz="914063"/>
              <a:endParaRPr lang="en-US" dirty="0" smtClean="0">
                <a:gradFill>
                  <a:gsLst>
                    <a:gs pos="0">
                      <a:srgbClr val="000000"/>
                    </a:gs>
                    <a:gs pos="25000">
                      <a:srgbClr val="000000"/>
                    </a:gs>
                  </a:gsLst>
                  <a:lin ang="5400000" scaled="1"/>
                </a:gradFill>
                <a:latin typeface="Trebuchet MS" pitchFamily="34" charset="0"/>
              </a:endParaRPr>
            </a:p>
          </p:txBody>
        </p:sp>
        <p:sp>
          <p:nvSpPr>
            <p:cNvPr id="27" name="Rounded Rectangle 26"/>
            <p:cNvSpPr/>
            <p:nvPr/>
          </p:nvSpPr>
          <p:spPr>
            <a:xfrm>
              <a:off x="1853723" y="4700693"/>
              <a:ext cx="8532178" cy="64008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Security Layer (SSL/Kerberos/NTLM)</a:t>
              </a:r>
            </a:p>
          </p:txBody>
        </p:sp>
        <p:sp>
          <p:nvSpPr>
            <p:cNvPr id="32" name="Rounded Rectangle 31"/>
            <p:cNvSpPr/>
            <p:nvPr/>
          </p:nvSpPr>
          <p:spPr>
            <a:xfrm>
              <a:off x="1853723" y="5523653"/>
              <a:ext cx="8532178" cy="640080"/>
            </a:xfrm>
            <a:prstGeom prst="round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000000"/>
                      </a:gs>
                      <a:gs pos="25000">
                        <a:srgbClr val="000000"/>
                      </a:gs>
                    </a:gsLst>
                    <a:lin ang="5400000" scaled="1"/>
                  </a:gradFill>
                  <a:latin typeface="Trebuchet MS" pitchFamily="34" charset="0"/>
                </a:rPr>
                <a:t>Transport Layer (e.g., TCP, RPC/HTTP, Windows Live Tunnel)</a:t>
              </a:r>
            </a:p>
          </p:txBody>
        </p:sp>
      </p:grpSp>
      <p:sp>
        <p:nvSpPr>
          <p:cNvPr id="14" name="TextBox 13"/>
          <p:cNvSpPr txBox="1"/>
          <p:nvPr/>
        </p:nvSpPr>
        <p:spPr>
          <a:xfrm>
            <a:off x="515938" y="228600"/>
            <a:ext cx="10482390" cy="6647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RDP Architecture</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ounded Rectangle 17"/>
          <p:cNvSpPr/>
          <p:nvPr/>
        </p:nvSpPr>
        <p:spPr>
          <a:xfrm>
            <a:off x="1858758" y="2092960"/>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Windows 7 Aero</a:t>
            </a:r>
          </a:p>
        </p:txBody>
      </p:sp>
      <p:sp>
        <p:nvSpPr>
          <p:cNvPr id="21" name="Rounded Rectangle 20"/>
          <p:cNvSpPr/>
          <p:nvPr/>
        </p:nvSpPr>
        <p:spPr>
          <a:xfrm>
            <a:off x="4750210" y="2092960"/>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D2D, D3D </a:t>
            </a:r>
          </a:p>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DX10 Apps</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2" name="Rounded Rectangle 21"/>
          <p:cNvSpPr/>
          <p:nvPr/>
        </p:nvSpPr>
        <p:spPr>
          <a:xfrm>
            <a:off x="7648525" y="2092960"/>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RDP Performance Improvements</a:t>
            </a:r>
          </a:p>
          <a:p>
            <a:pPr algn="ctr" defTabSz="914063"/>
            <a:endPar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5" name="Rounded Rectangle 24"/>
          <p:cNvSpPr/>
          <p:nvPr/>
        </p:nvSpPr>
        <p:spPr>
          <a:xfrm>
            <a:off x="2642172" y="4565228"/>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Low latency Audio Playback</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8" name="Rounded Rectangle 27"/>
          <p:cNvSpPr/>
          <p:nvPr/>
        </p:nvSpPr>
        <p:spPr>
          <a:xfrm>
            <a:off x="1858758" y="3329094"/>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Multiple Monitors</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9" name="Rounded Rectangle 28"/>
          <p:cNvSpPr/>
          <p:nvPr/>
        </p:nvSpPr>
        <p:spPr>
          <a:xfrm>
            <a:off x="4753641" y="3329094"/>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Multimedia:  Media Foundation</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30" name="Rounded Rectangle 29"/>
          <p:cNvSpPr/>
          <p:nvPr/>
        </p:nvSpPr>
        <p:spPr>
          <a:xfrm>
            <a:off x="7648525" y="3329094"/>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Multimedia:  </a:t>
            </a:r>
            <a:r>
              <a:rPr lang="en-US" dirty="0" err="1"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DShow</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31" name="Rounded Rectangle 30"/>
          <p:cNvSpPr/>
          <p:nvPr/>
        </p:nvSpPr>
        <p:spPr>
          <a:xfrm>
            <a:off x="6875505" y="4565228"/>
            <a:ext cx="2681542" cy="1005840"/>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r>
              <a:rPr lang="en-US" dirty="0" smtClean="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rPr>
              <a:t>Bi–directional Audio</a:t>
            </a:r>
            <a:endParaRPr lang="en-US"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ndParaRPr>
          </a:p>
        </p:txBody>
      </p:sp>
      <p:sp>
        <p:nvSpPr>
          <p:cNvPr id="23" name="TextBox 22"/>
          <p:cNvSpPr txBox="1"/>
          <p:nvPr/>
        </p:nvSpPr>
        <p:spPr>
          <a:xfrm>
            <a:off x="515938" y="228600"/>
            <a:ext cx="10912273" cy="11633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RDP Platform Technology  </a:t>
            </a:r>
            <a:b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br>
            <a:r>
              <a:rPr lang="en-US" sz="3600" spc="-125" dirty="0" smtClean="0">
                <a:ln w="3175">
                  <a:noFill/>
                </a:ln>
                <a:solidFill>
                  <a:schemeClr val="accent1"/>
                </a:solidFill>
                <a:effectLst>
                  <a:outerShdw blurRad="88900" dist="12700" dir="2700000" algn="tl" rotWithShape="0">
                    <a:prstClr val="black"/>
                  </a:outerShdw>
                </a:effectLst>
                <a:latin typeface="Trebuchet MS" pitchFamily="34" charset="0"/>
                <a:cs typeface="Arial" charset="0"/>
              </a:rPr>
              <a:t>RDP 7 improvements</a:t>
            </a:r>
            <a:endParaRPr lang="en-US" sz="4800" spc="-125" dirty="0" smtClean="0">
              <a:ln w="3175">
                <a:noFill/>
              </a:ln>
              <a:solidFill>
                <a:schemeClr val="accent1"/>
              </a:solidFill>
              <a:effectLst>
                <a:outerShdw blurRad="88900" dist="12700" dir="2700000" algn="tl" rotWithShape="0">
                  <a:prstClr val="black"/>
                </a:outerShdw>
              </a:effectLst>
              <a:latin typeface="Trebuchet MS" pitchFamily="34" charset="0"/>
              <a:cs typeface="Arial" charset="0"/>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lstStyle/>
          <a:p>
            <a:r>
              <a:rPr smtClean="0"/>
              <a:t>demo</a:t>
            </a:r>
            <a:endParaRPr lang="en-US" dirty="0"/>
          </a:p>
        </p:txBody>
      </p:sp>
      <p:sp>
        <p:nvSpPr>
          <p:cNvPr id="13" name="Text Placeholder 12"/>
          <p:cNvSpPr>
            <a:spLocks noGrp="1"/>
          </p:cNvSpPr>
          <p:nvPr>
            <p:ph type="body" sz="quarter" idx="10"/>
          </p:nvPr>
        </p:nvSpPr>
        <p:spPr/>
        <p:txBody>
          <a:bodyPr/>
          <a:lstStyle/>
          <a:p>
            <a:r>
              <a:rPr sz="4400" smtClean="0"/>
              <a:t>Windows RDP 7 Multiple Monitors</a:t>
            </a:r>
            <a:endParaRPr lang="en-US" sz="44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5938" y="1905000"/>
            <a:ext cx="10482390" cy="363791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Terminal Server</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Remote Desktop</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Remote Assistance</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Live Mesh Remote Desktop</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Xbox 360 and Media Center Extenders</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System Center Configuration Manager(SCCM) Remote control</a:t>
            </a:r>
          </a:p>
          <a:p>
            <a:pPr marL="400050" indent="-400050" defTabSz="912777" fontAlgn="base">
              <a:lnSpc>
                <a:spcPct val="90000"/>
              </a:lnSpc>
              <a:spcBef>
                <a:spcPts val="1167"/>
              </a:spcBef>
              <a:spcAft>
                <a:spcPct val="0"/>
              </a:spcAft>
              <a:buClr>
                <a:schemeClr val="tx2"/>
              </a:buClr>
              <a:buSzPct val="95000"/>
              <a:buBlip>
                <a:blip r:embed="rId3"/>
              </a:buBlip>
            </a:pPr>
            <a:r>
              <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Hyper-V Remote Control </a:t>
            </a:r>
          </a:p>
        </p:txBody>
      </p:sp>
      <p:sp>
        <p:nvSpPr>
          <p:cNvPr id="8" name="TextBox 7"/>
          <p:cNvSpPr txBox="1"/>
          <p:nvPr/>
        </p:nvSpPr>
        <p:spPr>
          <a:xfrm>
            <a:off x="515938" y="228600"/>
            <a:ext cx="11137643" cy="116339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48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RDP Platform Technology</a:t>
            </a:r>
          </a:p>
          <a:p>
            <a:pPr defTabSz="912777" fontAlgn="base">
              <a:lnSpc>
                <a:spcPct val="90000"/>
              </a:lnSpc>
              <a:spcBef>
                <a:spcPct val="0"/>
              </a:spcBef>
              <a:spcAft>
                <a:spcPct val="0"/>
              </a:spcAft>
            </a:pPr>
            <a:r>
              <a:rPr lang="en-US" sz="3600" spc="-125" dirty="0" smtClean="0">
                <a:ln w="3175">
                  <a:noFill/>
                </a:ln>
                <a:solidFill>
                  <a:schemeClr val="accent1"/>
                </a:solidFill>
                <a:effectLst>
                  <a:outerShdw blurRad="88900" dist="12700" dir="2700000" algn="tl" rotWithShape="0">
                    <a:prstClr val="black"/>
                  </a:outerShdw>
                </a:effectLst>
                <a:latin typeface="Trebuchet MS" pitchFamily="34" charset="0"/>
                <a:cs typeface="Arial" charset="0"/>
              </a:rPr>
              <a:t>Scenarios enabled by RDP</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smtClean="0"/>
              <a:t>demo</a:t>
            </a:r>
            <a:endParaRPr lang="en-US" dirty="0"/>
          </a:p>
        </p:txBody>
      </p:sp>
      <p:sp>
        <p:nvSpPr>
          <p:cNvPr id="10" name="Text Placeholder 9"/>
          <p:cNvSpPr>
            <a:spLocks noGrp="1"/>
          </p:cNvSpPr>
          <p:nvPr>
            <p:ph type="body" sz="quarter" idx="10"/>
          </p:nvPr>
        </p:nvSpPr>
        <p:spPr/>
        <p:txBody>
          <a:bodyPr/>
          <a:lstStyle/>
          <a:p>
            <a:r>
              <a:rPr smtClean="0"/>
              <a:t>Live Mesh Remote Desktop</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515938" y="1420813"/>
            <a:ext cx="10043907" cy="34532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400050" indent="-400050" defTabSz="912777" fontAlgn="base">
              <a:lnSpc>
                <a:spcPct val="90000"/>
              </a:lnSpc>
              <a:spcBef>
                <a:spcPts val="1167"/>
              </a:spcBef>
              <a:spcAft>
                <a:spcPct val="0"/>
              </a:spcAft>
              <a:buClr>
                <a:schemeClr val="tx2"/>
              </a:buClr>
              <a:buSzPct val="95000"/>
              <a:buBlip>
                <a:blip r:embed="rId3"/>
              </a:buBlip>
            </a:pPr>
            <a:r>
              <a:rPr lang="en-US" sz="36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Graphics Richness Increasing:  </a:t>
            </a:r>
          </a:p>
          <a:p>
            <a:pPr marL="857232" lvl="1" indent="-400050" defTabSz="912777" fontAlgn="base">
              <a:lnSpc>
                <a:spcPct val="90000"/>
              </a:lnSpc>
              <a:spcBef>
                <a:spcPts val="1167"/>
              </a:spcBef>
              <a:spcAft>
                <a:spcPct val="0"/>
              </a:spcAft>
              <a:buClr>
                <a:schemeClr val="tx2"/>
              </a:buClr>
              <a:buSzPct val="95000"/>
              <a:buBlip>
                <a:blip r:embed="rId3"/>
              </a:buBlip>
            </a:pPr>
            <a:r>
              <a:rPr lang="en-US" sz="36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Media, 3D UI, Video, Animations, Flash, and </a:t>
            </a:r>
            <a:r>
              <a:rPr lang="en-US" sz="3600" dirty="0" err="1"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Silverlight</a:t>
            </a:r>
            <a:endParaRPr lang="en-US" sz="36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a:p>
            <a:pPr marL="400050" indent="-400050" defTabSz="912777" fontAlgn="base">
              <a:lnSpc>
                <a:spcPct val="90000"/>
              </a:lnSpc>
              <a:spcBef>
                <a:spcPts val="1167"/>
              </a:spcBef>
              <a:spcAft>
                <a:spcPct val="0"/>
              </a:spcAft>
              <a:buClr>
                <a:schemeClr val="tx2"/>
              </a:buClr>
              <a:buSzPct val="95000"/>
              <a:buBlip>
                <a:blip r:embed="rId3"/>
              </a:buBlip>
            </a:pPr>
            <a:r>
              <a:rPr lang="en-US" sz="36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Portable Graphics stacks like Silverlight and Flash</a:t>
            </a:r>
          </a:p>
          <a:p>
            <a:pPr marL="400050" indent="-400050" defTabSz="912777" fontAlgn="base">
              <a:lnSpc>
                <a:spcPct val="90000"/>
              </a:lnSpc>
              <a:spcBef>
                <a:spcPts val="1167"/>
              </a:spcBef>
              <a:spcAft>
                <a:spcPct val="0"/>
              </a:spcAft>
              <a:buClr>
                <a:schemeClr val="tx2"/>
              </a:buClr>
              <a:buSzPct val="95000"/>
              <a:buBlip>
                <a:blip r:embed="rId3"/>
              </a:buBlip>
            </a:pPr>
            <a:r>
              <a:rPr lang="en-US" sz="36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rPr>
              <a:t>Diversity of Client-Side Devices</a:t>
            </a:r>
            <a:endParaRPr lang="en-US" sz="2800" dirty="0" smtClean="0">
              <a:gradFill>
                <a:gsLst>
                  <a:gs pos="28000">
                    <a:schemeClr val="tx1"/>
                  </a:gs>
                  <a:gs pos="48000">
                    <a:schemeClr val="tx1"/>
                  </a:gs>
                </a:gsLst>
                <a:lin ang="5400000" scaled="1"/>
              </a:gradFill>
              <a:effectLst>
                <a:outerShdw blurRad="38100" dist="38100" dir="2700000" algn="tl">
                  <a:srgbClr val="000000">
                    <a:alpha val="43137"/>
                  </a:srgbClr>
                </a:outerShdw>
              </a:effectLst>
              <a:latin typeface="Trebuchet MS" pitchFamily="34" charset="0"/>
            </a:endParaRPr>
          </a:p>
        </p:txBody>
      </p:sp>
      <p:sp>
        <p:nvSpPr>
          <p:cNvPr id="8" name="TextBox 7"/>
          <p:cNvSpPr txBox="1"/>
          <p:nvPr/>
        </p:nvSpPr>
        <p:spPr>
          <a:xfrm>
            <a:off x="515938" y="228600"/>
            <a:ext cx="11062229" cy="4985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defTabSz="912777" fontAlgn="base">
              <a:lnSpc>
                <a:spcPct val="90000"/>
              </a:lnSpc>
              <a:spcBef>
                <a:spcPct val="0"/>
              </a:spcBef>
              <a:spcAft>
                <a:spcPct val="0"/>
              </a:spcAft>
            </a:pPr>
            <a:r>
              <a:rPr lang="en-US" sz="36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Trends Making </a:t>
            </a:r>
            <a:r>
              <a:rPr lang="en-US" sz="3600" spc="-125" dirty="0" err="1"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Remoting</a:t>
            </a:r>
            <a:r>
              <a:rPr lang="en-US" sz="3600" spc="-125" dirty="0" smtClean="0">
                <a:ln w="3175">
                  <a:noFill/>
                </a:ln>
                <a:gradFill flip="none" rotWithShape="1">
                  <a:gsLst>
                    <a:gs pos="0">
                      <a:schemeClr val="accent6">
                        <a:lumMod val="20000"/>
                        <a:lumOff val="80000"/>
                      </a:schemeClr>
                    </a:gs>
                    <a:gs pos="41000">
                      <a:schemeClr val="accent6">
                        <a:lumMod val="60000"/>
                        <a:lumOff val="40000"/>
                      </a:schemeClr>
                    </a:gs>
                    <a:gs pos="100000">
                      <a:schemeClr val="accent6"/>
                    </a:gs>
                  </a:gsLst>
                  <a:lin ang="5400000" scaled="1"/>
                  <a:tileRect/>
                </a:gradFill>
                <a:effectLst>
                  <a:outerShdw blurRad="88900" dist="12700" dir="2700000" algn="tl" rotWithShape="0">
                    <a:prstClr val="black"/>
                  </a:outerShdw>
                </a:effectLst>
                <a:latin typeface="Trebuchet MS" pitchFamily="34" charset="0"/>
                <a:cs typeface="Arial" charset="0"/>
              </a:rPr>
              <a:t> More Technically Challenging…</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WinHec 2008 Template_16x9">
  <a:themeElements>
    <a:clrScheme name="Custom 3">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91432" tIns="45717" rIns="91432" bIns="45717" numCol="1" rtlCol="0" anchor="ctr" anchorCtr="0" compatLnSpc="1">
        <a:prstTxWarp prst="textNoShape">
          <a:avLst/>
        </a:prstTxWarp>
      </a:bodyPr>
      <a:lstStyle>
        <a:defPPr algn="ctr" defTabSz="914063" rtl="0">
          <a:defRPr kern="1200" dirty="0">
            <a:gradFill>
              <a:gsLst>
                <a:gs pos="0">
                  <a:srgbClr val="FFFFFF"/>
                </a:gs>
                <a:gs pos="50000">
                  <a:srgbClr val="FFFFFF"/>
                </a:gs>
              </a:gsLst>
              <a:lin ang="5400000" scaled="1"/>
            </a:gradFill>
            <a:effectLst>
              <a:outerShdw blurRad="38100" dist="38100" dir="2700000" algn="tl">
                <a:srgbClr val="000000">
                  <a:alpha val="43137"/>
                </a:srgbClr>
              </a:outerShdw>
            </a:effectLst>
            <a:latin typeface="Trebuchet MS" pitchFamily="34" charset="0"/>
            <a:ea typeface="+mn-ea"/>
            <a:cs typeface="+mn-cs"/>
          </a:defRPr>
        </a:defPPr>
      </a:lstStyle>
      <a:style>
        <a:lnRef idx="1">
          <a:schemeClr val="accent4"/>
        </a:lnRef>
        <a:fillRef idx="3">
          <a:schemeClr val="accent4"/>
        </a:fillRef>
        <a:effectRef idx="2">
          <a:schemeClr val="accent4"/>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smtClean="0">
            <a:solidFill>
              <a:schemeClr val="tx1"/>
            </a:solidFill>
            <a:effectLst>
              <a:outerShdw blurRad="38100" dist="38100" dir="2700000" algn="tl">
                <a:srgbClr val="000000">
                  <a:alpha val="43137"/>
                </a:srgbClr>
              </a:outerShdw>
            </a:effectLst>
            <a:latin typeface="Trebuchet MS"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944</Words>
  <Application>Microsoft Office PowerPoint</Application>
  <PresentationFormat>Custom</PresentationFormat>
  <Paragraphs>232</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1_WinHec 2008 Template_16x9</vt:lpstr>
      <vt:lpstr>Windows Presentation Virtualization RDP:  Today and Tomorrow</vt:lpstr>
      <vt:lpstr>Agenda</vt:lpstr>
      <vt:lpstr>Slide 3</vt:lpstr>
      <vt:lpstr>Slide 4</vt:lpstr>
      <vt:lpstr>Slide 5</vt:lpstr>
      <vt:lpstr>demo</vt:lpstr>
      <vt:lpstr>Slide 7</vt:lpstr>
      <vt:lpstr>demo</vt:lpstr>
      <vt:lpstr>Slide 9</vt:lpstr>
      <vt:lpstr>Slide 10</vt:lpstr>
      <vt:lpstr>Slide 11</vt:lpstr>
      <vt:lpstr>Slide 12</vt:lpstr>
      <vt:lpstr>Slide 13</vt:lpstr>
      <vt:lpstr>Slide 14</vt:lpstr>
      <vt:lpstr>Slide 15</vt:lpstr>
      <vt:lpstr>demo</vt:lpstr>
      <vt:lpstr>Slide 17</vt:lpstr>
      <vt:lpstr>Slide 18</vt:lpstr>
      <vt:lpstr>Slide 19</vt:lpstr>
      <vt:lpstr>demo</vt:lpstr>
      <vt:lpstr>RDP Calista Preview</vt:lpstr>
      <vt:lpstr>Future Innovation* - Calista Rich Media Remoting</vt:lpstr>
      <vt:lpstr>demo</vt:lpstr>
      <vt:lpstr>Slide 24</vt:lpstr>
      <vt:lpstr>Slide 25</vt:lpstr>
      <vt:lpstr>Slide 26</vt:lpstr>
      <vt:lpstr>Slide 27</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2008-11-12T06:32:20Z</dcterms:created>
  <dcterms:modified xsi:type="dcterms:W3CDTF">2008-11-12T06:32:25Z</dcterms:modified>
</cp:coreProperties>
</file>