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49" r:id="rId1"/>
  </p:sldMasterIdLst>
  <p:notesMasterIdLst>
    <p:notesMasterId r:id="rId34"/>
  </p:notesMasterIdLst>
  <p:handoutMasterIdLst>
    <p:handoutMasterId r:id="rId35"/>
  </p:handoutMasterIdLst>
  <p:sldIdLst>
    <p:sldId id="348" r:id="rId2"/>
    <p:sldId id="327" r:id="rId3"/>
    <p:sldId id="320" r:id="rId4"/>
    <p:sldId id="260" r:id="rId5"/>
    <p:sldId id="296" r:id="rId6"/>
    <p:sldId id="323" r:id="rId7"/>
    <p:sldId id="295" r:id="rId8"/>
    <p:sldId id="331" r:id="rId9"/>
    <p:sldId id="303" r:id="rId10"/>
    <p:sldId id="332" r:id="rId11"/>
    <p:sldId id="352" r:id="rId12"/>
    <p:sldId id="333" r:id="rId13"/>
    <p:sldId id="335" r:id="rId14"/>
    <p:sldId id="330" r:id="rId15"/>
    <p:sldId id="345" r:id="rId16"/>
    <p:sldId id="334" r:id="rId17"/>
    <p:sldId id="346" r:id="rId18"/>
    <p:sldId id="328" r:id="rId19"/>
    <p:sldId id="315" r:id="rId20"/>
    <p:sldId id="338" r:id="rId21"/>
    <p:sldId id="336" r:id="rId22"/>
    <p:sldId id="351" r:id="rId23"/>
    <p:sldId id="301" r:id="rId24"/>
    <p:sldId id="347" r:id="rId25"/>
    <p:sldId id="339" r:id="rId26"/>
    <p:sldId id="342" r:id="rId27"/>
    <p:sldId id="341" r:id="rId28"/>
    <p:sldId id="343" r:id="rId29"/>
    <p:sldId id="314" r:id="rId30"/>
    <p:sldId id="340" r:id="rId31"/>
    <p:sldId id="353" r:id="rId32"/>
    <p:sldId id="349" r:id="rId3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3AF35"/>
    <a:srgbClr val="F6AE1E"/>
    <a:srgbClr val="FFFFFF"/>
    <a:srgbClr val="000000"/>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275" autoAdjust="0"/>
    <p:restoredTop sz="96118" autoAdjust="0"/>
  </p:normalViewPr>
  <p:slideViewPr>
    <p:cSldViewPr snapToGrid="0">
      <p:cViewPr varScale="1">
        <p:scale>
          <a:sx n="100" d="100"/>
          <a:sy n="100" d="100"/>
        </p:scale>
        <p:origin x="-558" y="-102"/>
      </p:cViewPr>
      <p:guideLst>
        <p:guide orient="horz" pos="144"/>
        <p:guide orient="horz" pos="252"/>
        <p:guide orient="horz" pos="2741"/>
        <p:guide orient="horz" pos="4319"/>
        <p:guide orient="horz" pos="4176"/>
        <p:guide orient="horz" pos="2155"/>
        <p:guide orient="horz" pos="1196"/>
        <p:guide orient="horz" pos="895"/>
        <p:guide pos="2880"/>
        <p:guide pos="240"/>
        <p:guide pos="460"/>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5" d="100"/>
          <a:sy n="85" d="100"/>
        </p:scale>
        <p:origin x="-163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tebr\Documents\PB\Kernel\BootVHD\Performance\For%20WinHEC.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etebr\Documents\PB\Kernel\BootVHD\Performance\For%20WinHE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etebr\Documents\PB\Kernel\BootVHD\Performance\For%20WinHE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etebr\Documents\PB\Kernel\BootVHD\Performance\For%20WinHE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latin typeface="Trebuchet MS" pitchFamily="34" charset="0"/>
              </a:defRPr>
            </a:pPr>
            <a:r>
              <a:rPr lang="en-US">
                <a:latin typeface="Trebuchet MS" pitchFamily="34" charset="0"/>
              </a:rPr>
              <a:t>64K Sequential Read Throughput </a:t>
            </a:r>
          </a:p>
        </c:rich>
      </c:tx>
      <c:layout>
        <c:manualLayout>
          <c:xMode val="edge"/>
          <c:yMode val="edge"/>
          <c:x val="0.26273359918169709"/>
          <c:y val="2.0519447857089881E-2"/>
        </c:manualLayout>
      </c:layout>
    </c:title>
    <c:plotArea>
      <c:layout/>
      <c:barChart>
        <c:barDir val="col"/>
        <c:grouping val="clustered"/>
        <c:ser>
          <c:idx val="0"/>
          <c:order val="0"/>
          <c:tx>
            <c:v>Raw Disk</c:v>
          </c:tx>
          <c:cat>
            <c:numRef>
              <c:f>'64K Sequential Read'!$C$4:$C$12</c:f>
              <c:numCache>
                <c:formatCode>General</c:formatCode>
                <c:ptCount val="9"/>
                <c:pt idx="0">
                  <c:v>1</c:v>
                </c:pt>
                <c:pt idx="1">
                  <c:v>2</c:v>
                </c:pt>
                <c:pt idx="2">
                  <c:v>4</c:v>
                </c:pt>
                <c:pt idx="3">
                  <c:v>8</c:v>
                </c:pt>
                <c:pt idx="4">
                  <c:v>16</c:v>
                </c:pt>
                <c:pt idx="5">
                  <c:v>32</c:v>
                </c:pt>
                <c:pt idx="6">
                  <c:v>64</c:v>
                </c:pt>
                <c:pt idx="7">
                  <c:v>128</c:v>
                </c:pt>
                <c:pt idx="8">
                  <c:v>256</c:v>
                </c:pt>
              </c:numCache>
            </c:numRef>
          </c:cat>
          <c:val>
            <c:numRef>
              <c:f>'64K Sequential Read'!$E$4:$E$12</c:f>
              <c:numCache>
                <c:formatCode>0.00</c:formatCode>
                <c:ptCount val="9"/>
                <c:pt idx="0">
                  <c:v>299.62656699999945</c:v>
                </c:pt>
                <c:pt idx="1">
                  <c:v>363.137069</c:v>
                </c:pt>
                <c:pt idx="2">
                  <c:v>352.87780800000002</c:v>
                </c:pt>
                <c:pt idx="3">
                  <c:v>713.79634300000055</c:v>
                </c:pt>
                <c:pt idx="4">
                  <c:v>714.736491</c:v>
                </c:pt>
                <c:pt idx="5">
                  <c:v>714.73376599999995</c:v>
                </c:pt>
                <c:pt idx="6">
                  <c:v>714.88944500000002</c:v>
                </c:pt>
                <c:pt idx="7">
                  <c:v>715.04749499999946</c:v>
                </c:pt>
                <c:pt idx="8">
                  <c:v>715.629144</c:v>
                </c:pt>
              </c:numCache>
            </c:numRef>
          </c:val>
        </c:ser>
        <c:ser>
          <c:idx val="1"/>
          <c:order val="1"/>
          <c:tx>
            <c:v>Native VHD</c:v>
          </c:tx>
          <c:cat>
            <c:numRef>
              <c:f>'64K Sequential Read'!$C$4:$C$12</c:f>
              <c:numCache>
                <c:formatCode>General</c:formatCode>
                <c:ptCount val="9"/>
                <c:pt idx="0">
                  <c:v>1</c:v>
                </c:pt>
                <c:pt idx="1">
                  <c:v>2</c:v>
                </c:pt>
                <c:pt idx="2">
                  <c:v>4</c:v>
                </c:pt>
                <c:pt idx="3">
                  <c:v>8</c:v>
                </c:pt>
                <c:pt idx="4">
                  <c:v>16</c:v>
                </c:pt>
                <c:pt idx="5">
                  <c:v>32</c:v>
                </c:pt>
                <c:pt idx="6">
                  <c:v>64</c:v>
                </c:pt>
                <c:pt idx="7">
                  <c:v>128</c:v>
                </c:pt>
                <c:pt idx="8">
                  <c:v>256</c:v>
                </c:pt>
              </c:numCache>
            </c:numRef>
          </c:cat>
          <c:val>
            <c:numRef>
              <c:f>'64K Sequential Read'!$M$4:$M$12</c:f>
              <c:numCache>
                <c:formatCode>0.00</c:formatCode>
                <c:ptCount val="9"/>
                <c:pt idx="0">
                  <c:v>202.12551299999998</c:v>
                </c:pt>
                <c:pt idx="1">
                  <c:v>296.84658200000001</c:v>
                </c:pt>
                <c:pt idx="2">
                  <c:v>347.82079799999963</c:v>
                </c:pt>
                <c:pt idx="3">
                  <c:v>694.07231400000001</c:v>
                </c:pt>
                <c:pt idx="4">
                  <c:v>714.66216299999826</c:v>
                </c:pt>
                <c:pt idx="5">
                  <c:v>714.56219899999826</c:v>
                </c:pt>
                <c:pt idx="6">
                  <c:v>714.79960800000003</c:v>
                </c:pt>
                <c:pt idx="7">
                  <c:v>715.00628399999948</c:v>
                </c:pt>
                <c:pt idx="8">
                  <c:v>715.22877000000176</c:v>
                </c:pt>
              </c:numCache>
            </c:numRef>
          </c:val>
        </c:ser>
        <c:axId val="53958528"/>
        <c:axId val="53977088"/>
      </c:barChart>
      <c:catAx>
        <c:axId val="53958528"/>
        <c:scaling>
          <c:orientation val="minMax"/>
        </c:scaling>
        <c:axPos val="b"/>
        <c:title>
          <c:tx>
            <c:rich>
              <a:bodyPr/>
              <a:lstStyle/>
              <a:p>
                <a:pPr>
                  <a:defRPr>
                    <a:latin typeface="Trebuchet MS" pitchFamily="34" charset="0"/>
                  </a:defRPr>
                </a:pPr>
                <a:r>
                  <a:rPr lang="en-US">
                    <a:latin typeface="Trebuchet MS" pitchFamily="34" charset="0"/>
                  </a:rPr>
                  <a:t>I/O Queue Depth</a:t>
                </a:r>
              </a:p>
            </c:rich>
          </c:tx>
        </c:title>
        <c:numFmt formatCode="General" sourceLinked="1"/>
        <c:majorTickMark val="none"/>
        <c:tickLblPos val="nextTo"/>
        <c:txPr>
          <a:bodyPr/>
          <a:lstStyle/>
          <a:p>
            <a:pPr>
              <a:defRPr>
                <a:latin typeface="Trebuchet MS" pitchFamily="34" charset="0"/>
              </a:defRPr>
            </a:pPr>
            <a:endParaRPr lang="en-US"/>
          </a:p>
        </c:txPr>
        <c:crossAx val="53977088"/>
        <c:crosses val="autoZero"/>
        <c:auto val="1"/>
        <c:lblAlgn val="ctr"/>
        <c:lblOffset val="100"/>
      </c:catAx>
      <c:valAx>
        <c:axId val="53977088"/>
        <c:scaling>
          <c:orientation val="minMax"/>
        </c:scaling>
        <c:axPos val="l"/>
        <c:majorGridlines/>
        <c:title>
          <c:tx>
            <c:rich>
              <a:bodyPr/>
              <a:lstStyle/>
              <a:p>
                <a:pPr>
                  <a:defRPr>
                    <a:latin typeface="Trebuchet MS" pitchFamily="34" charset="0"/>
                  </a:defRPr>
                </a:pPr>
                <a:r>
                  <a:rPr lang="en-US">
                    <a:latin typeface="Trebuchet MS" pitchFamily="34" charset="0"/>
                  </a:rPr>
                  <a:t>MBps</a:t>
                </a:r>
              </a:p>
            </c:rich>
          </c:tx>
        </c:title>
        <c:numFmt formatCode="0.00" sourceLinked="1"/>
        <c:tickLblPos val="nextTo"/>
        <c:txPr>
          <a:bodyPr/>
          <a:lstStyle/>
          <a:p>
            <a:pPr>
              <a:defRPr>
                <a:latin typeface="Trebuchet MS" pitchFamily="34" charset="0"/>
              </a:defRPr>
            </a:pPr>
            <a:endParaRPr lang="en-US"/>
          </a:p>
        </c:txPr>
        <c:crossAx val="53958528"/>
        <c:crosses val="autoZero"/>
        <c:crossBetween val="between"/>
      </c:valAx>
    </c:plotArea>
    <c:legend>
      <c:legendPos val="r"/>
      <c:txPr>
        <a:bodyPr/>
        <a:lstStyle/>
        <a:p>
          <a:pPr>
            <a:defRPr>
              <a:latin typeface="Trebuchet MS" pitchFamily="34" charset="0"/>
            </a:defRPr>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latin typeface="Trebuchet MS" pitchFamily="34" charset="0"/>
              </a:defRPr>
            </a:pPr>
            <a:r>
              <a:rPr lang="en-US">
                <a:latin typeface="Trebuchet MS" pitchFamily="34" charset="0"/>
              </a:rPr>
              <a:t>64KB Random Read Throughput </a:t>
            </a:r>
          </a:p>
        </c:rich>
      </c:tx>
      <c:layout>
        <c:manualLayout>
          <c:xMode val="edge"/>
          <c:yMode val="edge"/>
          <c:x val="0.25851499044963688"/>
          <c:y val="2.2470334911297411E-2"/>
        </c:manualLayout>
      </c:layout>
    </c:title>
    <c:plotArea>
      <c:layout/>
      <c:barChart>
        <c:barDir val="col"/>
        <c:grouping val="clustered"/>
        <c:ser>
          <c:idx val="0"/>
          <c:order val="0"/>
          <c:tx>
            <c:v>Raw Disk</c:v>
          </c:tx>
          <c:cat>
            <c:numRef>
              <c:f>'64K Random Read'!$C$4:$C$12</c:f>
              <c:numCache>
                <c:formatCode>General</c:formatCode>
                <c:ptCount val="9"/>
                <c:pt idx="0">
                  <c:v>1</c:v>
                </c:pt>
                <c:pt idx="1">
                  <c:v>2</c:v>
                </c:pt>
                <c:pt idx="2">
                  <c:v>4</c:v>
                </c:pt>
                <c:pt idx="3">
                  <c:v>8</c:v>
                </c:pt>
                <c:pt idx="4">
                  <c:v>16</c:v>
                </c:pt>
                <c:pt idx="5">
                  <c:v>32</c:v>
                </c:pt>
                <c:pt idx="6">
                  <c:v>64</c:v>
                </c:pt>
                <c:pt idx="7">
                  <c:v>128</c:v>
                </c:pt>
                <c:pt idx="8">
                  <c:v>256</c:v>
                </c:pt>
              </c:numCache>
            </c:numRef>
          </c:cat>
          <c:val>
            <c:numRef>
              <c:f>'64K Random Read'!$E$4:$E$12</c:f>
              <c:numCache>
                <c:formatCode>0.00</c:formatCode>
                <c:ptCount val="9"/>
                <c:pt idx="0">
                  <c:v>8.8018620000000016</c:v>
                </c:pt>
                <c:pt idx="1">
                  <c:v>15.390057000000002</c:v>
                </c:pt>
                <c:pt idx="2">
                  <c:v>24.697285999999998</c:v>
                </c:pt>
                <c:pt idx="3">
                  <c:v>35.547357000000005</c:v>
                </c:pt>
                <c:pt idx="4">
                  <c:v>46.332379000000003</c:v>
                </c:pt>
                <c:pt idx="5">
                  <c:v>56.75591200000008</c:v>
                </c:pt>
                <c:pt idx="6">
                  <c:v>65.636997999999949</c:v>
                </c:pt>
                <c:pt idx="7">
                  <c:v>71.134941999999981</c:v>
                </c:pt>
                <c:pt idx="8">
                  <c:v>71.115763000000001</c:v>
                </c:pt>
              </c:numCache>
            </c:numRef>
          </c:val>
        </c:ser>
        <c:ser>
          <c:idx val="1"/>
          <c:order val="1"/>
          <c:tx>
            <c:v>Native VHD</c:v>
          </c:tx>
          <c:cat>
            <c:numRef>
              <c:f>'64K Random Read'!$C$4:$C$12</c:f>
              <c:numCache>
                <c:formatCode>General</c:formatCode>
                <c:ptCount val="9"/>
                <c:pt idx="0">
                  <c:v>1</c:v>
                </c:pt>
                <c:pt idx="1">
                  <c:v>2</c:v>
                </c:pt>
                <c:pt idx="2">
                  <c:v>4</c:v>
                </c:pt>
                <c:pt idx="3">
                  <c:v>8</c:v>
                </c:pt>
                <c:pt idx="4">
                  <c:v>16</c:v>
                </c:pt>
                <c:pt idx="5">
                  <c:v>32</c:v>
                </c:pt>
                <c:pt idx="6">
                  <c:v>64</c:v>
                </c:pt>
                <c:pt idx="7">
                  <c:v>128</c:v>
                </c:pt>
                <c:pt idx="8">
                  <c:v>256</c:v>
                </c:pt>
              </c:numCache>
            </c:numRef>
          </c:cat>
          <c:val>
            <c:numRef>
              <c:f>'64K Random Read'!$M$4:$M$12</c:f>
              <c:numCache>
                <c:formatCode>0.00</c:formatCode>
                <c:ptCount val="9"/>
                <c:pt idx="0">
                  <c:v>8.7412519999999816</c:v>
                </c:pt>
                <c:pt idx="1">
                  <c:v>15.260122000000001</c:v>
                </c:pt>
                <c:pt idx="2">
                  <c:v>24.465847999999959</c:v>
                </c:pt>
                <c:pt idx="3">
                  <c:v>35.258753000000013</c:v>
                </c:pt>
                <c:pt idx="4">
                  <c:v>46.348186000000005</c:v>
                </c:pt>
                <c:pt idx="5">
                  <c:v>56.393577000000001</c:v>
                </c:pt>
                <c:pt idx="6">
                  <c:v>65.238200000000006</c:v>
                </c:pt>
                <c:pt idx="7">
                  <c:v>70.988151000000002</c:v>
                </c:pt>
                <c:pt idx="8">
                  <c:v>71.005161999999999</c:v>
                </c:pt>
              </c:numCache>
            </c:numRef>
          </c:val>
        </c:ser>
        <c:axId val="54051968"/>
        <c:axId val="54053888"/>
      </c:barChart>
      <c:catAx>
        <c:axId val="54051968"/>
        <c:scaling>
          <c:orientation val="minMax"/>
        </c:scaling>
        <c:axPos val="b"/>
        <c:title>
          <c:tx>
            <c:rich>
              <a:bodyPr/>
              <a:lstStyle/>
              <a:p>
                <a:pPr>
                  <a:defRPr>
                    <a:latin typeface="Trebuchet MS" pitchFamily="34" charset="0"/>
                  </a:defRPr>
                </a:pPr>
                <a:r>
                  <a:rPr lang="en-US">
                    <a:latin typeface="Trebuchet MS" pitchFamily="34" charset="0"/>
                  </a:rPr>
                  <a:t>I/O Queue Depth</a:t>
                </a:r>
              </a:p>
            </c:rich>
          </c:tx>
        </c:title>
        <c:numFmt formatCode="General" sourceLinked="1"/>
        <c:majorTickMark val="none"/>
        <c:tickLblPos val="nextTo"/>
        <c:txPr>
          <a:bodyPr/>
          <a:lstStyle/>
          <a:p>
            <a:pPr>
              <a:defRPr>
                <a:latin typeface="Trebuchet MS" pitchFamily="34" charset="0"/>
              </a:defRPr>
            </a:pPr>
            <a:endParaRPr lang="en-US"/>
          </a:p>
        </c:txPr>
        <c:crossAx val="54053888"/>
        <c:crosses val="autoZero"/>
        <c:auto val="1"/>
        <c:lblAlgn val="ctr"/>
        <c:lblOffset val="100"/>
      </c:catAx>
      <c:valAx>
        <c:axId val="54053888"/>
        <c:scaling>
          <c:orientation val="minMax"/>
        </c:scaling>
        <c:axPos val="l"/>
        <c:majorGridlines/>
        <c:title>
          <c:tx>
            <c:rich>
              <a:bodyPr/>
              <a:lstStyle/>
              <a:p>
                <a:pPr>
                  <a:defRPr>
                    <a:latin typeface="Trebuchet MS" pitchFamily="34" charset="0"/>
                  </a:defRPr>
                </a:pPr>
                <a:r>
                  <a:rPr lang="en-US">
                    <a:latin typeface="Trebuchet MS" pitchFamily="34" charset="0"/>
                  </a:rPr>
                  <a:t>MBps</a:t>
                </a:r>
              </a:p>
            </c:rich>
          </c:tx>
        </c:title>
        <c:numFmt formatCode="0.00" sourceLinked="1"/>
        <c:tickLblPos val="nextTo"/>
        <c:txPr>
          <a:bodyPr/>
          <a:lstStyle/>
          <a:p>
            <a:pPr>
              <a:defRPr>
                <a:latin typeface="Trebuchet MS" pitchFamily="34" charset="0"/>
              </a:defRPr>
            </a:pPr>
            <a:endParaRPr lang="en-US"/>
          </a:p>
        </c:txPr>
        <c:crossAx val="54051968"/>
        <c:crosses val="autoZero"/>
        <c:crossBetween val="between"/>
      </c:valAx>
    </c:plotArea>
    <c:legend>
      <c:legendPos val="r"/>
      <c:txPr>
        <a:bodyPr/>
        <a:lstStyle/>
        <a:p>
          <a:pPr>
            <a:defRPr>
              <a:latin typeface="Trebuchet MS" pitchFamily="34" charset="0"/>
            </a:defRPr>
          </a:pPr>
          <a:endParaRPr lang="en-US"/>
        </a:p>
      </c:txPr>
    </c:legend>
    <c:plotVisOnly val="1"/>
    <c:dispBlanksAs val="gap"/>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a:t>64KB Sequential Write Throughput</a:t>
            </a:r>
          </a:p>
        </c:rich>
      </c:tx>
      <c:layout>
        <c:manualLayout>
          <c:xMode val="edge"/>
          <c:yMode val="edge"/>
          <c:x val="0.26113790822805066"/>
          <c:y val="2.3391810236002199E-2"/>
        </c:manualLayout>
      </c:layout>
    </c:title>
    <c:plotArea>
      <c:layout/>
      <c:barChart>
        <c:barDir val="col"/>
        <c:grouping val="clustered"/>
        <c:ser>
          <c:idx val="0"/>
          <c:order val="0"/>
          <c:tx>
            <c:v>Raw Disk</c:v>
          </c:tx>
          <c:cat>
            <c:numRef>
              <c:f>'64K Sequential Write'!$C$4:$C$12</c:f>
              <c:numCache>
                <c:formatCode>General</c:formatCode>
                <c:ptCount val="9"/>
                <c:pt idx="0">
                  <c:v>1</c:v>
                </c:pt>
                <c:pt idx="1">
                  <c:v>2</c:v>
                </c:pt>
                <c:pt idx="2">
                  <c:v>4</c:v>
                </c:pt>
                <c:pt idx="3">
                  <c:v>8</c:v>
                </c:pt>
                <c:pt idx="4">
                  <c:v>16</c:v>
                </c:pt>
                <c:pt idx="5">
                  <c:v>32</c:v>
                </c:pt>
                <c:pt idx="6">
                  <c:v>64</c:v>
                </c:pt>
                <c:pt idx="7">
                  <c:v>128</c:v>
                </c:pt>
                <c:pt idx="8">
                  <c:v>256</c:v>
                </c:pt>
              </c:numCache>
            </c:numRef>
          </c:cat>
          <c:val>
            <c:numRef>
              <c:f>'64K Sequential Write'!$E$4:$E$12</c:f>
              <c:numCache>
                <c:formatCode>0.00</c:formatCode>
                <c:ptCount val="9"/>
                <c:pt idx="0">
                  <c:v>118.154329</c:v>
                </c:pt>
                <c:pt idx="1">
                  <c:v>218.438671</c:v>
                </c:pt>
                <c:pt idx="2">
                  <c:v>270.60027400000001</c:v>
                </c:pt>
                <c:pt idx="3">
                  <c:v>281.89151199999895</c:v>
                </c:pt>
                <c:pt idx="4">
                  <c:v>286.67924799999997</c:v>
                </c:pt>
                <c:pt idx="5">
                  <c:v>338.39538199999993</c:v>
                </c:pt>
                <c:pt idx="6">
                  <c:v>348.33815099999907</c:v>
                </c:pt>
                <c:pt idx="7">
                  <c:v>345.55355100000003</c:v>
                </c:pt>
                <c:pt idx="8">
                  <c:v>346.48897199999919</c:v>
                </c:pt>
              </c:numCache>
            </c:numRef>
          </c:val>
        </c:ser>
        <c:ser>
          <c:idx val="1"/>
          <c:order val="1"/>
          <c:tx>
            <c:v>Native VHD</c:v>
          </c:tx>
          <c:cat>
            <c:numRef>
              <c:f>'64K Sequential Write'!$C$4:$C$12</c:f>
              <c:numCache>
                <c:formatCode>General</c:formatCode>
                <c:ptCount val="9"/>
                <c:pt idx="0">
                  <c:v>1</c:v>
                </c:pt>
                <c:pt idx="1">
                  <c:v>2</c:v>
                </c:pt>
                <c:pt idx="2">
                  <c:v>4</c:v>
                </c:pt>
                <c:pt idx="3">
                  <c:v>8</c:v>
                </c:pt>
                <c:pt idx="4">
                  <c:v>16</c:v>
                </c:pt>
                <c:pt idx="5">
                  <c:v>32</c:v>
                </c:pt>
                <c:pt idx="6">
                  <c:v>64</c:v>
                </c:pt>
                <c:pt idx="7">
                  <c:v>128</c:v>
                </c:pt>
                <c:pt idx="8">
                  <c:v>256</c:v>
                </c:pt>
              </c:numCache>
            </c:numRef>
          </c:cat>
          <c:val>
            <c:numRef>
              <c:f>'64K Sequential Write'!$I$4:$I$12</c:f>
              <c:numCache>
                <c:formatCode>0.00</c:formatCode>
                <c:ptCount val="9"/>
                <c:pt idx="0">
                  <c:v>114.78960900000014</c:v>
                </c:pt>
                <c:pt idx="1">
                  <c:v>177.77352299999961</c:v>
                </c:pt>
                <c:pt idx="2">
                  <c:v>249.31446</c:v>
                </c:pt>
                <c:pt idx="3">
                  <c:v>212.593177</c:v>
                </c:pt>
                <c:pt idx="4">
                  <c:v>230.67545199999998</c:v>
                </c:pt>
                <c:pt idx="5">
                  <c:v>235.17674</c:v>
                </c:pt>
                <c:pt idx="6">
                  <c:v>258.59910799999938</c:v>
                </c:pt>
                <c:pt idx="7">
                  <c:v>284.8387539999992</c:v>
                </c:pt>
                <c:pt idx="8">
                  <c:v>301.6011369999992</c:v>
                </c:pt>
              </c:numCache>
            </c:numRef>
          </c:val>
        </c:ser>
        <c:axId val="53244672"/>
        <c:axId val="53246592"/>
      </c:barChart>
      <c:catAx>
        <c:axId val="53244672"/>
        <c:scaling>
          <c:orientation val="minMax"/>
        </c:scaling>
        <c:axPos val="b"/>
        <c:title>
          <c:tx>
            <c:rich>
              <a:bodyPr/>
              <a:lstStyle/>
              <a:p>
                <a:pPr>
                  <a:defRPr/>
                </a:pPr>
                <a:r>
                  <a:rPr lang="en-US"/>
                  <a:t>I/O Queue Depth</a:t>
                </a:r>
              </a:p>
            </c:rich>
          </c:tx>
        </c:title>
        <c:numFmt formatCode="General" sourceLinked="1"/>
        <c:majorTickMark val="none"/>
        <c:tickLblPos val="nextTo"/>
        <c:crossAx val="53246592"/>
        <c:crosses val="autoZero"/>
        <c:auto val="1"/>
        <c:lblAlgn val="ctr"/>
        <c:lblOffset val="100"/>
      </c:catAx>
      <c:valAx>
        <c:axId val="53246592"/>
        <c:scaling>
          <c:orientation val="minMax"/>
        </c:scaling>
        <c:axPos val="l"/>
        <c:majorGridlines/>
        <c:title>
          <c:tx>
            <c:rich>
              <a:bodyPr/>
              <a:lstStyle/>
              <a:p>
                <a:pPr>
                  <a:defRPr/>
                </a:pPr>
                <a:r>
                  <a:rPr lang="en-US"/>
                  <a:t>MBps</a:t>
                </a:r>
              </a:p>
            </c:rich>
          </c:tx>
        </c:title>
        <c:numFmt formatCode="0.00" sourceLinked="1"/>
        <c:tickLblPos val="nextTo"/>
        <c:crossAx val="53244672"/>
        <c:crosses val="autoZero"/>
        <c:crossBetween val="between"/>
      </c:valAx>
    </c:plotArea>
    <c:legend>
      <c:legendPos val="r"/>
    </c:legend>
    <c:plotVisOnly val="1"/>
    <c:dispBlanksAs val="gap"/>
  </c:chart>
  <c:txPr>
    <a:bodyPr/>
    <a:lstStyle/>
    <a:p>
      <a:pPr>
        <a:defRPr sz="1800">
          <a:latin typeface="Trebuchet MS"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a:t>64KB Random Write Throughput </a:t>
            </a:r>
          </a:p>
        </c:rich>
      </c:tx>
      <c:layout>
        <c:manualLayout>
          <c:xMode val="edge"/>
          <c:yMode val="edge"/>
          <c:x val="0.25944893290173054"/>
          <c:y val="2.5299703521037206E-2"/>
        </c:manualLayout>
      </c:layout>
    </c:title>
    <c:plotArea>
      <c:layout/>
      <c:barChart>
        <c:barDir val="col"/>
        <c:grouping val="clustered"/>
        <c:ser>
          <c:idx val="0"/>
          <c:order val="0"/>
          <c:tx>
            <c:v>Raw Disk</c:v>
          </c:tx>
          <c:cat>
            <c:numRef>
              <c:f>'64K Random Write'!$C$6:$C$14</c:f>
              <c:numCache>
                <c:formatCode>General</c:formatCode>
                <c:ptCount val="9"/>
                <c:pt idx="0">
                  <c:v>1</c:v>
                </c:pt>
                <c:pt idx="1">
                  <c:v>2</c:v>
                </c:pt>
                <c:pt idx="2">
                  <c:v>4</c:v>
                </c:pt>
                <c:pt idx="3">
                  <c:v>8</c:v>
                </c:pt>
                <c:pt idx="4">
                  <c:v>16</c:v>
                </c:pt>
                <c:pt idx="5">
                  <c:v>32</c:v>
                </c:pt>
                <c:pt idx="6">
                  <c:v>64</c:v>
                </c:pt>
                <c:pt idx="7">
                  <c:v>128</c:v>
                </c:pt>
                <c:pt idx="8">
                  <c:v>256</c:v>
                </c:pt>
              </c:numCache>
            </c:numRef>
          </c:cat>
          <c:val>
            <c:numRef>
              <c:f>'64K Random Write'!$E$6:$E$14</c:f>
              <c:numCache>
                <c:formatCode>0.00</c:formatCode>
                <c:ptCount val="9"/>
                <c:pt idx="0">
                  <c:v>63.810732000000002</c:v>
                </c:pt>
                <c:pt idx="1">
                  <c:v>63.633388000000011</c:v>
                </c:pt>
                <c:pt idx="2">
                  <c:v>63.257285999999993</c:v>
                </c:pt>
                <c:pt idx="3">
                  <c:v>63.367829999999998</c:v>
                </c:pt>
                <c:pt idx="4">
                  <c:v>67.977142999999998</c:v>
                </c:pt>
                <c:pt idx="5">
                  <c:v>72.741789999999995</c:v>
                </c:pt>
                <c:pt idx="6">
                  <c:v>75.429971999999978</c:v>
                </c:pt>
                <c:pt idx="7">
                  <c:v>74.866470999999919</c:v>
                </c:pt>
                <c:pt idx="8">
                  <c:v>75.356157999999979</c:v>
                </c:pt>
              </c:numCache>
            </c:numRef>
          </c:val>
        </c:ser>
        <c:ser>
          <c:idx val="1"/>
          <c:order val="1"/>
          <c:tx>
            <c:v>Native VHD</c:v>
          </c:tx>
          <c:cat>
            <c:numRef>
              <c:f>'64K Random Write'!$C$6:$C$14</c:f>
              <c:numCache>
                <c:formatCode>General</c:formatCode>
                <c:ptCount val="9"/>
                <c:pt idx="0">
                  <c:v>1</c:v>
                </c:pt>
                <c:pt idx="1">
                  <c:v>2</c:v>
                </c:pt>
                <c:pt idx="2">
                  <c:v>4</c:v>
                </c:pt>
                <c:pt idx="3">
                  <c:v>8</c:v>
                </c:pt>
                <c:pt idx="4">
                  <c:v>16</c:v>
                </c:pt>
                <c:pt idx="5">
                  <c:v>32</c:v>
                </c:pt>
                <c:pt idx="6">
                  <c:v>64</c:v>
                </c:pt>
                <c:pt idx="7">
                  <c:v>128</c:v>
                </c:pt>
                <c:pt idx="8">
                  <c:v>256</c:v>
                </c:pt>
              </c:numCache>
            </c:numRef>
          </c:cat>
          <c:val>
            <c:numRef>
              <c:f>'64K Random Write'!$M$6:$M$14</c:f>
              <c:numCache>
                <c:formatCode>0.00</c:formatCode>
                <c:ptCount val="9"/>
                <c:pt idx="0">
                  <c:v>48.575745000000012</c:v>
                </c:pt>
                <c:pt idx="1">
                  <c:v>54.385584999999999</c:v>
                </c:pt>
                <c:pt idx="2">
                  <c:v>57.952761000000002</c:v>
                </c:pt>
                <c:pt idx="3">
                  <c:v>61.683854000000004</c:v>
                </c:pt>
                <c:pt idx="4">
                  <c:v>66.172627999999989</c:v>
                </c:pt>
                <c:pt idx="5">
                  <c:v>71.891794000000004</c:v>
                </c:pt>
                <c:pt idx="6">
                  <c:v>75.129587999999842</c:v>
                </c:pt>
                <c:pt idx="7">
                  <c:v>75.479675999999998</c:v>
                </c:pt>
                <c:pt idx="8">
                  <c:v>77.155681999999857</c:v>
                </c:pt>
              </c:numCache>
            </c:numRef>
          </c:val>
        </c:ser>
        <c:axId val="54464512"/>
        <c:axId val="54466432"/>
      </c:barChart>
      <c:catAx>
        <c:axId val="54464512"/>
        <c:scaling>
          <c:orientation val="minMax"/>
        </c:scaling>
        <c:axPos val="b"/>
        <c:title>
          <c:tx>
            <c:rich>
              <a:bodyPr/>
              <a:lstStyle/>
              <a:p>
                <a:pPr>
                  <a:defRPr/>
                </a:pPr>
                <a:r>
                  <a:rPr lang="en-US"/>
                  <a:t>I/O Queue Depth</a:t>
                </a:r>
              </a:p>
            </c:rich>
          </c:tx>
        </c:title>
        <c:numFmt formatCode="General" sourceLinked="1"/>
        <c:majorTickMark val="none"/>
        <c:tickLblPos val="nextTo"/>
        <c:crossAx val="54466432"/>
        <c:crosses val="autoZero"/>
        <c:auto val="1"/>
        <c:lblAlgn val="ctr"/>
        <c:lblOffset val="100"/>
      </c:catAx>
      <c:valAx>
        <c:axId val="54466432"/>
        <c:scaling>
          <c:orientation val="minMax"/>
          <c:min val="0"/>
        </c:scaling>
        <c:axPos val="l"/>
        <c:majorGridlines/>
        <c:title>
          <c:tx>
            <c:rich>
              <a:bodyPr/>
              <a:lstStyle/>
              <a:p>
                <a:pPr>
                  <a:defRPr/>
                </a:pPr>
                <a:r>
                  <a:rPr lang="en-US"/>
                  <a:t>MBps</a:t>
                </a:r>
              </a:p>
            </c:rich>
          </c:tx>
        </c:title>
        <c:numFmt formatCode="0.00" sourceLinked="1"/>
        <c:tickLblPos val="nextTo"/>
        <c:crossAx val="54464512"/>
        <c:crosses val="autoZero"/>
        <c:crossBetween val="between"/>
      </c:valAx>
    </c:plotArea>
    <c:legend>
      <c:legendPos val="r"/>
    </c:legend>
    <c:plotVisOnly val="1"/>
    <c:dispBlanksAs val="gap"/>
  </c:chart>
  <c:txPr>
    <a:bodyPr/>
    <a:lstStyle/>
    <a:p>
      <a:pPr>
        <a:defRPr sz="1800">
          <a:latin typeface="Trebuchet MS"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30602-4685-457F-AA78-6DEEA0FAB973}" type="doc">
      <dgm:prSet loTypeId="urn:microsoft.com/office/officeart/2005/8/layout/lProcess2" loCatId="list" qsTypeId="urn:microsoft.com/office/officeart/2005/8/quickstyle/3d2" qsCatId="3D" csTypeId="urn:microsoft.com/office/officeart/2005/8/colors/colorful4" csCatId="colorful" phldr="1"/>
      <dgm:spPr/>
      <dgm:t>
        <a:bodyPr/>
        <a:lstStyle/>
        <a:p>
          <a:endParaRPr lang="en-US"/>
        </a:p>
      </dgm:t>
    </dgm:pt>
    <dgm:pt modelId="{972DD55F-2F32-4841-827E-194579DA0699}">
      <dgm:prSet phldrT="[Text]" custT="1">
        <dgm:style>
          <a:lnRef idx="1">
            <a:schemeClr val="accent2"/>
          </a:lnRef>
          <a:fillRef idx="3">
            <a:schemeClr val="accent2"/>
          </a:fillRef>
          <a:effectRef idx="2">
            <a:schemeClr val="accent2"/>
          </a:effectRef>
          <a:fontRef idx="minor">
            <a:schemeClr val="lt1"/>
          </a:fontRef>
        </dgm:style>
      </dgm:prSet>
      <dgm:spPr>
        <a:gradFill rotWithShape="0">
          <a:gsLst>
            <a:gs pos="0">
              <a:schemeClr val="accent2">
                <a:lumMod val="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gradFill>
      </dgm:spPr>
      <dgm:t>
        <a:bodyPr/>
        <a:lstStyle/>
        <a:p>
          <a:pPr marL="0" algn="ctr" defTabSz="914063" rtl="0" eaLnBrk="1" latinLnBrk="0" hangingPunct="1"/>
          <a:r>
            <a:rPr lang="en-US" sz="24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Image Consolidation</a:t>
          </a:r>
          <a:endParaRPr lang="en-US" sz="2400" kern="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dgm:t>
    </dgm:pt>
    <dgm:pt modelId="{483F31BD-E8CE-4FC2-B129-78A2EDB03DB3}" type="parTrans" cxnId="{47E46695-02E9-454E-8843-54A911817053}">
      <dgm:prSet/>
      <dgm:spPr/>
      <dgm:t>
        <a:bodyPr/>
        <a:lstStyle/>
        <a:p>
          <a:endParaRPr lang="en-US"/>
        </a:p>
      </dgm:t>
    </dgm:pt>
    <dgm:pt modelId="{EECC70EE-7325-4414-BFC3-6E56950D42BB}" type="sibTrans" cxnId="{47E46695-02E9-454E-8843-54A911817053}">
      <dgm:prSet/>
      <dgm:spPr/>
      <dgm:t>
        <a:bodyPr/>
        <a:lstStyle/>
        <a:p>
          <a:endParaRPr lang="en-US"/>
        </a:p>
      </dgm:t>
    </dgm:pt>
    <dgm:pt modelId="{EE8BC19E-7C12-4621-A204-DD13ADCF2CDB}">
      <dgm:prSet phldrT="[Text]" custT="1">
        <dgm:style>
          <a:lnRef idx="1">
            <a:schemeClr val="accent6"/>
          </a:lnRef>
          <a:fillRef idx="3">
            <a:schemeClr val="accent6"/>
          </a:fillRef>
          <a:effectRef idx="2">
            <a:schemeClr val="accent6"/>
          </a:effectRef>
          <a:fontRef idx="minor">
            <a:schemeClr val="lt1"/>
          </a:fontRef>
        </dgm:style>
      </dgm:prSet>
      <dgm:spPr/>
      <dgm:t>
        <a:bodyPr/>
        <a:lstStyle/>
        <a:p>
          <a:pPr marL="0" algn="ctr" defTabSz="914063" rtl="0" eaLnBrk="1" latinLnBrk="0" hangingPunct="1"/>
          <a:r>
            <a:rPr lang="en-US" sz="18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Single, standard </a:t>
          </a:r>
          <a:br>
            <a:rPr lang="en-US" sz="18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br>
          <a:r>
            <a:rPr lang="en-US" sz="18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image format</a:t>
          </a:r>
        </a:p>
      </dgm:t>
    </dgm:pt>
    <dgm:pt modelId="{8EAF6755-0409-4F77-8E7E-FDB31A99B8B4}" type="parTrans" cxnId="{0F2EFC50-D626-46AD-A7D4-E00EBF09D3F5}">
      <dgm:prSet/>
      <dgm:spPr/>
      <dgm:t>
        <a:bodyPr/>
        <a:lstStyle/>
        <a:p>
          <a:endParaRPr lang="en-US"/>
        </a:p>
      </dgm:t>
    </dgm:pt>
    <dgm:pt modelId="{16B0BC1A-F625-41E1-942C-669E4C4E5282}" type="sibTrans" cxnId="{0F2EFC50-D626-46AD-A7D4-E00EBF09D3F5}">
      <dgm:prSet/>
      <dgm:spPr/>
      <dgm:t>
        <a:bodyPr/>
        <a:lstStyle/>
        <a:p>
          <a:endParaRPr lang="en-US"/>
        </a:p>
      </dgm:t>
    </dgm:pt>
    <dgm:pt modelId="{263181BC-EF07-47B2-9122-DCC1B4979ED6}">
      <dgm:prSet phldrT="[Text]" custT="1">
        <dgm:style>
          <a:lnRef idx="0">
            <a:schemeClr val="accent6"/>
          </a:lnRef>
          <a:fillRef idx="3">
            <a:schemeClr val="accent6"/>
          </a:fillRef>
          <a:effectRef idx="3">
            <a:schemeClr val="accent6"/>
          </a:effectRef>
          <a:fontRef idx="minor">
            <a:schemeClr val="lt1"/>
          </a:fontRef>
        </dgm:style>
      </dgm:prSet>
      <dgm:spPr>
        <a:gradFill rotWithShape="0">
          <a:gsLst>
            <a:gs pos="0">
              <a:schemeClr val="accent1">
                <a:lumMod val="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gradFill>
      </dgm:spPr>
      <dgm:t>
        <a:bodyPr/>
        <a:lstStyle/>
        <a:p>
          <a:pPr marL="0" algn="ctr" defTabSz="914063" rtl="0" eaLnBrk="1" latinLnBrk="0" hangingPunct="1"/>
          <a:r>
            <a:rPr lang="en-US" sz="24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Rapid provisioning</a:t>
          </a:r>
          <a:br>
            <a:rPr lang="en-US" sz="24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br>
          <a:r>
            <a:rPr lang="en-US" sz="24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and repurposing</a:t>
          </a:r>
          <a:endParaRPr lang="en-US" sz="2400" kern="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dgm:t>
    </dgm:pt>
    <dgm:pt modelId="{1D1BD33E-073F-4931-8AC3-650156642BE0}" type="parTrans" cxnId="{39B6DA03-2511-469A-A0AB-C8323D4B1DB5}">
      <dgm:prSet/>
      <dgm:spPr/>
      <dgm:t>
        <a:bodyPr/>
        <a:lstStyle/>
        <a:p>
          <a:endParaRPr lang="en-US"/>
        </a:p>
      </dgm:t>
    </dgm:pt>
    <dgm:pt modelId="{2F000F26-F740-460F-AC1E-1749A16F505E}" type="sibTrans" cxnId="{39B6DA03-2511-469A-A0AB-C8323D4B1DB5}">
      <dgm:prSet/>
      <dgm:spPr/>
      <dgm:t>
        <a:bodyPr/>
        <a:lstStyle/>
        <a:p>
          <a:endParaRPr lang="en-US"/>
        </a:p>
      </dgm:t>
    </dgm:pt>
    <dgm:pt modelId="{F89AAA9D-DD6A-40CA-924B-1D49B46388E3}">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8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Image copy with no ‘install’</a:t>
          </a:r>
        </a:p>
      </dgm:t>
    </dgm:pt>
    <dgm:pt modelId="{0C37C87F-7A7B-4E98-A788-45BAB8899520}" type="parTrans" cxnId="{0B9B0D63-2C1F-465D-B55E-0DB91199BB1F}">
      <dgm:prSet/>
      <dgm:spPr/>
      <dgm:t>
        <a:bodyPr/>
        <a:lstStyle/>
        <a:p>
          <a:endParaRPr lang="en-US"/>
        </a:p>
      </dgm:t>
    </dgm:pt>
    <dgm:pt modelId="{5E1E6E82-AA77-46F1-9BFB-5914361592B4}" type="sibTrans" cxnId="{0B9B0D63-2C1F-465D-B55E-0DB91199BB1F}">
      <dgm:prSet/>
      <dgm:spPr/>
      <dgm:t>
        <a:bodyPr/>
        <a:lstStyle/>
        <a:p>
          <a:endParaRPr lang="en-US"/>
        </a:p>
      </dgm:t>
    </dgm:pt>
    <dgm:pt modelId="{7B7C1CF4-2DF4-4625-ADC5-E9FDA4CBB1D1}">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8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Easily transition between cached workloads</a:t>
          </a:r>
          <a:endParaRPr lang="en-US" sz="1800" kern="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dgm:t>
    </dgm:pt>
    <dgm:pt modelId="{E82F26B4-00F7-4D97-A58F-10DA2B801217}" type="parTrans" cxnId="{A628EF57-4EC6-4925-8FDD-0126E2EE98E9}">
      <dgm:prSet/>
      <dgm:spPr/>
      <dgm:t>
        <a:bodyPr/>
        <a:lstStyle/>
        <a:p>
          <a:endParaRPr lang="en-US"/>
        </a:p>
      </dgm:t>
    </dgm:pt>
    <dgm:pt modelId="{3112EF65-304A-47AB-8CCC-5A2915359D61}" type="sibTrans" cxnId="{A628EF57-4EC6-4925-8FDD-0126E2EE98E9}">
      <dgm:prSet/>
      <dgm:spPr/>
      <dgm:t>
        <a:bodyPr/>
        <a:lstStyle/>
        <a:p>
          <a:endParaRPr lang="en-US"/>
        </a:p>
      </dgm:t>
    </dgm:pt>
    <dgm:pt modelId="{C8048EAB-479E-4258-8422-EBA504989797}">
      <dgm:prSet custT="1">
        <dgm:style>
          <a:lnRef idx="1">
            <a:schemeClr val="accent6"/>
          </a:lnRef>
          <a:fillRef idx="3">
            <a:schemeClr val="accent6"/>
          </a:fillRef>
          <a:effectRef idx="2">
            <a:schemeClr val="accent6"/>
          </a:effectRef>
          <a:fontRef idx="minor">
            <a:schemeClr val="lt1"/>
          </a:fontRef>
        </dgm:style>
      </dgm:prSet>
      <dgm:spPr/>
      <dgm:t>
        <a:bodyPr/>
        <a:lstStyle/>
        <a:p>
          <a:pPr marL="0" algn="ctr" defTabSz="914063" rtl="0" eaLnBrk="1" latinLnBrk="0" hangingPunct="1"/>
          <a:r>
            <a:rPr lang="en-US" sz="18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Generalized image </a:t>
          </a:r>
          <a:br>
            <a:rPr lang="en-US" sz="18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br>
          <a:r>
            <a:rPr lang="en-US" sz="18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for all physical and </a:t>
          </a:r>
          <a:br>
            <a:rPr lang="en-US" sz="18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br>
          <a:r>
            <a:rPr lang="en-US" sz="18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virtual machines</a:t>
          </a:r>
        </a:p>
      </dgm:t>
    </dgm:pt>
    <dgm:pt modelId="{76EA3EE0-2254-4107-A418-A0462DCA31B8}" type="parTrans" cxnId="{2138A6ED-2579-498A-94DB-E51244DCEF66}">
      <dgm:prSet/>
      <dgm:spPr/>
      <dgm:t>
        <a:bodyPr/>
        <a:lstStyle/>
        <a:p>
          <a:endParaRPr lang="en-US"/>
        </a:p>
      </dgm:t>
    </dgm:pt>
    <dgm:pt modelId="{A69DF2A6-C44B-4BE5-933D-B90D209C99D4}" type="sibTrans" cxnId="{2138A6ED-2579-498A-94DB-E51244DCEF66}">
      <dgm:prSet/>
      <dgm:spPr/>
      <dgm:t>
        <a:bodyPr/>
        <a:lstStyle/>
        <a:p>
          <a:endParaRPr lang="en-US"/>
        </a:p>
      </dgm:t>
    </dgm:pt>
    <dgm:pt modelId="{5307C9BC-1622-4F5A-8DFC-2DFB2BB50889}">
      <dgm:prSet custT="1">
        <dgm:style>
          <a:lnRef idx="1">
            <a:schemeClr val="accent6"/>
          </a:lnRef>
          <a:fillRef idx="3">
            <a:schemeClr val="accent6"/>
          </a:fillRef>
          <a:effectRef idx="2">
            <a:schemeClr val="accent6"/>
          </a:effectRef>
          <a:fontRef idx="minor">
            <a:schemeClr val="lt1"/>
          </a:fontRef>
        </dgm:style>
      </dgm:prSet>
      <dgm:spPr/>
      <dgm:t>
        <a:bodyPr/>
        <a:lstStyle/>
        <a:p>
          <a:pPr marL="0" algn="ctr" defTabSz="914063" rtl="0" eaLnBrk="1" latinLnBrk="0" hangingPunct="1"/>
          <a:r>
            <a:rPr lang="en-US" sz="1800" kern="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Single maintenance and deployment process</a:t>
          </a:r>
        </a:p>
      </dgm:t>
    </dgm:pt>
    <dgm:pt modelId="{5A7812EF-F01F-4ECB-99C4-A97B457E88DE}" type="parTrans" cxnId="{15612864-C3BF-495E-98AF-B6013408215C}">
      <dgm:prSet/>
      <dgm:spPr/>
      <dgm:t>
        <a:bodyPr/>
        <a:lstStyle/>
        <a:p>
          <a:endParaRPr lang="en-US"/>
        </a:p>
      </dgm:t>
    </dgm:pt>
    <dgm:pt modelId="{25CA11D5-37ED-4AD0-A60D-3E6FCE8FD6C7}" type="sibTrans" cxnId="{15612864-C3BF-495E-98AF-B6013408215C}">
      <dgm:prSet/>
      <dgm:spPr/>
      <dgm:t>
        <a:bodyPr/>
        <a:lstStyle/>
        <a:p>
          <a:endParaRPr lang="en-US"/>
        </a:p>
      </dgm:t>
    </dgm:pt>
    <dgm:pt modelId="{1B530C66-075C-4B71-9C1D-B6D43CAAECE5}" type="pres">
      <dgm:prSet presAssocID="{C6930602-4685-457F-AA78-6DEEA0FAB973}" presName="theList" presStyleCnt="0">
        <dgm:presLayoutVars>
          <dgm:dir/>
          <dgm:animLvl val="lvl"/>
          <dgm:resizeHandles val="exact"/>
        </dgm:presLayoutVars>
      </dgm:prSet>
      <dgm:spPr/>
      <dgm:t>
        <a:bodyPr/>
        <a:lstStyle/>
        <a:p>
          <a:endParaRPr lang="en-US"/>
        </a:p>
      </dgm:t>
    </dgm:pt>
    <dgm:pt modelId="{9FA3663F-C304-4ECE-9FF3-977FFCB7F506}" type="pres">
      <dgm:prSet presAssocID="{972DD55F-2F32-4841-827E-194579DA0699}" presName="compNode" presStyleCnt="0"/>
      <dgm:spPr/>
      <dgm:t>
        <a:bodyPr/>
        <a:lstStyle/>
        <a:p>
          <a:endParaRPr lang="en-US"/>
        </a:p>
      </dgm:t>
    </dgm:pt>
    <dgm:pt modelId="{309BA27C-0AC9-45E2-A3AF-C8DECA3A2683}" type="pres">
      <dgm:prSet presAssocID="{972DD55F-2F32-4841-827E-194579DA0699}" presName="aNode" presStyleLbl="bgShp" presStyleIdx="0" presStyleCnt="2" custLinFactNeighborX="-263"/>
      <dgm:spPr/>
      <dgm:t>
        <a:bodyPr/>
        <a:lstStyle/>
        <a:p>
          <a:endParaRPr lang="en-US"/>
        </a:p>
      </dgm:t>
    </dgm:pt>
    <dgm:pt modelId="{761270F8-9E84-4B60-8B8A-FC0A05BB95D2}" type="pres">
      <dgm:prSet presAssocID="{972DD55F-2F32-4841-827E-194579DA0699}" presName="textNode" presStyleLbl="bgShp" presStyleIdx="0" presStyleCnt="2"/>
      <dgm:spPr/>
      <dgm:t>
        <a:bodyPr/>
        <a:lstStyle/>
        <a:p>
          <a:endParaRPr lang="en-US"/>
        </a:p>
      </dgm:t>
    </dgm:pt>
    <dgm:pt modelId="{6E5C315A-FE54-4DD6-BA12-EC19A856EA49}" type="pres">
      <dgm:prSet presAssocID="{972DD55F-2F32-4841-827E-194579DA0699}" presName="compChildNode" presStyleCnt="0"/>
      <dgm:spPr/>
      <dgm:t>
        <a:bodyPr/>
        <a:lstStyle/>
        <a:p>
          <a:endParaRPr lang="en-US"/>
        </a:p>
      </dgm:t>
    </dgm:pt>
    <dgm:pt modelId="{EBA64B00-7B01-42DF-AF55-D9A18F26930D}" type="pres">
      <dgm:prSet presAssocID="{972DD55F-2F32-4841-827E-194579DA0699}" presName="theInnerList" presStyleCnt="0"/>
      <dgm:spPr/>
      <dgm:t>
        <a:bodyPr/>
        <a:lstStyle/>
        <a:p>
          <a:endParaRPr lang="en-US"/>
        </a:p>
      </dgm:t>
    </dgm:pt>
    <dgm:pt modelId="{E5EBD6BC-7655-4954-B29C-BD58073EDE69}" type="pres">
      <dgm:prSet presAssocID="{EE8BC19E-7C12-4621-A204-DD13ADCF2CDB}" presName="childNode" presStyleLbl="node1" presStyleIdx="0" presStyleCnt="5">
        <dgm:presLayoutVars>
          <dgm:bulletEnabled val="1"/>
        </dgm:presLayoutVars>
      </dgm:prSet>
      <dgm:spPr/>
      <dgm:t>
        <a:bodyPr/>
        <a:lstStyle/>
        <a:p>
          <a:endParaRPr lang="en-US"/>
        </a:p>
      </dgm:t>
    </dgm:pt>
    <dgm:pt modelId="{286C5C0A-49DA-4C87-B35A-BC6D0E395405}" type="pres">
      <dgm:prSet presAssocID="{EE8BC19E-7C12-4621-A204-DD13ADCF2CDB}" presName="aSpace2" presStyleCnt="0"/>
      <dgm:spPr/>
      <dgm:t>
        <a:bodyPr/>
        <a:lstStyle/>
        <a:p>
          <a:endParaRPr lang="en-US"/>
        </a:p>
      </dgm:t>
    </dgm:pt>
    <dgm:pt modelId="{940E2636-A902-4252-816A-F380584D73BD}" type="pres">
      <dgm:prSet presAssocID="{C8048EAB-479E-4258-8422-EBA504989797}" presName="childNode" presStyleLbl="node1" presStyleIdx="1" presStyleCnt="5">
        <dgm:presLayoutVars>
          <dgm:bulletEnabled val="1"/>
        </dgm:presLayoutVars>
      </dgm:prSet>
      <dgm:spPr/>
      <dgm:t>
        <a:bodyPr/>
        <a:lstStyle/>
        <a:p>
          <a:endParaRPr lang="en-US"/>
        </a:p>
      </dgm:t>
    </dgm:pt>
    <dgm:pt modelId="{B1CAE952-48EE-4D91-8A5E-BFD71817DDEB}" type="pres">
      <dgm:prSet presAssocID="{C8048EAB-479E-4258-8422-EBA504989797}" presName="aSpace2" presStyleCnt="0"/>
      <dgm:spPr/>
      <dgm:t>
        <a:bodyPr/>
        <a:lstStyle/>
        <a:p>
          <a:endParaRPr lang="en-US"/>
        </a:p>
      </dgm:t>
    </dgm:pt>
    <dgm:pt modelId="{76030346-4007-4A04-B6EA-B6711D348297}" type="pres">
      <dgm:prSet presAssocID="{5307C9BC-1622-4F5A-8DFC-2DFB2BB50889}" presName="childNode" presStyleLbl="node1" presStyleIdx="2" presStyleCnt="5" custScaleY="130666">
        <dgm:presLayoutVars>
          <dgm:bulletEnabled val="1"/>
        </dgm:presLayoutVars>
      </dgm:prSet>
      <dgm:spPr/>
      <dgm:t>
        <a:bodyPr/>
        <a:lstStyle/>
        <a:p>
          <a:endParaRPr lang="en-US"/>
        </a:p>
      </dgm:t>
    </dgm:pt>
    <dgm:pt modelId="{6A7C4A09-EA07-4D7F-B1DE-7729A91761C3}" type="pres">
      <dgm:prSet presAssocID="{972DD55F-2F32-4841-827E-194579DA0699}" presName="aSpace" presStyleCnt="0"/>
      <dgm:spPr/>
      <dgm:t>
        <a:bodyPr/>
        <a:lstStyle/>
        <a:p>
          <a:endParaRPr lang="en-US"/>
        </a:p>
      </dgm:t>
    </dgm:pt>
    <dgm:pt modelId="{3141676D-919C-4DF4-9B1B-327B539B245F}" type="pres">
      <dgm:prSet presAssocID="{263181BC-EF07-47B2-9122-DCC1B4979ED6}" presName="compNode" presStyleCnt="0"/>
      <dgm:spPr/>
      <dgm:t>
        <a:bodyPr/>
        <a:lstStyle/>
        <a:p>
          <a:endParaRPr lang="en-US"/>
        </a:p>
      </dgm:t>
    </dgm:pt>
    <dgm:pt modelId="{43A25D60-0735-4379-8641-D52668CE6BC7}" type="pres">
      <dgm:prSet presAssocID="{263181BC-EF07-47B2-9122-DCC1B4979ED6}" presName="aNode" presStyleLbl="bgShp" presStyleIdx="1" presStyleCnt="2"/>
      <dgm:spPr/>
      <dgm:t>
        <a:bodyPr/>
        <a:lstStyle/>
        <a:p>
          <a:endParaRPr lang="en-US"/>
        </a:p>
      </dgm:t>
    </dgm:pt>
    <dgm:pt modelId="{98F95BA7-20A6-4CA8-BE1B-7FB1E65E7DCA}" type="pres">
      <dgm:prSet presAssocID="{263181BC-EF07-47B2-9122-DCC1B4979ED6}" presName="textNode" presStyleLbl="bgShp" presStyleIdx="1" presStyleCnt="2"/>
      <dgm:spPr/>
      <dgm:t>
        <a:bodyPr/>
        <a:lstStyle/>
        <a:p>
          <a:endParaRPr lang="en-US"/>
        </a:p>
      </dgm:t>
    </dgm:pt>
    <dgm:pt modelId="{D499775C-8586-4DCD-A8BC-6BF325C74883}" type="pres">
      <dgm:prSet presAssocID="{263181BC-EF07-47B2-9122-DCC1B4979ED6}" presName="compChildNode" presStyleCnt="0"/>
      <dgm:spPr/>
      <dgm:t>
        <a:bodyPr/>
        <a:lstStyle/>
        <a:p>
          <a:endParaRPr lang="en-US"/>
        </a:p>
      </dgm:t>
    </dgm:pt>
    <dgm:pt modelId="{E41D4DD8-E99F-413F-89D4-8F2F3C92DCFB}" type="pres">
      <dgm:prSet presAssocID="{263181BC-EF07-47B2-9122-DCC1B4979ED6}" presName="theInnerList" presStyleCnt="0"/>
      <dgm:spPr/>
      <dgm:t>
        <a:bodyPr/>
        <a:lstStyle/>
        <a:p>
          <a:endParaRPr lang="en-US"/>
        </a:p>
      </dgm:t>
    </dgm:pt>
    <dgm:pt modelId="{13635399-A297-4328-9002-D748B9A38BA8}" type="pres">
      <dgm:prSet presAssocID="{F89AAA9D-DD6A-40CA-924B-1D49B46388E3}" presName="childNode" presStyleLbl="node1" presStyleIdx="3" presStyleCnt="5">
        <dgm:presLayoutVars>
          <dgm:bulletEnabled val="1"/>
        </dgm:presLayoutVars>
      </dgm:prSet>
      <dgm:spPr/>
      <dgm:t>
        <a:bodyPr/>
        <a:lstStyle/>
        <a:p>
          <a:endParaRPr lang="en-US"/>
        </a:p>
      </dgm:t>
    </dgm:pt>
    <dgm:pt modelId="{FD26E28C-1FE5-4878-B1A4-48D3534A0A11}" type="pres">
      <dgm:prSet presAssocID="{F89AAA9D-DD6A-40CA-924B-1D49B46388E3}" presName="aSpace2" presStyleCnt="0"/>
      <dgm:spPr/>
      <dgm:t>
        <a:bodyPr/>
        <a:lstStyle/>
        <a:p>
          <a:endParaRPr lang="en-US"/>
        </a:p>
      </dgm:t>
    </dgm:pt>
    <dgm:pt modelId="{7A267D8F-2E4E-4806-ADC8-BCA3C766CBE1}" type="pres">
      <dgm:prSet presAssocID="{7B7C1CF4-2DF4-4625-ADC5-E9FDA4CBB1D1}" presName="childNode" presStyleLbl="node1" presStyleIdx="4" presStyleCnt="5">
        <dgm:presLayoutVars>
          <dgm:bulletEnabled val="1"/>
        </dgm:presLayoutVars>
      </dgm:prSet>
      <dgm:spPr/>
      <dgm:t>
        <a:bodyPr/>
        <a:lstStyle/>
        <a:p>
          <a:endParaRPr lang="en-US"/>
        </a:p>
      </dgm:t>
    </dgm:pt>
  </dgm:ptLst>
  <dgm:cxnLst>
    <dgm:cxn modelId="{C9FCA7AC-29B4-4A78-AA5F-32AEEA17CC88}" type="presOf" srcId="{5307C9BC-1622-4F5A-8DFC-2DFB2BB50889}" destId="{76030346-4007-4A04-B6EA-B6711D348297}" srcOrd="0" destOrd="0" presId="urn:microsoft.com/office/officeart/2005/8/layout/lProcess2"/>
    <dgm:cxn modelId="{9A009193-845C-4263-9461-B0E3DDD01658}" type="presOf" srcId="{C6930602-4685-457F-AA78-6DEEA0FAB973}" destId="{1B530C66-075C-4B71-9C1D-B6D43CAAECE5}" srcOrd="0" destOrd="0" presId="urn:microsoft.com/office/officeart/2005/8/layout/lProcess2"/>
    <dgm:cxn modelId="{1ED3A025-A557-4626-A597-D8BFB5E16881}" type="presOf" srcId="{C8048EAB-479E-4258-8422-EBA504989797}" destId="{940E2636-A902-4252-816A-F380584D73BD}" srcOrd="0" destOrd="0" presId="urn:microsoft.com/office/officeart/2005/8/layout/lProcess2"/>
    <dgm:cxn modelId="{437C0D3E-30DD-4262-8DF7-8C86FAF4D1E5}" type="presOf" srcId="{263181BC-EF07-47B2-9122-DCC1B4979ED6}" destId="{98F95BA7-20A6-4CA8-BE1B-7FB1E65E7DCA}" srcOrd="1" destOrd="0" presId="urn:microsoft.com/office/officeart/2005/8/layout/lProcess2"/>
    <dgm:cxn modelId="{47E46695-02E9-454E-8843-54A911817053}" srcId="{C6930602-4685-457F-AA78-6DEEA0FAB973}" destId="{972DD55F-2F32-4841-827E-194579DA0699}" srcOrd="0" destOrd="0" parTransId="{483F31BD-E8CE-4FC2-B129-78A2EDB03DB3}" sibTransId="{EECC70EE-7325-4414-BFC3-6E56950D42BB}"/>
    <dgm:cxn modelId="{9DA15026-F512-496A-BF91-5861738D5D43}" type="presOf" srcId="{263181BC-EF07-47B2-9122-DCC1B4979ED6}" destId="{43A25D60-0735-4379-8641-D52668CE6BC7}" srcOrd="0" destOrd="0" presId="urn:microsoft.com/office/officeart/2005/8/layout/lProcess2"/>
    <dgm:cxn modelId="{39B6DA03-2511-469A-A0AB-C8323D4B1DB5}" srcId="{C6930602-4685-457F-AA78-6DEEA0FAB973}" destId="{263181BC-EF07-47B2-9122-DCC1B4979ED6}" srcOrd="1" destOrd="0" parTransId="{1D1BD33E-073F-4931-8AC3-650156642BE0}" sibTransId="{2F000F26-F740-460F-AC1E-1749A16F505E}"/>
    <dgm:cxn modelId="{09DEA31C-78F9-4AF0-9B66-299BCD2D76EB}" type="presOf" srcId="{F89AAA9D-DD6A-40CA-924B-1D49B46388E3}" destId="{13635399-A297-4328-9002-D748B9A38BA8}" srcOrd="0" destOrd="0" presId="urn:microsoft.com/office/officeart/2005/8/layout/lProcess2"/>
    <dgm:cxn modelId="{0F2EFC50-D626-46AD-A7D4-E00EBF09D3F5}" srcId="{972DD55F-2F32-4841-827E-194579DA0699}" destId="{EE8BC19E-7C12-4621-A204-DD13ADCF2CDB}" srcOrd="0" destOrd="0" parTransId="{8EAF6755-0409-4F77-8E7E-FDB31A99B8B4}" sibTransId="{16B0BC1A-F625-41E1-942C-669E4C4E5282}"/>
    <dgm:cxn modelId="{EBB742B2-6D23-4D7A-80A0-675757513C86}" type="presOf" srcId="{EE8BC19E-7C12-4621-A204-DD13ADCF2CDB}" destId="{E5EBD6BC-7655-4954-B29C-BD58073EDE69}" srcOrd="0" destOrd="0" presId="urn:microsoft.com/office/officeart/2005/8/layout/lProcess2"/>
    <dgm:cxn modelId="{A5CCCBAA-2062-4D2D-99BB-A5C6D2EDA384}" type="presOf" srcId="{972DD55F-2F32-4841-827E-194579DA0699}" destId="{761270F8-9E84-4B60-8B8A-FC0A05BB95D2}" srcOrd="1" destOrd="0" presId="urn:microsoft.com/office/officeart/2005/8/layout/lProcess2"/>
    <dgm:cxn modelId="{51747F05-2F89-4599-9033-2118068E32FC}" type="presOf" srcId="{972DD55F-2F32-4841-827E-194579DA0699}" destId="{309BA27C-0AC9-45E2-A3AF-C8DECA3A2683}" srcOrd="0" destOrd="0" presId="urn:microsoft.com/office/officeart/2005/8/layout/lProcess2"/>
    <dgm:cxn modelId="{2138A6ED-2579-498A-94DB-E51244DCEF66}" srcId="{972DD55F-2F32-4841-827E-194579DA0699}" destId="{C8048EAB-479E-4258-8422-EBA504989797}" srcOrd="1" destOrd="0" parTransId="{76EA3EE0-2254-4107-A418-A0462DCA31B8}" sibTransId="{A69DF2A6-C44B-4BE5-933D-B90D209C99D4}"/>
    <dgm:cxn modelId="{A628EF57-4EC6-4925-8FDD-0126E2EE98E9}" srcId="{263181BC-EF07-47B2-9122-DCC1B4979ED6}" destId="{7B7C1CF4-2DF4-4625-ADC5-E9FDA4CBB1D1}" srcOrd="1" destOrd="0" parTransId="{E82F26B4-00F7-4D97-A58F-10DA2B801217}" sibTransId="{3112EF65-304A-47AB-8CCC-5A2915359D61}"/>
    <dgm:cxn modelId="{85FF8B2C-7589-432B-B724-0EF3C1FF6386}" type="presOf" srcId="{7B7C1CF4-2DF4-4625-ADC5-E9FDA4CBB1D1}" destId="{7A267D8F-2E4E-4806-ADC8-BCA3C766CBE1}" srcOrd="0" destOrd="0" presId="urn:microsoft.com/office/officeart/2005/8/layout/lProcess2"/>
    <dgm:cxn modelId="{0B9B0D63-2C1F-465D-B55E-0DB91199BB1F}" srcId="{263181BC-EF07-47B2-9122-DCC1B4979ED6}" destId="{F89AAA9D-DD6A-40CA-924B-1D49B46388E3}" srcOrd="0" destOrd="0" parTransId="{0C37C87F-7A7B-4E98-A788-45BAB8899520}" sibTransId="{5E1E6E82-AA77-46F1-9BFB-5914361592B4}"/>
    <dgm:cxn modelId="{15612864-C3BF-495E-98AF-B6013408215C}" srcId="{972DD55F-2F32-4841-827E-194579DA0699}" destId="{5307C9BC-1622-4F5A-8DFC-2DFB2BB50889}" srcOrd="2" destOrd="0" parTransId="{5A7812EF-F01F-4ECB-99C4-A97B457E88DE}" sibTransId="{25CA11D5-37ED-4AD0-A60D-3E6FCE8FD6C7}"/>
    <dgm:cxn modelId="{525A270C-CE6F-4EC1-86B5-2805E5789BF6}" type="presParOf" srcId="{1B530C66-075C-4B71-9C1D-B6D43CAAECE5}" destId="{9FA3663F-C304-4ECE-9FF3-977FFCB7F506}" srcOrd="0" destOrd="0" presId="urn:microsoft.com/office/officeart/2005/8/layout/lProcess2"/>
    <dgm:cxn modelId="{2AD35718-67F7-40EA-BAC1-B6F1016D3B7C}" type="presParOf" srcId="{9FA3663F-C304-4ECE-9FF3-977FFCB7F506}" destId="{309BA27C-0AC9-45E2-A3AF-C8DECA3A2683}" srcOrd="0" destOrd="0" presId="urn:microsoft.com/office/officeart/2005/8/layout/lProcess2"/>
    <dgm:cxn modelId="{AD492324-5A88-4734-B59B-5253C78E50D8}" type="presParOf" srcId="{9FA3663F-C304-4ECE-9FF3-977FFCB7F506}" destId="{761270F8-9E84-4B60-8B8A-FC0A05BB95D2}" srcOrd="1" destOrd="0" presId="urn:microsoft.com/office/officeart/2005/8/layout/lProcess2"/>
    <dgm:cxn modelId="{6834DE0A-5868-4873-875F-C6D9B1167EDD}" type="presParOf" srcId="{9FA3663F-C304-4ECE-9FF3-977FFCB7F506}" destId="{6E5C315A-FE54-4DD6-BA12-EC19A856EA49}" srcOrd="2" destOrd="0" presId="urn:microsoft.com/office/officeart/2005/8/layout/lProcess2"/>
    <dgm:cxn modelId="{778812A6-633C-4828-B701-1AEA2F40DAC0}" type="presParOf" srcId="{6E5C315A-FE54-4DD6-BA12-EC19A856EA49}" destId="{EBA64B00-7B01-42DF-AF55-D9A18F26930D}" srcOrd="0" destOrd="0" presId="urn:microsoft.com/office/officeart/2005/8/layout/lProcess2"/>
    <dgm:cxn modelId="{BE99B6CB-5971-4B1D-B187-A20CE3E55A22}" type="presParOf" srcId="{EBA64B00-7B01-42DF-AF55-D9A18F26930D}" destId="{E5EBD6BC-7655-4954-B29C-BD58073EDE69}" srcOrd="0" destOrd="0" presId="urn:microsoft.com/office/officeart/2005/8/layout/lProcess2"/>
    <dgm:cxn modelId="{1524C88F-ECD2-4765-AE72-7F1E77D25601}" type="presParOf" srcId="{EBA64B00-7B01-42DF-AF55-D9A18F26930D}" destId="{286C5C0A-49DA-4C87-B35A-BC6D0E395405}" srcOrd="1" destOrd="0" presId="urn:microsoft.com/office/officeart/2005/8/layout/lProcess2"/>
    <dgm:cxn modelId="{6E61A739-46F1-4D8C-AEA2-35E59A1CD535}" type="presParOf" srcId="{EBA64B00-7B01-42DF-AF55-D9A18F26930D}" destId="{940E2636-A902-4252-816A-F380584D73BD}" srcOrd="2" destOrd="0" presId="urn:microsoft.com/office/officeart/2005/8/layout/lProcess2"/>
    <dgm:cxn modelId="{41CCFF49-E303-46F1-9BA1-976484FA2C81}" type="presParOf" srcId="{EBA64B00-7B01-42DF-AF55-D9A18F26930D}" destId="{B1CAE952-48EE-4D91-8A5E-BFD71817DDEB}" srcOrd="3" destOrd="0" presId="urn:microsoft.com/office/officeart/2005/8/layout/lProcess2"/>
    <dgm:cxn modelId="{B5405B1E-5D04-4815-A2EB-94965EE801CC}" type="presParOf" srcId="{EBA64B00-7B01-42DF-AF55-D9A18F26930D}" destId="{76030346-4007-4A04-B6EA-B6711D348297}" srcOrd="4" destOrd="0" presId="urn:microsoft.com/office/officeart/2005/8/layout/lProcess2"/>
    <dgm:cxn modelId="{9BA789E5-609E-4FC3-974F-EADD0CB68E11}" type="presParOf" srcId="{1B530C66-075C-4B71-9C1D-B6D43CAAECE5}" destId="{6A7C4A09-EA07-4D7F-B1DE-7729A91761C3}" srcOrd="1" destOrd="0" presId="urn:microsoft.com/office/officeart/2005/8/layout/lProcess2"/>
    <dgm:cxn modelId="{7611CDB3-A56A-4AE5-BE18-2159A392186B}" type="presParOf" srcId="{1B530C66-075C-4B71-9C1D-B6D43CAAECE5}" destId="{3141676D-919C-4DF4-9B1B-327B539B245F}" srcOrd="2" destOrd="0" presId="urn:microsoft.com/office/officeart/2005/8/layout/lProcess2"/>
    <dgm:cxn modelId="{C949B9A2-F183-43CC-809A-9723E9D720CD}" type="presParOf" srcId="{3141676D-919C-4DF4-9B1B-327B539B245F}" destId="{43A25D60-0735-4379-8641-D52668CE6BC7}" srcOrd="0" destOrd="0" presId="urn:microsoft.com/office/officeart/2005/8/layout/lProcess2"/>
    <dgm:cxn modelId="{A130FC91-E4EE-495A-9F98-CF504EAE9ABB}" type="presParOf" srcId="{3141676D-919C-4DF4-9B1B-327B539B245F}" destId="{98F95BA7-20A6-4CA8-BE1B-7FB1E65E7DCA}" srcOrd="1" destOrd="0" presId="urn:microsoft.com/office/officeart/2005/8/layout/lProcess2"/>
    <dgm:cxn modelId="{87FB6099-FD3C-43C9-B9A2-0F22C6B41AF7}" type="presParOf" srcId="{3141676D-919C-4DF4-9B1B-327B539B245F}" destId="{D499775C-8586-4DCD-A8BC-6BF325C74883}" srcOrd="2" destOrd="0" presId="urn:microsoft.com/office/officeart/2005/8/layout/lProcess2"/>
    <dgm:cxn modelId="{56332796-54A7-4C14-8BE7-3BE712085914}" type="presParOf" srcId="{D499775C-8586-4DCD-A8BC-6BF325C74883}" destId="{E41D4DD8-E99F-413F-89D4-8F2F3C92DCFB}" srcOrd="0" destOrd="0" presId="urn:microsoft.com/office/officeart/2005/8/layout/lProcess2"/>
    <dgm:cxn modelId="{A767E7CE-8F2D-4B24-A463-CD1890CCCFAA}" type="presParOf" srcId="{E41D4DD8-E99F-413F-89D4-8F2F3C92DCFB}" destId="{13635399-A297-4328-9002-D748B9A38BA8}" srcOrd="0" destOrd="0" presId="urn:microsoft.com/office/officeart/2005/8/layout/lProcess2"/>
    <dgm:cxn modelId="{309481A8-3E1A-468A-835F-36C7EA8BAF65}" type="presParOf" srcId="{E41D4DD8-E99F-413F-89D4-8F2F3C92DCFB}" destId="{FD26E28C-1FE5-4878-B1A4-48D3534A0A11}" srcOrd="1" destOrd="0" presId="urn:microsoft.com/office/officeart/2005/8/layout/lProcess2"/>
    <dgm:cxn modelId="{74494448-21E7-467A-A1D1-FB9CA9BBBD4E}" type="presParOf" srcId="{E41D4DD8-E99F-413F-89D4-8F2F3C92DCFB}" destId="{7A267D8F-2E4E-4806-ADC8-BCA3C766CBE1}" srcOrd="2" destOrd="0" presId="urn:microsoft.com/office/officeart/2005/8/layout/l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cdr:x>
      <cdr:y>0</cdr:y>
    </cdr:from>
    <cdr:to>
      <cdr:x>0.00356</cdr:x>
      <cdr:y>0.00642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11/11/2008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10:32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10:32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10:32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A68BBC-B309-484B-893D-30FD5E908E17}"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A68BBC-B309-484B-893D-30FD5E908E17}"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msdn.microsoft.com/en-us/library/cc136792(VS.85).aspx" TargetMode="External"/><Relationship Id="rId3" Type="http://schemas.openxmlformats.org/officeDocument/2006/relationships/hyperlink" Target="http://msdn.microsoft.com/en-us/library/cc136778(VS.85).aspx" TargetMode="External"/><Relationship Id="rId7" Type="http://schemas.openxmlformats.org/officeDocument/2006/relationships/hyperlink" Target="http://msdn.microsoft.com/en-us/library/cc136773(VS.85).asp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msdn.microsoft.com/en-us/library/cc136805(VS.85).aspx" TargetMode="External"/><Relationship Id="rId11" Type="http://schemas.openxmlformats.org/officeDocument/2006/relationships/hyperlink" Target="http://msdn.microsoft.com/en-us/library/cc136982(VS.85).aspx" TargetMode="External"/><Relationship Id="rId5" Type="http://schemas.openxmlformats.org/officeDocument/2006/relationships/hyperlink" Target="http://msdn.microsoft.com/en-us/library/cc136776(VS.85).aspx" TargetMode="External"/><Relationship Id="rId10" Type="http://schemas.openxmlformats.org/officeDocument/2006/relationships/hyperlink" Target="http://msdn.microsoft.com/en-us/library/cc136811(VS.85).aspx" TargetMode="External"/><Relationship Id="rId4" Type="http://schemas.openxmlformats.org/officeDocument/2006/relationships/hyperlink" Target="http://msdn.microsoft.com/en-us/library/cc136780(VS.85).aspx" TargetMode="External"/><Relationship Id="rId9" Type="http://schemas.openxmlformats.org/officeDocument/2006/relationships/hyperlink" Target="http://msdn.microsoft.com/en-us/library/cc136797(VS.85).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images.google.com/imgres?imgurl=http://www.fujitsu.com/img/STRSYS/software/cruiser_environment.gif&amp;imgrefurl=http://www.fujitsu.com/global/services/computing/storage/software/cruiser/STRSYS_environment.html&amp;h=280&amp;w=455&amp;sz=21&amp;hl=en&amp;start=16&amp;tbnid=QVUHqMiCsDg9RM:&amp;tbnh=79&amp;tbnw=128&amp;prev=/images?q=management+software&amp;svnum=10&amp;hl=en&amp;lr=" TargetMode="External"/><Relationship Id="rId7"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hyperlink" Target="http://images.google.com/imgres?imgurl=http://www.bsicomputer.com/industrial/ipc_images/blade/cs310/rms310_top.jpg&amp;imgrefurl=http://www.bsicomputer.com/industrial/blade/cs310/cs310_intro.htm&amp;h=263&amp;w=350&amp;sz=16&amp;hl=en&amp;start=3&amp;tbnid=tysEkzF_nNkdHM:&amp;tbnh=90&amp;tbnw=120&amp;prev=/images?q=blade+server&amp;svnum=10&amp;hl=en&amp;lr=" TargetMode="Externa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www.fujitsu.com/img/STRSYS/software/cruiser_environment.gif&amp;imgrefurl=http://www.fujitsu.com/global/services/computing/storage/software/cruiser/STRSYS_environment.html&amp;h=280&amp;w=455&amp;sz=21&amp;hl=en&amp;start=16&amp;tbnid=QVUHqMiCsDg9RM:&amp;tbnh=79&amp;tbnw=128&amp;prev=/images?q=management+software&amp;svnum=10&amp;hl=en&amp;lr=" TargetMode="External"/><Relationship Id="rId7"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hyperlink" Target="http://images.google.com/imgres?imgurl=http://www.bsicomputer.com/industrial/ipc_images/blade/cs310/rms310_top.jpg&amp;imgrefurl=http://www.bsicomputer.com/industrial/blade/cs310/cs310_intro.htm&amp;h=263&amp;w=350&amp;sz=16&amp;hl=en&amp;start=3&amp;tbnid=tysEkzF_nNkdHM:&amp;tbnh=90&amp;tbnw=120&amp;prev=/images?q=blade+server&amp;svnum=10&amp;hl=en&amp;lr=" TargetMode="Externa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msdn.microsoft.com/en-us/library/cc136766(VS.85).asp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mailto:vhdboot@microsoft.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Targeted Scenarios</a:t>
            </a:r>
            <a:endParaRPr lang="en-US" dirty="0"/>
          </a:p>
        </p:txBody>
      </p:sp>
      <p:sp>
        <p:nvSpPr>
          <p:cNvPr id="3" name="Text Placeholder 2"/>
          <p:cNvSpPr>
            <a:spLocks noGrp="1"/>
          </p:cNvSpPr>
          <p:nvPr>
            <p:ph idx="1"/>
          </p:nvPr>
        </p:nvSpPr>
        <p:spPr>
          <a:xfrm>
            <a:off x="382588" y="1414464"/>
            <a:ext cx="8380412" cy="3655360"/>
          </a:xfrm>
        </p:spPr>
        <p:txBody>
          <a:bodyPr/>
          <a:lstStyle/>
          <a:p>
            <a:pPr marL="457200" indent="-457200"/>
            <a:r>
              <a:rPr lang="en-US" dirty="0" smtClean="0"/>
              <a:t>Focusing on managed environments</a:t>
            </a:r>
          </a:p>
          <a:p>
            <a:pPr marL="914400" lvl="1" indent="-457200"/>
            <a:r>
              <a:rPr lang="en-US" dirty="0" smtClean="0"/>
              <a:t>Common image for either virtual </a:t>
            </a:r>
            <a:br>
              <a:rPr lang="en-US" dirty="0" smtClean="0"/>
            </a:br>
            <a:r>
              <a:rPr lang="en-US" dirty="0" smtClean="0"/>
              <a:t>or physical machine</a:t>
            </a:r>
          </a:p>
          <a:p>
            <a:pPr marL="914400" lvl="1" indent="-457200"/>
            <a:r>
              <a:rPr lang="en-US" dirty="0" smtClean="0"/>
              <a:t>Reference image deployment</a:t>
            </a:r>
          </a:p>
          <a:p>
            <a:pPr marL="914400" lvl="1" indent="-457200"/>
            <a:r>
              <a:rPr lang="en-US" dirty="0" smtClean="0"/>
              <a:t>Rapid machine redeployment</a:t>
            </a:r>
          </a:p>
          <a:p>
            <a:pPr marL="914400" lvl="1" indent="-457200"/>
            <a:r>
              <a:rPr lang="en-US" dirty="0" smtClean="0"/>
              <a:t>Simplify multiple boot configuration</a:t>
            </a:r>
          </a:p>
          <a:p>
            <a:pPr marL="914400" lvl="1" indent="-457200"/>
            <a:r>
              <a:rPr lang="en-US" dirty="0" smtClean="0"/>
              <a:t>Offline image management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398873" y="3198056"/>
            <a:ext cx="1449574" cy="44701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effectLst>
                  <a:outerShdw blurRad="38100" dist="38100" dir="2700000" algn="tl">
                    <a:srgbClr val="000000">
                      <a:alpha val="43137"/>
                    </a:srgbClr>
                  </a:outerShdw>
                </a:effectLst>
                <a:latin typeface="Trebuchet MS" pitchFamily="34" charset="0"/>
              </a:rPr>
              <a:t>c:\windows</a:t>
            </a:r>
          </a:p>
        </p:txBody>
      </p:sp>
      <p:sp>
        <p:nvSpPr>
          <p:cNvPr id="19" name="Rectangle 18"/>
          <p:cNvSpPr/>
          <p:nvPr/>
        </p:nvSpPr>
        <p:spPr bwMode="auto">
          <a:xfrm>
            <a:off x="3398873" y="3969014"/>
            <a:ext cx="1449574" cy="44701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effectLst>
                  <a:outerShdw blurRad="38100" dist="38100" dir="2700000" algn="tl">
                    <a:srgbClr val="000000">
                      <a:alpha val="43137"/>
                    </a:srgbClr>
                  </a:outerShdw>
                </a:effectLst>
                <a:latin typeface="Trebuchet MS" pitchFamily="34" charset="0"/>
              </a:rPr>
              <a:t>c:\windows</a:t>
            </a:r>
          </a:p>
        </p:txBody>
      </p:sp>
      <p:sp>
        <p:nvSpPr>
          <p:cNvPr id="20" name="Rectangle 19"/>
          <p:cNvSpPr/>
          <p:nvPr/>
        </p:nvSpPr>
        <p:spPr bwMode="auto">
          <a:xfrm>
            <a:off x="3398873" y="4739971"/>
            <a:ext cx="1481471" cy="44701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effectLst>
                  <a:outerShdw blurRad="38100" dist="38100" dir="2700000" algn="tl">
                    <a:srgbClr val="000000">
                      <a:alpha val="43137"/>
                    </a:srgbClr>
                  </a:outerShdw>
                </a:effectLst>
                <a:latin typeface="Trebuchet MS" pitchFamily="34" charset="0"/>
              </a:rPr>
              <a:t>c:\windows</a:t>
            </a:r>
          </a:p>
        </p:txBody>
      </p:sp>
      <p:sp>
        <p:nvSpPr>
          <p:cNvPr id="81" name="Rectangle 80"/>
          <p:cNvSpPr/>
          <p:nvPr/>
        </p:nvSpPr>
        <p:spPr bwMode="auto">
          <a:xfrm>
            <a:off x="3398873" y="2427098"/>
            <a:ext cx="1438941" cy="44701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effectLst>
                  <a:outerShdw blurRad="38100" dist="38100" dir="2700000" algn="tl">
                    <a:srgbClr val="000000">
                      <a:alpha val="43137"/>
                    </a:srgbClr>
                  </a:outerShdw>
                </a:effectLst>
                <a:latin typeface="Trebuchet MS" pitchFamily="34" charset="0"/>
              </a:rPr>
              <a:t>c:\windows</a:t>
            </a:r>
          </a:p>
        </p:txBody>
      </p:sp>
      <p:sp>
        <p:nvSpPr>
          <p:cNvPr id="2" name="Title 1"/>
          <p:cNvSpPr>
            <a:spLocks noGrp="1"/>
          </p:cNvSpPr>
          <p:nvPr>
            <p:ph type="title"/>
          </p:nvPr>
        </p:nvSpPr>
        <p:spPr/>
        <p:txBody>
          <a:bodyPr/>
          <a:lstStyle/>
          <a:p>
            <a:r>
              <a:rPr smtClean="0"/>
              <a:t>Image Conversion</a:t>
            </a:r>
            <a:endParaRPr lang="en-US" dirty="0"/>
          </a:p>
        </p:txBody>
      </p:sp>
      <p:sp>
        <p:nvSpPr>
          <p:cNvPr id="12" name="TextBox 11"/>
          <p:cNvSpPr txBox="1"/>
          <p:nvPr/>
        </p:nvSpPr>
        <p:spPr>
          <a:xfrm>
            <a:off x="381000" y="1898650"/>
            <a:ext cx="2442877" cy="400110"/>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Reference </a:t>
            </a:r>
            <a:r>
              <a:rPr lang="en-US" sz="2000" dirty="0" smtClean="0">
                <a:effectLst>
                  <a:outerShdw blurRad="38100" dist="38100" dir="2700000" algn="tl">
                    <a:srgbClr val="000000">
                      <a:alpha val="43137"/>
                    </a:srgbClr>
                  </a:outerShdw>
                </a:effectLst>
                <a:latin typeface="Trebuchet MS" pitchFamily="34" charset="0"/>
              </a:rPr>
              <a:t>Machines</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3" name="Group 64"/>
          <p:cNvGrpSpPr/>
          <p:nvPr/>
        </p:nvGrpSpPr>
        <p:grpSpPr>
          <a:xfrm>
            <a:off x="381000" y="2440137"/>
            <a:ext cx="2948615" cy="1086149"/>
            <a:chOff x="269063" y="1972531"/>
            <a:chExt cx="3409802" cy="1256031"/>
          </a:xfrm>
        </p:grpSpPr>
        <p:sp>
          <p:nvSpPr>
            <p:cNvPr id="58" name="Right Arrow 57"/>
            <p:cNvSpPr/>
            <p:nvPr/>
          </p:nvSpPr>
          <p:spPr bwMode="auto">
            <a:xfrm>
              <a:off x="1095154" y="2477416"/>
              <a:ext cx="2583711" cy="340242"/>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pic>
          <p:nvPicPr>
            <p:cNvPr id="9" name="Picture 4" descr="C:\Users\Administrator\Desktop\Specs to Update\PNGs\Server.png"/>
            <p:cNvPicPr>
              <a:picLocks noChangeAspect="1" noChangeArrowheads="1"/>
            </p:cNvPicPr>
            <p:nvPr/>
          </p:nvPicPr>
          <p:blipFill>
            <a:blip r:embed="rId3"/>
            <a:srcRect/>
            <a:stretch>
              <a:fillRect/>
            </a:stretch>
          </p:blipFill>
          <p:spPr bwMode="auto">
            <a:xfrm>
              <a:off x="269063" y="2066512"/>
              <a:ext cx="817563" cy="1162050"/>
            </a:xfrm>
            <a:prstGeom prst="rect">
              <a:avLst/>
            </a:prstGeom>
            <a:noFill/>
            <a:effectLst>
              <a:outerShdw blurRad="50800" dist="38100" dir="2700000" algn="tl" rotWithShape="0">
                <a:prstClr val="black">
                  <a:alpha val="40000"/>
                </a:prstClr>
              </a:outerShdw>
            </a:effectLst>
          </p:spPr>
        </p:pic>
        <p:pic>
          <p:nvPicPr>
            <p:cNvPr id="5" name="Picture 4" descr="WS08-R2-Ent_h_rgb.jpg"/>
            <p:cNvPicPr>
              <a:picLocks noChangeAspect="1"/>
            </p:cNvPicPr>
            <p:nvPr/>
          </p:nvPicPr>
          <p:blipFill>
            <a:blip r:embed="rId4"/>
            <a:stretch>
              <a:fillRect/>
            </a:stretch>
          </p:blipFill>
          <p:spPr>
            <a:xfrm>
              <a:off x="672938" y="1972531"/>
              <a:ext cx="2415367" cy="489324"/>
            </a:xfrm>
            <a:prstGeom prst="rect">
              <a:avLst/>
            </a:prstGeom>
            <a:ln>
              <a:noFill/>
            </a:ln>
          </p:spPr>
          <p:style>
            <a:lnRef idx="1">
              <a:schemeClr val="accent3"/>
            </a:lnRef>
            <a:fillRef idx="2">
              <a:schemeClr val="accent3"/>
            </a:fillRef>
            <a:effectRef idx="1">
              <a:schemeClr val="accent3"/>
            </a:effectRef>
            <a:fontRef idx="minor">
              <a:schemeClr val="dk1"/>
            </a:fontRef>
          </p:style>
        </p:pic>
      </p:grpSp>
      <p:grpSp>
        <p:nvGrpSpPr>
          <p:cNvPr id="4" name="Group 63"/>
          <p:cNvGrpSpPr/>
          <p:nvPr/>
        </p:nvGrpSpPr>
        <p:grpSpPr>
          <a:xfrm>
            <a:off x="381000" y="4086141"/>
            <a:ext cx="2948615" cy="1004879"/>
            <a:chOff x="269063" y="4383865"/>
            <a:chExt cx="3409802" cy="1162050"/>
          </a:xfrm>
        </p:grpSpPr>
        <p:sp>
          <p:nvSpPr>
            <p:cNvPr id="57" name="Right Arrow 56"/>
            <p:cNvSpPr/>
            <p:nvPr/>
          </p:nvSpPr>
          <p:spPr bwMode="auto">
            <a:xfrm>
              <a:off x="3074503" y="4794769"/>
              <a:ext cx="604362" cy="340242"/>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pic>
          <p:nvPicPr>
            <p:cNvPr id="11" name="Picture 4" descr="C:\Users\Administrator\Desktop\Specs to Update\PNGs\Server.png"/>
            <p:cNvPicPr>
              <a:picLocks noChangeAspect="1" noChangeArrowheads="1"/>
            </p:cNvPicPr>
            <p:nvPr/>
          </p:nvPicPr>
          <p:blipFill>
            <a:blip r:embed="rId3"/>
            <a:srcRect/>
            <a:stretch>
              <a:fillRect/>
            </a:stretch>
          </p:blipFill>
          <p:spPr bwMode="auto">
            <a:xfrm>
              <a:off x="269063" y="4383865"/>
              <a:ext cx="817563" cy="1162050"/>
            </a:xfrm>
            <a:prstGeom prst="rect">
              <a:avLst/>
            </a:prstGeom>
            <a:noFill/>
            <a:effectLst>
              <a:outerShdw blurRad="50800" dist="38100" dir="2700000" algn="tl" rotWithShape="0">
                <a:prstClr val="black">
                  <a:alpha val="40000"/>
                </a:prstClr>
              </a:outerShdw>
            </a:effectLst>
          </p:spPr>
        </p:pic>
        <p:pic>
          <p:nvPicPr>
            <p:cNvPr id="15" name="Picture 14" descr="Win_ShrPt_h_c_fh.jpg"/>
            <p:cNvPicPr>
              <a:picLocks noChangeAspect="1"/>
            </p:cNvPicPr>
            <p:nvPr/>
          </p:nvPicPr>
          <p:blipFill>
            <a:blip r:embed="rId5"/>
            <a:stretch>
              <a:fillRect/>
            </a:stretch>
          </p:blipFill>
          <p:spPr>
            <a:xfrm>
              <a:off x="730250" y="4707481"/>
              <a:ext cx="2091959" cy="514818"/>
            </a:xfrm>
            <a:prstGeom prst="rect">
              <a:avLst/>
            </a:prstGeom>
            <a:ln>
              <a:noFill/>
            </a:ln>
          </p:spPr>
          <p:style>
            <a:lnRef idx="1">
              <a:schemeClr val="accent3"/>
            </a:lnRef>
            <a:fillRef idx="2">
              <a:schemeClr val="accent3"/>
            </a:fillRef>
            <a:effectRef idx="1">
              <a:schemeClr val="accent3"/>
            </a:effectRef>
            <a:fontRef idx="minor">
              <a:schemeClr val="dk1"/>
            </a:fontRef>
          </p:style>
        </p:pic>
      </p:grpSp>
      <p:sp>
        <p:nvSpPr>
          <p:cNvPr id="17" name="TextBox 16"/>
          <p:cNvSpPr txBox="1"/>
          <p:nvPr/>
        </p:nvSpPr>
        <p:spPr>
          <a:xfrm>
            <a:off x="3003905" y="1363879"/>
            <a:ext cx="2118080" cy="707886"/>
          </a:xfrm>
          <a:prstGeom prst="rect">
            <a:avLst/>
          </a:prstGeom>
          <a:noFill/>
        </p:spPr>
        <p:txBody>
          <a:bodyPr wrap="non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Virtual Hard Disk</a:t>
            </a:r>
            <a:br>
              <a:rPr lang="en-US" sz="2000" dirty="0" smtClean="0">
                <a:solidFill>
                  <a:schemeClr val="tx1"/>
                </a:solidFill>
                <a:effectLst>
                  <a:outerShdw blurRad="38100" dist="38100" dir="2700000" algn="tl">
                    <a:srgbClr val="000000">
                      <a:alpha val="43137"/>
                    </a:srgbClr>
                  </a:outerShdw>
                </a:effectLst>
                <a:latin typeface="Trebuchet MS" pitchFamily="34" charset="0"/>
              </a:rPr>
            </a:br>
            <a:r>
              <a:rPr lang="en-US" sz="2000" dirty="0" smtClean="0">
                <a:solidFill>
                  <a:schemeClr val="tx1"/>
                </a:solidFill>
                <a:effectLst>
                  <a:outerShdw blurRad="38100" dist="38100" dir="2700000" algn="tl">
                    <a:srgbClr val="000000">
                      <a:alpha val="43137"/>
                    </a:srgbClr>
                  </a:outerShdw>
                </a:effectLst>
                <a:latin typeface="Trebuchet MS" pitchFamily="34" charset="0"/>
              </a:rPr>
              <a:t> Images</a:t>
            </a:r>
          </a:p>
        </p:txBody>
      </p:sp>
      <p:sp>
        <p:nvSpPr>
          <p:cNvPr id="24" name="TextBox 23"/>
          <p:cNvSpPr txBox="1"/>
          <p:nvPr/>
        </p:nvSpPr>
        <p:spPr>
          <a:xfrm>
            <a:off x="1143066" y="3367888"/>
            <a:ext cx="1875835" cy="830997"/>
          </a:xfrm>
          <a:prstGeom prst="rect">
            <a:avLst/>
          </a:prstGeom>
          <a:noFill/>
        </p:spPr>
        <p:txBody>
          <a:bodyPr wrap="none" rtlCol="0">
            <a:spAutoFit/>
          </a:bodyPr>
          <a:lstStyle/>
          <a:p>
            <a:r>
              <a:rPr lang="en-US" sz="2400" dirty="0" smtClean="0">
                <a:solidFill>
                  <a:srgbClr val="FFC000"/>
                </a:solidFill>
                <a:effectLst>
                  <a:outerShdw blurRad="38100" dist="38100" dir="2700000" algn="tl">
                    <a:srgbClr val="000000">
                      <a:alpha val="43137"/>
                    </a:srgbClr>
                  </a:outerShdw>
                </a:effectLst>
                <a:latin typeface="Trebuchet MS" pitchFamily="34" charset="0"/>
              </a:rPr>
              <a:t>Generalize </a:t>
            </a:r>
            <a:br>
              <a:rPr lang="en-US" sz="2400" dirty="0" smtClean="0">
                <a:solidFill>
                  <a:srgbClr val="FFC000"/>
                </a:solidFill>
                <a:effectLst>
                  <a:outerShdw blurRad="38100" dist="38100" dir="2700000" algn="tl">
                    <a:srgbClr val="000000">
                      <a:alpha val="43137"/>
                    </a:srgbClr>
                  </a:outerShdw>
                </a:effectLst>
                <a:latin typeface="Trebuchet MS" pitchFamily="34" charset="0"/>
              </a:rPr>
            </a:br>
            <a:r>
              <a:rPr lang="en-US" sz="2400" dirty="0" smtClean="0">
                <a:solidFill>
                  <a:srgbClr val="FFC000"/>
                </a:solidFill>
                <a:effectLst>
                  <a:outerShdw blurRad="38100" dist="38100" dir="2700000" algn="tl">
                    <a:srgbClr val="000000">
                      <a:alpha val="43137"/>
                    </a:srgbClr>
                  </a:outerShdw>
                </a:effectLst>
                <a:latin typeface="Trebuchet MS" pitchFamily="34" charset="0"/>
              </a:rPr>
              <a:t>and Capture</a:t>
            </a:r>
          </a:p>
        </p:txBody>
      </p:sp>
      <p:sp>
        <p:nvSpPr>
          <p:cNvPr id="13" name="TextBox 12"/>
          <p:cNvSpPr txBox="1"/>
          <p:nvPr/>
        </p:nvSpPr>
        <p:spPr>
          <a:xfrm>
            <a:off x="6648909" y="1420813"/>
            <a:ext cx="1997855" cy="707886"/>
          </a:xfrm>
          <a:prstGeom prst="rect">
            <a:avLst/>
          </a:prstGeom>
          <a:noFill/>
        </p:spPr>
        <p:txBody>
          <a:bodyPr wrap="non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Hyper-V</a:t>
            </a:r>
            <a:br>
              <a:rPr lang="en-US" sz="2000" dirty="0" smtClean="0">
                <a:solidFill>
                  <a:schemeClr val="tx1"/>
                </a:solidFill>
                <a:effectLst>
                  <a:outerShdw blurRad="38100" dist="38100" dir="2700000" algn="tl">
                    <a:srgbClr val="000000">
                      <a:alpha val="43137"/>
                    </a:srgbClr>
                  </a:outerShdw>
                </a:effectLst>
                <a:latin typeface="Trebuchet MS" pitchFamily="34" charset="0"/>
              </a:rPr>
            </a:br>
            <a:r>
              <a:rPr lang="en-US" sz="2000" dirty="0" smtClean="0">
                <a:solidFill>
                  <a:schemeClr val="tx1"/>
                </a:solidFill>
                <a:effectLst>
                  <a:outerShdw blurRad="38100" dist="38100" dir="2700000" algn="tl">
                    <a:srgbClr val="000000">
                      <a:alpha val="43137"/>
                    </a:srgbClr>
                  </a:outerShdw>
                </a:effectLst>
                <a:latin typeface="Trebuchet MS" pitchFamily="34" charset="0"/>
              </a:rPr>
              <a:t>Virtual machine</a:t>
            </a:r>
          </a:p>
        </p:txBody>
      </p:sp>
      <p:sp>
        <p:nvSpPr>
          <p:cNvPr id="34" name="TextBox 33"/>
          <p:cNvSpPr txBox="1"/>
          <p:nvPr/>
        </p:nvSpPr>
        <p:spPr>
          <a:xfrm>
            <a:off x="6588796" y="4019289"/>
            <a:ext cx="2118080" cy="707886"/>
          </a:xfrm>
          <a:prstGeom prst="rect">
            <a:avLst/>
          </a:prstGeom>
          <a:noFill/>
        </p:spPr>
        <p:txBody>
          <a:bodyPr wrap="non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Virtual Hard Disk</a:t>
            </a:r>
            <a:br>
              <a:rPr lang="en-US" sz="2000" dirty="0" smtClean="0">
                <a:solidFill>
                  <a:schemeClr val="tx1"/>
                </a:solidFill>
                <a:effectLst>
                  <a:outerShdw blurRad="38100" dist="38100" dir="2700000" algn="tl">
                    <a:srgbClr val="000000">
                      <a:alpha val="43137"/>
                    </a:srgbClr>
                  </a:outerShdw>
                </a:effectLst>
                <a:latin typeface="Trebuchet MS" pitchFamily="34" charset="0"/>
              </a:rPr>
            </a:br>
            <a:r>
              <a:rPr lang="en-US" sz="2000" dirty="0" smtClean="0">
                <a:solidFill>
                  <a:schemeClr val="tx1"/>
                </a:solidFill>
                <a:effectLst>
                  <a:outerShdw blurRad="38100" dist="38100" dir="2700000" algn="tl">
                    <a:srgbClr val="000000">
                      <a:alpha val="43137"/>
                    </a:srgbClr>
                  </a:outerShdw>
                </a:effectLst>
                <a:latin typeface="Trebuchet MS" pitchFamily="34" charset="0"/>
              </a:rPr>
              <a:t> Boot</a:t>
            </a:r>
          </a:p>
        </p:txBody>
      </p:sp>
      <p:grpSp>
        <p:nvGrpSpPr>
          <p:cNvPr id="6" name="Group 39"/>
          <p:cNvGrpSpPr/>
          <p:nvPr/>
        </p:nvGrpSpPr>
        <p:grpSpPr>
          <a:xfrm>
            <a:off x="4561367" y="1781687"/>
            <a:ext cx="2498650" cy="4034317"/>
            <a:chOff x="4561367" y="1781687"/>
            <a:chExt cx="2498650" cy="4034317"/>
          </a:xfrm>
        </p:grpSpPr>
        <p:sp>
          <p:nvSpPr>
            <p:cNvPr id="60" name="Curved Down Arrow 59"/>
            <p:cNvSpPr/>
            <p:nvPr/>
          </p:nvSpPr>
          <p:spPr bwMode="auto">
            <a:xfrm flipH="1">
              <a:off x="4571999" y="1781687"/>
              <a:ext cx="2339163" cy="621266"/>
            </a:xfrm>
            <a:prstGeom prst="curved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3" name="Curved Down Arrow 62"/>
            <p:cNvSpPr/>
            <p:nvPr/>
          </p:nvSpPr>
          <p:spPr bwMode="auto">
            <a:xfrm rot="10800000">
              <a:off x="4561367" y="5194738"/>
              <a:ext cx="2342707" cy="621266"/>
            </a:xfrm>
            <a:prstGeom prst="curved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2" name="TextBox 61"/>
            <p:cNvSpPr txBox="1"/>
            <p:nvPr/>
          </p:nvSpPr>
          <p:spPr>
            <a:xfrm>
              <a:off x="5039831" y="5241851"/>
              <a:ext cx="2020186"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rPr>
                <a:t>Generalize</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7" name="Group 38"/>
          <p:cNvGrpSpPr/>
          <p:nvPr/>
        </p:nvGrpSpPr>
        <p:grpSpPr>
          <a:xfrm>
            <a:off x="5018739" y="2919048"/>
            <a:ext cx="1670536" cy="1793542"/>
            <a:chOff x="5018739" y="2919048"/>
            <a:chExt cx="1670536" cy="1793542"/>
          </a:xfrm>
        </p:grpSpPr>
        <p:sp>
          <p:nvSpPr>
            <p:cNvPr id="61" name="TextBox 60"/>
            <p:cNvSpPr txBox="1"/>
            <p:nvPr/>
          </p:nvSpPr>
          <p:spPr>
            <a:xfrm>
              <a:off x="5220244" y="3558854"/>
              <a:ext cx="1122423" cy="461665"/>
            </a:xfrm>
            <a:prstGeom prst="rect">
              <a:avLst/>
            </a:prstGeom>
            <a:noFill/>
          </p:spPr>
          <p:txBody>
            <a:bodyPr wrap="none" rtlCol="0">
              <a:spAutoFit/>
            </a:bodyPr>
            <a:lstStyle/>
            <a:p>
              <a:r>
                <a:rPr lang="en-US" sz="2400" dirty="0" smtClean="0">
                  <a:solidFill>
                    <a:srgbClr val="92D050"/>
                  </a:solidFill>
                  <a:effectLst>
                    <a:outerShdw blurRad="38100" dist="38100" dir="2700000" algn="tl">
                      <a:srgbClr val="000000">
                        <a:alpha val="43137"/>
                      </a:srgbClr>
                    </a:outerShdw>
                  </a:effectLst>
                  <a:latin typeface="Trebuchet MS" pitchFamily="34" charset="0"/>
                </a:rPr>
                <a:t>Deploy</a:t>
              </a:r>
            </a:p>
          </p:txBody>
        </p:sp>
        <p:sp>
          <p:nvSpPr>
            <p:cNvPr id="69" name="Right Arrow 68"/>
            <p:cNvSpPr/>
            <p:nvPr/>
          </p:nvSpPr>
          <p:spPr bwMode="auto">
            <a:xfrm rot="20059391">
              <a:off x="5026294" y="2919048"/>
              <a:ext cx="1662981" cy="382772"/>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2" name="Right Arrow 71"/>
            <p:cNvSpPr/>
            <p:nvPr/>
          </p:nvSpPr>
          <p:spPr bwMode="auto">
            <a:xfrm rot="1668411">
              <a:off x="5018739" y="4329818"/>
              <a:ext cx="1662981" cy="382772"/>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8" name="Group 40"/>
          <p:cNvGrpSpPr/>
          <p:nvPr/>
        </p:nvGrpSpPr>
        <p:grpSpPr>
          <a:xfrm>
            <a:off x="6732876" y="4532727"/>
            <a:ext cx="2088068" cy="1162050"/>
            <a:chOff x="6732876" y="4532727"/>
            <a:chExt cx="2088068" cy="1162050"/>
          </a:xfrm>
        </p:grpSpPr>
        <p:sp>
          <p:nvSpPr>
            <p:cNvPr id="30" name="Rectangle 29"/>
            <p:cNvSpPr/>
            <p:nvPr/>
          </p:nvSpPr>
          <p:spPr bwMode="auto">
            <a:xfrm>
              <a:off x="6732876" y="4984541"/>
              <a:ext cx="1424608" cy="258422"/>
            </a:xfrm>
            <a:prstGeom prst="rect">
              <a:avLst/>
            </a:prstGeom>
            <a:ln>
              <a:headEnd type="none" w="med" len="med"/>
              <a:tailEnd type="none" w="med" len="med"/>
            </a:ln>
            <a:effectLst>
              <a:glow rad="76200">
                <a:schemeClr val="accent6">
                  <a:tint val="30000"/>
                  <a:shade val="95000"/>
                  <a:satMod val="300000"/>
                  <a:alpha val="50000"/>
                </a:schemeClr>
              </a:glow>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4" descr="C:\Users\Administrator\Desktop\Specs to Update\PNGs\Server.png"/>
            <p:cNvPicPr>
              <a:picLocks noChangeAspect="1" noChangeArrowheads="1"/>
            </p:cNvPicPr>
            <p:nvPr/>
          </p:nvPicPr>
          <p:blipFill>
            <a:blip r:embed="rId3"/>
            <a:srcRect/>
            <a:stretch>
              <a:fillRect/>
            </a:stretch>
          </p:blipFill>
          <p:spPr bwMode="auto">
            <a:xfrm>
              <a:off x="8003381" y="4532727"/>
              <a:ext cx="817563" cy="1162050"/>
            </a:xfrm>
            <a:prstGeom prst="rect">
              <a:avLst/>
            </a:prstGeom>
            <a:noFill/>
            <a:effectLst>
              <a:outerShdw blurRad="50800" dist="38100" dir="2700000" algn="tl" rotWithShape="0">
                <a:prstClr val="black">
                  <a:alpha val="40000"/>
                </a:prstClr>
              </a:outerShdw>
            </a:effectLst>
          </p:spPr>
        </p:pic>
        <p:sp>
          <p:nvSpPr>
            <p:cNvPr id="35" name="Rectangle 34"/>
            <p:cNvSpPr/>
            <p:nvPr/>
          </p:nvSpPr>
          <p:spPr>
            <a:xfrm>
              <a:off x="6823333" y="4956177"/>
              <a:ext cx="1085554" cy="307777"/>
            </a:xfrm>
            <a:prstGeom prst="rect">
              <a:avLst/>
            </a:prstGeom>
          </p:spPr>
          <p:txBody>
            <a:bodyPr wrap="none">
              <a:spAutoFit/>
            </a:bodyPr>
            <a:lstStyle/>
            <a:p>
              <a:pPr algn="ctr" defTabSz="914063"/>
              <a:r>
                <a:rPr lang="en-US" sz="1400" dirty="0" smtClean="0">
                  <a:solidFill>
                    <a:schemeClr val="bg2"/>
                  </a:solidFill>
                  <a:effectLst>
                    <a:outerShdw blurRad="38100" dist="38100" dir="2700000" algn="tl">
                      <a:srgbClr val="000000">
                        <a:alpha val="43137"/>
                      </a:srgbClr>
                    </a:outerShdw>
                  </a:effectLst>
                  <a:latin typeface="Trebuchet MS" pitchFamily="34" charset="0"/>
                </a:rPr>
                <a:t>c:\windows</a:t>
              </a:r>
            </a:p>
          </p:txBody>
        </p:sp>
      </p:grpSp>
      <p:grpSp>
        <p:nvGrpSpPr>
          <p:cNvPr id="10" name="Group 41"/>
          <p:cNvGrpSpPr/>
          <p:nvPr/>
        </p:nvGrpSpPr>
        <p:grpSpPr>
          <a:xfrm>
            <a:off x="6736728" y="2226006"/>
            <a:ext cx="2084216" cy="1162050"/>
            <a:chOff x="6736728" y="2226006"/>
            <a:chExt cx="2084216" cy="1162050"/>
          </a:xfrm>
        </p:grpSpPr>
        <p:grpSp>
          <p:nvGrpSpPr>
            <p:cNvPr id="16" name="Group 58"/>
            <p:cNvGrpSpPr/>
            <p:nvPr/>
          </p:nvGrpSpPr>
          <p:grpSpPr>
            <a:xfrm>
              <a:off x="6736728" y="2416659"/>
              <a:ext cx="1439709" cy="768629"/>
              <a:chOff x="6747361" y="2531161"/>
              <a:chExt cx="1439709" cy="768629"/>
            </a:xfrm>
          </p:grpSpPr>
          <p:sp>
            <p:nvSpPr>
              <p:cNvPr id="31" name="Rectangle 30"/>
              <p:cNvSpPr/>
              <p:nvPr/>
            </p:nvSpPr>
            <p:spPr bwMode="auto">
              <a:xfrm>
                <a:off x="6758609" y="2875721"/>
                <a:ext cx="1428461" cy="42406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Hyper-V</a:t>
                </a:r>
              </a:p>
            </p:txBody>
          </p:sp>
          <p:sp>
            <p:nvSpPr>
              <p:cNvPr id="32" name="Rectangle 31"/>
              <p:cNvSpPr/>
              <p:nvPr/>
            </p:nvSpPr>
            <p:spPr bwMode="auto">
              <a:xfrm>
                <a:off x="6747361" y="2531161"/>
                <a:ext cx="1424608" cy="258422"/>
              </a:xfrm>
              <a:prstGeom prst="rect">
                <a:avLst/>
              </a:prstGeom>
              <a:ln>
                <a:headEnd type="none" w="med" len="med"/>
                <a:tailEnd type="none" w="med" len="med"/>
              </a:ln>
              <a:effectLst>
                <a:glow rad="76200">
                  <a:schemeClr val="accent6">
                    <a:tint val="30000"/>
                    <a:shade val="95000"/>
                    <a:satMod val="300000"/>
                    <a:alpha val="50000"/>
                  </a:schemeClr>
                </a:glow>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pic>
          <p:nvPicPr>
            <p:cNvPr id="33" name="Picture 4" descr="C:\Users\Administrator\Desktop\Specs to Update\PNGs\Server.png"/>
            <p:cNvPicPr>
              <a:picLocks noChangeAspect="1" noChangeArrowheads="1"/>
            </p:cNvPicPr>
            <p:nvPr/>
          </p:nvPicPr>
          <p:blipFill>
            <a:blip r:embed="rId3"/>
            <a:srcRect/>
            <a:stretch>
              <a:fillRect/>
            </a:stretch>
          </p:blipFill>
          <p:spPr bwMode="auto">
            <a:xfrm>
              <a:off x="8003381" y="2226006"/>
              <a:ext cx="817563" cy="1162050"/>
            </a:xfrm>
            <a:prstGeom prst="rect">
              <a:avLst/>
            </a:prstGeom>
            <a:noFill/>
            <a:effectLst>
              <a:outerShdw blurRad="50800" dist="38100" dir="2700000" algn="tl" rotWithShape="0">
                <a:prstClr val="black">
                  <a:alpha val="40000"/>
                </a:prstClr>
              </a:outerShdw>
            </a:effectLst>
          </p:spPr>
        </p:pic>
        <p:sp>
          <p:nvSpPr>
            <p:cNvPr id="37" name="Rectangle 36"/>
            <p:cNvSpPr/>
            <p:nvPr/>
          </p:nvSpPr>
          <p:spPr>
            <a:xfrm>
              <a:off x="6855231" y="2383097"/>
              <a:ext cx="1085554" cy="307777"/>
            </a:xfrm>
            <a:prstGeom prst="rect">
              <a:avLst/>
            </a:prstGeom>
          </p:spPr>
          <p:txBody>
            <a:bodyPr wrap="none">
              <a:spAutoFit/>
            </a:bodyPr>
            <a:lstStyle/>
            <a:p>
              <a:pPr algn="ctr" defTabSz="914063"/>
              <a:r>
                <a:rPr lang="en-US" sz="1400" dirty="0" smtClean="0">
                  <a:solidFill>
                    <a:schemeClr val="bg2"/>
                  </a:solidFill>
                  <a:effectLst>
                    <a:outerShdw blurRad="38100" dist="38100" dir="2700000" algn="tl">
                      <a:srgbClr val="000000">
                        <a:alpha val="43137"/>
                      </a:srgbClr>
                    </a:outerShdw>
                  </a:effectLst>
                  <a:latin typeface="Trebuchet MS" pitchFamily="34" charset="0"/>
                </a:rPr>
                <a:t>c:\windows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Managed Environments</a:t>
            </a:r>
            <a:endParaRPr lang="en-US" dirty="0"/>
          </a:p>
        </p:txBody>
      </p:sp>
      <p:sp>
        <p:nvSpPr>
          <p:cNvPr id="10" name="Content Placeholder 9"/>
          <p:cNvSpPr>
            <a:spLocks noGrp="1"/>
          </p:cNvSpPr>
          <p:nvPr>
            <p:ph sz="half" idx="1"/>
          </p:nvPr>
        </p:nvSpPr>
        <p:spPr>
          <a:xfrm>
            <a:off x="4635500" y="2185055"/>
            <a:ext cx="4127500" cy="3010055"/>
          </a:xfrm>
        </p:spPr>
        <p:txBody>
          <a:bodyPr/>
          <a:lstStyle/>
          <a:p>
            <a:pPr marL="404813" lvl="0" indent="-404813"/>
            <a:r>
              <a:rPr lang="en-US" dirty="0" smtClean="0"/>
              <a:t>Rely on retail </a:t>
            </a:r>
            <a:br>
              <a:rPr lang="en-US" dirty="0" smtClean="0"/>
            </a:br>
            <a:r>
              <a:rPr lang="en-US" dirty="0" smtClean="0"/>
              <a:t>management solutions</a:t>
            </a:r>
          </a:p>
          <a:p>
            <a:pPr marL="404813" lvl="0" indent="-404813"/>
            <a:r>
              <a:rPr lang="en-US" dirty="0" smtClean="0"/>
              <a:t>Little or no internal development</a:t>
            </a:r>
          </a:p>
          <a:p>
            <a:pPr marL="404813" lvl="0" indent="-404813"/>
            <a:r>
              <a:rPr lang="en-US" dirty="0" smtClean="0"/>
              <a:t>Largest customer environments drive requirements</a:t>
            </a:r>
          </a:p>
          <a:p>
            <a:endParaRPr lang="en-US" dirty="0"/>
          </a:p>
        </p:txBody>
      </p:sp>
      <p:sp>
        <p:nvSpPr>
          <p:cNvPr id="4" name="TextBox 3"/>
          <p:cNvSpPr txBox="1"/>
          <p:nvPr/>
        </p:nvSpPr>
        <p:spPr>
          <a:xfrm>
            <a:off x="3810000" y="6096000"/>
            <a:ext cx="2667000" cy="369332"/>
          </a:xfrm>
          <a:prstGeom prst="rect">
            <a:avLst/>
          </a:prstGeom>
          <a:noFill/>
        </p:spPr>
        <p:txBody>
          <a:bodyPr wrap="square" rtlCol="0">
            <a:spAutoFit/>
          </a:bodyPr>
          <a:lstStyle/>
          <a:p>
            <a:endParaRPr lang="en-US" dirty="0"/>
          </a:p>
        </p:txBody>
      </p:sp>
      <p:sp>
        <p:nvSpPr>
          <p:cNvPr id="22" name="Content Placeholder 9"/>
          <p:cNvSpPr txBox="1">
            <a:spLocks/>
          </p:cNvSpPr>
          <p:nvPr/>
        </p:nvSpPr>
        <p:spPr bwMode="auto">
          <a:xfrm>
            <a:off x="381000" y="2191669"/>
            <a:ext cx="4127500" cy="237295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04813" marR="0" lvl="0" indent="-40481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Develop and maintain</a:t>
            </a:r>
            <a:r>
              <a:rPr kumimoji="0" lang="en-US" sz="23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tools</a:t>
            </a:r>
            <a:br>
              <a:rPr kumimoji="0" lang="en-US" sz="23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br>
            <a:r>
              <a:rPr kumimoji="0" lang="en-US" sz="23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and solutions in-house</a:t>
            </a:r>
            <a:endParaRPr kumimoji="0" lang="en-US" sz="2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404813" marR="0" lvl="0" indent="-40481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Lots</a:t>
            </a:r>
            <a:r>
              <a:rPr kumimoji="0" lang="en-US" sz="23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of resident expertise</a:t>
            </a:r>
            <a:endParaRPr kumimoji="0" lang="en-US" sz="2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404813" marR="0" lvl="0" indent="-40481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Typically rely on broad, </a:t>
            </a:r>
            <a:br>
              <a:rPr kumimoji="0" lang="en-US" sz="2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br>
            <a:r>
              <a:rPr kumimoji="0" lang="en-US" sz="2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large-scale</a:t>
            </a:r>
            <a:r>
              <a:rPr kumimoji="0" lang="en-US" sz="23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automation</a:t>
            </a:r>
            <a:endParaRPr kumimoji="0" lang="en-US" sz="2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404813" marR="0" lvl="0" indent="-40481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2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23" name="Rounded Rectangle 22"/>
          <p:cNvSpPr/>
          <p:nvPr/>
        </p:nvSpPr>
        <p:spPr bwMode="auto">
          <a:xfrm>
            <a:off x="510361" y="1420812"/>
            <a:ext cx="3902149" cy="477837"/>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In-House Solution</a:t>
            </a:r>
          </a:p>
        </p:txBody>
      </p:sp>
      <p:sp>
        <p:nvSpPr>
          <p:cNvPr id="24" name="Rounded Rectangle 23"/>
          <p:cNvSpPr/>
          <p:nvPr/>
        </p:nvSpPr>
        <p:spPr bwMode="auto">
          <a:xfrm>
            <a:off x="4720855" y="1420812"/>
            <a:ext cx="3572541" cy="477837"/>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Retail Solution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Basic VHD Steps</a:t>
            </a:r>
            <a:endParaRPr lang="en-US" dirty="0"/>
          </a:p>
        </p:txBody>
      </p:sp>
      <p:sp>
        <p:nvSpPr>
          <p:cNvPr id="3" name="Content Placeholder 2"/>
          <p:cNvSpPr>
            <a:spLocks noGrp="1"/>
          </p:cNvSpPr>
          <p:nvPr>
            <p:ph idx="1"/>
          </p:nvPr>
        </p:nvSpPr>
        <p:spPr>
          <a:xfrm>
            <a:off x="382588" y="1414464"/>
            <a:ext cx="8380412" cy="4679230"/>
          </a:xfrm>
        </p:spPr>
        <p:txBody>
          <a:bodyPr/>
          <a:lstStyle/>
          <a:p>
            <a:pPr marL="457200" indent="-457200"/>
            <a:r>
              <a:rPr lang="en-US" dirty="0" smtClean="0"/>
              <a:t>Create Virtual Hard Disk (VHD) file</a:t>
            </a:r>
          </a:p>
          <a:p>
            <a:pPr marL="457200" indent="-457200"/>
            <a:r>
              <a:rPr lang="en-US" dirty="0" smtClean="0"/>
              <a:t>Surface VHD </a:t>
            </a:r>
          </a:p>
          <a:p>
            <a:pPr marL="914400" lvl="1" indent="-457200"/>
            <a:r>
              <a:rPr lang="en-US" dirty="0" smtClean="0"/>
              <a:t>Now shows up as a disk drive</a:t>
            </a:r>
          </a:p>
          <a:p>
            <a:pPr marL="457200" indent="-457200"/>
            <a:r>
              <a:rPr lang="en-US" dirty="0" smtClean="0"/>
              <a:t>Create and format a partition in the VHD</a:t>
            </a:r>
          </a:p>
          <a:p>
            <a:pPr marL="457200" indent="-457200"/>
            <a:r>
              <a:rPr lang="en-US" dirty="0" smtClean="0"/>
              <a:t>Apply a .</a:t>
            </a:r>
            <a:r>
              <a:rPr lang="en-US" dirty="0" err="1" smtClean="0"/>
              <a:t>wim</a:t>
            </a:r>
            <a:r>
              <a:rPr lang="en-US" dirty="0" smtClean="0"/>
              <a:t> image to the VHD partition</a:t>
            </a:r>
          </a:p>
          <a:p>
            <a:pPr marL="457200" indent="-457200"/>
            <a:r>
              <a:rPr lang="en-US" dirty="0" err="1" smtClean="0"/>
              <a:t>Unsurface</a:t>
            </a:r>
            <a:r>
              <a:rPr lang="en-US" dirty="0" smtClean="0"/>
              <a:t> VHD</a:t>
            </a:r>
          </a:p>
          <a:p>
            <a:pPr marL="457200" indent="-457200"/>
            <a:r>
              <a:rPr lang="en-US" dirty="0" smtClean="0"/>
              <a:t>Copy to target system</a:t>
            </a:r>
          </a:p>
          <a:p>
            <a:pPr marL="457200" indent="-457200"/>
            <a:r>
              <a:rPr lang="en-US" dirty="0" smtClean="0"/>
              <a:t>Configure for VHD boot</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Creating A Vhd-based Machine Image</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922"/>
            <a:ext cx="8380412" cy="553998"/>
          </a:xfrm>
        </p:spPr>
        <p:txBody>
          <a:bodyPr/>
          <a:lstStyle/>
          <a:p>
            <a:r>
              <a:rPr sz="4000" smtClean="0"/>
              <a:t>System and Virtual Hard Disk Partitions</a:t>
            </a:r>
            <a:endParaRPr lang="en-US" sz="4000" dirty="0"/>
          </a:p>
        </p:txBody>
      </p:sp>
      <p:sp>
        <p:nvSpPr>
          <p:cNvPr id="3" name="Text Placeholder 2"/>
          <p:cNvSpPr>
            <a:spLocks noGrp="1"/>
          </p:cNvSpPr>
          <p:nvPr>
            <p:ph type="body" sz="quarter" idx="10"/>
          </p:nvPr>
        </p:nvSpPr>
        <p:spPr>
          <a:xfrm>
            <a:off x="447261" y="5148977"/>
            <a:ext cx="8315739" cy="914096"/>
          </a:xfrm>
        </p:spPr>
        <p:txBody>
          <a:bodyPr/>
          <a:lstStyle/>
          <a:p>
            <a:pPr marL="457200" indent="-457200"/>
            <a:r>
              <a:rPr lang="en-US" dirty="0" smtClean="0"/>
              <a:t>Parent volume of the VHD is available after boot with a different volume letter</a:t>
            </a:r>
            <a:endParaRPr lang="en-US" dirty="0"/>
          </a:p>
        </p:txBody>
      </p:sp>
      <p:sp>
        <p:nvSpPr>
          <p:cNvPr id="7" name="TextBox 6"/>
          <p:cNvSpPr txBox="1"/>
          <p:nvPr/>
        </p:nvSpPr>
        <p:spPr>
          <a:xfrm>
            <a:off x="525162" y="1469310"/>
            <a:ext cx="2888973"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System </a:t>
            </a:r>
            <a:r>
              <a:rPr lang="en-US" sz="2800" dirty="0" smtClean="0">
                <a:effectLst>
                  <a:outerShdw blurRad="38100" dist="38100" dir="2700000" algn="tl">
                    <a:srgbClr val="000000">
                      <a:alpha val="43137"/>
                    </a:srgbClr>
                  </a:outerShdw>
                </a:effectLst>
                <a:latin typeface="Trebuchet MS" pitchFamily="34" charset="0"/>
              </a:rPr>
              <a:t>Partition</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 name="TextBox 7"/>
          <p:cNvSpPr txBox="1"/>
          <p:nvPr/>
        </p:nvSpPr>
        <p:spPr>
          <a:xfrm>
            <a:off x="3879623" y="1469310"/>
            <a:ext cx="2911310"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Primary </a:t>
            </a:r>
            <a:r>
              <a:rPr lang="en-US" sz="2800" dirty="0" smtClean="0">
                <a:effectLst>
                  <a:outerShdw blurRad="38100" dist="38100" dir="2700000" algn="tl">
                    <a:srgbClr val="000000">
                      <a:alpha val="43137"/>
                    </a:srgbClr>
                  </a:outerShdw>
                </a:effectLst>
                <a:latin typeface="Trebuchet MS" pitchFamily="34" charset="0"/>
              </a:rPr>
              <a:t>Partition</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 name="Rounded Rectangle 3"/>
          <p:cNvSpPr/>
          <p:nvPr/>
        </p:nvSpPr>
        <p:spPr bwMode="auto">
          <a:xfrm>
            <a:off x="730250" y="2179674"/>
            <a:ext cx="1853462" cy="1722474"/>
          </a:xfrm>
          <a:prstGeom prst="roundRect">
            <a:avLst>
              <a:gd name="adj" fmla="val 510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703940" y="2190322"/>
            <a:ext cx="1590500" cy="523220"/>
          </a:xfrm>
          <a:prstGeom prst="rect">
            <a:avLst/>
          </a:prstGeom>
          <a:noFill/>
        </p:spPr>
        <p:txBody>
          <a:bodyPr wrap="none" rtlCol="0">
            <a:spAutoFit/>
          </a:bodyPr>
          <a:lstStyle/>
          <a:p>
            <a:r>
              <a:rPr lang="en-US" sz="2800" dirty="0" err="1" smtClean="0">
                <a:solidFill>
                  <a:schemeClr val="tx1"/>
                </a:solidFill>
                <a:effectLst>
                  <a:outerShdw blurRad="38100" dist="38100" dir="2700000" algn="tl">
                    <a:srgbClr val="000000">
                      <a:alpha val="43137"/>
                    </a:srgbClr>
                  </a:outerShdw>
                </a:effectLst>
                <a:latin typeface="Trebuchet MS" pitchFamily="34" charset="0"/>
              </a:rPr>
              <a:t>Bootmgr</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 name="Rounded Rectangle 4"/>
          <p:cNvSpPr/>
          <p:nvPr/>
        </p:nvSpPr>
        <p:spPr bwMode="auto">
          <a:xfrm>
            <a:off x="2731940" y="2169042"/>
            <a:ext cx="5680223" cy="1743738"/>
          </a:xfrm>
          <a:prstGeom prst="roundRect">
            <a:avLst>
              <a:gd name="adj" fmla="val 4005"/>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3107165" y="3204123"/>
            <a:ext cx="5015989"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Trebuchet MS" pitchFamily="34" charset="0"/>
              </a:rPr>
              <a:t>C:\vhd\Windows7Dynamic.vhd</a:t>
            </a:r>
          </a:p>
        </p:txBody>
      </p:sp>
      <p:sp>
        <p:nvSpPr>
          <p:cNvPr id="9" name="TextBox 8"/>
          <p:cNvSpPr txBox="1"/>
          <p:nvPr/>
        </p:nvSpPr>
        <p:spPr>
          <a:xfrm>
            <a:off x="3107165" y="2230085"/>
            <a:ext cx="2064861"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Trebuchet MS" pitchFamily="34" charset="0"/>
              </a:rPr>
              <a:t>C:\Windows</a:t>
            </a:r>
          </a:p>
        </p:txBody>
      </p:sp>
      <p:sp>
        <p:nvSpPr>
          <p:cNvPr id="12" name="TextBox 11"/>
          <p:cNvSpPr txBox="1"/>
          <p:nvPr/>
        </p:nvSpPr>
        <p:spPr>
          <a:xfrm>
            <a:off x="3107165" y="2687288"/>
            <a:ext cx="2560316"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Trebuchet MS" pitchFamily="34" charset="0"/>
              </a:rPr>
              <a:t>C:\pagefile.sys</a:t>
            </a:r>
          </a:p>
        </p:txBody>
      </p:sp>
      <p:sp>
        <p:nvSpPr>
          <p:cNvPr id="26" name="TextBox 25"/>
          <p:cNvSpPr txBox="1"/>
          <p:nvPr/>
        </p:nvSpPr>
        <p:spPr>
          <a:xfrm>
            <a:off x="3100538" y="2230079"/>
            <a:ext cx="535724"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latin typeface="Trebuchet MS" pitchFamily="34" charset="0"/>
              </a:rPr>
              <a:t>D:</a:t>
            </a:r>
          </a:p>
        </p:txBody>
      </p:sp>
      <p:sp>
        <p:nvSpPr>
          <p:cNvPr id="27" name="TextBox 26"/>
          <p:cNvSpPr txBox="1"/>
          <p:nvPr/>
        </p:nvSpPr>
        <p:spPr>
          <a:xfrm>
            <a:off x="3093912" y="2674027"/>
            <a:ext cx="535724"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latin typeface="Trebuchet MS" pitchFamily="34" charset="0"/>
              </a:rPr>
              <a:t>D:</a:t>
            </a:r>
          </a:p>
        </p:txBody>
      </p:sp>
      <p:sp>
        <p:nvSpPr>
          <p:cNvPr id="28" name="TextBox 27"/>
          <p:cNvSpPr txBox="1"/>
          <p:nvPr/>
        </p:nvSpPr>
        <p:spPr>
          <a:xfrm>
            <a:off x="3093912" y="3204114"/>
            <a:ext cx="535724"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latin typeface="Trebuchet MS" pitchFamily="34" charset="0"/>
              </a:rPr>
              <a:t>D:</a:t>
            </a:r>
          </a:p>
        </p:txBody>
      </p:sp>
      <p:sp>
        <p:nvSpPr>
          <p:cNvPr id="31" name="TextBox 30"/>
          <p:cNvSpPr txBox="1"/>
          <p:nvPr/>
        </p:nvSpPr>
        <p:spPr>
          <a:xfrm>
            <a:off x="2390477" y="4329777"/>
            <a:ext cx="1689886"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latin typeface="Trebuchet MS" pitchFamily="34" charset="0"/>
              </a:rPr>
              <a:t>VHD Boot</a:t>
            </a:r>
          </a:p>
        </p:txBody>
      </p:sp>
      <p:sp>
        <p:nvSpPr>
          <p:cNvPr id="37" name="Rounded Rectangle 36"/>
          <p:cNvSpPr/>
          <p:nvPr/>
        </p:nvSpPr>
        <p:spPr bwMode="auto">
          <a:xfrm>
            <a:off x="478462" y="1414130"/>
            <a:ext cx="8210107" cy="2753832"/>
          </a:xfrm>
          <a:prstGeom prst="roundRect">
            <a:avLst>
              <a:gd name="adj" fmla="val 6979"/>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9" name="Right Arrow 38"/>
          <p:cNvSpPr/>
          <p:nvPr/>
        </p:nvSpPr>
        <p:spPr bwMode="auto">
          <a:xfrm rot="20717322">
            <a:off x="1723363" y="2597903"/>
            <a:ext cx="1391065" cy="186765"/>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1075121" y="2789120"/>
            <a:ext cx="848139" cy="503583"/>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Segoe" pitchFamily="34" charset="0"/>
              </a:rPr>
              <a:t>BCD</a:t>
            </a:r>
          </a:p>
        </p:txBody>
      </p:sp>
      <p:grpSp>
        <p:nvGrpSpPr>
          <p:cNvPr id="25" name="Group 24"/>
          <p:cNvGrpSpPr/>
          <p:nvPr/>
        </p:nvGrpSpPr>
        <p:grpSpPr>
          <a:xfrm>
            <a:off x="1496404" y="3700130"/>
            <a:ext cx="7266596" cy="1305673"/>
            <a:chOff x="1496404" y="3700130"/>
            <a:chExt cx="7266596" cy="1305673"/>
          </a:xfrm>
        </p:grpSpPr>
        <p:sp>
          <p:nvSpPr>
            <p:cNvPr id="16" name="Rectangle 15"/>
            <p:cNvSpPr/>
            <p:nvPr/>
          </p:nvSpPr>
          <p:spPr bwMode="auto">
            <a:xfrm>
              <a:off x="4850296" y="4422706"/>
              <a:ext cx="3912704" cy="583097"/>
            </a:xfrm>
            <a:prstGeom prst="rect">
              <a:avLst/>
            </a:prstGeom>
            <a:gradFill>
              <a:gsLst>
                <a:gs pos="0">
                  <a:schemeClr val="accent6"/>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 name="TextBox 16"/>
            <p:cNvSpPr txBox="1"/>
            <p:nvPr/>
          </p:nvSpPr>
          <p:spPr>
            <a:xfrm>
              <a:off x="4950254" y="4469097"/>
              <a:ext cx="1937297" cy="461665"/>
            </a:xfrm>
            <a:prstGeom prst="rect">
              <a:avLst/>
            </a:prstGeom>
            <a:noFill/>
          </p:spPr>
          <p:txBody>
            <a:bodyPr wrap="none" rtlCol="0">
              <a:spAutoFit/>
            </a:bodyPr>
            <a:lstStyle/>
            <a:p>
              <a:r>
                <a:rPr lang="en-US" sz="2400" dirty="0" smtClean="0">
                  <a:solidFill>
                    <a:schemeClr val="bg2"/>
                  </a:solidFill>
                  <a:latin typeface="Trebuchet MS" pitchFamily="34" charset="0"/>
                </a:rPr>
                <a:t>C:\Windows</a:t>
              </a:r>
            </a:p>
          </p:txBody>
        </p:sp>
        <p:sp>
          <p:nvSpPr>
            <p:cNvPr id="40" name="Right Arrow 39"/>
            <p:cNvSpPr/>
            <p:nvPr/>
          </p:nvSpPr>
          <p:spPr bwMode="auto">
            <a:xfrm rot="1364943">
              <a:off x="1496404" y="3759387"/>
              <a:ext cx="3403292" cy="30144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41" name="Down Arrow 40"/>
            <p:cNvSpPr/>
            <p:nvPr/>
          </p:nvSpPr>
          <p:spPr bwMode="auto">
            <a:xfrm>
              <a:off x="6081823" y="3700130"/>
              <a:ext cx="276447" cy="630570"/>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bg2"/>
                </a:solidFill>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1000"/>
                                        <p:tgtEl>
                                          <p:spTgt spid="26"/>
                                        </p:tgtEl>
                                      </p:cBhvr>
                                    </p:animEffect>
                                    <p:set>
                                      <p:cBhvr>
                                        <p:cTn id="21" dur="1" fill="hold">
                                          <p:stCondLst>
                                            <p:cond delay="999"/>
                                          </p:stCondLst>
                                        </p:cTn>
                                        <p:tgtEl>
                                          <p:spTgt spid="2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1000"/>
                                        <p:tgtEl>
                                          <p:spTgt spid="9"/>
                                        </p:tgtEl>
                                      </p:cBhvr>
                                    </p:animEffect>
                                    <p:set>
                                      <p:cBhvr>
                                        <p:cTn id="24" dur="1" fill="hold">
                                          <p:stCondLst>
                                            <p:cond delay="999"/>
                                          </p:stCondLst>
                                        </p:cTn>
                                        <p:tgtEl>
                                          <p:spTgt spid="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39"/>
                                        </p:tgtEl>
                                      </p:cBhvr>
                                    </p:animEffect>
                                    <p:set>
                                      <p:cBhvr>
                                        <p:cTn id="27" dur="1" fill="hold">
                                          <p:stCondLst>
                                            <p:cond delay="1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26" grpId="0"/>
      <p:bldP spid="26" grpId="1"/>
      <p:bldP spid="27" grpId="0"/>
      <p:bldP spid="28" grpId="0"/>
      <p:bldP spid="31" grpId="0"/>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Limitations In This Release</a:t>
            </a:r>
            <a:endParaRPr lang="en-US" dirty="0"/>
          </a:p>
        </p:txBody>
      </p:sp>
      <p:sp>
        <p:nvSpPr>
          <p:cNvPr id="3" name="Text Placeholder 2"/>
          <p:cNvSpPr>
            <a:spLocks noGrp="1"/>
          </p:cNvSpPr>
          <p:nvPr>
            <p:ph idx="1"/>
          </p:nvPr>
        </p:nvSpPr>
        <p:spPr>
          <a:xfrm>
            <a:off x="382588" y="1414464"/>
            <a:ext cx="8380412" cy="4663841"/>
          </a:xfrm>
        </p:spPr>
        <p:txBody>
          <a:bodyPr/>
          <a:lstStyle/>
          <a:p>
            <a:r>
              <a:rPr lang="en-US" sz="2400" dirty="0" smtClean="0"/>
              <a:t>Tools and management support limited </a:t>
            </a:r>
            <a:br>
              <a:rPr lang="en-US" sz="2400" dirty="0" smtClean="0"/>
            </a:br>
            <a:r>
              <a:rPr lang="en-US" sz="2400" dirty="0" smtClean="0"/>
              <a:t>in first release</a:t>
            </a:r>
          </a:p>
          <a:p>
            <a:pPr marL="744538" lvl="1" indent="-339725"/>
            <a:r>
              <a:rPr lang="en-US" sz="2000" dirty="0" smtClean="0"/>
              <a:t>Hyper-V role required for WMI provider</a:t>
            </a:r>
          </a:p>
          <a:p>
            <a:pPr marL="744538" lvl="1" indent="-339725"/>
            <a:r>
              <a:rPr lang="en-US" sz="2000" dirty="0" smtClean="0"/>
              <a:t>No in-box </a:t>
            </a:r>
            <a:r>
              <a:rPr lang="en-US" sz="2000" dirty="0" err="1" smtClean="0"/>
              <a:t>PowerShell</a:t>
            </a:r>
            <a:r>
              <a:rPr lang="en-US" sz="2000" dirty="0" smtClean="0"/>
              <a:t> </a:t>
            </a:r>
            <a:r>
              <a:rPr lang="en-US" sz="2000" dirty="0" err="1" smtClean="0"/>
              <a:t>cmdlets</a:t>
            </a:r>
            <a:endParaRPr lang="en-US" sz="2000" dirty="0" smtClean="0"/>
          </a:p>
          <a:p>
            <a:pPr marL="744538" lvl="1" indent="-339725"/>
            <a:r>
              <a:rPr lang="en-US" sz="2000" dirty="0" smtClean="0"/>
              <a:t>Manual image creation process</a:t>
            </a:r>
          </a:p>
          <a:p>
            <a:pPr marL="744538" lvl="1" indent="-339725"/>
            <a:r>
              <a:rPr lang="en-US" sz="2000" dirty="0" smtClean="0"/>
              <a:t>No Setup support</a:t>
            </a:r>
          </a:p>
          <a:p>
            <a:pPr marL="744538" lvl="1" indent="-339725"/>
            <a:r>
              <a:rPr lang="en-US" sz="2000" dirty="0" smtClean="0"/>
              <a:t>Deployment support in WDS</a:t>
            </a:r>
          </a:p>
          <a:p>
            <a:pPr marL="744538" lvl="1" indent="-339725"/>
            <a:r>
              <a:rPr lang="en-US" sz="2000" dirty="0" smtClean="0"/>
              <a:t>Volume snapshot restrictions</a:t>
            </a:r>
          </a:p>
          <a:p>
            <a:pPr marL="1084263" lvl="2" indent="-339725"/>
            <a:r>
              <a:rPr lang="en-US" sz="1800" dirty="0" smtClean="0"/>
              <a:t>Volume level backup support only for boot </a:t>
            </a:r>
            <a:br>
              <a:rPr lang="en-US" sz="1800" dirty="0" smtClean="0"/>
            </a:br>
            <a:r>
              <a:rPr lang="en-US" sz="1800" dirty="0" smtClean="0"/>
              <a:t>Virtual Hard Disks</a:t>
            </a:r>
          </a:p>
          <a:p>
            <a:pPr marL="1084263" lvl="2" indent="-339725"/>
            <a:r>
              <a:rPr lang="en-US" sz="1800" dirty="0" smtClean="0"/>
              <a:t>Host volume cannot reside in the same snapshot set as boot VHD</a:t>
            </a:r>
          </a:p>
          <a:p>
            <a:r>
              <a:rPr lang="en-US" sz="2400" dirty="0" smtClean="0"/>
              <a:t>Lots of partner opportunities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Managing Virtual Hard Disks</a:t>
            </a:r>
            <a:endParaRPr lang="en-US" dirty="0"/>
          </a:p>
        </p:txBody>
      </p:sp>
      <p:pic>
        <p:nvPicPr>
          <p:cNvPr id="6" name="Picture 5" descr="DiskMgmtVHD.JPG"/>
          <p:cNvPicPr>
            <a:picLocks noChangeAspect="1"/>
          </p:cNvPicPr>
          <p:nvPr/>
        </p:nvPicPr>
        <p:blipFill>
          <a:blip r:embed="rId3"/>
          <a:stretch>
            <a:fillRect/>
          </a:stretch>
        </p:blipFill>
        <p:spPr>
          <a:xfrm>
            <a:off x="384040" y="1359013"/>
            <a:ext cx="3667125" cy="2598461"/>
          </a:xfrm>
          <a:prstGeom prst="rect">
            <a:avLst/>
          </a:prstGeom>
        </p:spPr>
      </p:pic>
      <p:pic>
        <p:nvPicPr>
          <p:cNvPr id="7" name="Picture 6" descr="DiskpartVHD.JPG"/>
          <p:cNvPicPr>
            <a:picLocks noChangeAspect="1"/>
          </p:cNvPicPr>
          <p:nvPr/>
        </p:nvPicPr>
        <p:blipFill>
          <a:blip r:embed="rId4"/>
          <a:stretch>
            <a:fillRect/>
          </a:stretch>
        </p:blipFill>
        <p:spPr>
          <a:xfrm>
            <a:off x="3670852" y="1886718"/>
            <a:ext cx="4714875" cy="1543050"/>
          </a:xfrm>
          <a:prstGeom prst="rect">
            <a:avLst/>
          </a:prstGeom>
        </p:spPr>
      </p:pic>
      <p:sp>
        <p:nvSpPr>
          <p:cNvPr id="8" name="Rectangle 7"/>
          <p:cNvSpPr/>
          <p:nvPr/>
        </p:nvSpPr>
        <p:spPr bwMode="auto">
          <a:xfrm>
            <a:off x="808383" y="4479233"/>
            <a:ext cx="5300870" cy="56984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Virtual Disk Service (VDS) VHD APIs</a:t>
            </a:r>
          </a:p>
        </p:txBody>
      </p:sp>
      <p:sp>
        <p:nvSpPr>
          <p:cNvPr id="9" name="Rectangle 8"/>
          <p:cNvSpPr/>
          <p:nvPr/>
        </p:nvSpPr>
        <p:spPr bwMode="auto">
          <a:xfrm>
            <a:off x="3008244" y="5486399"/>
            <a:ext cx="3710609" cy="530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Win32 VHD APIs</a:t>
            </a:r>
          </a:p>
        </p:txBody>
      </p:sp>
      <p:cxnSp>
        <p:nvCxnSpPr>
          <p:cNvPr id="10" name="Straight Arrow Connector 9"/>
          <p:cNvCxnSpPr/>
          <p:nvPr/>
        </p:nvCxnSpPr>
        <p:spPr bwMode="auto">
          <a:xfrm rot="5400000">
            <a:off x="2194030" y="4141304"/>
            <a:ext cx="648563" cy="79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2"/>
            </a:solidFill>
            <a:prstDash val="solid"/>
            <a:round/>
            <a:headEnd type="none" w="med" len="med"/>
            <a:tailEnd type="arrow"/>
          </a:ln>
          <a:effectLst>
            <a:outerShdw blurRad="50800" dist="38100" dir="2700000" algn="tl" rotWithShape="0">
              <a:prstClr val="black">
                <a:alpha val="40000"/>
              </a:prstClr>
            </a:outerShdw>
          </a:effectLst>
        </p:spPr>
      </p:cxnSp>
      <p:cxnSp>
        <p:nvCxnSpPr>
          <p:cNvPr id="12" name="Straight Arrow Connector 11"/>
          <p:cNvCxnSpPr/>
          <p:nvPr/>
        </p:nvCxnSpPr>
        <p:spPr bwMode="auto">
          <a:xfrm rot="16200000" flipH="1">
            <a:off x="4446904" y="3930068"/>
            <a:ext cx="1039501" cy="582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2"/>
            </a:solidFill>
            <a:prstDash val="solid"/>
            <a:round/>
            <a:headEnd type="none" w="med" len="med"/>
            <a:tailEnd type="arrow"/>
          </a:ln>
          <a:effectLst>
            <a:outerShdw blurRad="50800" dist="38100" dir="2700000" algn="tl" rotWithShape="0">
              <a:prstClr val="black">
                <a:alpha val="40000"/>
              </a:prstClr>
            </a:outerShdw>
          </a:effectLst>
        </p:spPr>
      </p:cxnSp>
      <p:cxnSp>
        <p:nvCxnSpPr>
          <p:cNvPr id="15" name="Straight Arrow Connector 14"/>
          <p:cNvCxnSpPr/>
          <p:nvPr/>
        </p:nvCxnSpPr>
        <p:spPr bwMode="auto">
          <a:xfrm rot="5400000">
            <a:off x="3492743" y="5221355"/>
            <a:ext cx="469659" cy="742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2"/>
            </a:solidFill>
            <a:prstDash val="solid"/>
            <a:round/>
            <a:headEnd type="none" w="med" len="med"/>
            <a:tailEnd type="arrow"/>
          </a:ln>
          <a:effectLst>
            <a:outerShdw blurRad="50800" dist="38100" dir="2700000" algn="tl" rotWithShape="0">
              <a:prstClr val="black">
                <a:alpha val="40000"/>
              </a:prstClr>
            </a:outerShdw>
          </a:effectLst>
        </p:spPr>
      </p:cxnSp>
      <p:sp>
        <p:nvSpPr>
          <p:cNvPr id="17" name="TextBox 16"/>
          <p:cNvSpPr txBox="1"/>
          <p:nvPr/>
        </p:nvSpPr>
        <p:spPr>
          <a:xfrm>
            <a:off x="291861" y="3961171"/>
            <a:ext cx="851515"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DCOM</a:t>
            </a:r>
          </a:p>
        </p:txBody>
      </p:sp>
      <p:cxnSp>
        <p:nvCxnSpPr>
          <p:cNvPr id="19" name="Straight Arrow Connector 18"/>
          <p:cNvCxnSpPr>
            <a:stCxn id="17" idx="2"/>
          </p:cNvCxnSpPr>
          <p:nvPr/>
        </p:nvCxnSpPr>
        <p:spPr bwMode="auto">
          <a:xfrm rot="16200000" flipH="1">
            <a:off x="598780" y="4480120"/>
            <a:ext cx="434773" cy="19709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dash"/>
            <a:round/>
            <a:headEnd type="stealth" w="med" len="med"/>
            <a:tailEnd type="arrow"/>
          </a:ln>
          <a:effectLst/>
        </p:spPr>
      </p:cxnSp>
      <p:sp>
        <p:nvSpPr>
          <p:cNvPr id="22" name="Rectangle 21"/>
          <p:cNvSpPr/>
          <p:nvPr/>
        </p:nvSpPr>
        <p:spPr bwMode="auto">
          <a:xfrm>
            <a:off x="6241773" y="4492485"/>
            <a:ext cx="2146853" cy="55659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bg2"/>
                </a:solidFill>
                <a:latin typeface="Trebuchet MS" pitchFamily="34" charset="0"/>
              </a:rPr>
              <a:t>Hyper-V WMI</a:t>
            </a:r>
          </a:p>
        </p:txBody>
      </p:sp>
      <p:cxnSp>
        <p:nvCxnSpPr>
          <p:cNvPr id="32" name="Straight Arrow Connector 31"/>
          <p:cNvCxnSpPr/>
          <p:nvPr/>
        </p:nvCxnSpPr>
        <p:spPr bwMode="auto">
          <a:xfrm rot="5400000">
            <a:off x="6295578" y="5227981"/>
            <a:ext cx="469659" cy="742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6"/>
            </a:solidFill>
            <a:prstDash val="solid"/>
            <a:round/>
            <a:headEnd type="none" w="med" len="med"/>
            <a:tailEnd type="arrow"/>
          </a:ln>
          <a:effectLst>
            <a:outerShdw blurRad="50800" dist="38100" dir="2700000" algn="tl" rotWithShape="0">
              <a:prstClr val="black">
                <a:alpha val="40000"/>
              </a:prstClr>
            </a:outerShdw>
          </a:effectLst>
        </p:spPr>
      </p:cxnSp>
      <p:sp>
        <p:nvSpPr>
          <p:cNvPr id="34" name="TextBox 33"/>
          <p:cNvSpPr txBox="1"/>
          <p:nvPr/>
        </p:nvSpPr>
        <p:spPr>
          <a:xfrm>
            <a:off x="8176472" y="3749201"/>
            <a:ext cx="657552"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WMI</a:t>
            </a:r>
          </a:p>
        </p:txBody>
      </p:sp>
      <p:cxnSp>
        <p:nvCxnSpPr>
          <p:cNvPr id="35" name="Straight Arrow Connector 34"/>
          <p:cNvCxnSpPr>
            <a:stCxn id="34" idx="2"/>
          </p:cNvCxnSpPr>
          <p:nvPr/>
        </p:nvCxnSpPr>
        <p:spPr bwMode="auto">
          <a:xfrm rot="5400000">
            <a:off x="8100693" y="4186312"/>
            <a:ext cx="441557" cy="36755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dash"/>
            <a:round/>
            <a:headEnd type="stealth" w="med" len="med"/>
            <a:tailEnd type="arrow"/>
          </a:ln>
          <a:effectLst/>
        </p:spPr>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smtClean="0"/>
              <a:t>New VHD Operations</a:t>
            </a:r>
            <a:endParaRPr lang="en-US" dirty="0"/>
          </a:p>
        </p:txBody>
      </p:sp>
      <p:sp>
        <p:nvSpPr>
          <p:cNvPr id="245763" name="Rectangle 3"/>
          <p:cNvSpPr>
            <a:spLocks noGrp="1" noChangeArrowheads="1"/>
          </p:cNvSpPr>
          <p:nvPr>
            <p:ph idx="1"/>
          </p:nvPr>
        </p:nvSpPr>
        <p:spPr>
          <a:xfrm>
            <a:off x="382588" y="1414464"/>
            <a:ext cx="8380412" cy="4226285"/>
          </a:xfrm>
        </p:spPr>
        <p:txBody>
          <a:bodyPr/>
          <a:lstStyle/>
          <a:p>
            <a:pPr marL="457200" indent="-457200"/>
            <a:r>
              <a:rPr lang="en-US" sz="3200" dirty="0" smtClean="0"/>
              <a:t>Win32 APIs for Virtual Hard Disk (VHD) files</a:t>
            </a:r>
          </a:p>
          <a:p>
            <a:pPr marL="457200" indent="-457200"/>
            <a:r>
              <a:rPr lang="en-US" sz="3200" dirty="0" smtClean="0"/>
              <a:t>Primary operations</a:t>
            </a:r>
          </a:p>
          <a:p>
            <a:pPr marL="796925" lvl="1" indent="-409575"/>
            <a:r>
              <a:rPr lang="en-US" sz="2800" dirty="0" smtClean="0"/>
              <a:t>Create, Surface, and </a:t>
            </a:r>
            <a:r>
              <a:rPr lang="en-US" sz="2800" dirty="0" err="1" smtClean="0"/>
              <a:t>Unsurface</a:t>
            </a:r>
            <a:endParaRPr lang="en-US" sz="2800" dirty="0" smtClean="0"/>
          </a:p>
          <a:p>
            <a:pPr marL="457200" indent="-457200"/>
            <a:r>
              <a:rPr lang="en-US" sz="3200" dirty="0" smtClean="0"/>
              <a:t>Meta operations</a:t>
            </a:r>
          </a:p>
          <a:p>
            <a:pPr marL="796925" lvl="1" indent="-409575"/>
            <a:r>
              <a:rPr lang="en-US" sz="2800" dirty="0" smtClean="0"/>
              <a:t>Compact, Merge, Expand</a:t>
            </a:r>
          </a:p>
          <a:p>
            <a:pPr marL="457200" indent="-457200"/>
            <a:r>
              <a:rPr lang="en-US" sz="3200" dirty="0" smtClean="0"/>
              <a:t>Informational APIs</a:t>
            </a:r>
          </a:p>
          <a:p>
            <a:pPr marL="796925" lvl="1" indent="-409575"/>
            <a:r>
              <a:rPr lang="en-US" sz="2800" dirty="0" smtClean="0"/>
              <a:t>Get/</a:t>
            </a:r>
            <a:r>
              <a:rPr lang="en-US" sz="2800" dirty="0" err="1" smtClean="0"/>
              <a:t>SetVirtualDiskInformation</a:t>
            </a:r>
            <a:r>
              <a:rPr lang="en-US" sz="2800" dirty="0" smtClean="0"/>
              <a:t>()</a:t>
            </a:r>
          </a:p>
          <a:p>
            <a:pPr marL="1147763" lvl="2" indent="-350838"/>
            <a:r>
              <a:rPr lang="en-US" sz="2000" dirty="0" smtClean="0"/>
              <a:t>Physical/virtual size, block size, parent path and identifier</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Hyper-V VHD WMI Provider</a:t>
            </a:r>
            <a:endParaRPr lang="en-US"/>
          </a:p>
        </p:txBody>
      </p:sp>
      <p:sp>
        <p:nvSpPr>
          <p:cNvPr id="3" name="Text Placeholder 2"/>
          <p:cNvSpPr>
            <a:spLocks noGrp="1"/>
          </p:cNvSpPr>
          <p:nvPr>
            <p:ph idx="1"/>
          </p:nvPr>
        </p:nvSpPr>
        <p:spPr>
          <a:xfrm>
            <a:off x="382588" y="1414464"/>
            <a:ext cx="8380412" cy="4653582"/>
          </a:xfrm>
        </p:spPr>
        <p:txBody>
          <a:bodyPr/>
          <a:lstStyle/>
          <a:p>
            <a:pPr marL="457200" indent="-457200"/>
            <a:r>
              <a:rPr lang="en-US" sz="3200" dirty="0" smtClean="0"/>
              <a:t>WMI can be used to remotely manage VHDs </a:t>
            </a:r>
          </a:p>
          <a:p>
            <a:pPr marL="457200" indent="-457200"/>
            <a:r>
              <a:rPr lang="en-US" sz="3200" dirty="0" smtClean="0"/>
              <a:t>Hyper-V provider wraps Win32s</a:t>
            </a:r>
          </a:p>
          <a:p>
            <a:pPr marL="862013" lvl="1" indent="-404813"/>
            <a:r>
              <a:rPr lang="en-US" sz="2800" dirty="0" err="1" smtClean="0"/>
              <a:t>Msvm_ImageManagementService</a:t>
            </a:r>
            <a:r>
              <a:rPr lang="en-US" sz="2800" dirty="0" smtClean="0"/>
              <a:t> Class</a:t>
            </a:r>
          </a:p>
          <a:p>
            <a:pPr marL="1254125" lvl="2" indent="-392113"/>
            <a:r>
              <a:rPr lang="en-US" sz="2400" dirty="0" err="1" smtClean="0">
                <a:hlinkClick r:id="rId3"/>
              </a:rPr>
              <a:t>CreateDynamicVirtualHardDisk</a:t>
            </a:r>
            <a:r>
              <a:rPr lang="en-US" sz="2400" dirty="0" smtClean="0"/>
              <a:t>, </a:t>
            </a:r>
            <a:r>
              <a:rPr lang="en-US" sz="2400" dirty="0" err="1" smtClean="0">
                <a:hlinkClick r:id="rId4"/>
              </a:rPr>
              <a:t>CreateFixedVirtualHardDisk</a:t>
            </a:r>
            <a:r>
              <a:rPr lang="en-US" sz="2400" dirty="0" smtClean="0"/>
              <a:t>,</a:t>
            </a:r>
          </a:p>
          <a:p>
            <a:pPr marL="1254125" lvl="2" indent="-392113"/>
            <a:r>
              <a:rPr lang="en-US" sz="2400" dirty="0" err="1" smtClean="0">
                <a:hlinkClick r:id="rId5"/>
              </a:rPr>
              <a:t>CreateDifferencingVirtualHardDisk</a:t>
            </a:r>
            <a:endParaRPr lang="en-US" sz="2400" dirty="0" smtClean="0"/>
          </a:p>
          <a:p>
            <a:pPr marL="1254125" lvl="2" indent="-392113"/>
            <a:r>
              <a:rPr lang="en-US" sz="2400" dirty="0" err="1" smtClean="0">
                <a:hlinkClick r:id="rId6"/>
              </a:rPr>
              <a:t>MergeVirtualHardDisk</a:t>
            </a:r>
            <a:r>
              <a:rPr lang="en-US" sz="2400" dirty="0" smtClean="0"/>
              <a:t>, </a:t>
            </a:r>
            <a:r>
              <a:rPr lang="en-US" sz="2400" dirty="0" err="1" smtClean="0">
                <a:hlinkClick r:id="rId7"/>
              </a:rPr>
              <a:t>CompactVirtualHardDisk</a:t>
            </a:r>
            <a:r>
              <a:rPr lang="en-US" sz="2400" dirty="0" smtClean="0"/>
              <a:t>,</a:t>
            </a:r>
          </a:p>
          <a:p>
            <a:pPr marL="1254125" lvl="2" indent="-392113"/>
            <a:r>
              <a:rPr lang="en-US" sz="2400" dirty="0" err="1" smtClean="0">
                <a:hlinkClick r:id="rId8"/>
              </a:rPr>
              <a:t>ExpandVirtualHardDisk</a:t>
            </a:r>
            <a:endParaRPr lang="en-US" sz="2400" dirty="0" smtClean="0"/>
          </a:p>
          <a:p>
            <a:pPr marL="1254125" lvl="2" indent="-392113"/>
            <a:r>
              <a:rPr lang="en-US" sz="2400" dirty="0" err="1" smtClean="0">
                <a:hlinkClick r:id="rId9"/>
              </a:rPr>
              <a:t>GetVirtualHardDiskInfo</a:t>
            </a:r>
            <a:endParaRPr lang="en-US" sz="2400" dirty="0" smtClean="0"/>
          </a:p>
          <a:p>
            <a:pPr marL="1254125" lvl="2" indent="-392113"/>
            <a:r>
              <a:rPr lang="en-US" sz="2400" dirty="0" smtClean="0">
                <a:hlinkClick r:id="rId10"/>
              </a:rPr>
              <a:t>Mount</a:t>
            </a:r>
            <a:r>
              <a:rPr lang="en-US" sz="2400" dirty="0" smtClean="0"/>
              <a:t>, </a:t>
            </a:r>
            <a:r>
              <a:rPr lang="en-US" sz="2400" dirty="0" err="1" smtClean="0">
                <a:hlinkClick r:id="rId11"/>
              </a:rPr>
              <a:t>Unmount</a:t>
            </a:r>
            <a:endParaRPr lang="en-US" sz="2400"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Windows Boot From Virtual Hard Disk</a:t>
            </a:r>
            <a:endParaRPr lang="en-US" dirty="0"/>
          </a:p>
        </p:txBody>
      </p:sp>
      <p:sp>
        <p:nvSpPr>
          <p:cNvPr id="3" name="Subtitle 2"/>
          <p:cNvSpPr>
            <a:spLocks noGrp="1"/>
          </p:cNvSpPr>
          <p:nvPr>
            <p:ph type="subTitle" idx="1"/>
          </p:nvPr>
        </p:nvSpPr>
        <p:spPr>
          <a:xfrm>
            <a:off x="2129979" y="4316825"/>
            <a:ext cx="2442021" cy="840230"/>
          </a:xfrm>
        </p:spPr>
        <p:txBody>
          <a:bodyPr lIns="91440" tIns="45720" rIns="91440" bIns="45720"/>
          <a:lstStyle/>
          <a:p>
            <a:r>
              <a:rPr lang="en-US" sz="1800" dirty="0" smtClean="0"/>
              <a:t>Paul Rambo</a:t>
            </a:r>
          </a:p>
          <a:p>
            <a:r>
              <a:rPr lang="en-US" sz="1800" dirty="0" smtClean="0"/>
              <a:t>Program Manager</a:t>
            </a:r>
          </a:p>
          <a:p>
            <a:r>
              <a:rPr lang="en-US" sz="1800" dirty="0" smtClean="0"/>
              <a:t>Microsoft Corporation</a:t>
            </a:r>
          </a:p>
        </p:txBody>
      </p:sp>
      <p:sp>
        <p:nvSpPr>
          <p:cNvPr id="8" name="TextBox 7"/>
          <p:cNvSpPr txBox="1"/>
          <p:nvPr/>
        </p:nvSpPr>
        <p:spPr>
          <a:xfrm>
            <a:off x="4572000" y="4316825"/>
            <a:ext cx="2441012" cy="1089529"/>
          </a:xfrm>
          <a:prstGeom prst="rect">
            <a:avLst/>
          </a:prstGeom>
          <a:noFill/>
        </p:spPr>
        <p:txBody>
          <a:bodyPr wrap="square" rtlCol="0">
            <a:spAutoFit/>
          </a:bodyPr>
          <a:lstStyle/>
          <a:p>
            <a:pPr lvl="0" defTabSz="912777" fontAlgn="base">
              <a:lnSpc>
                <a:spcPct val="90000"/>
              </a:lnSpc>
              <a:spcBef>
                <a:spcPct val="0"/>
              </a:spcBef>
              <a:spcAft>
                <a:spcPct val="0"/>
              </a:spcAft>
              <a:buClr>
                <a:schemeClr val="tx2"/>
              </a:buClr>
              <a:buSzPct val="95000"/>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Peter </a:t>
            </a:r>
            <a:r>
              <a:rPr lang="en-US"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Brundrett</a:t>
            </a:r>
            <a:endPar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lvl="0" defTabSz="912777" fontAlgn="base">
              <a:lnSpc>
                <a:spcPct val="90000"/>
              </a:lnSpc>
              <a:spcBef>
                <a:spcPct val="0"/>
              </a:spcBef>
              <a:spcAft>
                <a:spcPct val="0"/>
              </a:spcAft>
              <a:buClr>
                <a:schemeClr val="tx2"/>
              </a:buClr>
              <a:buSzPct val="95000"/>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Program Manager</a:t>
            </a:r>
          </a:p>
          <a:p>
            <a:pPr lvl="0" defTabSz="912777" fontAlgn="base">
              <a:lnSpc>
                <a:spcPct val="90000"/>
              </a:lnSpc>
              <a:spcBef>
                <a:spcPct val="0"/>
              </a:spcBef>
              <a:spcAft>
                <a:spcPct val="0"/>
              </a:spcAft>
              <a:buClr>
                <a:schemeClr val="tx2"/>
              </a:buClr>
              <a:buSzPct val="95000"/>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Corporation</a:t>
            </a:r>
          </a:p>
          <a:p>
            <a:pPr defTabSz="912777" fontAlgn="base">
              <a:lnSpc>
                <a:spcPct val="90000"/>
              </a:lnSpc>
              <a:spcBef>
                <a:spcPct val="0"/>
              </a:spcBef>
              <a:spcAft>
                <a:spcPct val="0"/>
              </a:spcAft>
              <a:buClr>
                <a:schemeClr val="tx2"/>
              </a:buClr>
              <a:buSzPct val="95000"/>
            </a:pPr>
            <a:endPar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Creation With WDS</a:t>
            </a:r>
            <a:endParaRPr lang="en-US" dirty="0"/>
          </a:p>
        </p:txBody>
      </p:sp>
      <p:grpSp>
        <p:nvGrpSpPr>
          <p:cNvPr id="3" name="Group 36"/>
          <p:cNvGrpSpPr/>
          <p:nvPr/>
        </p:nvGrpSpPr>
        <p:grpSpPr>
          <a:xfrm>
            <a:off x="632860" y="1331862"/>
            <a:ext cx="3776870" cy="1609130"/>
            <a:chOff x="4969565" y="680976"/>
            <a:chExt cx="3776870" cy="974611"/>
          </a:xfrm>
        </p:grpSpPr>
        <p:pic>
          <p:nvPicPr>
            <p:cNvPr id="33" name="Picture 8" descr="cruiser_environment">
              <a:hlinkClick r:id="rId3"/>
            </p:cNvPr>
            <p:cNvPicPr>
              <a:picLocks noChangeAspect="1" noChangeArrowheads="1"/>
            </p:cNvPicPr>
            <p:nvPr/>
          </p:nvPicPr>
          <p:blipFill>
            <a:blip r:embed="rId4"/>
            <a:srcRect/>
            <a:stretch>
              <a:fillRect/>
            </a:stretch>
          </p:blipFill>
          <p:spPr bwMode="auto">
            <a:xfrm>
              <a:off x="5970105" y="1107778"/>
              <a:ext cx="1689652" cy="547809"/>
            </a:xfrm>
            <a:prstGeom prst="rect">
              <a:avLst/>
            </a:prstGeom>
            <a:ln/>
          </p:spPr>
          <p:style>
            <a:lnRef idx="2">
              <a:schemeClr val="accent4"/>
            </a:lnRef>
            <a:fillRef idx="1">
              <a:schemeClr val="lt1"/>
            </a:fillRef>
            <a:effectRef idx="0">
              <a:schemeClr val="accent4"/>
            </a:effectRef>
            <a:fontRef idx="minor">
              <a:schemeClr val="dk1"/>
            </a:fontRef>
          </p:style>
        </p:pic>
        <p:sp>
          <p:nvSpPr>
            <p:cNvPr id="35" name="Text Box 9"/>
            <p:cNvSpPr txBox="1">
              <a:spLocks noChangeArrowheads="1"/>
            </p:cNvSpPr>
            <p:nvPr/>
          </p:nvSpPr>
          <p:spPr bwMode="auto">
            <a:xfrm>
              <a:off x="4969565" y="680976"/>
              <a:ext cx="3776870" cy="428749"/>
            </a:xfrm>
            <a:prstGeom prst="rect">
              <a:avLst/>
            </a:prstGeom>
            <a:noFill/>
            <a:ln>
              <a:noFill/>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2000" dirty="0" smtClean="0">
                  <a:solidFill>
                    <a:schemeClr val="tx1"/>
                  </a:solidFill>
                  <a:effectLst>
                    <a:outerShdw blurRad="38100" dist="38100" dir="2700000" algn="tl">
                      <a:srgbClr val="000000"/>
                    </a:outerShdw>
                  </a:effectLst>
                  <a:latin typeface="Trebuchet MS" pitchFamily="34" charset="0"/>
                </a:rPr>
                <a:t>Windows Server 2008 R2  Server running WDS</a:t>
              </a:r>
              <a:endParaRPr lang="en-US" sz="2000" dirty="0">
                <a:solidFill>
                  <a:schemeClr val="tx1"/>
                </a:solidFill>
                <a:effectLst>
                  <a:outerShdw blurRad="38100" dist="38100" dir="2700000" algn="tl">
                    <a:srgbClr val="000000"/>
                  </a:outerShdw>
                </a:effectLst>
                <a:latin typeface="Trebuchet MS" pitchFamily="34" charset="0"/>
              </a:endParaRPr>
            </a:p>
          </p:txBody>
        </p:sp>
      </p:grpSp>
      <p:pic>
        <p:nvPicPr>
          <p:cNvPr id="40" name="Picture 26" descr="rms310_top">
            <a:hlinkClick r:id="rId5"/>
          </p:cNvPr>
          <p:cNvPicPr>
            <a:picLocks noChangeAspect="1" noChangeArrowheads="1"/>
          </p:cNvPicPr>
          <p:nvPr/>
        </p:nvPicPr>
        <p:blipFill>
          <a:blip r:embed="rId6"/>
          <a:srcRect/>
          <a:stretch>
            <a:fillRect/>
          </a:stretch>
        </p:blipFill>
        <p:spPr bwMode="auto">
          <a:xfrm>
            <a:off x="1655416" y="5195107"/>
            <a:ext cx="1382713" cy="1019175"/>
          </a:xfrm>
          <a:prstGeom prst="rect">
            <a:avLst/>
          </a:prstGeom>
          <a:ln/>
        </p:spPr>
        <p:style>
          <a:lnRef idx="3">
            <a:schemeClr val="lt1"/>
          </a:lnRef>
          <a:fillRef idx="1">
            <a:schemeClr val="dk1"/>
          </a:fillRef>
          <a:effectRef idx="1">
            <a:schemeClr val="dk1"/>
          </a:effectRef>
          <a:fontRef idx="minor">
            <a:schemeClr val="lt1"/>
          </a:fontRef>
        </p:style>
      </p:pic>
      <p:cxnSp>
        <p:nvCxnSpPr>
          <p:cNvPr id="43" name="Straight Arrow Connector 42"/>
          <p:cNvCxnSpPr>
            <a:endCxn id="74" idx="1"/>
          </p:cNvCxnSpPr>
          <p:nvPr/>
        </p:nvCxnSpPr>
        <p:spPr>
          <a:xfrm rot="5400000">
            <a:off x="1085091" y="3611885"/>
            <a:ext cx="2064026" cy="72224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5" name="TextBox 44"/>
          <p:cNvSpPr txBox="1"/>
          <p:nvPr/>
        </p:nvSpPr>
        <p:spPr>
          <a:xfrm>
            <a:off x="4274288" y="2175108"/>
            <a:ext cx="4488712" cy="30777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274320" tIns="274320" rIns="274320" bIns="274320" numCol="1" rtlCol="0" anchor="ctr" anchorCtr="0" compatLnSpc="1">
            <a:prstTxWarp prst="textNoShape">
              <a:avLst/>
            </a:prstTxWarp>
            <a:spAutoFit/>
          </a:bodyPr>
          <a:lstStyle/>
          <a:p>
            <a:pPr indent="-342900" defTabSz="914063"/>
            <a:r>
              <a:rPr lang="en-US" sz="2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Create Virtual Hard Disk (VHD)</a:t>
            </a:r>
          </a:p>
          <a:p>
            <a:pPr indent="-342900" defTabSz="914063">
              <a:buFont typeface="+mj-lt"/>
              <a:buAutoNum type="arabicPeriod"/>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Boot </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WinPE</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on reference systems</a:t>
            </a:r>
          </a:p>
          <a:p>
            <a:pPr indent="-342900" defTabSz="914063">
              <a:buFont typeface="+mj-lt"/>
              <a:buAutoNum type="arabicPeriod"/>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Partition and format disk</a:t>
            </a:r>
          </a:p>
          <a:p>
            <a:pPr indent="-342900" defTabSz="914063">
              <a:buFont typeface="+mj-lt"/>
              <a:buAutoNum type="arabicPeriod"/>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Create empty VHD</a:t>
            </a:r>
          </a:p>
          <a:p>
            <a:pPr indent="-342900" defTabSz="914063">
              <a:buFont typeface="+mj-lt"/>
              <a:buAutoNum type="arabicPeriod"/>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Apply WIM</a:t>
            </a:r>
          </a:p>
          <a:p>
            <a:pPr indent="-342900" defTabSz="914063">
              <a:buFont typeface="+mj-lt"/>
              <a:buAutoNum type="arabicPeriod"/>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Boot and configure</a:t>
            </a:r>
          </a:p>
          <a:p>
            <a:pPr indent="-342900" defTabSz="914063">
              <a:buFont typeface="+mj-lt"/>
              <a:buAutoNum type="arabicPeriod"/>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Sysprep</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Image</a:t>
            </a:r>
          </a:p>
          <a:p>
            <a:pPr indent="-342900" defTabSz="914063">
              <a:buFont typeface="+mj-lt"/>
              <a:buAutoNum type="arabicPeriod"/>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Copy back to management server</a:t>
            </a:r>
          </a:p>
          <a:p>
            <a:pPr indent="-342900" defTabSz="914063">
              <a:buFont typeface="+mj-lt"/>
              <a:buAutoNum type="arabicPeriod"/>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Catalog in image library</a:t>
            </a:r>
          </a:p>
        </p:txBody>
      </p:sp>
      <p:sp>
        <p:nvSpPr>
          <p:cNvPr id="74" name="Flowchart: Magnetic Disk 73"/>
          <p:cNvSpPr/>
          <p:nvPr/>
        </p:nvSpPr>
        <p:spPr>
          <a:xfrm>
            <a:off x="1298782" y="5005020"/>
            <a:ext cx="914400" cy="612648"/>
          </a:xfrm>
          <a:prstGeom prst="flowChartMagneticDisk">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cxnSp>
        <p:nvCxnSpPr>
          <p:cNvPr id="52" name="Straight Arrow Connector 51"/>
          <p:cNvCxnSpPr>
            <a:stCxn id="74" idx="0"/>
          </p:cNvCxnSpPr>
          <p:nvPr/>
        </p:nvCxnSpPr>
        <p:spPr>
          <a:xfrm rot="5400000" flipH="1" flipV="1">
            <a:off x="982983" y="3713993"/>
            <a:ext cx="2268242" cy="72224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51" name="Picture 16" descr="OSimage"/>
          <p:cNvPicPr>
            <a:picLocks noChangeAspect="1" noChangeArrowheads="1"/>
          </p:cNvPicPr>
          <p:nvPr/>
        </p:nvPicPr>
        <p:blipFill>
          <a:blip r:embed="rId7" cstate="print"/>
          <a:srcRect/>
          <a:stretch>
            <a:fillRect/>
          </a:stretch>
        </p:blipFill>
        <p:spPr bwMode="auto">
          <a:xfrm>
            <a:off x="1463740" y="3430588"/>
            <a:ext cx="955675" cy="771525"/>
          </a:xfrm>
          <a:prstGeom prst="rect">
            <a:avLst/>
          </a:prstGeom>
          <a:noFill/>
        </p:spPr>
      </p:pic>
      <p:pic>
        <p:nvPicPr>
          <p:cNvPr id="80" name="Picture 16" descr="OSimage"/>
          <p:cNvPicPr>
            <a:picLocks noChangeAspect="1" noChangeArrowheads="1"/>
          </p:cNvPicPr>
          <p:nvPr/>
        </p:nvPicPr>
        <p:blipFill>
          <a:blip r:embed="rId7" cstate="print"/>
          <a:srcRect/>
          <a:stretch>
            <a:fillRect/>
          </a:stretch>
        </p:blipFill>
        <p:spPr bwMode="auto">
          <a:xfrm>
            <a:off x="1848053" y="3443840"/>
            <a:ext cx="955675" cy="771525"/>
          </a:xfrm>
          <a:prstGeom prst="rect">
            <a:avLst/>
          </a:prstGeom>
        </p:spPr>
        <p:style>
          <a:lnRef idx="3">
            <a:schemeClr val="lt1"/>
          </a:lnRef>
          <a:fillRef idx="1">
            <a:schemeClr val="accent3"/>
          </a:fillRef>
          <a:effectRef idx="1">
            <a:schemeClr val="accent3"/>
          </a:effectRef>
          <a:fontRef idx="minor">
            <a:schemeClr val="lt1"/>
          </a:fontRef>
        </p:style>
      </p:pic>
      <p:pic>
        <p:nvPicPr>
          <p:cNvPr id="85" name="Picture 84" descr="winpe.jpg"/>
          <p:cNvPicPr>
            <a:picLocks noChangeAspect="1"/>
          </p:cNvPicPr>
          <p:nvPr/>
        </p:nvPicPr>
        <p:blipFill>
          <a:blip r:embed="rId8"/>
          <a:stretch>
            <a:fillRect/>
          </a:stretch>
        </p:blipFill>
        <p:spPr>
          <a:xfrm>
            <a:off x="2564364" y="4395421"/>
            <a:ext cx="1240260" cy="1077983"/>
          </a:xfrm>
          <a:prstGeom prst="rect">
            <a:avLst/>
          </a:prstGeom>
        </p:spPr>
      </p:pic>
      <p:sp>
        <p:nvSpPr>
          <p:cNvPr id="42" name="Can 41"/>
          <p:cNvSpPr/>
          <p:nvPr/>
        </p:nvSpPr>
        <p:spPr bwMode="auto">
          <a:xfrm>
            <a:off x="1603582" y="5079141"/>
            <a:ext cx="304800" cy="421021"/>
          </a:xfrm>
          <a:prstGeom prst="ca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xEl>
                                              <p:pRg st="2" end="2"/>
                                            </p:txEl>
                                          </p:spTgt>
                                        </p:tgtEl>
                                        <p:attrNameLst>
                                          <p:attrName>style.visibility</p:attrName>
                                        </p:attrNameLst>
                                      </p:cBhvr>
                                      <p:to>
                                        <p:strVal val="visible"/>
                                      </p:to>
                                    </p:set>
                                  </p:childTnLst>
                                </p:cTn>
                              </p:par>
                              <p:par>
                                <p:cTn id="19" presetID="35" presetClass="emph" presetSubtype="0" repeatCount="3000" fill="hold" grpId="1" nodeType="withEffect">
                                  <p:stCondLst>
                                    <p:cond delay="0"/>
                                  </p:stCondLst>
                                  <p:childTnLst>
                                    <p:anim calcmode="discrete" valueType="str">
                                      <p:cBhvr>
                                        <p:cTn id="20" dur="500" fill="hold"/>
                                        <p:tgtEl>
                                          <p:spTgt spid="74"/>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xEl>
                                              <p:pRg st="4" end="4"/>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85"/>
                                        </p:tgtEl>
                                        <p:attrNameLst>
                                          <p:attrName>style.visibility</p:attrName>
                                        </p:attrNameLst>
                                      </p:cBhvr>
                                      <p:to>
                                        <p:strVal val="hidden"/>
                                      </p:to>
                                    </p:set>
                                  </p:childTnLst>
                                </p:cTn>
                              </p:par>
                            </p:childTnLst>
                          </p:cTn>
                        </p:par>
                        <p:par>
                          <p:cTn id="33" fill="hold">
                            <p:stCondLst>
                              <p:cond delay="0"/>
                            </p:stCondLst>
                            <p:childTnLst>
                              <p:par>
                                <p:cTn id="34" presetID="10" presetClass="entr" presetSubtype="0"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
                                            <p:txEl>
                                              <p:pRg st="6" end="6"/>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51"/>
                                        </p:tgtEl>
                                        <p:attrNameLst>
                                          <p:attrName>style.visibility</p:attrName>
                                        </p:attrNameLst>
                                      </p:cBhvr>
                                      <p:to>
                                        <p:strVal val="hidden"/>
                                      </p:to>
                                    </p:set>
                                  </p:childTnLst>
                                </p:cTn>
                              </p:par>
                            </p:childTnLst>
                          </p:cTn>
                        </p:par>
                        <p:par>
                          <p:cTn id="49" fill="hold">
                            <p:stCondLst>
                              <p:cond delay="0"/>
                            </p:stCondLst>
                            <p:childTnLst>
                              <p:par>
                                <p:cTn id="50" presetID="10" presetClass="entr" presetSubtype="0"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xEl>
                                              <p:pRg st="7" end="7"/>
                                            </p:txEl>
                                          </p:spTgt>
                                        </p:tgtEl>
                                        <p:attrNameLst>
                                          <p:attrName>style.visibility</p:attrName>
                                        </p:attrNameLst>
                                      </p:cBhvr>
                                      <p:to>
                                        <p:strVal val="visible"/>
                                      </p:to>
                                    </p:set>
                                  </p:childTnLst>
                                </p:cTn>
                              </p:par>
                              <p:par>
                                <p:cTn id="57" presetID="10" presetClass="exit" presetSubtype="0" fill="hold" nodeType="withEffect">
                                  <p:stCondLst>
                                    <p:cond delay="0"/>
                                  </p:stCondLst>
                                  <p:childTnLst>
                                    <p:animEffect transition="out" filter="fade">
                                      <p:cBhvr>
                                        <p:cTn id="58" dur="500"/>
                                        <p:tgtEl>
                                          <p:spTgt spid="43"/>
                                        </p:tgtEl>
                                      </p:cBhvr>
                                    </p:animEffect>
                                    <p:set>
                                      <p:cBhvr>
                                        <p:cTn id="59" dur="1" fill="hold">
                                          <p:stCondLst>
                                            <p:cond delay="499"/>
                                          </p:stCondLst>
                                        </p:cTn>
                                        <p:tgtEl>
                                          <p:spTgt spid="43"/>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5">
                                            <p:txEl>
                                              <p:pRg st="8" end="8"/>
                                            </p:txEl>
                                          </p:spTgt>
                                        </p:tgtEl>
                                        <p:attrNameLst>
                                          <p:attrName>style.visibility</p:attrName>
                                        </p:attrNameLst>
                                      </p:cBhvr>
                                      <p:to>
                                        <p:strVal val="visible"/>
                                      </p:to>
                                    </p:set>
                                  </p:childTnLst>
                                </p:cTn>
                              </p:par>
                              <p:par>
                                <p:cTn id="68" presetID="35" presetClass="emph" presetSubtype="0" fill="hold" nodeType="withEffect">
                                  <p:stCondLst>
                                    <p:cond delay="0"/>
                                  </p:stCondLst>
                                  <p:childTnLst>
                                    <p:anim calcmode="discrete" valueType="str">
                                      <p:cBhvr>
                                        <p:cTn id="69"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allAtOnce" animBg="1"/>
      <p:bldP spid="74" grpId="0" animBg="1"/>
      <p:bldP spid="74" grpId="1"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Deployment With WDS</a:t>
            </a:r>
            <a:endParaRPr lang="en-US" dirty="0"/>
          </a:p>
        </p:txBody>
      </p:sp>
      <p:grpSp>
        <p:nvGrpSpPr>
          <p:cNvPr id="3" name="Group 36"/>
          <p:cNvGrpSpPr/>
          <p:nvPr/>
        </p:nvGrpSpPr>
        <p:grpSpPr>
          <a:xfrm>
            <a:off x="237133" y="1420813"/>
            <a:ext cx="3856382" cy="1599990"/>
            <a:chOff x="4994662" y="965014"/>
            <a:chExt cx="3856382" cy="969072"/>
          </a:xfrm>
        </p:grpSpPr>
        <p:pic>
          <p:nvPicPr>
            <p:cNvPr id="33" name="Picture 8" descr="cruiser_environment">
              <a:hlinkClick r:id="rId3"/>
            </p:cNvPr>
            <p:cNvPicPr>
              <a:picLocks noChangeAspect="1" noChangeArrowheads="1"/>
            </p:cNvPicPr>
            <p:nvPr/>
          </p:nvPicPr>
          <p:blipFill>
            <a:blip r:embed="rId4"/>
            <a:srcRect/>
            <a:stretch>
              <a:fillRect/>
            </a:stretch>
          </p:blipFill>
          <p:spPr bwMode="auto">
            <a:xfrm>
              <a:off x="5487779" y="1386278"/>
              <a:ext cx="1689652" cy="547808"/>
            </a:xfrm>
            <a:prstGeom prst="rect">
              <a:avLst/>
            </a:prstGeom>
            <a:ln/>
          </p:spPr>
          <p:style>
            <a:lnRef idx="2">
              <a:schemeClr val="accent4"/>
            </a:lnRef>
            <a:fillRef idx="1">
              <a:schemeClr val="lt1"/>
            </a:fillRef>
            <a:effectRef idx="0">
              <a:schemeClr val="accent4"/>
            </a:effectRef>
            <a:fontRef idx="minor">
              <a:schemeClr val="dk1"/>
            </a:fontRef>
          </p:style>
        </p:pic>
        <p:sp>
          <p:nvSpPr>
            <p:cNvPr id="35" name="Text Box 9"/>
            <p:cNvSpPr txBox="1">
              <a:spLocks noChangeArrowheads="1"/>
            </p:cNvSpPr>
            <p:nvPr/>
          </p:nvSpPr>
          <p:spPr bwMode="auto">
            <a:xfrm>
              <a:off x="4994662" y="965014"/>
              <a:ext cx="3856382" cy="428748"/>
            </a:xfrm>
            <a:prstGeom prst="rect">
              <a:avLst/>
            </a:prstGeom>
            <a:noFill/>
            <a:ln>
              <a:noFill/>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2000" dirty="0" smtClean="0">
                  <a:solidFill>
                    <a:schemeClr val="tx1"/>
                  </a:solidFill>
                  <a:effectLst>
                    <a:outerShdw blurRad="38100" dist="38100" dir="2700000" algn="tl">
                      <a:srgbClr val="000000"/>
                    </a:outerShdw>
                  </a:effectLst>
                  <a:latin typeface="Trebuchet MS" pitchFamily="34" charset="0"/>
                </a:rPr>
                <a:t>Windows Server 2008 R2 </a:t>
              </a:r>
              <a:br>
                <a:rPr lang="en-US" sz="2000" dirty="0" smtClean="0">
                  <a:solidFill>
                    <a:schemeClr val="tx1"/>
                  </a:solidFill>
                  <a:effectLst>
                    <a:outerShdw blurRad="38100" dist="38100" dir="2700000" algn="tl">
                      <a:srgbClr val="000000"/>
                    </a:outerShdw>
                  </a:effectLst>
                  <a:latin typeface="Trebuchet MS" pitchFamily="34" charset="0"/>
                </a:rPr>
              </a:br>
              <a:r>
                <a:rPr lang="en-US" sz="2000" dirty="0" smtClean="0">
                  <a:solidFill>
                    <a:schemeClr val="tx1"/>
                  </a:solidFill>
                  <a:effectLst>
                    <a:outerShdw blurRad="38100" dist="38100" dir="2700000" algn="tl">
                      <a:srgbClr val="000000"/>
                    </a:outerShdw>
                  </a:effectLst>
                  <a:latin typeface="Trebuchet MS" pitchFamily="34" charset="0"/>
                </a:rPr>
                <a:t>Server running WDS</a:t>
              </a:r>
              <a:endParaRPr lang="en-US" sz="2000" dirty="0">
                <a:solidFill>
                  <a:schemeClr val="tx1"/>
                </a:solidFill>
                <a:effectLst>
                  <a:outerShdw blurRad="38100" dist="38100" dir="2700000" algn="tl">
                    <a:srgbClr val="000000"/>
                  </a:outerShdw>
                </a:effectLst>
                <a:latin typeface="Trebuchet MS" pitchFamily="34" charset="0"/>
              </a:endParaRPr>
            </a:p>
          </p:txBody>
        </p:sp>
      </p:grpSp>
      <p:pic>
        <p:nvPicPr>
          <p:cNvPr id="47" name="Picture 26" descr="rms310_top">
            <a:hlinkClick r:id="rId5"/>
          </p:cNvPr>
          <p:cNvPicPr>
            <a:picLocks noChangeAspect="1" noChangeArrowheads="1"/>
          </p:cNvPicPr>
          <p:nvPr/>
        </p:nvPicPr>
        <p:blipFill>
          <a:blip r:embed="rId6"/>
          <a:srcRect/>
          <a:stretch>
            <a:fillRect/>
          </a:stretch>
        </p:blipFill>
        <p:spPr bwMode="auto">
          <a:xfrm>
            <a:off x="4241063" y="4351338"/>
            <a:ext cx="1382713" cy="1019175"/>
          </a:xfrm>
          <a:prstGeom prst="rect">
            <a:avLst/>
          </a:prstGeom>
          <a:ln/>
        </p:spPr>
        <p:style>
          <a:lnRef idx="3">
            <a:schemeClr val="lt1"/>
          </a:lnRef>
          <a:fillRef idx="1">
            <a:schemeClr val="dk1"/>
          </a:fillRef>
          <a:effectRef idx="1">
            <a:schemeClr val="dk1"/>
          </a:effectRef>
          <a:fontRef idx="minor">
            <a:schemeClr val="lt1"/>
          </a:fontRef>
        </p:style>
      </p:pic>
      <p:pic>
        <p:nvPicPr>
          <p:cNvPr id="48" name="Picture 27" descr="rms310_top">
            <a:hlinkClick r:id="rId5"/>
          </p:cNvPr>
          <p:cNvPicPr>
            <a:picLocks noChangeAspect="1" noChangeArrowheads="1"/>
          </p:cNvPicPr>
          <p:nvPr/>
        </p:nvPicPr>
        <p:blipFill>
          <a:blip r:embed="rId6"/>
          <a:srcRect/>
          <a:stretch>
            <a:fillRect/>
          </a:stretch>
        </p:blipFill>
        <p:spPr bwMode="auto">
          <a:xfrm>
            <a:off x="3971188" y="4605338"/>
            <a:ext cx="1382713" cy="1019175"/>
          </a:xfrm>
          <a:prstGeom prst="rect">
            <a:avLst/>
          </a:prstGeom>
          <a:ln/>
        </p:spPr>
        <p:style>
          <a:lnRef idx="3">
            <a:schemeClr val="lt1"/>
          </a:lnRef>
          <a:fillRef idx="1">
            <a:schemeClr val="dk1"/>
          </a:fillRef>
          <a:effectRef idx="1">
            <a:schemeClr val="dk1"/>
          </a:effectRef>
          <a:fontRef idx="minor">
            <a:schemeClr val="lt1"/>
          </a:fontRef>
        </p:style>
      </p:pic>
      <p:pic>
        <p:nvPicPr>
          <p:cNvPr id="49" name="Picture 28" descr="rms310_top">
            <a:hlinkClick r:id="rId5"/>
          </p:cNvPr>
          <p:cNvPicPr>
            <a:picLocks noChangeAspect="1" noChangeArrowheads="1"/>
          </p:cNvPicPr>
          <p:nvPr/>
        </p:nvPicPr>
        <p:blipFill>
          <a:blip r:embed="rId6"/>
          <a:srcRect/>
          <a:stretch>
            <a:fillRect/>
          </a:stretch>
        </p:blipFill>
        <p:spPr bwMode="auto">
          <a:xfrm>
            <a:off x="3701313" y="4916488"/>
            <a:ext cx="1382713" cy="1019175"/>
          </a:xfrm>
          <a:prstGeom prst="rect">
            <a:avLst/>
          </a:prstGeom>
          <a:ln/>
        </p:spPr>
        <p:style>
          <a:lnRef idx="3">
            <a:schemeClr val="lt1"/>
          </a:lnRef>
          <a:fillRef idx="1">
            <a:schemeClr val="dk1"/>
          </a:fillRef>
          <a:effectRef idx="1">
            <a:schemeClr val="dk1"/>
          </a:effectRef>
          <a:fontRef idx="minor">
            <a:schemeClr val="lt1"/>
          </a:fontRef>
        </p:style>
      </p:pic>
      <p:pic>
        <p:nvPicPr>
          <p:cNvPr id="50" name="Picture 32" descr="rms310_top">
            <a:hlinkClick r:id="rId5"/>
          </p:cNvPr>
          <p:cNvPicPr>
            <a:picLocks noChangeAspect="1" noChangeArrowheads="1"/>
          </p:cNvPicPr>
          <p:nvPr/>
        </p:nvPicPr>
        <p:blipFill>
          <a:blip r:embed="rId6"/>
          <a:srcRect/>
          <a:stretch>
            <a:fillRect/>
          </a:stretch>
        </p:blipFill>
        <p:spPr bwMode="auto">
          <a:xfrm>
            <a:off x="3415563" y="5160963"/>
            <a:ext cx="1382713" cy="1019175"/>
          </a:xfrm>
          <a:prstGeom prst="rect">
            <a:avLst/>
          </a:prstGeom>
          <a:ln/>
        </p:spPr>
        <p:style>
          <a:lnRef idx="3">
            <a:schemeClr val="lt1"/>
          </a:lnRef>
          <a:fillRef idx="1">
            <a:schemeClr val="dk1"/>
          </a:fillRef>
          <a:effectRef idx="1">
            <a:schemeClr val="dk1"/>
          </a:effectRef>
          <a:fontRef idx="minor">
            <a:schemeClr val="lt1"/>
          </a:fontRef>
        </p:style>
      </p:pic>
      <p:cxnSp>
        <p:nvCxnSpPr>
          <p:cNvPr id="55" name="Straight Arrow Connector 54"/>
          <p:cNvCxnSpPr>
            <a:stCxn id="33" idx="2"/>
            <a:endCxn id="49" idx="0"/>
          </p:cNvCxnSpPr>
          <p:nvPr/>
        </p:nvCxnSpPr>
        <p:spPr>
          <a:xfrm rot="16200000" flipH="1">
            <a:off x="2036030" y="2559848"/>
            <a:ext cx="1895686" cy="28175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6" name="Straight Arrow Connector 55"/>
          <p:cNvCxnSpPr>
            <a:stCxn id="33" idx="2"/>
            <a:endCxn id="48" idx="0"/>
          </p:cNvCxnSpPr>
          <p:nvPr/>
        </p:nvCxnSpPr>
        <p:spPr>
          <a:xfrm rot="16200000" flipH="1">
            <a:off x="2326542" y="2269335"/>
            <a:ext cx="1584536" cy="308746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7" name="Straight Arrow Connector 56"/>
          <p:cNvCxnSpPr>
            <a:stCxn id="33" idx="2"/>
            <a:endCxn id="50" idx="0"/>
          </p:cNvCxnSpPr>
          <p:nvPr/>
        </p:nvCxnSpPr>
        <p:spPr>
          <a:xfrm rot="16200000" flipH="1">
            <a:off x="1770918" y="2824960"/>
            <a:ext cx="2140161" cy="253184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6" name="Straight Arrow Connector 65"/>
          <p:cNvCxnSpPr>
            <a:stCxn id="33" idx="2"/>
            <a:endCxn id="47" idx="0"/>
          </p:cNvCxnSpPr>
          <p:nvPr/>
        </p:nvCxnSpPr>
        <p:spPr>
          <a:xfrm rot="16200000" flipH="1">
            <a:off x="2588480" y="2007398"/>
            <a:ext cx="1330536" cy="335734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81" name="Picture 16" descr="OSimage"/>
          <p:cNvPicPr>
            <a:picLocks noChangeAspect="1" noChangeArrowheads="1"/>
          </p:cNvPicPr>
          <p:nvPr/>
        </p:nvPicPr>
        <p:blipFill>
          <a:blip r:embed="rId7" cstate="print"/>
          <a:srcRect/>
          <a:stretch>
            <a:fillRect/>
          </a:stretch>
        </p:blipFill>
        <p:spPr bwMode="auto">
          <a:xfrm>
            <a:off x="2684721" y="2949178"/>
            <a:ext cx="955675" cy="771525"/>
          </a:xfrm>
          <a:prstGeom prst="rect">
            <a:avLst/>
          </a:prstGeom>
        </p:spPr>
        <p:style>
          <a:lnRef idx="3">
            <a:schemeClr val="lt1"/>
          </a:lnRef>
          <a:fillRef idx="1">
            <a:schemeClr val="accent3"/>
          </a:fillRef>
          <a:effectRef idx="1">
            <a:schemeClr val="accent3"/>
          </a:effectRef>
          <a:fontRef idx="minor">
            <a:schemeClr val="lt1"/>
          </a:fontRef>
        </p:style>
      </p:pic>
      <p:pic>
        <p:nvPicPr>
          <p:cNvPr id="82" name="Picture 16" descr="OSimage"/>
          <p:cNvPicPr>
            <a:picLocks noChangeAspect="1" noChangeArrowheads="1"/>
          </p:cNvPicPr>
          <p:nvPr/>
        </p:nvPicPr>
        <p:blipFill>
          <a:blip r:embed="rId7" cstate="print"/>
          <a:srcRect/>
          <a:stretch>
            <a:fillRect/>
          </a:stretch>
        </p:blipFill>
        <p:spPr bwMode="auto">
          <a:xfrm>
            <a:off x="2567246" y="3244453"/>
            <a:ext cx="955675" cy="771525"/>
          </a:xfrm>
          <a:prstGeom prst="rect">
            <a:avLst/>
          </a:prstGeom>
        </p:spPr>
        <p:style>
          <a:lnRef idx="3">
            <a:schemeClr val="lt1"/>
          </a:lnRef>
          <a:fillRef idx="1">
            <a:schemeClr val="accent3"/>
          </a:fillRef>
          <a:effectRef idx="1">
            <a:schemeClr val="accent3"/>
          </a:effectRef>
          <a:fontRef idx="minor">
            <a:schemeClr val="lt1"/>
          </a:fontRef>
        </p:style>
      </p:pic>
      <p:pic>
        <p:nvPicPr>
          <p:cNvPr id="83" name="Picture 16" descr="OSimage"/>
          <p:cNvPicPr>
            <a:picLocks noChangeAspect="1" noChangeArrowheads="1"/>
          </p:cNvPicPr>
          <p:nvPr/>
        </p:nvPicPr>
        <p:blipFill>
          <a:blip r:embed="rId7" cstate="print"/>
          <a:srcRect/>
          <a:stretch>
            <a:fillRect/>
          </a:stretch>
        </p:blipFill>
        <p:spPr bwMode="auto">
          <a:xfrm>
            <a:off x="2379921" y="3558778"/>
            <a:ext cx="955675" cy="771525"/>
          </a:xfrm>
          <a:prstGeom prst="rect">
            <a:avLst/>
          </a:prstGeom>
        </p:spPr>
        <p:style>
          <a:lnRef idx="3">
            <a:schemeClr val="lt1"/>
          </a:lnRef>
          <a:fillRef idx="1">
            <a:schemeClr val="accent3"/>
          </a:fillRef>
          <a:effectRef idx="1">
            <a:schemeClr val="accent3"/>
          </a:effectRef>
          <a:fontRef idx="minor">
            <a:schemeClr val="lt1"/>
          </a:fontRef>
        </p:style>
      </p:pic>
      <p:pic>
        <p:nvPicPr>
          <p:cNvPr id="84" name="Picture 16" descr="OSimage"/>
          <p:cNvPicPr>
            <a:picLocks noChangeAspect="1" noChangeArrowheads="1"/>
          </p:cNvPicPr>
          <p:nvPr/>
        </p:nvPicPr>
        <p:blipFill>
          <a:blip r:embed="rId7" cstate="print"/>
          <a:srcRect/>
          <a:stretch>
            <a:fillRect/>
          </a:stretch>
        </p:blipFill>
        <p:spPr bwMode="auto">
          <a:xfrm>
            <a:off x="2186246" y="3863578"/>
            <a:ext cx="955675" cy="771525"/>
          </a:xfrm>
          <a:prstGeom prst="rect">
            <a:avLst/>
          </a:prstGeom>
        </p:spPr>
        <p:style>
          <a:lnRef idx="3">
            <a:schemeClr val="lt1"/>
          </a:lnRef>
          <a:fillRef idx="1">
            <a:schemeClr val="accent3"/>
          </a:fillRef>
          <a:effectRef idx="1">
            <a:schemeClr val="accent3"/>
          </a:effectRef>
          <a:fontRef idx="minor">
            <a:schemeClr val="lt1"/>
          </a:fontRef>
        </p:style>
      </p:pic>
      <p:sp>
        <p:nvSpPr>
          <p:cNvPr id="27" name="TextBox 26"/>
          <p:cNvSpPr txBox="1"/>
          <p:nvPr/>
        </p:nvSpPr>
        <p:spPr>
          <a:xfrm>
            <a:off x="4572000" y="1898650"/>
            <a:ext cx="3840163" cy="150810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274320" tIns="274320" rIns="274320" bIns="548640" numCol="1" rtlCol="0" anchor="ctr" anchorCtr="0" compatLnSpc="1">
            <a:prstTxWarp prst="textNoShape">
              <a:avLst/>
            </a:prstTxWarp>
            <a:spAutoFit/>
          </a:bodyPr>
          <a:lstStyle/>
          <a:p>
            <a:pPr indent="-342900" algn="ctr" defTabSz="914063"/>
            <a:r>
              <a:rPr lang="en-US" sz="2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Deployment</a:t>
            </a:r>
          </a:p>
          <a:p>
            <a:pPr indent="-342900" algn="ctr" defTabSz="914063">
              <a:buFont typeface="+mj-lt"/>
              <a:buAutoNum type="arabicPeriod"/>
            </a:pPr>
            <a:r>
              <a:rPr lang="en-US" sz="2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Deploy at scale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with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bg/>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49"/>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50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500"/>
                                  </p:stCondLst>
                                  <p:childTnLst>
                                    <p:set>
                                      <p:cBhvr>
                                        <p:cTn id="25" dur="1" fill="hold">
                                          <p:stCondLst>
                                            <p:cond delay="0"/>
                                          </p:stCondLst>
                                        </p:cTn>
                                        <p:tgtEl>
                                          <p:spTgt spid="47"/>
                                        </p:tgtEl>
                                        <p:attrNameLst>
                                          <p:attrName>style.visibility</p:attrName>
                                        </p:attrNameLst>
                                      </p:cBhvr>
                                      <p:to>
                                        <p:strVal val="visible"/>
                                      </p:to>
                                    </p:set>
                                  </p:childTnLst>
                                </p:cTn>
                              </p:par>
                            </p:childTnLst>
                          </p:cTn>
                        </p:par>
                        <p:par>
                          <p:cTn id="26" fill="hold">
                            <p:stCondLst>
                              <p:cond delay="1500"/>
                            </p:stCondLst>
                            <p:childTnLst>
                              <p:par>
                                <p:cTn id="27" presetID="10" presetClass="entr" presetSubtype="0" fill="hold" nodeType="afterEffect">
                                  <p:stCondLst>
                                    <p:cond delay="50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par>
                                <p:cTn id="30" presetID="1" presetClass="entr" presetSubtype="0" fill="hold" nodeType="withEffect">
                                  <p:stCondLst>
                                    <p:cond delay="500"/>
                                  </p:stCondLst>
                                  <p:childTnLst>
                                    <p:set>
                                      <p:cBhvr>
                                        <p:cTn id="31" dur="1" fill="hold">
                                          <p:stCondLst>
                                            <p:cond delay="0"/>
                                          </p:stCondLst>
                                        </p:cTn>
                                        <p:tgtEl>
                                          <p:spTgt spid="81"/>
                                        </p:tgtEl>
                                        <p:attrNameLst>
                                          <p:attrName>style.visibility</p:attrName>
                                        </p:attrNameLst>
                                      </p:cBhvr>
                                      <p:to>
                                        <p:strVal val="visible"/>
                                      </p:to>
                                    </p:se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 presetClass="entr" presetSubtype="0" fill="hold" nodeType="withEffect">
                                  <p:stCondLst>
                                    <p:cond delay="0"/>
                                  </p:stCondLst>
                                  <p:childTnLst>
                                    <p:set>
                                      <p:cBhvr>
                                        <p:cTn id="37" dur="1" fill="hold">
                                          <p:stCondLst>
                                            <p:cond delay="0"/>
                                          </p:stCondLst>
                                        </p:cTn>
                                        <p:tgtEl>
                                          <p:spTgt spid="82"/>
                                        </p:tgtEl>
                                        <p:attrNameLst>
                                          <p:attrName>style.visibility</p:attrName>
                                        </p:attrNameLst>
                                      </p:cBhvr>
                                      <p:to>
                                        <p:strVal val="visible"/>
                                      </p:to>
                                    </p:se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par>
                                <p:cTn id="42" presetID="1" presetClass="entr" presetSubtype="0" fill="hold" nodeType="withEffect">
                                  <p:stCondLst>
                                    <p:cond delay="0"/>
                                  </p:stCondLst>
                                  <p:childTnLst>
                                    <p:set>
                                      <p:cBhvr>
                                        <p:cTn id="43" dur="1" fill="hold">
                                          <p:stCondLst>
                                            <p:cond delay="0"/>
                                          </p:stCondLst>
                                        </p:cTn>
                                        <p:tgtEl>
                                          <p:spTgt spid="83"/>
                                        </p:tgtEl>
                                        <p:attrNameLst>
                                          <p:attrName>style.visibility</p:attrName>
                                        </p:attrNameLst>
                                      </p:cBhvr>
                                      <p:to>
                                        <p:strVal val="visible"/>
                                      </p:to>
                                    </p:se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 presetClass="entr" presetSubtype="0"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VHD Boot Guidelines</a:t>
            </a:r>
            <a:endParaRPr lang="en-US" dirty="0"/>
          </a:p>
        </p:txBody>
      </p:sp>
      <p:sp>
        <p:nvSpPr>
          <p:cNvPr id="3" name="Text Placeholder 2"/>
          <p:cNvSpPr>
            <a:spLocks noGrp="1"/>
          </p:cNvSpPr>
          <p:nvPr>
            <p:ph idx="1"/>
          </p:nvPr>
        </p:nvSpPr>
        <p:spPr>
          <a:xfrm>
            <a:off x="382588" y="1414464"/>
            <a:ext cx="8380412" cy="4217565"/>
          </a:xfrm>
        </p:spPr>
        <p:txBody>
          <a:bodyPr/>
          <a:lstStyle/>
          <a:p>
            <a:pPr marL="509588" indent="-509588"/>
            <a:r>
              <a:rPr lang="en-US" dirty="0" smtClean="0"/>
              <a:t>Requires Windows 7 Boot Manager (</a:t>
            </a:r>
            <a:r>
              <a:rPr lang="en-US" dirty="0" err="1" smtClean="0"/>
              <a:t>bootmgr</a:t>
            </a:r>
            <a:r>
              <a:rPr lang="en-US" dirty="0" smtClean="0"/>
              <a:t>) and </a:t>
            </a:r>
            <a:r>
              <a:rPr lang="en-US" dirty="0" err="1" smtClean="0"/>
              <a:t>bcdedit</a:t>
            </a:r>
            <a:r>
              <a:rPr lang="en-US" dirty="0" smtClean="0"/>
              <a:t> utility</a:t>
            </a:r>
          </a:p>
          <a:p>
            <a:pPr marL="966788" lvl="1" indent="-457200"/>
            <a:r>
              <a:rPr lang="en-US" dirty="0" smtClean="0"/>
              <a:t>Use BCDboot.exe from surfaced VHD</a:t>
            </a:r>
          </a:p>
          <a:p>
            <a:pPr marL="509588" indent="-509588"/>
            <a:r>
              <a:rPr lang="en-US" dirty="0" err="1" smtClean="0"/>
              <a:t>Pagefile</a:t>
            </a:r>
            <a:r>
              <a:rPr lang="en-US" dirty="0" smtClean="0"/>
              <a:t> and boot manager are outside Virtual Hard Disk (VHD)</a:t>
            </a:r>
          </a:p>
          <a:p>
            <a:pPr marL="509588" indent="-509588"/>
            <a:r>
              <a:rPr lang="en-US" dirty="0" smtClean="0"/>
              <a:t>Boot supported only on Server and Enterprise client SKUs</a:t>
            </a:r>
          </a:p>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VHD Boot Guidelines</a:t>
            </a:r>
            <a:endParaRPr lang="en-US"/>
          </a:p>
        </p:txBody>
      </p:sp>
      <p:sp>
        <p:nvSpPr>
          <p:cNvPr id="3" name="Text Placeholder 2"/>
          <p:cNvSpPr>
            <a:spLocks noGrp="1"/>
          </p:cNvSpPr>
          <p:nvPr>
            <p:ph type="body" sz="quarter" idx="10"/>
          </p:nvPr>
        </p:nvSpPr>
        <p:spPr>
          <a:xfrm>
            <a:off x="381000" y="1411552"/>
            <a:ext cx="8382000" cy="4088299"/>
          </a:xfrm>
        </p:spPr>
        <p:txBody>
          <a:bodyPr/>
          <a:lstStyle/>
          <a:p>
            <a:pPr marL="339725" indent="-339725"/>
            <a:r>
              <a:rPr lang="en-US" sz="2000" dirty="0" smtClean="0"/>
              <a:t>Fixed Virtual Hard Disks (VHD) recommended </a:t>
            </a:r>
            <a:br>
              <a:rPr lang="en-US" sz="2000" dirty="0" smtClean="0"/>
            </a:br>
            <a:r>
              <a:rPr lang="en-US" sz="2000" dirty="0" smtClean="0"/>
              <a:t>in production</a:t>
            </a:r>
          </a:p>
          <a:p>
            <a:pPr marL="339725" indent="-339725"/>
            <a:r>
              <a:rPr lang="en-US" sz="2000" dirty="0" smtClean="0"/>
              <a:t>Dynamic VHDs are pre-expanded by default</a:t>
            </a:r>
          </a:p>
          <a:p>
            <a:pPr marL="627063" lvl="1" indent="-287338"/>
            <a:r>
              <a:rPr lang="en-US" sz="1800" dirty="0" smtClean="0"/>
              <a:t>User sets max size at Create</a:t>
            </a:r>
          </a:p>
          <a:p>
            <a:pPr marL="627063" lvl="1" indent="-287338"/>
            <a:r>
              <a:rPr lang="en-US" sz="1800" dirty="0" smtClean="0"/>
              <a:t>Plan physical disk free space accordingly</a:t>
            </a:r>
          </a:p>
          <a:p>
            <a:pPr marL="339725" indent="-339725"/>
            <a:r>
              <a:rPr lang="en-US" sz="2000" dirty="0" smtClean="0"/>
              <a:t>Differencing chain must reside on a single partition</a:t>
            </a:r>
            <a:endParaRPr lang="en-US" sz="1800" dirty="0" smtClean="0"/>
          </a:p>
          <a:p>
            <a:pPr marL="339725" indent="-339725"/>
            <a:r>
              <a:rPr lang="en-US" sz="2000" dirty="0" smtClean="0"/>
              <a:t>Non-boot VHDs are not auto-mounted</a:t>
            </a:r>
          </a:p>
          <a:p>
            <a:pPr marL="339725" indent="-339725"/>
            <a:r>
              <a:rPr lang="en-US" sz="2000" dirty="0" smtClean="0"/>
              <a:t>Don’t put application data on the VHD host volume</a:t>
            </a:r>
          </a:p>
          <a:p>
            <a:pPr marL="627063" lvl="1" indent="-287338"/>
            <a:r>
              <a:rPr lang="en-US" sz="1800" dirty="0" smtClean="0"/>
              <a:t>Use a separate data volume</a:t>
            </a:r>
          </a:p>
          <a:p>
            <a:pPr marL="627063" lvl="1" indent="-287338"/>
            <a:r>
              <a:rPr lang="en-US" sz="1800" dirty="0" smtClean="0"/>
              <a:t>Host volumes should not be part of backup </a:t>
            </a:r>
            <a:br>
              <a:rPr lang="en-US" sz="1800" dirty="0" smtClean="0"/>
            </a:br>
            <a:r>
              <a:rPr lang="en-US" sz="1800" dirty="0" smtClean="0"/>
              <a:t>set for performance reasons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a:t>
            </a:r>
            <a:endParaRPr lang="en-US" dirty="0"/>
          </a:p>
        </p:txBody>
      </p:sp>
      <p:sp>
        <p:nvSpPr>
          <p:cNvPr id="3" name="Text Placeholder 2"/>
          <p:cNvSpPr>
            <a:spLocks noGrp="1"/>
          </p:cNvSpPr>
          <p:nvPr>
            <p:ph type="body" sz="quarter" idx="10"/>
          </p:nvPr>
        </p:nvSpPr>
        <p:spPr>
          <a:xfrm>
            <a:off x="381000" y="1411552"/>
            <a:ext cx="8382000" cy="4433521"/>
          </a:xfrm>
        </p:spPr>
        <p:txBody>
          <a:bodyPr/>
          <a:lstStyle/>
          <a:p>
            <a:pPr marL="457200" indent="-457200"/>
            <a:r>
              <a:rPr lang="en-US" sz="3200" dirty="0" smtClean="0"/>
              <a:t>Throughput and Latency</a:t>
            </a:r>
          </a:p>
          <a:p>
            <a:pPr marL="862013" lvl="1" indent="-404813"/>
            <a:r>
              <a:rPr lang="en-US" sz="2800" dirty="0" smtClean="0"/>
              <a:t>Fixed Virtual Hard Disk (VHD) performance</a:t>
            </a:r>
            <a:br>
              <a:rPr lang="en-US" sz="2800" dirty="0" smtClean="0"/>
            </a:br>
            <a:r>
              <a:rPr lang="en-US" sz="2800" dirty="0" smtClean="0"/>
              <a:t>very close to physical volume performance</a:t>
            </a:r>
          </a:p>
          <a:p>
            <a:pPr marL="862013" lvl="1" indent="-404813"/>
            <a:r>
              <a:rPr lang="en-US" sz="2800" dirty="0" smtClean="0"/>
              <a:t>Throughput follows typical IO</a:t>
            </a:r>
            <a:br>
              <a:rPr lang="en-US" sz="2800" dirty="0" smtClean="0"/>
            </a:br>
            <a:r>
              <a:rPr lang="en-US" sz="2800" dirty="0" smtClean="0"/>
              <a:t>performance curve</a:t>
            </a:r>
          </a:p>
          <a:p>
            <a:pPr marL="1254125" lvl="2" indent="-392113"/>
            <a:r>
              <a:rPr lang="en-US" sz="2400" dirty="0" smtClean="0"/>
              <a:t>Increases with queue depth, IO block size</a:t>
            </a:r>
          </a:p>
          <a:p>
            <a:pPr marL="862013" lvl="1" indent="-404813"/>
            <a:r>
              <a:rPr lang="en-US" sz="2800" dirty="0" smtClean="0"/>
              <a:t>Sequential and random IO operations</a:t>
            </a:r>
          </a:p>
          <a:p>
            <a:pPr marL="862013" lvl="1" indent="-404813"/>
            <a:r>
              <a:rPr lang="en-US" sz="2800" dirty="0" smtClean="0"/>
              <a:t>Fixed VHD versus Raw Disk</a:t>
            </a:r>
          </a:p>
          <a:p>
            <a:endParaRPr lang="en-US" sz="32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Performance</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Sequential read throughput</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aphicFrame>
        <p:nvGraphicFramePr>
          <p:cNvPr id="4" name="Chart 3"/>
          <p:cNvGraphicFramePr/>
          <p:nvPr/>
        </p:nvGraphicFramePr>
        <p:xfrm>
          <a:off x="755373" y="1898650"/>
          <a:ext cx="7633253" cy="44214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Performance</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Random read throughput </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aphicFrame>
        <p:nvGraphicFramePr>
          <p:cNvPr id="4" name="Chart 3"/>
          <p:cNvGraphicFramePr/>
          <p:nvPr/>
        </p:nvGraphicFramePr>
        <p:xfrm>
          <a:off x="730250" y="1898650"/>
          <a:ext cx="7608611" cy="44082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Performance </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Sequential write througput</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aphicFrame>
        <p:nvGraphicFramePr>
          <p:cNvPr id="4" name="Chart 3"/>
          <p:cNvGraphicFramePr/>
          <p:nvPr/>
        </p:nvGraphicFramePr>
        <p:xfrm>
          <a:off x="730250" y="1898650"/>
          <a:ext cx="7606747" cy="44479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Performance</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Random write throughput</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aphicFrame>
        <p:nvGraphicFramePr>
          <p:cNvPr id="4" name="Chart 3"/>
          <p:cNvGraphicFramePr/>
          <p:nvPr/>
        </p:nvGraphicFramePr>
        <p:xfrm>
          <a:off x="773046" y="1903368"/>
          <a:ext cx="7612960" cy="44347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sz="2800">
              <a:ln w="3175">
                <a:solidFill>
                  <a:schemeClr val="tx1">
                    <a:alpha val="47000"/>
                  </a:schemeClr>
                </a:solidFill>
              </a:ln>
              <a:solidFill>
                <a:schemeClr val="tx1">
                  <a:tint val="75000"/>
                </a:schemeClr>
              </a:solidFill>
              <a:latin typeface="+mn-lt"/>
              <a:cs typeface="+mn-cs"/>
            </a:endParaRPr>
          </a:p>
        </p:txBody>
      </p:sp>
      <p:sp>
        <p:nvSpPr>
          <p:cNvPr id="3" name="Text Placeholder 2"/>
          <p:cNvSpPr>
            <a:spLocks noGrp="1"/>
          </p:cNvSpPr>
          <p:nvPr>
            <p:ph type="body" sz="quarter" idx="10"/>
          </p:nvPr>
        </p:nvSpPr>
        <p:spPr>
          <a:xfrm>
            <a:off x="381000" y="1083376"/>
            <a:ext cx="8382000" cy="5030608"/>
          </a:xfrm>
        </p:spPr>
        <p:txBody>
          <a:bodyPr/>
          <a:lstStyle/>
          <a:p>
            <a:pPr marL="457200" indent="-457200"/>
            <a:r>
              <a:rPr lang="en-US" sz="3200" dirty="0" smtClean="0"/>
              <a:t>Validate the native</a:t>
            </a:r>
            <a:br>
              <a:rPr lang="en-US" sz="3200" dirty="0" smtClean="0"/>
            </a:br>
            <a:r>
              <a:rPr lang="en-US" sz="3200" dirty="0" smtClean="0"/>
              <a:t>Virtual Hard Disk features</a:t>
            </a:r>
          </a:p>
          <a:p>
            <a:pPr marL="862013" lvl="1" indent="-404813"/>
            <a:r>
              <a:rPr lang="en-US" sz="2800" dirty="0" smtClean="0"/>
              <a:t>Create VHDs from WIMs using OPK tools</a:t>
            </a:r>
          </a:p>
          <a:p>
            <a:pPr marL="862013" lvl="1" indent="-404813"/>
            <a:r>
              <a:rPr lang="en-US" sz="2800" dirty="0" smtClean="0"/>
              <a:t>Deploy and boot VHDs on physical machines</a:t>
            </a:r>
          </a:p>
          <a:p>
            <a:pPr marL="862013" lvl="1" indent="-404813"/>
            <a:r>
              <a:rPr lang="en-US" sz="2800" dirty="0" smtClean="0"/>
              <a:t>Try Fixed, Dynamic, and Differencing VHDs</a:t>
            </a:r>
          </a:p>
          <a:p>
            <a:pPr marL="862013" lvl="1" indent="-404813"/>
            <a:r>
              <a:rPr lang="en-US" sz="2800" dirty="0" smtClean="0"/>
              <a:t>WDS cataloging and deployment</a:t>
            </a:r>
          </a:p>
          <a:p>
            <a:pPr marL="457200" indent="-457200"/>
            <a:r>
              <a:rPr lang="en-US" sz="3200" dirty="0" smtClean="0"/>
              <a:t>Management Solution ISV Opportunities</a:t>
            </a:r>
          </a:p>
          <a:p>
            <a:pPr marL="862013" lvl="1" indent="-404813"/>
            <a:r>
              <a:rPr lang="en-US" sz="2800" dirty="0" smtClean="0"/>
              <a:t>Support VHDs in data center </a:t>
            </a:r>
            <a:br>
              <a:rPr lang="en-US" sz="2800" dirty="0" smtClean="0"/>
            </a:br>
            <a:r>
              <a:rPr lang="en-US" sz="2800" dirty="0" smtClean="0"/>
              <a:t>management solutions</a:t>
            </a:r>
          </a:p>
          <a:p>
            <a:pPr marL="862013" lvl="1" indent="-404813"/>
            <a:r>
              <a:rPr lang="en-US" sz="2800" dirty="0" smtClean="0"/>
              <a:t>Support VHDs in backup solutions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a:p>
        </p:txBody>
      </p:sp>
      <p:sp>
        <p:nvSpPr>
          <p:cNvPr id="3" name="Text Placeholder 2"/>
          <p:cNvSpPr>
            <a:spLocks noGrp="1"/>
          </p:cNvSpPr>
          <p:nvPr>
            <p:ph idx="1"/>
          </p:nvPr>
        </p:nvSpPr>
        <p:spPr>
          <a:xfrm>
            <a:off x="382588" y="1414464"/>
            <a:ext cx="8380412" cy="3511731"/>
          </a:xfrm>
        </p:spPr>
        <p:txBody>
          <a:bodyPr/>
          <a:lstStyle/>
          <a:p>
            <a:pPr marL="457200" indent="-457200"/>
            <a:r>
              <a:rPr lang="en-US" dirty="0" smtClean="0"/>
              <a:t>Background on Virtual Hard Disks</a:t>
            </a:r>
          </a:p>
          <a:p>
            <a:pPr marL="457200" indent="-457200"/>
            <a:r>
              <a:rPr lang="en-US" dirty="0" smtClean="0"/>
              <a:t>Targeted scenarios</a:t>
            </a:r>
          </a:p>
          <a:p>
            <a:pPr marL="457200" indent="-457200"/>
            <a:r>
              <a:rPr lang="en-US" dirty="0" smtClean="0"/>
              <a:t>VHD operations</a:t>
            </a:r>
          </a:p>
          <a:p>
            <a:pPr marL="457200" indent="-457200"/>
            <a:r>
              <a:rPr lang="en-US" dirty="0" smtClean="0"/>
              <a:t>Sample deployment flow</a:t>
            </a:r>
          </a:p>
          <a:p>
            <a:pPr marL="457200" indent="-457200"/>
            <a:r>
              <a:rPr lang="en-US" dirty="0" smtClean="0"/>
              <a:t>Important details</a:t>
            </a:r>
          </a:p>
          <a:p>
            <a:pPr marL="457200" indent="-457200"/>
            <a:r>
              <a:rPr lang="en-US" dirty="0" smtClean="0"/>
              <a:t>Performance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6"/>
            <a:ext cx="8380412" cy="2847959"/>
          </a:xfrm>
        </p:spPr>
        <p:txBody>
          <a:bodyPr/>
          <a:lstStyle/>
          <a:p>
            <a:pPr marL="404813" indent="-404813">
              <a:spcBef>
                <a:spcPts val="833"/>
              </a:spcBef>
            </a:pPr>
            <a:r>
              <a:rPr lang="en-US" sz="2400" dirty="0" smtClean="0"/>
              <a:t>Web Resources</a:t>
            </a:r>
          </a:p>
          <a:p>
            <a:pPr marL="690563" lvl="1" indent="-285750">
              <a:spcBef>
                <a:spcPts val="833"/>
              </a:spcBef>
            </a:pPr>
            <a:r>
              <a:rPr lang="en-US" sz="2400" dirty="0" smtClean="0"/>
              <a:t>Windows Server 2008 VHD Test Drive Program</a:t>
            </a:r>
          </a:p>
          <a:p>
            <a:pPr marL="690563" lvl="1" indent="-285750">
              <a:spcBef>
                <a:spcPts val="833"/>
              </a:spcBef>
            </a:pPr>
            <a:r>
              <a:rPr lang="en-US" sz="2400" dirty="0" smtClean="0"/>
              <a:t>Windows Server Hyper-V WMI Provider</a:t>
            </a:r>
            <a:br>
              <a:rPr lang="en-US" sz="2400" dirty="0" smtClean="0"/>
            </a:br>
            <a:r>
              <a:rPr lang="en-US" sz="2000" dirty="0" smtClean="0">
                <a:hlinkClick r:id="rId3"/>
              </a:rPr>
              <a:t>http://msdn.microsoft.com/en-us/library/cc136766(VS.85).aspx</a:t>
            </a:r>
            <a:r>
              <a:rPr lang="en-US" sz="2000" dirty="0" smtClean="0"/>
              <a:t/>
            </a:r>
            <a:br>
              <a:rPr lang="en-US" sz="2000" dirty="0" smtClean="0"/>
            </a:br>
            <a:endParaRPr lang="en-US" sz="2000" dirty="0" smtClean="0"/>
          </a:p>
          <a:p>
            <a:pPr marL="404813" indent="-404813">
              <a:spcBef>
                <a:spcPts val="833"/>
              </a:spcBef>
            </a:pPr>
            <a:r>
              <a:rPr lang="en-US" sz="2400" i="1" dirty="0" smtClean="0"/>
              <a:t>Native VHD Alias</a:t>
            </a:r>
          </a:p>
          <a:p>
            <a:pPr marL="690563" lvl="1" indent="-285750">
              <a:spcBef>
                <a:spcPts val="833"/>
              </a:spcBef>
            </a:pPr>
            <a:r>
              <a:rPr lang="en-US" sz="2000" dirty="0" smtClean="0">
                <a:hlinkClick r:id="rId4"/>
              </a:rPr>
              <a:t>vhdboot@microsoft.com</a:t>
            </a:r>
            <a:r>
              <a:rPr lang="en-US" sz="2000" dirty="0" smtClean="0"/>
              <a:t/>
            </a:r>
            <a:br>
              <a:rPr lang="en-US" sz="2000" dirty="0" smtClean="0"/>
            </a:br>
            <a:endParaRPr lang="en-US" sz="20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VHD Image Containers</a:t>
            </a:r>
            <a:endParaRPr lang="en-US" dirty="0"/>
          </a:p>
        </p:txBody>
      </p:sp>
      <p:sp>
        <p:nvSpPr>
          <p:cNvPr id="3" name="Text Placeholder 2"/>
          <p:cNvSpPr>
            <a:spLocks noGrp="1"/>
          </p:cNvSpPr>
          <p:nvPr>
            <p:ph idx="1"/>
          </p:nvPr>
        </p:nvSpPr>
        <p:spPr>
          <a:xfrm>
            <a:off x="382588" y="1414464"/>
            <a:ext cx="8380412" cy="4780283"/>
          </a:xfrm>
        </p:spPr>
        <p:txBody>
          <a:bodyPr/>
          <a:lstStyle/>
          <a:p>
            <a:r>
              <a:rPr lang="en-US" sz="2400" dirty="0" smtClean="0"/>
              <a:t>Used by Hyper–V to host virtual machine </a:t>
            </a:r>
            <a:br>
              <a:rPr lang="en-US" sz="2400" dirty="0" smtClean="0"/>
            </a:br>
            <a:r>
              <a:rPr lang="en-US" sz="2400" dirty="0" smtClean="0"/>
              <a:t>system images</a:t>
            </a:r>
          </a:p>
          <a:p>
            <a:pPr marL="744538" lvl="1" indent="-357188"/>
            <a:r>
              <a:rPr lang="en-US" sz="2000" dirty="0" smtClean="0"/>
              <a:t>Extending use to physical machine images</a:t>
            </a:r>
          </a:p>
          <a:p>
            <a:r>
              <a:rPr lang="en-US" sz="2400" dirty="0" smtClean="0"/>
              <a:t>Strategic direction for Windows images </a:t>
            </a:r>
            <a:br>
              <a:rPr lang="en-US" sz="2400" dirty="0" smtClean="0"/>
            </a:br>
            <a:r>
              <a:rPr lang="en-US" sz="2400" dirty="0" smtClean="0"/>
              <a:t>in a managed enterprise environment </a:t>
            </a:r>
            <a:br>
              <a:rPr lang="en-US" sz="2400" dirty="0" smtClean="0"/>
            </a:br>
            <a:r>
              <a:rPr lang="en-US" sz="2400" dirty="0" smtClean="0"/>
              <a:t>or data center</a:t>
            </a:r>
          </a:p>
          <a:p>
            <a:pPr marL="744538" lvl="1" indent="-357188"/>
            <a:r>
              <a:rPr lang="en-US" sz="2000" dirty="0" smtClean="0"/>
              <a:t>Image management using single tool set and process</a:t>
            </a:r>
          </a:p>
          <a:p>
            <a:pPr marL="744538" lvl="1" indent="-357188"/>
            <a:r>
              <a:rPr lang="en-US" sz="2000" dirty="0" smtClean="0"/>
              <a:t>Machine repurposing without installing a new operating</a:t>
            </a:r>
            <a:br>
              <a:rPr lang="en-US" sz="2000" dirty="0" smtClean="0"/>
            </a:br>
            <a:r>
              <a:rPr lang="en-US" sz="2000" dirty="0" smtClean="0"/>
              <a:t>system role and applications</a:t>
            </a:r>
          </a:p>
          <a:p>
            <a:pPr marL="744538" lvl="1" indent="-357188"/>
            <a:r>
              <a:rPr lang="en-US" sz="2000" dirty="0" smtClean="0"/>
              <a:t>Rapid image replacement</a:t>
            </a:r>
          </a:p>
          <a:p>
            <a:r>
              <a:rPr lang="en-US" sz="2400" dirty="0" smtClean="0"/>
              <a:t>Support virtual or physical machine deployment</a:t>
            </a:r>
          </a:p>
          <a:p>
            <a:pPr lvl="1"/>
            <a:endParaRPr lang="en-US" sz="20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Using VHDs</a:t>
            </a:r>
            <a:endParaRPr lang="en-US" dirty="0"/>
          </a:p>
        </p:txBody>
      </p:sp>
      <p:sp>
        <p:nvSpPr>
          <p:cNvPr id="3" name="Text Placeholder 2"/>
          <p:cNvSpPr>
            <a:spLocks noGrp="1"/>
          </p:cNvSpPr>
          <p:nvPr>
            <p:ph idx="1"/>
          </p:nvPr>
        </p:nvSpPr>
        <p:spPr>
          <a:xfrm>
            <a:off x="371955" y="1212437"/>
            <a:ext cx="8380412" cy="5142946"/>
          </a:xfrm>
        </p:spPr>
        <p:txBody>
          <a:bodyPr/>
          <a:lstStyle/>
          <a:p>
            <a:pPr marL="404813" indent="-404813"/>
            <a:r>
              <a:rPr lang="en-US" sz="2800" dirty="0" smtClean="0"/>
              <a:t>Consistency</a:t>
            </a:r>
          </a:p>
          <a:p>
            <a:pPr marL="796925" lvl="3" indent="-392113"/>
            <a:r>
              <a:rPr lang="en-US" sz="2400" dirty="0" smtClean="0"/>
              <a:t>Image management</a:t>
            </a:r>
          </a:p>
          <a:p>
            <a:pPr marL="796925" lvl="3" indent="-392113"/>
            <a:r>
              <a:rPr lang="en-US" sz="2400" dirty="0" smtClean="0"/>
              <a:t>Virtualization</a:t>
            </a:r>
          </a:p>
          <a:p>
            <a:pPr marL="796925" lvl="3" indent="-392113"/>
            <a:r>
              <a:rPr lang="en-US" sz="2400" dirty="0" smtClean="0"/>
              <a:t>Deployment</a:t>
            </a:r>
          </a:p>
          <a:p>
            <a:pPr marL="796925" lvl="3" indent="-392113"/>
            <a:r>
              <a:rPr lang="en-US" sz="2400" dirty="0" smtClean="0"/>
              <a:t>Backup and restore</a:t>
            </a:r>
          </a:p>
          <a:p>
            <a:pPr marL="404813" indent="-404813"/>
            <a:r>
              <a:rPr lang="en-US" sz="2800" dirty="0" smtClean="0"/>
              <a:t>Common standard format</a:t>
            </a:r>
          </a:p>
          <a:p>
            <a:pPr marL="796925" lvl="1" indent="-392113"/>
            <a:r>
              <a:rPr lang="en-US" sz="2400" dirty="0" smtClean="0"/>
              <a:t>Native support enables re-use of existing Windows technologies and tools </a:t>
            </a:r>
          </a:p>
          <a:p>
            <a:pPr marL="1147763" lvl="2" indent="-350838"/>
            <a:r>
              <a:rPr lang="en-US" sz="2000" dirty="0" smtClean="0"/>
              <a:t>Security, compression, FS management tools</a:t>
            </a:r>
          </a:p>
          <a:p>
            <a:pPr marL="796925" lvl="1" indent="-392113"/>
            <a:r>
              <a:rPr lang="en-US" sz="2400" dirty="0" smtClean="0"/>
              <a:t>ISVs focus on adding value rather than building container expertise</a:t>
            </a:r>
          </a:p>
          <a:p>
            <a:pPr marL="1147763" lvl="2" indent="-350838"/>
            <a:r>
              <a:rPr lang="en-US" sz="2000" dirty="0" smtClean="0"/>
              <a:t>Avoid fragmenting container formats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Native Virtual Hard Disk Support</a:t>
            </a:r>
            <a:endParaRPr lang="en-US" dirty="0"/>
          </a:p>
        </p:txBody>
      </p:sp>
      <p:sp>
        <p:nvSpPr>
          <p:cNvPr id="3" name="Text Placeholder 2"/>
          <p:cNvSpPr>
            <a:spLocks noGrp="1"/>
          </p:cNvSpPr>
          <p:nvPr>
            <p:ph idx="1"/>
          </p:nvPr>
        </p:nvSpPr>
        <p:spPr>
          <a:xfrm>
            <a:off x="382588" y="1414464"/>
            <a:ext cx="8380412" cy="4307846"/>
          </a:xfrm>
        </p:spPr>
        <p:txBody>
          <a:bodyPr/>
          <a:lstStyle/>
          <a:p>
            <a:pPr marL="457200" indent="-457200"/>
            <a:r>
              <a:rPr lang="en-US" dirty="0" smtClean="0"/>
              <a:t>Virtual Hard Disk (VHD) recognized </a:t>
            </a:r>
            <a:br>
              <a:rPr lang="en-US" dirty="0" smtClean="0"/>
            </a:br>
            <a:r>
              <a:rPr lang="en-US" dirty="0" smtClean="0"/>
              <a:t>by core operating system components</a:t>
            </a:r>
          </a:p>
          <a:p>
            <a:pPr marL="862013" lvl="1" indent="-474663"/>
            <a:r>
              <a:rPr lang="en-US" dirty="0" smtClean="0"/>
              <a:t>Boot environment</a:t>
            </a:r>
          </a:p>
          <a:p>
            <a:pPr marL="862013" lvl="1" indent="-474663"/>
            <a:r>
              <a:rPr lang="en-US" dirty="0" smtClean="0"/>
              <a:t>Core file system</a:t>
            </a:r>
          </a:p>
          <a:p>
            <a:pPr marL="862013" lvl="1" indent="-474663"/>
            <a:r>
              <a:rPr lang="en-US" dirty="0" smtClean="0"/>
              <a:t>Virtual Disk Service (VDS)</a:t>
            </a:r>
          </a:p>
          <a:p>
            <a:pPr marL="862013" lvl="1" indent="-474663"/>
            <a:r>
              <a:rPr lang="en-US" dirty="0" smtClean="0"/>
              <a:t>Disk Management tools</a:t>
            </a:r>
          </a:p>
          <a:p>
            <a:pPr marL="862013" lvl="1" indent="-474663"/>
            <a:r>
              <a:rPr lang="en-US" dirty="0" smtClean="0"/>
              <a:t>Windows Deployment Services (WDS)</a:t>
            </a:r>
          </a:p>
          <a:p>
            <a:pPr marL="457200" indent="-457200"/>
            <a:r>
              <a:rPr lang="en-US" dirty="0" smtClean="0"/>
              <a:t>Does not require Hyper–V Server role</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Multiple Virtual Hard Disk Types</a:t>
            </a:r>
            <a:endParaRPr lang="en-US"/>
          </a:p>
        </p:txBody>
      </p:sp>
      <p:sp>
        <p:nvSpPr>
          <p:cNvPr id="3" name="Text Placeholder 2"/>
          <p:cNvSpPr>
            <a:spLocks noGrp="1"/>
          </p:cNvSpPr>
          <p:nvPr>
            <p:ph idx="1"/>
          </p:nvPr>
        </p:nvSpPr>
        <p:spPr>
          <a:xfrm>
            <a:off x="382588" y="1414464"/>
            <a:ext cx="8380412" cy="5186035"/>
          </a:xfrm>
        </p:spPr>
        <p:txBody>
          <a:bodyPr/>
          <a:lstStyle/>
          <a:p>
            <a:r>
              <a:rPr lang="en-US" sz="2400" dirty="0" smtClean="0"/>
              <a:t>Fixed</a:t>
            </a:r>
          </a:p>
          <a:p>
            <a:pPr marL="744538" lvl="1" indent="-339725"/>
            <a:r>
              <a:rPr lang="en-US" sz="2000" dirty="0" smtClean="0"/>
              <a:t>File size is the size of VHD defined at creation</a:t>
            </a:r>
          </a:p>
          <a:p>
            <a:pPr marL="744538" lvl="1" indent="-339725"/>
            <a:r>
              <a:rPr lang="en-US" sz="2000" dirty="0" smtClean="0"/>
              <a:t>Size limited by underlying </a:t>
            </a:r>
            <a:r>
              <a:rPr lang="en-US" sz="2000" dirty="0" err="1" smtClean="0"/>
              <a:t>filesystem</a:t>
            </a:r>
            <a:endParaRPr lang="en-US" sz="2000" dirty="0" smtClean="0"/>
          </a:p>
          <a:p>
            <a:r>
              <a:rPr lang="en-US" sz="2400" dirty="0" smtClean="0"/>
              <a:t>Dynamic </a:t>
            </a:r>
          </a:p>
          <a:p>
            <a:pPr marL="744538" lvl="1" indent="-339725"/>
            <a:r>
              <a:rPr lang="en-US" sz="2000" dirty="0" smtClean="0"/>
              <a:t>File is only as large as the blocks written </a:t>
            </a:r>
            <a:br>
              <a:rPr lang="en-US" sz="2000" dirty="0" smtClean="0"/>
            </a:br>
            <a:r>
              <a:rPr lang="en-US" sz="2000" dirty="0" smtClean="0"/>
              <a:t>to it plus header and footer</a:t>
            </a:r>
          </a:p>
          <a:p>
            <a:pPr marL="744538" lvl="1" indent="-339725"/>
            <a:r>
              <a:rPr lang="en-US" sz="2000" dirty="0" smtClean="0"/>
              <a:t>Maximum size equals 2040 GB (2TB)</a:t>
            </a:r>
          </a:p>
          <a:p>
            <a:r>
              <a:rPr lang="en-US" sz="2400" dirty="0" smtClean="0"/>
              <a:t>Differencing</a:t>
            </a:r>
          </a:p>
          <a:p>
            <a:pPr marL="744538" lvl="1" indent="-339725"/>
            <a:r>
              <a:rPr lang="en-US" sz="2000" dirty="0" smtClean="0"/>
              <a:t>Contains modified blocks relative </a:t>
            </a:r>
            <a:br>
              <a:rPr lang="en-US" sz="2000" dirty="0" smtClean="0"/>
            </a:br>
            <a:r>
              <a:rPr lang="en-US" sz="2000" dirty="0" smtClean="0"/>
              <a:t>to a read-only parent VHD</a:t>
            </a:r>
          </a:p>
          <a:p>
            <a:pPr marL="744538" lvl="1" indent="-339725"/>
            <a:r>
              <a:rPr lang="en-US" sz="2000" dirty="0" smtClean="0"/>
              <a:t>Parent can be a fixed, dynamic, or differencing</a:t>
            </a:r>
            <a:br>
              <a:rPr lang="en-US" sz="2000" dirty="0" smtClean="0"/>
            </a:br>
            <a:r>
              <a:rPr lang="en-US" sz="2000" dirty="0" smtClean="0"/>
              <a:t>disk (differencing chain)</a:t>
            </a:r>
          </a:p>
          <a:p>
            <a:endParaRPr lang="en-US" sz="24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VHD Support In Windows</a:t>
            </a:r>
            <a:endParaRPr lang="en-US" dirty="0"/>
          </a:p>
        </p:txBody>
      </p:sp>
      <p:sp>
        <p:nvSpPr>
          <p:cNvPr id="3" name="Text Placeholder 2"/>
          <p:cNvSpPr>
            <a:spLocks noGrp="1"/>
          </p:cNvSpPr>
          <p:nvPr>
            <p:ph idx="1"/>
          </p:nvPr>
        </p:nvSpPr>
        <p:spPr>
          <a:xfrm>
            <a:off x="382588" y="1414464"/>
            <a:ext cx="8380412" cy="4647426"/>
          </a:xfrm>
        </p:spPr>
        <p:txBody>
          <a:bodyPr/>
          <a:lstStyle/>
          <a:p>
            <a:pPr marL="404813" indent="-404813"/>
            <a:r>
              <a:rPr lang="en-US" sz="2800" dirty="0" smtClean="0"/>
              <a:t>Virtual Disk Service (VDS) supports </a:t>
            </a:r>
            <a:br>
              <a:rPr lang="en-US" sz="2800" dirty="0" smtClean="0"/>
            </a:br>
            <a:r>
              <a:rPr lang="en-US" sz="2800" dirty="0" smtClean="0"/>
              <a:t>surface and remove</a:t>
            </a:r>
          </a:p>
          <a:p>
            <a:pPr marL="404813" indent="-404813"/>
            <a:r>
              <a:rPr lang="en-US" sz="2800" dirty="0" smtClean="0"/>
              <a:t>Physical boot from </a:t>
            </a:r>
            <a:br>
              <a:rPr lang="en-US" sz="2800" dirty="0" smtClean="0"/>
            </a:br>
            <a:r>
              <a:rPr lang="en-US" sz="2800" dirty="0" smtClean="0"/>
              <a:t>Virtual Hard Disk (VHD) image</a:t>
            </a:r>
          </a:p>
          <a:p>
            <a:pPr marL="404813" indent="-404813"/>
            <a:r>
              <a:rPr lang="en-US" sz="2800" dirty="0" smtClean="0"/>
              <a:t>Disk management VHD file operations</a:t>
            </a:r>
          </a:p>
          <a:p>
            <a:pPr marL="404813" indent="-404813"/>
            <a:r>
              <a:rPr lang="en-US" sz="2800" dirty="0" smtClean="0"/>
              <a:t>Win32 APIs for VHD management </a:t>
            </a:r>
            <a:br>
              <a:rPr lang="en-US" sz="2800" dirty="0" smtClean="0"/>
            </a:br>
            <a:r>
              <a:rPr lang="en-US" sz="2800" dirty="0" smtClean="0"/>
              <a:t>and operations</a:t>
            </a:r>
          </a:p>
          <a:p>
            <a:pPr marL="404813" indent="-404813"/>
            <a:r>
              <a:rPr lang="en-US" sz="2800" dirty="0" smtClean="0"/>
              <a:t>VDS APIs and DCOM Remote interface</a:t>
            </a:r>
          </a:p>
          <a:p>
            <a:pPr marL="404813" indent="-404813"/>
            <a:r>
              <a:rPr lang="en-US" sz="2800" dirty="0" smtClean="0"/>
              <a:t>WDS support for VHD image cataloging </a:t>
            </a:r>
            <a:br>
              <a:rPr lang="en-US" sz="2800" dirty="0" smtClean="0"/>
            </a:br>
            <a:r>
              <a:rPr lang="en-US" sz="2800" dirty="0" smtClean="0"/>
              <a:t>and deployment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High-Level Scenarios</a:t>
            </a:r>
            <a:endParaRPr lang="en-US" dirty="0"/>
          </a:p>
        </p:txBody>
      </p:sp>
      <p:graphicFrame>
        <p:nvGraphicFramePr>
          <p:cNvPr id="5" name="Content Placeholder 4"/>
          <p:cNvGraphicFramePr>
            <a:graphicFrameLocks noGrp="1"/>
          </p:cNvGraphicFramePr>
          <p:nvPr>
            <p:ph idx="1"/>
          </p:nvPr>
        </p:nvGraphicFramePr>
        <p:xfrm>
          <a:off x="381000" y="1412874"/>
          <a:ext cx="8382000" cy="4709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2182</Words>
  <Application>Microsoft Office PowerPoint</Application>
  <PresentationFormat>On-screen Show (4:3)</PresentationFormat>
  <Paragraphs>311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WinHEC 2008 Template_NEW_9.22.08</vt:lpstr>
      <vt:lpstr>Slide 1</vt:lpstr>
      <vt:lpstr>Windows Boot From Virtual Hard Disk</vt:lpstr>
      <vt:lpstr>Agenda</vt:lpstr>
      <vt:lpstr>VHD Image Containers</vt:lpstr>
      <vt:lpstr>Advantages Of Using VHDs</vt:lpstr>
      <vt:lpstr>Native Virtual Hard Disk Support</vt:lpstr>
      <vt:lpstr>Multiple Virtual Hard Disk Types</vt:lpstr>
      <vt:lpstr>New VHD Support In Windows</vt:lpstr>
      <vt:lpstr>High-Level Scenarios</vt:lpstr>
      <vt:lpstr>Targeted Scenarios</vt:lpstr>
      <vt:lpstr>Image Conversion</vt:lpstr>
      <vt:lpstr>Managed Environments</vt:lpstr>
      <vt:lpstr>Basic VHD Steps</vt:lpstr>
      <vt:lpstr>Creating A Vhd-based Machine Image</vt:lpstr>
      <vt:lpstr>System and Virtual Hard Disk Partitions</vt:lpstr>
      <vt:lpstr>Limitations In This Release</vt:lpstr>
      <vt:lpstr>Managing Virtual Hard Disks</vt:lpstr>
      <vt:lpstr>New VHD Operations</vt:lpstr>
      <vt:lpstr>Hyper-V VHD WMI Provider</vt:lpstr>
      <vt:lpstr>Image Creation With WDS</vt:lpstr>
      <vt:lpstr>Image Deployment With WDS</vt:lpstr>
      <vt:lpstr>VHD Boot Guidelines</vt:lpstr>
      <vt:lpstr>VHD Boot Guidelines</vt:lpstr>
      <vt:lpstr>Performance</vt:lpstr>
      <vt:lpstr>Performance Sequential read throughput</vt:lpstr>
      <vt:lpstr>Performance Random read throughput </vt:lpstr>
      <vt:lpstr>Performance  Sequential write througput</vt:lpstr>
      <vt:lpstr>Performance Random write throughput</vt:lpstr>
      <vt:lpstr>Call To Action</vt:lpstr>
      <vt:lpstr>Additional Resources</vt:lpstr>
      <vt:lpstr>Please Complete A Session Evaluation Form Your input is important!</vt:lpstr>
      <vt:lpstr>Slide 32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2008-11-12T06:33:03Z</dcterms:created>
  <dcterms:modified xsi:type="dcterms:W3CDTF">2008-11-12T06:33:08Z</dcterms:modified>
  <cp:contentType/>
</cp:coreProperties>
</file>