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7"/>
  </p:notesMasterIdLst>
  <p:handoutMasterIdLst>
    <p:handoutMasterId r:id="rId38"/>
  </p:handoutMasterIdLst>
  <p:sldIdLst>
    <p:sldId id="257" r:id="rId2"/>
    <p:sldId id="314" r:id="rId3"/>
    <p:sldId id="333" r:id="rId4"/>
    <p:sldId id="280" r:id="rId5"/>
    <p:sldId id="334" r:id="rId6"/>
    <p:sldId id="335" r:id="rId7"/>
    <p:sldId id="315" r:id="rId8"/>
    <p:sldId id="336" r:id="rId9"/>
    <p:sldId id="337" r:id="rId10"/>
    <p:sldId id="293" r:id="rId11"/>
    <p:sldId id="338" r:id="rId12"/>
    <p:sldId id="339" r:id="rId13"/>
    <p:sldId id="296" r:id="rId14"/>
    <p:sldId id="297" r:id="rId15"/>
    <p:sldId id="298" r:id="rId16"/>
    <p:sldId id="340" r:id="rId17"/>
    <p:sldId id="341" r:id="rId18"/>
    <p:sldId id="342" r:id="rId19"/>
    <p:sldId id="343" r:id="rId20"/>
    <p:sldId id="344" r:id="rId21"/>
    <p:sldId id="345" r:id="rId22"/>
    <p:sldId id="346" r:id="rId23"/>
    <p:sldId id="347" r:id="rId24"/>
    <p:sldId id="348" r:id="rId25"/>
    <p:sldId id="349" r:id="rId26"/>
    <p:sldId id="350" r:id="rId27"/>
    <p:sldId id="327" r:id="rId28"/>
    <p:sldId id="328" r:id="rId29"/>
    <p:sldId id="330" r:id="rId30"/>
    <p:sldId id="321" r:id="rId31"/>
    <p:sldId id="308" r:id="rId32"/>
    <p:sldId id="351" r:id="rId33"/>
    <p:sldId id="320" r:id="rId34"/>
    <p:sldId id="331" r:id="rId35"/>
    <p:sldId id="309" r:id="rId36"/>
  </p:sldIdLst>
  <p:sldSz cx="9144000" cy="6858000" type="screen4x3"/>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422D"/>
    <a:srgbClr val="632213"/>
    <a:srgbClr val="752B0D"/>
    <a:srgbClr val="582B2A"/>
    <a:srgbClr val="76291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881" autoAdjust="0"/>
  </p:normalViewPr>
  <p:slideViewPr>
    <p:cSldViewPr snapToGrid="0" showGuides="1">
      <p:cViewPr varScale="1">
        <p:scale>
          <a:sx n="99" d="100"/>
          <a:sy n="99" d="100"/>
        </p:scale>
        <p:origin x="-456" y="-96"/>
      </p:cViewPr>
      <p:guideLst>
        <p:guide orient="horz" pos="2160"/>
        <p:guide orient="horz" pos="146"/>
        <p:guide orient="horz" pos="4178"/>
        <p:guide orient="horz" pos="893"/>
        <p:guide orient="horz" pos="1198"/>
        <p:guide orient="horz" pos="1475"/>
        <p:guide pos="240"/>
        <p:guide pos="5520"/>
        <p:guide pos="2880"/>
        <p:guide pos="461"/>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80" d="100"/>
          <a:sy n="80" d="100"/>
        </p:scale>
        <p:origin x="-3222"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C05CA9-F5C8-48AA-BC62-F19D6D8568FB}" type="doc">
      <dgm:prSet loTypeId="urn:microsoft.com/office/officeart/2005/8/layout/lProcess2" loCatId="list" qsTypeId="urn:microsoft.com/office/officeart/2005/8/quickstyle/simple1" qsCatId="simple" csTypeId="urn:microsoft.com/office/officeart/2005/8/colors/accent3_2" csCatId="accent3" phldr="1"/>
      <dgm:spPr/>
      <dgm:t>
        <a:bodyPr/>
        <a:lstStyle/>
        <a:p>
          <a:endParaRPr lang="en-US"/>
        </a:p>
      </dgm:t>
    </dgm:pt>
    <dgm:pt modelId="{323915FA-66CB-4A3E-B434-6AE4CBFE8295}">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US" sz="2400" b="1" dirty="0" smtClean="0">
              <a:solidFill>
                <a:schemeClr val="tx1"/>
              </a:solidFill>
              <a:effectLst>
                <a:outerShdw blurRad="38100" dist="38100" dir="2700000" algn="tl">
                  <a:srgbClr val="000000">
                    <a:alpha val="43137"/>
                  </a:srgbClr>
                </a:outerShdw>
              </a:effectLst>
              <a:latin typeface="Trebuchet MS" pitchFamily="34" charset="0"/>
            </a:rPr>
            <a:t>Always-on</a:t>
          </a:r>
          <a:endParaRPr lang="en-US" sz="2400" b="1" dirty="0">
            <a:solidFill>
              <a:schemeClr val="tx1"/>
            </a:solidFill>
            <a:effectLst>
              <a:outerShdw blurRad="38100" dist="38100" dir="2700000" algn="tl">
                <a:srgbClr val="000000">
                  <a:alpha val="43137"/>
                </a:srgbClr>
              </a:outerShdw>
            </a:effectLst>
            <a:latin typeface="Trebuchet MS" pitchFamily="34" charset="0"/>
          </a:endParaRPr>
        </a:p>
      </dgm:t>
    </dgm:pt>
    <dgm:pt modelId="{284CD8C2-B50E-40F2-9910-C6907E3B80B8}" type="parTrans" cxnId="{F3C5CD54-F1E1-4415-975F-FE67CDE663EA}">
      <dgm:prSet/>
      <dgm:spPr/>
      <dgm:t>
        <a:bodyPr/>
        <a:lstStyle/>
        <a:p>
          <a:endParaRPr lang="en-US">
            <a:solidFill>
              <a:schemeClr val="tx1"/>
            </a:solidFill>
            <a:latin typeface="Trebuchet MS" pitchFamily="34" charset="0"/>
          </a:endParaRPr>
        </a:p>
      </dgm:t>
    </dgm:pt>
    <dgm:pt modelId="{ACB3351F-5EE9-48D3-BEAD-6BD4F31A8548}" type="sibTrans" cxnId="{F3C5CD54-F1E1-4415-975F-FE67CDE663EA}">
      <dgm:prSet/>
      <dgm:spPr/>
      <dgm:t>
        <a:bodyPr/>
        <a:lstStyle/>
        <a:p>
          <a:endParaRPr lang="en-US">
            <a:solidFill>
              <a:schemeClr val="tx1"/>
            </a:solidFill>
            <a:latin typeface="Trebuchet MS" pitchFamily="34" charset="0"/>
          </a:endParaRPr>
        </a:p>
      </dgm:t>
    </dgm:pt>
    <dgm:pt modelId="{6B5E3CD3-7FAA-4128-821B-F3F7F850D188}">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400" dirty="0" smtClean="0">
              <a:solidFill>
                <a:schemeClr val="tx1"/>
              </a:solidFill>
              <a:effectLst/>
              <a:latin typeface="Trebuchet MS" pitchFamily="34" charset="0"/>
            </a:rPr>
            <a:t>Adapts</a:t>
          </a:r>
          <a:r>
            <a:rPr lang="en-US" sz="1400" baseline="0" dirty="0" smtClean="0">
              <a:solidFill>
                <a:schemeClr val="tx1"/>
              </a:solidFill>
              <a:effectLst/>
              <a:latin typeface="Trebuchet MS" pitchFamily="34" charset="0"/>
            </a:rPr>
            <a:t> to changing networks</a:t>
          </a:r>
          <a:endParaRPr lang="en-US" sz="1400" dirty="0">
            <a:solidFill>
              <a:schemeClr val="tx1"/>
            </a:solidFill>
            <a:effectLst/>
            <a:latin typeface="Trebuchet MS" pitchFamily="34" charset="0"/>
          </a:endParaRPr>
        </a:p>
      </dgm:t>
    </dgm:pt>
    <dgm:pt modelId="{FAC4D3C8-8B58-4CA4-B211-B9C525BC2ABC}" type="parTrans" cxnId="{70A68EA2-8496-4608-AA23-ECB7299B1853}">
      <dgm:prSet/>
      <dgm:spPr/>
      <dgm:t>
        <a:bodyPr/>
        <a:lstStyle/>
        <a:p>
          <a:endParaRPr lang="en-US">
            <a:solidFill>
              <a:schemeClr val="tx1"/>
            </a:solidFill>
            <a:latin typeface="Trebuchet MS" pitchFamily="34" charset="0"/>
          </a:endParaRPr>
        </a:p>
      </dgm:t>
    </dgm:pt>
    <dgm:pt modelId="{E99C4E53-D172-401D-A22B-708BB02E9500}" type="sibTrans" cxnId="{70A68EA2-8496-4608-AA23-ECB7299B1853}">
      <dgm:prSet/>
      <dgm:spPr/>
      <dgm:t>
        <a:bodyPr/>
        <a:lstStyle/>
        <a:p>
          <a:endParaRPr lang="en-US">
            <a:solidFill>
              <a:schemeClr val="tx1"/>
            </a:solidFill>
            <a:latin typeface="Trebuchet MS" pitchFamily="34" charset="0"/>
          </a:endParaRPr>
        </a:p>
      </dgm:t>
    </dgm:pt>
    <dgm:pt modelId="{958AD481-1CA2-4FEC-97CD-303AC30B40F9}">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US" sz="2400" b="1" dirty="0" smtClean="0">
              <a:solidFill>
                <a:schemeClr val="tx1"/>
              </a:solidFill>
              <a:effectLst>
                <a:outerShdw blurRad="38100" dist="38100" dir="2700000" algn="tl">
                  <a:srgbClr val="000000">
                    <a:alpha val="43137"/>
                  </a:srgbClr>
                </a:outerShdw>
              </a:effectLst>
              <a:latin typeface="Trebuchet MS" pitchFamily="34" charset="0"/>
            </a:rPr>
            <a:t>Secure</a:t>
          </a:r>
          <a:endParaRPr lang="en-US" sz="2400" b="1" dirty="0">
            <a:solidFill>
              <a:schemeClr val="tx1"/>
            </a:solidFill>
            <a:effectLst>
              <a:outerShdw blurRad="38100" dist="38100" dir="2700000" algn="tl">
                <a:srgbClr val="000000">
                  <a:alpha val="43137"/>
                </a:srgbClr>
              </a:outerShdw>
            </a:effectLst>
            <a:latin typeface="Trebuchet MS" pitchFamily="34" charset="0"/>
          </a:endParaRPr>
        </a:p>
      </dgm:t>
    </dgm:pt>
    <dgm:pt modelId="{71DD1460-85FD-4723-81B4-144C3BF740EF}" type="parTrans" cxnId="{20336C04-8858-4CEE-ABBC-0BAA2835E737}">
      <dgm:prSet/>
      <dgm:spPr/>
      <dgm:t>
        <a:bodyPr/>
        <a:lstStyle/>
        <a:p>
          <a:endParaRPr lang="en-US">
            <a:solidFill>
              <a:schemeClr val="tx1"/>
            </a:solidFill>
            <a:latin typeface="Trebuchet MS" pitchFamily="34" charset="0"/>
          </a:endParaRPr>
        </a:p>
      </dgm:t>
    </dgm:pt>
    <dgm:pt modelId="{BF9C23A8-4F7C-42C9-81EC-E22DDEAC4BA8}" type="sibTrans" cxnId="{20336C04-8858-4CEE-ABBC-0BAA2835E737}">
      <dgm:prSet/>
      <dgm:spPr/>
      <dgm:t>
        <a:bodyPr/>
        <a:lstStyle/>
        <a:p>
          <a:endParaRPr lang="en-US">
            <a:solidFill>
              <a:schemeClr val="tx1"/>
            </a:solidFill>
            <a:latin typeface="Trebuchet MS" pitchFamily="34" charset="0"/>
          </a:endParaRPr>
        </a:p>
      </dgm:t>
    </dgm:pt>
    <dgm:pt modelId="{8DEF21E8-665D-4162-967A-2B2BD1187AE2}">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400" dirty="0" smtClean="0">
              <a:solidFill>
                <a:schemeClr val="tx1"/>
              </a:solidFill>
              <a:effectLst/>
              <a:latin typeface="Trebuchet MS" pitchFamily="34" charset="0"/>
            </a:rPr>
            <a:t>Encrypted by default</a:t>
          </a:r>
          <a:endParaRPr lang="en-US" sz="1400" dirty="0">
            <a:solidFill>
              <a:schemeClr val="tx1"/>
            </a:solidFill>
            <a:effectLst/>
            <a:latin typeface="Trebuchet MS" pitchFamily="34" charset="0"/>
          </a:endParaRPr>
        </a:p>
      </dgm:t>
    </dgm:pt>
    <dgm:pt modelId="{1DE48040-B8EF-4640-A1FC-513E0302CD42}" type="parTrans" cxnId="{3F821B85-3DC2-4281-AE66-2D1DAF94EBFA}">
      <dgm:prSet/>
      <dgm:spPr/>
      <dgm:t>
        <a:bodyPr/>
        <a:lstStyle/>
        <a:p>
          <a:endParaRPr lang="en-US">
            <a:solidFill>
              <a:schemeClr val="tx1"/>
            </a:solidFill>
            <a:latin typeface="Trebuchet MS" pitchFamily="34" charset="0"/>
          </a:endParaRPr>
        </a:p>
      </dgm:t>
    </dgm:pt>
    <dgm:pt modelId="{56F962D0-60B8-4DD4-8591-D521246EEC3B}" type="sibTrans" cxnId="{3F821B85-3DC2-4281-AE66-2D1DAF94EBFA}">
      <dgm:prSet/>
      <dgm:spPr/>
      <dgm:t>
        <a:bodyPr/>
        <a:lstStyle/>
        <a:p>
          <a:endParaRPr lang="en-US">
            <a:solidFill>
              <a:schemeClr val="tx1"/>
            </a:solidFill>
            <a:latin typeface="Trebuchet MS" pitchFamily="34" charset="0"/>
          </a:endParaRPr>
        </a:p>
      </dgm:t>
    </dgm:pt>
    <dgm:pt modelId="{8CAB05F9-F0E3-49E9-93D8-E5014DE422B3}">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400" dirty="0" smtClean="0">
              <a:solidFill>
                <a:schemeClr val="tx1"/>
              </a:solidFill>
              <a:effectLst/>
              <a:latin typeface="Trebuchet MS" pitchFamily="34" charset="0"/>
            </a:rPr>
            <a:t>Allows management of remote clients</a:t>
          </a:r>
          <a:endParaRPr lang="en-US" sz="1400" dirty="0">
            <a:solidFill>
              <a:schemeClr val="tx1"/>
            </a:solidFill>
            <a:effectLst/>
            <a:latin typeface="Trebuchet MS" pitchFamily="34" charset="0"/>
          </a:endParaRPr>
        </a:p>
      </dgm:t>
    </dgm:pt>
    <dgm:pt modelId="{303731B0-9CBB-481B-A919-3D515F813750}" type="parTrans" cxnId="{E4D15EDE-CE55-47AA-ABC4-2CB83F9EA2F9}">
      <dgm:prSet/>
      <dgm:spPr/>
      <dgm:t>
        <a:bodyPr/>
        <a:lstStyle/>
        <a:p>
          <a:endParaRPr lang="en-US">
            <a:solidFill>
              <a:schemeClr val="tx1"/>
            </a:solidFill>
            <a:latin typeface="Trebuchet MS" pitchFamily="34" charset="0"/>
          </a:endParaRPr>
        </a:p>
      </dgm:t>
    </dgm:pt>
    <dgm:pt modelId="{92C1E438-03E6-4BA3-9923-0EFBC97D41D9}" type="sibTrans" cxnId="{E4D15EDE-CE55-47AA-ABC4-2CB83F9EA2F9}">
      <dgm:prSet/>
      <dgm:spPr/>
      <dgm:t>
        <a:bodyPr/>
        <a:lstStyle/>
        <a:p>
          <a:endParaRPr lang="en-US">
            <a:solidFill>
              <a:schemeClr val="tx1"/>
            </a:solidFill>
            <a:latin typeface="Trebuchet MS" pitchFamily="34" charset="0"/>
          </a:endParaRPr>
        </a:p>
      </dgm:t>
    </dgm:pt>
    <dgm:pt modelId="{E9D2BB62-6326-4350-A50C-71D456F54BCB}">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US" sz="2400" b="1" dirty="0" smtClean="0">
              <a:solidFill>
                <a:schemeClr val="tx1"/>
              </a:solidFill>
              <a:effectLst>
                <a:outerShdw blurRad="38100" dist="38100" dir="2700000" algn="tl">
                  <a:srgbClr val="000000">
                    <a:alpha val="43137"/>
                  </a:srgbClr>
                </a:outerShdw>
              </a:effectLst>
              <a:latin typeface="Trebuchet MS" pitchFamily="34" charset="0"/>
            </a:rPr>
            <a:t>Lower TCO</a:t>
          </a:r>
          <a:endParaRPr lang="en-US" sz="2400" b="1" dirty="0">
            <a:solidFill>
              <a:schemeClr val="tx1"/>
            </a:solidFill>
            <a:effectLst>
              <a:outerShdw blurRad="38100" dist="38100" dir="2700000" algn="tl">
                <a:srgbClr val="000000">
                  <a:alpha val="43137"/>
                </a:srgbClr>
              </a:outerShdw>
            </a:effectLst>
            <a:latin typeface="Trebuchet MS" pitchFamily="34" charset="0"/>
          </a:endParaRPr>
        </a:p>
      </dgm:t>
    </dgm:pt>
    <dgm:pt modelId="{E78F1442-6B5D-4E14-9CF3-6B2936588D87}" type="parTrans" cxnId="{F38C3A5B-6CBC-4D87-B069-2229DB51FCB7}">
      <dgm:prSet/>
      <dgm:spPr/>
      <dgm:t>
        <a:bodyPr/>
        <a:lstStyle/>
        <a:p>
          <a:endParaRPr lang="en-US">
            <a:solidFill>
              <a:schemeClr val="tx1"/>
            </a:solidFill>
            <a:latin typeface="Trebuchet MS" pitchFamily="34" charset="0"/>
          </a:endParaRPr>
        </a:p>
      </dgm:t>
    </dgm:pt>
    <dgm:pt modelId="{B3D24926-B62A-4DD6-B699-1802B40EE571}" type="sibTrans" cxnId="{F38C3A5B-6CBC-4D87-B069-2229DB51FCB7}">
      <dgm:prSet/>
      <dgm:spPr/>
      <dgm:t>
        <a:bodyPr/>
        <a:lstStyle/>
        <a:p>
          <a:endParaRPr lang="en-US">
            <a:solidFill>
              <a:schemeClr val="tx1"/>
            </a:solidFill>
            <a:latin typeface="Trebuchet MS" pitchFamily="34" charset="0"/>
          </a:endParaRPr>
        </a:p>
      </dgm:t>
    </dgm:pt>
    <dgm:pt modelId="{C8997098-9968-421E-AB09-3678995543FA}">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400" dirty="0" smtClean="0">
              <a:solidFill>
                <a:schemeClr val="tx1"/>
              </a:solidFill>
              <a:effectLst/>
              <a:latin typeface="Trebuchet MS" pitchFamily="34" charset="0"/>
            </a:rPr>
            <a:t>Simplified edge policies</a:t>
          </a:r>
        </a:p>
      </dgm:t>
    </dgm:pt>
    <dgm:pt modelId="{1F257C14-482B-4471-A154-F06923724377}" type="parTrans" cxnId="{A67B86F8-2648-40CA-BC03-E28572D4ABEF}">
      <dgm:prSet/>
      <dgm:spPr/>
      <dgm:t>
        <a:bodyPr/>
        <a:lstStyle/>
        <a:p>
          <a:endParaRPr lang="en-US">
            <a:solidFill>
              <a:schemeClr val="tx1"/>
            </a:solidFill>
            <a:latin typeface="Trebuchet MS" pitchFamily="34" charset="0"/>
          </a:endParaRPr>
        </a:p>
      </dgm:t>
    </dgm:pt>
    <dgm:pt modelId="{5B894647-C91C-436A-BEC0-B715CA77AD24}" type="sibTrans" cxnId="{A67B86F8-2648-40CA-BC03-E28572D4ABEF}">
      <dgm:prSet/>
      <dgm:spPr/>
      <dgm:t>
        <a:bodyPr/>
        <a:lstStyle/>
        <a:p>
          <a:endParaRPr lang="en-US">
            <a:solidFill>
              <a:schemeClr val="tx1"/>
            </a:solidFill>
            <a:latin typeface="Trebuchet MS" pitchFamily="34" charset="0"/>
          </a:endParaRPr>
        </a:p>
      </dgm:t>
    </dgm:pt>
    <dgm:pt modelId="{343ADFDE-699A-4590-9360-43B3BE400451}">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400" dirty="0" smtClean="0">
              <a:solidFill>
                <a:schemeClr val="tx1"/>
              </a:solidFill>
              <a:effectLst/>
              <a:latin typeface="Trebuchet MS" pitchFamily="34" charset="0"/>
            </a:rPr>
            <a:t>Wizard-based installation and policy creation</a:t>
          </a:r>
          <a:endParaRPr lang="en-US" sz="1400" dirty="0">
            <a:solidFill>
              <a:schemeClr val="tx1"/>
            </a:solidFill>
            <a:effectLst/>
            <a:latin typeface="Trebuchet MS" pitchFamily="34" charset="0"/>
          </a:endParaRPr>
        </a:p>
      </dgm:t>
    </dgm:pt>
    <dgm:pt modelId="{6DB76B7E-9105-40E9-9F3C-5ECBDEDB43CB}" type="parTrans" cxnId="{07BCCD8F-D585-4003-B421-57746F1E4DB4}">
      <dgm:prSet/>
      <dgm:spPr/>
      <dgm:t>
        <a:bodyPr/>
        <a:lstStyle/>
        <a:p>
          <a:endParaRPr lang="en-US">
            <a:solidFill>
              <a:schemeClr val="tx1"/>
            </a:solidFill>
            <a:latin typeface="Trebuchet MS" pitchFamily="34" charset="0"/>
          </a:endParaRPr>
        </a:p>
      </dgm:t>
    </dgm:pt>
    <dgm:pt modelId="{F788E05C-9A6E-4782-8188-CBDD17D3838E}" type="sibTrans" cxnId="{07BCCD8F-D585-4003-B421-57746F1E4DB4}">
      <dgm:prSet/>
      <dgm:spPr/>
      <dgm:t>
        <a:bodyPr/>
        <a:lstStyle/>
        <a:p>
          <a:endParaRPr lang="en-US">
            <a:solidFill>
              <a:schemeClr val="tx1"/>
            </a:solidFill>
            <a:latin typeface="Trebuchet MS" pitchFamily="34" charset="0"/>
          </a:endParaRPr>
        </a:p>
      </dgm:t>
    </dgm:pt>
    <dgm:pt modelId="{F08D16BB-4A1C-4006-8241-6DD1ECE13A9A}">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400" dirty="0" smtClean="0">
              <a:solidFill>
                <a:schemeClr val="tx1"/>
              </a:solidFill>
              <a:effectLst/>
              <a:latin typeface="Trebuchet MS" pitchFamily="34" charset="0"/>
            </a:rPr>
            <a:t>No need for </a:t>
          </a:r>
          <a:br>
            <a:rPr lang="en-US" sz="1400" dirty="0" smtClean="0">
              <a:solidFill>
                <a:schemeClr val="tx1"/>
              </a:solidFill>
              <a:effectLst/>
              <a:latin typeface="Trebuchet MS" pitchFamily="34" charset="0"/>
            </a:rPr>
          </a:br>
          <a:r>
            <a:rPr lang="en-US" sz="1400" dirty="0" smtClean="0">
              <a:solidFill>
                <a:schemeClr val="tx1"/>
              </a:solidFill>
              <a:effectLst/>
              <a:latin typeface="Trebuchet MS" pitchFamily="34" charset="0"/>
            </a:rPr>
            <a:t>per–application gateways</a:t>
          </a:r>
        </a:p>
      </dgm:t>
    </dgm:pt>
    <dgm:pt modelId="{004124B3-A6A3-494B-81D9-51E98E19CF8E}" type="parTrans" cxnId="{9434EA0F-403C-4B49-B53C-DE5E91293F4D}">
      <dgm:prSet/>
      <dgm:spPr/>
      <dgm:t>
        <a:bodyPr/>
        <a:lstStyle/>
        <a:p>
          <a:endParaRPr lang="en-US">
            <a:solidFill>
              <a:schemeClr val="tx1"/>
            </a:solidFill>
            <a:latin typeface="Trebuchet MS" pitchFamily="34" charset="0"/>
          </a:endParaRPr>
        </a:p>
      </dgm:t>
    </dgm:pt>
    <dgm:pt modelId="{C3F15F18-ABE0-488E-B8E6-F767001DF66C}" type="sibTrans" cxnId="{9434EA0F-403C-4B49-B53C-DE5E91293F4D}">
      <dgm:prSet/>
      <dgm:spPr/>
      <dgm:t>
        <a:bodyPr/>
        <a:lstStyle/>
        <a:p>
          <a:endParaRPr lang="en-US">
            <a:solidFill>
              <a:schemeClr val="tx1"/>
            </a:solidFill>
            <a:latin typeface="Trebuchet MS" pitchFamily="34" charset="0"/>
          </a:endParaRPr>
        </a:p>
      </dgm:t>
    </dgm:pt>
    <dgm:pt modelId="{3CF70C38-9E75-4556-BC06-CE1601FFB952}">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400" dirty="0" smtClean="0">
              <a:solidFill>
                <a:schemeClr val="tx1"/>
              </a:solidFill>
              <a:effectLst/>
              <a:latin typeface="Trebuchet MS" pitchFamily="34" charset="0"/>
            </a:rPr>
            <a:t>Reduced user overhead</a:t>
          </a:r>
        </a:p>
      </dgm:t>
    </dgm:pt>
    <dgm:pt modelId="{90F732CD-B79C-4917-9BC3-D33F87CA01E1}" type="parTrans" cxnId="{E98AE0C1-E7A3-4661-872E-FD74B21C71F5}">
      <dgm:prSet/>
      <dgm:spPr/>
      <dgm:t>
        <a:bodyPr/>
        <a:lstStyle/>
        <a:p>
          <a:endParaRPr lang="en-US">
            <a:solidFill>
              <a:schemeClr val="tx1"/>
            </a:solidFill>
            <a:latin typeface="Trebuchet MS" pitchFamily="34" charset="0"/>
          </a:endParaRPr>
        </a:p>
      </dgm:t>
    </dgm:pt>
    <dgm:pt modelId="{79D118CC-5F21-4E68-8536-8976DC03C591}" type="sibTrans" cxnId="{E98AE0C1-E7A3-4661-872E-FD74B21C71F5}">
      <dgm:prSet/>
      <dgm:spPr/>
      <dgm:t>
        <a:bodyPr/>
        <a:lstStyle/>
        <a:p>
          <a:endParaRPr lang="en-US">
            <a:solidFill>
              <a:schemeClr val="tx1"/>
            </a:solidFill>
            <a:latin typeface="Trebuchet MS" pitchFamily="34" charset="0"/>
          </a:endParaRPr>
        </a:p>
      </dgm:t>
    </dgm:pt>
    <dgm:pt modelId="{968F10C5-440C-49F2-9535-CEEE10158B0E}">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400" dirty="0" smtClean="0">
              <a:solidFill>
                <a:schemeClr val="tx1"/>
              </a:solidFill>
              <a:effectLst/>
              <a:latin typeface="Trebuchet MS" pitchFamily="34" charset="0"/>
            </a:rPr>
            <a:t>Policy-based Application or Server level controls</a:t>
          </a:r>
          <a:endParaRPr lang="en-US" sz="1400" dirty="0">
            <a:solidFill>
              <a:schemeClr val="tx1"/>
            </a:solidFill>
            <a:effectLst/>
            <a:latin typeface="Trebuchet MS" pitchFamily="34" charset="0"/>
          </a:endParaRPr>
        </a:p>
      </dgm:t>
    </dgm:pt>
    <dgm:pt modelId="{7B2F3E3E-0446-4F13-B703-71BDC2C489D8}" type="parTrans" cxnId="{3E09C2FD-9D63-42C6-8766-F2FE19A35008}">
      <dgm:prSet/>
      <dgm:spPr/>
      <dgm:t>
        <a:bodyPr/>
        <a:lstStyle/>
        <a:p>
          <a:endParaRPr lang="en-US">
            <a:solidFill>
              <a:schemeClr val="tx1"/>
            </a:solidFill>
            <a:latin typeface="Trebuchet MS" pitchFamily="34" charset="0"/>
          </a:endParaRPr>
        </a:p>
      </dgm:t>
    </dgm:pt>
    <dgm:pt modelId="{6A45CA69-7579-4A77-A7AB-0B4A2F4BE6B8}" type="sibTrans" cxnId="{3E09C2FD-9D63-42C6-8766-F2FE19A35008}">
      <dgm:prSet/>
      <dgm:spPr/>
      <dgm:t>
        <a:bodyPr/>
        <a:lstStyle/>
        <a:p>
          <a:endParaRPr lang="en-US">
            <a:solidFill>
              <a:schemeClr val="tx1"/>
            </a:solidFill>
            <a:latin typeface="Trebuchet MS" pitchFamily="34" charset="0"/>
          </a:endParaRPr>
        </a:p>
      </dgm:t>
    </dgm:pt>
    <dgm:pt modelId="{18E6EE29-3142-4A06-A960-6169A652C05F}">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400" dirty="0" smtClean="0">
              <a:solidFill>
                <a:schemeClr val="tx1"/>
              </a:solidFill>
              <a:effectLst/>
              <a:latin typeface="Trebuchet MS" pitchFamily="34" charset="0"/>
            </a:rPr>
            <a:t>Connects automatically</a:t>
          </a:r>
          <a:endParaRPr lang="en-US" sz="1400" dirty="0">
            <a:solidFill>
              <a:schemeClr val="tx1"/>
            </a:solidFill>
            <a:effectLst/>
            <a:latin typeface="Trebuchet MS" pitchFamily="34" charset="0"/>
          </a:endParaRPr>
        </a:p>
      </dgm:t>
    </dgm:pt>
    <dgm:pt modelId="{E2DF3BD6-DAC9-40F6-9A38-E1E8324AA4B9}" type="parTrans" cxnId="{1DB7095A-AFC8-4216-9F03-13A35D63DB38}">
      <dgm:prSet/>
      <dgm:spPr/>
      <dgm:t>
        <a:bodyPr/>
        <a:lstStyle/>
        <a:p>
          <a:endParaRPr lang="en-US">
            <a:solidFill>
              <a:schemeClr val="tx1"/>
            </a:solidFill>
            <a:latin typeface="Trebuchet MS" pitchFamily="34" charset="0"/>
          </a:endParaRPr>
        </a:p>
      </dgm:t>
    </dgm:pt>
    <dgm:pt modelId="{BB163BC0-1C08-43F4-A65E-664CDD02144E}" type="sibTrans" cxnId="{1DB7095A-AFC8-4216-9F03-13A35D63DB38}">
      <dgm:prSet/>
      <dgm:spPr/>
      <dgm:t>
        <a:bodyPr/>
        <a:lstStyle/>
        <a:p>
          <a:endParaRPr lang="en-US">
            <a:solidFill>
              <a:schemeClr val="tx1"/>
            </a:solidFill>
            <a:latin typeface="Trebuchet MS" pitchFamily="34" charset="0"/>
          </a:endParaRPr>
        </a:p>
      </dgm:t>
    </dgm:pt>
    <dgm:pt modelId="{E4238176-87C4-439A-B916-2FD93DBDA2A7}">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400" dirty="0" smtClean="0">
              <a:solidFill>
                <a:schemeClr val="tx1"/>
              </a:solidFill>
              <a:effectLst/>
              <a:latin typeface="Trebuchet MS" pitchFamily="34" charset="0"/>
            </a:rPr>
            <a:t>Internet connectivity equals Enterprise connectivity</a:t>
          </a:r>
          <a:endParaRPr lang="en-US" sz="1400" dirty="0">
            <a:solidFill>
              <a:schemeClr val="tx1"/>
            </a:solidFill>
            <a:effectLst/>
            <a:latin typeface="Trebuchet MS" pitchFamily="34" charset="0"/>
          </a:endParaRPr>
        </a:p>
      </dgm:t>
    </dgm:pt>
    <dgm:pt modelId="{9E06639E-6EA6-4264-B43B-392BD2C188D6}" type="parTrans" cxnId="{635B4AF1-55D3-4954-89B1-D56659116163}">
      <dgm:prSet/>
      <dgm:spPr/>
      <dgm:t>
        <a:bodyPr/>
        <a:lstStyle/>
        <a:p>
          <a:endParaRPr lang="en-US">
            <a:solidFill>
              <a:schemeClr val="tx1"/>
            </a:solidFill>
            <a:latin typeface="Trebuchet MS" pitchFamily="34" charset="0"/>
          </a:endParaRPr>
        </a:p>
      </dgm:t>
    </dgm:pt>
    <dgm:pt modelId="{256332FD-D99E-4EE3-8E23-AB9FB4B840FC}" type="sibTrans" cxnId="{635B4AF1-55D3-4954-89B1-D56659116163}">
      <dgm:prSet/>
      <dgm:spPr/>
      <dgm:t>
        <a:bodyPr/>
        <a:lstStyle/>
        <a:p>
          <a:endParaRPr lang="en-US">
            <a:solidFill>
              <a:schemeClr val="tx1"/>
            </a:solidFill>
            <a:latin typeface="Trebuchet MS" pitchFamily="34" charset="0"/>
          </a:endParaRPr>
        </a:p>
      </dgm:t>
    </dgm:pt>
    <dgm:pt modelId="{8C7CF4A1-AEC8-4620-8FED-3F09F9E15369}">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400" dirty="0" smtClean="0">
              <a:solidFill>
                <a:schemeClr val="tx1"/>
              </a:solidFill>
              <a:effectLst/>
              <a:latin typeface="Trebuchet MS" pitchFamily="34" charset="0"/>
            </a:rPr>
            <a:t>Fully supports smartcard authentication</a:t>
          </a:r>
          <a:endParaRPr lang="en-US" sz="1400" dirty="0">
            <a:solidFill>
              <a:schemeClr val="tx1"/>
            </a:solidFill>
            <a:effectLst/>
            <a:latin typeface="Trebuchet MS" pitchFamily="34" charset="0"/>
          </a:endParaRPr>
        </a:p>
      </dgm:t>
    </dgm:pt>
    <dgm:pt modelId="{A630AEB0-BF49-40DA-849F-1FD8F1A9D6F2}" type="parTrans" cxnId="{1954E597-60B7-4414-BBBF-E79A1373EEE8}">
      <dgm:prSet/>
      <dgm:spPr/>
      <dgm:t>
        <a:bodyPr/>
        <a:lstStyle/>
        <a:p>
          <a:endParaRPr lang="en-US">
            <a:solidFill>
              <a:schemeClr val="tx1"/>
            </a:solidFill>
            <a:latin typeface="Trebuchet MS" pitchFamily="34" charset="0"/>
          </a:endParaRPr>
        </a:p>
      </dgm:t>
    </dgm:pt>
    <dgm:pt modelId="{F8A5A37F-FC87-4A4C-AC89-6BA22A511D46}" type="sibTrans" cxnId="{1954E597-60B7-4414-BBBF-E79A1373EEE8}">
      <dgm:prSet/>
      <dgm:spPr/>
      <dgm:t>
        <a:bodyPr/>
        <a:lstStyle/>
        <a:p>
          <a:endParaRPr lang="en-US">
            <a:solidFill>
              <a:schemeClr val="tx1"/>
            </a:solidFill>
            <a:latin typeface="Trebuchet MS" pitchFamily="34" charset="0"/>
          </a:endParaRPr>
        </a:p>
      </dgm:t>
    </dgm:pt>
    <dgm:pt modelId="{5F93D41E-A701-4576-A423-2F2CD86F2210}">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US" sz="2400" b="1" dirty="0" smtClean="0">
              <a:solidFill>
                <a:schemeClr val="tx1"/>
              </a:solidFill>
              <a:effectLst>
                <a:outerShdw blurRad="38100" dist="38100" dir="2700000" algn="tl">
                  <a:srgbClr val="000000">
                    <a:alpha val="43137"/>
                  </a:srgbClr>
                </a:outerShdw>
              </a:effectLst>
              <a:latin typeface="Trebuchet MS" pitchFamily="34" charset="0"/>
            </a:rPr>
            <a:t>Manageable</a:t>
          </a:r>
          <a:endParaRPr lang="en-US" sz="2400" b="1" dirty="0">
            <a:solidFill>
              <a:schemeClr val="tx1"/>
            </a:solidFill>
            <a:effectLst>
              <a:outerShdw blurRad="38100" dist="38100" dir="2700000" algn="tl">
                <a:srgbClr val="000000">
                  <a:alpha val="43137"/>
                </a:srgbClr>
              </a:outerShdw>
            </a:effectLst>
            <a:latin typeface="Trebuchet MS" pitchFamily="34" charset="0"/>
          </a:endParaRPr>
        </a:p>
      </dgm:t>
    </dgm:pt>
    <dgm:pt modelId="{A249A97F-7C2F-4BF5-8F66-D54C97F12666}" type="sibTrans" cxnId="{8A9BE392-D667-4D7F-86F6-E5A2FE6F7C9F}">
      <dgm:prSet/>
      <dgm:spPr/>
      <dgm:t>
        <a:bodyPr/>
        <a:lstStyle/>
        <a:p>
          <a:endParaRPr lang="en-US">
            <a:solidFill>
              <a:schemeClr val="tx1"/>
            </a:solidFill>
            <a:latin typeface="Trebuchet MS" pitchFamily="34" charset="0"/>
          </a:endParaRPr>
        </a:p>
      </dgm:t>
    </dgm:pt>
    <dgm:pt modelId="{402898CB-2878-4765-8FCE-B24E9E6F0FE3}" type="parTrans" cxnId="{8A9BE392-D667-4D7F-86F6-E5A2FE6F7C9F}">
      <dgm:prSet/>
      <dgm:spPr/>
      <dgm:t>
        <a:bodyPr/>
        <a:lstStyle/>
        <a:p>
          <a:endParaRPr lang="en-US">
            <a:solidFill>
              <a:schemeClr val="tx1"/>
            </a:solidFill>
            <a:latin typeface="Trebuchet MS" pitchFamily="34" charset="0"/>
          </a:endParaRPr>
        </a:p>
      </dgm:t>
    </dgm:pt>
    <dgm:pt modelId="{56C9E5F4-2F54-4DB5-9162-66297C2FE950}" type="pres">
      <dgm:prSet presAssocID="{DDC05CA9-F5C8-48AA-BC62-F19D6D8568FB}" presName="theList" presStyleCnt="0">
        <dgm:presLayoutVars>
          <dgm:dir/>
          <dgm:animLvl val="lvl"/>
          <dgm:resizeHandles val="exact"/>
        </dgm:presLayoutVars>
      </dgm:prSet>
      <dgm:spPr/>
      <dgm:t>
        <a:bodyPr/>
        <a:lstStyle/>
        <a:p>
          <a:endParaRPr lang="en-US"/>
        </a:p>
      </dgm:t>
    </dgm:pt>
    <dgm:pt modelId="{F38103C1-AE81-4C5A-A70A-40FB6EEAAD2C}" type="pres">
      <dgm:prSet presAssocID="{323915FA-66CB-4A3E-B434-6AE4CBFE8295}" presName="compNode" presStyleCnt="0"/>
      <dgm:spPr/>
      <dgm:t>
        <a:bodyPr/>
        <a:lstStyle/>
        <a:p>
          <a:endParaRPr lang="en-US"/>
        </a:p>
      </dgm:t>
    </dgm:pt>
    <dgm:pt modelId="{DE4C274C-A478-4C8D-A338-9FD9842F2450}" type="pres">
      <dgm:prSet presAssocID="{323915FA-66CB-4A3E-B434-6AE4CBFE8295}" presName="aNode" presStyleLbl="bgShp" presStyleIdx="0" presStyleCnt="4"/>
      <dgm:spPr/>
      <dgm:t>
        <a:bodyPr/>
        <a:lstStyle/>
        <a:p>
          <a:endParaRPr lang="en-US"/>
        </a:p>
      </dgm:t>
    </dgm:pt>
    <dgm:pt modelId="{4D4D6B42-AD22-4462-A9BB-955C44CCD370}" type="pres">
      <dgm:prSet presAssocID="{323915FA-66CB-4A3E-B434-6AE4CBFE8295}" presName="textNode" presStyleLbl="bgShp" presStyleIdx="0" presStyleCnt="4"/>
      <dgm:spPr/>
      <dgm:t>
        <a:bodyPr/>
        <a:lstStyle/>
        <a:p>
          <a:endParaRPr lang="en-US"/>
        </a:p>
      </dgm:t>
    </dgm:pt>
    <dgm:pt modelId="{2941E2A7-3998-4F09-A115-059BE6AA7723}" type="pres">
      <dgm:prSet presAssocID="{323915FA-66CB-4A3E-B434-6AE4CBFE8295}" presName="compChildNode" presStyleCnt="0"/>
      <dgm:spPr/>
      <dgm:t>
        <a:bodyPr/>
        <a:lstStyle/>
        <a:p>
          <a:endParaRPr lang="en-US"/>
        </a:p>
      </dgm:t>
    </dgm:pt>
    <dgm:pt modelId="{45CB8DD1-0F04-4024-9E83-DC7700B5C7C4}" type="pres">
      <dgm:prSet presAssocID="{323915FA-66CB-4A3E-B434-6AE4CBFE8295}" presName="theInnerList" presStyleCnt="0"/>
      <dgm:spPr/>
      <dgm:t>
        <a:bodyPr/>
        <a:lstStyle/>
        <a:p>
          <a:endParaRPr lang="en-US"/>
        </a:p>
      </dgm:t>
    </dgm:pt>
    <dgm:pt modelId="{9752BFC4-F15F-4EDF-90FD-9C2A71372B37}" type="pres">
      <dgm:prSet presAssocID="{E4238176-87C4-439A-B916-2FD93DBDA2A7}" presName="childNode" presStyleLbl="node1" presStyleIdx="0" presStyleCnt="11">
        <dgm:presLayoutVars>
          <dgm:bulletEnabled val="1"/>
        </dgm:presLayoutVars>
      </dgm:prSet>
      <dgm:spPr/>
      <dgm:t>
        <a:bodyPr/>
        <a:lstStyle/>
        <a:p>
          <a:endParaRPr lang="en-US"/>
        </a:p>
      </dgm:t>
    </dgm:pt>
    <dgm:pt modelId="{A37C9E22-8653-47ED-BB71-6193B455210C}" type="pres">
      <dgm:prSet presAssocID="{E4238176-87C4-439A-B916-2FD93DBDA2A7}" presName="aSpace2" presStyleCnt="0"/>
      <dgm:spPr/>
      <dgm:t>
        <a:bodyPr/>
        <a:lstStyle/>
        <a:p>
          <a:endParaRPr lang="en-US"/>
        </a:p>
      </dgm:t>
    </dgm:pt>
    <dgm:pt modelId="{571BC4B5-4101-4ACF-818A-853885F15A0C}" type="pres">
      <dgm:prSet presAssocID="{18E6EE29-3142-4A06-A960-6169A652C05F}" presName="childNode" presStyleLbl="node1" presStyleIdx="1" presStyleCnt="11">
        <dgm:presLayoutVars>
          <dgm:bulletEnabled val="1"/>
        </dgm:presLayoutVars>
      </dgm:prSet>
      <dgm:spPr/>
      <dgm:t>
        <a:bodyPr/>
        <a:lstStyle/>
        <a:p>
          <a:endParaRPr lang="en-US"/>
        </a:p>
      </dgm:t>
    </dgm:pt>
    <dgm:pt modelId="{245A5259-1A57-4226-BFB7-36618DA68CA2}" type="pres">
      <dgm:prSet presAssocID="{18E6EE29-3142-4A06-A960-6169A652C05F}" presName="aSpace2" presStyleCnt="0"/>
      <dgm:spPr/>
      <dgm:t>
        <a:bodyPr/>
        <a:lstStyle/>
        <a:p>
          <a:endParaRPr lang="en-US"/>
        </a:p>
      </dgm:t>
    </dgm:pt>
    <dgm:pt modelId="{7A31EB1D-5145-4843-A70F-310601031C5C}" type="pres">
      <dgm:prSet presAssocID="{6B5E3CD3-7FAA-4128-821B-F3F7F850D188}" presName="childNode" presStyleLbl="node1" presStyleIdx="2" presStyleCnt="11">
        <dgm:presLayoutVars>
          <dgm:bulletEnabled val="1"/>
        </dgm:presLayoutVars>
      </dgm:prSet>
      <dgm:spPr/>
      <dgm:t>
        <a:bodyPr/>
        <a:lstStyle/>
        <a:p>
          <a:endParaRPr lang="en-US"/>
        </a:p>
      </dgm:t>
    </dgm:pt>
    <dgm:pt modelId="{79DD5615-C1E1-446B-B2FF-BD74D300B0FE}" type="pres">
      <dgm:prSet presAssocID="{323915FA-66CB-4A3E-B434-6AE4CBFE8295}" presName="aSpace" presStyleCnt="0"/>
      <dgm:spPr/>
      <dgm:t>
        <a:bodyPr/>
        <a:lstStyle/>
        <a:p>
          <a:endParaRPr lang="en-US"/>
        </a:p>
      </dgm:t>
    </dgm:pt>
    <dgm:pt modelId="{C1D602E9-3D94-4A0B-9B3C-B7A2AA273C74}" type="pres">
      <dgm:prSet presAssocID="{958AD481-1CA2-4FEC-97CD-303AC30B40F9}" presName="compNode" presStyleCnt="0"/>
      <dgm:spPr/>
      <dgm:t>
        <a:bodyPr/>
        <a:lstStyle/>
        <a:p>
          <a:endParaRPr lang="en-US"/>
        </a:p>
      </dgm:t>
    </dgm:pt>
    <dgm:pt modelId="{792275AE-0171-4466-AF33-AC8DE8066C98}" type="pres">
      <dgm:prSet presAssocID="{958AD481-1CA2-4FEC-97CD-303AC30B40F9}" presName="aNode" presStyleLbl="bgShp" presStyleIdx="1" presStyleCnt="4"/>
      <dgm:spPr/>
      <dgm:t>
        <a:bodyPr/>
        <a:lstStyle/>
        <a:p>
          <a:endParaRPr lang="en-US"/>
        </a:p>
      </dgm:t>
    </dgm:pt>
    <dgm:pt modelId="{DCCBE121-1E32-4DC8-BCE6-274D82FF01A5}" type="pres">
      <dgm:prSet presAssocID="{958AD481-1CA2-4FEC-97CD-303AC30B40F9}" presName="textNode" presStyleLbl="bgShp" presStyleIdx="1" presStyleCnt="4"/>
      <dgm:spPr/>
      <dgm:t>
        <a:bodyPr/>
        <a:lstStyle/>
        <a:p>
          <a:endParaRPr lang="en-US"/>
        </a:p>
      </dgm:t>
    </dgm:pt>
    <dgm:pt modelId="{5A7F8066-20A7-4F29-963B-B22D0C615AFB}" type="pres">
      <dgm:prSet presAssocID="{958AD481-1CA2-4FEC-97CD-303AC30B40F9}" presName="compChildNode" presStyleCnt="0"/>
      <dgm:spPr/>
      <dgm:t>
        <a:bodyPr/>
        <a:lstStyle/>
        <a:p>
          <a:endParaRPr lang="en-US"/>
        </a:p>
      </dgm:t>
    </dgm:pt>
    <dgm:pt modelId="{3296BF17-406E-40CB-A2E4-934E8DB183CA}" type="pres">
      <dgm:prSet presAssocID="{958AD481-1CA2-4FEC-97CD-303AC30B40F9}" presName="theInnerList" presStyleCnt="0"/>
      <dgm:spPr/>
      <dgm:t>
        <a:bodyPr/>
        <a:lstStyle/>
        <a:p>
          <a:endParaRPr lang="en-US"/>
        </a:p>
      </dgm:t>
    </dgm:pt>
    <dgm:pt modelId="{6D0BA97B-136E-4493-9E29-A19275A1BCDD}" type="pres">
      <dgm:prSet presAssocID="{8DEF21E8-665D-4162-967A-2B2BD1187AE2}" presName="childNode" presStyleLbl="node1" presStyleIdx="3" presStyleCnt="11">
        <dgm:presLayoutVars>
          <dgm:bulletEnabled val="1"/>
        </dgm:presLayoutVars>
      </dgm:prSet>
      <dgm:spPr/>
      <dgm:t>
        <a:bodyPr/>
        <a:lstStyle/>
        <a:p>
          <a:endParaRPr lang="en-US"/>
        </a:p>
      </dgm:t>
    </dgm:pt>
    <dgm:pt modelId="{8B8F49B7-F5C5-4C31-8F2B-47C04ECA9022}" type="pres">
      <dgm:prSet presAssocID="{8DEF21E8-665D-4162-967A-2B2BD1187AE2}" presName="aSpace2" presStyleCnt="0"/>
      <dgm:spPr/>
      <dgm:t>
        <a:bodyPr/>
        <a:lstStyle/>
        <a:p>
          <a:endParaRPr lang="en-US"/>
        </a:p>
      </dgm:t>
    </dgm:pt>
    <dgm:pt modelId="{DFFB1306-7130-4FFC-A973-EE1C5A977C54}" type="pres">
      <dgm:prSet presAssocID="{968F10C5-440C-49F2-9535-CEEE10158B0E}" presName="childNode" presStyleLbl="node1" presStyleIdx="4" presStyleCnt="11">
        <dgm:presLayoutVars>
          <dgm:bulletEnabled val="1"/>
        </dgm:presLayoutVars>
      </dgm:prSet>
      <dgm:spPr/>
      <dgm:t>
        <a:bodyPr/>
        <a:lstStyle/>
        <a:p>
          <a:endParaRPr lang="en-US"/>
        </a:p>
      </dgm:t>
    </dgm:pt>
    <dgm:pt modelId="{501FC984-04A5-4168-930A-9B7BF1B1BB33}" type="pres">
      <dgm:prSet presAssocID="{968F10C5-440C-49F2-9535-CEEE10158B0E}" presName="aSpace2" presStyleCnt="0"/>
      <dgm:spPr/>
      <dgm:t>
        <a:bodyPr/>
        <a:lstStyle/>
        <a:p>
          <a:endParaRPr lang="en-US"/>
        </a:p>
      </dgm:t>
    </dgm:pt>
    <dgm:pt modelId="{D95AB618-3B87-455B-8F76-2E3F9B385979}" type="pres">
      <dgm:prSet presAssocID="{8C7CF4A1-AEC8-4620-8FED-3F09F9E15369}" presName="childNode" presStyleLbl="node1" presStyleIdx="5" presStyleCnt="11">
        <dgm:presLayoutVars>
          <dgm:bulletEnabled val="1"/>
        </dgm:presLayoutVars>
      </dgm:prSet>
      <dgm:spPr/>
      <dgm:t>
        <a:bodyPr/>
        <a:lstStyle/>
        <a:p>
          <a:endParaRPr lang="en-US"/>
        </a:p>
      </dgm:t>
    </dgm:pt>
    <dgm:pt modelId="{00B8ED16-C0B1-4228-9341-DD50C9FA03E9}" type="pres">
      <dgm:prSet presAssocID="{958AD481-1CA2-4FEC-97CD-303AC30B40F9}" presName="aSpace" presStyleCnt="0"/>
      <dgm:spPr/>
      <dgm:t>
        <a:bodyPr/>
        <a:lstStyle/>
        <a:p>
          <a:endParaRPr lang="en-US"/>
        </a:p>
      </dgm:t>
    </dgm:pt>
    <dgm:pt modelId="{8B250790-BB35-4AF5-A0D5-37620D7856A3}" type="pres">
      <dgm:prSet presAssocID="{5F93D41E-A701-4576-A423-2F2CD86F2210}" presName="compNode" presStyleCnt="0"/>
      <dgm:spPr/>
      <dgm:t>
        <a:bodyPr/>
        <a:lstStyle/>
        <a:p>
          <a:endParaRPr lang="en-US"/>
        </a:p>
      </dgm:t>
    </dgm:pt>
    <dgm:pt modelId="{8C16D34E-FA69-4941-A9D5-BDDA09841243}" type="pres">
      <dgm:prSet presAssocID="{5F93D41E-A701-4576-A423-2F2CD86F2210}" presName="aNode" presStyleLbl="bgShp" presStyleIdx="2" presStyleCnt="4"/>
      <dgm:spPr/>
      <dgm:t>
        <a:bodyPr/>
        <a:lstStyle/>
        <a:p>
          <a:endParaRPr lang="en-US"/>
        </a:p>
      </dgm:t>
    </dgm:pt>
    <dgm:pt modelId="{A426C7CC-053A-41D9-944C-1ED465BFCE94}" type="pres">
      <dgm:prSet presAssocID="{5F93D41E-A701-4576-A423-2F2CD86F2210}" presName="textNode" presStyleLbl="bgShp" presStyleIdx="2" presStyleCnt="4"/>
      <dgm:spPr/>
      <dgm:t>
        <a:bodyPr/>
        <a:lstStyle/>
        <a:p>
          <a:endParaRPr lang="en-US"/>
        </a:p>
      </dgm:t>
    </dgm:pt>
    <dgm:pt modelId="{5EBEB6ED-B014-4E3B-B822-AD6212247B51}" type="pres">
      <dgm:prSet presAssocID="{5F93D41E-A701-4576-A423-2F2CD86F2210}" presName="compChildNode" presStyleCnt="0"/>
      <dgm:spPr/>
      <dgm:t>
        <a:bodyPr/>
        <a:lstStyle/>
        <a:p>
          <a:endParaRPr lang="en-US"/>
        </a:p>
      </dgm:t>
    </dgm:pt>
    <dgm:pt modelId="{ECC98DC2-9134-43E0-A4D9-8F5A56E1FA09}" type="pres">
      <dgm:prSet presAssocID="{5F93D41E-A701-4576-A423-2F2CD86F2210}" presName="theInnerList" presStyleCnt="0"/>
      <dgm:spPr/>
      <dgm:t>
        <a:bodyPr/>
        <a:lstStyle/>
        <a:p>
          <a:endParaRPr lang="en-US"/>
        </a:p>
      </dgm:t>
    </dgm:pt>
    <dgm:pt modelId="{60A96210-4F59-4D3C-BB58-7B0379FA0831}" type="pres">
      <dgm:prSet presAssocID="{343ADFDE-699A-4590-9360-43B3BE400451}" presName="childNode" presStyleLbl="node1" presStyleIdx="6" presStyleCnt="11">
        <dgm:presLayoutVars>
          <dgm:bulletEnabled val="1"/>
        </dgm:presLayoutVars>
      </dgm:prSet>
      <dgm:spPr/>
      <dgm:t>
        <a:bodyPr/>
        <a:lstStyle/>
        <a:p>
          <a:endParaRPr lang="en-US"/>
        </a:p>
      </dgm:t>
    </dgm:pt>
    <dgm:pt modelId="{026BC90F-912A-43BB-A3B5-9E011489C438}" type="pres">
      <dgm:prSet presAssocID="{343ADFDE-699A-4590-9360-43B3BE400451}" presName="aSpace2" presStyleCnt="0"/>
      <dgm:spPr/>
      <dgm:t>
        <a:bodyPr/>
        <a:lstStyle/>
        <a:p>
          <a:endParaRPr lang="en-US"/>
        </a:p>
      </dgm:t>
    </dgm:pt>
    <dgm:pt modelId="{5B78D433-FAED-4231-B4B6-64C5AA840DA0}" type="pres">
      <dgm:prSet presAssocID="{8CAB05F9-F0E3-49E9-93D8-E5014DE422B3}" presName="childNode" presStyleLbl="node1" presStyleIdx="7" presStyleCnt="11">
        <dgm:presLayoutVars>
          <dgm:bulletEnabled val="1"/>
        </dgm:presLayoutVars>
      </dgm:prSet>
      <dgm:spPr/>
      <dgm:t>
        <a:bodyPr/>
        <a:lstStyle/>
        <a:p>
          <a:endParaRPr lang="en-US"/>
        </a:p>
      </dgm:t>
    </dgm:pt>
    <dgm:pt modelId="{753F706E-86E1-4F67-9BC8-D2FA507D8AFF}" type="pres">
      <dgm:prSet presAssocID="{5F93D41E-A701-4576-A423-2F2CD86F2210}" presName="aSpace" presStyleCnt="0"/>
      <dgm:spPr/>
      <dgm:t>
        <a:bodyPr/>
        <a:lstStyle/>
        <a:p>
          <a:endParaRPr lang="en-US"/>
        </a:p>
      </dgm:t>
    </dgm:pt>
    <dgm:pt modelId="{11537BA4-933D-4948-8425-E37D69EFDF0B}" type="pres">
      <dgm:prSet presAssocID="{E9D2BB62-6326-4350-A50C-71D456F54BCB}" presName="compNode" presStyleCnt="0"/>
      <dgm:spPr/>
      <dgm:t>
        <a:bodyPr/>
        <a:lstStyle/>
        <a:p>
          <a:endParaRPr lang="en-US"/>
        </a:p>
      </dgm:t>
    </dgm:pt>
    <dgm:pt modelId="{B877C41B-FEC7-4AFC-A892-C19316E68E13}" type="pres">
      <dgm:prSet presAssocID="{E9D2BB62-6326-4350-A50C-71D456F54BCB}" presName="aNode" presStyleLbl="bgShp" presStyleIdx="3" presStyleCnt="4"/>
      <dgm:spPr/>
      <dgm:t>
        <a:bodyPr/>
        <a:lstStyle/>
        <a:p>
          <a:endParaRPr lang="en-US"/>
        </a:p>
      </dgm:t>
    </dgm:pt>
    <dgm:pt modelId="{6050406E-8B59-4C15-BB78-EC7C2275BEFC}" type="pres">
      <dgm:prSet presAssocID="{E9D2BB62-6326-4350-A50C-71D456F54BCB}" presName="textNode" presStyleLbl="bgShp" presStyleIdx="3" presStyleCnt="4"/>
      <dgm:spPr/>
      <dgm:t>
        <a:bodyPr/>
        <a:lstStyle/>
        <a:p>
          <a:endParaRPr lang="en-US"/>
        </a:p>
      </dgm:t>
    </dgm:pt>
    <dgm:pt modelId="{4D992DB4-053D-40CC-9350-D21EC1ACA3A8}" type="pres">
      <dgm:prSet presAssocID="{E9D2BB62-6326-4350-A50C-71D456F54BCB}" presName="compChildNode" presStyleCnt="0"/>
      <dgm:spPr/>
      <dgm:t>
        <a:bodyPr/>
        <a:lstStyle/>
        <a:p>
          <a:endParaRPr lang="en-US"/>
        </a:p>
      </dgm:t>
    </dgm:pt>
    <dgm:pt modelId="{1FF4855D-18E1-4707-B255-C9B1A6BF12B2}" type="pres">
      <dgm:prSet presAssocID="{E9D2BB62-6326-4350-A50C-71D456F54BCB}" presName="theInnerList" presStyleCnt="0"/>
      <dgm:spPr/>
      <dgm:t>
        <a:bodyPr/>
        <a:lstStyle/>
        <a:p>
          <a:endParaRPr lang="en-US"/>
        </a:p>
      </dgm:t>
    </dgm:pt>
    <dgm:pt modelId="{7BA6DDE3-33ED-4F08-8DD9-3D1D58B88F27}" type="pres">
      <dgm:prSet presAssocID="{C8997098-9968-421E-AB09-3678995543FA}" presName="childNode" presStyleLbl="node1" presStyleIdx="8" presStyleCnt="11">
        <dgm:presLayoutVars>
          <dgm:bulletEnabled val="1"/>
        </dgm:presLayoutVars>
      </dgm:prSet>
      <dgm:spPr/>
      <dgm:t>
        <a:bodyPr/>
        <a:lstStyle/>
        <a:p>
          <a:endParaRPr lang="en-US"/>
        </a:p>
      </dgm:t>
    </dgm:pt>
    <dgm:pt modelId="{0FF4EB45-76E3-415B-800E-7102E4BB5F28}" type="pres">
      <dgm:prSet presAssocID="{C8997098-9968-421E-AB09-3678995543FA}" presName="aSpace2" presStyleCnt="0"/>
      <dgm:spPr/>
      <dgm:t>
        <a:bodyPr/>
        <a:lstStyle/>
        <a:p>
          <a:endParaRPr lang="en-US"/>
        </a:p>
      </dgm:t>
    </dgm:pt>
    <dgm:pt modelId="{627B9004-4F2E-44C5-B48E-6C583293C737}" type="pres">
      <dgm:prSet presAssocID="{3CF70C38-9E75-4556-BC06-CE1601FFB952}" presName="childNode" presStyleLbl="node1" presStyleIdx="9" presStyleCnt="11">
        <dgm:presLayoutVars>
          <dgm:bulletEnabled val="1"/>
        </dgm:presLayoutVars>
      </dgm:prSet>
      <dgm:spPr/>
      <dgm:t>
        <a:bodyPr/>
        <a:lstStyle/>
        <a:p>
          <a:endParaRPr lang="en-US"/>
        </a:p>
      </dgm:t>
    </dgm:pt>
    <dgm:pt modelId="{477099C6-9F23-4D41-B145-2BD90E8C20F6}" type="pres">
      <dgm:prSet presAssocID="{3CF70C38-9E75-4556-BC06-CE1601FFB952}" presName="aSpace2" presStyleCnt="0"/>
      <dgm:spPr/>
      <dgm:t>
        <a:bodyPr/>
        <a:lstStyle/>
        <a:p>
          <a:endParaRPr lang="en-US"/>
        </a:p>
      </dgm:t>
    </dgm:pt>
    <dgm:pt modelId="{15432C07-8F57-43A2-BB5F-8B7F734BCC39}" type="pres">
      <dgm:prSet presAssocID="{F08D16BB-4A1C-4006-8241-6DD1ECE13A9A}" presName="childNode" presStyleLbl="node1" presStyleIdx="10" presStyleCnt="11">
        <dgm:presLayoutVars>
          <dgm:bulletEnabled val="1"/>
        </dgm:presLayoutVars>
      </dgm:prSet>
      <dgm:spPr/>
      <dgm:t>
        <a:bodyPr/>
        <a:lstStyle/>
        <a:p>
          <a:endParaRPr lang="en-US"/>
        </a:p>
      </dgm:t>
    </dgm:pt>
  </dgm:ptLst>
  <dgm:cxnLst>
    <dgm:cxn modelId="{5847B6BC-3F0A-420B-A116-1CCC8E42C9F2}" type="presOf" srcId="{DDC05CA9-F5C8-48AA-BC62-F19D6D8568FB}" destId="{56C9E5F4-2F54-4DB5-9162-66297C2FE950}" srcOrd="0" destOrd="0" presId="urn:microsoft.com/office/officeart/2005/8/layout/lProcess2"/>
    <dgm:cxn modelId="{3E09C2FD-9D63-42C6-8766-F2FE19A35008}" srcId="{958AD481-1CA2-4FEC-97CD-303AC30B40F9}" destId="{968F10C5-440C-49F2-9535-CEEE10158B0E}" srcOrd="1" destOrd="0" parTransId="{7B2F3E3E-0446-4F13-B703-71BDC2C489D8}" sibTransId="{6A45CA69-7579-4A77-A7AB-0B4A2F4BE6B8}"/>
    <dgm:cxn modelId="{A67B86F8-2648-40CA-BC03-E28572D4ABEF}" srcId="{E9D2BB62-6326-4350-A50C-71D456F54BCB}" destId="{C8997098-9968-421E-AB09-3678995543FA}" srcOrd="0" destOrd="0" parTransId="{1F257C14-482B-4471-A154-F06923724377}" sibTransId="{5B894647-C91C-436A-BEC0-B715CA77AD24}"/>
    <dgm:cxn modelId="{6063EFAD-38FD-41B4-AC5E-B6608220E660}" type="presOf" srcId="{8DEF21E8-665D-4162-967A-2B2BD1187AE2}" destId="{6D0BA97B-136E-4493-9E29-A19275A1BCDD}" srcOrd="0" destOrd="0" presId="urn:microsoft.com/office/officeart/2005/8/layout/lProcess2"/>
    <dgm:cxn modelId="{3F821B85-3DC2-4281-AE66-2D1DAF94EBFA}" srcId="{958AD481-1CA2-4FEC-97CD-303AC30B40F9}" destId="{8DEF21E8-665D-4162-967A-2B2BD1187AE2}" srcOrd="0" destOrd="0" parTransId="{1DE48040-B8EF-4640-A1FC-513E0302CD42}" sibTransId="{56F962D0-60B8-4DD4-8591-D521246EEC3B}"/>
    <dgm:cxn modelId="{E4D15EDE-CE55-47AA-ABC4-2CB83F9EA2F9}" srcId="{5F93D41E-A701-4576-A423-2F2CD86F2210}" destId="{8CAB05F9-F0E3-49E9-93D8-E5014DE422B3}" srcOrd="1" destOrd="0" parTransId="{303731B0-9CBB-481B-A919-3D515F813750}" sibTransId="{92C1E438-03E6-4BA3-9923-0EFBC97D41D9}"/>
    <dgm:cxn modelId="{AE86BAE6-3D5B-4C41-970B-1F37AE7DA17B}" type="presOf" srcId="{5F93D41E-A701-4576-A423-2F2CD86F2210}" destId="{8C16D34E-FA69-4941-A9D5-BDDA09841243}" srcOrd="0" destOrd="0" presId="urn:microsoft.com/office/officeart/2005/8/layout/lProcess2"/>
    <dgm:cxn modelId="{635B4AF1-55D3-4954-89B1-D56659116163}" srcId="{323915FA-66CB-4A3E-B434-6AE4CBFE8295}" destId="{E4238176-87C4-439A-B916-2FD93DBDA2A7}" srcOrd="0" destOrd="0" parTransId="{9E06639E-6EA6-4264-B43B-392BD2C188D6}" sibTransId="{256332FD-D99E-4EE3-8E23-AB9FB4B840FC}"/>
    <dgm:cxn modelId="{AEA0E3B3-B897-4164-9208-F85D009FEE22}" type="presOf" srcId="{C8997098-9968-421E-AB09-3678995543FA}" destId="{7BA6DDE3-33ED-4F08-8DD9-3D1D58B88F27}" srcOrd="0" destOrd="0" presId="urn:microsoft.com/office/officeart/2005/8/layout/lProcess2"/>
    <dgm:cxn modelId="{BF15C4E8-FDF1-4B53-85E6-0728408DD93C}" type="presOf" srcId="{323915FA-66CB-4A3E-B434-6AE4CBFE8295}" destId="{4D4D6B42-AD22-4462-A9BB-955C44CCD370}" srcOrd="1" destOrd="0" presId="urn:microsoft.com/office/officeart/2005/8/layout/lProcess2"/>
    <dgm:cxn modelId="{8A9BE392-D667-4D7F-86F6-E5A2FE6F7C9F}" srcId="{DDC05CA9-F5C8-48AA-BC62-F19D6D8568FB}" destId="{5F93D41E-A701-4576-A423-2F2CD86F2210}" srcOrd="2" destOrd="0" parTransId="{402898CB-2878-4765-8FCE-B24E9E6F0FE3}" sibTransId="{A249A97F-7C2F-4BF5-8F66-D54C97F12666}"/>
    <dgm:cxn modelId="{F30BEEE4-7F6C-4C93-A3BE-DEBFBE48282E}" type="presOf" srcId="{8CAB05F9-F0E3-49E9-93D8-E5014DE422B3}" destId="{5B78D433-FAED-4231-B4B6-64C5AA840DA0}" srcOrd="0" destOrd="0" presId="urn:microsoft.com/office/officeart/2005/8/layout/lProcess2"/>
    <dgm:cxn modelId="{52D8A8C0-D74F-496A-83DB-BB6A8CCBB732}" type="presOf" srcId="{958AD481-1CA2-4FEC-97CD-303AC30B40F9}" destId="{DCCBE121-1E32-4DC8-BCE6-274D82FF01A5}" srcOrd="1" destOrd="0" presId="urn:microsoft.com/office/officeart/2005/8/layout/lProcess2"/>
    <dgm:cxn modelId="{DEB3994C-020A-4654-BD2B-7B79BD5B584B}" type="presOf" srcId="{968F10C5-440C-49F2-9535-CEEE10158B0E}" destId="{DFFB1306-7130-4FFC-A973-EE1C5A977C54}" srcOrd="0" destOrd="0" presId="urn:microsoft.com/office/officeart/2005/8/layout/lProcess2"/>
    <dgm:cxn modelId="{20336C04-8858-4CEE-ABBC-0BAA2835E737}" srcId="{DDC05CA9-F5C8-48AA-BC62-F19D6D8568FB}" destId="{958AD481-1CA2-4FEC-97CD-303AC30B40F9}" srcOrd="1" destOrd="0" parTransId="{71DD1460-85FD-4723-81B4-144C3BF740EF}" sibTransId="{BF9C23A8-4F7C-42C9-81EC-E22DDEAC4BA8}"/>
    <dgm:cxn modelId="{1954E597-60B7-4414-BBBF-E79A1373EEE8}" srcId="{958AD481-1CA2-4FEC-97CD-303AC30B40F9}" destId="{8C7CF4A1-AEC8-4620-8FED-3F09F9E15369}" srcOrd="2" destOrd="0" parTransId="{A630AEB0-BF49-40DA-849F-1FD8F1A9D6F2}" sibTransId="{F8A5A37F-FC87-4A4C-AC89-6BA22A511D46}"/>
    <dgm:cxn modelId="{1DB7095A-AFC8-4216-9F03-13A35D63DB38}" srcId="{323915FA-66CB-4A3E-B434-6AE4CBFE8295}" destId="{18E6EE29-3142-4A06-A960-6169A652C05F}" srcOrd="1" destOrd="0" parTransId="{E2DF3BD6-DAC9-40F6-9A38-E1E8324AA4B9}" sibTransId="{BB163BC0-1C08-43F4-A65E-664CDD02144E}"/>
    <dgm:cxn modelId="{BA1BF0B5-5159-4A52-91EC-FCE02914F5FE}" type="presOf" srcId="{5F93D41E-A701-4576-A423-2F2CD86F2210}" destId="{A426C7CC-053A-41D9-944C-1ED465BFCE94}" srcOrd="1" destOrd="0" presId="urn:microsoft.com/office/officeart/2005/8/layout/lProcess2"/>
    <dgm:cxn modelId="{F3C5CD54-F1E1-4415-975F-FE67CDE663EA}" srcId="{DDC05CA9-F5C8-48AA-BC62-F19D6D8568FB}" destId="{323915FA-66CB-4A3E-B434-6AE4CBFE8295}" srcOrd="0" destOrd="0" parTransId="{284CD8C2-B50E-40F2-9910-C6907E3B80B8}" sibTransId="{ACB3351F-5EE9-48D3-BEAD-6BD4F31A8548}"/>
    <dgm:cxn modelId="{22F8851A-1B5D-492E-AEB4-6F61F94FF0FD}" type="presOf" srcId="{3CF70C38-9E75-4556-BC06-CE1601FFB952}" destId="{627B9004-4F2E-44C5-B48E-6C583293C737}" srcOrd="0" destOrd="0" presId="urn:microsoft.com/office/officeart/2005/8/layout/lProcess2"/>
    <dgm:cxn modelId="{72DF8802-B545-4C0A-B750-724D174481BE}" type="presOf" srcId="{F08D16BB-4A1C-4006-8241-6DD1ECE13A9A}" destId="{15432C07-8F57-43A2-BB5F-8B7F734BCC39}" srcOrd="0" destOrd="0" presId="urn:microsoft.com/office/officeart/2005/8/layout/lProcess2"/>
    <dgm:cxn modelId="{ADA8B72D-BE68-417C-8EBA-AC3E09F7957B}" type="presOf" srcId="{8C7CF4A1-AEC8-4620-8FED-3F09F9E15369}" destId="{D95AB618-3B87-455B-8F76-2E3F9B385979}" srcOrd="0" destOrd="0" presId="urn:microsoft.com/office/officeart/2005/8/layout/lProcess2"/>
    <dgm:cxn modelId="{E98AE0C1-E7A3-4661-872E-FD74B21C71F5}" srcId="{E9D2BB62-6326-4350-A50C-71D456F54BCB}" destId="{3CF70C38-9E75-4556-BC06-CE1601FFB952}" srcOrd="1" destOrd="0" parTransId="{90F732CD-B79C-4917-9BC3-D33F87CA01E1}" sibTransId="{79D118CC-5F21-4E68-8536-8976DC03C591}"/>
    <dgm:cxn modelId="{79224EE9-10DD-4FB6-9C6C-0D596E0093C6}" type="presOf" srcId="{E4238176-87C4-439A-B916-2FD93DBDA2A7}" destId="{9752BFC4-F15F-4EDF-90FD-9C2A71372B37}" srcOrd="0" destOrd="0" presId="urn:microsoft.com/office/officeart/2005/8/layout/lProcess2"/>
    <dgm:cxn modelId="{A9EE75EB-A075-4255-BE20-5D0E1E4EED3B}" type="presOf" srcId="{343ADFDE-699A-4590-9360-43B3BE400451}" destId="{60A96210-4F59-4D3C-BB58-7B0379FA0831}" srcOrd="0" destOrd="0" presId="urn:microsoft.com/office/officeart/2005/8/layout/lProcess2"/>
    <dgm:cxn modelId="{C49D24C0-C0F8-4477-AF0D-3958F5603F8F}" type="presOf" srcId="{E9D2BB62-6326-4350-A50C-71D456F54BCB}" destId="{B877C41B-FEC7-4AFC-A892-C19316E68E13}" srcOrd="0" destOrd="0" presId="urn:microsoft.com/office/officeart/2005/8/layout/lProcess2"/>
    <dgm:cxn modelId="{F38C3A5B-6CBC-4D87-B069-2229DB51FCB7}" srcId="{DDC05CA9-F5C8-48AA-BC62-F19D6D8568FB}" destId="{E9D2BB62-6326-4350-A50C-71D456F54BCB}" srcOrd="3" destOrd="0" parTransId="{E78F1442-6B5D-4E14-9CF3-6B2936588D87}" sibTransId="{B3D24926-B62A-4DD6-B699-1802B40EE571}"/>
    <dgm:cxn modelId="{429E5FD5-928E-41BB-8A45-6D37AE2F2AC4}" type="presOf" srcId="{6B5E3CD3-7FAA-4128-821B-F3F7F850D188}" destId="{7A31EB1D-5145-4843-A70F-310601031C5C}" srcOrd="0" destOrd="0" presId="urn:microsoft.com/office/officeart/2005/8/layout/lProcess2"/>
    <dgm:cxn modelId="{EFB5E68D-72E0-425B-BF6B-17C23768CEA1}" type="presOf" srcId="{323915FA-66CB-4A3E-B434-6AE4CBFE8295}" destId="{DE4C274C-A478-4C8D-A338-9FD9842F2450}" srcOrd="0" destOrd="0" presId="urn:microsoft.com/office/officeart/2005/8/layout/lProcess2"/>
    <dgm:cxn modelId="{9434EA0F-403C-4B49-B53C-DE5E91293F4D}" srcId="{E9D2BB62-6326-4350-A50C-71D456F54BCB}" destId="{F08D16BB-4A1C-4006-8241-6DD1ECE13A9A}" srcOrd="2" destOrd="0" parTransId="{004124B3-A6A3-494B-81D9-51E98E19CF8E}" sibTransId="{C3F15F18-ABE0-488E-B8E6-F767001DF66C}"/>
    <dgm:cxn modelId="{374999B1-68E4-4A53-9A80-45FDF3CF94F9}" type="presOf" srcId="{958AD481-1CA2-4FEC-97CD-303AC30B40F9}" destId="{792275AE-0171-4466-AF33-AC8DE8066C98}" srcOrd="0" destOrd="0" presId="urn:microsoft.com/office/officeart/2005/8/layout/lProcess2"/>
    <dgm:cxn modelId="{AE69F00F-A707-4151-A94F-7B6DC91CD7CD}" type="presOf" srcId="{18E6EE29-3142-4A06-A960-6169A652C05F}" destId="{571BC4B5-4101-4ACF-818A-853885F15A0C}" srcOrd="0" destOrd="0" presId="urn:microsoft.com/office/officeart/2005/8/layout/lProcess2"/>
    <dgm:cxn modelId="{70A68EA2-8496-4608-AA23-ECB7299B1853}" srcId="{323915FA-66CB-4A3E-B434-6AE4CBFE8295}" destId="{6B5E3CD3-7FAA-4128-821B-F3F7F850D188}" srcOrd="2" destOrd="0" parTransId="{FAC4D3C8-8B58-4CA4-B211-B9C525BC2ABC}" sibTransId="{E99C4E53-D172-401D-A22B-708BB02E9500}"/>
    <dgm:cxn modelId="{289EA656-FFCC-47FE-83FA-7392E81B6595}" type="presOf" srcId="{E9D2BB62-6326-4350-A50C-71D456F54BCB}" destId="{6050406E-8B59-4C15-BB78-EC7C2275BEFC}" srcOrd="1" destOrd="0" presId="urn:microsoft.com/office/officeart/2005/8/layout/lProcess2"/>
    <dgm:cxn modelId="{07BCCD8F-D585-4003-B421-57746F1E4DB4}" srcId="{5F93D41E-A701-4576-A423-2F2CD86F2210}" destId="{343ADFDE-699A-4590-9360-43B3BE400451}" srcOrd="0" destOrd="0" parTransId="{6DB76B7E-9105-40E9-9F3C-5ECBDEDB43CB}" sibTransId="{F788E05C-9A6E-4782-8188-CBDD17D3838E}"/>
    <dgm:cxn modelId="{27914760-017E-409C-9279-042A98BCCD2F}" type="presParOf" srcId="{56C9E5F4-2F54-4DB5-9162-66297C2FE950}" destId="{F38103C1-AE81-4C5A-A70A-40FB6EEAAD2C}" srcOrd="0" destOrd="0" presId="urn:microsoft.com/office/officeart/2005/8/layout/lProcess2"/>
    <dgm:cxn modelId="{6AEA5916-24B1-4D9A-9F4E-F687CC30A6FB}" type="presParOf" srcId="{F38103C1-AE81-4C5A-A70A-40FB6EEAAD2C}" destId="{DE4C274C-A478-4C8D-A338-9FD9842F2450}" srcOrd="0" destOrd="0" presId="urn:microsoft.com/office/officeart/2005/8/layout/lProcess2"/>
    <dgm:cxn modelId="{F38FDC34-80D5-42D0-9CB1-CC5BE385A8FA}" type="presParOf" srcId="{F38103C1-AE81-4C5A-A70A-40FB6EEAAD2C}" destId="{4D4D6B42-AD22-4462-A9BB-955C44CCD370}" srcOrd="1" destOrd="0" presId="urn:microsoft.com/office/officeart/2005/8/layout/lProcess2"/>
    <dgm:cxn modelId="{718E02FF-96F7-4A3F-916C-E612A0FFF5EC}" type="presParOf" srcId="{F38103C1-AE81-4C5A-A70A-40FB6EEAAD2C}" destId="{2941E2A7-3998-4F09-A115-059BE6AA7723}" srcOrd="2" destOrd="0" presId="urn:microsoft.com/office/officeart/2005/8/layout/lProcess2"/>
    <dgm:cxn modelId="{813AB54B-4EA7-494F-866C-85A13C123A99}" type="presParOf" srcId="{2941E2A7-3998-4F09-A115-059BE6AA7723}" destId="{45CB8DD1-0F04-4024-9E83-DC7700B5C7C4}" srcOrd="0" destOrd="0" presId="urn:microsoft.com/office/officeart/2005/8/layout/lProcess2"/>
    <dgm:cxn modelId="{2CD5AD0E-5DB7-40A6-B267-4061E5F77BD0}" type="presParOf" srcId="{45CB8DD1-0F04-4024-9E83-DC7700B5C7C4}" destId="{9752BFC4-F15F-4EDF-90FD-9C2A71372B37}" srcOrd="0" destOrd="0" presId="urn:microsoft.com/office/officeart/2005/8/layout/lProcess2"/>
    <dgm:cxn modelId="{3A007992-F068-45D4-85B9-A793EDD5A67B}" type="presParOf" srcId="{45CB8DD1-0F04-4024-9E83-DC7700B5C7C4}" destId="{A37C9E22-8653-47ED-BB71-6193B455210C}" srcOrd="1" destOrd="0" presId="urn:microsoft.com/office/officeart/2005/8/layout/lProcess2"/>
    <dgm:cxn modelId="{E507AA3C-43AD-4A62-AC36-D0C6F150C1D7}" type="presParOf" srcId="{45CB8DD1-0F04-4024-9E83-DC7700B5C7C4}" destId="{571BC4B5-4101-4ACF-818A-853885F15A0C}" srcOrd="2" destOrd="0" presId="urn:microsoft.com/office/officeart/2005/8/layout/lProcess2"/>
    <dgm:cxn modelId="{33A97450-56AE-4720-A563-2A041FAC8F7D}" type="presParOf" srcId="{45CB8DD1-0F04-4024-9E83-DC7700B5C7C4}" destId="{245A5259-1A57-4226-BFB7-36618DA68CA2}" srcOrd="3" destOrd="0" presId="urn:microsoft.com/office/officeart/2005/8/layout/lProcess2"/>
    <dgm:cxn modelId="{DCC53172-F75B-4950-9802-560347035275}" type="presParOf" srcId="{45CB8DD1-0F04-4024-9E83-DC7700B5C7C4}" destId="{7A31EB1D-5145-4843-A70F-310601031C5C}" srcOrd="4" destOrd="0" presId="urn:microsoft.com/office/officeart/2005/8/layout/lProcess2"/>
    <dgm:cxn modelId="{B408A1B7-F077-44F5-901E-8B003C55B817}" type="presParOf" srcId="{56C9E5F4-2F54-4DB5-9162-66297C2FE950}" destId="{79DD5615-C1E1-446B-B2FF-BD74D300B0FE}" srcOrd="1" destOrd="0" presId="urn:microsoft.com/office/officeart/2005/8/layout/lProcess2"/>
    <dgm:cxn modelId="{5DBBCBB1-4702-4C05-9093-D290D3173980}" type="presParOf" srcId="{56C9E5F4-2F54-4DB5-9162-66297C2FE950}" destId="{C1D602E9-3D94-4A0B-9B3C-B7A2AA273C74}" srcOrd="2" destOrd="0" presId="urn:microsoft.com/office/officeart/2005/8/layout/lProcess2"/>
    <dgm:cxn modelId="{44B0A67D-033E-412A-8766-6173BC5C5720}" type="presParOf" srcId="{C1D602E9-3D94-4A0B-9B3C-B7A2AA273C74}" destId="{792275AE-0171-4466-AF33-AC8DE8066C98}" srcOrd="0" destOrd="0" presId="urn:microsoft.com/office/officeart/2005/8/layout/lProcess2"/>
    <dgm:cxn modelId="{39294C34-6791-4C26-B033-5720EB695D4A}" type="presParOf" srcId="{C1D602E9-3D94-4A0B-9B3C-B7A2AA273C74}" destId="{DCCBE121-1E32-4DC8-BCE6-274D82FF01A5}" srcOrd="1" destOrd="0" presId="urn:microsoft.com/office/officeart/2005/8/layout/lProcess2"/>
    <dgm:cxn modelId="{1939F1DF-1C39-45BB-A69F-45B5E03DAF3B}" type="presParOf" srcId="{C1D602E9-3D94-4A0B-9B3C-B7A2AA273C74}" destId="{5A7F8066-20A7-4F29-963B-B22D0C615AFB}" srcOrd="2" destOrd="0" presId="urn:microsoft.com/office/officeart/2005/8/layout/lProcess2"/>
    <dgm:cxn modelId="{9C2B2454-F022-4D9B-86FE-AFA67DA445C9}" type="presParOf" srcId="{5A7F8066-20A7-4F29-963B-B22D0C615AFB}" destId="{3296BF17-406E-40CB-A2E4-934E8DB183CA}" srcOrd="0" destOrd="0" presId="urn:microsoft.com/office/officeart/2005/8/layout/lProcess2"/>
    <dgm:cxn modelId="{CB64223E-21B0-4E39-A9D7-76A893F24B58}" type="presParOf" srcId="{3296BF17-406E-40CB-A2E4-934E8DB183CA}" destId="{6D0BA97B-136E-4493-9E29-A19275A1BCDD}" srcOrd="0" destOrd="0" presId="urn:microsoft.com/office/officeart/2005/8/layout/lProcess2"/>
    <dgm:cxn modelId="{1180468C-CC6B-4008-AA7E-4CB95EAF0129}" type="presParOf" srcId="{3296BF17-406E-40CB-A2E4-934E8DB183CA}" destId="{8B8F49B7-F5C5-4C31-8F2B-47C04ECA9022}" srcOrd="1" destOrd="0" presId="urn:microsoft.com/office/officeart/2005/8/layout/lProcess2"/>
    <dgm:cxn modelId="{0E7DECA5-18F0-4AAF-B26E-D16E81728E53}" type="presParOf" srcId="{3296BF17-406E-40CB-A2E4-934E8DB183CA}" destId="{DFFB1306-7130-4FFC-A973-EE1C5A977C54}" srcOrd="2" destOrd="0" presId="urn:microsoft.com/office/officeart/2005/8/layout/lProcess2"/>
    <dgm:cxn modelId="{5CB18985-30E0-4996-930A-8AB59B292799}" type="presParOf" srcId="{3296BF17-406E-40CB-A2E4-934E8DB183CA}" destId="{501FC984-04A5-4168-930A-9B7BF1B1BB33}" srcOrd="3" destOrd="0" presId="urn:microsoft.com/office/officeart/2005/8/layout/lProcess2"/>
    <dgm:cxn modelId="{6DC08759-6DFE-40D8-A95A-36C274627F51}" type="presParOf" srcId="{3296BF17-406E-40CB-A2E4-934E8DB183CA}" destId="{D95AB618-3B87-455B-8F76-2E3F9B385979}" srcOrd="4" destOrd="0" presId="urn:microsoft.com/office/officeart/2005/8/layout/lProcess2"/>
    <dgm:cxn modelId="{1D788A60-6565-4565-BA9D-128CA0E416CD}" type="presParOf" srcId="{56C9E5F4-2F54-4DB5-9162-66297C2FE950}" destId="{00B8ED16-C0B1-4228-9341-DD50C9FA03E9}" srcOrd="3" destOrd="0" presId="urn:microsoft.com/office/officeart/2005/8/layout/lProcess2"/>
    <dgm:cxn modelId="{5F93DF3A-9049-427B-9B6C-33CEA3C5D233}" type="presParOf" srcId="{56C9E5F4-2F54-4DB5-9162-66297C2FE950}" destId="{8B250790-BB35-4AF5-A0D5-37620D7856A3}" srcOrd="4" destOrd="0" presId="urn:microsoft.com/office/officeart/2005/8/layout/lProcess2"/>
    <dgm:cxn modelId="{821C8EB8-2C4D-4C32-A51D-59ED83BF7041}" type="presParOf" srcId="{8B250790-BB35-4AF5-A0D5-37620D7856A3}" destId="{8C16D34E-FA69-4941-A9D5-BDDA09841243}" srcOrd="0" destOrd="0" presId="urn:microsoft.com/office/officeart/2005/8/layout/lProcess2"/>
    <dgm:cxn modelId="{DE0B5D11-72DE-4626-B950-EE8C2F7FA543}" type="presParOf" srcId="{8B250790-BB35-4AF5-A0D5-37620D7856A3}" destId="{A426C7CC-053A-41D9-944C-1ED465BFCE94}" srcOrd="1" destOrd="0" presId="urn:microsoft.com/office/officeart/2005/8/layout/lProcess2"/>
    <dgm:cxn modelId="{7BE14CE0-7036-4D2A-AA82-C2515B8D3422}" type="presParOf" srcId="{8B250790-BB35-4AF5-A0D5-37620D7856A3}" destId="{5EBEB6ED-B014-4E3B-B822-AD6212247B51}" srcOrd="2" destOrd="0" presId="urn:microsoft.com/office/officeart/2005/8/layout/lProcess2"/>
    <dgm:cxn modelId="{9E5F0319-C014-46C7-AE22-3A760D251D59}" type="presParOf" srcId="{5EBEB6ED-B014-4E3B-B822-AD6212247B51}" destId="{ECC98DC2-9134-43E0-A4D9-8F5A56E1FA09}" srcOrd="0" destOrd="0" presId="urn:microsoft.com/office/officeart/2005/8/layout/lProcess2"/>
    <dgm:cxn modelId="{FA01B23D-54BA-41D2-9100-355ECC314BB2}" type="presParOf" srcId="{ECC98DC2-9134-43E0-A4D9-8F5A56E1FA09}" destId="{60A96210-4F59-4D3C-BB58-7B0379FA0831}" srcOrd="0" destOrd="0" presId="urn:microsoft.com/office/officeart/2005/8/layout/lProcess2"/>
    <dgm:cxn modelId="{70703684-5893-4DD4-B58F-D9C71F0863C1}" type="presParOf" srcId="{ECC98DC2-9134-43E0-A4D9-8F5A56E1FA09}" destId="{026BC90F-912A-43BB-A3B5-9E011489C438}" srcOrd="1" destOrd="0" presId="urn:microsoft.com/office/officeart/2005/8/layout/lProcess2"/>
    <dgm:cxn modelId="{90697DE1-41E4-49A3-819A-447D4DC08A35}" type="presParOf" srcId="{ECC98DC2-9134-43E0-A4D9-8F5A56E1FA09}" destId="{5B78D433-FAED-4231-B4B6-64C5AA840DA0}" srcOrd="2" destOrd="0" presId="urn:microsoft.com/office/officeart/2005/8/layout/lProcess2"/>
    <dgm:cxn modelId="{97C26977-324B-42F1-BD1F-03581306ECC6}" type="presParOf" srcId="{56C9E5F4-2F54-4DB5-9162-66297C2FE950}" destId="{753F706E-86E1-4F67-9BC8-D2FA507D8AFF}" srcOrd="5" destOrd="0" presId="urn:microsoft.com/office/officeart/2005/8/layout/lProcess2"/>
    <dgm:cxn modelId="{4155960A-5F86-4780-A0C8-D623E174ED18}" type="presParOf" srcId="{56C9E5F4-2F54-4DB5-9162-66297C2FE950}" destId="{11537BA4-933D-4948-8425-E37D69EFDF0B}" srcOrd="6" destOrd="0" presId="urn:microsoft.com/office/officeart/2005/8/layout/lProcess2"/>
    <dgm:cxn modelId="{687F2F77-EFB0-4579-8214-0F1063309A72}" type="presParOf" srcId="{11537BA4-933D-4948-8425-E37D69EFDF0B}" destId="{B877C41B-FEC7-4AFC-A892-C19316E68E13}" srcOrd="0" destOrd="0" presId="urn:microsoft.com/office/officeart/2005/8/layout/lProcess2"/>
    <dgm:cxn modelId="{6C10C705-6F77-4DCD-BA17-3C028E9ACB99}" type="presParOf" srcId="{11537BA4-933D-4948-8425-E37D69EFDF0B}" destId="{6050406E-8B59-4C15-BB78-EC7C2275BEFC}" srcOrd="1" destOrd="0" presId="urn:microsoft.com/office/officeart/2005/8/layout/lProcess2"/>
    <dgm:cxn modelId="{8A404F91-9CB2-4EBB-98D9-AB3C942897E0}" type="presParOf" srcId="{11537BA4-933D-4948-8425-E37D69EFDF0B}" destId="{4D992DB4-053D-40CC-9350-D21EC1ACA3A8}" srcOrd="2" destOrd="0" presId="urn:microsoft.com/office/officeart/2005/8/layout/lProcess2"/>
    <dgm:cxn modelId="{23AE4FF7-9675-4A17-866D-840A0B53D251}" type="presParOf" srcId="{4D992DB4-053D-40CC-9350-D21EC1ACA3A8}" destId="{1FF4855D-18E1-4707-B255-C9B1A6BF12B2}" srcOrd="0" destOrd="0" presId="urn:microsoft.com/office/officeart/2005/8/layout/lProcess2"/>
    <dgm:cxn modelId="{E4FC4554-8A17-41BC-AB6D-8B56372A6AF3}" type="presParOf" srcId="{1FF4855D-18E1-4707-B255-C9B1A6BF12B2}" destId="{7BA6DDE3-33ED-4F08-8DD9-3D1D58B88F27}" srcOrd="0" destOrd="0" presId="urn:microsoft.com/office/officeart/2005/8/layout/lProcess2"/>
    <dgm:cxn modelId="{3E60C42E-D159-4C3E-A3F8-01667F026593}" type="presParOf" srcId="{1FF4855D-18E1-4707-B255-C9B1A6BF12B2}" destId="{0FF4EB45-76E3-415B-800E-7102E4BB5F28}" srcOrd="1" destOrd="0" presId="urn:microsoft.com/office/officeart/2005/8/layout/lProcess2"/>
    <dgm:cxn modelId="{E79EA682-D6CE-4E7F-B0D1-318F8B5D1244}" type="presParOf" srcId="{1FF4855D-18E1-4707-B255-C9B1A6BF12B2}" destId="{627B9004-4F2E-44C5-B48E-6C583293C737}" srcOrd="2" destOrd="0" presId="urn:microsoft.com/office/officeart/2005/8/layout/lProcess2"/>
    <dgm:cxn modelId="{1A53E224-5339-4846-8F5E-E473B049AFB1}" type="presParOf" srcId="{1FF4855D-18E1-4707-B255-C9B1A6BF12B2}" destId="{477099C6-9F23-4D41-B145-2BD90E8C20F6}" srcOrd="3" destOrd="0" presId="urn:microsoft.com/office/officeart/2005/8/layout/lProcess2"/>
    <dgm:cxn modelId="{19B05E62-0928-4802-857A-6FD771459EE4}" type="presParOf" srcId="{1FF4855D-18E1-4707-B255-C9B1A6BF12B2}" destId="{15432C07-8F57-43A2-BB5F-8B7F734BCC39}" srcOrd="4" destOrd="0" presId="urn:microsoft.com/office/officeart/2005/8/layout/lProcess2"/>
  </dgm:cxnLst>
  <dgm:bg/>
  <dgm:whole/>
</dgm:dataModel>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Trebuchet MS" pitchFamily="34" charset="0"/>
              </a:rPr>
              <a:t>WinHEC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smtClean="0"/>
              <a:t>WinHEC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89A713E4-BF7C-42BA-B0E0-851B1B8389C1}"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A713E4-BF7C-42BA-B0E0-851B1B8389C1}"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9A713E4-BF7C-42BA-B0E0-851B1B8389C1}"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A713E4-BF7C-42BA-B0E0-851B1B8389C1}"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89A713E4-BF7C-42BA-B0E0-851B1B8389C1}"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A713E4-BF7C-42BA-B0E0-851B1B8389C1}"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10:36 PM</a:t>
            </a:fld>
            <a:endParaRPr lang="en-US" dirty="0"/>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A713E4-BF7C-42BA-B0E0-851B1B8389C1}"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A713E4-BF7C-42BA-B0E0-851B1B8389C1}"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10:36 PM</a:t>
            </a:fld>
            <a:endParaRPr lang="en-US" dirty="0"/>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smtClean="0"/>
          </a:p>
        </p:txBody>
      </p:sp>
      <p:sp>
        <p:nvSpPr>
          <p:cNvPr id="4" name="Slide Number Placeholder 3"/>
          <p:cNvSpPr>
            <a:spLocks noGrp="1"/>
          </p:cNvSpPr>
          <p:nvPr>
            <p:ph type="sldNum" sz="quarter" idx="10"/>
          </p:nvPr>
        </p:nvSpPr>
        <p:spPr/>
        <p:txBody>
          <a:bodyPr/>
          <a:lstStyle/>
          <a:p>
            <a:fld id="{89A713E4-BF7C-42BA-B0E0-851B1B8389C1}"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cstate="screen"/>
          <a:srcRect/>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cstate="screen"/>
          <a:srcRect/>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cstate="screen"/>
          <a:srcRect/>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cstate="screen"/>
          <a:srcRect/>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cstate="screen"/>
          <a:srcRect/>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cstate="screen"/>
          <a:srcRect/>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cstate="screen"/>
          <a:srcRect/>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www.microsoft.com/ipv6"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hyperlink" Target="http://technet.microsoft.com/en-us/network/bb545651.aspx"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6000" dirty="0" smtClean="0">
                <a:latin typeface="Trebuchet MS" pitchFamily="34" charset="0"/>
              </a:rPr>
              <a:t>Secure</a:t>
            </a:r>
            <a:endParaRPr lang="en-US" sz="6000" dirty="0">
              <a:latin typeface="Trebuchet MS" pitchFamily="34" charset="0"/>
            </a:endParaRPr>
          </a:p>
        </p:txBody>
      </p:sp>
      <p:sp>
        <p:nvSpPr>
          <p:cNvPr id="9" name="Content Placeholder 4"/>
          <p:cNvSpPr>
            <a:spLocks noGrp="1"/>
          </p:cNvSpPr>
          <p:nvPr>
            <p:ph idx="1"/>
          </p:nvPr>
        </p:nvSpPr>
        <p:spPr>
          <a:xfrm>
            <a:off x="382588" y="1414464"/>
            <a:ext cx="4189412" cy="4110869"/>
          </a:xfrm>
        </p:spPr>
        <p:txBody>
          <a:bodyPr/>
          <a:lstStyle/>
          <a:p>
            <a:r>
              <a:rPr lang="en-US" sz="2000" dirty="0" smtClean="0"/>
              <a:t>Encrypted by default</a:t>
            </a:r>
          </a:p>
          <a:p>
            <a:r>
              <a:rPr lang="en-US" sz="2000" dirty="0" smtClean="0"/>
              <a:t>Works with Smartcards</a:t>
            </a:r>
          </a:p>
          <a:p>
            <a:pPr>
              <a:buNone/>
            </a:pPr>
            <a:r>
              <a:rPr lang="en-US" sz="2000" dirty="0" smtClean="0"/>
              <a:t>Granular access control through Server and Domain Isolation</a:t>
            </a:r>
          </a:p>
          <a:p>
            <a:pPr lvl="1"/>
            <a:r>
              <a:rPr lang="en-US" sz="1800" dirty="0" smtClean="0"/>
              <a:t>Servers or Apps available to certain users</a:t>
            </a:r>
          </a:p>
          <a:p>
            <a:pPr lvl="1"/>
            <a:r>
              <a:rPr lang="en-US" sz="1800" dirty="0" smtClean="0"/>
              <a:t>Servers or Apps NOT available when remote</a:t>
            </a:r>
          </a:p>
          <a:p>
            <a:r>
              <a:rPr lang="en-US" sz="2000" dirty="0" smtClean="0"/>
              <a:t>Coexists with existing </a:t>
            </a:r>
            <a:br>
              <a:rPr lang="en-US" sz="2000" dirty="0" smtClean="0"/>
            </a:br>
            <a:r>
              <a:rPr lang="en-US" sz="2000" dirty="0" smtClean="0"/>
              <a:t>edge, health, and </a:t>
            </a:r>
            <a:br>
              <a:rPr lang="en-US" sz="2000" dirty="0" smtClean="0"/>
            </a:br>
            <a:r>
              <a:rPr lang="en-US" sz="2000" dirty="0" smtClean="0"/>
              <a:t>access policies</a:t>
            </a:r>
          </a:p>
          <a:p>
            <a:endParaRPr lang="en-US" sz="2000" dirty="0"/>
          </a:p>
        </p:txBody>
      </p:sp>
      <p:pic>
        <p:nvPicPr>
          <p:cNvPr id="2051" name="Picture 3" descr="C:\Program Files\Microsoft Resource DVD Artwork\DVD_ART\Artwork_Imagery\HARDWARE_IMAGERY\Illustration - Misc Hardware\Windows Vista Illustration Icons\Secure PC.png"/>
          <p:cNvPicPr>
            <a:picLocks noChangeAspect="1" noChangeArrowheads="1"/>
          </p:cNvPicPr>
          <p:nvPr/>
        </p:nvPicPr>
        <p:blipFill>
          <a:blip r:embed="rId3"/>
          <a:srcRect/>
          <a:stretch>
            <a:fillRect/>
          </a:stretch>
        </p:blipFill>
        <p:spPr bwMode="auto">
          <a:xfrm>
            <a:off x="4969137" y="1744362"/>
            <a:ext cx="3369275" cy="3369275"/>
          </a:xfrm>
          <a:prstGeom prst="rect">
            <a:avLst/>
          </a:prstGeom>
          <a:noFill/>
          <a:effectLst>
            <a:outerShdw blurRad="76200" dir="18900000" sy="23000" kx="-1200000" algn="bl"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231" y="3095367"/>
            <a:ext cx="8380412" cy="664797"/>
          </a:xfrm>
        </p:spPr>
        <p:txBody>
          <a:bodyPr/>
          <a:lstStyle/>
          <a:p>
            <a:pPr algn="ctr"/>
            <a:r>
              <a:rPr lang="en-US" sz="6000" dirty="0" smtClean="0">
                <a:latin typeface="Trebuchet MS" pitchFamily="34" charset="0"/>
              </a:rPr>
              <a:t>Manageable</a:t>
            </a:r>
            <a:endParaRPr lang="en-US" dirty="0">
              <a:latin typeface="Trebuchet MS" pitchFamily="34" charset="0"/>
            </a:endParaRPr>
          </a:p>
        </p:txBody>
      </p:sp>
      <p:pic>
        <p:nvPicPr>
          <p:cNvPr id="3074" name="Picture 2" descr="C:\Program Files\Microsoft Resource DVD Artwork\DVD_ART\Artwork_Imagery\HARDWARE_IMAGERY\Illustration - Misc Hardware\Windows Vista Illustration Icons\Security Good.png"/>
          <p:cNvPicPr>
            <a:picLocks noChangeAspect="1" noChangeArrowheads="1"/>
          </p:cNvPicPr>
          <p:nvPr/>
        </p:nvPicPr>
        <p:blipFill>
          <a:blip r:embed="rId3"/>
          <a:srcRect/>
          <a:stretch>
            <a:fillRect/>
          </a:stretch>
        </p:blipFill>
        <p:spPr bwMode="auto">
          <a:xfrm>
            <a:off x="3096483" y="197708"/>
            <a:ext cx="2945971" cy="2945971"/>
          </a:xfrm>
          <a:prstGeom prst="rect">
            <a:avLst/>
          </a:prstGeom>
          <a:noFill/>
          <a:effectLst>
            <a:outerShdw blurRad="76200" dir="18900000" sy="23000" kx="-1200000" algn="bl" rotWithShape="0">
              <a:prstClr val="black">
                <a:alpha val="20000"/>
              </a:prstClr>
            </a:outerShdw>
          </a:effectLst>
        </p:spPr>
      </p:pic>
      <p:sp>
        <p:nvSpPr>
          <p:cNvPr id="9" name="Content Placeholder 3"/>
          <p:cNvSpPr txBox="1">
            <a:spLocks/>
          </p:cNvSpPr>
          <p:nvPr/>
        </p:nvSpPr>
        <p:spPr bwMode="auto">
          <a:xfrm>
            <a:off x="381000" y="4104806"/>
            <a:ext cx="8380412" cy="201285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82573" lvl="0" indent="-382573" defTabSz="912777" fontAlgn="base">
              <a:lnSpc>
                <a:spcPct val="90000"/>
              </a:lnSpc>
              <a:spcBef>
                <a:spcPts val="1167"/>
              </a:spcBef>
              <a:spcAft>
                <a:spcPct val="0"/>
              </a:spcAft>
              <a:buClr>
                <a:schemeClr val="tx2"/>
              </a:buClr>
              <a:buSzPct val="95000"/>
              <a:buBlip>
                <a:blip r:embed="rId4"/>
              </a:buBlip>
            </a:pPr>
            <a:r>
              <a:rPr lang="en-US" sz="28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Wizard-based installation</a:t>
            </a:r>
          </a:p>
          <a:p>
            <a:pPr marL="382573" lvl="0" indent="-382573" defTabSz="912777" fontAlgn="base">
              <a:lnSpc>
                <a:spcPct val="90000"/>
              </a:lnSpc>
              <a:spcBef>
                <a:spcPts val="1167"/>
              </a:spcBef>
              <a:spcAft>
                <a:spcPct val="0"/>
              </a:spcAft>
              <a:buClr>
                <a:schemeClr val="tx2"/>
              </a:buClr>
              <a:buSzPct val="95000"/>
              <a:buBlip>
                <a:blip r:embed="rId4"/>
              </a:buBlip>
            </a:pPr>
            <a:r>
              <a:rPr lang="en-US" sz="28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Reach out to previously untouchable machines</a:t>
            </a:r>
          </a:p>
          <a:p>
            <a:pPr marL="382573" lvl="0" indent="-382573" defTabSz="912777" fontAlgn="base">
              <a:lnSpc>
                <a:spcPct val="90000"/>
              </a:lnSpc>
              <a:spcBef>
                <a:spcPts val="1167"/>
              </a:spcBef>
              <a:spcAft>
                <a:spcPct val="0"/>
              </a:spcAft>
              <a:buClr>
                <a:schemeClr val="tx2"/>
              </a:buClr>
              <a:buSzPct val="95000"/>
              <a:buBlip>
                <a:blip r:embed="rId4"/>
              </a:buBlip>
            </a:pPr>
            <a:r>
              <a:rPr lang="en-US" sz="28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Allows clients to process Group Policies</a:t>
            </a:r>
          </a:p>
          <a:p>
            <a:pPr marL="382573" lvl="0" indent="-382573" defTabSz="912777" fontAlgn="base">
              <a:lnSpc>
                <a:spcPct val="90000"/>
              </a:lnSpc>
              <a:spcBef>
                <a:spcPts val="1167"/>
              </a:spcBef>
              <a:spcAft>
                <a:spcPct val="0"/>
              </a:spcAft>
              <a:buClr>
                <a:schemeClr val="tx2"/>
              </a:buClr>
              <a:buSzPct val="95000"/>
              <a:buBlip>
                <a:blip r:embed="rId4"/>
              </a:buBlip>
            </a:pPr>
            <a:r>
              <a:rPr lang="en-US" sz="28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NAP integration for health compliance</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Lower Cost Of Ownership</a:t>
            </a:r>
            <a:endParaRPr lang="en-US" dirty="0"/>
          </a:p>
        </p:txBody>
      </p:sp>
      <p:sp>
        <p:nvSpPr>
          <p:cNvPr id="4" name="Content Placeholder 3"/>
          <p:cNvSpPr>
            <a:spLocks noGrp="1"/>
          </p:cNvSpPr>
          <p:nvPr>
            <p:ph idx="1"/>
          </p:nvPr>
        </p:nvSpPr>
        <p:spPr>
          <a:xfrm>
            <a:off x="382588" y="1414464"/>
            <a:ext cx="8380412" cy="4518673"/>
          </a:xfrm>
        </p:spPr>
        <p:txBody>
          <a:bodyPr/>
          <a:lstStyle/>
          <a:p>
            <a:pPr marL="463550" indent="-463550"/>
            <a:r>
              <a:rPr lang="en-US" dirty="0" smtClean="0"/>
              <a:t>Whether inside or out</a:t>
            </a:r>
          </a:p>
          <a:p>
            <a:pPr marL="860425" lvl="1" indent="-396875"/>
            <a:r>
              <a:rPr lang="en-US" dirty="0" smtClean="0"/>
              <a:t>Same policies</a:t>
            </a:r>
          </a:p>
          <a:p>
            <a:pPr marL="1201738" lvl="2" indent="-341313"/>
            <a:r>
              <a:rPr lang="en-US" dirty="0" smtClean="0"/>
              <a:t>Policies based on identity</a:t>
            </a:r>
            <a:br>
              <a:rPr lang="en-US" dirty="0" smtClean="0"/>
            </a:br>
            <a:r>
              <a:rPr lang="en-US" dirty="0" smtClean="0"/>
              <a:t>not location</a:t>
            </a:r>
          </a:p>
          <a:p>
            <a:pPr marL="860425" lvl="1" indent="-396875"/>
            <a:r>
              <a:rPr lang="en-US" dirty="0" smtClean="0"/>
              <a:t>Same user experience</a:t>
            </a:r>
          </a:p>
          <a:p>
            <a:pPr marL="1201738" lvl="2" indent="-341313"/>
            <a:r>
              <a:rPr lang="en-US" dirty="0" smtClean="0"/>
              <a:t>Reduces complexity for the user</a:t>
            </a:r>
          </a:p>
          <a:p>
            <a:pPr marL="1201738" lvl="2" indent="-341313"/>
            <a:r>
              <a:rPr lang="en-US" dirty="0" smtClean="0"/>
              <a:t>Reduces helpdesk calls</a:t>
            </a:r>
          </a:p>
          <a:p>
            <a:pPr marL="463550" indent="-463550"/>
            <a:r>
              <a:rPr lang="en-US" dirty="0" smtClean="0"/>
              <a:t>No need for application specific gateways</a:t>
            </a:r>
            <a:br>
              <a:rPr lang="en-US" dirty="0" smtClean="0"/>
            </a:br>
            <a:endParaRPr lang="en-US" dirty="0"/>
          </a:p>
        </p:txBody>
      </p:sp>
      <p:pic>
        <p:nvPicPr>
          <p:cNvPr id="14340" name="Picture 4" descr="C:\Program Files\Microsoft Resource DVD Artwork\DVD_ART\Artwork_Imagery\Shapes and Graphics\MSN Illustration Icon\MSN icon money.png"/>
          <p:cNvPicPr>
            <a:picLocks noChangeAspect="1" noChangeArrowheads="1"/>
          </p:cNvPicPr>
          <p:nvPr/>
        </p:nvPicPr>
        <p:blipFill>
          <a:blip r:embed="rId3"/>
          <a:srcRect/>
          <a:stretch>
            <a:fillRect/>
          </a:stretch>
        </p:blipFill>
        <p:spPr bwMode="auto">
          <a:xfrm>
            <a:off x="5488950" y="1126311"/>
            <a:ext cx="3242825" cy="5301367"/>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Cloud 15"/>
          <p:cNvSpPr/>
          <p:nvPr/>
        </p:nvSpPr>
        <p:spPr bwMode="auto">
          <a:xfrm>
            <a:off x="487912" y="533400"/>
            <a:ext cx="7086600" cy="6096000"/>
          </a:xfrm>
          <a:prstGeom prst="cloud">
            <a:avLst/>
          </a:prstGeom>
          <a:solidFill>
            <a:srgbClr val="FFFFFF">
              <a:alpha val="35000"/>
            </a:srgbClr>
          </a:solidFill>
          <a:ln>
            <a:solidFill>
              <a:srgbClr val="FFFFFF"/>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bg2"/>
              </a:solidFill>
              <a:effectLst>
                <a:outerShdw blurRad="38100" dist="38100" dir="2700000" algn="tl">
                  <a:srgbClr val="000000">
                    <a:alpha val="43137"/>
                  </a:srgbClr>
                </a:outerShdw>
              </a:effectLst>
              <a:latin typeface="Segoe" pitchFamily="34" charset="0"/>
            </a:endParaRPr>
          </a:p>
        </p:txBody>
      </p:sp>
      <p:pic>
        <p:nvPicPr>
          <p:cNvPr id="4" name="Picture 209" descr="laptop notebook portable Computer"/>
          <p:cNvPicPr>
            <a:picLocks noChangeAspect="1" noChangeArrowheads="1"/>
          </p:cNvPicPr>
          <p:nvPr/>
        </p:nvPicPr>
        <p:blipFill>
          <a:blip r:embed="rId3" cstate="print"/>
          <a:srcRect/>
          <a:stretch>
            <a:fillRect/>
          </a:stretch>
        </p:blipFill>
        <p:spPr bwMode="auto">
          <a:xfrm>
            <a:off x="716632" y="2359957"/>
            <a:ext cx="1828561" cy="1733323"/>
          </a:xfrm>
          <a:prstGeom prst="rect">
            <a:avLst/>
          </a:prstGeom>
          <a:noFill/>
        </p:spPr>
      </p:pic>
      <p:cxnSp>
        <p:nvCxnSpPr>
          <p:cNvPr id="7" name="Straight Arrow Connector 6"/>
          <p:cNvCxnSpPr/>
          <p:nvPr/>
        </p:nvCxnSpPr>
        <p:spPr>
          <a:xfrm flipV="1">
            <a:off x="2392673" y="3226618"/>
            <a:ext cx="4724639" cy="1"/>
          </a:xfrm>
          <a:prstGeom prst="straightConnector1">
            <a:avLst/>
          </a:prstGeom>
          <a:ln w="4762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02736" y="1273792"/>
            <a:ext cx="2743200" cy="461665"/>
          </a:xfrm>
          <a:prstGeom prst="rect">
            <a:avLst/>
          </a:prstGeom>
          <a:noFill/>
        </p:spPr>
        <p:txBody>
          <a:bodyPr wrap="square" rtlCol="0">
            <a:spAutoFit/>
          </a:bodyPr>
          <a:lstStyle/>
          <a:p>
            <a:pPr algn="ctr"/>
            <a:r>
              <a:rPr lang="en-US" sz="24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rPr>
              <a:t>DirectAccess Server</a:t>
            </a:r>
          </a:p>
        </p:txBody>
      </p:sp>
      <p:sp>
        <p:nvSpPr>
          <p:cNvPr id="11" name="TextBox 10"/>
          <p:cNvSpPr txBox="1"/>
          <p:nvPr/>
        </p:nvSpPr>
        <p:spPr>
          <a:xfrm>
            <a:off x="177424" y="1273792"/>
            <a:ext cx="2743200" cy="461665"/>
          </a:xfrm>
          <a:prstGeom prst="rect">
            <a:avLst/>
          </a:prstGeom>
          <a:noFill/>
        </p:spPr>
        <p:txBody>
          <a:bodyPr wrap="square" rtlCol="0">
            <a:spAutoFit/>
          </a:bodyPr>
          <a:lstStyle/>
          <a:p>
            <a:pPr algn="ctr"/>
            <a:r>
              <a:rPr lang="en-US" sz="24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rPr>
              <a:t>DirectAccess Client</a:t>
            </a:r>
          </a:p>
        </p:txBody>
      </p:sp>
      <p:sp>
        <p:nvSpPr>
          <p:cNvPr id="17" name="TextBox 16"/>
          <p:cNvSpPr txBox="1"/>
          <p:nvPr/>
        </p:nvSpPr>
        <p:spPr>
          <a:xfrm>
            <a:off x="3192440" y="576616"/>
            <a:ext cx="2743200" cy="646331"/>
          </a:xfrm>
          <a:prstGeom prst="rect">
            <a:avLst/>
          </a:prstGeom>
          <a:noFill/>
        </p:spPr>
        <p:txBody>
          <a:bodyPr wrap="square" rtlCol="0">
            <a:spAutoFit/>
          </a:bodyPr>
          <a:lstStyle/>
          <a:p>
            <a:pPr algn="ctr"/>
            <a:r>
              <a:rPr lang="en-US" sz="36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rPr>
              <a:t>Internet</a:t>
            </a:r>
            <a:endParaRPr lang="en-US" sz="24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endParaRPr>
          </a:p>
        </p:txBody>
      </p:sp>
      <p:sp>
        <p:nvSpPr>
          <p:cNvPr id="18" name="Rounded Rectangle 17"/>
          <p:cNvSpPr/>
          <p:nvPr/>
        </p:nvSpPr>
        <p:spPr bwMode="auto">
          <a:xfrm>
            <a:off x="806933" y="4528992"/>
            <a:ext cx="1472252" cy="381695"/>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tx1"/>
                </a:solidFill>
                <a:latin typeface="Trebuchet MS" pitchFamily="34" charset="0"/>
              </a:rPr>
              <a:t>Native IPv6</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9" name="Rounded Rectangle 18"/>
          <p:cNvSpPr/>
          <p:nvPr/>
        </p:nvSpPr>
        <p:spPr bwMode="auto">
          <a:xfrm>
            <a:off x="806933" y="5021067"/>
            <a:ext cx="1472252" cy="381695"/>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tx1"/>
                </a:solidFill>
                <a:latin typeface="Trebuchet MS" pitchFamily="34" charset="0"/>
              </a:rPr>
              <a:t>6to4</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0" name="Rounded Rectangle 19"/>
          <p:cNvSpPr/>
          <p:nvPr/>
        </p:nvSpPr>
        <p:spPr bwMode="auto">
          <a:xfrm>
            <a:off x="806933" y="5513142"/>
            <a:ext cx="1472252" cy="381695"/>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tx1"/>
                </a:solidFill>
                <a:latin typeface="Trebuchet MS" pitchFamily="34" charset="0"/>
              </a:rPr>
              <a:t>Teredo</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1" name="Rounded Rectangle 20"/>
          <p:cNvSpPr/>
          <p:nvPr/>
        </p:nvSpPr>
        <p:spPr bwMode="auto">
          <a:xfrm>
            <a:off x="806933" y="6005216"/>
            <a:ext cx="1472252" cy="381695"/>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tx1"/>
                </a:solidFill>
                <a:latin typeface="Trebuchet MS" pitchFamily="34" charset="0"/>
              </a:rPr>
              <a:t>IP-HTTPS</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23" name="Shape 22"/>
          <p:cNvCxnSpPr>
            <a:stCxn id="26" idx="1"/>
          </p:cNvCxnSpPr>
          <p:nvPr/>
        </p:nvCxnSpPr>
        <p:spPr>
          <a:xfrm rot="10800000" flipV="1">
            <a:off x="3006766" y="2362700"/>
            <a:ext cx="361205" cy="831762"/>
          </a:xfrm>
          <a:prstGeom prst="curvedConnector2">
            <a:avLst/>
          </a:prstGeom>
          <a:ln w="1905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bwMode="auto">
          <a:xfrm>
            <a:off x="3367970" y="2096000"/>
            <a:ext cx="2895600" cy="53340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tx1"/>
                </a:solidFill>
                <a:latin typeface="Trebuchet MS" pitchFamily="34" charset="0"/>
              </a:rPr>
              <a:t>Tunnel over IPv4 UDP, HTTPS, etc.</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9" name="Picture 2" descr="C:\Program Files\Microsoft Resource DVD Artwork\DVD_ART\Artwork_Imagery\HARDWARE_IMAGERY\Illustration - Misc Hardware\XML Icons\Server Content Management.png"/>
          <p:cNvPicPr>
            <a:picLocks noChangeAspect="1" noChangeArrowheads="1"/>
          </p:cNvPicPr>
          <p:nvPr/>
        </p:nvPicPr>
        <p:blipFill>
          <a:blip r:embed="rId4"/>
          <a:srcRect/>
          <a:stretch>
            <a:fillRect/>
          </a:stretch>
        </p:blipFill>
        <p:spPr bwMode="auto">
          <a:xfrm>
            <a:off x="7117312" y="1981200"/>
            <a:ext cx="1572124" cy="2321007"/>
          </a:xfrm>
          <a:prstGeom prst="rect">
            <a:avLst/>
          </a:prstGeom>
          <a:noFill/>
        </p:spPr>
      </p:pic>
      <p:sp>
        <p:nvSpPr>
          <p:cNvPr id="24" name="Rounded Rectangle 23"/>
          <p:cNvSpPr/>
          <p:nvPr/>
        </p:nvSpPr>
        <p:spPr bwMode="auto">
          <a:xfrm>
            <a:off x="3367970" y="2949039"/>
            <a:ext cx="2895600" cy="53340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400" spc="-125" dirty="0" smtClean="0">
                <a:ln w="3175">
                  <a:noFill/>
                </a:ln>
                <a:solidFill>
                  <a:srgbClr val="FFFF00"/>
                </a:solidFill>
                <a:effectLst>
                  <a:outerShdw blurRad="38100" dist="38100" dir="2700000" algn="tl">
                    <a:srgbClr val="000000">
                      <a:alpha val="43137"/>
                    </a:srgbClr>
                  </a:outerShdw>
                </a:effectLst>
                <a:latin typeface="Trebuchet MS" pitchFamily="34" charset="0"/>
                <a:cs typeface="Arial" charset="0"/>
              </a:rPr>
              <a:t>Encrypted </a:t>
            </a:r>
            <a:r>
              <a:rPr lang="en-US" sz="2400" spc="-125" dirty="0" err="1" smtClean="0">
                <a:ln w="3175">
                  <a:noFill/>
                </a:ln>
                <a:solidFill>
                  <a:srgbClr val="FFFF00"/>
                </a:solidFill>
                <a:effectLst>
                  <a:outerShdw blurRad="38100" dist="38100" dir="2700000" algn="tl">
                    <a:srgbClr val="000000">
                      <a:alpha val="43137"/>
                    </a:srgbClr>
                  </a:outerShdw>
                </a:effectLst>
                <a:latin typeface="Trebuchet MS" pitchFamily="34" charset="0"/>
                <a:cs typeface="Arial" charset="0"/>
              </a:rPr>
              <a:t>IPsec+ESP</a:t>
            </a:r>
            <a:endParaRPr lang="en-US" sz="2400" spc="-125" dirty="0" smtClean="0">
              <a:ln w="3175">
                <a:noFill/>
              </a:ln>
              <a:solidFill>
                <a:srgbClr val="FFFF00"/>
              </a:solidFill>
              <a:effectLst>
                <a:outerShdw blurRad="38100" dist="38100" dir="2700000" algn="tl">
                  <a:srgbClr val="000000">
                    <a:alpha val="43137"/>
                  </a:srgbClr>
                </a:outerShdw>
              </a:effectLst>
              <a:latin typeface="Trebuchet MS" pitchFamily="34" charset="0"/>
              <a:cs typeface="Arial" charset="0"/>
            </a:endParaRPr>
          </a:p>
        </p:txBody>
      </p:sp>
      <p:pic>
        <p:nvPicPr>
          <p:cNvPr id="25" name="Picture 9" descr="C:\Program Files\Microsoft Resource DVD Artwork\DVD_ART\Artwork_Imagery\HARDWARE_IMAGERY\Illustration - Misc Hardware\XML Icons\Server.png"/>
          <p:cNvPicPr>
            <a:picLocks noChangeAspect="1" noChangeArrowheads="1"/>
          </p:cNvPicPr>
          <p:nvPr/>
        </p:nvPicPr>
        <p:blipFill>
          <a:blip r:embed="rId5" cstate="screen"/>
          <a:srcRect/>
          <a:stretch>
            <a:fillRect/>
          </a:stretch>
        </p:blipFill>
        <p:spPr bwMode="auto">
          <a:xfrm>
            <a:off x="7379554" y="5272644"/>
            <a:ext cx="762000" cy="1125325"/>
          </a:xfrm>
          <a:prstGeom prst="rect">
            <a:avLst/>
          </a:prstGeom>
          <a:noFill/>
          <a:ln w="9525">
            <a:noFill/>
            <a:miter lim="800000"/>
            <a:headEnd/>
            <a:tailEnd/>
          </a:ln>
        </p:spPr>
      </p:pic>
      <p:sp>
        <p:nvSpPr>
          <p:cNvPr id="27" name="TextBox 26"/>
          <p:cNvSpPr txBox="1"/>
          <p:nvPr/>
        </p:nvSpPr>
        <p:spPr>
          <a:xfrm>
            <a:off x="6788427" y="4672280"/>
            <a:ext cx="2133600" cy="461665"/>
          </a:xfrm>
          <a:prstGeom prst="rect">
            <a:avLst/>
          </a:prstGeom>
          <a:noFill/>
        </p:spPr>
        <p:txBody>
          <a:bodyPr wrap="square" rtlCol="0">
            <a:spAutoFit/>
          </a:bodyPr>
          <a:lstStyle/>
          <a:p>
            <a:pPr algn="ctr"/>
            <a:r>
              <a:rPr lang="en-US" sz="24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rPr>
              <a:t>IPsec Gateway</a:t>
            </a:r>
          </a:p>
        </p:txBody>
      </p:sp>
      <p:cxnSp>
        <p:nvCxnSpPr>
          <p:cNvPr id="28" name="Straight Arrow Connector 27"/>
          <p:cNvCxnSpPr/>
          <p:nvPr/>
        </p:nvCxnSpPr>
        <p:spPr>
          <a:xfrm>
            <a:off x="2509447" y="3355269"/>
            <a:ext cx="4910686" cy="2368637"/>
          </a:xfrm>
          <a:prstGeom prst="straightConnector1">
            <a:avLst/>
          </a:prstGeom>
          <a:ln w="4762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bwMode="auto">
          <a:xfrm rot="1608698">
            <a:off x="3367970" y="4253345"/>
            <a:ext cx="2895600" cy="53340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400" spc="-125" dirty="0" smtClean="0">
                <a:ln w="3175">
                  <a:noFill/>
                </a:ln>
                <a:solidFill>
                  <a:srgbClr val="FFFF00"/>
                </a:solidFill>
                <a:effectLst>
                  <a:outerShdw blurRad="38100" dist="38100" dir="2700000" algn="tl">
                    <a:srgbClr val="000000">
                      <a:alpha val="43137"/>
                    </a:srgbClr>
                  </a:outerShdw>
                </a:effectLst>
                <a:latin typeface="Trebuchet MS" pitchFamily="34" charset="0"/>
                <a:cs typeface="Arial" charset="0"/>
              </a:rPr>
              <a:t>Encrypted </a:t>
            </a:r>
            <a:r>
              <a:rPr lang="en-US" sz="2400" spc="-125" dirty="0" err="1" smtClean="0">
                <a:ln w="3175">
                  <a:noFill/>
                </a:ln>
                <a:solidFill>
                  <a:srgbClr val="FFFF00"/>
                </a:solidFill>
                <a:effectLst>
                  <a:outerShdw blurRad="38100" dist="38100" dir="2700000" algn="tl">
                    <a:srgbClr val="000000">
                      <a:alpha val="43137"/>
                    </a:srgbClr>
                  </a:outerShdw>
                </a:effectLst>
                <a:latin typeface="Trebuchet MS" pitchFamily="34" charset="0"/>
                <a:cs typeface="Arial" charset="0"/>
              </a:rPr>
              <a:t>IPsec+ESP</a:t>
            </a:r>
            <a:endParaRPr lang="en-US" sz="2400" spc="-125" dirty="0" smtClean="0">
              <a:ln w="3175">
                <a:noFill/>
              </a:ln>
              <a:solidFill>
                <a:srgbClr val="FFFF00"/>
              </a:solidFill>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par>
                                <p:cTn id="28" presetID="22" presetClass="entr" presetSubtype="2"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right)">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1000"/>
                                        <p:tgtEl>
                                          <p:spTgt spid="27"/>
                                        </p:tgtEl>
                                      </p:cBhvr>
                                    </p:animEffect>
                                    <p:anim calcmode="lin" valueType="num">
                                      <p:cBhvr>
                                        <p:cTn id="46" dur="1000" fill="hold"/>
                                        <p:tgtEl>
                                          <p:spTgt spid="27"/>
                                        </p:tgtEl>
                                        <p:attrNameLst>
                                          <p:attrName>ppt_x</p:attrName>
                                        </p:attrNameLst>
                                      </p:cBhvr>
                                      <p:tavLst>
                                        <p:tav tm="0">
                                          <p:val>
                                            <p:strVal val="#ppt_x"/>
                                          </p:val>
                                        </p:tav>
                                        <p:tav tm="100000">
                                          <p:val>
                                            <p:strVal val="#ppt_x"/>
                                          </p:val>
                                        </p:tav>
                                      </p:tavLst>
                                    </p:anim>
                                    <p:anim calcmode="lin" valueType="num">
                                      <p:cBhvr>
                                        <p:cTn id="4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1" nodeType="clickEffect">
                                  <p:stCondLst>
                                    <p:cond delay="0"/>
                                  </p:stCondLst>
                                  <p:childTnLst>
                                    <p:animEffect transition="out" filter="dissolve">
                                      <p:cBhvr>
                                        <p:cTn id="51" dur="500"/>
                                        <p:tgtEl>
                                          <p:spTgt spid="24"/>
                                        </p:tgtEl>
                                      </p:cBhvr>
                                    </p:animEffect>
                                    <p:set>
                                      <p:cBhvr>
                                        <p:cTn id="52" dur="1" fill="hold">
                                          <p:stCondLst>
                                            <p:cond delay="499"/>
                                          </p:stCondLst>
                                        </p:cTn>
                                        <p:tgtEl>
                                          <p:spTgt spid="24"/>
                                        </p:tgtEl>
                                        <p:attrNameLst>
                                          <p:attrName>style.visibility</p:attrName>
                                        </p:attrNameLst>
                                      </p:cBhvr>
                                      <p:to>
                                        <p:strVal val="hidden"/>
                                      </p:to>
                                    </p:set>
                                  </p:childTnLst>
                                </p:cTn>
                              </p:par>
                              <p:par>
                                <p:cTn id="53" presetID="9" presetClass="exit" presetSubtype="0" fill="hold" nodeType="withEffect">
                                  <p:stCondLst>
                                    <p:cond delay="0"/>
                                  </p:stCondLst>
                                  <p:childTnLst>
                                    <p:animEffect transition="out" filter="dissolve">
                                      <p:cBhvr>
                                        <p:cTn id="54" dur="500"/>
                                        <p:tgtEl>
                                          <p:spTgt spid="7"/>
                                        </p:tgtEl>
                                      </p:cBhvr>
                                    </p:animEffect>
                                    <p:set>
                                      <p:cBhvr>
                                        <p:cTn id="55" dur="1" fill="hold">
                                          <p:stCondLst>
                                            <p:cond delay="499"/>
                                          </p:stCondLst>
                                        </p:cTn>
                                        <p:tgtEl>
                                          <p:spTgt spid="7"/>
                                        </p:tgtEl>
                                        <p:attrNameLst>
                                          <p:attrName>style.visibility</p:attrName>
                                        </p:attrNameLst>
                                      </p:cBhvr>
                                      <p:to>
                                        <p:strVal val="hidden"/>
                                      </p:to>
                                    </p:set>
                                  </p:childTnLst>
                                </p:cTn>
                              </p:par>
                              <p:par>
                                <p:cTn id="56" presetID="9" presetClass="exit" presetSubtype="0" fill="hold" grpId="1" nodeType="withEffect">
                                  <p:stCondLst>
                                    <p:cond delay="0"/>
                                  </p:stCondLst>
                                  <p:childTnLst>
                                    <p:animEffect transition="out" filter="dissolve">
                                      <p:cBhvr>
                                        <p:cTn id="57" dur="500"/>
                                        <p:tgtEl>
                                          <p:spTgt spid="26"/>
                                        </p:tgtEl>
                                      </p:cBhvr>
                                    </p:animEffect>
                                    <p:set>
                                      <p:cBhvr>
                                        <p:cTn id="58" dur="1" fill="hold">
                                          <p:stCondLst>
                                            <p:cond delay="499"/>
                                          </p:stCondLst>
                                        </p:cTn>
                                        <p:tgtEl>
                                          <p:spTgt spid="26"/>
                                        </p:tgtEl>
                                        <p:attrNameLst>
                                          <p:attrName>style.visibility</p:attrName>
                                        </p:attrNameLst>
                                      </p:cBhvr>
                                      <p:to>
                                        <p:strVal val="hidden"/>
                                      </p:to>
                                    </p:set>
                                  </p:childTnLst>
                                </p:cTn>
                              </p:par>
                              <p:par>
                                <p:cTn id="59" presetID="9" presetClass="exit" presetSubtype="0" fill="hold" nodeType="withEffect">
                                  <p:stCondLst>
                                    <p:cond delay="0"/>
                                  </p:stCondLst>
                                  <p:childTnLst>
                                    <p:animEffect transition="out" filter="dissolve">
                                      <p:cBhvr>
                                        <p:cTn id="60" dur="500"/>
                                        <p:tgtEl>
                                          <p:spTgt spid="23"/>
                                        </p:tgtEl>
                                      </p:cBhvr>
                                    </p:animEffect>
                                    <p:set>
                                      <p:cBhvr>
                                        <p:cTn id="61" dur="1" fill="hold">
                                          <p:stCondLst>
                                            <p:cond delay="499"/>
                                          </p:stCondLst>
                                        </p:cTn>
                                        <p:tgtEl>
                                          <p:spTgt spid="23"/>
                                        </p:tgtEl>
                                        <p:attrNameLst>
                                          <p:attrName>style.visibility</p:attrName>
                                        </p:attrNameLst>
                                      </p:cBhvr>
                                      <p:to>
                                        <p:strVal val="hidden"/>
                                      </p:to>
                                    </p:set>
                                  </p:childTnLst>
                                </p:cTn>
                              </p:par>
                              <p:par>
                                <p:cTn id="62" presetID="9" presetClass="entr" presetSubtype="0"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dissolve">
                                      <p:cBhvr>
                                        <p:cTn id="64" dur="500"/>
                                        <p:tgtEl>
                                          <p:spTgt spid="30"/>
                                        </p:tgtEl>
                                      </p:cBhvr>
                                    </p:animEffect>
                                  </p:childTnLst>
                                </p:cTn>
                              </p:par>
                              <p:par>
                                <p:cTn id="65" presetID="9" presetClass="entr" presetSubtype="0"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dissolve">
                                      <p:cBhvr>
                                        <p:cTn id="6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6" grpId="0" animBg="1"/>
      <p:bldP spid="26" grpId="1" animBg="1"/>
      <p:bldP spid="24" grpId="0" animBg="1"/>
      <p:bldP spid="24" grpId="1" animBg="1"/>
      <p:bldP spid="27"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loud 15"/>
          <p:cNvSpPr/>
          <p:nvPr/>
        </p:nvSpPr>
        <p:spPr bwMode="auto">
          <a:xfrm>
            <a:off x="501560" y="533400"/>
            <a:ext cx="7086600" cy="5689979"/>
          </a:xfrm>
          <a:prstGeom prst="cloud">
            <a:avLst/>
          </a:prstGeom>
          <a:solidFill>
            <a:srgbClr val="FFFFFF">
              <a:alpha val="35000"/>
            </a:srgbClr>
          </a:solidFill>
          <a:ln>
            <a:solidFill>
              <a:srgbClr val="FFFFFF"/>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bg2"/>
              </a:solidFill>
              <a:effectLst>
                <a:outerShdw blurRad="38100" dist="38100" dir="2700000" algn="tl">
                  <a:srgbClr val="000000">
                    <a:alpha val="43137"/>
                  </a:srgbClr>
                </a:outerShdw>
              </a:effectLst>
              <a:latin typeface="Segoe" pitchFamily="34" charset="0"/>
            </a:endParaRPr>
          </a:p>
        </p:txBody>
      </p:sp>
      <p:cxnSp>
        <p:nvCxnSpPr>
          <p:cNvPr id="7" name="Straight Arrow Connector 6"/>
          <p:cNvCxnSpPr/>
          <p:nvPr/>
        </p:nvCxnSpPr>
        <p:spPr>
          <a:xfrm flipV="1">
            <a:off x="2406321" y="3200400"/>
            <a:ext cx="3962639" cy="26220"/>
          </a:xfrm>
          <a:prstGeom prst="straightConnector1">
            <a:avLst/>
          </a:prstGeom>
          <a:ln w="4762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192887" y="573604"/>
            <a:ext cx="2743200" cy="1200329"/>
          </a:xfrm>
          <a:prstGeom prst="rect">
            <a:avLst/>
          </a:prstGeom>
          <a:noFill/>
        </p:spPr>
        <p:txBody>
          <a:bodyPr wrap="square" rtlCol="0">
            <a:spAutoFit/>
          </a:bodyPr>
          <a:lstStyle/>
          <a:p>
            <a:pPr algn="ctr"/>
            <a:r>
              <a:rPr lang="en-US" sz="36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rPr>
              <a:t>Enterprise Network</a:t>
            </a:r>
          </a:p>
        </p:txBody>
      </p:sp>
      <p:sp>
        <p:nvSpPr>
          <p:cNvPr id="22" name="TextBox 21"/>
          <p:cNvSpPr txBox="1"/>
          <p:nvPr/>
        </p:nvSpPr>
        <p:spPr>
          <a:xfrm>
            <a:off x="272960" y="1219199"/>
            <a:ext cx="2743200" cy="461665"/>
          </a:xfrm>
          <a:prstGeom prst="rect">
            <a:avLst/>
          </a:prstGeom>
          <a:noFill/>
        </p:spPr>
        <p:txBody>
          <a:bodyPr wrap="square" rtlCol="0">
            <a:spAutoFit/>
          </a:bodyPr>
          <a:lstStyle/>
          <a:p>
            <a:pPr algn="ctr"/>
            <a:r>
              <a:rPr lang="en-US" sz="24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rPr>
              <a:t>DirectAccess Server</a:t>
            </a:r>
          </a:p>
        </p:txBody>
      </p:sp>
      <p:sp>
        <p:nvSpPr>
          <p:cNvPr id="24" name="TextBox 23"/>
          <p:cNvSpPr txBox="1"/>
          <p:nvPr/>
        </p:nvSpPr>
        <p:spPr>
          <a:xfrm>
            <a:off x="6521360" y="1280755"/>
            <a:ext cx="2514600" cy="830997"/>
          </a:xfrm>
          <a:prstGeom prst="rect">
            <a:avLst/>
          </a:prstGeom>
          <a:noFill/>
        </p:spPr>
        <p:txBody>
          <a:bodyPr wrap="square" rtlCol="0">
            <a:spAutoFit/>
          </a:bodyPr>
          <a:lstStyle/>
          <a:p>
            <a:pPr algn="ctr"/>
            <a:r>
              <a:rPr lang="en-US" sz="24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rPr>
              <a:t>Line of Business Applications</a:t>
            </a:r>
          </a:p>
        </p:txBody>
      </p:sp>
      <p:grpSp>
        <p:nvGrpSpPr>
          <p:cNvPr id="18" name="Group 17"/>
          <p:cNvGrpSpPr/>
          <p:nvPr/>
        </p:nvGrpSpPr>
        <p:grpSpPr>
          <a:xfrm>
            <a:off x="6521360" y="2438400"/>
            <a:ext cx="2200900" cy="2228600"/>
            <a:chOff x="6248400" y="2438400"/>
            <a:chExt cx="2200900" cy="2228600"/>
          </a:xfrm>
        </p:grpSpPr>
        <p:pic>
          <p:nvPicPr>
            <p:cNvPr id="27" name="Picture 9" descr="C:\Program Files\Microsoft Resource DVD Artwork\DVD_ART\Artwork_Imagery\HARDWARE_IMAGERY\Illustration - Misc Hardware\XML Icons\Server.png"/>
            <p:cNvPicPr>
              <a:picLocks noChangeAspect="1" noChangeArrowheads="1"/>
            </p:cNvPicPr>
            <p:nvPr/>
          </p:nvPicPr>
          <p:blipFill>
            <a:blip r:embed="rId3"/>
            <a:srcRect/>
            <a:stretch>
              <a:fillRect/>
            </a:stretch>
          </p:blipFill>
          <p:spPr bwMode="auto">
            <a:xfrm>
              <a:off x="6248400" y="2438400"/>
              <a:ext cx="1156954" cy="1828800"/>
            </a:xfrm>
            <a:prstGeom prst="rect">
              <a:avLst/>
            </a:prstGeom>
            <a:noFill/>
            <a:ln w="9525">
              <a:noFill/>
              <a:miter lim="800000"/>
              <a:headEnd/>
              <a:tailEnd/>
            </a:ln>
          </p:spPr>
        </p:pic>
        <p:pic>
          <p:nvPicPr>
            <p:cNvPr id="28" name="Picture 9" descr="C:\Program Files\Microsoft Resource DVD Artwork\DVD_ART\Artwork_Imagery\HARDWARE_IMAGERY\Illustration - Misc Hardware\XML Icons\Server.png"/>
            <p:cNvPicPr>
              <a:picLocks noChangeAspect="1" noChangeArrowheads="1"/>
            </p:cNvPicPr>
            <p:nvPr/>
          </p:nvPicPr>
          <p:blipFill>
            <a:blip r:embed="rId3"/>
            <a:srcRect/>
            <a:stretch>
              <a:fillRect/>
            </a:stretch>
          </p:blipFill>
          <p:spPr bwMode="auto">
            <a:xfrm>
              <a:off x="6770373" y="2638300"/>
              <a:ext cx="1156954" cy="1828800"/>
            </a:xfrm>
            <a:prstGeom prst="rect">
              <a:avLst/>
            </a:prstGeom>
            <a:noFill/>
            <a:ln w="9525">
              <a:noFill/>
              <a:miter lim="800000"/>
              <a:headEnd/>
              <a:tailEnd/>
            </a:ln>
          </p:spPr>
        </p:pic>
        <p:pic>
          <p:nvPicPr>
            <p:cNvPr id="29" name="Picture 9" descr="C:\Program Files\Microsoft Resource DVD Artwork\DVD_ART\Artwork_Imagery\HARDWARE_IMAGERY\Illustration - Misc Hardware\XML Icons\Server.png"/>
            <p:cNvPicPr>
              <a:picLocks noChangeAspect="1" noChangeArrowheads="1"/>
            </p:cNvPicPr>
            <p:nvPr/>
          </p:nvPicPr>
          <p:blipFill>
            <a:blip r:embed="rId3"/>
            <a:srcRect/>
            <a:stretch>
              <a:fillRect/>
            </a:stretch>
          </p:blipFill>
          <p:spPr bwMode="auto">
            <a:xfrm>
              <a:off x="7292346" y="2838200"/>
              <a:ext cx="1156954" cy="1828800"/>
            </a:xfrm>
            <a:prstGeom prst="rect">
              <a:avLst/>
            </a:prstGeom>
            <a:noFill/>
            <a:ln w="9525">
              <a:noFill/>
              <a:miter lim="800000"/>
              <a:headEnd/>
              <a:tailEnd/>
            </a:ln>
          </p:spPr>
        </p:pic>
      </p:grpSp>
      <p:sp>
        <p:nvSpPr>
          <p:cNvPr id="31" name="Rounded Rectangle 30"/>
          <p:cNvSpPr/>
          <p:nvPr/>
        </p:nvSpPr>
        <p:spPr bwMode="auto">
          <a:xfrm>
            <a:off x="2861488" y="3429000"/>
            <a:ext cx="2057400" cy="53340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tx1"/>
                </a:solidFill>
                <a:latin typeface="Trebuchet MS" pitchFamily="34" charset="0"/>
              </a:rPr>
              <a:t>No IPsec</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34" name="Picture 9" descr="C:\Program Files\Microsoft Resource DVD Artwork\DVD_ART\Artwork_Imagery\HARDWARE_IMAGERY\Illustration - Misc Hardware\XML Icons\Server.png"/>
          <p:cNvPicPr>
            <a:picLocks noChangeAspect="1" noChangeArrowheads="1"/>
          </p:cNvPicPr>
          <p:nvPr/>
        </p:nvPicPr>
        <p:blipFill>
          <a:blip r:embed="rId4" cstate="screen"/>
          <a:srcRect/>
          <a:stretch>
            <a:fillRect/>
          </a:stretch>
        </p:blipFill>
        <p:spPr bwMode="auto">
          <a:xfrm>
            <a:off x="1111160" y="5486400"/>
            <a:ext cx="762000" cy="1125325"/>
          </a:xfrm>
          <a:prstGeom prst="rect">
            <a:avLst/>
          </a:prstGeom>
          <a:noFill/>
          <a:ln w="9525">
            <a:noFill/>
            <a:miter lim="800000"/>
            <a:headEnd/>
            <a:tailEnd/>
          </a:ln>
        </p:spPr>
      </p:pic>
      <p:sp>
        <p:nvSpPr>
          <p:cNvPr id="35" name="TextBox 34"/>
          <p:cNvSpPr txBox="1"/>
          <p:nvPr/>
        </p:nvSpPr>
        <p:spPr>
          <a:xfrm>
            <a:off x="520033" y="4886036"/>
            <a:ext cx="2133600" cy="461665"/>
          </a:xfrm>
          <a:prstGeom prst="rect">
            <a:avLst/>
          </a:prstGeom>
          <a:noFill/>
        </p:spPr>
        <p:txBody>
          <a:bodyPr wrap="square" rtlCol="0">
            <a:spAutoFit/>
          </a:bodyPr>
          <a:lstStyle/>
          <a:p>
            <a:pPr algn="ctr"/>
            <a:r>
              <a:rPr lang="en-US" sz="24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rPr>
              <a:t>IPsec Gateway</a:t>
            </a:r>
          </a:p>
        </p:txBody>
      </p:sp>
      <p:cxnSp>
        <p:nvCxnSpPr>
          <p:cNvPr id="19" name="Straight Arrow Connector 18"/>
          <p:cNvCxnSpPr/>
          <p:nvPr/>
        </p:nvCxnSpPr>
        <p:spPr>
          <a:xfrm flipV="1">
            <a:off x="1971131" y="3352800"/>
            <a:ext cx="4550229" cy="2418608"/>
          </a:xfrm>
          <a:prstGeom prst="straightConnector1">
            <a:avLst/>
          </a:prstGeom>
          <a:ln w="47625">
            <a:solidFill>
              <a:srgbClr val="00206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pic>
        <p:nvPicPr>
          <p:cNvPr id="38" name="Picture 2" descr="C:\Program Files\Microsoft Resource DVD Artwork\DVD_ART\Artwork_Imagery\HARDWARE_IMAGERY\Illustration - Misc Hardware\XML Icons\Server Content Management.png"/>
          <p:cNvPicPr>
            <a:picLocks noChangeAspect="1" noChangeArrowheads="1"/>
          </p:cNvPicPr>
          <p:nvPr/>
        </p:nvPicPr>
        <p:blipFill>
          <a:blip r:embed="rId5"/>
          <a:srcRect/>
          <a:stretch>
            <a:fillRect/>
          </a:stretch>
        </p:blipFill>
        <p:spPr bwMode="auto">
          <a:xfrm>
            <a:off x="806360" y="2057400"/>
            <a:ext cx="1572124" cy="2321007"/>
          </a:xfrm>
          <a:prstGeom prst="rect">
            <a:avLst/>
          </a:prstGeom>
          <a:noFill/>
        </p:spPr>
      </p:pic>
      <p:sp>
        <p:nvSpPr>
          <p:cNvPr id="32" name="Rounded Rectangle 31"/>
          <p:cNvSpPr/>
          <p:nvPr/>
        </p:nvSpPr>
        <p:spPr bwMode="auto">
          <a:xfrm>
            <a:off x="2861488" y="4114800"/>
            <a:ext cx="2057400" cy="53340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tx1"/>
                </a:solidFill>
                <a:latin typeface="Trebuchet MS" pitchFamily="34" charset="0"/>
              </a:rPr>
              <a:t>IPsec Integrity Only (Auth)</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3" name="Rounded Rectangle 32"/>
          <p:cNvSpPr/>
          <p:nvPr/>
        </p:nvSpPr>
        <p:spPr bwMode="auto">
          <a:xfrm>
            <a:off x="2861488" y="4800600"/>
            <a:ext cx="2057400" cy="53340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tx1"/>
                </a:solidFill>
                <a:latin typeface="Trebuchet MS" pitchFamily="34" charset="0"/>
              </a:rPr>
              <a:t>IPsec Integrity + Encryption</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bwMode="auto">
          <a:xfrm>
            <a:off x="228600" y="533400"/>
            <a:ext cx="8686800" cy="6096000"/>
          </a:xfrm>
          <a:prstGeom prst="cloud">
            <a:avLst/>
          </a:prstGeom>
          <a:solidFill>
            <a:srgbClr val="FFFFFF">
              <a:alpha val="35000"/>
            </a:srgbClr>
          </a:solidFill>
          <a:ln>
            <a:solidFill>
              <a:srgbClr val="FFFFFF"/>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bg2"/>
              </a:solidFill>
              <a:effectLst>
                <a:outerShdw blurRad="38100" dist="38100" dir="2700000" algn="tl">
                  <a:srgbClr val="000000">
                    <a:alpha val="43137"/>
                  </a:srgbClr>
                </a:outerShdw>
              </a:effectLst>
              <a:latin typeface="Trebuchet MS" pitchFamily="34" charset="0"/>
            </a:endParaRPr>
          </a:p>
        </p:txBody>
      </p:sp>
      <p:sp>
        <p:nvSpPr>
          <p:cNvPr id="6" name="Oval 5"/>
          <p:cNvSpPr/>
          <p:nvPr/>
        </p:nvSpPr>
        <p:spPr bwMode="auto">
          <a:xfrm>
            <a:off x="457200" y="2286000"/>
            <a:ext cx="4800600" cy="34290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0" tIns="45718" rIns="91436" bIns="45718" numCol="1" rtlCol="0" anchor="b" anchorCtr="0" compatLnSpc="1">
            <a:prstTxWarp prst="textNoShape">
              <a:avLst/>
            </a:prstTxWarp>
          </a:bodyPr>
          <a:lstStyle/>
          <a:p>
            <a:pPr algn="ctr" defTabSz="914099" fontAlgn="base">
              <a:spcBef>
                <a:spcPct val="0"/>
              </a:spcBef>
              <a:spcAft>
                <a:spcPct val="0"/>
              </a:spcAft>
            </a:pPr>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7" name="TextBox 6"/>
          <p:cNvSpPr txBox="1"/>
          <p:nvPr/>
        </p:nvSpPr>
        <p:spPr>
          <a:xfrm>
            <a:off x="3429000" y="3200400"/>
            <a:ext cx="1447800" cy="584775"/>
          </a:xfrm>
          <a:prstGeom prst="rect">
            <a:avLst/>
          </a:prstGeom>
          <a:noFill/>
        </p:spPr>
        <p:txBody>
          <a:bodyPr wrap="square" rtlCol="0">
            <a:spAutoFit/>
          </a:bodyPr>
          <a:lstStyle/>
          <a:p>
            <a:pPr algn="ctr"/>
            <a:r>
              <a:rPr lang="en-US" sz="1600" dirty="0" smtClean="0">
                <a:latin typeface="Trebuchet MS" pitchFamily="34" charset="0"/>
                <a:cs typeface="Arial" pitchFamily="34" charset="0"/>
              </a:rPr>
              <a:t>DirectAccess Server</a:t>
            </a:r>
          </a:p>
        </p:txBody>
      </p:sp>
      <p:sp>
        <p:nvSpPr>
          <p:cNvPr id="17" name="TextBox 16"/>
          <p:cNvSpPr txBox="1"/>
          <p:nvPr/>
        </p:nvSpPr>
        <p:spPr>
          <a:xfrm>
            <a:off x="1905000" y="4476690"/>
            <a:ext cx="1752600" cy="738664"/>
          </a:xfrm>
          <a:prstGeom prst="rect">
            <a:avLst/>
          </a:prstGeom>
          <a:noFill/>
        </p:spPr>
        <p:txBody>
          <a:bodyPr wrap="square" rtlCol="0">
            <a:spAutoFit/>
          </a:bodyPr>
          <a:lstStyle/>
          <a:p>
            <a:pPr algn="ctr"/>
            <a:r>
              <a:rPr lang="en-US" sz="1400" dirty="0" smtClean="0">
                <a:latin typeface="Trebuchet MS" pitchFamily="34" charset="0"/>
                <a:cs typeface="Arial" pitchFamily="34" charset="0"/>
              </a:rPr>
              <a:t>Data Center and Business Critical Resources</a:t>
            </a:r>
          </a:p>
        </p:txBody>
      </p:sp>
      <p:grpSp>
        <p:nvGrpSpPr>
          <p:cNvPr id="2" name="Group 19"/>
          <p:cNvGrpSpPr/>
          <p:nvPr/>
        </p:nvGrpSpPr>
        <p:grpSpPr>
          <a:xfrm>
            <a:off x="2200225" y="3505200"/>
            <a:ext cx="1304975" cy="1066800"/>
            <a:chOff x="685800" y="3657600"/>
            <a:chExt cx="1304975" cy="1066800"/>
          </a:xfrm>
        </p:grpSpPr>
        <p:pic>
          <p:nvPicPr>
            <p:cNvPr id="21" name="Picture 9" descr="C:\Program Files\Microsoft Resource DVD Artwork\DVD_ART\Artwork_Imagery\HARDWARE_IMAGERY\Illustration - Misc Hardware\XML Icons\Server.png"/>
            <p:cNvPicPr>
              <a:picLocks noChangeAspect="1" noChangeArrowheads="1"/>
            </p:cNvPicPr>
            <p:nvPr/>
          </p:nvPicPr>
          <p:blipFill>
            <a:blip r:embed="rId3" cstate="screen"/>
            <a:srcRect/>
            <a:stretch>
              <a:fillRect/>
            </a:stretch>
          </p:blipFill>
          <p:spPr bwMode="auto">
            <a:xfrm>
              <a:off x="685800" y="3657600"/>
              <a:ext cx="619175" cy="914400"/>
            </a:xfrm>
            <a:prstGeom prst="rect">
              <a:avLst/>
            </a:prstGeom>
            <a:noFill/>
            <a:ln w="9525">
              <a:noFill/>
              <a:miter lim="800000"/>
              <a:headEnd/>
              <a:tailEnd/>
            </a:ln>
          </p:spPr>
        </p:pic>
        <p:pic>
          <p:nvPicPr>
            <p:cNvPr id="22" name="Picture 9" descr="C:\Program Files\Microsoft Resource DVD Artwork\DVD_ART\Artwork_Imagery\HARDWARE_IMAGERY\Illustration - Misc Hardware\XML Icons\Server.png"/>
            <p:cNvPicPr>
              <a:picLocks noChangeAspect="1" noChangeArrowheads="1"/>
            </p:cNvPicPr>
            <p:nvPr/>
          </p:nvPicPr>
          <p:blipFill>
            <a:blip r:embed="rId3" cstate="screen"/>
            <a:srcRect/>
            <a:stretch>
              <a:fillRect/>
            </a:stretch>
          </p:blipFill>
          <p:spPr bwMode="auto">
            <a:xfrm>
              <a:off x="990600" y="3733800"/>
              <a:ext cx="619175" cy="914400"/>
            </a:xfrm>
            <a:prstGeom prst="rect">
              <a:avLst/>
            </a:prstGeom>
            <a:noFill/>
            <a:ln w="9525">
              <a:noFill/>
              <a:miter lim="800000"/>
              <a:headEnd/>
              <a:tailEnd/>
            </a:ln>
          </p:spPr>
        </p:pic>
        <p:pic>
          <p:nvPicPr>
            <p:cNvPr id="23" name="Picture 9" descr="C:\Program Files\Microsoft Resource DVD Artwork\DVD_ART\Artwork_Imagery\HARDWARE_IMAGERY\Illustration - Misc Hardware\XML Icons\Server.png"/>
            <p:cNvPicPr>
              <a:picLocks noChangeAspect="1" noChangeArrowheads="1"/>
            </p:cNvPicPr>
            <p:nvPr/>
          </p:nvPicPr>
          <p:blipFill>
            <a:blip r:embed="rId3" cstate="screen"/>
            <a:srcRect/>
            <a:stretch>
              <a:fillRect/>
            </a:stretch>
          </p:blipFill>
          <p:spPr bwMode="auto">
            <a:xfrm>
              <a:off x="1371600" y="3810000"/>
              <a:ext cx="619175" cy="914400"/>
            </a:xfrm>
            <a:prstGeom prst="rect">
              <a:avLst/>
            </a:prstGeom>
            <a:noFill/>
            <a:ln w="9525">
              <a:noFill/>
              <a:miter lim="800000"/>
              <a:headEnd/>
              <a:tailEnd/>
            </a:ln>
          </p:spPr>
        </p:pic>
      </p:grpSp>
      <p:grpSp>
        <p:nvGrpSpPr>
          <p:cNvPr id="3" name="Group 24"/>
          <p:cNvGrpSpPr/>
          <p:nvPr/>
        </p:nvGrpSpPr>
        <p:grpSpPr>
          <a:xfrm>
            <a:off x="6445333" y="4506686"/>
            <a:ext cx="762000" cy="612270"/>
            <a:chOff x="2133600" y="5486400"/>
            <a:chExt cx="762000" cy="612270"/>
          </a:xfrm>
        </p:grpSpPr>
        <p:pic>
          <p:nvPicPr>
            <p:cNvPr id="26" name="Picture 81" descr="PC with flat panel"/>
            <p:cNvPicPr>
              <a:picLocks noChangeAspect="1" noChangeArrowheads="1"/>
            </p:cNvPicPr>
            <p:nvPr/>
          </p:nvPicPr>
          <p:blipFill>
            <a:blip r:embed="rId4" cstate="screen"/>
            <a:srcRect/>
            <a:stretch>
              <a:fillRect/>
            </a:stretch>
          </p:blipFill>
          <p:spPr bwMode="auto">
            <a:xfrm>
              <a:off x="2362200" y="5562600"/>
              <a:ext cx="533400" cy="536070"/>
            </a:xfrm>
            <a:prstGeom prst="rect">
              <a:avLst/>
            </a:prstGeom>
            <a:noFill/>
          </p:spPr>
        </p:pic>
        <p:pic>
          <p:nvPicPr>
            <p:cNvPr id="27" name="Picture 210" descr="user business man"/>
            <p:cNvPicPr>
              <a:picLocks noChangeAspect="1" noChangeArrowheads="1"/>
            </p:cNvPicPr>
            <p:nvPr/>
          </p:nvPicPr>
          <p:blipFill>
            <a:blip r:embed="rId5" cstate="screen"/>
            <a:srcRect/>
            <a:stretch>
              <a:fillRect/>
            </a:stretch>
          </p:blipFill>
          <p:spPr bwMode="auto">
            <a:xfrm>
              <a:off x="2133600" y="5486400"/>
              <a:ext cx="401637" cy="533400"/>
            </a:xfrm>
            <a:prstGeom prst="rect">
              <a:avLst/>
            </a:prstGeom>
            <a:noFill/>
          </p:spPr>
        </p:pic>
      </p:grpSp>
      <p:grpSp>
        <p:nvGrpSpPr>
          <p:cNvPr id="4" name="Group 27"/>
          <p:cNvGrpSpPr/>
          <p:nvPr/>
        </p:nvGrpSpPr>
        <p:grpSpPr>
          <a:xfrm>
            <a:off x="4000500" y="4038600"/>
            <a:ext cx="762000" cy="612270"/>
            <a:chOff x="2133600" y="5486400"/>
            <a:chExt cx="762000" cy="612270"/>
          </a:xfrm>
        </p:grpSpPr>
        <p:pic>
          <p:nvPicPr>
            <p:cNvPr id="29" name="Picture 81" descr="PC with flat panel"/>
            <p:cNvPicPr>
              <a:picLocks noChangeAspect="1" noChangeArrowheads="1"/>
            </p:cNvPicPr>
            <p:nvPr/>
          </p:nvPicPr>
          <p:blipFill>
            <a:blip r:embed="rId4" cstate="screen"/>
            <a:srcRect/>
            <a:stretch>
              <a:fillRect/>
            </a:stretch>
          </p:blipFill>
          <p:spPr bwMode="auto">
            <a:xfrm>
              <a:off x="2362200" y="5562600"/>
              <a:ext cx="533400" cy="536070"/>
            </a:xfrm>
            <a:prstGeom prst="rect">
              <a:avLst/>
            </a:prstGeom>
            <a:noFill/>
          </p:spPr>
        </p:pic>
        <p:pic>
          <p:nvPicPr>
            <p:cNvPr id="30" name="Picture 210" descr="user business man"/>
            <p:cNvPicPr>
              <a:picLocks noChangeAspect="1" noChangeArrowheads="1"/>
            </p:cNvPicPr>
            <p:nvPr/>
          </p:nvPicPr>
          <p:blipFill>
            <a:blip r:embed="rId5" cstate="screen"/>
            <a:srcRect/>
            <a:stretch>
              <a:fillRect/>
            </a:stretch>
          </p:blipFill>
          <p:spPr bwMode="auto">
            <a:xfrm>
              <a:off x="2133600" y="5486400"/>
              <a:ext cx="401637" cy="533400"/>
            </a:xfrm>
            <a:prstGeom prst="rect">
              <a:avLst/>
            </a:prstGeom>
            <a:noFill/>
          </p:spPr>
        </p:pic>
      </p:grpSp>
      <p:sp>
        <p:nvSpPr>
          <p:cNvPr id="32" name="TextBox 31"/>
          <p:cNvSpPr txBox="1"/>
          <p:nvPr/>
        </p:nvSpPr>
        <p:spPr>
          <a:xfrm>
            <a:off x="3886200" y="4648200"/>
            <a:ext cx="990600" cy="523220"/>
          </a:xfrm>
          <a:prstGeom prst="rect">
            <a:avLst/>
          </a:prstGeom>
          <a:noFill/>
        </p:spPr>
        <p:txBody>
          <a:bodyPr wrap="square" rtlCol="0">
            <a:spAutoFit/>
          </a:bodyPr>
          <a:lstStyle/>
          <a:p>
            <a:pPr algn="ctr"/>
            <a:r>
              <a:rPr lang="en-US" sz="1400" dirty="0" smtClean="0">
                <a:latin typeface="Trebuchet MS" pitchFamily="34" charset="0"/>
                <a:cs typeface="Arial" pitchFamily="34" charset="0"/>
              </a:rPr>
              <a:t>Local User</a:t>
            </a:r>
          </a:p>
        </p:txBody>
      </p:sp>
      <p:sp>
        <p:nvSpPr>
          <p:cNvPr id="33" name="TextBox 32"/>
          <p:cNvSpPr txBox="1"/>
          <p:nvPr/>
        </p:nvSpPr>
        <p:spPr>
          <a:xfrm>
            <a:off x="1828800" y="2362200"/>
            <a:ext cx="1752600" cy="830997"/>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latin typeface="Trebuchet MS" pitchFamily="34" charset="0"/>
              </a:rPr>
              <a:t>Enterprise Network</a:t>
            </a:r>
            <a:endParaRPr lang="en-US" sz="1400" dirty="0" smtClean="0">
              <a:effectLst>
                <a:outerShdw blurRad="38100" dist="38100" dir="2700000" algn="tl">
                  <a:srgbClr val="000000">
                    <a:alpha val="43137"/>
                  </a:srgbClr>
                </a:outerShdw>
              </a:effectLst>
              <a:latin typeface="Trebuchet MS" pitchFamily="34" charset="0"/>
            </a:endParaRPr>
          </a:p>
        </p:txBody>
      </p:sp>
      <p:sp>
        <p:nvSpPr>
          <p:cNvPr id="34" name="TextBox 33"/>
          <p:cNvSpPr txBox="1"/>
          <p:nvPr/>
        </p:nvSpPr>
        <p:spPr>
          <a:xfrm>
            <a:off x="6292933" y="5116286"/>
            <a:ext cx="1066800" cy="523220"/>
          </a:xfrm>
          <a:prstGeom prst="rect">
            <a:avLst/>
          </a:prstGeom>
          <a:noFill/>
        </p:spPr>
        <p:txBody>
          <a:bodyPr wrap="square" rtlCol="0">
            <a:spAutoFit/>
          </a:bodyPr>
          <a:lstStyle/>
          <a:p>
            <a:pPr algn="ctr"/>
            <a:r>
              <a:rPr lang="en-US" sz="1400" dirty="0" smtClean="0">
                <a:solidFill>
                  <a:schemeClr val="bg2"/>
                </a:solidFill>
                <a:latin typeface="Trebuchet MS" pitchFamily="34" charset="0"/>
                <a:cs typeface="Arial" pitchFamily="34" charset="0"/>
              </a:rPr>
              <a:t>Remote User</a:t>
            </a:r>
          </a:p>
        </p:txBody>
      </p:sp>
      <p:cxnSp>
        <p:nvCxnSpPr>
          <p:cNvPr id="37" name="Straight Arrow Connector 36"/>
          <p:cNvCxnSpPr/>
          <p:nvPr/>
        </p:nvCxnSpPr>
        <p:spPr>
          <a:xfrm rot="10800000" flipV="1">
            <a:off x="2814614" y="2891134"/>
            <a:ext cx="995387" cy="690265"/>
          </a:xfrm>
          <a:prstGeom prst="straightConnector1">
            <a:avLst/>
          </a:prstGeom>
          <a:ln w="2857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bwMode="auto">
          <a:xfrm>
            <a:off x="4876800" y="1219200"/>
            <a:ext cx="3886200" cy="5334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tx1"/>
                </a:solidFill>
                <a:latin typeface="Trebuchet MS" pitchFamily="34" charset="0"/>
              </a:rPr>
              <a:t>Assume the underlying network is always unsecure</a:t>
            </a:r>
            <a:endParaRPr lang="en-US" sz="14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0" name="Rounded Rectangle 39"/>
          <p:cNvSpPr/>
          <p:nvPr/>
        </p:nvSpPr>
        <p:spPr bwMode="auto">
          <a:xfrm>
            <a:off x="4876800" y="1905000"/>
            <a:ext cx="3886200" cy="5334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tx1"/>
                </a:solidFill>
                <a:latin typeface="Trebuchet MS" pitchFamily="34" charset="0"/>
              </a:rPr>
              <a:t>Redefine corporate edge to cocoon the datacenter and business critical resources</a:t>
            </a:r>
            <a:endParaRPr lang="en-US" sz="14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1" name="Rounded Rectangle 40"/>
          <p:cNvSpPr/>
          <p:nvPr/>
        </p:nvSpPr>
        <p:spPr bwMode="auto">
          <a:xfrm>
            <a:off x="4876800" y="2590800"/>
            <a:ext cx="3886200" cy="5334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tx1"/>
                </a:solidFill>
                <a:effectLst>
                  <a:outerShdw blurRad="38100" dist="38100" dir="2700000" algn="tl">
                    <a:srgbClr val="000000">
                      <a:alpha val="43137"/>
                    </a:srgbClr>
                  </a:outerShdw>
                </a:effectLst>
                <a:latin typeface="Trebuchet MS" pitchFamily="34" charset="0"/>
              </a:rPr>
              <a:t>Users </a:t>
            </a:r>
            <a:r>
              <a:rPr lang="en-US" sz="1400" dirty="0">
                <a:solidFill>
                  <a:schemeClr val="tx1"/>
                </a:solidFill>
                <a:effectLst>
                  <a:outerShdw blurRad="38100" dist="38100" dir="2700000" algn="tl">
                    <a:srgbClr val="000000">
                      <a:alpha val="43137"/>
                    </a:srgbClr>
                  </a:outerShdw>
                </a:effectLst>
                <a:latin typeface="Trebuchet MS" pitchFamily="34" charset="0"/>
              </a:rPr>
              <a:t>are remote at all times</a:t>
            </a:r>
            <a:endParaRPr lang="en-US" sz="14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2" name="Title 41"/>
          <p:cNvSpPr>
            <a:spLocks noGrp="1"/>
          </p:cNvSpPr>
          <p:nvPr>
            <p:ph type="title"/>
          </p:nvPr>
        </p:nvSpPr>
        <p:spPr>
          <a:xfrm>
            <a:off x="381000" y="231775"/>
            <a:ext cx="5678606" cy="664797"/>
          </a:xfrm>
        </p:spPr>
        <p:txBody>
          <a:bodyPr>
            <a:noAutofit/>
          </a:bodyPr>
          <a:lstStyle/>
          <a:p>
            <a:r>
              <a:rPr lang="en-US" sz="4800" dirty="0" smtClean="0">
                <a:latin typeface="Trebuchet MS" pitchFamily="34" charset="0"/>
              </a:rPr>
              <a:t>Industry Trends</a:t>
            </a:r>
            <a:endParaRPr lang="en-US" sz="4800" dirty="0">
              <a:latin typeface="Trebuchet MS" pitchFamily="34" charset="0"/>
            </a:endParaRPr>
          </a:p>
        </p:txBody>
      </p:sp>
      <p:pic>
        <p:nvPicPr>
          <p:cNvPr id="44" name="Picture 2" descr="C:\Program Files\Microsoft Resource DVD Artwork\DVD_ART\Artwork_Imagery\HARDWARE_IMAGERY\Illustration - Misc Hardware\XML Icons\Server Content Management.png"/>
          <p:cNvPicPr>
            <a:picLocks noChangeAspect="1" noChangeArrowheads="1"/>
          </p:cNvPicPr>
          <p:nvPr/>
        </p:nvPicPr>
        <p:blipFill>
          <a:blip r:embed="rId6" cstate="screen"/>
          <a:srcRect/>
          <a:stretch>
            <a:fillRect/>
          </a:stretch>
        </p:blipFill>
        <p:spPr bwMode="auto">
          <a:xfrm>
            <a:off x="3810000" y="2286000"/>
            <a:ext cx="609600" cy="899984"/>
          </a:xfrm>
          <a:prstGeom prst="rect">
            <a:avLst/>
          </a:prstGeom>
          <a:noFill/>
        </p:spPr>
      </p:pic>
      <p:sp>
        <p:nvSpPr>
          <p:cNvPr id="25" name="TextBox 24"/>
          <p:cNvSpPr txBox="1"/>
          <p:nvPr/>
        </p:nvSpPr>
        <p:spPr>
          <a:xfrm>
            <a:off x="5959435" y="3761517"/>
            <a:ext cx="1752600" cy="461665"/>
          </a:xfrm>
          <a:prstGeom prst="rect">
            <a:avLst/>
          </a:prstGeom>
          <a:noFill/>
        </p:spPr>
        <p:txBody>
          <a:bodyPr wrap="square" rtlCol="0">
            <a:spAutoFit/>
          </a:bodyPr>
          <a:lstStyle/>
          <a:p>
            <a:pPr algn="ctr"/>
            <a:r>
              <a:rPr lang="en-US" sz="2400" dirty="0" smtClean="0">
                <a:solidFill>
                  <a:schemeClr val="bg2"/>
                </a:solidFill>
                <a:effectLst>
                  <a:outerShdw blurRad="38100" dist="38100" dir="2700000" algn="tl">
                    <a:srgbClr val="000000">
                      <a:alpha val="43137"/>
                    </a:srgbClr>
                  </a:outerShdw>
                </a:effectLst>
                <a:latin typeface="Trebuchet MS" pitchFamily="34" charset="0"/>
              </a:rPr>
              <a:t>Internet</a:t>
            </a:r>
            <a:endParaRPr lang="en-US" sz="1400" dirty="0" smtClean="0">
              <a:solidFill>
                <a:schemeClr val="bg2"/>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1+#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0" nodeType="clickEffect">
                                  <p:stCondLst>
                                    <p:cond delay="0"/>
                                  </p:stCondLst>
                                  <p:childTnLst>
                                    <p:animScale>
                                      <p:cBhvr>
                                        <p:cTn id="18" dur="2000" fill="hold"/>
                                        <p:tgtEl>
                                          <p:spTgt spid="6"/>
                                        </p:tgtEl>
                                      </p:cBhvr>
                                      <p:by x="50000" y="100000"/>
                                    </p:animScale>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500" fill="hold"/>
                                        <p:tgtEl>
                                          <p:spTgt spid="41"/>
                                        </p:tgtEl>
                                        <p:attrNameLst>
                                          <p:attrName>ppt_x</p:attrName>
                                        </p:attrNameLst>
                                      </p:cBhvr>
                                      <p:tavLst>
                                        <p:tav tm="0">
                                          <p:val>
                                            <p:strVal val="1+#ppt_w/2"/>
                                          </p:val>
                                        </p:tav>
                                        <p:tav tm="100000">
                                          <p:val>
                                            <p:strVal val="#ppt_x"/>
                                          </p:val>
                                        </p:tav>
                                      </p:tavLst>
                                    </p:anim>
                                    <p:anim calcmode="lin" valueType="num">
                                      <p:cBhvr additive="base">
                                        <p:cTn id="24"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animBg="1"/>
      <p:bldP spid="40"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381001" y="3537691"/>
            <a:ext cx="8382000" cy="2471215"/>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3" name="Picture 2" descr="C:\Program Files\Microsoft Resource DVD Artwork\DVD_ART\Artwork_Imagery\HARDWARE_IMAGERY\Illustration - Misc Hardware\eHome icons\laptop.png"/>
          <p:cNvPicPr>
            <a:picLocks noChangeAspect="1" noChangeArrowheads="1"/>
          </p:cNvPicPr>
          <p:nvPr/>
        </p:nvPicPr>
        <p:blipFill>
          <a:blip r:embed="rId3"/>
          <a:srcRect/>
          <a:stretch>
            <a:fillRect/>
          </a:stretch>
        </p:blipFill>
        <p:spPr bwMode="auto">
          <a:xfrm>
            <a:off x="2838736" y="558140"/>
            <a:ext cx="3467595" cy="2696116"/>
          </a:xfrm>
          <a:prstGeom prst="rect">
            <a:avLst/>
          </a:prstGeom>
          <a:noFill/>
          <a:effectLst>
            <a:outerShdw blurRad="76200" dir="18900000" sy="23000" kx="-1200000" algn="bl" rotWithShape="0">
              <a:prstClr val="black">
                <a:alpha val="20000"/>
              </a:prstClr>
            </a:outerShdw>
          </a:effectLst>
        </p:spPr>
      </p:pic>
      <p:sp>
        <p:nvSpPr>
          <p:cNvPr id="4" name="Title 1"/>
          <p:cNvSpPr>
            <a:spLocks noGrp="1"/>
          </p:cNvSpPr>
          <p:nvPr>
            <p:ph type="title"/>
          </p:nvPr>
        </p:nvSpPr>
        <p:spPr>
          <a:xfrm>
            <a:off x="1169490" y="3597849"/>
            <a:ext cx="6939816" cy="910389"/>
          </a:xfrm>
        </p:spPr>
        <p:txBody>
          <a:bodyPr>
            <a:normAutofit/>
          </a:bodyPr>
          <a:lstStyle/>
          <a:p>
            <a:pPr algn="ctr"/>
            <a:r>
              <a:rPr lang="en-US" sz="5400" dirty="0" smtClean="0">
                <a:latin typeface="Trebuchet MS" pitchFamily="34" charset="0"/>
              </a:rPr>
              <a:t>DirectAccess Client</a:t>
            </a:r>
            <a:endParaRPr lang="en-US" sz="5400" dirty="0">
              <a:latin typeface="Trebuchet MS" pitchFamily="34" charset="0"/>
            </a:endParaRPr>
          </a:p>
        </p:txBody>
      </p:sp>
      <p:sp>
        <p:nvSpPr>
          <p:cNvPr id="6" name="TextBox 5"/>
          <p:cNvSpPr txBox="1"/>
          <p:nvPr/>
        </p:nvSpPr>
        <p:spPr>
          <a:xfrm>
            <a:off x="1385334" y="4469365"/>
            <a:ext cx="6377050" cy="1160318"/>
          </a:xfrm>
          <a:prstGeom prst="rect">
            <a:avLst/>
          </a:prstGeom>
          <a:noFill/>
        </p:spPr>
        <p:txBody>
          <a:bodyPr wrap="square" rtlCol="0">
            <a:spAutoFit/>
          </a:bodyPr>
          <a:lstStyle/>
          <a:p>
            <a:pPr marL="463550" indent="-463550" defTabSz="912777" fontAlgn="base">
              <a:lnSpc>
                <a:spcPct val="90000"/>
              </a:lnSpc>
              <a:spcBef>
                <a:spcPts val="1167"/>
              </a:spcBef>
              <a:spcAft>
                <a:spcPct val="0"/>
              </a:spcAft>
              <a:buClr>
                <a:schemeClr val="tx2"/>
              </a:buClr>
              <a:buSzPct val="95000"/>
              <a:buBlip>
                <a:blip r:embed="rId4"/>
              </a:buBlip>
            </a:pPr>
            <a:r>
              <a:rPr lang="en-US" sz="33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Runs on Windows 7 Client</a:t>
            </a:r>
          </a:p>
          <a:p>
            <a:pPr marL="463550" indent="-463550" defTabSz="912777" fontAlgn="base">
              <a:lnSpc>
                <a:spcPct val="90000"/>
              </a:lnSpc>
              <a:spcBef>
                <a:spcPts val="1167"/>
              </a:spcBef>
              <a:spcAft>
                <a:spcPct val="0"/>
              </a:spcAft>
              <a:buClr>
                <a:schemeClr val="tx2"/>
              </a:buClr>
              <a:buSzPct val="95000"/>
              <a:buBlip>
                <a:blip r:embed="rId4"/>
              </a:buBlip>
            </a:pPr>
            <a:r>
              <a:rPr lang="en-US" sz="33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Must be domain joined</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Windows\Web\Wallpaper\img24.jpg"/>
          <p:cNvPicPr>
            <a:picLocks noChangeAspect="1" noChangeArrowheads="1"/>
          </p:cNvPicPr>
          <p:nvPr/>
        </p:nvPicPr>
        <p:blipFill>
          <a:blip r:embed="rId3" cstate="screen"/>
          <a:srcRect/>
          <a:stretch>
            <a:fillRect/>
          </a:stretch>
        </p:blipFill>
        <p:spPr bwMode="auto">
          <a:xfrm>
            <a:off x="0" y="0"/>
            <a:ext cx="9144000" cy="6858000"/>
          </a:xfrm>
          <a:prstGeom prst="rect">
            <a:avLst/>
          </a:prstGeom>
          <a:noFill/>
        </p:spPr>
      </p:pic>
      <p:pic>
        <p:nvPicPr>
          <p:cNvPr id="3" name="Picture 3" descr="C:\Program Files\Microsoft Resource DVD Artwork\DVD_ART\Artwork_Imagery\Shapes and Graphics\Box\Squares\dark green rectangle.png"/>
          <p:cNvPicPr>
            <a:picLocks noChangeAspect="1" noChangeArrowheads="1"/>
          </p:cNvPicPr>
          <p:nvPr/>
        </p:nvPicPr>
        <p:blipFill>
          <a:blip r:embed="rId4" cstate="print"/>
          <a:srcRect/>
          <a:stretch>
            <a:fillRect/>
          </a:stretch>
        </p:blipFill>
        <p:spPr bwMode="auto">
          <a:xfrm>
            <a:off x="1439605" y="1137747"/>
            <a:ext cx="2670382" cy="1613249"/>
          </a:xfrm>
          <a:prstGeom prst="rect">
            <a:avLst/>
          </a:prstGeom>
          <a:noFill/>
        </p:spPr>
      </p:pic>
      <p:sp>
        <p:nvSpPr>
          <p:cNvPr id="8" name="TextBox 7"/>
          <p:cNvSpPr txBox="1"/>
          <p:nvPr/>
        </p:nvSpPr>
        <p:spPr>
          <a:xfrm>
            <a:off x="1479364" y="1479964"/>
            <a:ext cx="2582498" cy="830997"/>
          </a:xfrm>
          <a:prstGeom prst="rect">
            <a:avLst/>
          </a:prstGeom>
          <a:noFill/>
        </p:spPr>
        <p:txBody>
          <a:bodyPr wrap="square" rtlCol="0">
            <a:spAutoFit/>
          </a:bodyPr>
          <a:lstStyle/>
          <a:p>
            <a:pPr algn="ctr"/>
            <a:r>
              <a:rPr lang="en-US" sz="2400" b="1" dirty="0" smtClean="0">
                <a:solidFill>
                  <a:srgbClr val="FFFF00"/>
                </a:solidFill>
                <a:effectLst>
                  <a:outerShdw blurRad="38100" dist="38100" dir="2700000" algn="tl">
                    <a:srgbClr val="000000">
                      <a:alpha val="43137"/>
                    </a:srgbClr>
                  </a:outerShdw>
                </a:effectLst>
                <a:latin typeface="Trebuchet MS" pitchFamily="34" charset="0"/>
              </a:rPr>
              <a:t>DirectAccess is available!</a:t>
            </a:r>
            <a:endParaRPr lang="en-US" sz="2400" b="1" dirty="0">
              <a:solidFill>
                <a:srgbClr val="FFFF00"/>
              </a:solidFill>
              <a:effectLst>
                <a:outerShdw blurRad="38100" dist="38100" dir="2700000" algn="tl">
                  <a:srgbClr val="000000">
                    <a:alpha val="43137"/>
                  </a:srgbClr>
                </a:outerShdw>
              </a:effectLst>
              <a:latin typeface="Trebuchet MS" pitchFamily="34" charset="0"/>
            </a:endParaRPr>
          </a:p>
        </p:txBody>
      </p:sp>
      <p:pic>
        <p:nvPicPr>
          <p:cNvPr id="17" name="Picture 3" descr="C:\Program Files\Microsoft Resource DVD Artwork\DVD_ART\Artwork_Imagery\Shapes and Graphics\Box\Squares\dark green rectangle.png"/>
          <p:cNvPicPr>
            <a:picLocks noChangeArrowheads="1"/>
          </p:cNvPicPr>
          <p:nvPr/>
        </p:nvPicPr>
        <p:blipFill>
          <a:blip r:embed="rId5" cstate="print"/>
          <a:srcRect/>
          <a:stretch>
            <a:fillRect/>
          </a:stretch>
        </p:blipFill>
        <p:spPr bwMode="auto">
          <a:xfrm>
            <a:off x="1142379" y="3132845"/>
            <a:ext cx="2670048" cy="1609344"/>
          </a:xfrm>
          <a:prstGeom prst="rect">
            <a:avLst/>
          </a:prstGeom>
          <a:noFill/>
        </p:spPr>
      </p:pic>
      <p:sp>
        <p:nvSpPr>
          <p:cNvPr id="18" name="TextBox 17"/>
          <p:cNvSpPr txBox="1"/>
          <p:nvPr/>
        </p:nvSpPr>
        <p:spPr>
          <a:xfrm>
            <a:off x="1145406" y="3474862"/>
            <a:ext cx="2646948" cy="830997"/>
          </a:xfrm>
          <a:prstGeom prst="rect">
            <a:avLst/>
          </a:prstGeom>
          <a:noFill/>
        </p:spPr>
        <p:txBody>
          <a:bodyPr wrap="square" rtlCol="0">
            <a:spAutoFit/>
          </a:bodyPr>
          <a:lstStyle/>
          <a:p>
            <a:pPr algn="ctr"/>
            <a:r>
              <a:rPr lang="en-US" sz="2400" b="1" dirty="0" smtClean="0">
                <a:solidFill>
                  <a:srgbClr val="FFFF00"/>
                </a:solidFill>
                <a:effectLst>
                  <a:outerShdw blurRad="38100" dist="38100" dir="2700000" algn="tl">
                    <a:srgbClr val="000000">
                      <a:alpha val="43137"/>
                    </a:srgbClr>
                  </a:outerShdw>
                </a:effectLst>
                <a:latin typeface="Trebuchet MS" pitchFamily="34" charset="0"/>
              </a:rPr>
              <a:t>Built-in Troubleshooting</a:t>
            </a:r>
          </a:p>
        </p:txBody>
      </p:sp>
      <p:pic>
        <p:nvPicPr>
          <p:cNvPr id="6" name="Picture 2"/>
          <p:cNvPicPr>
            <a:picLocks noChangeAspect="1" noChangeArrowheads="1"/>
          </p:cNvPicPr>
          <p:nvPr/>
        </p:nvPicPr>
        <p:blipFill>
          <a:blip r:embed="rId6"/>
          <a:srcRect/>
          <a:stretch>
            <a:fillRect/>
          </a:stretch>
        </p:blipFill>
        <p:spPr bwMode="auto">
          <a:xfrm>
            <a:off x="0" y="6534150"/>
            <a:ext cx="9144000" cy="323850"/>
          </a:xfrm>
          <a:prstGeom prst="rect">
            <a:avLst/>
          </a:prstGeom>
          <a:noFill/>
          <a:ln w="9525">
            <a:noFill/>
            <a:miter lim="800000"/>
            <a:headEnd/>
            <a:tailEnd/>
          </a:ln>
          <a:effectLst/>
        </p:spPr>
      </p:pic>
      <p:sp>
        <p:nvSpPr>
          <p:cNvPr id="20" name="Title 19"/>
          <p:cNvSpPr>
            <a:spLocks noGrp="1"/>
          </p:cNvSpPr>
          <p:nvPr>
            <p:ph type="title"/>
          </p:nvPr>
        </p:nvSpPr>
        <p:spPr/>
        <p:txBody>
          <a:bodyPr/>
          <a:lstStyle/>
          <a:p>
            <a:r>
              <a:rPr smtClean="0"/>
              <a:t>DirectAccess User Interface</a:t>
            </a:r>
            <a:endParaRPr lang="en-US" dirty="0"/>
          </a:p>
        </p:txBody>
      </p:sp>
      <p:pic>
        <p:nvPicPr>
          <p:cNvPr id="1026" name="Picture 2"/>
          <p:cNvPicPr>
            <a:picLocks noChangeAspect="1" noChangeArrowheads="1"/>
          </p:cNvPicPr>
          <p:nvPr/>
        </p:nvPicPr>
        <p:blipFill>
          <a:blip r:embed="rId7"/>
          <a:srcRect/>
          <a:stretch>
            <a:fillRect/>
          </a:stretch>
        </p:blipFill>
        <p:spPr bwMode="auto">
          <a:xfrm>
            <a:off x="6162675" y="1981200"/>
            <a:ext cx="2981325" cy="46101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8"/>
          <a:srcRect/>
          <a:stretch>
            <a:fillRect/>
          </a:stretch>
        </p:blipFill>
        <p:spPr bwMode="auto">
          <a:xfrm>
            <a:off x="3991100" y="4715400"/>
            <a:ext cx="2724150" cy="762000"/>
          </a:xfrm>
          <a:prstGeom prst="rect">
            <a:avLst/>
          </a:prstGeom>
          <a:noFill/>
          <a:ln w="9525">
            <a:noFill/>
            <a:miter lim="800000"/>
            <a:headEnd/>
            <a:tailEnd/>
          </a:ln>
          <a:effectLst/>
        </p:spPr>
      </p:pic>
      <p:cxnSp>
        <p:nvCxnSpPr>
          <p:cNvPr id="10" name="Straight Arrow Connector 9"/>
          <p:cNvCxnSpPr>
            <a:endCxn id="7" idx="1"/>
          </p:cNvCxnSpPr>
          <p:nvPr/>
        </p:nvCxnSpPr>
        <p:spPr>
          <a:xfrm>
            <a:off x="4129238" y="2425566"/>
            <a:ext cx="2560830" cy="180143"/>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690068" y="2514600"/>
            <a:ext cx="1421296" cy="18221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3" name="Rectangle 12"/>
          <p:cNvSpPr/>
          <p:nvPr/>
        </p:nvSpPr>
        <p:spPr>
          <a:xfrm>
            <a:off x="4222208" y="5043144"/>
            <a:ext cx="1215888" cy="16565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noChangeArrowheads="1"/>
          </p:cNvPicPr>
          <p:nvPr/>
        </p:nvPicPr>
        <p:blipFill>
          <a:blip r:embed="rId9"/>
          <a:srcRect/>
          <a:stretch>
            <a:fillRect/>
          </a:stretch>
        </p:blipFill>
        <p:spPr bwMode="auto">
          <a:xfrm>
            <a:off x="1131805" y="5587093"/>
            <a:ext cx="4505325" cy="647700"/>
          </a:xfrm>
          <a:prstGeom prst="rect">
            <a:avLst/>
          </a:prstGeom>
          <a:noFill/>
          <a:ln w="9525">
            <a:noFill/>
            <a:miter lim="800000"/>
            <a:headEnd/>
            <a:tailEnd/>
          </a:ln>
          <a:effectLst/>
        </p:spPr>
      </p:pic>
      <p:cxnSp>
        <p:nvCxnSpPr>
          <p:cNvPr id="14" name="Straight Arrow Connector 13"/>
          <p:cNvCxnSpPr>
            <a:endCxn id="13" idx="1"/>
          </p:cNvCxnSpPr>
          <p:nvPr/>
        </p:nvCxnSpPr>
        <p:spPr>
          <a:xfrm>
            <a:off x="3776353" y="4702629"/>
            <a:ext cx="445855" cy="423341"/>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971797" y="4950033"/>
            <a:ext cx="857006" cy="3819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363263" y="1373561"/>
            <a:ext cx="4205321" cy="4089111"/>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 name="Title 1"/>
          <p:cNvSpPr>
            <a:spLocks noGrp="1"/>
          </p:cNvSpPr>
          <p:nvPr>
            <p:ph type="title"/>
          </p:nvPr>
        </p:nvSpPr>
        <p:spPr>
          <a:xfrm>
            <a:off x="381000" y="1901825"/>
            <a:ext cx="4191000" cy="1858962"/>
          </a:xfrm>
        </p:spPr>
        <p:txBody>
          <a:bodyPr>
            <a:noAutofit/>
          </a:bodyPr>
          <a:lstStyle/>
          <a:p>
            <a:pPr algn="ctr"/>
            <a:r>
              <a:rPr lang="en-US" sz="4000" dirty="0" smtClean="0">
                <a:latin typeface="Trebuchet MS" pitchFamily="34" charset="0"/>
              </a:rPr>
              <a:t>DirectAccess Server</a:t>
            </a:r>
            <a:endParaRPr lang="en-US" sz="4000" dirty="0">
              <a:latin typeface="Trebuchet MS" pitchFamily="34" charset="0"/>
            </a:endParaRPr>
          </a:p>
        </p:txBody>
      </p:sp>
      <p:pic>
        <p:nvPicPr>
          <p:cNvPr id="9218" name="Picture 2" descr="C:\Program Files\Microsoft Resource DVD Artwork\DVD_ART\Artwork_Imagery\HARDWARE_IMAGERY\Illustration - Misc Hardware\XML Icons\Server Content Management.png"/>
          <p:cNvPicPr>
            <a:picLocks noChangeAspect="1" noChangeArrowheads="1"/>
          </p:cNvPicPr>
          <p:nvPr/>
        </p:nvPicPr>
        <p:blipFill>
          <a:blip r:embed="rId3"/>
          <a:srcRect/>
          <a:stretch>
            <a:fillRect/>
          </a:stretch>
        </p:blipFill>
        <p:spPr bwMode="auto">
          <a:xfrm>
            <a:off x="5562600" y="1187797"/>
            <a:ext cx="3036138" cy="4482407"/>
          </a:xfrm>
          <a:prstGeom prst="rect">
            <a:avLst/>
          </a:prstGeom>
          <a:noFill/>
        </p:spPr>
      </p:pic>
      <p:sp>
        <p:nvSpPr>
          <p:cNvPr id="8" name="TextBox 7"/>
          <p:cNvSpPr txBox="1"/>
          <p:nvPr/>
        </p:nvSpPr>
        <p:spPr>
          <a:xfrm>
            <a:off x="380999" y="2692015"/>
            <a:ext cx="4191001" cy="1551194"/>
          </a:xfrm>
          <a:prstGeom prst="rect">
            <a:avLst/>
          </a:prstGeom>
          <a:noFill/>
        </p:spPr>
        <p:txBody>
          <a:bodyPr wrap="square" rtlCol="0">
            <a:spAutoFit/>
          </a:bodyPr>
          <a:lstStyle/>
          <a:p>
            <a:pPr marL="341313" indent="-341313" defTabSz="912777" fontAlgn="base">
              <a:lnSpc>
                <a:spcPct val="90000"/>
              </a:lnSpc>
              <a:spcBef>
                <a:spcPts val="1167"/>
              </a:spcBef>
              <a:spcAft>
                <a:spcPct val="0"/>
              </a:spcAft>
              <a:buClr>
                <a:schemeClr val="tx2"/>
              </a:buClr>
              <a:buSzPct val="95000"/>
              <a:buBlip>
                <a:blip r:embed="rId4"/>
              </a:buBlip>
            </a:pPr>
            <a:r>
              <a:rPr lang="en-US"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Runs on Windows Server 2008 R2</a:t>
            </a:r>
          </a:p>
          <a:p>
            <a:pPr marL="341313" indent="-341313" defTabSz="912777" fontAlgn="base">
              <a:lnSpc>
                <a:spcPct val="90000"/>
              </a:lnSpc>
              <a:spcBef>
                <a:spcPts val="1167"/>
              </a:spcBef>
              <a:spcAft>
                <a:spcPct val="0"/>
              </a:spcAft>
              <a:buClr>
                <a:schemeClr val="tx2"/>
              </a:buClr>
              <a:buSzPct val="95000"/>
              <a:buBlip>
                <a:blip r:embed="rId4"/>
              </a:buBlip>
            </a:pPr>
            <a:r>
              <a:rPr lang="en-US"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Sits on network edge</a:t>
            </a:r>
          </a:p>
          <a:p>
            <a:pPr marL="341313" indent="-341313" defTabSz="912777" fontAlgn="base">
              <a:lnSpc>
                <a:spcPct val="90000"/>
              </a:lnSpc>
              <a:spcBef>
                <a:spcPts val="1167"/>
              </a:spcBef>
              <a:spcAft>
                <a:spcPct val="0"/>
              </a:spcAft>
              <a:buClr>
                <a:schemeClr val="tx2"/>
              </a:buClr>
              <a:buSzPct val="95000"/>
              <a:buBlip>
                <a:blip r:embed="rId4"/>
              </a:buBlip>
            </a:pPr>
            <a:r>
              <a:rPr lang="en-US"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Can be a single box</a:t>
            </a:r>
          </a:p>
          <a:p>
            <a:pPr marL="341313" indent="-341313" defTabSz="912777" fontAlgn="base">
              <a:lnSpc>
                <a:spcPct val="90000"/>
              </a:lnSpc>
              <a:spcBef>
                <a:spcPts val="1167"/>
              </a:spcBef>
              <a:spcAft>
                <a:spcPct val="0"/>
              </a:spcAft>
              <a:buClr>
                <a:schemeClr val="tx2"/>
              </a:buClr>
              <a:buSzPct val="95000"/>
              <a:buBlip>
                <a:blip r:embed="rId4"/>
              </a:buBlip>
            </a:pPr>
            <a:r>
              <a:rPr lang="en-US"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Provides client management</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4550392" y="1604936"/>
            <a:ext cx="4191000" cy="3738979"/>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3" name="Picture 4" descr="C:\Program Files\Microsoft Resource DVD Artwork\DVD_ART\Artwork_Imagery\HARDWARE_IMAGERY\Illustration - Misc Hardware\XML Icons\Generic Application.png"/>
          <p:cNvPicPr>
            <a:picLocks noChangeAspect="1" noChangeArrowheads="1"/>
          </p:cNvPicPr>
          <p:nvPr/>
        </p:nvPicPr>
        <p:blipFill>
          <a:blip r:embed="rId3"/>
          <a:srcRect/>
          <a:stretch>
            <a:fillRect/>
          </a:stretch>
        </p:blipFill>
        <p:spPr bwMode="auto">
          <a:xfrm>
            <a:off x="762000" y="1131794"/>
            <a:ext cx="3124200" cy="4594413"/>
          </a:xfrm>
          <a:prstGeom prst="rect">
            <a:avLst/>
          </a:prstGeom>
          <a:noFill/>
        </p:spPr>
      </p:pic>
      <p:sp>
        <p:nvSpPr>
          <p:cNvPr id="4" name="Title 1"/>
          <p:cNvSpPr txBox="1">
            <a:spLocks/>
          </p:cNvSpPr>
          <p:nvPr/>
        </p:nvSpPr>
        <p:spPr>
          <a:xfrm>
            <a:off x="4321792" y="1321561"/>
            <a:ext cx="4648200" cy="254411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spc="-125" dirty="0" err="1"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rPr>
              <a:t>DirectAccess</a:t>
            </a:r>
            <a:r>
              <a:rPr lang="en-US" sz="40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rPr>
              <a:t> </a:t>
            </a:r>
            <a:br>
              <a:rPr lang="en-US" sz="40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rPr>
            </a:br>
            <a:r>
              <a:rPr lang="en-US" sz="40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rPr>
              <a:t>Setup Wizard</a:t>
            </a:r>
            <a:endParaRPr lang="en-US" sz="4000"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endParaRPr>
          </a:p>
        </p:txBody>
      </p:sp>
      <p:sp>
        <p:nvSpPr>
          <p:cNvPr id="7" name="TextBox 6"/>
          <p:cNvSpPr txBox="1"/>
          <p:nvPr/>
        </p:nvSpPr>
        <p:spPr>
          <a:xfrm>
            <a:off x="4544704" y="3438603"/>
            <a:ext cx="4191000" cy="744819"/>
          </a:xfrm>
          <a:prstGeom prst="rect">
            <a:avLst/>
          </a:prstGeom>
          <a:noFill/>
        </p:spPr>
        <p:txBody>
          <a:bodyPr wrap="square" rtlCol="0">
            <a:spAutoFit/>
          </a:bodyPr>
          <a:lstStyle/>
          <a:p>
            <a:pPr marL="287338" indent="-287338" defTabSz="912777" fontAlgn="base">
              <a:lnSpc>
                <a:spcPct val="90000"/>
              </a:lnSpc>
              <a:spcBef>
                <a:spcPts val="1167"/>
              </a:spcBef>
              <a:spcAft>
                <a:spcPct val="0"/>
              </a:spcAft>
              <a:buClr>
                <a:schemeClr val="tx2"/>
              </a:buClr>
              <a:buSzPct val="95000"/>
              <a:buBlip>
                <a:blip r:embed="rId4"/>
              </a:buBlip>
            </a:pPr>
            <a:r>
              <a:rPr lang="en-US"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Simplifies </a:t>
            </a:r>
            <a:r>
              <a:rPr lang="en-US"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DirectAccess</a:t>
            </a:r>
            <a:r>
              <a:rPr lang="en-US"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Deployment</a:t>
            </a:r>
          </a:p>
          <a:p>
            <a:pPr marL="287338" indent="-287338" defTabSz="912777" fontAlgn="base">
              <a:lnSpc>
                <a:spcPct val="90000"/>
              </a:lnSpc>
              <a:spcBef>
                <a:spcPts val="1167"/>
              </a:spcBef>
              <a:spcAft>
                <a:spcPct val="0"/>
              </a:spcAft>
              <a:buClr>
                <a:schemeClr val="tx2"/>
              </a:buClr>
              <a:buSzPct val="95000"/>
              <a:buBlip>
                <a:blip r:embed="rId4"/>
              </a:buBlip>
            </a:pPr>
            <a:r>
              <a:rPr lang="en-US"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Can export scripts</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1301895"/>
          </a:xfrm>
        </p:spPr>
        <p:txBody>
          <a:bodyPr/>
          <a:lstStyle/>
          <a:p>
            <a:r>
              <a:rPr smtClean="0"/>
              <a:t>Direct Access</a:t>
            </a:r>
            <a:br>
              <a:rPr smtClean="0"/>
            </a:br>
            <a:r>
              <a:rPr sz="4000" smtClean="0"/>
              <a:t>Anywhere Access With Windows</a:t>
            </a:r>
            <a:endParaRPr lang="en-US" dirty="0"/>
          </a:p>
        </p:txBody>
      </p:sp>
      <p:sp>
        <p:nvSpPr>
          <p:cNvPr id="3" name="Subtitle 2"/>
          <p:cNvSpPr>
            <a:spLocks noGrp="1"/>
          </p:cNvSpPr>
          <p:nvPr>
            <p:ph type="subTitle" idx="1"/>
          </p:nvPr>
        </p:nvSpPr>
        <p:spPr>
          <a:xfrm>
            <a:off x="2734826" y="3650133"/>
            <a:ext cx="5866482" cy="1828193"/>
          </a:xfrm>
        </p:spPr>
        <p:txBody>
          <a:bodyPr/>
          <a:lstStyle/>
          <a:p>
            <a:r>
              <a:rPr lang="en-US" dirty="0" smtClean="0"/>
              <a:t>Sean Siler</a:t>
            </a:r>
          </a:p>
          <a:p>
            <a:r>
              <a:rPr lang="en-US" dirty="0" smtClean="0"/>
              <a:t>Senior Program Manager</a:t>
            </a:r>
          </a:p>
          <a:p>
            <a:r>
              <a:rPr lang="en-US" dirty="0" smtClean="0"/>
              <a:t>Microsoft Corporation</a:t>
            </a:r>
          </a:p>
          <a:p>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Windows 7 Only?</a:t>
            </a:r>
            <a:endParaRPr lang="en-US" dirty="0"/>
          </a:p>
        </p:txBody>
      </p:sp>
      <p:sp>
        <p:nvSpPr>
          <p:cNvPr id="3" name="Content Placeholder 2"/>
          <p:cNvSpPr>
            <a:spLocks noGrp="1"/>
          </p:cNvSpPr>
          <p:nvPr>
            <p:ph idx="1"/>
          </p:nvPr>
        </p:nvSpPr>
        <p:spPr>
          <a:xfrm>
            <a:off x="382588" y="1414464"/>
            <a:ext cx="8380412" cy="3140347"/>
          </a:xfrm>
        </p:spPr>
        <p:txBody>
          <a:bodyPr/>
          <a:lstStyle/>
          <a:p>
            <a:pPr marL="463550" indent="-463550"/>
            <a:r>
              <a:rPr lang="en-US" dirty="0" smtClean="0"/>
              <a:t>Significant component changes</a:t>
            </a:r>
            <a:br>
              <a:rPr lang="en-US" dirty="0" smtClean="0"/>
            </a:br>
            <a:r>
              <a:rPr lang="en-US" dirty="0" smtClean="0"/>
              <a:t>for </a:t>
            </a:r>
            <a:r>
              <a:rPr lang="en-US" dirty="0" err="1" smtClean="0"/>
              <a:t>DirectAccess</a:t>
            </a:r>
            <a:endParaRPr lang="en-US" dirty="0" smtClean="0"/>
          </a:p>
          <a:p>
            <a:pPr marL="860425" lvl="1" indent="-396875"/>
            <a:r>
              <a:rPr lang="en-US" dirty="0" smtClean="0"/>
              <a:t>Name Resolution Policy Table</a:t>
            </a:r>
          </a:p>
          <a:p>
            <a:pPr marL="860425" lvl="1" indent="-396875"/>
            <a:r>
              <a:rPr lang="en-US" dirty="0" smtClean="0"/>
              <a:t>IP-HTTPS</a:t>
            </a:r>
          </a:p>
          <a:p>
            <a:pPr marL="860425" lvl="1" indent="-396875"/>
            <a:r>
              <a:rPr lang="en-US" dirty="0" smtClean="0"/>
              <a:t>Group Policy changes</a:t>
            </a:r>
          </a:p>
          <a:p>
            <a:pPr marL="860425" lvl="1" indent="-396875"/>
            <a:r>
              <a:rPr lang="en-US" dirty="0" smtClean="0"/>
              <a:t>And others…</a:t>
            </a: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ounded Rectangle 22"/>
          <p:cNvSpPr/>
          <p:nvPr/>
        </p:nvSpPr>
        <p:spPr bwMode="auto">
          <a:xfrm>
            <a:off x="745486" y="1201003"/>
            <a:ext cx="7675183" cy="2429301"/>
          </a:xfrm>
          <a:prstGeom prst="roundRect">
            <a:avLst>
              <a:gd name="adj" fmla="val 5993"/>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1" name="Round Same Side Corner Rectangle 20"/>
          <p:cNvSpPr/>
          <p:nvPr/>
        </p:nvSpPr>
        <p:spPr>
          <a:xfrm rot="10800000">
            <a:off x="735856" y="3423204"/>
            <a:ext cx="2417445" cy="2766059"/>
          </a:xfrm>
          <a:prstGeom prst="round2SameRect">
            <a:avLst>
              <a:gd name="adj1" fmla="val 10500"/>
              <a:gd name="adj2" fmla="val 0"/>
            </a:avLst>
          </a:prstGeom>
        </p:spPr>
        <p:style>
          <a:lnRef idx="1">
            <a:schemeClr val="accent3"/>
          </a:lnRef>
          <a:fillRef idx="3">
            <a:schemeClr val="accent3"/>
          </a:fillRef>
          <a:effectRef idx="2">
            <a:schemeClr val="accent3"/>
          </a:effectRef>
          <a:fontRef idx="minor">
            <a:schemeClr val="lt1"/>
          </a:fontRef>
        </p:style>
      </p:sp>
      <p:sp>
        <p:nvSpPr>
          <p:cNvPr id="22" name="Round Same Side Corner Rectangle 6"/>
          <p:cNvSpPr/>
          <p:nvPr/>
        </p:nvSpPr>
        <p:spPr>
          <a:xfrm>
            <a:off x="810201" y="3423204"/>
            <a:ext cx="2268755" cy="26917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91440" rIns="199136" bIns="199136" numCol="1" spcCol="1270" anchor="t" anchorCtr="0">
            <a:noAutofit/>
          </a:bodyPr>
          <a:lstStyle/>
          <a:p>
            <a:pPr lvl="0" algn="ctr" defTabSz="1244600">
              <a:lnSpc>
                <a:spcPct val="90000"/>
              </a:lnSpc>
              <a:spcBef>
                <a:spcPct val="0"/>
              </a:spcBef>
              <a:spcAft>
                <a:spcPct val="35000"/>
              </a:spcAft>
            </a:pPr>
            <a:r>
              <a:rPr lang="en-US" sz="2000" b="0" kern="120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rPr>
              <a:t>DirectAccess Clients</a:t>
            </a:r>
            <a:endParaRPr lang="en-US" sz="2000" b="0" kern="120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endParaRPr>
          </a:p>
        </p:txBody>
      </p:sp>
      <p:sp>
        <p:nvSpPr>
          <p:cNvPr id="19" name="Round Same Side Corner Rectangle 18"/>
          <p:cNvSpPr/>
          <p:nvPr/>
        </p:nvSpPr>
        <p:spPr>
          <a:xfrm rot="10800000">
            <a:off x="3370134" y="3423204"/>
            <a:ext cx="2417445" cy="2766059"/>
          </a:xfrm>
          <a:prstGeom prst="round2SameRect">
            <a:avLst>
              <a:gd name="adj1" fmla="val 10500"/>
              <a:gd name="adj2" fmla="val 0"/>
            </a:avLst>
          </a:prstGeom>
        </p:spPr>
        <p:style>
          <a:lnRef idx="1">
            <a:schemeClr val="accent3"/>
          </a:lnRef>
          <a:fillRef idx="3">
            <a:schemeClr val="accent3"/>
          </a:fillRef>
          <a:effectRef idx="2">
            <a:schemeClr val="accent3"/>
          </a:effectRef>
          <a:fontRef idx="minor">
            <a:schemeClr val="lt1"/>
          </a:fontRef>
        </p:style>
      </p:sp>
      <p:sp>
        <p:nvSpPr>
          <p:cNvPr id="20" name="Round Same Side Corner Rectangle 9"/>
          <p:cNvSpPr/>
          <p:nvPr/>
        </p:nvSpPr>
        <p:spPr>
          <a:xfrm>
            <a:off x="3444479" y="3423204"/>
            <a:ext cx="2268755" cy="26917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en-US" sz="2000" b="0" kern="1200" cap="none" spc="-125" dirty="0" err="1"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rPr>
              <a:t>DirectAccess</a:t>
            </a:r>
            <a:r>
              <a:rPr lang="en-US" sz="20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rPr>
              <a:t/>
            </a:r>
            <a:br>
              <a:rPr lang="en-US" sz="20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rPr>
            </a:br>
            <a:r>
              <a:rPr lang="en-US" sz="2000" b="0" kern="120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rPr>
              <a:t>Servers</a:t>
            </a:r>
            <a:endParaRPr lang="en-US" sz="2000" b="0" kern="120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endParaRPr>
          </a:p>
        </p:txBody>
      </p:sp>
      <p:sp>
        <p:nvSpPr>
          <p:cNvPr id="17" name="Round Same Side Corner Rectangle 16"/>
          <p:cNvSpPr/>
          <p:nvPr/>
        </p:nvSpPr>
        <p:spPr>
          <a:xfrm rot="10800000">
            <a:off x="6004412" y="3423204"/>
            <a:ext cx="2417445" cy="2766059"/>
          </a:xfrm>
          <a:prstGeom prst="round2SameRect">
            <a:avLst>
              <a:gd name="adj1" fmla="val 10500"/>
              <a:gd name="adj2" fmla="val 0"/>
            </a:avLst>
          </a:prstGeom>
        </p:spPr>
        <p:style>
          <a:lnRef idx="1">
            <a:schemeClr val="accent3"/>
          </a:lnRef>
          <a:fillRef idx="3">
            <a:schemeClr val="accent3"/>
          </a:fillRef>
          <a:effectRef idx="2">
            <a:schemeClr val="accent3"/>
          </a:effectRef>
          <a:fontRef idx="minor">
            <a:schemeClr val="lt1"/>
          </a:fontRef>
        </p:style>
      </p:sp>
      <p:sp>
        <p:nvSpPr>
          <p:cNvPr id="18" name="Round Same Side Corner Rectangle 12"/>
          <p:cNvSpPr/>
          <p:nvPr/>
        </p:nvSpPr>
        <p:spPr>
          <a:xfrm>
            <a:off x="6078757" y="3423204"/>
            <a:ext cx="2268755" cy="26917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91440" rIns="199136" bIns="199136" numCol="1" spcCol="1270" anchor="t" anchorCtr="0">
            <a:noAutofit/>
          </a:bodyPr>
          <a:lstStyle/>
          <a:p>
            <a:pPr lvl="0" algn="ctr" defTabSz="1244600">
              <a:lnSpc>
                <a:spcPct val="90000"/>
              </a:lnSpc>
              <a:spcBef>
                <a:spcPct val="0"/>
              </a:spcBef>
              <a:spcAft>
                <a:spcPct val="35000"/>
              </a:spcAft>
            </a:pPr>
            <a:r>
              <a:rPr lang="en-US" sz="2000" b="0" kern="120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rPr>
              <a:t>Application Servers</a:t>
            </a:r>
            <a:endParaRPr lang="en-US" sz="2000" b="0" kern="120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endParaRPr>
          </a:p>
        </p:txBody>
      </p:sp>
      <p:sp>
        <p:nvSpPr>
          <p:cNvPr id="4" name="Title 3"/>
          <p:cNvSpPr>
            <a:spLocks noGrp="1"/>
          </p:cNvSpPr>
          <p:nvPr>
            <p:ph type="title"/>
          </p:nvPr>
        </p:nvSpPr>
        <p:spPr/>
        <p:txBody>
          <a:bodyPr/>
          <a:lstStyle/>
          <a:p>
            <a:r>
              <a:rPr lang="en-US" dirty="0" smtClean="0"/>
              <a:t>Deployment Requirements</a:t>
            </a:r>
            <a:endParaRPr lang="en-US" dirty="0"/>
          </a:p>
        </p:txBody>
      </p:sp>
      <p:sp>
        <p:nvSpPr>
          <p:cNvPr id="6" name="TextBox 5"/>
          <p:cNvSpPr txBox="1"/>
          <p:nvPr/>
        </p:nvSpPr>
        <p:spPr>
          <a:xfrm>
            <a:off x="799775" y="4272686"/>
            <a:ext cx="2289607" cy="272382"/>
          </a:xfrm>
          <a:prstGeom prst="rect">
            <a:avLst/>
          </a:prstGeom>
          <a:noFill/>
        </p:spPr>
        <p:txBody>
          <a:bodyPr wrap="square" rtlCol="0">
            <a:spAutoFit/>
          </a:bodyPr>
          <a:lstStyle/>
          <a:p>
            <a:pPr marL="109538" lvl="0" indent="-109538" defTabSz="912777" fontAlgn="base">
              <a:lnSpc>
                <a:spcPct val="90000"/>
              </a:lnSpc>
              <a:spcBef>
                <a:spcPts val="1167"/>
              </a:spcBef>
              <a:spcAft>
                <a:spcPct val="0"/>
              </a:spcAft>
              <a:buClr>
                <a:schemeClr val="tx2"/>
              </a:buClr>
              <a:buSzPct val="95000"/>
              <a:buBlip>
                <a:blip r:embed="rId3"/>
              </a:buBlip>
            </a:pPr>
            <a:r>
              <a:rPr lang="en-US" sz="1300" dirty="0" smtClean="0">
                <a:latin typeface="Trebuchet MS" pitchFamily="34" charset="0"/>
              </a:rPr>
              <a:t>Requires Windows 7</a:t>
            </a:r>
          </a:p>
        </p:txBody>
      </p:sp>
      <p:sp>
        <p:nvSpPr>
          <p:cNvPr id="7" name="TextBox 6"/>
          <p:cNvSpPr txBox="1"/>
          <p:nvPr/>
        </p:nvSpPr>
        <p:spPr>
          <a:xfrm>
            <a:off x="3453933" y="4274455"/>
            <a:ext cx="2289607" cy="786369"/>
          </a:xfrm>
          <a:prstGeom prst="rect">
            <a:avLst/>
          </a:prstGeom>
          <a:noFill/>
        </p:spPr>
        <p:txBody>
          <a:bodyPr wrap="square" rtlCol="0">
            <a:spAutoFit/>
          </a:bodyPr>
          <a:lstStyle/>
          <a:p>
            <a:pPr marL="109538" indent="-109538" defTabSz="912777" fontAlgn="base">
              <a:lnSpc>
                <a:spcPct val="90000"/>
              </a:lnSpc>
              <a:spcBef>
                <a:spcPts val="1167"/>
              </a:spcBef>
              <a:spcAft>
                <a:spcPct val="0"/>
              </a:spcAft>
              <a:buClr>
                <a:schemeClr val="tx2"/>
              </a:buClr>
              <a:buSzPct val="95000"/>
              <a:buBlip>
                <a:blip r:embed="rId3"/>
              </a:buBlip>
            </a:pPr>
            <a:r>
              <a:rPr lang="en-US" sz="1300" dirty="0" smtClean="0">
                <a:latin typeface="Trebuchet MS" pitchFamily="34" charset="0"/>
              </a:rPr>
              <a:t>Requires Windows Server 2008 R2</a:t>
            </a:r>
            <a:endParaRPr lang="en-US" sz="1300" dirty="0" smtClean="0"/>
          </a:p>
          <a:p>
            <a:pPr marL="109538" lvl="0" indent="-109538" defTabSz="912777" fontAlgn="base">
              <a:lnSpc>
                <a:spcPct val="90000"/>
              </a:lnSpc>
              <a:spcBef>
                <a:spcPts val="1167"/>
              </a:spcBef>
              <a:spcAft>
                <a:spcPct val="0"/>
              </a:spcAft>
              <a:buClr>
                <a:schemeClr val="tx2"/>
              </a:buClr>
              <a:buSzPct val="95000"/>
              <a:buBlip>
                <a:blip r:embed="rId3"/>
              </a:buBlip>
            </a:pPr>
            <a:endParaRPr lang="en-US" sz="1300" dirty="0" smtClean="0">
              <a:latin typeface="Trebuchet MS" pitchFamily="34" charset="0"/>
            </a:endParaRPr>
          </a:p>
        </p:txBody>
      </p:sp>
      <p:sp>
        <p:nvSpPr>
          <p:cNvPr id="9" name="TextBox 8"/>
          <p:cNvSpPr txBox="1"/>
          <p:nvPr/>
        </p:nvSpPr>
        <p:spPr>
          <a:xfrm>
            <a:off x="6068331" y="4278036"/>
            <a:ext cx="2289607" cy="1840504"/>
          </a:xfrm>
          <a:prstGeom prst="rect">
            <a:avLst/>
          </a:prstGeom>
          <a:noFill/>
        </p:spPr>
        <p:txBody>
          <a:bodyPr wrap="square" rtlCol="0">
            <a:spAutoFit/>
          </a:bodyPr>
          <a:lstStyle/>
          <a:p>
            <a:pPr marL="109538" lvl="0" indent="-109538" defTabSz="912777" fontAlgn="base">
              <a:lnSpc>
                <a:spcPct val="90000"/>
              </a:lnSpc>
              <a:spcBef>
                <a:spcPts val="1167"/>
              </a:spcBef>
              <a:spcAft>
                <a:spcPct val="0"/>
              </a:spcAft>
              <a:buClr>
                <a:schemeClr val="tx2"/>
              </a:buClr>
              <a:buSzPct val="95000"/>
              <a:buBlip>
                <a:blip r:embed="rId3"/>
              </a:buBlip>
            </a:pPr>
            <a:r>
              <a:rPr lang="en-US" sz="1300" dirty="0" smtClean="0">
                <a:latin typeface="Trebuchet MS" pitchFamily="34" charset="0"/>
              </a:rPr>
              <a:t>End-to-end encryption requires Windows Server 2008 or later</a:t>
            </a:r>
          </a:p>
          <a:p>
            <a:pPr marL="109538" lvl="0" indent="-109538" defTabSz="912777" fontAlgn="base">
              <a:lnSpc>
                <a:spcPct val="90000"/>
              </a:lnSpc>
              <a:spcBef>
                <a:spcPts val="1167"/>
              </a:spcBef>
              <a:spcAft>
                <a:spcPct val="0"/>
              </a:spcAft>
              <a:buClr>
                <a:schemeClr val="tx2"/>
              </a:buClr>
              <a:buSzPct val="95000"/>
              <a:buBlip>
                <a:blip r:embed="rId3"/>
              </a:buBlip>
            </a:pPr>
            <a:r>
              <a:rPr lang="en-US" sz="1300" dirty="0" smtClean="0">
                <a:latin typeface="Trebuchet MS" pitchFamily="34" charset="0"/>
              </a:rPr>
              <a:t>Other models can use Windows Server 2003 </a:t>
            </a:r>
            <a:br>
              <a:rPr lang="en-US" sz="1300" dirty="0" smtClean="0">
                <a:latin typeface="Trebuchet MS" pitchFamily="34" charset="0"/>
              </a:rPr>
            </a:br>
            <a:r>
              <a:rPr lang="en-US" sz="1300" dirty="0" smtClean="0">
                <a:latin typeface="Trebuchet MS" pitchFamily="34" charset="0"/>
              </a:rPr>
              <a:t>or later</a:t>
            </a:r>
          </a:p>
          <a:p>
            <a:pPr marL="109538" lvl="0" indent="-109538" defTabSz="912777" fontAlgn="base">
              <a:lnSpc>
                <a:spcPct val="90000"/>
              </a:lnSpc>
              <a:spcBef>
                <a:spcPts val="1167"/>
              </a:spcBef>
              <a:spcAft>
                <a:spcPct val="0"/>
              </a:spcAft>
              <a:buClr>
                <a:schemeClr val="tx2"/>
              </a:buClr>
              <a:buSzPct val="95000"/>
              <a:buBlip>
                <a:blip r:embed="rId3"/>
              </a:buBlip>
            </a:pPr>
            <a:r>
              <a:rPr lang="en-US" sz="1300" dirty="0" smtClean="0">
                <a:latin typeface="Trebuchet MS" pitchFamily="34" charset="0"/>
              </a:rPr>
              <a:t>Must have an</a:t>
            </a:r>
            <a:br>
              <a:rPr lang="en-US" sz="1300" dirty="0" smtClean="0">
                <a:latin typeface="Trebuchet MS" pitchFamily="34" charset="0"/>
              </a:rPr>
            </a:br>
            <a:r>
              <a:rPr lang="en-US" sz="1300" dirty="0" smtClean="0">
                <a:latin typeface="Trebuchet MS" pitchFamily="34" charset="0"/>
              </a:rPr>
              <a:t>IPv6 address</a:t>
            </a:r>
          </a:p>
        </p:txBody>
      </p:sp>
      <p:sp>
        <p:nvSpPr>
          <p:cNvPr id="11" name="Rounded Rectangle 10"/>
          <p:cNvSpPr/>
          <p:nvPr/>
        </p:nvSpPr>
        <p:spPr>
          <a:xfrm>
            <a:off x="961790" y="1407224"/>
            <a:ext cx="1965576" cy="1659636"/>
          </a:xfrm>
          <a:prstGeom prst="roundRect">
            <a:avLst>
              <a:gd name="adj" fmla="val 10000"/>
            </a:avLst>
          </a:prstGeom>
          <a:blipFill rotWithShape="0">
            <a:blip r:embed="rId4"/>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13" name="Rounded Rectangle 12"/>
          <p:cNvSpPr/>
          <p:nvPr/>
        </p:nvSpPr>
        <p:spPr>
          <a:xfrm>
            <a:off x="3947799" y="1407224"/>
            <a:ext cx="1219190" cy="1659636"/>
          </a:xfrm>
          <a:prstGeom prst="roundRect">
            <a:avLst>
              <a:gd name="adj" fmla="val 10000"/>
            </a:avLst>
          </a:prstGeom>
          <a:blipFill rotWithShape="0">
            <a:blip r:embed="rId5"/>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15" name="Rounded Rectangle 14"/>
          <p:cNvSpPr/>
          <p:nvPr/>
        </p:nvSpPr>
        <p:spPr>
          <a:xfrm>
            <a:off x="6214718" y="1407224"/>
            <a:ext cx="1996833" cy="1659636"/>
          </a:xfrm>
          <a:prstGeom prst="roundRect">
            <a:avLst>
              <a:gd name="adj" fmla="val 10000"/>
            </a:avLst>
          </a:prstGeom>
          <a:blipFill rotWithShape="0">
            <a:blip r:embed="rId6"/>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Rounded Rectangle 32"/>
          <p:cNvSpPr/>
          <p:nvPr/>
        </p:nvSpPr>
        <p:spPr bwMode="auto">
          <a:xfrm>
            <a:off x="745486" y="1201003"/>
            <a:ext cx="7675183" cy="2429301"/>
          </a:xfrm>
          <a:prstGeom prst="roundRect">
            <a:avLst>
              <a:gd name="adj" fmla="val 5993"/>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5" name="Round Same Side Corner Rectangle 24"/>
          <p:cNvSpPr/>
          <p:nvPr/>
        </p:nvSpPr>
        <p:spPr>
          <a:xfrm rot="10800000">
            <a:off x="731838" y="3429000"/>
            <a:ext cx="2417445" cy="2766059"/>
          </a:xfrm>
          <a:prstGeom prst="round2SameRect">
            <a:avLst>
              <a:gd name="adj1" fmla="val 10500"/>
              <a:gd name="adj2" fmla="val 0"/>
            </a:avLst>
          </a:prstGeom>
        </p:spPr>
        <p:style>
          <a:lnRef idx="1">
            <a:schemeClr val="accent3"/>
          </a:lnRef>
          <a:fillRef idx="3">
            <a:schemeClr val="accent3"/>
          </a:fillRef>
          <a:effectRef idx="2">
            <a:schemeClr val="accent3"/>
          </a:effectRef>
          <a:fontRef idx="minor">
            <a:schemeClr val="lt1"/>
          </a:fontRef>
        </p:style>
      </p:sp>
      <p:sp>
        <p:nvSpPr>
          <p:cNvPr id="26" name="Round Same Side Corner Rectangle 6"/>
          <p:cNvSpPr/>
          <p:nvPr/>
        </p:nvSpPr>
        <p:spPr>
          <a:xfrm>
            <a:off x="806183" y="3429000"/>
            <a:ext cx="2268755" cy="26917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91440" rIns="199136" bIns="199136" numCol="1" spcCol="1270" anchor="t" anchorCtr="0">
            <a:noAutofit/>
          </a:bodyPr>
          <a:lstStyle/>
          <a:p>
            <a:pPr lvl="0" algn="ctr" defTabSz="1066800">
              <a:lnSpc>
                <a:spcPct val="90000"/>
              </a:lnSpc>
              <a:spcBef>
                <a:spcPct val="0"/>
              </a:spcBef>
              <a:spcAft>
                <a:spcPct val="35000"/>
              </a:spcAft>
            </a:pPr>
            <a:r>
              <a:rPr lang="en-US" sz="20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rPr>
              <a:t>DC/DNS</a:t>
            </a:r>
            <a:endParaRPr lang="en-US" sz="2000"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endParaRPr>
          </a:p>
        </p:txBody>
      </p:sp>
      <p:sp>
        <p:nvSpPr>
          <p:cNvPr id="28" name="Round Same Side Corner Rectangle 27"/>
          <p:cNvSpPr/>
          <p:nvPr/>
        </p:nvSpPr>
        <p:spPr>
          <a:xfrm rot="10800000">
            <a:off x="3366116" y="3429000"/>
            <a:ext cx="2417445" cy="2766059"/>
          </a:xfrm>
          <a:prstGeom prst="round2SameRect">
            <a:avLst>
              <a:gd name="adj1" fmla="val 10500"/>
              <a:gd name="adj2" fmla="val 0"/>
            </a:avLst>
          </a:prstGeom>
        </p:spPr>
        <p:style>
          <a:lnRef idx="1">
            <a:schemeClr val="accent3"/>
          </a:lnRef>
          <a:fillRef idx="3">
            <a:schemeClr val="accent3"/>
          </a:fillRef>
          <a:effectRef idx="2">
            <a:schemeClr val="accent3"/>
          </a:effectRef>
          <a:fontRef idx="minor">
            <a:schemeClr val="lt1"/>
          </a:fontRef>
        </p:style>
      </p:sp>
      <p:sp>
        <p:nvSpPr>
          <p:cNvPr id="29" name="Round Same Side Corner Rectangle 9"/>
          <p:cNvSpPr/>
          <p:nvPr/>
        </p:nvSpPr>
        <p:spPr>
          <a:xfrm>
            <a:off x="3440461" y="3429000"/>
            <a:ext cx="2268755" cy="26917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91440" rIns="199136" bIns="199136" numCol="1" spcCol="1270" anchor="t" anchorCtr="0">
            <a:noAutofit/>
          </a:bodyPr>
          <a:lstStyle/>
          <a:p>
            <a:pPr algn="ctr" defTabSz="1244600">
              <a:lnSpc>
                <a:spcPct val="90000"/>
              </a:lnSpc>
              <a:spcBef>
                <a:spcPct val="0"/>
              </a:spcBef>
              <a:spcAft>
                <a:spcPct val="35000"/>
              </a:spcAft>
            </a:pPr>
            <a:r>
              <a:rPr lang="en-US" sz="20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rPr>
              <a:t>Network Infrastructure</a:t>
            </a:r>
          </a:p>
          <a:p>
            <a:pPr lvl="0" algn="ctr" defTabSz="1244600">
              <a:lnSpc>
                <a:spcPct val="90000"/>
              </a:lnSpc>
              <a:spcBef>
                <a:spcPct val="0"/>
              </a:spcBef>
              <a:spcAft>
                <a:spcPct val="35000"/>
              </a:spcAft>
            </a:pPr>
            <a:r>
              <a:rPr lang="en-US" sz="2000" kern="1200" dirty="0" smtClean="0"/>
              <a:t>	</a:t>
            </a:r>
            <a:endParaRPr lang="en-US" sz="2000" b="0" kern="120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endParaRPr>
          </a:p>
        </p:txBody>
      </p:sp>
      <p:sp>
        <p:nvSpPr>
          <p:cNvPr id="31" name="Round Same Side Corner Rectangle 30"/>
          <p:cNvSpPr/>
          <p:nvPr/>
        </p:nvSpPr>
        <p:spPr>
          <a:xfrm rot="10800000">
            <a:off x="6000394" y="3429000"/>
            <a:ext cx="2417445" cy="2766059"/>
          </a:xfrm>
          <a:prstGeom prst="round2SameRect">
            <a:avLst>
              <a:gd name="adj1" fmla="val 10500"/>
              <a:gd name="adj2" fmla="val 0"/>
            </a:avLst>
          </a:prstGeom>
        </p:spPr>
        <p:style>
          <a:lnRef idx="1">
            <a:schemeClr val="accent3"/>
          </a:lnRef>
          <a:fillRef idx="3">
            <a:schemeClr val="accent3"/>
          </a:fillRef>
          <a:effectRef idx="2">
            <a:schemeClr val="accent3"/>
          </a:effectRef>
          <a:fontRef idx="minor">
            <a:schemeClr val="lt1"/>
          </a:fontRef>
        </p:style>
      </p:sp>
      <p:sp>
        <p:nvSpPr>
          <p:cNvPr id="32" name="Round Same Side Corner Rectangle 12"/>
          <p:cNvSpPr/>
          <p:nvPr/>
        </p:nvSpPr>
        <p:spPr>
          <a:xfrm>
            <a:off x="6074739" y="3429000"/>
            <a:ext cx="2268755" cy="26917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91440" rIns="199136" bIns="199136" numCol="1" spcCol="1270" anchor="t" anchorCtr="0">
            <a:noAutofit/>
          </a:bodyPr>
          <a:lstStyle/>
          <a:p>
            <a:pPr lvl="0" algn="ctr" defTabSz="1066800">
              <a:lnSpc>
                <a:spcPct val="90000"/>
              </a:lnSpc>
              <a:spcBef>
                <a:spcPct val="0"/>
              </a:spcBef>
              <a:spcAft>
                <a:spcPct val="35000"/>
              </a:spcAft>
            </a:pPr>
            <a:r>
              <a:rPr lang="en-US" sz="20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rPr>
              <a:t>NAT-PT</a:t>
            </a:r>
            <a:endParaRPr lang="en-US" sz="2000"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endParaRPr>
          </a:p>
        </p:txBody>
      </p:sp>
      <p:sp>
        <p:nvSpPr>
          <p:cNvPr id="4" name="Title 3"/>
          <p:cNvSpPr>
            <a:spLocks noGrp="1"/>
          </p:cNvSpPr>
          <p:nvPr>
            <p:ph type="title"/>
          </p:nvPr>
        </p:nvSpPr>
        <p:spPr/>
        <p:txBody>
          <a:bodyPr/>
          <a:lstStyle/>
          <a:p>
            <a:r>
              <a:rPr lang="en-US" dirty="0" smtClean="0"/>
              <a:t>Deployment Requirements</a:t>
            </a:r>
            <a:endParaRPr lang="en-US" dirty="0"/>
          </a:p>
        </p:txBody>
      </p:sp>
      <p:sp>
        <p:nvSpPr>
          <p:cNvPr id="6" name="TextBox 5"/>
          <p:cNvSpPr txBox="1"/>
          <p:nvPr/>
        </p:nvSpPr>
        <p:spPr>
          <a:xfrm>
            <a:off x="817196" y="4121620"/>
            <a:ext cx="2297965" cy="1840504"/>
          </a:xfrm>
          <a:prstGeom prst="rect">
            <a:avLst/>
          </a:prstGeom>
          <a:noFill/>
        </p:spPr>
        <p:txBody>
          <a:bodyPr wrap="square" rtlCol="0">
            <a:spAutoFit/>
          </a:bodyPr>
          <a:lstStyle/>
          <a:p>
            <a:pPr marL="109538" lvl="0" indent="-109538" defTabSz="912777" fontAlgn="base">
              <a:lnSpc>
                <a:spcPct val="90000"/>
              </a:lnSpc>
              <a:spcBef>
                <a:spcPts val="1167"/>
              </a:spcBef>
              <a:spcAft>
                <a:spcPct val="0"/>
              </a:spcAft>
              <a:buClr>
                <a:schemeClr val="tx2"/>
              </a:buClr>
              <a:buSzPct val="95000"/>
              <a:buBlip>
                <a:blip r:embed="rId3"/>
              </a:buBlip>
            </a:pPr>
            <a:r>
              <a:rPr lang="en-US" sz="1300" dirty="0" smtClean="0">
                <a:latin typeface="Trebuchet MS" pitchFamily="34" charset="0"/>
              </a:rPr>
              <a:t>DA Clients will query DNS on ISATAP interface</a:t>
            </a:r>
          </a:p>
          <a:p>
            <a:pPr marL="109538" lvl="0" indent="-109538" defTabSz="912777" fontAlgn="base">
              <a:lnSpc>
                <a:spcPct val="90000"/>
              </a:lnSpc>
              <a:spcBef>
                <a:spcPts val="1167"/>
              </a:spcBef>
              <a:spcAft>
                <a:spcPct val="0"/>
              </a:spcAft>
              <a:buClr>
                <a:schemeClr val="tx2"/>
              </a:buClr>
              <a:buSzPct val="95000"/>
              <a:buBlip>
                <a:blip r:embed="rId3"/>
              </a:buBlip>
            </a:pPr>
            <a:r>
              <a:rPr lang="en-US" sz="1300" dirty="0" smtClean="0">
                <a:latin typeface="Trebuchet MS" pitchFamily="34" charset="0"/>
              </a:rPr>
              <a:t>Some DNS Servers must be listening on ISATAP interface</a:t>
            </a:r>
          </a:p>
          <a:p>
            <a:pPr marL="109538" lvl="0" indent="-109538" defTabSz="912777" fontAlgn="base">
              <a:lnSpc>
                <a:spcPct val="90000"/>
              </a:lnSpc>
              <a:spcBef>
                <a:spcPts val="1167"/>
              </a:spcBef>
              <a:spcAft>
                <a:spcPct val="0"/>
              </a:spcAft>
              <a:buClr>
                <a:schemeClr val="tx2"/>
              </a:buClr>
              <a:buSzPct val="95000"/>
              <a:buBlip>
                <a:blip r:embed="rId3"/>
              </a:buBlip>
            </a:pPr>
            <a:r>
              <a:rPr lang="en-US" sz="1300" dirty="0" smtClean="0">
                <a:latin typeface="Trebuchet MS" pitchFamily="34" charset="0"/>
              </a:rPr>
              <a:t>Two Factor Auth requires Windows Server 2008 R2 Domain Functional </a:t>
            </a:r>
            <a:r>
              <a:rPr lang="en-US" sz="1300" dirty="0" err="1" smtClean="0">
                <a:latin typeface="Trebuchet MS" pitchFamily="34" charset="0"/>
              </a:rPr>
              <a:t>Lvl</a:t>
            </a:r>
            <a:endParaRPr lang="en-US" sz="1300" dirty="0" smtClean="0">
              <a:latin typeface="Trebuchet MS" pitchFamily="34" charset="0"/>
            </a:endParaRPr>
          </a:p>
        </p:txBody>
      </p:sp>
      <p:sp>
        <p:nvSpPr>
          <p:cNvPr id="7" name="TextBox 6"/>
          <p:cNvSpPr txBox="1"/>
          <p:nvPr/>
        </p:nvSpPr>
        <p:spPr>
          <a:xfrm>
            <a:off x="3423017" y="4121620"/>
            <a:ext cx="2297965" cy="632481"/>
          </a:xfrm>
          <a:prstGeom prst="rect">
            <a:avLst/>
          </a:prstGeom>
          <a:noFill/>
        </p:spPr>
        <p:txBody>
          <a:bodyPr wrap="square" rtlCol="0">
            <a:spAutoFit/>
          </a:bodyPr>
          <a:lstStyle/>
          <a:p>
            <a:pPr marL="109538" lvl="0" indent="-109538" defTabSz="912777" fontAlgn="base">
              <a:lnSpc>
                <a:spcPct val="90000"/>
              </a:lnSpc>
              <a:spcBef>
                <a:spcPts val="1167"/>
              </a:spcBef>
              <a:spcAft>
                <a:spcPct val="0"/>
              </a:spcAft>
              <a:buClr>
                <a:schemeClr val="tx2"/>
              </a:buClr>
              <a:buSzPct val="95000"/>
              <a:buBlip>
                <a:blip r:embed="rId3"/>
              </a:buBlip>
            </a:pPr>
            <a:r>
              <a:rPr lang="en-US" sz="1300" dirty="0" smtClean="0">
                <a:latin typeface="Trebuchet MS" pitchFamily="34" charset="0"/>
              </a:rPr>
              <a:t>Can be IPv4 because we roll out ISATAP with </a:t>
            </a:r>
            <a:r>
              <a:rPr lang="en-US" sz="1300" dirty="0" err="1" smtClean="0">
                <a:latin typeface="Trebuchet MS" pitchFamily="34" charset="0"/>
              </a:rPr>
              <a:t>DirectAccess</a:t>
            </a:r>
            <a:endParaRPr lang="en-US" sz="1300" dirty="0" smtClean="0">
              <a:latin typeface="Trebuchet MS" pitchFamily="34" charset="0"/>
            </a:endParaRPr>
          </a:p>
        </p:txBody>
      </p:sp>
      <p:sp>
        <p:nvSpPr>
          <p:cNvPr id="8" name="TextBox 7"/>
          <p:cNvSpPr txBox="1"/>
          <p:nvPr/>
        </p:nvSpPr>
        <p:spPr>
          <a:xfrm>
            <a:off x="6028839" y="4121620"/>
            <a:ext cx="2297965" cy="632481"/>
          </a:xfrm>
          <a:prstGeom prst="rect">
            <a:avLst/>
          </a:prstGeom>
          <a:noFill/>
        </p:spPr>
        <p:txBody>
          <a:bodyPr wrap="square" rtlCol="0">
            <a:spAutoFit/>
          </a:bodyPr>
          <a:lstStyle/>
          <a:p>
            <a:pPr marL="109538" lvl="0" indent="-109538" defTabSz="912777" fontAlgn="base">
              <a:lnSpc>
                <a:spcPct val="90000"/>
              </a:lnSpc>
              <a:spcBef>
                <a:spcPts val="1167"/>
              </a:spcBef>
              <a:spcAft>
                <a:spcPct val="0"/>
              </a:spcAft>
              <a:buClr>
                <a:schemeClr val="tx2"/>
              </a:buClr>
              <a:buSzPct val="95000"/>
              <a:buBlip>
                <a:blip r:embed="rId3"/>
              </a:buBlip>
            </a:pPr>
            <a:r>
              <a:rPr lang="en-US" sz="1300" dirty="0" smtClean="0">
                <a:latin typeface="Trebuchet MS" pitchFamily="34" charset="0"/>
              </a:rPr>
              <a:t>Can be used to provide access to IPv4-only resources</a:t>
            </a:r>
          </a:p>
        </p:txBody>
      </p:sp>
      <p:sp>
        <p:nvSpPr>
          <p:cNvPr id="12" name="Rounded Rectangle 11"/>
          <p:cNvSpPr/>
          <p:nvPr/>
        </p:nvSpPr>
        <p:spPr>
          <a:xfrm>
            <a:off x="1376419" y="1412036"/>
            <a:ext cx="1179519" cy="1659636"/>
          </a:xfrm>
          <a:prstGeom prst="roundRect">
            <a:avLst>
              <a:gd name="adj" fmla="val 10000"/>
            </a:avLst>
          </a:prstGeom>
          <a:blipFill rotWithShape="0">
            <a:blip r:embed="rId4"/>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14" name="Rounded Rectangle 13"/>
          <p:cNvSpPr/>
          <p:nvPr/>
        </p:nvSpPr>
        <p:spPr>
          <a:xfrm>
            <a:off x="3344350" y="1412036"/>
            <a:ext cx="2417445" cy="1659636"/>
          </a:xfrm>
          <a:prstGeom prst="roundRect">
            <a:avLst>
              <a:gd name="adj" fmla="val 10000"/>
            </a:avLst>
          </a:prstGeom>
          <a:blipFill rotWithShape="0">
            <a:blip r:embed="rId5"/>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16" name="Rounded Rectangle 15"/>
          <p:cNvSpPr/>
          <p:nvPr/>
        </p:nvSpPr>
        <p:spPr>
          <a:xfrm>
            <a:off x="6304544" y="1412036"/>
            <a:ext cx="1746555" cy="1659636"/>
          </a:xfrm>
          <a:prstGeom prst="roundRect">
            <a:avLst>
              <a:gd name="adj" fmla="val 10000"/>
            </a:avLst>
          </a:prstGeom>
          <a:blipFill rotWithShape="0">
            <a:blip r:embed="rId6"/>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380412" cy="1052596"/>
          </a:xfrm>
        </p:spPr>
        <p:txBody>
          <a:bodyPr/>
          <a:lstStyle/>
          <a:p>
            <a:r>
              <a:rPr sz="4400" smtClean="0"/>
              <a:t>Business Opportunities</a:t>
            </a:r>
            <a:br>
              <a:rPr sz="4400" smtClean="0"/>
            </a:br>
            <a:r>
              <a:rPr sz="3200" smtClean="0">
                <a:solidFill>
                  <a:schemeClr val="accent1"/>
                </a:solidFill>
              </a:rPr>
              <a:t>IPsec Offload</a:t>
            </a:r>
            <a:endParaRPr lang="en-US" sz="4400" dirty="0">
              <a:solidFill>
                <a:schemeClr val="accent1"/>
              </a:solidFill>
            </a:endParaRPr>
          </a:p>
        </p:txBody>
      </p:sp>
      <p:pic>
        <p:nvPicPr>
          <p:cNvPr id="9" name="Picture 2" descr="C:\Users\ssiler\Documents\DVD Art\Artwork_Imagery\Icons - Illustrations\_WINDOWS SERVER ICONS\Hardware\Plug Ethernet Cat-5 wired high speed broadband.png"/>
          <p:cNvPicPr>
            <a:picLocks noGrp="1" noChangeAspect="1" noChangeArrowheads="1"/>
          </p:cNvPicPr>
          <p:nvPr>
            <p:ph sz="half" idx="1"/>
          </p:nvPr>
        </p:nvPicPr>
        <p:blipFill>
          <a:blip r:embed="rId3"/>
          <a:stretch>
            <a:fillRect/>
          </a:stretch>
        </p:blipFill>
        <p:spPr bwMode="auto">
          <a:xfrm>
            <a:off x="786430" y="2449228"/>
            <a:ext cx="3372549" cy="1959544"/>
          </a:xfrm>
          <a:prstGeom prst="rect">
            <a:avLst/>
          </a:prstGeom>
          <a:noFill/>
          <a:effectLst>
            <a:outerShdw blurRad="76200" dir="18900000" sy="23000" kx="-1200000" algn="bl" rotWithShape="0">
              <a:prstClr val="black">
                <a:alpha val="20000"/>
              </a:prstClr>
            </a:outerShdw>
          </a:effectLst>
        </p:spPr>
      </p:pic>
      <p:sp>
        <p:nvSpPr>
          <p:cNvPr id="6" name="Content Placeholder 5"/>
          <p:cNvSpPr>
            <a:spLocks noGrp="1"/>
          </p:cNvSpPr>
          <p:nvPr>
            <p:ph sz="half" idx="2"/>
          </p:nvPr>
        </p:nvSpPr>
        <p:spPr>
          <a:xfrm>
            <a:off x="4572000" y="1889125"/>
            <a:ext cx="4127500" cy="1815882"/>
          </a:xfrm>
        </p:spPr>
        <p:txBody>
          <a:bodyPr/>
          <a:lstStyle/>
          <a:p>
            <a:pPr marL="382573" indent="-382573"/>
            <a:r>
              <a:rPr lang="en-US" sz="2000" kern="1200" dirty="0" smtClean="0">
                <a:solidFill>
                  <a:schemeClr val="tx1"/>
                </a:solidFill>
              </a:rPr>
              <a:t>Challenge:  </a:t>
            </a:r>
            <a:r>
              <a:rPr lang="en-US" sz="2000" kern="1200" dirty="0" err="1" smtClean="0">
                <a:solidFill>
                  <a:schemeClr val="tx1"/>
                </a:solidFill>
              </a:rPr>
              <a:t>IPsec</a:t>
            </a:r>
            <a:r>
              <a:rPr lang="en-US" sz="2000" kern="1200" dirty="0" smtClean="0">
                <a:solidFill>
                  <a:schemeClr val="tx1"/>
                </a:solidFill>
              </a:rPr>
              <a:t> encryption can limit scalability of DirectAccess Servers and Application Servers</a:t>
            </a:r>
          </a:p>
          <a:p>
            <a:pPr marL="382573" indent="-382573"/>
            <a:r>
              <a:rPr lang="en-US" sz="2000" kern="1200" dirty="0" smtClean="0">
                <a:solidFill>
                  <a:schemeClr val="tx1"/>
                </a:solidFill>
              </a:rPr>
              <a:t>Opportunity:  Improved IPsec offload support in network interface cards</a:t>
            </a:r>
            <a:endParaRPr lang="en-US" sz="2000" kern="1200"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380412" cy="1052596"/>
          </a:xfrm>
        </p:spPr>
        <p:txBody>
          <a:bodyPr/>
          <a:lstStyle/>
          <a:p>
            <a:r>
              <a:rPr sz="4400" smtClean="0"/>
              <a:t>Business Opportunities</a:t>
            </a:r>
            <a:br>
              <a:rPr sz="4400" smtClean="0"/>
            </a:br>
            <a:r>
              <a:rPr sz="3200" smtClean="0">
                <a:solidFill>
                  <a:schemeClr val="accent1"/>
                </a:solidFill>
              </a:rPr>
              <a:t>Load balancing</a:t>
            </a:r>
            <a:endParaRPr lang="en-US" sz="4400" dirty="0">
              <a:solidFill>
                <a:schemeClr val="accent1"/>
              </a:solidFill>
            </a:endParaRPr>
          </a:p>
        </p:txBody>
      </p:sp>
      <p:pic>
        <p:nvPicPr>
          <p:cNvPr id="9" name="Picture 2" descr="C:\Users\ssiler\Documents\DVD Art\Artwork_Imagery\Icons - Illustrations\_XML ICONS\Servers - application.png"/>
          <p:cNvPicPr>
            <a:picLocks noGrp="1" noChangeAspect="1" noChangeArrowheads="1"/>
          </p:cNvPicPr>
          <p:nvPr>
            <p:ph sz="half" idx="1"/>
          </p:nvPr>
        </p:nvPicPr>
        <p:blipFill>
          <a:blip r:embed="rId3"/>
          <a:srcRect/>
          <a:stretch>
            <a:fillRect/>
          </a:stretch>
        </p:blipFill>
        <p:spPr bwMode="auto">
          <a:xfrm>
            <a:off x="1527607" y="1540470"/>
            <a:ext cx="2074367" cy="3732195"/>
          </a:xfrm>
          <a:prstGeom prst="rect">
            <a:avLst/>
          </a:prstGeom>
          <a:noFill/>
          <a:effectLst>
            <a:outerShdw blurRad="76200" dir="18900000" sy="23000" kx="-1200000" algn="bl" rotWithShape="0">
              <a:prstClr val="black">
                <a:alpha val="20000"/>
              </a:prstClr>
            </a:outerShdw>
          </a:effectLst>
        </p:spPr>
      </p:pic>
      <p:sp>
        <p:nvSpPr>
          <p:cNvPr id="6" name="Content Placeholder 5"/>
          <p:cNvSpPr>
            <a:spLocks noGrp="1"/>
          </p:cNvSpPr>
          <p:nvPr>
            <p:ph sz="half" idx="2"/>
          </p:nvPr>
        </p:nvSpPr>
        <p:spPr>
          <a:xfrm>
            <a:off x="4577748" y="1875477"/>
            <a:ext cx="4185252" cy="2246769"/>
          </a:xfrm>
        </p:spPr>
        <p:txBody>
          <a:bodyPr/>
          <a:lstStyle/>
          <a:p>
            <a:pPr marL="382573" indent="-382573"/>
            <a:r>
              <a:rPr lang="en-US" sz="2000" kern="1200" dirty="0" smtClean="0">
                <a:solidFill>
                  <a:schemeClr val="tx1"/>
                </a:solidFill>
              </a:rPr>
              <a:t>Challenge:  Hardware load balancers must support IPv6 and IPsec to work with DirectAccess </a:t>
            </a:r>
          </a:p>
          <a:p>
            <a:pPr marL="382573" indent="-382573"/>
            <a:r>
              <a:rPr lang="en-US" sz="2000" kern="1200" dirty="0" smtClean="0">
                <a:solidFill>
                  <a:schemeClr val="tx1"/>
                </a:solidFill>
              </a:rPr>
              <a:t>Opportunity:  Improved support for Load Balancers with IPv6 and IPsec support</a:t>
            </a:r>
          </a:p>
          <a:p>
            <a:pPr marL="382573" indent="-382573"/>
            <a:endParaRPr lang="en-US" sz="2000" kern="1200"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380412" cy="1052596"/>
          </a:xfrm>
        </p:spPr>
        <p:txBody>
          <a:bodyPr/>
          <a:lstStyle/>
          <a:p>
            <a:r>
              <a:rPr sz="4400" smtClean="0"/>
              <a:t>Business Opportunities</a:t>
            </a:r>
            <a:br>
              <a:rPr sz="4400" smtClean="0"/>
            </a:br>
            <a:r>
              <a:rPr sz="3200" smtClean="0">
                <a:solidFill>
                  <a:schemeClr val="accent1"/>
                </a:solidFill>
              </a:rPr>
              <a:t>NAT-PT</a:t>
            </a:r>
            <a:endParaRPr lang="en-US" sz="4400" dirty="0">
              <a:solidFill>
                <a:schemeClr val="accent1"/>
              </a:solidFill>
            </a:endParaRPr>
          </a:p>
        </p:txBody>
      </p:sp>
      <p:pic>
        <p:nvPicPr>
          <p:cNvPr id="3074" name="Picture 2" descr="C:\Users\ssiler\Documents\DVD Art\Artwork_Imagery\Icons - Illustrations\_WINDOWS VISTA ICONS\Network Switch hub.png"/>
          <p:cNvPicPr>
            <a:picLocks noGrp="1" noChangeAspect="1" noChangeArrowheads="1"/>
          </p:cNvPicPr>
          <p:nvPr>
            <p:ph sz="half" idx="1"/>
          </p:nvPr>
        </p:nvPicPr>
        <p:blipFill>
          <a:blip r:embed="rId3"/>
          <a:srcRect/>
          <a:stretch>
            <a:fillRect/>
          </a:stretch>
        </p:blipFill>
        <p:spPr bwMode="auto">
          <a:xfrm>
            <a:off x="724821" y="1607064"/>
            <a:ext cx="3628818" cy="3628818"/>
          </a:xfrm>
          <a:prstGeom prst="rect">
            <a:avLst/>
          </a:prstGeom>
          <a:noFill/>
          <a:effectLst>
            <a:outerShdw blurRad="76200" dir="18900000" sy="23000" kx="-1200000" algn="bl" rotWithShape="0">
              <a:prstClr val="black">
                <a:alpha val="20000"/>
              </a:prstClr>
            </a:outerShdw>
          </a:effectLst>
        </p:spPr>
      </p:pic>
      <p:sp>
        <p:nvSpPr>
          <p:cNvPr id="6" name="Content Placeholder 5"/>
          <p:cNvSpPr>
            <a:spLocks noGrp="1"/>
          </p:cNvSpPr>
          <p:nvPr>
            <p:ph sz="half" idx="2"/>
          </p:nvPr>
        </p:nvSpPr>
        <p:spPr>
          <a:xfrm>
            <a:off x="4572000" y="1889125"/>
            <a:ext cx="4127500" cy="1969770"/>
          </a:xfrm>
        </p:spPr>
        <p:txBody>
          <a:bodyPr/>
          <a:lstStyle/>
          <a:p>
            <a:pPr marL="382573" indent="-382573"/>
            <a:r>
              <a:rPr lang="en-US" sz="2000" kern="1200" dirty="0" smtClean="0">
                <a:solidFill>
                  <a:schemeClr val="tx1"/>
                </a:solidFill>
              </a:rPr>
              <a:t>Challenge: Lack of IPv6 support on legacy servers require translation technologies</a:t>
            </a:r>
          </a:p>
          <a:p>
            <a:pPr marL="382573" indent="-382573"/>
            <a:r>
              <a:rPr lang="en-US" sz="2000" kern="1200" dirty="0" smtClean="0">
                <a:solidFill>
                  <a:schemeClr val="tx1"/>
                </a:solidFill>
              </a:rPr>
              <a:t>Opportunity: Support NAT-PT as a translation technology</a:t>
            </a:r>
          </a:p>
          <a:p>
            <a:pPr marL="382573" indent="-382573"/>
            <a:endParaRPr lang="en-US" sz="2000" kern="1200"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380412" cy="1052596"/>
          </a:xfrm>
        </p:spPr>
        <p:txBody>
          <a:bodyPr/>
          <a:lstStyle/>
          <a:p>
            <a:r>
              <a:rPr sz="4400" smtClean="0"/>
              <a:t>Business Opportunities</a:t>
            </a:r>
            <a:br>
              <a:rPr sz="4400" smtClean="0"/>
            </a:br>
            <a:r>
              <a:rPr sz="3200" smtClean="0">
                <a:solidFill>
                  <a:schemeClr val="accent1"/>
                </a:solidFill>
              </a:rPr>
              <a:t>IPv6 routing</a:t>
            </a:r>
            <a:endParaRPr lang="en-US" sz="4400" dirty="0">
              <a:solidFill>
                <a:schemeClr val="accent1"/>
              </a:solidFill>
            </a:endParaRPr>
          </a:p>
        </p:txBody>
      </p:sp>
      <p:sp>
        <p:nvSpPr>
          <p:cNvPr id="11" name="Content Placeholder 5"/>
          <p:cNvSpPr>
            <a:spLocks noGrp="1"/>
          </p:cNvSpPr>
          <p:nvPr>
            <p:ph sz="half" idx="1"/>
          </p:nvPr>
        </p:nvSpPr>
        <p:spPr>
          <a:xfrm>
            <a:off x="377583" y="1889125"/>
            <a:ext cx="4194417" cy="1969770"/>
          </a:xfrm>
        </p:spPr>
        <p:txBody>
          <a:bodyPr/>
          <a:lstStyle/>
          <a:p>
            <a:pPr marL="382573" indent="-382573"/>
            <a:r>
              <a:rPr lang="en-US" sz="2000" kern="1200" dirty="0" smtClean="0">
                <a:solidFill>
                  <a:schemeClr val="tx1"/>
                </a:solidFill>
              </a:rPr>
              <a:t>Challenge:  Customers are not ready to route IPv6 internally</a:t>
            </a:r>
          </a:p>
          <a:p>
            <a:pPr marL="382573" indent="-382573"/>
            <a:r>
              <a:rPr lang="en-US" sz="2000" kern="1200" dirty="0" smtClean="0">
                <a:solidFill>
                  <a:schemeClr val="tx1"/>
                </a:solidFill>
              </a:rPr>
              <a:t>Opportunity:  Support ISATAP routing and line-speed IPv6 routing</a:t>
            </a:r>
          </a:p>
          <a:p>
            <a:pPr marL="382573" indent="-382573"/>
            <a:endParaRPr lang="en-US" sz="2000" kern="1200" dirty="0">
              <a:solidFill>
                <a:schemeClr val="tx1"/>
              </a:solidFill>
            </a:endParaRPr>
          </a:p>
        </p:txBody>
      </p:sp>
      <p:pic>
        <p:nvPicPr>
          <p:cNvPr id="12" name="Picture 3" descr="C:\Users\ssiler\Documents\DVD Art\Artwork_Imagery\Icons - Illustrations\_XML ICONS\router logical.png"/>
          <p:cNvPicPr>
            <a:picLocks noGrp="1" noChangeAspect="1" noChangeArrowheads="1"/>
          </p:cNvPicPr>
          <p:nvPr>
            <p:ph sz="half" idx="2"/>
          </p:nvPr>
        </p:nvPicPr>
        <p:blipFill>
          <a:blip r:embed="rId3" cstate="screen"/>
          <a:stretch>
            <a:fillRect/>
          </a:stretch>
        </p:blipFill>
        <p:spPr bwMode="auto">
          <a:xfrm>
            <a:off x="5490709" y="2547247"/>
            <a:ext cx="2335193" cy="1733550"/>
          </a:xfrm>
          <a:prstGeom prst="rect">
            <a:avLst/>
          </a:prstGeom>
          <a:noFill/>
          <a:ln w="9525">
            <a:noFill/>
            <a:miter lim="800000"/>
            <a:headEnd/>
            <a:tailEnd/>
          </a:ln>
          <a:effectLst>
            <a:outerShdw blurRad="76200" dir="18900000" sy="23000" kx="-1200000" algn="bl"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380412" cy="1052596"/>
          </a:xfrm>
        </p:spPr>
        <p:txBody>
          <a:bodyPr/>
          <a:lstStyle/>
          <a:p>
            <a:r>
              <a:rPr sz="4400" smtClean="0"/>
              <a:t>Business Opportunities</a:t>
            </a:r>
            <a:br>
              <a:rPr sz="4400" smtClean="0"/>
            </a:br>
            <a:r>
              <a:rPr sz="3200" smtClean="0">
                <a:solidFill>
                  <a:schemeClr val="accent1"/>
                </a:solidFill>
              </a:rPr>
              <a:t>IPv6 Tools</a:t>
            </a:r>
            <a:endParaRPr lang="en-US" sz="4400" dirty="0">
              <a:solidFill>
                <a:schemeClr val="accent1"/>
              </a:solidFill>
            </a:endParaRPr>
          </a:p>
        </p:txBody>
      </p:sp>
      <p:sp>
        <p:nvSpPr>
          <p:cNvPr id="12" name="Content Placeholder 5"/>
          <p:cNvSpPr>
            <a:spLocks noGrp="1"/>
          </p:cNvSpPr>
          <p:nvPr>
            <p:ph sz="half" idx="1"/>
          </p:nvPr>
        </p:nvSpPr>
        <p:spPr>
          <a:xfrm>
            <a:off x="448056" y="1947672"/>
            <a:ext cx="4126177" cy="3771802"/>
          </a:xfrm>
        </p:spPr>
        <p:txBody>
          <a:bodyPr/>
          <a:lstStyle/>
          <a:p>
            <a:pPr marL="382573" indent="-382573"/>
            <a:r>
              <a:rPr lang="en-US" sz="2400" kern="1200" dirty="0" smtClean="0">
                <a:solidFill>
                  <a:schemeClr val="tx1"/>
                </a:solidFill>
              </a:rPr>
              <a:t>Challenge: Monitoring and management tools for IPv6 and IPsec are lacking</a:t>
            </a:r>
          </a:p>
          <a:p>
            <a:pPr marL="382573" indent="-382573"/>
            <a:endParaRPr lang="en-US" sz="2400" kern="1200" dirty="0" smtClean="0">
              <a:solidFill>
                <a:schemeClr val="tx1"/>
              </a:solidFill>
            </a:endParaRPr>
          </a:p>
          <a:p>
            <a:pPr marL="382573" indent="-382573"/>
            <a:r>
              <a:rPr lang="en-US" sz="2400" kern="1200" dirty="0" smtClean="0">
                <a:solidFill>
                  <a:schemeClr val="tx1"/>
                </a:solidFill>
              </a:rPr>
              <a:t>Opportunity: Provide parity with IPv4 monitoring and management tools and support </a:t>
            </a:r>
            <a:r>
              <a:rPr lang="en-US" sz="2400" kern="1200" dirty="0" err="1" smtClean="0">
                <a:solidFill>
                  <a:schemeClr val="tx1"/>
                </a:solidFill>
              </a:rPr>
              <a:t>IPsec</a:t>
            </a:r>
            <a:r>
              <a:rPr lang="en-US" sz="2400" kern="1200" dirty="0" smtClean="0">
                <a:solidFill>
                  <a:schemeClr val="tx1"/>
                </a:solidFill>
              </a:rPr>
              <a:t> monitoring applications</a:t>
            </a:r>
          </a:p>
          <a:p>
            <a:pPr>
              <a:buNone/>
            </a:pPr>
            <a:endParaRPr lang="en-US" dirty="0"/>
          </a:p>
        </p:txBody>
      </p:sp>
      <p:pic>
        <p:nvPicPr>
          <p:cNvPr id="13" name="Picture 2" descr="C:\Users\ssiler\Documents\DVD Art\Artwork_Imagery\Icons - Illustrations\_XML ICONS\Business Process analysis application screen.png"/>
          <p:cNvPicPr>
            <a:picLocks noGrp="1" noChangeAspect="1" noChangeArrowheads="1"/>
          </p:cNvPicPr>
          <p:nvPr>
            <p:ph sz="half" idx="2"/>
          </p:nvPr>
        </p:nvPicPr>
        <p:blipFill>
          <a:blip r:embed="rId3"/>
          <a:srcRect/>
          <a:stretch>
            <a:fillRect/>
          </a:stretch>
        </p:blipFill>
        <p:spPr bwMode="auto">
          <a:xfrm>
            <a:off x="5552441" y="1625514"/>
            <a:ext cx="2341138" cy="3442850"/>
          </a:xfrm>
          <a:prstGeom prst="rect">
            <a:avLst/>
          </a:prstGeom>
          <a:noFill/>
          <a:ln w="9525">
            <a:noFill/>
            <a:miter lim="800000"/>
            <a:headEnd/>
            <a:tailEnd/>
          </a:ln>
          <a:effectLst>
            <a:outerShdw blurRad="76200" dir="18900000" sy="23000" kx="-1200000" algn="bl"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380412" cy="1163395"/>
          </a:xfrm>
        </p:spPr>
        <p:txBody>
          <a:bodyPr/>
          <a:lstStyle/>
          <a:p>
            <a:r>
              <a:rPr lang="en-US" dirty="0" smtClean="0"/>
              <a:t>Business Opportunities</a:t>
            </a:r>
            <a:r>
              <a:rPr smtClean="0"/>
              <a:t/>
            </a:r>
            <a:br>
              <a:rPr smtClean="0"/>
            </a:br>
            <a:r>
              <a:rPr lang="en-US" sz="3600" dirty="0" smtClean="0">
                <a:solidFill>
                  <a:schemeClr val="accent1"/>
                </a:solidFill>
              </a:rPr>
              <a:t>Security</a:t>
            </a:r>
            <a:endParaRPr lang="en-US" dirty="0">
              <a:solidFill>
                <a:schemeClr val="accent1"/>
              </a:solidFill>
            </a:endParaRPr>
          </a:p>
        </p:txBody>
      </p:sp>
      <p:sp>
        <p:nvSpPr>
          <p:cNvPr id="10" name="Content Placeholder 5"/>
          <p:cNvSpPr>
            <a:spLocks noGrp="1"/>
          </p:cNvSpPr>
          <p:nvPr>
            <p:ph sz="half" idx="1"/>
          </p:nvPr>
        </p:nvSpPr>
        <p:spPr>
          <a:xfrm>
            <a:off x="381000" y="1901825"/>
            <a:ext cx="4126177" cy="1733808"/>
          </a:xfrm>
        </p:spPr>
        <p:txBody>
          <a:bodyPr/>
          <a:lstStyle/>
          <a:p>
            <a:r>
              <a:rPr lang="en-US" dirty="0" smtClean="0"/>
              <a:t>Challenge: Security tools for IPv6 are lacking (firewalls, proxies, IDS/IPS, </a:t>
            </a:r>
            <a:r>
              <a:rPr lang="en-US" dirty="0" err="1" smtClean="0"/>
              <a:t>IPsec</a:t>
            </a:r>
            <a:r>
              <a:rPr lang="en-US" dirty="0" smtClean="0"/>
              <a:t> termination and inspection)</a:t>
            </a:r>
          </a:p>
          <a:p>
            <a:endParaRPr lang="en-US" dirty="0" smtClean="0"/>
          </a:p>
          <a:p>
            <a:r>
              <a:rPr lang="en-US" dirty="0" smtClean="0"/>
              <a:t>Opportunity: Provide parity with IPv4 security tools. Provide full support for transition technologies (</a:t>
            </a:r>
            <a:r>
              <a:rPr lang="en-US" dirty="0" err="1" smtClean="0"/>
              <a:t>Teredo</a:t>
            </a:r>
            <a:r>
              <a:rPr lang="en-US" dirty="0" smtClean="0"/>
              <a:t>, ISATAP, 6to4 etc.) Provide </a:t>
            </a:r>
            <a:r>
              <a:rPr lang="en-US" dirty="0" err="1" smtClean="0"/>
              <a:t>IPsec</a:t>
            </a:r>
            <a:r>
              <a:rPr lang="en-US" dirty="0" smtClean="0"/>
              <a:t> termination/inspection</a:t>
            </a:r>
          </a:p>
          <a:p>
            <a:endParaRPr lang="en-US" dirty="0"/>
          </a:p>
        </p:txBody>
      </p:sp>
      <p:pic>
        <p:nvPicPr>
          <p:cNvPr id="11" name="Picture 2" descr="C:\Users\ssiler\Documents\DVD Art\Artwork_Imagery\Icons - Illustrations\_SECURITY ICONS\Security secure Threat Detected.png"/>
          <p:cNvPicPr>
            <a:picLocks noGrp="1" noChangeAspect="1" noChangeArrowheads="1"/>
          </p:cNvPicPr>
          <p:nvPr>
            <p:ph sz="half" idx="2"/>
          </p:nvPr>
        </p:nvPicPr>
        <p:blipFill>
          <a:blip r:embed="rId3"/>
          <a:stretch>
            <a:fillRect/>
          </a:stretch>
        </p:blipFill>
        <p:spPr>
          <a:xfrm>
            <a:off x="5063672" y="1625043"/>
            <a:ext cx="3158707" cy="3607913"/>
          </a:xfrm>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It Works Today, Simply</a:t>
            </a:r>
            <a:endParaRPr lang="en-US" dirty="0"/>
          </a:p>
        </p:txBody>
      </p:sp>
      <p:sp>
        <p:nvSpPr>
          <p:cNvPr id="3" name="Content Placeholder 2"/>
          <p:cNvSpPr>
            <a:spLocks noGrp="1"/>
          </p:cNvSpPr>
          <p:nvPr>
            <p:ph idx="1"/>
          </p:nvPr>
        </p:nvSpPr>
        <p:spPr>
          <a:xfrm>
            <a:off x="382588" y="1414464"/>
            <a:ext cx="8380412" cy="4864409"/>
          </a:xfrm>
        </p:spPr>
        <p:txBody>
          <a:bodyPr/>
          <a:lstStyle/>
          <a:p>
            <a:pPr marL="463550" indent="-463550"/>
            <a:r>
              <a:rPr lang="en-US" dirty="0" smtClean="0"/>
              <a:t>Evolution, not revolution</a:t>
            </a:r>
          </a:p>
          <a:p>
            <a:pPr marL="463550" indent="-463550"/>
            <a:r>
              <a:rPr lang="en-US" dirty="0" smtClean="0"/>
              <a:t>Built on a solid foundation of existing technologies</a:t>
            </a:r>
          </a:p>
          <a:p>
            <a:pPr marL="860425" lvl="1" indent="-341313"/>
            <a:r>
              <a:rPr lang="en-US" dirty="0" smtClean="0"/>
              <a:t>Active Directory</a:t>
            </a:r>
          </a:p>
          <a:p>
            <a:pPr marL="860425" lvl="1" indent="-341313"/>
            <a:r>
              <a:rPr lang="en-US" dirty="0" smtClean="0"/>
              <a:t>Group Policy</a:t>
            </a:r>
          </a:p>
          <a:p>
            <a:pPr marL="860425" lvl="1" indent="-341313"/>
            <a:r>
              <a:rPr lang="en-US" dirty="0" smtClean="0"/>
              <a:t>IPv6</a:t>
            </a:r>
          </a:p>
          <a:p>
            <a:pPr marL="860425" lvl="1" indent="-341313"/>
            <a:r>
              <a:rPr lang="en-US" dirty="0" err="1" smtClean="0"/>
              <a:t>IPsec</a:t>
            </a:r>
            <a:endParaRPr lang="en-US" dirty="0" smtClean="0"/>
          </a:p>
          <a:p>
            <a:pPr marL="860425" lvl="1" indent="-341313"/>
            <a:r>
              <a:rPr lang="en-US" dirty="0" smtClean="0"/>
              <a:t>Server and Domain Isolation</a:t>
            </a:r>
          </a:p>
          <a:p>
            <a:pPr marL="860425" lvl="1" indent="-341313"/>
            <a:r>
              <a:rPr lang="en-US" dirty="0" smtClean="0"/>
              <a:t>Network Access Protection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0"/>
            <a:ext cx="9163050" cy="6877050"/>
          </a:xfrm>
          <a:prstGeom prst="rect">
            <a:avLst/>
          </a:prstGeom>
          <a:noFill/>
          <a:ln w="9525">
            <a:noFill/>
            <a:miter lim="800000"/>
            <a:headEnd/>
            <a:tailEnd/>
          </a:ln>
          <a:effectLst/>
        </p:spPr>
      </p:pic>
      <p:sp>
        <p:nvSpPr>
          <p:cNvPr id="3" name="Title 2"/>
          <p:cNvSpPr>
            <a:spLocks noGrp="1"/>
          </p:cNvSpPr>
          <p:nvPr>
            <p:ph type="title"/>
          </p:nvPr>
        </p:nvSpPr>
        <p:spPr>
          <a:xfrm>
            <a:off x="382588" y="228600"/>
            <a:ext cx="8380412" cy="609398"/>
          </a:xfrm>
        </p:spPr>
        <p:txBody>
          <a:bodyPr/>
          <a:lstStyle/>
          <a:p>
            <a:r>
              <a:rPr lang="en-US" sz="4400" dirty="0" smtClean="0"/>
              <a:t>I’m a PC, And I'm Your Presenter</a:t>
            </a:r>
            <a:endParaRPr lang="en-US" sz="44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smtClean="0"/>
              <a:t>Call To Action</a:t>
            </a:r>
            <a:endParaRPr lang="en-US" dirty="0"/>
          </a:p>
        </p:txBody>
      </p:sp>
      <p:sp>
        <p:nvSpPr>
          <p:cNvPr id="243715" name="Rectangle 3"/>
          <p:cNvSpPr>
            <a:spLocks noGrp="1" noChangeArrowheads="1"/>
          </p:cNvSpPr>
          <p:nvPr>
            <p:ph type="body" idx="1"/>
          </p:nvPr>
        </p:nvSpPr>
        <p:spPr>
          <a:xfrm>
            <a:off x="382588" y="1414465"/>
            <a:ext cx="8380412" cy="2523768"/>
          </a:xfrm>
        </p:spPr>
        <p:txBody>
          <a:bodyPr/>
          <a:lstStyle/>
          <a:p>
            <a:pPr marL="463550" indent="-463550"/>
            <a:r>
              <a:rPr lang="en-US" sz="3200" dirty="0" smtClean="0"/>
              <a:t>Take advantage of the business opportunities available</a:t>
            </a:r>
          </a:p>
          <a:p>
            <a:pPr marL="463550" indent="-463550"/>
            <a:r>
              <a:rPr lang="en-US" sz="3200" dirty="0" smtClean="0"/>
              <a:t>Let us know how we can help you</a:t>
            </a:r>
          </a:p>
          <a:p>
            <a:pPr marL="463550" indent="-463550"/>
            <a:r>
              <a:rPr lang="en-US" sz="3200" dirty="0" smtClean="0"/>
              <a:t>Work with us to help our customers get IPv6 deployed</a:t>
            </a:r>
            <a:endParaRPr lang="en-US" sz="3200"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Additional Resources</a:t>
            </a:r>
            <a:endParaRPr lang="en-US" dirty="0"/>
          </a:p>
        </p:txBody>
      </p:sp>
      <p:sp>
        <p:nvSpPr>
          <p:cNvPr id="242691" name="Rectangle 3"/>
          <p:cNvSpPr>
            <a:spLocks noGrp="1" noChangeArrowheads="1"/>
          </p:cNvSpPr>
          <p:nvPr>
            <p:ph type="body" idx="1"/>
          </p:nvPr>
        </p:nvSpPr>
        <p:spPr>
          <a:xfrm>
            <a:off x="382588" y="1414466"/>
            <a:ext cx="8380412" cy="3998018"/>
          </a:xfrm>
        </p:spPr>
        <p:txBody>
          <a:bodyPr>
            <a:normAutofit/>
          </a:bodyPr>
          <a:lstStyle/>
          <a:p>
            <a:pPr marL="285750" indent="-285750">
              <a:spcBef>
                <a:spcPts val="833"/>
              </a:spcBef>
            </a:pPr>
            <a:r>
              <a:rPr lang="en-US" sz="2400" dirty="0" smtClean="0"/>
              <a:t>Web Resources</a:t>
            </a:r>
          </a:p>
          <a:p>
            <a:pPr marL="573088" lvl="1" indent="-287338">
              <a:spcBef>
                <a:spcPts val="833"/>
              </a:spcBef>
            </a:pPr>
            <a:r>
              <a:rPr lang="en-US" sz="2000" dirty="0" smtClean="0"/>
              <a:t>IPv6: </a:t>
            </a:r>
            <a:r>
              <a:rPr lang="en-US" sz="2000" dirty="0" smtClean="0">
                <a:hlinkClick r:id="rId3"/>
              </a:rPr>
              <a:t>http://www.microsoft.com/ipv6</a:t>
            </a:r>
            <a:r>
              <a:rPr lang="en-US" sz="2000" dirty="0" smtClean="0"/>
              <a:t/>
            </a:r>
            <a:br>
              <a:rPr lang="en-US" sz="2000" dirty="0" smtClean="0"/>
            </a:br>
            <a:endParaRPr lang="en-US" sz="2000" dirty="0" smtClean="0"/>
          </a:p>
          <a:p>
            <a:pPr marL="573088" lvl="1" indent="-287338">
              <a:spcBef>
                <a:spcPts val="833"/>
              </a:spcBef>
            </a:pPr>
            <a:r>
              <a:rPr lang="en-US" sz="2000" dirty="0" smtClean="0"/>
              <a:t>Server and Domain Isolation: </a:t>
            </a:r>
            <a:r>
              <a:rPr lang="en-US" sz="2000" dirty="0" smtClean="0">
                <a:hlinkClick r:id="rId4"/>
              </a:rPr>
              <a:t>http://technet.microsoft.com/en-us/network/bb545651.aspx</a:t>
            </a:r>
            <a:r>
              <a:rPr lang="en-US" sz="2000" dirty="0" smtClean="0"/>
              <a:t/>
            </a:r>
            <a:br>
              <a:rPr lang="en-US" sz="2000" dirty="0" smtClean="0"/>
            </a:br>
            <a:endParaRPr lang="en-US" sz="2000" dirty="0" smtClean="0"/>
          </a:p>
          <a:p>
            <a:pPr marL="285750" indent="-285750">
              <a:spcBef>
                <a:spcPts val="833"/>
              </a:spcBef>
            </a:pPr>
            <a:r>
              <a:rPr lang="en-US" sz="2400" dirty="0" smtClean="0"/>
              <a:t>Related Sessions</a:t>
            </a:r>
          </a:p>
          <a:p>
            <a:pPr marL="517525" lvl="1" indent="-231775">
              <a:spcBef>
                <a:spcPts val="833"/>
              </a:spcBef>
            </a:pPr>
            <a:r>
              <a:rPr lang="en-US" sz="2000" dirty="0" smtClean="0"/>
              <a:t>Chalk Talk – Branch Caching</a:t>
            </a:r>
          </a:p>
          <a:p>
            <a:pPr marL="517525" lvl="1" indent="-231775">
              <a:spcBef>
                <a:spcPts val="833"/>
              </a:spcBef>
            </a:pPr>
            <a:r>
              <a:rPr lang="en-US" sz="2000" dirty="0" smtClean="0"/>
              <a:t>Server and Domain Isolation (Two sessions ago) </a:t>
            </a:r>
            <a:r>
              <a:rPr lang="en-US" sz="2000" dirty="0" smtClean="0">
                <a:sym typeface="Wingdings" pitchFamily="2" charset="2"/>
              </a:rPr>
              <a:t></a:t>
            </a:r>
            <a:endParaRPr lang="en-US" sz="2000" dirty="0" smtClean="0"/>
          </a:p>
          <a:p>
            <a:pPr marL="517525" lvl="1" indent="-231775">
              <a:spcBef>
                <a:spcPts val="833"/>
              </a:spcBef>
            </a:pPr>
            <a:endParaRPr lang="en-US" sz="2000" dirty="0" smtClean="0"/>
          </a:p>
          <a:p>
            <a:pPr marL="517525" lvl="1" indent="-231775">
              <a:spcBef>
                <a:spcPts val="833"/>
              </a:spcBef>
            </a:pPr>
            <a:endParaRPr lang="en-US" sz="1600" dirty="0" smtClean="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339" y="3116179"/>
            <a:ext cx="8380412" cy="664797"/>
          </a:xfrm>
        </p:spPr>
        <p:txBody>
          <a:bodyPr/>
          <a:lstStyle/>
          <a:p>
            <a:pPr algn="ctr"/>
            <a:r>
              <a:rPr smtClean="0"/>
              <a:t>Appendix</a:t>
            </a:r>
            <a:endParaRPr lang="en-US"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98598"/>
          </a:xfrm>
        </p:spPr>
        <p:txBody>
          <a:bodyPr>
            <a:normAutofit fontScale="90000"/>
          </a:bodyPr>
          <a:lstStyle/>
          <a:p>
            <a:r>
              <a:rPr lang="en-US" sz="3600" dirty="0" err="1" smtClean="0">
                <a:effectLst/>
              </a:rPr>
              <a:t>DirectAccess</a:t>
            </a:r>
            <a:r>
              <a:rPr sz="3600" smtClean="0">
                <a:effectLst/>
              </a:rPr>
              <a:t>  Versus Remote Access Solutions</a:t>
            </a:r>
            <a:endParaRPr lang="en-US" sz="3600" dirty="0">
              <a:effectLst/>
            </a:endParaRPr>
          </a:p>
        </p:txBody>
      </p:sp>
      <p:graphicFrame>
        <p:nvGraphicFramePr>
          <p:cNvPr id="4" name="Content Placeholder 3"/>
          <p:cNvGraphicFramePr>
            <a:graphicFrameLocks noGrp="1"/>
          </p:cNvGraphicFramePr>
          <p:nvPr>
            <p:ph idx="1"/>
          </p:nvPr>
        </p:nvGraphicFramePr>
        <p:xfrm>
          <a:off x="353705" y="1323196"/>
          <a:ext cx="8409294" cy="3683294"/>
        </p:xfrm>
        <a:graphic>
          <a:graphicData uri="http://schemas.openxmlformats.org/drawingml/2006/table">
            <a:tbl>
              <a:tblPr firstRow="1" bandRow="1">
                <a:tableStyleId>{5C22544A-7EE6-4342-B048-85BDC9FD1C3A}</a:tableStyleId>
              </a:tblPr>
              <a:tblGrid>
                <a:gridCol w="1544382"/>
                <a:gridCol w="1317105"/>
                <a:gridCol w="1343160"/>
                <a:gridCol w="1401549"/>
                <a:gridCol w="1499295"/>
                <a:gridCol w="1303803"/>
              </a:tblGrid>
              <a:tr h="534824">
                <a:tc>
                  <a:txBody>
                    <a:bodyPr/>
                    <a:lstStyle/>
                    <a:p>
                      <a:r>
                        <a:rPr lang="en-US" sz="1500" dirty="0" smtClean="0">
                          <a:solidFill>
                            <a:schemeClr val="bg2"/>
                          </a:solidFill>
                        </a:rPr>
                        <a:t>Scenario</a:t>
                      </a:r>
                      <a:endParaRPr lang="en-US" sz="1500" dirty="0">
                        <a:solidFill>
                          <a:schemeClr val="bg2"/>
                        </a:solidFill>
                      </a:endParaRPr>
                    </a:p>
                  </a:txBody>
                  <a:tcPr marL="89137" marR="89137" marT="44569" marB="44569"/>
                </a:tc>
                <a:tc>
                  <a:txBody>
                    <a:bodyPr/>
                    <a:lstStyle/>
                    <a:p>
                      <a:r>
                        <a:rPr lang="en-US" sz="1500" dirty="0" smtClean="0">
                          <a:solidFill>
                            <a:schemeClr val="bg2"/>
                          </a:solidFill>
                        </a:rPr>
                        <a:t>Traditional VPN</a:t>
                      </a:r>
                      <a:endParaRPr lang="en-US" sz="1500" dirty="0">
                        <a:solidFill>
                          <a:schemeClr val="bg2"/>
                        </a:solidFill>
                      </a:endParaRPr>
                    </a:p>
                  </a:txBody>
                  <a:tcPr marL="89137" marR="89137" marT="44569" marB="44569"/>
                </a:tc>
                <a:tc>
                  <a:txBody>
                    <a:bodyPr/>
                    <a:lstStyle/>
                    <a:p>
                      <a:r>
                        <a:rPr lang="en-US" sz="1500" dirty="0" smtClean="0">
                          <a:solidFill>
                            <a:schemeClr val="bg2"/>
                          </a:solidFill>
                        </a:rPr>
                        <a:t>SSL VPN</a:t>
                      </a:r>
                      <a:endParaRPr lang="en-US" sz="1500" dirty="0">
                        <a:solidFill>
                          <a:schemeClr val="bg2"/>
                        </a:solidFill>
                      </a:endParaRPr>
                    </a:p>
                  </a:txBody>
                  <a:tcPr marL="89137" marR="89137" marT="44569" marB="44569"/>
                </a:tc>
                <a:tc>
                  <a:txBody>
                    <a:bodyPr/>
                    <a:lstStyle/>
                    <a:p>
                      <a:r>
                        <a:rPr lang="en-US" sz="1500" dirty="0" smtClean="0">
                          <a:solidFill>
                            <a:schemeClr val="bg2"/>
                          </a:solidFill>
                        </a:rPr>
                        <a:t>TS gateway</a:t>
                      </a:r>
                      <a:endParaRPr lang="en-US" sz="1500" dirty="0">
                        <a:solidFill>
                          <a:schemeClr val="bg2"/>
                        </a:solidFill>
                      </a:endParaRPr>
                    </a:p>
                  </a:txBody>
                  <a:tcPr marL="89137" marR="89137" marT="44569" marB="44569"/>
                </a:tc>
                <a:tc>
                  <a:txBody>
                    <a:bodyPr/>
                    <a:lstStyle/>
                    <a:p>
                      <a:r>
                        <a:rPr lang="en-US" sz="1500" dirty="0" smtClean="0">
                          <a:solidFill>
                            <a:schemeClr val="bg2"/>
                          </a:solidFill>
                        </a:rPr>
                        <a:t>Outlook Web Access</a:t>
                      </a:r>
                      <a:endParaRPr lang="en-US" sz="1500" dirty="0">
                        <a:solidFill>
                          <a:schemeClr val="bg2"/>
                        </a:solidFill>
                      </a:endParaRPr>
                    </a:p>
                  </a:txBody>
                  <a:tcPr marL="89137" marR="89137" marT="44569" marB="44569"/>
                </a:tc>
                <a:tc>
                  <a:txBody>
                    <a:bodyPr/>
                    <a:lstStyle/>
                    <a:p>
                      <a:r>
                        <a:rPr lang="en-US" sz="1500" dirty="0" smtClean="0">
                          <a:solidFill>
                            <a:schemeClr val="bg2"/>
                          </a:solidFill>
                        </a:rPr>
                        <a:t>DirectAccess</a:t>
                      </a:r>
                      <a:endParaRPr lang="en-US" sz="1500" dirty="0">
                        <a:solidFill>
                          <a:schemeClr val="bg2"/>
                        </a:solidFill>
                      </a:endParaRPr>
                    </a:p>
                  </a:txBody>
                  <a:tcPr marL="89137" marR="89137" marT="44569" marB="44569"/>
                </a:tc>
              </a:tr>
              <a:tr h="361502">
                <a:tc>
                  <a:txBody>
                    <a:bodyPr/>
                    <a:lstStyle/>
                    <a:p>
                      <a:r>
                        <a:rPr lang="en-US" sz="1500" dirty="0" smtClean="0"/>
                        <a:t>Always on</a:t>
                      </a:r>
                      <a:endParaRPr lang="en-US" sz="1500" dirty="0"/>
                    </a:p>
                  </a:txBody>
                  <a:tcPr marL="89137" marR="89137" marT="44569" marB="44569"/>
                </a:tc>
                <a:tc>
                  <a:txBody>
                    <a:bodyPr/>
                    <a:lstStyle/>
                    <a:p>
                      <a:r>
                        <a:rPr lang="en-US" sz="1500" dirty="0" smtClean="0"/>
                        <a:t>No</a:t>
                      </a:r>
                      <a:endParaRPr lang="en-US" sz="1500" dirty="0"/>
                    </a:p>
                  </a:txBody>
                  <a:tcPr marL="89137" marR="89137" marT="44569" marB="44569"/>
                </a:tc>
                <a:tc>
                  <a:txBody>
                    <a:bodyPr/>
                    <a:lstStyle/>
                    <a:p>
                      <a:r>
                        <a:rPr lang="en-US" sz="1500" dirty="0" smtClean="0"/>
                        <a:t>No</a:t>
                      </a:r>
                      <a:endParaRPr lang="en-US" sz="1500" dirty="0"/>
                    </a:p>
                  </a:txBody>
                  <a:tcPr marL="89137" marR="89137" marT="44569" marB="44569"/>
                </a:tc>
                <a:tc>
                  <a:txBody>
                    <a:bodyPr/>
                    <a:lstStyle/>
                    <a:p>
                      <a:r>
                        <a:rPr lang="en-US" sz="1500" dirty="0" smtClean="0"/>
                        <a:t>No</a:t>
                      </a:r>
                      <a:endParaRPr lang="en-US" sz="1500" dirty="0"/>
                    </a:p>
                  </a:txBody>
                  <a:tcPr marL="89137" marR="89137" marT="44569" marB="44569"/>
                </a:tc>
                <a:tc>
                  <a:txBody>
                    <a:bodyPr/>
                    <a:lstStyle/>
                    <a:p>
                      <a:r>
                        <a:rPr lang="en-US" sz="1500" dirty="0" smtClean="0"/>
                        <a:t>No</a:t>
                      </a:r>
                      <a:endParaRPr lang="en-US" sz="1500" dirty="0"/>
                    </a:p>
                  </a:txBody>
                  <a:tcPr marL="89137" marR="89137" marT="44569" marB="44569"/>
                </a:tc>
                <a:tc>
                  <a:txBody>
                    <a:bodyPr/>
                    <a:lstStyle/>
                    <a:p>
                      <a:r>
                        <a:rPr lang="en-US" sz="1500" dirty="0" smtClean="0"/>
                        <a:t>Yes</a:t>
                      </a:r>
                      <a:endParaRPr lang="en-US" sz="1500" dirty="0"/>
                    </a:p>
                  </a:txBody>
                  <a:tcPr marL="89137" marR="89137" marT="44569" marB="44569"/>
                </a:tc>
              </a:tr>
              <a:tr h="534824">
                <a:tc>
                  <a:txBody>
                    <a:bodyPr/>
                    <a:lstStyle/>
                    <a:p>
                      <a:r>
                        <a:rPr lang="en-US" sz="1500" dirty="0" smtClean="0"/>
                        <a:t>Remote management</a:t>
                      </a:r>
                      <a:endParaRPr lang="en-US" sz="1500" dirty="0"/>
                    </a:p>
                  </a:txBody>
                  <a:tcPr marL="89137" marR="89137" marT="44569" marB="44569"/>
                </a:tc>
                <a:tc>
                  <a:txBody>
                    <a:bodyPr/>
                    <a:lstStyle/>
                    <a:p>
                      <a:r>
                        <a:rPr lang="en-US" sz="1500" dirty="0" smtClean="0"/>
                        <a:t>Limited</a:t>
                      </a:r>
                      <a:endParaRPr lang="en-US" sz="1500" dirty="0"/>
                    </a:p>
                  </a:txBody>
                  <a:tcPr marL="89137" marR="89137" marT="44569" marB="44569"/>
                </a:tc>
                <a:tc>
                  <a:txBody>
                    <a:bodyPr/>
                    <a:lstStyle/>
                    <a:p>
                      <a:r>
                        <a:rPr lang="en-US" sz="1500" dirty="0" smtClean="0"/>
                        <a:t>Limited</a:t>
                      </a:r>
                      <a:endParaRPr lang="en-US" sz="1500" dirty="0"/>
                    </a:p>
                  </a:txBody>
                  <a:tcPr marL="89137" marR="89137" marT="44569" marB="44569"/>
                </a:tc>
                <a:tc>
                  <a:txBody>
                    <a:bodyPr/>
                    <a:lstStyle/>
                    <a:p>
                      <a:r>
                        <a:rPr lang="en-US" sz="1500" dirty="0" smtClean="0"/>
                        <a:t>No</a:t>
                      </a:r>
                      <a:endParaRPr lang="en-US" sz="1500" dirty="0"/>
                    </a:p>
                  </a:txBody>
                  <a:tcPr marL="89137" marR="89137" marT="44569" marB="44569"/>
                </a:tc>
                <a:tc>
                  <a:txBody>
                    <a:bodyPr/>
                    <a:lstStyle/>
                    <a:p>
                      <a:r>
                        <a:rPr lang="en-US" sz="1500" dirty="0" smtClean="0"/>
                        <a:t>No</a:t>
                      </a:r>
                      <a:endParaRPr lang="en-US" sz="1500" dirty="0"/>
                    </a:p>
                  </a:txBody>
                  <a:tcPr marL="89137" marR="89137" marT="44569" marB="44569"/>
                </a:tc>
                <a:tc>
                  <a:txBody>
                    <a:bodyPr/>
                    <a:lstStyle/>
                    <a:p>
                      <a:r>
                        <a:rPr lang="en-US" sz="1500" dirty="0" smtClean="0"/>
                        <a:t>Yes</a:t>
                      </a:r>
                      <a:endParaRPr lang="en-US" sz="1500" dirty="0"/>
                    </a:p>
                  </a:txBody>
                  <a:tcPr marL="89137" marR="89137" marT="44569" marB="44569"/>
                </a:tc>
              </a:tr>
              <a:tr h="534824">
                <a:tc>
                  <a:txBody>
                    <a:bodyPr/>
                    <a:lstStyle/>
                    <a:p>
                      <a:r>
                        <a:rPr lang="en-US" sz="1500" dirty="0" smtClean="0"/>
                        <a:t>Applications supported</a:t>
                      </a:r>
                      <a:endParaRPr lang="en-US" sz="1500" dirty="0"/>
                    </a:p>
                  </a:txBody>
                  <a:tcPr marL="89137" marR="89137" marT="44569" marB="44569"/>
                </a:tc>
                <a:tc>
                  <a:txBody>
                    <a:bodyPr/>
                    <a:lstStyle/>
                    <a:p>
                      <a:r>
                        <a:rPr lang="en-US" sz="1500" dirty="0" smtClean="0"/>
                        <a:t>All</a:t>
                      </a:r>
                      <a:endParaRPr lang="en-US" sz="1500" dirty="0"/>
                    </a:p>
                  </a:txBody>
                  <a:tcPr marL="89137" marR="89137" marT="44569" marB="44569"/>
                </a:tc>
                <a:tc>
                  <a:txBody>
                    <a:bodyPr/>
                    <a:lstStyle/>
                    <a:p>
                      <a:r>
                        <a:rPr lang="en-US" sz="1500" dirty="0" smtClean="0"/>
                        <a:t>All</a:t>
                      </a:r>
                      <a:endParaRPr lang="en-US" sz="1500" dirty="0"/>
                    </a:p>
                  </a:txBody>
                  <a:tcPr marL="89137" marR="89137" marT="44569" marB="44569"/>
                </a:tc>
                <a:tc>
                  <a:txBody>
                    <a:bodyPr/>
                    <a:lstStyle/>
                    <a:p>
                      <a:r>
                        <a:rPr lang="en-US" sz="1500" dirty="0" smtClean="0"/>
                        <a:t>IT Pro published</a:t>
                      </a:r>
                      <a:endParaRPr lang="en-US" sz="1500" dirty="0"/>
                    </a:p>
                  </a:txBody>
                  <a:tcPr marL="89137" marR="89137" marT="44569" marB="44569"/>
                </a:tc>
                <a:tc>
                  <a:txBody>
                    <a:bodyPr/>
                    <a:lstStyle/>
                    <a:p>
                      <a:r>
                        <a:rPr lang="en-US" sz="1500" dirty="0" smtClean="0"/>
                        <a:t>Email only</a:t>
                      </a:r>
                      <a:endParaRPr lang="en-US" sz="1500" dirty="0"/>
                    </a:p>
                  </a:txBody>
                  <a:tcPr marL="89137" marR="89137" marT="44569" marB="44569"/>
                </a:tc>
                <a:tc>
                  <a:txBody>
                    <a:bodyPr/>
                    <a:lstStyle/>
                    <a:p>
                      <a:r>
                        <a:rPr lang="en-US" sz="1500" dirty="0" smtClean="0"/>
                        <a:t>All</a:t>
                      </a:r>
                      <a:endParaRPr lang="en-US" sz="1500" dirty="0"/>
                    </a:p>
                  </a:txBody>
                  <a:tcPr marL="89137" marR="89137" marT="44569" marB="44569"/>
                </a:tc>
              </a:tr>
              <a:tr h="534824">
                <a:tc>
                  <a:txBody>
                    <a:bodyPr/>
                    <a:lstStyle/>
                    <a:p>
                      <a:r>
                        <a:rPr lang="en-US" sz="1500" dirty="0" smtClean="0"/>
                        <a:t>Per app</a:t>
                      </a:r>
                      <a:r>
                        <a:rPr lang="en-US" sz="1500" baseline="0" dirty="0" smtClean="0"/>
                        <a:t> </a:t>
                      </a:r>
                      <a:r>
                        <a:rPr lang="en-US" sz="1500" dirty="0" smtClean="0"/>
                        <a:t>server policy</a:t>
                      </a:r>
                      <a:endParaRPr lang="en-US" sz="1500" dirty="0"/>
                    </a:p>
                  </a:txBody>
                  <a:tcPr marL="89137" marR="89137" marT="44569" marB="44569"/>
                </a:tc>
                <a:tc>
                  <a:txBody>
                    <a:bodyPr/>
                    <a:lstStyle/>
                    <a:p>
                      <a:r>
                        <a:rPr lang="en-US" sz="1500" dirty="0" smtClean="0"/>
                        <a:t>No</a:t>
                      </a:r>
                      <a:endParaRPr lang="en-US" sz="1500" dirty="0"/>
                    </a:p>
                  </a:txBody>
                  <a:tcPr marL="89137" marR="89137" marT="44569" marB="44569"/>
                </a:tc>
                <a:tc>
                  <a:txBody>
                    <a:bodyPr/>
                    <a:lstStyle/>
                    <a:p>
                      <a:r>
                        <a:rPr lang="en-US" sz="1500" dirty="0" smtClean="0"/>
                        <a:t>Maybe</a:t>
                      </a:r>
                      <a:endParaRPr lang="en-US" sz="1500" dirty="0"/>
                    </a:p>
                  </a:txBody>
                  <a:tcPr marL="89137" marR="89137" marT="44569" marB="44569"/>
                </a:tc>
                <a:tc>
                  <a:txBody>
                    <a:bodyPr/>
                    <a:lstStyle/>
                    <a:p>
                      <a:r>
                        <a:rPr lang="en-US" sz="1500" dirty="0" smtClean="0"/>
                        <a:t>Yes</a:t>
                      </a:r>
                      <a:endParaRPr lang="en-US" sz="1500" dirty="0"/>
                    </a:p>
                  </a:txBody>
                  <a:tcPr marL="89137" marR="89137" marT="44569" marB="44569"/>
                </a:tc>
                <a:tc>
                  <a:txBody>
                    <a:bodyPr/>
                    <a:lstStyle/>
                    <a:p>
                      <a:r>
                        <a:rPr lang="en-US" sz="1500" dirty="0" smtClean="0"/>
                        <a:t>No</a:t>
                      </a:r>
                      <a:endParaRPr lang="en-US" sz="1500" dirty="0"/>
                    </a:p>
                  </a:txBody>
                  <a:tcPr marL="89137" marR="89137" marT="44569" marB="44569"/>
                </a:tc>
                <a:tc>
                  <a:txBody>
                    <a:bodyPr/>
                    <a:lstStyle/>
                    <a:p>
                      <a:r>
                        <a:rPr lang="en-US" sz="1500" dirty="0" smtClean="0"/>
                        <a:t>Yes</a:t>
                      </a:r>
                      <a:endParaRPr lang="en-US" sz="1500" dirty="0"/>
                    </a:p>
                  </a:txBody>
                  <a:tcPr marL="89137" marR="89137" marT="44569" marB="44569"/>
                </a:tc>
              </a:tr>
              <a:tr h="361502">
                <a:tc>
                  <a:txBody>
                    <a:bodyPr/>
                    <a:lstStyle/>
                    <a:p>
                      <a:r>
                        <a:rPr lang="en-US" sz="1500" dirty="0" smtClean="0"/>
                        <a:t>Edge policies</a:t>
                      </a:r>
                      <a:endParaRPr lang="en-US" sz="1500" dirty="0"/>
                    </a:p>
                  </a:txBody>
                  <a:tcPr marL="89137" marR="89137" marT="44569" marB="44569"/>
                </a:tc>
                <a:tc>
                  <a:txBody>
                    <a:bodyPr/>
                    <a:lstStyle/>
                    <a:p>
                      <a:r>
                        <a:rPr lang="en-US" sz="1500" dirty="0" smtClean="0"/>
                        <a:t>Complex</a:t>
                      </a:r>
                      <a:endParaRPr lang="en-US" sz="1500" dirty="0"/>
                    </a:p>
                  </a:txBody>
                  <a:tcPr marL="89137" marR="89137" marT="44569" marB="44569"/>
                </a:tc>
                <a:tc>
                  <a:txBody>
                    <a:bodyPr/>
                    <a:lstStyle/>
                    <a:p>
                      <a:r>
                        <a:rPr lang="en-US" sz="1500" dirty="0" smtClean="0"/>
                        <a:t>Complex</a:t>
                      </a:r>
                      <a:endParaRPr lang="en-US" sz="1500" dirty="0"/>
                    </a:p>
                  </a:txBody>
                  <a:tcPr marL="89137" marR="89137" marT="44569" marB="44569"/>
                </a:tc>
                <a:tc>
                  <a:txBody>
                    <a:bodyPr/>
                    <a:lstStyle/>
                    <a:p>
                      <a:r>
                        <a:rPr lang="en-US" sz="1500" dirty="0" smtClean="0"/>
                        <a:t>Medium</a:t>
                      </a:r>
                      <a:endParaRPr lang="en-US" sz="1500" dirty="0"/>
                    </a:p>
                  </a:txBody>
                  <a:tcPr marL="89137" marR="89137" marT="44569" marB="44569"/>
                </a:tc>
                <a:tc>
                  <a:txBody>
                    <a:bodyPr/>
                    <a:lstStyle/>
                    <a:p>
                      <a:r>
                        <a:rPr lang="en-US" sz="1500" dirty="0" smtClean="0"/>
                        <a:t>Simple</a:t>
                      </a:r>
                      <a:endParaRPr lang="en-US" sz="1500" dirty="0"/>
                    </a:p>
                  </a:txBody>
                  <a:tcPr marL="89137" marR="89137" marT="44569" marB="44569"/>
                </a:tc>
                <a:tc>
                  <a:txBody>
                    <a:bodyPr/>
                    <a:lstStyle/>
                    <a:p>
                      <a:r>
                        <a:rPr lang="en-US" sz="1500" dirty="0" smtClean="0"/>
                        <a:t>Simple</a:t>
                      </a:r>
                      <a:endParaRPr lang="en-US" sz="1500" dirty="0"/>
                    </a:p>
                  </a:txBody>
                  <a:tcPr marL="89137" marR="89137" marT="44569" marB="44569"/>
                </a:tc>
              </a:tr>
              <a:tr h="534824">
                <a:tc>
                  <a:txBody>
                    <a:bodyPr/>
                    <a:lstStyle/>
                    <a:p>
                      <a:r>
                        <a:rPr lang="en-US" sz="1500" dirty="0" smtClean="0"/>
                        <a:t>Managed/ Unmanaged</a:t>
                      </a:r>
                      <a:r>
                        <a:rPr lang="en-US" sz="1500" baseline="0" dirty="0" smtClean="0"/>
                        <a:t> PCs</a:t>
                      </a:r>
                      <a:endParaRPr lang="en-US" sz="1500" dirty="0"/>
                    </a:p>
                  </a:txBody>
                  <a:tcPr marL="89137" marR="89137" marT="44569" marB="44569"/>
                </a:tc>
                <a:tc>
                  <a:txBody>
                    <a:bodyPr/>
                    <a:lstStyle/>
                    <a:p>
                      <a:r>
                        <a:rPr lang="en-US" sz="1500" dirty="0" smtClean="0"/>
                        <a:t>Both</a:t>
                      </a:r>
                      <a:endParaRPr lang="en-US" sz="1500" dirty="0"/>
                    </a:p>
                  </a:txBody>
                  <a:tcPr marL="89137" marR="89137" marT="44569" marB="44569"/>
                </a:tc>
                <a:tc>
                  <a:txBody>
                    <a:bodyPr/>
                    <a:lstStyle/>
                    <a:p>
                      <a:r>
                        <a:rPr lang="en-US" sz="1500" dirty="0" smtClean="0"/>
                        <a:t>Both</a:t>
                      </a:r>
                      <a:endParaRPr lang="en-US" sz="1500" dirty="0"/>
                    </a:p>
                  </a:txBody>
                  <a:tcPr marL="89137" marR="89137" marT="44569" marB="44569"/>
                </a:tc>
                <a:tc>
                  <a:txBody>
                    <a:bodyPr/>
                    <a:lstStyle/>
                    <a:p>
                      <a:r>
                        <a:rPr lang="en-US" sz="1500" dirty="0" smtClean="0"/>
                        <a:t>Primarily unmanaged</a:t>
                      </a:r>
                      <a:endParaRPr lang="en-US" sz="1500" dirty="0"/>
                    </a:p>
                  </a:txBody>
                  <a:tcPr marL="89137" marR="89137" marT="44569" marB="44569"/>
                </a:tc>
                <a:tc>
                  <a:txBody>
                    <a:bodyPr/>
                    <a:lstStyle/>
                    <a:p>
                      <a:r>
                        <a:rPr lang="en-US" sz="1500" dirty="0" smtClean="0"/>
                        <a:t>Primarily unmanaged</a:t>
                      </a:r>
                      <a:endParaRPr lang="en-US" sz="1500" dirty="0"/>
                    </a:p>
                  </a:txBody>
                  <a:tcPr marL="89137" marR="89137" marT="44569" marB="44569"/>
                </a:tc>
                <a:tc>
                  <a:txBody>
                    <a:bodyPr/>
                    <a:lstStyle/>
                    <a:p>
                      <a:r>
                        <a:rPr lang="en-US" sz="1500" dirty="0" smtClean="0"/>
                        <a:t>Managed only</a:t>
                      </a:r>
                      <a:endParaRPr lang="en-US" sz="1500" dirty="0"/>
                    </a:p>
                  </a:txBody>
                  <a:tcPr marL="89137" marR="89137" marT="44569" marB="44569"/>
                </a:tc>
              </a:tr>
            </a:tbl>
          </a:graphicData>
        </a:graphic>
      </p:graphicFrame>
      <p:sp>
        <p:nvSpPr>
          <p:cNvPr id="5" name="TextBox 4"/>
          <p:cNvSpPr txBox="1"/>
          <p:nvPr/>
        </p:nvSpPr>
        <p:spPr>
          <a:xfrm>
            <a:off x="504967" y="5754879"/>
            <a:ext cx="8142614" cy="461665"/>
          </a:xfrm>
          <a:prstGeom prst="rect">
            <a:avLst/>
          </a:prstGeom>
          <a:noFill/>
        </p:spPr>
        <p:txBody>
          <a:bodyPr wrap="none" rtlCol="0">
            <a:spAutoFit/>
          </a:bodyPr>
          <a:lstStyle/>
          <a:p>
            <a:r>
              <a:rPr lang="en-US" sz="2400" dirty="0" smtClean="0">
                <a:solidFill>
                  <a:schemeClr val="tx1">
                    <a:lumMod val="65000"/>
                  </a:schemeClr>
                </a:solidFill>
              </a:rPr>
              <a:t>DirectAccess complements other remote access solutions</a:t>
            </a:r>
            <a:endParaRPr lang="en-US" sz="2400" dirty="0">
              <a:solidFill>
                <a:schemeClr val="tx1">
                  <a:lumMod val="65000"/>
                </a:schemeClr>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6" name="Content Placeholder 5"/>
          <p:cNvSpPr>
            <a:spLocks noGrp="1"/>
          </p:cNvSpPr>
          <p:nvPr>
            <p:ph idx="1"/>
          </p:nvPr>
        </p:nvSpPr>
        <p:spPr>
          <a:xfrm>
            <a:off x="382588" y="1414464"/>
            <a:ext cx="8380412" cy="4570482"/>
          </a:xfrm>
        </p:spPr>
        <p:txBody>
          <a:bodyPr/>
          <a:lstStyle/>
          <a:p>
            <a:r>
              <a:rPr lang="en-US" dirty="0" smtClean="0"/>
              <a:t>Secure Access Landscape</a:t>
            </a:r>
          </a:p>
          <a:p>
            <a:r>
              <a:rPr lang="en-US" dirty="0" err="1" smtClean="0"/>
              <a:t>DirectAccess</a:t>
            </a:r>
            <a:r>
              <a:rPr lang="en-US" dirty="0" smtClean="0"/>
              <a:t> Solution</a:t>
            </a:r>
          </a:p>
          <a:p>
            <a:pPr marL="736600" lvl="1" indent="-349250"/>
            <a:r>
              <a:rPr lang="en-US" dirty="0" smtClean="0"/>
              <a:t>Benefits</a:t>
            </a:r>
          </a:p>
          <a:p>
            <a:pPr marL="736600" lvl="1" indent="-349250"/>
            <a:r>
              <a:rPr lang="en-US" dirty="0" smtClean="0"/>
              <a:t>Deployment Models</a:t>
            </a:r>
          </a:p>
          <a:p>
            <a:pPr marL="736600" lvl="1" indent="-349250"/>
            <a:r>
              <a:rPr lang="en-US" dirty="0" smtClean="0"/>
              <a:t>Deployment considerations</a:t>
            </a:r>
          </a:p>
          <a:p>
            <a:r>
              <a:rPr lang="en-US" dirty="0" smtClean="0"/>
              <a:t>Demo</a:t>
            </a:r>
          </a:p>
          <a:p>
            <a:r>
              <a:rPr lang="en-US" dirty="0" smtClean="0"/>
              <a:t>Questions and Answers</a:t>
            </a:r>
          </a:p>
          <a:p>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381000" y="2291331"/>
            <a:ext cx="8382000" cy="1842685"/>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9" name="Rectangle 18"/>
          <p:cNvSpPr/>
          <p:nvPr/>
        </p:nvSpPr>
        <p:spPr bwMode="auto">
          <a:xfrm>
            <a:off x="381000" y="231775"/>
            <a:ext cx="8382000" cy="1842685"/>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3" name="Rectangle 22"/>
          <p:cNvSpPr/>
          <p:nvPr/>
        </p:nvSpPr>
        <p:spPr bwMode="auto">
          <a:xfrm>
            <a:off x="381000" y="4350887"/>
            <a:ext cx="8382000" cy="1842685"/>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6" name="Title 15"/>
          <p:cNvSpPr>
            <a:spLocks noGrp="1"/>
          </p:cNvSpPr>
          <p:nvPr>
            <p:ph type="title"/>
          </p:nvPr>
        </p:nvSpPr>
        <p:spPr>
          <a:xfrm>
            <a:off x="328253" y="839244"/>
            <a:ext cx="4859769" cy="627747"/>
          </a:xfrm>
        </p:spPr>
        <p:txBody>
          <a:bodyPr>
            <a:noAutofit/>
          </a:bodyPr>
          <a:lstStyle/>
          <a:p>
            <a:pPr algn="ctr"/>
            <a:r>
              <a:rPr lang="en-US" dirty="0" smtClean="0">
                <a:latin typeface="Trebuchet MS" pitchFamily="34" charset="0"/>
              </a:rPr>
              <a:t>Mobile workforce</a:t>
            </a:r>
            <a:endParaRPr lang="en-US" sz="4000" dirty="0">
              <a:latin typeface="Trebuchet MS" pitchFamily="34" charset="0"/>
            </a:endParaRPr>
          </a:p>
        </p:txBody>
      </p:sp>
      <p:pic>
        <p:nvPicPr>
          <p:cNvPr id="5" name="Picture 2" descr="C:\Users\ssiler\Documents\DVD Art\Artwork_Imagery\Hardware Photos\OEM HW\COMPUTERS - PC, Tablet, Laptop, UMPC\Vista Fashion Laptops and PCs\Medion Crystal  Pink Front.png"/>
          <p:cNvPicPr>
            <a:picLocks noChangeAspect="1" noChangeArrowheads="1"/>
          </p:cNvPicPr>
          <p:nvPr/>
        </p:nvPicPr>
        <p:blipFill>
          <a:blip r:embed="rId3" cstate="screen"/>
          <a:srcRect/>
          <a:stretch>
            <a:fillRect/>
          </a:stretch>
        </p:blipFill>
        <p:spPr bwMode="auto">
          <a:xfrm>
            <a:off x="731838" y="2438421"/>
            <a:ext cx="2476828" cy="1548505"/>
          </a:xfrm>
          <a:prstGeom prst="rect">
            <a:avLst/>
          </a:prstGeom>
          <a:noFill/>
        </p:spPr>
      </p:pic>
      <p:sp>
        <p:nvSpPr>
          <p:cNvPr id="6" name="Title 15"/>
          <p:cNvSpPr txBox="1">
            <a:spLocks/>
          </p:cNvSpPr>
          <p:nvPr/>
        </p:nvSpPr>
        <p:spPr>
          <a:xfrm>
            <a:off x="5269176" y="2822850"/>
            <a:ext cx="3474719" cy="779646"/>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rPr>
              <a:t>Mobile data</a:t>
            </a:r>
            <a:endParaRPr lang="en-US" sz="4800"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endParaRPr>
          </a:p>
        </p:txBody>
      </p:sp>
      <p:pic>
        <p:nvPicPr>
          <p:cNvPr id="7" name="Picture 3" descr="C:\Program Files\Microsoft Resource DVD Artwork\DVD_ART\Artwork_Imagery\Shapes and Graphics\Map Globe\Internet Globe.png"/>
          <p:cNvPicPr>
            <a:picLocks noChangeAspect="1" noChangeArrowheads="1"/>
          </p:cNvPicPr>
          <p:nvPr/>
        </p:nvPicPr>
        <p:blipFill>
          <a:blip r:embed="rId4"/>
          <a:srcRect/>
          <a:stretch>
            <a:fillRect/>
          </a:stretch>
        </p:blipFill>
        <p:spPr bwMode="auto">
          <a:xfrm>
            <a:off x="5699104" y="4294443"/>
            <a:ext cx="2614863" cy="1893052"/>
          </a:xfrm>
          <a:prstGeom prst="rect">
            <a:avLst/>
          </a:prstGeom>
          <a:noFill/>
        </p:spPr>
      </p:pic>
      <p:sp>
        <p:nvSpPr>
          <p:cNvPr id="8" name="Title 4"/>
          <p:cNvSpPr txBox="1">
            <a:spLocks/>
          </p:cNvSpPr>
          <p:nvPr/>
        </p:nvSpPr>
        <p:spPr bwMode="auto">
          <a:xfrm>
            <a:off x="731838" y="4949514"/>
            <a:ext cx="3332764" cy="664797"/>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90000"/>
          </a:bodyPr>
          <a:lstStyle/>
          <a:p>
            <a:pPr marL="0" marR="0" lvl="0" indent="0" algn="ctr" defTabSz="912777" rtl="0" eaLnBrk="1" fontAlgn="base" latinLnBrk="0" hangingPunct="1">
              <a:lnSpc>
                <a:spcPct val="90000"/>
              </a:lnSpc>
              <a:spcBef>
                <a:spcPct val="0"/>
              </a:spcBef>
              <a:spcAft>
                <a:spcPct val="0"/>
              </a:spcAft>
              <a:buClrTx/>
              <a:buSzTx/>
              <a:buFontTx/>
              <a:buNone/>
              <a:tabLst/>
              <a:defRPr/>
            </a:pPr>
            <a:r>
              <a:rPr kumimoji="0" lang="en-US" sz="4800" b="0" i="0" u="none" strike="noStrike" kern="0" cap="none" spc="-125" normalizeH="0" baseline="0" noProof="0"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Trebuchet MS" pitchFamily="34" charset="0"/>
                <a:ea typeface="+mn-ea"/>
                <a:cs typeface="Arial" charset="0"/>
              </a:rPr>
              <a:t>Globalization</a:t>
            </a:r>
            <a:endParaRPr kumimoji="0" lang="en-US" sz="4800" b="0" i="0" u="none" strike="noStrike" kern="0" cap="none" spc="-125" normalizeH="0" baseline="0" noProof="0"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Trebuchet MS" pitchFamily="34" charset="0"/>
              <a:ea typeface="+mn-ea"/>
              <a:cs typeface="Arial" charset="0"/>
            </a:endParaRPr>
          </a:p>
        </p:txBody>
      </p:sp>
      <p:pic>
        <p:nvPicPr>
          <p:cNvPr id="15" name="Picture 6" descr="C:\Users\ssiler\Documents\DVD Art\Artwork_Imagery\Brand Photos\Scenarios\FY08 Brand - Mobility - No_exp\woman outdoors sitting laptop bench casual.png"/>
          <p:cNvPicPr>
            <a:picLocks noChangeAspect="1" noChangeArrowheads="1"/>
          </p:cNvPicPr>
          <p:nvPr/>
        </p:nvPicPr>
        <p:blipFill>
          <a:blip r:embed="rId5" cstate="screen"/>
          <a:srcRect/>
          <a:stretch>
            <a:fillRect/>
          </a:stretch>
        </p:blipFill>
        <p:spPr bwMode="auto">
          <a:xfrm>
            <a:off x="5711936" y="264159"/>
            <a:ext cx="2589198" cy="1777916"/>
          </a:xfrm>
          <a:prstGeom prst="rect">
            <a:avLst/>
          </a:prstGeom>
          <a:noFill/>
        </p:spPr>
      </p:pic>
      <p:sp>
        <p:nvSpPr>
          <p:cNvPr id="20" name="Oval 19"/>
          <p:cNvSpPr/>
          <p:nvPr/>
        </p:nvSpPr>
        <p:spPr bwMode="auto">
          <a:xfrm>
            <a:off x="2549769" y="1241069"/>
            <a:ext cx="4044462" cy="4021015"/>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1" name="TextBox 20"/>
          <p:cNvSpPr txBox="1"/>
          <p:nvPr/>
        </p:nvSpPr>
        <p:spPr>
          <a:xfrm>
            <a:off x="3206262" y="2282080"/>
            <a:ext cx="2731477" cy="1938992"/>
          </a:xfrm>
          <a:prstGeom prst="rect">
            <a:avLst/>
          </a:prstGeom>
          <a:noFill/>
        </p:spPr>
        <p:txBody>
          <a:bodyPr wrap="square" rtlCol="0">
            <a:spAutoFit/>
          </a:bodyPr>
          <a:lstStyle/>
          <a:p>
            <a:pPr algn="ctr"/>
            <a:r>
              <a:rPr lang="en-US" sz="40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rPr>
              <a:t>Increasingly porous perimeter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righ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500"/>
                            </p:stCondLst>
                            <p:childTnLst>
                              <p:par>
                                <p:cTn id="21" presetID="22" presetClass="entr" presetSubtype="2"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right)">
                                      <p:cBhvr>
                                        <p:cTn id="23" dur="500"/>
                                        <p:tgtEl>
                                          <p:spTgt spid="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right)">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9" grpId="0" animBg="1"/>
      <p:bldP spid="23" grpId="0" animBg="1"/>
      <p:bldP spid="16" grpId="0"/>
      <p:bldP spid="6" grpId="0"/>
      <p:bldP spid="20"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siler\Documents\DVD Art\Artwork_Imagery\Icons - Illustrations\Maps Globes\gold orange globe.png"/>
          <p:cNvPicPr>
            <a:picLocks noChangeAspect="1" noChangeArrowheads="1"/>
          </p:cNvPicPr>
          <p:nvPr/>
        </p:nvPicPr>
        <p:blipFill>
          <a:blip r:embed="rId3"/>
          <a:srcRect/>
          <a:stretch>
            <a:fillRect/>
          </a:stretch>
        </p:blipFill>
        <p:spPr bwMode="auto">
          <a:xfrm>
            <a:off x="1022868" y="-298674"/>
            <a:ext cx="7071262" cy="6646987"/>
          </a:xfrm>
          <a:prstGeom prst="rect">
            <a:avLst/>
          </a:prstGeom>
          <a:noFill/>
        </p:spPr>
      </p:pic>
      <p:sp>
        <p:nvSpPr>
          <p:cNvPr id="4" name="TextBox 3"/>
          <p:cNvSpPr txBox="1"/>
          <p:nvPr/>
        </p:nvSpPr>
        <p:spPr>
          <a:xfrm>
            <a:off x="381000" y="2341563"/>
            <a:ext cx="8382000" cy="1778050"/>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noAutofit/>
          </a:bodyPr>
          <a:lstStyle/>
          <a:p>
            <a:pPr algn="ctr"/>
            <a:endParaRPr lang="en-US" sz="2400" dirty="0" smtClean="0">
              <a:latin typeface="Trebuchet MS" pitchFamily="34" charset="0"/>
            </a:endParaRPr>
          </a:p>
          <a:p>
            <a:pPr algn="ctr"/>
            <a:endParaRPr lang="en-US" sz="2400" dirty="0" smtClean="0">
              <a:latin typeface="Trebuchet MS" pitchFamily="34" charset="0"/>
            </a:endParaRPr>
          </a:p>
          <a:p>
            <a:pPr algn="ctr"/>
            <a:r>
              <a:rPr lang="en-US" sz="3200" dirty="0" smtClean="0">
                <a:solidFill>
                  <a:srgbClr val="FFFF00"/>
                </a:solidFill>
                <a:latin typeface="Trebuchet MS" pitchFamily="34" charset="0"/>
              </a:rPr>
              <a:t>Providing seamless, secure access to enterprise resources from anywhere</a:t>
            </a:r>
            <a:endParaRPr lang="en-US" sz="3200" dirty="0">
              <a:solidFill>
                <a:srgbClr val="FFFF00"/>
              </a:solidFill>
              <a:latin typeface="Trebuchet MS" pitchFamily="34" charset="0"/>
            </a:endParaRPr>
          </a:p>
        </p:txBody>
      </p:sp>
      <p:sp>
        <p:nvSpPr>
          <p:cNvPr id="5" name="Title 5"/>
          <p:cNvSpPr txBox="1">
            <a:spLocks/>
          </p:cNvSpPr>
          <p:nvPr/>
        </p:nvSpPr>
        <p:spPr>
          <a:xfrm>
            <a:off x="762000" y="2286000"/>
            <a:ext cx="7620000" cy="808038"/>
          </a:xfrm>
          <a:prstGeom prst="rect">
            <a:avLst/>
          </a:prstGeom>
        </p:spPr>
        <p:txBody>
          <a:bodyPr/>
          <a:lstStyle/>
          <a:p>
            <a:pPr marL="0" marR="0" lvl="0" indent="0" algn="ctr" defTabSz="912777" rtl="0" eaLnBrk="1" fontAlgn="base" latinLnBrk="0" hangingPunct="1">
              <a:lnSpc>
                <a:spcPct val="90000"/>
              </a:lnSpc>
              <a:spcBef>
                <a:spcPct val="0"/>
              </a:spcBef>
              <a:spcAft>
                <a:spcPct val="0"/>
              </a:spcAft>
              <a:buClrTx/>
              <a:buSzTx/>
              <a:buFontTx/>
              <a:buNone/>
              <a:tabLst/>
              <a:defRPr/>
            </a:pPr>
            <a:r>
              <a:rPr kumimoji="0" lang="en-US" sz="4800" b="0" i="0" u="none" strike="noStrike" kern="0" cap="none" spc="-125" normalizeH="0" baseline="0" noProof="0"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Trebuchet MS" pitchFamily="34" charset="0"/>
                <a:ea typeface="+mn-ea"/>
                <a:cs typeface="Arial" charset="0"/>
              </a:rPr>
              <a:t>DirectAccess</a:t>
            </a:r>
            <a:endParaRPr kumimoji="0" lang="en-US" sz="4800" b="0" i="0" u="none" strike="noStrike" kern="0" cap="none" spc="-125" normalizeH="0" baseline="0" noProof="0"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Trebuchet MS"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70421" y="1417638"/>
            <a:ext cx="6203157"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latin typeface="Trebuchet MS" pitchFamily="34" charset="0"/>
              </a:rPr>
              <a:t>demo</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DirectAccess Benefits</a:t>
            </a:r>
            <a:endParaRPr lang="en-US" dirty="0"/>
          </a:p>
        </p:txBody>
      </p:sp>
      <p:graphicFrame>
        <p:nvGraphicFramePr>
          <p:cNvPr id="6" name="Content Placeholder 5"/>
          <p:cNvGraphicFramePr>
            <a:graphicFrameLocks noGrp="1"/>
          </p:cNvGraphicFramePr>
          <p:nvPr>
            <p:ph idx="4294967295"/>
          </p:nvPr>
        </p:nvGraphicFramePr>
        <p:xfrm>
          <a:off x="533400" y="141763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4925429" y="3187142"/>
            <a:ext cx="4127500" cy="1471172"/>
          </a:xfrm>
        </p:spPr>
        <p:txBody>
          <a:bodyPr/>
          <a:lstStyle/>
          <a:p>
            <a:pPr>
              <a:buNone/>
            </a:pPr>
            <a:r>
              <a:rPr lang="en-US" sz="2800" dirty="0" smtClean="0"/>
              <a:t>Always connected</a:t>
            </a:r>
          </a:p>
          <a:p>
            <a:pPr>
              <a:buNone/>
            </a:pPr>
            <a:r>
              <a:rPr lang="en-US" sz="2800" dirty="0" smtClean="0"/>
              <a:t>No user action required</a:t>
            </a:r>
          </a:p>
          <a:p>
            <a:pPr>
              <a:buNone/>
            </a:pPr>
            <a:r>
              <a:rPr lang="en-US" sz="2800" dirty="0" smtClean="0"/>
              <a:t>Not application specific</a:t>
            </a:r>
            <a:endParaRPr lang="en-US" sz="2800" dirty="0"/>
          </a:p>
        </p:txBody>
      </p:sp>
      <p:pic>
        <p:nvPicPr>
          <p:cNvPr id="1026" name="Picture 2" descr="C:\Program Files\Microsoft Resource DVD Artwork\DVD_ART\Artwork_Imagery\HARDWARE_IMAGERY\Photos - Microsoft Hardware\Xbox\Xbox 360 power switch.png"/>
          <p:cNvPicPr>
            <a:picLocks noChangeAspect="1" noChangeArrowheads="1"/>
          </p:cNvPicPr>
          <p:nvPr/>
        </p:nvPicPr>
        <p:blipFill>
          <a:blip r:embed="rId3"/>
          <a:srcRect/>
          <a:stretch>
            <a:fillRect/>
          </a:stretch>
        </p:blipFill>
        <p:spPr bwMode="auto">
          <a:xfrm>
            <a:off x="435591" y="1380647"/>
            <a:ext cx="4098257" cy="4119979"/>
          </a:xfrm>
          <a:prstGeom prst="rect">
            <a:avLst/>
          </a:prstGeom>
          <a:noFill/>
          <a:effectLst>
            <a:outerShdw blurRad="76200" dir="18900000" sy="23000" kx="-1200000" algn="bl" rotWithShape="0">
              <a:prstClr val="black">
                <a:alpha val="20000"/>
              </a:prstClr>
            </a:outerShdw>
          </a:effectLst>
        </p:spPr>
      </p:pic>
      <p:sp>
        <p:nvSpPr>
          <p:cNvPr id="11" name="Title 3"/>
          <p:cNvSpPr txBox="1">
            <a:spLocks/>
          </p:cNvSpPr>
          <p:nvPr/>
        </p:nvSpPr>
        <p:spPr bwMode="auto">
          <a:xfrm>
            <a:off x="4906757" y="2163724"/>
            <a:ext cx="3378468" cy="11430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marL="0" marR="0" lvl="0" indent="0" algn="l" defTabSz="912777" rtl="0" eaLnBrk="1" fontAlgn="base" latinLnBrk="0" hangingPunct="1">
              <a:lnSpc>
                <a:spcPct val="90000"/>
              </a:lnSpc>
              <a:spcBef>
                <a:spcPct val="0"/>
              </a:spcBef>
              <a:spcAft>
                <a:spcPct val="0"/>
              </a:spcAft>
              <a:buClrTx/>
              <a:buSzTx/>
              <a:buFontTx/>
              <a:buNone/>
              <a:tabLst/>
              <a:defRPr/>
            </a:pPr>
            <a:r>
              <a:rPr kumimoji="0" lang="en-US" sz="6000" b="0" i="0" u="none" strike="noStrike" kern="0" cap="none" spc="-125" normalizeH="0" baseline="0" noProof="0"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Trebuchet MS" pitchFamily="34" charset="0"/>
                <a:ea typeface="+mn-ea"/>
                <a:cs typeface="Arial" charset="0"/>
              </a:rPr>
              <a:t>Always On</a:t>
            </a:r>
            <a:endParaRPr kumimoji="0" lang="en-US" sz="6000" b="0" i="0" u="none" strike="noStrike" kern="0" cap="none" spc="-125" normalizeH="0" baseline="0" noProof="0"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Trebuchet MS"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2008 Template_NEW_9.22.08</Template>
  <TotalTime>0</TotalTime>
  <Words>1184</Words>
  <Application>Microsoft Office PowerPoint</Application>
  <PresentationFormat>On-screen Show (4:3)</PresentationFormat>
  <Paragraphs>270</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WinHEC 2008 Template_NEW_9.22.08</vt:lpstr>
      <vt:lpstr>Slide 1</vt:lpstr>
      <vt:lpstr>Direct Access Anywhere Access With Windows</vt:lpstr>
      <vt:lpstr>I’m a PC, And I'm Your Presenter</vt:lpstr>
      <vt:lpstr>Agenda</vt:lpstr>
      <vt:lpstr>Mobile workforce</vt:lpstr>
      <vt:lpstr>Slide 6</vt:lpstr>
      <vt:lpstr>Slide 7</vt:lpstr>
      <vt:lpstr>DirectAccess Benefits</vt:lpstr>
      <vt:lpstr>Slide 9</vt:lpstr>
      <vt:lpstr>Secure</vt:lpstr>
      <vt:lpstr>Manageable</vt:lpstr>
      <vt:lpstr>Lower Cost Of Ownership</vt:lpstr>
      <vt:lpstr>Slide 13</vt:lpstr>
      <vt:lpstr>Slide 14</vt:lpstr>
      <vt:lpstr>Industry Trends</vt:lpstr>
      <vt:lpstr>DirectAccess Client</vt:lpstr>
      <vt:lpstr>DirectAccess User Interface</vt:lpstr>
      <vt:lpstr>DirectAccess Server</vt:lpstr>
      <vt:lpstr>Slide 19</vt:lpstr>
      <vt:lpstr>Why Windows 7 Only?</vt:lpstr>
      <vt:lpstr>Deployment Requirements</vt:lpstr>
      <vt:lpstr>Deployment Requirements</vt:lpstr>
      <vt:lpstr>Business Opportunities IPsec Offload</vt:lpstr>
      <vt:lpstr>Business Opportunities Load balancing</vt:lpstr>
      <vt:lpstr>Business Opportunities NAT-PT</vt:lpstr>
      <vt:lpstr>Business Opportunities IPv6 routing</vt:lpstr>
      <vt:lpstr>Business Opportunities IPv6 Tools</vt:lpstr>
      <vt:lpstr>Business Opportunities Security</vt:lpstr>
      <vt:lpstr>It Works Today, Simply</vt:lpstr>
      <vt:lpstr>Call To Action</vt:lpstr>
      <vt:lpstr>Additional Resources</vt:lpstr>
      <vt:lpstr>Please Complete A Session Evaluation Form Your input is important!</vt:lpstr>
      <vt:lpstr>Slide 33</vt:lpstr>
      <vt:lpstr>Appendix</vt:lpstr>
      <vt:lpstr>DirectAccess  Versus Remote Access Solutions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2008-11-12T06:36:46Z</dcterms:created>
  <dcterms:modified xsi:type="dcterms:W3CDTF">2008-11-12T06:36:51Z</dcterms:modified>
</cp:coreProperties>
</file>