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 id="2147483682" r:id="rId2"/>
  </p:sldMasterIdLst>
  <p:notesMasterIdLst>
    <p:notesMasterId r:id="rId35"/>
  </p:notesMasterIdLst>
  <p:handoutMasterIdLst>
    <p:handoutMasterId r:id="rId36"/>
  </p:handoutMasterIdLst>
  <p:sldIdLst>
    <p:sldId id="329" r:id="rId3"/>
    <p:sldId id="258" r:id="rId4"/>
    <p:sldId id="321" r:id="rId5"/>
    <p:sldId id="322" r:id="rId6"/>
    <p:sldId id="327" r:id="rId7"/>
    <p:sldId id="328" r:id="rId8"/>
    <p:sldId id="323" r:id="rId9"/>
    <p:sldId id="326" r:id="rId10"/>
    <p:sldId id="324" r:id="rId11"/>
    <p:sldId id="325" r:id="rId12"/>
    <p:sldId id="279" r:id="rId13"/>
    <p:sldId id="280" r:id="rId14"/>
    <p:sldId id="281" r:id="rId15"/>
    <p:sldId id="282" r:id="rId16"/>
    <p:sldId id="284" r:id="rId17"/>
    <p:sldId id="285" r:id="rId18"/>
    <p:sldId id="286" r:id="rId19"/>
    <p:sldId id="287" r:id="rId20"/>
    <p:sldId id="288" r:id="rId21"/>
    <p:sldId id="296" r:id="rId22"/>
    <p:sldId id="297" r:id="rId23"/>
    <p:sldId id="298" r:id="rId24"/>
    <p:sldId id="299" r:id="rId25"/>
    <p:sldId id="300" r:id="rId26"/>
    <p:sldId id="301" r:id="rId27"/>
    <p:sldId id="302" r:id="rId28"/>
    <p:sldId id="305" r:id="rId29"/>
    <p:sldId id="307" r:id="rId30"/>
    <p:sldId id="270" r:id="rId31"/>
    <p:sldId id="271" r:id="rId32"/>
    <p:sldId id="330" r:id="rId33"/>
    <p:sldId id="272"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53" autoAdjust="0"/>
  </p:normalViewPr>
  <p:slideViewPr>
    <p:cSldViewPr snapToGrid="0" showGuides="1">
      <p:cViewPr varScale="1">
        <p:scale>
          <a:sx n="96" d="100"/>
          <a:sy n="96" d="100"/>
        </p:scale>
        <p:origin x="-546" y="-96"/>
      </p:cViewPr>
      <p:guideLst>
        <p:guide orient="horz" pos="2160"/>
        <p:guide orient="horz" pos="146"/>
        <p:guide orient="horz" pos="4178"/>
        <p:guide orient="horz" pos="893"/>
        <p:guide orient="horz" pos="1182"/>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38C8D969-A46F-45CB-9065-E7377B749CC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40964" name="Slide Number Placeholder 3"/>
          <p:cNvSpPr>
            <a:spLocks noGrp="1"/>
          </p:cNvSpPr>
          <p:nvPr>
            <p:ph type="sldNum" sz="quarter" idx="5"/>
          </p:nvPr>
        </p:nvSpPr>
        <p:spPr>
          <a:noFill/>
        </p:spPr>
        <p:txBody>
          <a:bodyPr/>
          <a:lstStyle/>
          <a:p>
            <a:fld id="{F5ACCF9E-0DCB-4D0D-B732-C33B800096D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BAC0DE2D-449C-489B-92C1-3DFF24DC2A9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4A09171E-8DF8-48FA-85CC-C46F99673CF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smtClean="0"/>
          </a:p>
        </p:txBody>
      </p:sp>
      <p:sp>
        <p:nvSpPr>
          <p:cNvPr id="45060" name="Slide Number Placeholder 3"/>
          <p:cNvSpPr>
            <a:spLocks noGrp="1"/>
          </p:cNvSpPr>
          <p:nvPr>
            <p:ph type="sldNum" sz="quarter" idx="5"/>
          </p:nvPr>
        </p:nvSpPr>
        <p:spPr>
          <a:noFill/>
        </p:spPr>
        <p:txBody>
          <a:bodyPr/>
          <a:lstStyle/>
          <a:p>
            <a:fld id="{388C00A4-99C2-46D8-A058-DB9732DE4E5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830985BC-2F38-4AA6-8B8D-CBE316964D3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C4F4F0B0-8AF6-4795-96DB-C5E831AC262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FE036792-5BE7-4FFE-B48B-045A3C619B8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CF1DE1F9-8B9F-4F5D-9C37-D428FC8A6184}"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0DE12637-7F65-4768-8117-0129A73E344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snia.org/tech_activities/standards/curr_standards/smi/"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www.snia.org/education/tutorials/2008/spring/storage-management/Warren-R_Introduction_to%20Managing_Storage.pdf" TargetMode="External"/><Relationship Id="rId4" Type="http://schemas.openxmlformats.org/officeDocument/2006/relationships/hyperlink" Target="http://www.snia.org/forums/smi/tech_programs/smis_hom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SMI-S Profiles</a:t>
            </a:r>
            <a:endParaRPr lang="en-US" dirty="0"/>
          </a:p>
        </p:txBody>
      </p:sp>
      <p:sp>
        <p:nvSpPr>
          <p:cNvPr id="3" name="Content Placeholder 2"/>
          <p:cNvSpPr>
            <a:spLocks noGrp="1"/>
          </p:cNvSpPr>
          <p:nvPr>
            <p:ph idx="1"/>
          </p:nvPr>
        </p:nvSpPr>
        <p:spPr>
          <a:xfrm>
            <a:off x="382588" y="1414464"/>
            <a:ext cx="8380412" cy="4679230"/>
          </a:xfrm>
        </p:spPr>
        <p:txBody>
          <a:bodyPr/>
          <a:lstStyle/>
          <a:p>
            <a:r>
              <a:rPr lang="en-US" dirty="0" smtClean="0"/>
              <a:t>FC Switch</a:t>
            </a:r>
          </a:p>
          <a:p>
            <a:r>
              <a:rPr lang="en-US" dirty="0" smtClean="0"/>
              <a:t>Array (FC, </a:t>
            </a:r>
            <a:r>
              <a:rPr lang="en-US" dirty="0" err="1" smtClean="0"/>
              <a:t>iSCSI</a:t>
            </a:r>
            <a:r>
              <a:rPr lang="en-US" dirty="0" smtClean="0"/>
              <a:t>)</a:t>
            </a:r>
          </a:p>
          <a:p>
            <a:r>
              <a:rPr lang="en-US" dirty="0" smtClean="0"/>
              <a:t>Initiator Ports</a:t>
            </a:r>
          </a:p>
          <a:p>
            <a:pPr marL="801688" lvl="1" indent="-398463">
              <a:tabLst>
                <a:tab pos="798513" algn="l"/>
              </a:tabLst>
            </a:pPr>
            <a:r>
              <a:rPr lang="en-US" dirty="0" smtClean="0"/>
              <a:t>FC, </a:t>
            </a:r>
            <a:r>
              <a:rPr lang="en-US" dirty="0" err="1" smtClean="0"/>
              <a:t>iSCSI</a:t>
            </a:r>
            <a:r>
              <a:rPr lang="en-US" dirty="0" smtClean="0"/>
              <a:t>, SAS, SATA, even SCSI</a:t>
            </a:r>
          </a:p>
          <a:p>
            <a:r>
              <a:rPr lang="en-US" dirty="0" smtClean="0"/>
              <a:t>Computer System</a:t>
            </a:r>
          </a:p>
          <a:p>
            <a:r>
              <a:rPr lang="en-US" dirty="0" smtClean="0"/>
              <a:t>NAS</a:t>
            </a:r>
          </a:p>
          <a:p>
            <a:r>
              <a:rPr lang="en-US" dirty="0" smtClean="0"/>
              <a:t>Copy Services</a:t>
            </a:r>
          </a:p>
          <a:p>
            <a:r>
              <a:rPr lang="en-US" dirty="0" smtClean="0"/>
              <a:t>Virtualization</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Standards Based</a:t>
            </a:r>
          </a:p>
        </p:txBody>
      </p:sp>
      <p:sp>
        <p:nvSpPr>
          <p:cNvPr id="5124" name="Rectangle 3"/>
          <p:cNvSpPr>
            <a:spLocks noGrp="1" noChangeArrowheads="1"/>
          </p:cNvSpPr>
          <p:nvPr>
            <p:ph idx="1"/>
          </p:nvPr>
        </p:nvSpPr>
        <p:spPr>
          <a:xfrm>
            <a:off x="382588" y="1414464"/>
            <a:ext cx="8380412" cy="3023905"/>
          </a:xfrm>
        </p:spPr>
        <p:txBody>
          <a:bodyPr/>
          <a:lstStyle/>
          <a:p>
            <a:pPr eaLnBrk="1" hangingPunct="1"/>
            <a:r>
              <a:rPr lang="en-US" sz="2800" dirty="0" smtClean="0"/>
              <a:t>Investigate adding SMI-S support based on</a:t>
            </a:r>
          </a:p>
          <a:p>
            <a:pPr marL="798513" lvl="1" indent="-395288" eaLnBrk="1" hangingPunct="1"/>
            <a:r>
              <a:rPr lang="en-US" sz="2400" dirty="0" smtClean="0"/>
              <a:t>SMI-S v1.3</a:t>
            </a:r>
          </a:p>
          <a:p>
            <a:pPr marL="798513" lvl="1" indent="-395288" eaLnBrk="1" hangingPunct="1"/>
            <a:r>
              <a:rPr lang="en-US" sz="2400" dirty="0" smtClean="0"/>
              <a:t>DMTF CIM 2.15</a:t>
            </a:r>
          </a:p>
          <a:p>
            <a:pPr marL="798513" lvl="1" indent="-395288" eaLnBrk="1" hangingPunct="1"/>
            <a:r>
              <a:rPr lang="en-US" sz="2400" dirty="0" smtClean="0"/>
              <a:t>DMTF WS-Management Specifications</a:t>
            </a:r>
          </a:p>
          <a:p>
            <a:pPr marL="1144588" lvl="2" indent="-346075" eaLnBrk="1" hangingPunct="1"/>
            <a:r>
              <a:rPr lang="en-US" sz="2000" dirty="0" smtClean="0"/>
              <a:t>WS-Management  1.0 		            [DMTF-DSP0226]</a:t>
            </a:r>
          </a:p>
          <a:p>
            <a:pPr marL="1144588" lvl="2" indent="-346075" eaLnBrk="1" hangingPunct="1"/>
            <a:r>
              <a:rPr lang="en-US" sz="2000" dirty="0" smtClean="0"/>
              <a:t>WS-CIM Mapping 1.0		            [DMTF-DSP0230]</a:t>
            </a:r>
          </a:p>
          <a:p>
            <a:pPr marL="1144588" lvl="2" indent="-346075" eaLnBrk="1" hangingPunct="1"/>
            <a:r>
              <a:rPr lang="en-US" sz="2000" dirty="0" smtClean="0"/>
              <a:t>WS-Management – CIM binding 	[DMTF-DSP0227]</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Windows-Management</a:t>
            </a:r>
            <a:endParaRPr lang="en-US" dirty="0" smtClean="0"/>
          </a:p>
        </p:txBody>
      </p:sp>
      <p:sp>
        <p:nvSpPr>
          <p:cNvPr id="6147" name="Content Placeholder 2"/>
          <p:cNvSpPr>
            <a:spLocks noGrp="1"/>
          </p:cNvSpPr>
          <p:nvPr>
            <p:ph idx="1"/>
          </p:nvPr>
        </p:nvSpPr>
        <p:spPr>
          <a:xfrm>
            <a:off x="382588" y="1414464"/>
            <a:ext cx="8380412" cy="4301690"/>
          </a:xfrm>
        </p:spPr>
        <p:txBody>
          <a:bodyPr/>
          <a:lstStyle/>
          <a:p>
            <a:r>
              <a:rPr lang="en-US" sz="2800" dirty="0" smtClean="0"/>
              <a:t>WS-Management is a standard that has been ratified final by DMTF in April 2008</a:t>
            </a:r>
          </a:p>
          <a:p>
            <a:r>
              <a:rPr lang="en-US" sz="2800" dirty="0" smtClean="0"/>
              <a:t>Builds on top of existing web </a:t>
            </a:r>
            <a:br>
              <a:rPr lang="en-US" sz="2800" dirty="0" smtClean="0"/>
            </a:br>
            <a:r>
              <a:rPr lang="en-US" sz="2800" dirty="0" smtClean="0"/>
              <a:t>service standards</a:t>
            </a:r>
          </a:p>
          <a:p>
            <a:pPr lvl="1"/>
            <a:r>
              <a:rPr lang="en-US" sz="2400" dirty="0" smtClean="0"/>
              <a:t>SOAP, WSDL, WS-Addressing, WS-Transfer, </a:t>
            </a:r>
            <a:br>
              <a:rPr lang="en-US" sz="2400" dirty="0" smtClean="0"/>
            </a:br>
            <a:r>
              <a:rPr lang="en-US" sz="2400" dirty="0" smtClean="0"/>
              <a:t>and WS-Enumeration</a:t>
            </a:r>
          </a:p>
          <a:p>
            <a:pPr lvl="1"/>
            <a:r>
              <a:rPr lang="en-US" sz="2400" dirty="0" smtClean="0"/>
              <a:t>Compatible with CIM (through WS-CIM mapping)</a:t>
            </a:r>
          </a:p>
          <a:p>
            <a:r>
              <a:rPr lang="en-US" sz="2800" dirty="0" err="1" smtClean="0"/>
              <a:t>WinRM</a:t>
            </a:r>
            <a:r>
              <a:rPr lang="en-US" sz="2800" dirty="0" smtClean="0"/>
              <a:t> (Windows Remote Management)</a:t>
            </a:r>
            <a:br>
              <a:rPr lang="en-US" sz="2800" dirty="0" smtClean="0"/>
            </a:br>
            <a:r>
              <a:rPr lang="en-US" sz="2800" dirty="0" smtClean="0"/>
              <a:t>is the Microsoft implementation of </a:t>
            </a:r>
            <a:br>
              <a:rPr lang="en-US" sz="2800" dirty="0" smtClean="0"/>
            </a:br>
            <a:r>
              <a:rPr lang="en-US" sz="2800" dirty="0" smtClean="0"/>
              <a:t>WS-Management Protocol</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SMI-S Providers On Windows</a:t>
            </a:r>
          </a:p>
        </p:txBody>
      </p:sp>
      <p:sp>
        <p:nvSpPr>
          <p:cNvPr id="7171" name="Content Placeholder 2"/>
          <p:cNvSpPr>
            <a:spLocks noGrp="1"/>
          </p:cNvSpPr>
          <p:nvPr>
            <p:ph idx="1"/>
          </p:nvPr>
        </p:nvSpPr>
        <p:spPr>
          <a:xfrm>
            <a:off x="382588" y="1414464"/>
            <a:ext cx="8380412" cy="2960298"/>
          </a:xfrm>
        </p:spPr>
        <p:txBody>
          <a:bodyPr/>
          <a:lstStyle/>
          <a:p>
            <a:pPr lvl="1" eaLnBrk="1" hangingPunct="1"/>
            <a:r>
              <a:rPr lang="en-US" sz="2400" dirty="0" smtClean="0"/>
              <a:t>Current effort is investigation and prototyping</a:t>
            </a:r>
          </a:p>
          <a:p>
            <a:pPr lvl="2"/>
            <a:r>
              <a:rPr lang="en-US" sz="2000" dirty="0" smtClean="0"/>
              <a:t>No specific product plans as yet</a:t>
            </a:r>
          </a:p>
          <a:p>
            <a:pPr lvl="1" eaLnBrk="1" hangingPunct="1"/>
            <a:r>
              <a:rPr lang="en-US" sz="2400" dirty="0" smtClean="0"/>
              <a:t>SMI-S Profiles are implemented as WMI</a:t>
            </a:r>
            <a:br>
              <a:rPr lang="en-US" sz="2400" dirty="0" smtClean="0"/>
            </a:br>
            <a:r>
              <a:rPr lang="en-US" sz="2400" dirty="0" smtClean="0"/>
              <a:t>(Windows Management Instrumentation) providers</a:t>
            </a:r>
          </a:p>
          <a:p>
            <a:pPr lvl="1"/>
            <a:r>
              <a:rPr lang="en-US" sz="2400" dirty="0" smtClean="0"/>
              <a:t>WMI in combination with </a:t>
            </a:r>
            <a:r>
              <a:rPr lang="en-US" sz="2400" dirty="0" err="1" smtClean="0"/>
              <a:t>WinRM</a:t>
            </a:r>
            <a:r>
              <a:rPr lang="en-US" sz="2400" dirty="0" smtClean="0"/>
              <a:t> allows SMI-S profiles</a:t>
            </a:r>
            <a:br>
              <a:rPr lang="en-US" sz="2400" dirty="0" smtClean="0"/>
            </a:br>
            <a:r>
              <a:rPr lang="en-US" sz="2400" dirty="0" smtClean="0"/>
              <a:t>to be implemented as WMI Providers</a:t>
            </a:r>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a:stretch>
            <a:fillRect/>
          </a:stretch>
        </p:blipFill>
        <p:spPr bwMode="auto">
          <a:xfrm>
            <a:off x="1180866" y="1417638"/>
            <a:ext cx="6769151" cy="4846320"/>
          </a:xfrm>
          <a:prstGeom prst="rect">
            <a:avLst/>
          </a:prstGeom>
          <a:noFill/>
          <a:ln>
            <a:noFill/>
          </a:ln>
        </p:spPr>
      </p:pic>
      <p:sp>
        <p:nvSpPr>
          <p:cNvPr id="8197" name="Title 1"/>
          <p:cNvSpPr>
            <a:spLocks noGrp="1"/>
          </p:cNvSpPr>
          <p:nvPr>
            <p:ph type="title"/>
          </p:nvPr>
        </p:nvSpPr>
        <p:spPr/>
        <p:txBody>
          <a:bodyPr/>
          <a:lstStyle/>
          <a:p>
            <a:pPr eaLnBrk="1" hangingPunct="1"/>
            <a:r>
              <a:rPr lang="en-US" smtClean="0"/>
              <a:t>SMI-S WMI Providers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82588" y="228600"/>
            <a:ext cx="8380412" cy="443198"/>
          </a:xfrm>
        </p:spPr>
        <p:txBody>
          <a:bodyPr/>
          <a:lstStyle/>
          <a:p>
            <a:r>
              <a:rPr lang="en-US" sz="3200" dirty="0" smtClean="0"/>
              <a:t>SMI-S Profiles For Windows Storage Components</a:t>
            </a:r>
          </a:p>
        </p:txBody>
      </p:sp>
      <p:sp>
        <p:nvSpPr>
          <p:cNvPr id="10244" name="Rectangle 3"/>
          <p:cNvSpPr>
            <a:spLocks noGrp="1" noChangeArrowheads="1"/>
          </p:cNvSpPr>
          <p:nvPr>
            <p:ph idx="1"/>
          </p:nvPr>
        </p:nvSpPr>
        <p:spPr>
          <a:xfrm>
            <a:off x="382588" y="1417638"/>
            <a:ext cx="8380412" cy="5058821"/>
          </a:xfrm>
        </p:spPr>
        <p:txBody>
          <a:bodyPr/>
          <a:lstStyle/>
          <a:p>
            <a:r>
              <a:rPr lang="en-US" sz="3200" dirty="0" smtClean="0"/>
              <a:t>SMI-S servers required profiles</a:t>
            </a:r>
          </a:p>
          <a:p>
            <a:pPr marL="798513" lvl="2" indent="-395288"/>
            <a:r>
              <a:rPr lang="en-US" sz="2400" dirty="0" smtClean="0"/>
              <a:t>Server</a:t>
            </a:r>
          </a:p>
          <a:p>
            <a:pPr marL="798513" lvl="2" indent="-395288"/>
            <a:r>
              <a:rPr lang="en-US" sz="2400" dirty="0" smtClean="0"/>
              <a:t>Profile registration</a:t>
            </a:r>
          </a:p>
          <a:p>
            <a:r>
              <a:rPr lang="en-US" sz="3200" dirty="0" smtClean="0"/>
              <a:t>File Sharing Management (NAS)</a:t>
            </a:r>
          </a:p>
          <a:p>
            <a:r>
              <a:rPr lang="en-US" sz="3200" dirty="0" smtClean="0"/>
              <a:t>Disk and Volume management</a:t>
            </a:r>
          </a:p>
          <a:p>
            <a:r>
              <a:rPr lang="en-US" sz="3200" dirty="0" smtClean="0"/>
              <a:t>Initiator Ports (</a:t>
            </a:r>
            <a:r>
              <a:rPr lang="en-US" sz="3200" dirty="0" err="1" smtClean="0"/>
              <a:t>iSCSI</a:t>
            </a:r>
            <a:r>
              <a:rPr lang="en-US" sz="3200" dirty="0" smtClean="0"/>
              <a:t>, FC, SAS)</a:t>
            </a:r>
          </a:p>
          <a:p>
            <a:r>
              <a:rPr lang="en-US" sz="3200" dirty="0" smtClean="0"/>
              <a:t>Copy services</a:t>
            </a:r>
          </a:p>
          <a:p>
            <a:r>
              <a:rPr lang="en-US" sz="3200" dirty="0" smtClean="0"/>
              <a:t>Windows Failover Cluster Environment</a:t>
            </a:r>
          </a:p>
          <a:p>
            <a:pPr lvl="1"/>
            <a:endParaRPr lang="en-US" sz="2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srcRect/>
          <a:stretch>
            <a:fillRect/>
          </a:stretch>
        </p:blipFill>
        <p:spPr bwMode="auto">
          <a:xfrm>
            <a:off x="730572" y="1417638"/>
            <a:ext cx="7684878" cy="4846320"/>
          </a:xfrm>
          <a:prstGeom prst="rect">
            <a:avLst/>
          </a:prstGeom>
          <a:noFill/>
          <a:ln w="9525">
            <a:noFill/>
            <a:miter lim="800000"/>
            <a:headEnd/>
            <a:tailEnd/>
          </a:ln>
        </p:spPr>
      </p:pic>
      <p:sp>
        <p:nvSpPr>
          <p:cNvPr id="11268" name="Title 1"/>
          <p:cNvSpPr>
            <a:spLocks noGrp="1"/>
          </p:cNvSpPr>
          <p:nvPr>
            <p:ph type="title"/>
          </p:nvPr>
        </p:nvSpPr>
        <p:spPr>
          <a:xfrm>
            <a:off x="228600" y="0"/>
            <a:ext cx="8229600" cy="1143000"/>
          </a:xfrm>
        </p:spPr>
        <p:txBody>
          <a:bodyPr/>
          <a:lstStyle/>
          <a:p>
            <a:pPr eaLnBrk="1" hangingPunct="1"/>
            <a:r>
              <a:rPr lang="en-US" dirty="0" smtClean="0"/>
              <a:t>Architectural View</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NAS Provider Architectural View</a:t>
            </a:r>
          </a:p>
        </p:txBody>
      </p:sp>
      <p:pic>
        <p:nvPicPr>
          <p:cNvPr id="12292" name="Picture 5"/>
          <p:cNvPicPr>
            <a:picLocks noChangeAspect="1" noChangeArrowheads="1"/>
          </p:cNvPicPr>
          <p:nvPr/>
        </p:nvPicPr>
        <p:blipFill>
          <a:blip r:embed="rId3"/>
          <a:srcRect/>
          <a:stretch>
            <a:fillRect/>
          </a:stretch>
        </p:blipFill>
        <p:spPr bwMode="auto">
          <a:xfrm>
            <a:off x="2229974" y="1417638"/>
            <a:ext cx="4684051" cy="4783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2588" y="228600"/>
            <a:ext cx="8380412" cy="498598"/>
          </a:xfrm>
        </p:spPr>
        <p:txBody>
          <a:bodyPr/>
          <a:lstStyle/>
          <a:p>
            <a:r>
              <a:rPr lang="en-US" sz="3600" dirty="0" smtClean="0"/>
              <a:t>Microsoft File Sharing Management Profiles</a:t>
            </a:r>
          </a:p>
        </p:txBody>
      </p:sp>
      <p:sp>
        <p:nvSpPr>
          <p:cNvPr id="13315" name="Content Placeholder 2"/>
          <p:cNvSpPr>
            <a:spLocks noGrp="1"/>
          </p:cNvSpPr>
          <p:nvPr>
            <p:ph idx="1"/>
          </p:nvPr>
        </p:nvSpPr>
        <p:spPr>
          <a:xfrm>
            <a:off x="457200" y="1583473"/>
            <a:ext cx="8229600" cy="4558171"/>
          </a:xfrm>
        </p:spPr>
        <p:txBody>
          <a:bodyPr/>
          <a:lstStyle/>
          <a:p>
            <a:r>
              <a:rPr lang="en-US" sz="2700" dirty="0" smtClean="0"/>
              <a:t>Self-Contained NAS</a:t>
            </a:r>
          </a:p>
          <a:p>
            <a:r>
              <a:rPr lang="en-US" sz="2700" dirty="0" smtClean="0"/>
              <a:t>Indication</a:t>
            </a:r>
          </a:p>
          <a:p>
            <a:r>
              <a:rPr lang="en-US" sz="2700" dirty="0" smtClean="0"/>
              <a:t>File System</a:t>
            </a:r>
          </a:p>
          <a:p>
            <a:r>
              <a:rPr lang="en-US" sz="2700" dirty="0" smtClean="0"/>
              <a:t>File Storage </a:t>
            </a:r>
          </a:p>
          <a:p>
            <a:r>
              <a:rPr lang="en-US" sz="2700" dirty="0" smtClean="0"/>
              <a:t>File Export</a:t>
            </a:r>
          </a:p>
          <a:p>
            <a:r>
              <a:rPr lang="en-US" sz="2700" dirty="0" smtClean="0"/>
              <a:t>Physical Package</a:t>
            </a:r>
          </a:p>
          <a:p>
            <a:r>
              <a:rPr lang="en-US" sz="2700" dirty="0" smtClean="0"/>
              <a:t>Block Services </a:t>
            </a:r>
          </a:p>
          <a:p>
            <a:r>
              <a:rPr lang="en-US" sz="2700" dirty="0" smtClean="0"/>
              <a:t>Health</a:t>
            </a:r>
          </a:p>
          <a:p>
            <a:r>
              <a:rPr lang="en-US" sz="2700" dirty="0" smtClean="0"/>
              <a:t>File Export Manipulation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2588" y="228600"/>
            <a:ext cx="8380412" cy="498598"/>
          </a:xfrm>
        </p:spPr>
        <p:txBody>
          <a:bodyPr/>
          <a:lstStyle/>
          <a:p>
            <a:r>
              <a:rPr lang="en-US" sz="3600" dirty="0" smtClean="0"/>
              <a:t>Microsoft File Sharing Active Management</a:t>
            </a:r>
          </a:p>
        </p:txBody>
      </p:sp>
      <p:sp>
        <p:nvSpPr>
          <p:cNvPr id="14340" name="Rectangle 3"/>
          <p:cNvSpPr>
            <a:spLocks noGrp="1" noChangeArrowheads="1"/>
          </p:cNvSpPr>
          <p:nvPr>
            <p:ph idx="1"/>
          </p:nvPr>
        </p:nvSpPr>
        <p:spPr>
          <a:xfrm>
            <a:off x="382588" y="1414464"/>
            <a:ext cx="8380412" cy="3251659"/>
          </a:xfrm>
        </p:spPr>
        <p:txBody>
          <a:bodyPr/>
          <a:lstStyle/>
          <a:p>
            <a:r>
              <a:rPr lang="en-US" dirty="0" smtClean="0"/>
              <a:t>SMI-S methods for Microsoft File Sharing</a:t>
            </a:r>
          </a:p>
          <a:p>
            <a:pPr lvl="1"/>
            <a:r>
              <a:rPr lang="en-US" dirty="0" smtClean="0"/>
              <a:t>File Export Manipulation </a:t>
            </a:r>
          </a:p>
          <a:p>
            <a:pPr lvl="2"/>
            <a:r>
              <a:rPr lang="en-US" dirty="0" err="1" smtClean="0"/>
              <a:t>CIM_FileExportService</a:t>
            </a:r>
            <a:endParaRPr lang="en-US" dirty="0" smtClean="0"/>
          </a:p>
          <a:p>
            <a:pPr lvl="3"/>
            <a:r>
              <a:rPr lang="en-US" dirty="0" err="1" smtClean="0"/>
              <a:t>CreateExportedShare</a:t>
            </a:r>
            <a:endParaRPr lang="en-US" dirty="0" smtClean="0"/>
          </a:p>
          <a:p>
            <a:pPr lvl="3"/>
            <a:r>
              <a:rPr lang="en-US" dirty="0" err="1" smtClean="0"/>
              <a:t>ModifyExportedShare</a:t>
            </a:r>
            <a:endParaRPr lang="en-US" dirty="0" smtClean="0"/>
          </a:p>
          <a:p>
            <a:pPr lvl="3"/>
            <a:r>
              <a:rPr lang="en-US" dirty="0" err="1" smtClean="0"/>
              <a:t>ReleaseExportedShare</a:t>
            </a:r>
            <a:endParaRPr lang="en-US" dirty="0" smtClean="0"/>
          </a:p>
          <a:p>
            <a:pPr lvl="3"/>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SMI-S </a:t>
            </a:r>
            <a:br>
              <a:rPr lang="en-US" sz="4800" dirty="0" smtClean="0"/>
            </a:br>
            <a:r>
              <a:rPr lang="en-US" sz="3600" dirty="0" smtClean="0"/>
              <a:t>Support for Windows Server Products</a:t>
            </a:r>
            <a:endParaRPr lang="en-US" sz="4800" dirty="0"/>
          </a:p>
        </p:txBody>
      </p:sp>
      <p:sp>
        <p:nvSpPr>
          <p:cNvPr id="3" name="Subtitle 2"/>
          <p:cNvSpPr>
            <a:spLocks noGrp="1"/>
          </p:cNvSpPr>
          <p:nvPr>
            <p:ph type="subTitle" idx="1"/>
          </p:nvPr>
        </p:nvSpPr>
        <p:spPr/>
        <p:txBody>
          <a:bodyPr/>
          <a:lstStyle/>
          <a:p>
            <a:r>
              <a:rPr lang="en-US" sz="2800" smtClean="0"/>
              <a:t>Alan Warwick</a:t>
            </a:r>
          </a:p>
          <a:p>
            <a:r>
              <a:rPr lang="en-US" sz="2800" smtClean="0"/>
              <a:t>Development Manager</a:t>
            </a:r>
          </a:p>
          <a:p>
            <a:r>
              <a:rPr lang="en-US" sz="280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Disk And Volume Management</a:t>
            </a:r>
          </a:p>
        </p:txBody>
      </p:sp>
      <p:pic>
        <p:nvPicPr>
          <p:cNvPr id="22533" name="Picture 5"/>
          <p:cNvPicPr>
            <a:picLocks noChangeAspect="1" noChangeArrowheads="1"/>
          </p:cNvPicPr>
          <p:nvPr/>
        </p:nvPicPr>
        <p:blipFill>
          <a:blip r:embed="rId3"/>
          <a:srcRect/>
          <a:stretch>
            <a:fillRect/>
          </a:stretch>
        </p:blipFill>
        <p:spPr bwMode="auto">
          <a:xfrm>
            <a:off x="2298360" y="1417638"/>
            <a:ext cx="4539435" cy="47736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Disk And Volume Management</a:t>
            </a:r>
          </a:p>
        </p:txBody>
      </p:sp>
      <p:sp>
        <p:nvSpPr>
          <p:cNvPr id="14339" name="Content Placeholder 2"/>
          <p:cNvSpPr>
            <a:spLocks noGrp="1"/>
          </p:cNvSpPr>
          <p:nvPr>
            <p:ph idx="1"/>
          </p:nvPr>
        </p:nvSpPr>
        <p:spPr>
          <a:xfrm>
            <a:off x="382588" y="1414464"/>
            <a:ext cx="8380412" cy="6560770"/>
          </a:xfrm>
        </p:spPr>
        <p:txBody>
          <a:bodyPr/>
          <a:lstStyle/>
          <a:p>
            <a:r>
              <a:rPr lang="en-US" sz="3200" dirty="0" smtClean="0"/>
              <a:t>SMI-S Profiles being prototyped </a:t>
            </a:r>
            <a:br>
              <a:rPr lang="en-US" sz="3200" dirty="0" smtClean="0"/>
            </a:br>
            <a:r>
              <a:rPr lang="en-US" sz="3200" dirty="0" smtClean="0"/>
              <a:t>for Disks and Volumes</a:t>
            </a:r>
          </a:p>
          <a:p>
            <a:r>
              <a:rPr lang="en-US" sz="3200" dirty="0" smtClean="0"/>
              <a:t>Host Elements</a:t>
            </a:r>
          </a:p>
          <a:p>
            <a:pPr lvl="1"/>
            <a:r>
              <a:rPr lang="en-US" sz="2800" dirty="0" smtClean="0"/>
              <a:t>Disk Partition</a:t>
            </a:r>
          </a:p>
          <a:p>
            <a:r>
              <a:rPr lang="en-US" sz="3200" dirty="0" smtClean="0"/>
              <a:t>Block Devices</a:t>
            </a:r>
          </a:p>
          <a:p>
            <a:pPr lvl="1"/>
            <a:r>
              <a:rPr lang="en-US" sz="2800" dirty="0" smtClean="0"/>
              <a:t>Block Services Package</a:t>
            </a:r>
          </a:p>
          <a:p>
            <a:pPr lvl="1"/>
            <a:r>
              <a:rPr lang="en-US" sz="2800" dirty="0" smtClean="0"/>
              <a:t>Disk Drive</a:t>
            </a:r>
          </a:p>
          <a:p>
            <a:pPr lvl="1"/>
            <a:r>
              <a:rPr lang="en-US" sz="2800" dirty="0" smtClean="0"/>
              <a:t>Disk Drive </a:t>
            </a:r>
            <a:r>
              <a:rPr lang="en-US" sz="2800" dirty="0" err="1" smtClean="0"/>
              <a:t>Lite</a:t>
            </a:r>
            <a:endParaRPr lang="en-US" sz="2800" dirty="0" smtClean="0"/>
          </a:p>
          <a:p>
            <a:pPr lvl="1"/>
            <a:r>
              <a:rPr lang="en-US" sz="2800" dirty="0" smtClean="0"/>
              <a:t>Extent Composition</a:t>
            </a:r>
          </a:p>
          <a:p>
            <a:pPr lvl="1"/>
            <a:endParaRPr lang="en-US" sz="2800" dirty="0" smtClean="0"/>
          </a:p>
          <a:p>
            <a:pPr lvl="1"/>
            <a:endParaRPr lang="en-US" sz="2800" dirty="0" smtClean="0"/>
          </a:p>
          <a:p>
            <a:pPr lvl="1"/>
            <a:endParaRPr lang="en-US" sz="28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Disk And Volume Management</a:t>
            </a:r>
          </a:p>
        </p:txBody>
      </p:sp>
      <p:sp>
        <p:nvSpPr>
          <p:cNvPr id="14339" name="Content Placeholder 2"/>
          <p:cNvSpPr>
            <a:spLocks noGrp="1"/>
          </p:cNvSpPr>
          <p:nvPr>
            <p:ph idx="1"/>
          </p:nvPr>
        </p:nvSpPr>
        <p:spPr>
          <a:xfrm>
            <a:off x="382588" y="1414464"/>
            <a:ext cx="8380412" cy="5466112"/>
          </a:xfrm>
        </p:spPr>
        <p:txBody>
          <a:bodyPr/>
          <a:lstStyle/>
          <a:p>
            <a:pPr>
              <a:defRPr/>
            </a:pPr>
            <a:r>
              <a:rPr lang="en-US" dirty="0" smtClean="0">
                <a:solidFill>
                  <a:schemeClr val="accent1"/>
                </a:solidFill>
              </a:rPr>
              <a:t>Block Devices</a:t>
            </a:r>
          </a:p>
          <a:p>
            <a:pPr marL="798513" lvl="1" indent="-411163">
              <a:defRPr/>
            </a:pPr>
            <a:r>
              <a:rPr lang="en-US" dirty="0" smtClean="0">
                <a:ea typeface="+mn-ea"/>
                <a:cs typeface="+mn-cs"/>
              </a:rPr>
              <a:t>Extent Mapping</a:t>
            </a:r>
          </a:p>
          <a:p>
            <a:pPr marL="798513" lvl="1" indent="-411163">
              <a:defRPr/>
            </a:pPr>
            <a:r>
              <a:rPr lang="en-US" dirty="0" smtClean="0">
                <a:ea typeface="+mn-ea"/>
                <a:cs typeface="+mn-cs"/>
              </a:rPr>
              <a:t>Pool Management Policy</a:t>
            </a:r>
          </a:p>
          <a:p>
            <a:pPr marL="798513" lvl="1" indent="-411163">
              <a:defRPr/>
            </a:pPr>
            <a:r>
              <a:rPr lang="en-US" dirty="0" smtClean="0">
                <a:ea typeface="+mn-ea"/>
                <a:cs typeface="+mn-cs"/>
              </a:rPr>
              <a:t>Volume Composition</a:t>
            </a:r>
          </a:p>
          <a:p>
            <a:pPr marL="798513" lvl="1" indent="-411163">
              <a:defRPr/>
            </a:pPr>
            <a:r>
              <a:rPr lang="en-US" dirty="0" smtClean="0">
                <a:ea typeface="+mn-ea"/>
                <a:cs typeface="+mn-cs"/>
              </a:rPr>
              <a:t>Block Storage Views</a:t>
            </a:r>
          </a:p>
          <a:p>
            <a:pPr marL="798513" lvl="1" indent="-411163">
              <a:defRPr/>
            </a:pPr>
            <a:r>
              <a:rPr lang="en-US" dirty="0" smtClean="0">
                <a:ea typeface="+mn-ea"/>
                <a:cs typeface="+mn-cs"/>
              </a:rPr>
              <a:t>Block Server Performance</a:t>
            </a:r>
          </a:p>
          <a:p>
            <a:pPr marL="798513" lvl="1" indent="-411163">
              <a:defRPr/>
            </a:pPr>
            <a:r>
              <a:rPr lang="en-US" dirty="0" smtClean="0">
                <a:ea typeface="+mn-ea"/>
                <a:cs typeface="+mn-cs"/>
              </a:rPr>
              <a:t>Copy Services</a:t>
            </a:r>
          </a:p>
          <a:p>
            <a:pPr lvl="1">
              <a:defRPr/>
            </a:pPr>
            <a:endParaRPr lang="en-US" dirty="0" smtClean="0">
              <a:ea typeface="+mn-ea"/>
              <a:cs typeface="+mn-cs"/>
            </a:endParaRPr>
          </a:p>
          <a:p>
            <a:pPr lvl="1" eaLnBrk="1" hangingPunct="1">
              <a:defRPr/>
            </a:pPr>
            <a:endParaRPr lang="en-US" b="1" dirty="0" smtClean="0"/>
          </a:p>
          <a:p>
            <a:pPr lvl="1"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Disk And Volume Management</a:t>
            </a:r>
            <a:endParaRPr lang="en-US" dirty="0" smtClean="0"/>
          </a:p>
        </p:txBody>
      </p:sp>
      <p:sp>
        <p:nvSpPr>
          <p:cNvPr id="14339" name="Content Placeholder 2"/>
          <p:cNvSpPr>
            <a:spLocks noGrp="1"/>
          </p:cNvSpPr>
          <p:nvPr>
            <p:ph idx="1"/>
          </p:nvPr>
        </p:nvSpPr>
        <p:spPr>
          <a:xfrm>
            <a:off x="382588" y="1414464"/>
            <a:ext cx="8380412" cy="6633611"/>
          </a:xfrm>
        </p:spPr>
        <p:txBody>
          <a:bodyPr/>
          <a:lstStyle/>
          <a:p>
            <a:pPr>
              <a:defRPr/>
            </a:pPr>
            <a:r>
              <a:rPr lang="en-US" dirty="0" smtClean="0">
                <a:solidFill>
                  <a:schemeClr val="accent1"/>
                </a:solidFill>
              </a:rPr>
              <a:t>Block Devices</a:t>
            </a:r>
          </a:p>
          <a:p>
            <a:pPr marL="798513" lvl="1" indent="-411163">
              <a:defRPr/>
            </a:pPr>
            <a:r>
              <a:rPr lang="en-US" dirty="0" smtClean="0"/>
              <a:t>Disk Sparing</a:t>
            </a:r>
          </a:p>
          <a:p>
            <a:pPr marL="798513" lvl="1" indent="-411163">
              <a:defRPr/>
            </a:pPr>
            <a:r>
              <a:rPr lang="en-US" dirty="0" smtClean="0">
                <a:ea typeface="+mn-ea"/>
                <a:cs typeface="+mn-cs"/>
              </a:rPr>
              <a:t>Block Server Performance</a:t>
            </a:r>
          </a:p>
          <a:p>
            <a:pPr marL="798513" lvl="1" indent="-411163">
              <a:defRPr/>
            </a:pPr>
            <a:r>
              <a:rPr lang="en-US" dirty="0" err="1" smtClean="0">
                <a:ea typeface="+mn-ea"/>
                <a:cs typeface="+mn-cs"/>
              </a:rPr>
              <a:t>PoolManagement</a:t>
            </a:r>
            <a:r>
              <a:rPr lang="en-US" dirty="0" smtClean="0">
                <a:ea typeface="+mn-ea"/>
                <a:cs typeface="+mn-cs"/>
              </a:rPr>
              <a:t> Policy</a:t>
            </a:r>
          </a:p>
          <a:p>
            <a:pPr>
              <a:defRPr/>
            </a:pPr>
            <a:r>
              <a:rPr lang="en-US" dirty="0" smtClean="0">
                <a:solidFill>
                  <a:schemeClr val="accent1"/>
                </a:solidFill>
              </a:rPr>
              <a:t>File Systems</a:t>
            </a:r>
          </a:p>
          <a:p>
            <a:pPr marL="798513" lvl="1" indent="-411163">
              <a:defRPr/>
            </a:pPr>
            <a:r>
              <a:rPr lang="en-US" dirty="0" smtClean="0">
                <a:ea typeface="+mn-ea"/>
                <a:cs typeface="+mn-cs"/>
              </a:rPr>
              <a:t>File Storage</a:t>
            </a:r>
          </a:p>
          <a:p>
            <a:pPr marL="798513" lvl="1" indent="-411163">
              <a:defRPr/>
            </a:pPr>
            <a:r>
              <a:rPr lang="en-US" dirty="0" smtClean="0">
                <a:ea typeface="+mn-ea"/>
                <a:cs typeface="+mn-cs"/>
              </a:rPr>
              <a:t>File System Quota</a:t>
            </a:r>
          </a:p>
          <a:p>
            <a:pPr lvl="1">
              <a:defRPr/>
            </a:pPr>
            <a:endParaRPr lang="en-US" dirty="0" smtClean="0">
              <a:ea typeface="+mn-ea"/>
              <a:cs typeface="+mn-cs"/>
            </a:endParaRPr>
          </a:p>
          <a:p>
            <a:pPr lvl="1">
              <a:defRPr/>
            </a:pPr>
            <a:endParaRPr lang="en-US" dirty="0" smtClean="0">
              <a:ea typeface="+mn-ea"/>
              <a:cs typeface="+mn-cs"/>
            </a:endParaRPr>
          </a:p>
          <a:p>
            <a:pPr lvl="1">
              <a:defRPr/>
            </a:pPr>
            <a:endParaRPr lang="en-US" dirty="0" smtClean="0">
              <a:ea typeface="+mn-ea"/>
              <a:cs typeface="+mn-cs"/>
            </a:endParaRPr>
          </a:p>
          <a:p>
            <a:pPr lvl="1" eaLnBrk="1" hangingPunct="1">
              <a:defRPr/>
            </a:pPr>
            <a:endParaRPr lang="en-US" b="1" dirty="0" smtClean="0"/>
          </a:p>
          <a:p>
            <a:pPr lvl="1"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dirty="0" smtClean="0"/>
              <a:t>Disk And Volume Management</a:t>
            </a:r>
          </a:p>
        </p:txBody>
      </p:sp>
      <p:graphicFrame>
        <p:nvGraphicFramePr>
          <p:cNvPr id="7" name="Content Placeholder 6"/>
          <p:cNvGraphicFramePr>
            <a:graphicFrameLocks noGrp="1"/>
          </p:cNvGraphicFramePr>
          <p:nvPr>
            <p:ph idx="4294967295"/>
          </p:nvPr>
        </p:nvGraphicFramePr>
        <p:xfrm>
          <a:off x="1002744" y="1404816"/>
          <a:ext cx="7121602" cy="4810167"/>
        </p:xfrm>
        <a:graphic>
          <a:graphicData uri="http://schemas.openxmlformats.org/drawingml/2006/table">
            <a:tbl>
              <a:tblPr firstRow="1" bandRow="1">
                <a:tableStyleId>{93296810-A885-4BE3-A3E7-6D5BEEA58F35}</a:tableStyleId>
              </a:tblPr>
              <a:tblGrid>
                <a:gridCol w="3560801"/>
                <a:gridCol w="3560801"/>
              </a:tblGrid>
              <a:tr h="296516">
                <a:tc>
                  <a:txBody>
                    <a:bodyPr/>
                    <a:lstStyle/>
                    <a:p>
                      <a:r>
                        <a:rPr lang="en-US" sz="1400" b="0" dirty="0" smtClean="0">
                          <a:latin typeface="Trebuchet MS" pitchFamily="34" charset="0"/>
                        </a:rPr>
                        <a:t>Windows Object</a:t>
                      </a:r>
                      <a:endParaRPr lang="en-US" sz="1400" b="0" dirty="0">
                        <a:latin typeface="Trebuchet MS" pitchFamily="34" charset="0"/>
                      </a:endParaRPr>
                    </a:p>
                  </a:txBody>
                  <a:tcPr marL="81756" marR="81756" marT="40878" marB="40878"/>
                </a:tc>
                <a:tc>
                  <a:txBody>
                    <a:bodyPr/>
                    <a:lstStyle/>
                    <a:p>
                      <a:r>
                        <a:rPr lang="en-US" sz="1400" b="0" dirty="0" smtClean="0">
                          <a:latin typeface="Trebuchet MS" pitchFamily="34" charset="0"/>
                        </a:rPr>
                        <a:t>SMI-S/CIM</a:t>
                      </a:r>
                      <a:r>
                        <a:rPr lang="en-US" sz="1400" b="0" baseline="0" dirty="0" smtClean="0">
                          <a:latin typeface="Trebuchet MS" pitchFamily="34" charset="0"/>
                        </a:rPr>
                        <a:t> Object</a:t>
                      </a:r>
                      <a:endParaRPr lang="en-US" sz="1400" b="0" dirty="0">
                        <a:latin typeface="Trebuchet MS" pitchFamily="34" charset="0"/>
                      </a:endParaRPr>
                    </a:p>
                  </a:txBody>
                  <a:tcPr marL="81756" marR="81756" marT="40878" marB="40878"/>
                </a:tc>
              </a:tr>
              <a:tr h="1746157">
                <a:tc>
                  <a:txBody>
                    <a:bodyPr/>
                    <a:lstStyle/>
                    <a:p>
                      <a:r>
                        <a:rPr lang="en-US" sz="1400" dirty="0" smtClean="0">
                          <a:latin typeface="Trebuchet MS" pitchFamily="34" charset="0"/>
                        </a:rPr>
                        <a:t>Disk Pack or Disk Group:</a:t>
                      </a:r>
                      <a:r>
                        <a:rPr lang="en-US" sz="1400" baseline="0" dirty="0" smtClean="0">
                          <a:latin typeface="Trebuchet MS" pitchFamily="34" charset="0"/>
                        </a:rPr>
                        <a:t>  </a:t>
                      </a:r>
                      <a:r>
                        <a:rPr lang="en-US" sz="1400" dirty="0" smtClean="0">
                          <a:latin typeface="Trebuchet MS" pitchFamily="34" charset="0"/>
                        </a:rPr>
                        <a:t>A logical grouping of</a:t>
                      </a:r>
                      <a:r>
                        <a:rPr lang="en-US" sz="1400" baseline="0" dirty="0" smtClean="0">
                          <a:latin typeface="Trebuchet MS" pitchFamily="34" charset="0"/>
                        </a:rPr>
                        <a:t> disks. For basic disks, the relationship between a disk and its pack is one to one. For dynamic disks, a pack may contain multiple disks</a:t>
                      </a:r>
                      <a:endParaRPr lang="en-US" sz="1400" dirty="0" smtClean="0">
                        <a:latin typeface="Trebuchet MS" pitchFamily="34" charset="0"/>
                      </a:endParaRPr>
                    </a:p>
                    <a:p>
                      <a:endParaRPr lang="en-US" sz="1400" dirty="0">
                        <a:latin typeface="Trebuchet MS" pitchFamily="34" charset="0"/>
                      </a:endParaRPr>
                    </a:p>
                  </a:txBody>
                  <a:tcPr marL="81756" marR="81756" marT="40878" marB="40878">
                    <a:lnB w="12700" cap="flat" cmpd="sng" algn="ctr">
                      <a:solidFill>
                        <a:schemeClr val="tx1"/>
                      </a:solidFill>
                      <a:prstDash val="solid"/>
                      <a:round/>
                      <a:headEnd type="none" w="med" len="med"/>
                      <a:tailEnd type="none" w="med" len="med"/>
                    </a:lnB>
                  </a:tcPr>
                </a:tc>
                <a:tc>
                  <a:txBody>
                    <a:bodyPr/>
                    <a:lstStyle/>
                    <a:p>
                      <a:r>
                        <a:rPr lang="en-US" sz="1400" dirty="0" err="1" smtClean="0">
                          <a:latin typeface="Trebuchet MS" pitchFamily="34" charset="0"/>
                        </a:rPr>
                        <a:t>CIM_StoragePool</a:t>
                      </a:r>
                      <a:r>
                        <a:rPr lang="en-US" sz="1400" dirty="0" smtClean="0">
                          <a:latin typeface="Trebuchet MS" pitchFamily="34" charset="0"/>
                        </a:rPr>
                        <a:t> (Concrete)</a:t>
                      </a:r>
                      <a:endParaRPr lang="en-US" sz="1400" dirty="0">
                        <a:latin typeface="Trebuchet MS" pitchFamily="34" charset="0"/>
                      </a:endParaRPr>
                    </a:p>
                  </a:txBody>
                  <a:tcPr marL="81756" marR="81756" marT="40878" marB="40878"/>
                </a:tc>
              </a:tr>
              <a:tr h="1504550">
                <a:tc>
                  <a:txBody>
                    <a:bodyPr/>
                    <a:lstStyle/>
                    <a:p>
                      <a:r>
                        <a:rPr lang="en-US" sz="1400" dirty="0" smtClean="0">
                          <a:latin typeface="Trebuchet MS" pitchFamily="34" charset="0"/>
                        </a:rPr>
                        <a:t>Disk :</a:t>
                      </a:r>
                      <a:r>
                        <a:rPr lang="en-US" sz="1600" dirty="0" smtClean="0">
                          <a:latin typeface="Trebuchet MS" pitchFamily="34" charset="0"/>
                        </a:rPr>
                        <a:t> </a:t>
                      </a:r>
                      <a:r>
                        <a:rPr lang="en-US" sz="1400" dirty="0" smtClean="0">
                          <a:latin typeface="Trebuchet MS" pitchFamily="34" charset="0"/>
                        </a:rPr>
                        <a:t>An OS disk device exposed by Windows PNP. May be backed by an internal disk drive, direct</a:t>
                      </a:r>
                      <a:r>
                        <a:rPr lang="en-US" sz="1400" baseline="0" dirty="0" smtClean="0">
                          <a:latin typeface="Trebuchet MS" pitchFamily="34" charset="0"/>
                        </a:rPr>
                        <a:t> attached storage, or, a LUN exposed by a </a:t>
                      </a:r>
                      <a:br>
                        <a:rPr lang="en-US" sz="1400" baseline="0" dirty="0" smtClean="0">
                          <a:latin typeface="Trebuchet MS" pitchFamily="34" charset="0"/>
                        </a:rPr>
                      </a:br>
                      <a:r>
                        <a:rPr lang="en-US" sz="1400" baseline="0" dirty="0" smtClean="0">
                          <a:latin typeface="Trebuchet MS" pitchFamily="34" charset="0"/>
                        </a:rPr>
                        <a:t>HW array</a:t>
                      </a:r>
                      <a:endParaRPr lang="en-US" sz="1400" dirty="0" smtClean="0">
                        <a:latin typeface="Trebuchet MS" pitchFamily="34" charset="0"/>
                      </a:endParaRPr>
                    </a:p>
                    <a:p>
                      <a:endParaRPr lang="en-US" sz="1400" baseline="0" dirty="0" smtClean="0">
                        <a:latin typeface="Trebuchet MS" pitchFamily="34" charset="0"/>
                      </a:endParaRPr>
                    </a:p>
                  </a:txBody>
                  <a:tcPr marL="81756" marR="81756" marT="40878" marB="4087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latin typeface="Trebuchet MS" pitchFamily="34" charset="0"/>
                        </a:rPr>
                        <a:t>CIM_StorageExtent</a:t>
                      </a:r>
                      <a:r>
                        <a:rPr lang="en-US" sz="1400" dirty="0" smtClean="0">
                          <a:latin typeface="Trebuchet MS" pitchFamily="34" charset="0"/>
                        </a:rPr>
                        <a:t/>
                      </a:r>
                      <a:br>
                        <a:rPr lang="en-US" sz="1400" dirty="0" smtClean="0">
                          <a:latin typeface="Trebuchet MS" pitchFamily="34" charset="0"/>
                        </a:rPr>
                      </a:br>
                      <a:r>
                        <a:rPr lang="en-US" sz="1400" dirty="0" err="1" smtClean="0">
                          <a:latin typeface="Trebuchet MS" pitchFamily="34" charset="0"/>
                        </a:rPr>
                        <a:t>CIM_SystemDevice</a:t>
                      </a:r>
                      <a:endParaRPr lang="en-US" sz="1400" dirty="0" smtClean="0">
                        <a:latin typeface="Trebuchet MS" pitchFamily="34" charset="0"/>
                      </a:endParaRPr>
                    </a:p>
                  </a:txBody>
                  <a:tcPr marL="81756" marR="81756" marT="40878" marB="40878"/>
                </a:tc>
              </a:tr>
              <a:tr h="1262944">
                <a:tc>
                  <a:txBody>
                    <a:bodyPr/>
                    <a:lstStyle/>
                    <a:p>
                      <a:r>
                        <a:rPr lang="en-US" sz="1400" dirty="0" smtClean="0">
                          <a:latin typeface="Trebuchet MS" pitchFamily="34" charset="0"/>
                        </a:rPr>
                        <a:t>Disk</a:t>
                      </a:r>
                      <a:r>
                        <a:rPr lang="en-US" sz="1400" baseline="0" dirty="0" smtClean="0">
                          <a:latin typeface="Trebuchet MS" pitchFamily="34" charset="0"/>
                        </a:rPr>
                        <a:t> Partition:</a:t>
                      </a:r>
                      <a:r>
                        <a:rPr lang="en-US" sz="1600" dirty="0" smtClean="0">
                          <a:latin typeface="Trebuchet MS" pitchFamily="34" charset="0"/>
                        </a:rPr>
                        <a:t>  </a:t>
                      </a:r>
                      <a:r>
                        <a:rPr lang="en-US" sz="1400" dirty="0" smtClean="0">
                          <a:latin typeface="Trebuchet MS" pitchFamily="34" charset="0"/>
                        </a:rPr>
                        <a:t>A contiguous set of bytes on an</a:t>
                      </a:r>
                      <a:r>
                        <a:rPr lang="en-US" sz="1400" baseline="0" dirty="0" smtClean="0">
                          <a:latin typeface="Trebuchet MS" pitchFamily="34" charset="0"/>
                        </a:rPr>
                        <a:t> OS disk device. May be a Primary partition or and Extended partition</a:t>
                      </a:r>
                    </a:p>
                    <a:p>
                      <a:pPr marL="27432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a:latin typeface="Trebuchet MS" pitchFamily="34" charset="0"/>
                      </a:endParaRPr>
                    </a:p>
                  </a:txBody>
                  <a:tcPr marL="81756" marR="81756" marT="40878" marB="4087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latin typeface="Trebuchet MS" pitchFamily="34" charset="0"/>
                        </a:rPr>
                        <a:t>CIM_GenericDiskPartition</a:t>
                      </a:r>
                      <a:endParaRPr lang="en-US" sz="140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Trebuchet MS" pitchFamily="34" charset="0"/>
                        </a:rPr>
                        <a:t>CIM_StorageVolume</a:t>
                      </a:r>
                      <a:r>
                        <a:rPr lang="en-US" sz="1400" dirty="0" smtClean="0">
                          <a:latin typeface="Trebuchet MS" pitchFamily="34" charset="0"/>
                        </a:rPr>
                        <a:t> (on basic disks only)</a:t>
                      </a:r>
                    </a:p>
                    <a:p>
                      <a:r>
                        <a:rPr lang="en-US" sz="1400" dirty="0" err="1" smtClean="0">
                          <a:latin typeface="Trebuchet MS" pitchFamily="34" charset="0"/>
                        </a:rPr>
                        <a:t>CIM_SystemDevice</a:t>
                      </a:r>
                      <a:endParaRPr lang="en-US" sz="1400" dirty="0" smtClean="0">
                        <a:latin typeface="Trebuchet MS" pitchFamily="34" charset="0"/>
                      </a:endParaRPr>
                    </a:p>
                  </a:txBody>
                  <a:tcPr marL="81756" marR="81756" marT="40878" marB="40878"/>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Disk And Volume Management</a:t>
            </a:r>
          </a:p>
        </p:txBody>
      </p:sp>
      <p:graphicFrame>
        <p:nvGraphicFramePr>
          <p:cNvPr id="7" name="Content Placeholder 6"/>
          <p:cNvGraphicFramePr>
            <a:graphicFrameLocks noGrp="1"/>
          </p:cNvGraphicFramePr>
          <p:nvPr>
            <p:ph idx="4294967295"/>
          </p:nvPr>
        </p:nvGraphicFramePr>
        <p:xfrm>
          <a:off x="381000" y="1434114"/>
          <a:ext cx="8382000" cy="1910022"/>
        </p:xfrm>
        <a:graphic>
          <a:graphicData uri="http://schemas.openxmlformats.org/drawingml/2006/table">
            <a:tbl>
              <a:tblPr firstRow="1" bandRow="1">
                <a:tableStyleId>{93296810-A885-4BE3-A3E7-6D5BEEA58F35}</a:tableStyleId>
              </a:tblPr>
              <a:tblGrid>
                <a:gridCol w="4191000"/>
                <a:gridCol w="4191000"/>
              </a:tblGrid>
              <a:tr h="357800">
                <a:tc>
                  <a:txBody>
                    <a:bodyPr/>
                    <a:lstStyle/>
                    <a:p>
                      <a:r>
                        <a:rPr lang="en-US" sz="1400" b="0" dirty="0" smtClean="0">
                          <a:latin typeface="Trebuchet MS" pitchFamily="34" charset="0"/>
                        </a:rPr>
                        <a:t>Windows Object</a:t>
                      </a:r>
                      <a:endParaRPr lang="en-US" sz="1400" b="0" dirty="0">
                        <a:latin typeface="Trebuchet MS" pitchFamily="34" charset="0"/>
                      </a:endParaRPr>
                    </a:p>
                  </a:txBody>
                  <a:tcPr marL="93134" marR="93134" marT="46567" marB="46567"/>
                </a:tc>
                <a:tc>
                  <a:txBody>
                    <a:bodyPr/>
                    <a:lstStyle/>
                    <a:p>
                      <a:r>
                        <a:rPr lang="en-US" sz="1500" b="0" dirty="0" smtClean="0">
                          <a:latin typeface="Trebuchet MS" pitchFamily="34" charset="0"/>
                        </a:rPr>
                        <a:t>SMI-S/CIM</a:t>
                      </a:r>
                      <a:r>
                        <a:rPr lang="en-US" sz="1500" b="0" baseline="0" dirty="0" smtClean="0">
                          <a:latin typeface="Trebuchet MS" pitchFamily="34" charset="0"/>
                        </a:rPr>
                        <a:t> Object</a:t>
                      </a:r>
                      <a:endParaRPr lang="en-US" sz="1500" b="0" dirty="0">
                        <a:latin typeface="Trebuchet MS" pitchFamily="34" charset="0"/>
                      </a:endParaRPr>
                    </a:p>
                  </a:txBody>
                  <a:tcPr marL="93134" marR="93134" marT="46567" marB="46567"/>
                </a:tc>
              </a:tr>
              <a:tr h="1552222">
                <a:tc>
                  <a:txBody>
                    <a:bodyPr/>
                    <a:lstStyle/>
                    <a:p>
                      <a:r>
                        <a:rPr lang="en-US" sz="1400" dirty="0" smtClean="0">
                          <a:latin typeface="Trebuchet MS" pitchFamily="34" charset="0"/>
                        </a:rPr>
                        <a:t>Logical Disk</a:t>
                      </a:r>
                    </a:p>
                    <a:p>
                      <a:pPr marL="230188" marR="0" lvl="1" indent="-230188" algn="l" defTabSz="912777" rtl="0" eaLnBrk="1" fontAlgn="base" latinLnBrk="0" hangingPunct="1">
                        <a:lnSpc>
                          <a:spcPct val="90000"/>
                        </a:lnSpc>
                        <a:spcBef>
                          <a:spcPts val="0"/>
                        </a:spcBef>
                        <a:spcAft>
                          <a:spcPct val="0"/>
                        </a:spcAft>
                        <a:buClr>
                          <a:schemeClr val="tx2"/>
                        </a:buClr>
                        <a:buSzPct val="80000"/>
                        <a:buFontTx/>
                        <a:buBlip>
                          <a:blip r:embed="rId3"/>
                        </a:buBlip>
                        <a:tabLst/>
                        <a:defRPr/>
                      </a:pPr>
                      <a:r>
                        <a:rPr lang="en-US" sz="1400" dirty="0" smtClean="0">
                          <a:solidFill>
                            <a:schemeClr val="bg2"/>
                          </a:solidFill>
                          <a:effectLst/>
                          <a:latin typeface="Trebuchet MS" pitchFamily="34" charset="0"/>
                          <a:ea typeface="+mn-ea"/>
                          <a:cs typeface="+mn-cs"/>
                        </a:rPr>
                        <a:t>A contiguous set of bytes on an OS disk device.  A type of disk partition with the characteristic that it is contained within an Extended partition</a:t>
                      </a:r>
                    </a:p>
                    <a:p>
                      <a:pPr>
                        <a:spcBef>
                          <a:spcPts val="0"/>
                        </a:spcBef>
                      </a:pPr>
                      <a:endParaRPr lang="en-US" sz="1400" i="0" baseline="0" dirty="0" smtClean="0">
                        <a:latin typeface="Trebuchet MS" pitchFamily="34" charset="0"/>
                      </a:endParaRPr>
                    </a:p>
                  </a:txBody>
                  <a:tcPr marL="93134" marR="93134" marT="46567" marB="46567">
                    <a:lnB w="12700" cap="flat" cmpd="sng" algn="ctr">
                      <a:solidFill>
                        <a:schemeClr val="tx1"/>
                      </a:solidFill>
                      <a:prstDash val="solid"/>
                      <a:round/>
                      <a:headEnd type="none" w="med" len="med"/>
                      <a:tailEnd type="none" w="med" len="med"/>
                    </a:lnB>
                  </a:tcPr>
                </a:tc>
                <a:tc>
                  <a:txBody>
                    <a:bodyPr/>
                    <a:lstStyle/>
                    <a:p>
                      <a:r>
                        <a:rPr lang="en-US" sz="1400" dirty="0" err="1" smtClean="0">
                          <a:latin typeface="Trebuchet MS" pitchFamily="34" charset="0"/>
                        </a:rPr>
                        <a:t>CIM_LogiocalDisk</a:t>
                      </a:r>
                      <a:endParaRPr lang="en-US" sz="140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Trebuchet MS" pitchFamily="34" charset="0"/>
                        </a:rPr>
                        <a:t>CIM_StorageVolume</a:t>
                      </a:r>
                      <a:endParaRPr lang="en-US" sz="1400" dirty="0" smtClean="0">
                        <a:latin typeface="Trebuchet MS" pitchFamily="34" charset="0"/>
                      </a:endParaRPr>
                    </a:p>
                    <a:p>
                      <a:r>
                        <a:rPr lang="en-US" sz="1400" dirty="0" err="1" smtClean="0">
                          <a:latin typeface="Trebuchet MS" pitchFamily="34" charset="0"/>
                        </a:rPr>
                        <a:t>CIM_SystemDevice</a:t>
                      </a:r>
                      <a:endParaRPr lang="en-US" sz="1400" dirty="0" smtClean="0">
                        <a:latin typeface="Trebuchet MS" pitchFamily="34" charset="0"/>
                      </a:endParaRPr>
                    </a:p>
                  </a:txBody>
                  <a:tcPr marL="93134" marR="93134" marT="46567" marB="46567"/>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Disk And Volume Management</a:t>
            </a:r>
          </a:p>
        </p:txBody>
      </p:sp>
      <p:graphicFrame>
        <p:nvGraphicFramePr>
          <p:cNvPr id="7" name="Content Placeholder 6"/>
          <p:cNvGraphicFramePr>
            <a:graphicFrameLocks noGrp="1"/>
          </p:cNvGraphicFramePr>
          <p:nvPr>
            <p:ph idx="4294967295"/>
          </p:nvPr>
        </p:nvGraphicFramePr>
        <p:xfrm>
          <a:off x="381000" y="1417638"/>
          <a:ext cx="8382000" cy="2963786"/>
        </p:xfrm>
        <a:graphic>
          <a:graphicData uri="http://schemas.openxmlformats.org/drawingml/2006/table">
            <a:tbl>
              <a:tblPr firstRow="1" bandRow="1">
                <a:tableStyleId>{93296810-A885-4BE3-A3E7-6D5BEEA58F35}</a:tableStyleId>
              </a:tblPr>
              <a:tblGrid>
                <a:gridCol w="4191000"/>
                <a:gridCol w="4191000"/>
              </a:tblGrid>
              <a:tr h="357800">
                <a:tc>
                  <a:txBody>
                    <a:bodyPr/>
                    <a:lstStyle/>
                    <a:p>
                      <a:r>
                        <a:rPr lang="en-US" sz="1500" b="0" dirty="0" smtClean="0">
                          <a:latin typeface="Trebuchet MS" pitchFamily="34" charset="0"/>
                        </a:rPr>
                        <a:t>Windows Object</a:t>
                      </a:r>
                      <a:endParaRPr lang="en-US" sz="1500" b="0" dirty="0">
                        <a:latin typeface="Trebuchet MS" pitchFamily="34" charset="0"/>
                      </a:endParaRPr>
                    </a:p>
                  </a:txBody>
                  <a:tcPr marL="93133" marR="93133" marT="46567" marB="46567"/>
                </a:tc>
                <a:tc>
                  <a:txBody>
                    <a:bodyPr/>
                    <a:lstStyle/>
                    <a:p>
                      <a:r>
                        <a:rPr lang="en-US" sz="1500" b="0" dirty="0" smtClean="0">
                          <a:latin typeface="Trebuchet MS" pitchFamily="34" charset="0"/>
                        </a:rPr>
                        <a:t>SMI-S/CIM</a:t>
                      </a:r>
                      <a:r>
                        <a:rPr lang="en-US" sz="1500" b="0" baseline="0" dirty="0" smtClean="0">
                          <a:latin typeface="Trebuchet MS" pitchFamily="34" charset="0"/>
                        </a:rPr>
                        <a:t> Object</a:t>
                      </a:r>
                      <a:endParaRPr lang="en-US" sz="1500" b="0" dirty="0">
                        <a:latin typeface="Trebuchet MS" pitchFamily="34" charset="0"/>
                      </a:endParaRPr>
                    </a:p>
                  </a:txBody>
                  <a:tcPr marL="93133" marR="93133" marT="46567" marB="46567"/>
                </a:tc>
              </a:tr>
              <a:tr h="1783308">
                <a:tc>
                  <a:txBody>
                    <a:bodyPr/>
                    <a:lstStyle/>
                    <a:p>
                      <a:r>
                        <a:rPr lang="en-US" sz="1500" dirty="0" smtClean="0">
                          <a:latin typeface="Trebuchet MS" pitchFamily="34" charset="0"/>
                        </a:rPr>
                        <a:t>Volume</a:t>
                      </a:r>
                    </a:p>
                    <a:p>
                      <a:pPr marL="230188" marR="0" lvl="1" indent="-230188" algn="l" defTabSz="912777" rtl="0" eaLnBrk="1" fontAlgn="base" latinLnBrk="0" hangingPunct="1">
                        <a:lnSpc>
                          <a:spcPct val="90000"/>
                        </a:lnSpc>
                        <a:spcBef>
                          <a:spcPts val="0"/>
                        </a:spcBef>
                        <a:spcAft>
                          <a:spcPct val="0"/>
                        </a:spcAft>
                        <a:buClr>
                          <a:schemeClr val="tx2"/>
                        </a:buClr>
                        <a:buSzPct val="80000"/>
                        <a:buFontTx/>
                        <a:buBlip>
                          <a:blip r:embed="rId3"/>
                        </a:buBlip>
                        <a:tabLst/>
                        <a:defRPr/>
                      </a:pPr>
                      <a:r>
                        <a:rPr lang="en-US" sz="1400" kern="1200" dirty="0" smtClean="0">
                          <a:solidFill>
                            <a:schemeClr val="bg2"/>
                          </a:solidFill>
                          <a:effectLst/>
                          <a:latin typeface="Trebuchet MS" pitchFamily="34" charset="0"/>
                          <a:ea typeface="+mn-ea"/>
                          <a:cs typeface="+mn-cs"/>
                        </a:rPr>
                        <a:t> A volume object as seen by the Windows operating system. Windows volumes are composed of disk extents. A basic disk volume is composed of a set of contiguous bytes on a single disk. A dynamic disk volume may have multiple extents located on multiple disks</a:t>
                      </a:r>
                    </a:p>
                  </a:txBody>
                  <a:tcPr marL="93133" marR="93133" marT="46567" marB="46567">
                    <a:lnB w="12700" cap="flat" cmpd="sng" algn="ctr">
                      <a:solidFill>
                        <a:schemeClr val="tx1"/>
                      </a:solidFill>
                      <a:prstDash val="solid"/>
                      <a:round/>
                      <a:headEnd type="none" w="med" len="med"/>
                      <a:tailEnd type="none" w="med" len="med"/>
                    </a:lnB>
                  </a:tcPr>
                </a:tc>
                <a:tc>
                  <a:txBody>
                    <a:bodyPr/>
                    <a:lstStyle/>
                    <a:p>
                      <a:r>
                        <a:rPr lang="en-US" sz="1400" dirty="0" err="1" smtClean="0">
                          <a:latin typeface="Trebuchet MS" pitchFamily="34" charset="0"/>
                        </a:rPr>
                        <a:t>CIM_StorageExtent</a:t>
                      </a:r>
                      <a:endParaRPr lang="en-US" sz="140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Trebuchet MS" pitchFamily="34" charset="0"/>
                        </a:rPr>
                        <a:t>CIM_StorageVolume</a:t>
                      </a:r>
                      <a:endParaRPr lang="en-US" sz="1400" dirty="0" smtClean="0">
                        <a:latin typeface="Trebuchet MS" pitchFamily="34" charset="0"/>
                      </a:endParaRPr>
                    </a:p>
                    <a:p>
                      <a:r>
                        <a:rPr lang="en-US" sz="1400" dirty="0" err="1" smtClean="0">
                          <a:latin typeface="Trebuchet MS" pitchFamily="34" charset="0"/>
                        </a:rPr>
                        <a:t>CIM_SystemDevice</a:t>
                      </a:r>
                      <a:endParaRPr lang="en-US" sz="1400" dirty="0" smtClean="0">
                        <a:latin typeface="Trebuchet MS" pitchFamily="34" charset="0"/>
                      </a:endParaRPr>
                    </a:p>
                  </a:txBody>
                  <a:tcPr marL="93133" marR="93133" marT="46567" marB="46567"/>
                </a:tc>
              </a:tr>
              <a:tr h="822678">
                <a:tc>
                  <a:txBody>
                    <a:bodyPr/>
                    <a:lstStyle/>
                    <a:p>
                      <a:r>
                        <a:rPr lang="en-US" sz="1500" dirty="0" smtClean="0">
                          <a:latin typeface="Trebuchet MS" pitchFamily="34" charset="0"/>
                        </a:rPr>
                        <a:t>LUN</a:t>
                      </a:r>
                    </a:p>
                    <a:p>
                      <a:pPr marL="230188" marR="0" lvl="1" indent="-230188" algn="l" defTabSz="912777" rtl="0" eaLnBrk="1" fontAlgn="base" latinLnBrk="0" hangingPunct="1">
                        <a:lnSpc>
                          <a:spcPct val="90000"/>
                        </a:lnSpc>
                        <a:spcBef>
                          <a:spcPts val="0"/>
                        </a:spcBef>
                        <a:spcAft>
                          <a:spcPct val="0"/>
                        </a:spcAft>
                        <a:buClr>
                          <a:schemeClr val="tx2"/>
                        </a:buClr>
                        <a:buSzPct val="80000"/>
                        <a:buFontTx/>
                        <a:buBlip>
                          <a:blip r:embed="rId3"/>
                        </a:buBlip>
                        <a:tabLst/>
                        <a:defRPr/>
                      </a:pPr>
                      <a:r>
                        <a:rPr lang="en-US" sz="1400" kern="1200" dirty="0" smtClean="0">
                          <a:solidFill>
                            <a:schemeClr val="bg2"/>
                          </a:solidFill>
                          <a:effectLst/>
                          <a:latin typeface="Trebuchet MS" pitchFamily="34" charset="0"/>
                          <a:ea typeface="+mn-ea"/>
                          <a:cs typeface="+mn-cs"/>
                        </a:rPr>
                        <a:t> A logical unit of storage exposed by a HW array or PCI RAID card </a:t>
                      </a:r>
                    </a:p>
                  </a:txBody>
                  <a:tcPr marL="93133" marR="93133" marT="46567" marB="46567">
                    <a:lnT w="12700" cap="flat" cmpd="sng" algn="ctr">
                      <a:solidFill>
                        <a:schemeClr val="tx1"/>
                      </a:solidFill>
                      <a:prstDash val="solid"/>
                      <a:round/>
                      <a:headEnd type="none" w="med" len="med"/>
                      <a:tailEnd type="none" w="med" len="med"/>
                    </a:lnT>
                  </a:tcPr>
                </a:tc>
                <a:tc>
                  <a:txBody>
                    <a:bodyPr/>
                    <a:lstStyle/>
                    <a:p>
                      <a:r>
                        <a:rPr lang="en-US" sz="1400" dirty="0" err="1" smtClean="0">
                          <a:latin typeface="Trebuchet MS" pitchFamily="34" charset="0"/>
                        </a:rPr>
                        <a:t>CIM_StorageExtent</a:t>
                      </a:r>
                      <a:r>
                        <a:rPr lang="en-US" sz="1400" dirty="0" smtClean="0">
                          <a:latin typeface="Trebuchet MS" pitchFamily="34" charset="0"/>
                        </a:rPr>
                        <a:t> (OS provider view)</a:t>
                      </a:r>
                    </a:p>
                    <a:p>
                      <a:r>
                        <a:rPr lang="en-US" sz="1400" dirty="0" err="1" smtClean="0">
                          <a:latin typeface="Trebuchet MS" pitchFamily="34" charset="0"/>
                        </a:rPr>
                        <a:t>CIM_StorageVolume</a:t>
                      </a:r>
                      <a:r>
                        <a:rPr lang="en-US" sz="1400" dirty="0" smtClean="0">
                          <a:latin typeface="Trebuchet MS" pitchFamily="34" charset="0"/>
                        </a:rPr>
                        <a:t> (HW array provider view)</a:t>
                      </a:r>
                    </a:p>
                  </a:txBody>
                  <a:tcPr marL="93133" marR="93133" marT="46567" marB="46567"/>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82588" y="228600"/>
            <a:ext cx="8380412" cy="1163395"/>
          </a:xfrm>
        </p:spPr>
        <p:txBody>
          <a:bodyPr/>
          <a:lstStyle/>
          <a:p>
            <a:pPr lvl="1"/>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Transition Points</a:t>
            </a:r>
            <a:b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br>
            <a:r>
              <a:rPr lang="en-US" sz="36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LUN to OS Disk</a:t>
            </a:r>
            <a:endPar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endParaRPr>
          </a:p>
        </p:txBody>
      </p:sp>
      <p:sp>
        <p:nvSpPr>
          <p:cNvPr id="31747" name="Rectangle 3"/>
          <p:cNvSpPr>
            <a:spLocks noGrp="1" noChangeArrowheads="1"/>
          </p:cNvSpPr>
          <p:nvPr>
            <p:ph idx="1"/>
          </p:nvPr>
        </p:nvSpPr>
        <p:spPr>
          <a:xfrm>
            <a:off x="381000" y="1876425"/>
            <a:ext cx="8380412" cy="2699713"/>
          </a:xfrm>
        </p:spPr>
        <p:txBody>
          <a:bodyPr/>
          <a:lstStyle/>
          <a:p>
            <a:pPr lvl="1"/>
            <a:r>
              <a:rPr lang="en-US" sz="1600" dirty="0" smtClean="0"/>
              <a:t>LUNs are represented as instances of </a:t>
            </a:r>
            <a:r>
              <a:rPr lang="en-US" sz="1600" dirty="0" err="1" smtClean="0"/>
              <a:t>CIM_StorageVolumes</a:t>
            </a:r>
            <a:r>
              <a:rPr lang="en-US" sz="1600" dirty="0" smtClean="0"/>
              <a:t> by the HW providers</a:t>
            </a:r>
          </a:p>
          <a:p>
            <a:pPr lvl="1"/>
            <a:r>
              <a:rPr lang="en-US" sz="1600" dirty="0" smtClean="0"/>
              <a:t>Disk and Volume Management provider storage pools will be composed of extents associated with LUNs and IDE disks</a:t>
            </a:r>
          </a:p>
          <a:p>
            <a:pPr lvl="1"/>
            <a:r>
              <a:rPr lang="en-US" sz="1600" dirty="0" smtClean="0"/>
              <a:t>LUNs are represented using the </a:t>
            </a:r>
            <a:r>
              <a:rPr lang="en-US" sz="1600" dirty="0" err="1" smtClean="0"/>
              <a:t>CIM_StorageExtent</a:t>
            </a:r>
            <a:r>
              <a:rPr lang="en-US" sz="1600" dirty="0" smtClean="0"/>
              <a:t> object by the Disk and Volume Management provider</a:t>
            </a:r>
          </a:p>
          <a:p>
            <a:pPr lvl="1"/>
            <a:r>
              <a:rPr lang="en-US" sz="1600" dirty="0" smtClean="0"/>
              <a:t>OS Disks are mapped to LUNs using the </a:t>
            </a:r>
            <a:r>
              <a:rPr lang="en-US" sz="1600" dirty="0" err="1" smtClean="0"/>
              <a:t>CIM_LogicalIdentity</a:t>
            </a:r>
            <a:r>
              <a:rPr lang="en-US" sz="1600" dirty="0" smtClean="0"/>
              <a:t> association</a:t>
            </a:r>
          </a:p>
          <a:p>
            <a:pPr lvl="2"/>
            <a:r>
              <a:rPr lang="en-US" sz="1400" dirty="0" smtClean="0"/>
              <a:t>The Disk and Volume Management provider will build the </a:t>
            </a:r>
            <a:r>
              <a:rPr lang="en-US" sz="1400" dirty="0" err="1" smtClean="0"/>
              <a:t>CIM_LogicalIdentity</a:t>
            </a:r>
            <a:r>
              <a:rPr lang="en-US" sz="1400" dirty="0" smtClean="0"/>
              <a:t> association by matching OS disks to their underlying LUNs using the mode page 80/83 information  </a:t>
            </a:r>
          </a:p>
          <a:p>
            <a:endParaRPr lang="en-US" sz="1800" dirty="0" smtClean="0"/>
          </a:p>
        </p:txBody>
      </p:sp>
      <p:pic>
        <p:nvPicPr>
          <p:cNvPr id="4" name="Picture 2"/>
          <p:cNvPicPr>
            <a:picLocks noChangeAspect="1" noChangeArrowheads="1"/>
          </p:cNvPicPr>
          <p:nvPr/>
        </p:nvPicPr>
        <p:blipFill>
          <a:blip r:embed="rId3"/>
          <a:srcRect/>
          <a:stretch>
            <a:fillRect/>
          </a:stretch>
        </p:blipFill>
        <p:spPr bwMode="auto">
          <a:xfrm>
            <a:off x="1168341" y="4171021"/>
            <a:ext cx="6807318" cy="223913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382588" y="228600"/>
            <a:ext cx="8380412" cy="1163395"/>
          </a:xfrm>
        </p:spPr>
        <p:txBody>
          <a:bodyPr/>
          <a:lstStyle/>
          <a:p>
            <a:r>
              <a:rPr lang="en-US" dirty="0" smtClean="0"/>
              <a:t>Transition Points</a:t>
            </a:r>
            <a:br>
              <a:rPr lang="en-US" dirty="0" smtClean="0"/>
            </a:br>
            <a:r>
              <a:rPr lang="en-US" sz="3600" dirty="0" smtClean="0"/>
              <a:t>OS Volume To NAS</a:t>
            </a:r>
            <a:endParaRPr lang="en-US" dirty="0" smtClean="0"/>
          </a:p>
        </p:txBody>
      </p:sp>
      <p:sp>
        <p:nvSpPr>
          <p:cNvPr id="33795" name="Rectangle 3"/>
          <p:cNvSpPr>
            <a:spLocks noGrp="1" noChangeArrowheads="1"/>
          </p:cNvSpPr>
          <p:nvPr>
            <p:ph idx="1"/>
          </p:nvPr>
        </p:nvSpPr>
        <p:spPr>
          <a:xfrm>
            <a:off x="381000" y="1876425"/>
            <a:ext cx="8380412" cy="3231654"/>
          </a:xfrm>
        </p:spPr>
        <p:txBody>
          <a:bodyPr/>
          <a:lstStyle/>
          <a:p>
            <a:pPr marL="346075" indent="-346075"/>
            <a:r>
              <a:rPr lang="en-US" sz="2000" dirty="0" smtClean="0"/>
              <a:t>OS Volume directories are represented using the </a:t>
            </a:r>
            <a:r>
              <a:rPr lang="en-US" sz="2000" dirty="0" err="1" smtClean="0"/>
              <a:t>CIM_LogicalFile</a:t>
            </a:r>
            <a:r>
              <a:rPr lang="en-US" sz="2000" dirty="0" smtClean="0"/>
              <a:t> object by the NAS provider</a:t>
            </a:r>
          </a:p>
          <a:p>
            <a:pPr marL="346075" indent="-346075"/>
            <a:r>
              <a:rPr lang="en-US" sz="2000" dirty="0" smtClean="0"/>
              <a:t>OS Volume extents are represented using the </a:t>
            </a:r>
            <a:r>
              <a:rPr lang="en-US" sz="2000" dirty="0" err="1" smtClean="0"/>
              <a:t>CIM_LogicalDisk</a:t>
            </a:r>
            <a:r>
              <a:rPr lang="en-US" sz="2000" dirty="0" smtClean="0"/>
              <a:t> and </a:t>
            </a:r>
            <a:r>
              <a:rPr lang="en-US" sz="2000" dirty="0" err="1" smtClean="0"/>
              <a:t>CIM_StorageVolume</a:t>
            </a:r>
            <a:r>
              <a:rPr lang="en-US" sz="2000" dirty="0" smtClean="0"/>
              <a:t> objects by the Disk and Volume Management provider </a:t>
            </a:r>
          </a:p>
          <a:p>
            <a:pPr marL="346075" indent="-346075"/>
            <a:r>
              <a:rPr lang="en-US" sz="2000" dirty="0" smtClean="0"/>
              <a:t>OS Volumes may be associated with a </a:t>
            </a:r>
            <a:r>
              <a:rPr lang="en-US" sz="2000" dirty="0" err="1" smtClean="0"/>
              <a:t>CIM_LocalFileSystem</a:t>
            </a:r>
            <a:r>
              <a:rPr lang="en-US" sz="2000" dirty="0" smtClean="0"/>
              <a:t> object. The Disk and Volume Management provider makes this association when it is present</a:t>
            </a:r>
          </a:p>
          <a:p>
            <a:pPr marL="346075" indent="-346075"/>
            <a:r>
              <a:rPr lang="en-US" sz="2000" dirty="0" err="1" smtClean="0"/>
              <a:t>CIM_LocalFileSystem</a:t>
            </a:r>
            <a:r>
              <a:rPr lang="en-US" sz="2000" dirty="0" smtClean="0"/>
              <a:t> objects are mapped to the NAS provider’s </a:t>
            </a:r>
            <a:r>
              <a:rPr lang="en-US" sz="2000" dirty="0" err="1" smtClean="0"/>
              <a:t>CIM_LogicalFile</a:t>
            </a:r>
            <a:r>
              <a:rPr lang="en-US" sz="2000" dirty="0" smtClean="0"/>
              <a:t> using the </a:t>
            </a:r>
            <a:r>
              <a:rPr lang="en-US" sz="2000" dirty="0" err="1" smtClean="0"/>
              <a:t>FileStorage</a:t>
            </a:r>
            <a:r>
              <a:rPr lang="en-US" sz="2000" dirty="0" smtClean="0"/>
              <a:t> association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2568908"/>
          </a:xfrm>
        </p:spPr>
        <p:txBody>
          <a:bodyPr/>
          <a:lstStyle/>
          <a:p>
            <a:r>
              <a:rPr lang="en-US" sz="3200" dirty="0" smtClean="0"/>
              <a:t>Enterprise storage vendors</a:t>
            </a:r>
          </a:p>
          <a:p>
            <a:pPr lvl="1"/>
            <a:r>
              <a:rPr lang="en-US" sz="2900" dirty="0" smtClean="0"/>
              <a:t>Implement SMI-S profiles for your devices</a:t>
            </a:r>
          </a:p>
          <a:p>
            <a:r>
              <a:rPr lang="en-US" sz="3200" dirty="0" smtClean="0"/>
              <a:t>Enterprise storage management app vendors</a:t>
            </a:r>
          </a:p>
          <a:p>
            <a:pPr lvl="1"/>
            <a:r>
              <a:rPr lang="en-US" sz="2900" dirty="0" smtClean="0"/>
              <a:t>Leverage SMI-S profiles in your applications</a:t>
            </a:r>
            <a:endParaRPr lang="en-US" sz="29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2082108"/>
          </a:xfrm>
        </p:spPr>
        <p:txBody>
          <a:bodyPr/>
          <a:lstStyle/>
          <a:p>
            <a:pPr marL="403225" indent="-403225"/>
            <a:r>
              <a:rPr lang="en-US" sz="2800" dirty="0" smtClean="0"/>
              <a:t>What is Storage Management Initiative (SMI-S)?</a:t>
            </a:r>
          </a:p>
          <a:p>
            <a:pPr marL="403225" indent="-403225"/>
            <a:r>
              <a:rPr lang="en-US" sz="2800" dirty="0" smtClean="0"/>
              <a:t>Related standards</a:t>
            </a:r>
          </a:p>
          <a:p>
            <a:pPr marL="403225" indent="-403225"/>
            <a:r>
              <a:rPr lang="en-US" sz="2800" dirty="0" smtClean="0"/>
              <a:t>SMI-S profiles for Windows Storage Components</a:t>
            </a:r>
          </a:p>
          <a:p>
            <a:pPr marL="403225" indent="-403225"/>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528419"/>
          </a:xfrm>
        </p:spPr>
        <p:txBody>
          <a:bodyPr/>
          <a:lstStyle/>
          <a:p>
            <a:r>
              <a:rPr lang="en-US" sz="2000" dirty="0" smtClean="0"/>
              <a:t>Web Resources</a:t>
            </a:r>
          </a:p>
          <a:p>
            <a:pPr lvl="1"/>
            <a:r>
              <a:rPr lang="en-US" sz="1800" dirty="0" smtClean="0"/>
              <a:t>Specs  </a:t>
            </a:r>
            <a:r>
              <a:rPr lang="en-US" sz="1800" dirty="0" smtClean="0">
                <a:hlinkClick r:id="rId3"/>
              </a:rPr>
              <a:t>http://www.snia.org/tech_activities/standards/curr_standards/smi/</a:t>
            </a:r>
            <a:endParaRPr lang="en-US" sz="1800" dirty="0" smtClean="0"/>
          </a:p>
          <a:p>
            <a:pPr lvl="1"/>
            <a:r>
              <a:rPr lang="en-US" sz="1800" dirty="0" smtClean="0"/>
              <a:t>Technology Forum  </a:t>
            </a:r>
            <a:r>
              <a:rPr lang="en-US" sz="1800" dirty="0" smtClean="0">
                <a:hlinkClick r:id="rId4"/>
              </a:rPr>
              <a:t>http://www.snia.org/forums/smi/tech_programs/smis_home</a:t>
            </a:r>
            <a:endParaRPr lang="en-US" sz="1800" dirty="0" smtClean="0"/>
          </a:p>
          <a:p>
            <a:pPr lvl="1"/>
            <a:r>
              <a:rPr lang="en-US" sz="1800" dirty="0" smtClean="0"/>
              <a:t>Tutorial </a:t>
            </a:r>
            <a:br>
              <a:rPr lang="en-US" sz="1800" dirty="0" smtClean="0"/>
            </a:br>
            <a:r>
              <a:rPr lang="en-US" sz="1800" dirty="0" smtClean="0">
                <a:hlinkClick r:id="rId5"/>
              </a:rPr>
              <a:t>http://www.snia.org/education/tutorials/2008/spring/storage-management/Warren-R_Introduction_to%20Managing_Storage.pdf</a:t>
            </a:r>
            <a:endParaRPr lang="en-US" sz="1800" dirty="0" smtClean="0"/>
          </a:p>
          <a:p>
            <a:r>
              <a:rPr lang="en-US" sz="2000" dirty="0" smtClean="0"/>
              <a:t>For Email addresses:  DO create an alias. DON’T use your</a:t>
            </a:r>
            <a:br>
              <a:rPr lang="en-US" sz="2000" dirty="0" smtClean="0"/>
            </a:br>
            <a:r>
              <a:rPr lang="en-US" sz="2000" dirty="0" smtClean="0"/>
              <a:t>individual mail address</a:t>
            </a:r>
          </a:p>
          <a:p>
            <a:r>
              <a:rPr lang="en-US" sz="2000" dirty="0" smtClean="0"/>
              <a:t>Note that the email addresses should be in a text field</a:t>
            </a:r>
            <a:br>
              <a:rPr lang="en-US" sz="2000" dirty="0" smtClean="0"/>
            </a:br>
            <a:r>
              <a:rPr lang="en-US" sz="2000" dirty="0" smtClean="0"/>
              <a:t>(not in the bullet-point outline) to avoid being caught</a:t>
            </a:r>
            <a:br>
              <a:rPr lang="en-US" sz="2000" dirty="0" smtClean="0"/>
            </a:br>
            <a:r>
              <a:rPr lang="en-US" sz="2000" dirty="0" smtClean="0"/>
              <a:t>by search engines. Align to look like other bullet-points</a:t>
            </a:r>
          </a:p>
          <a:p>
            <a:pPr lvl="1"/>
            <a:r>
              <a:rPr lang="en-US" sz="1800" dirty="0" smtClean="0"/>
              <a:t>Example:  youremail@company.com </a:t>
            </a:r>
            <a:endParaRPr lang="en-US" sz="1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SMI-S?</a:t>
            </a:r>
            <a:endParaRPr lang="en-US" dirty="0"/>
          </a:p>
        </p:txBody>
      </p:sp>
      <p:sp>
        <p:nvSpPr>
          <p:cNvPr id="3" name="Content Placeholder 2"/>
          <p:cNvSpPr>
            <a:spLocks noGrp="1"/>
          </p:cNvSpPr>
          <p:nvPr>
            <p:ph idx="1"/>
          </p:nvPr>
        </p:nvSpPr>
        <p:spPr>
          <a:xfrm>
            <a:off x="382588" y="1414464"/>
            <a:ext cx="8380412" cy="3821046"/>
          </a:xfrm>
        </p:spPr>
        <p:txBody>
          <a:bodyPr/>
          <a:lstStyle/>
          <a:p>
            <a:r>
              <a:rPr lang="en-US" sz="2800" dirty="0" smtClean="0"/>
              <a:t>Industry standard for describing and managing enterprise storage components</a:t>
            </a:r>
          </a:p>
          <a:p>
            <a:r>
              <a:rPr lang="en-US" sz="2800" dirty="0" smtClean="0"/>
              <a:t>Wide industry adoption</a:t>
            </a:r>
          </a:p>
          <a:p>
            <a:r>
              <a:rPr lang="en-US" sz="2800" dirty="0" smtClean="0"/>
              <a:t>Goal is </a:t>
            </a:r>
            <a:r>
              <a:rPr lang="en-US" sz="2800" dirty="0" err="1" smtClean="0"/>
              <a:t>interop</a:t>
            </a:r>
            <a:r>
              <a:rPr lang="en-US" sz="2800" dirty="0" smtClean="0"/>
              <a:t> and manageability</a:t>
            </a:r>
          </a:p>
          <a:p>
            <a:pPr marL="798513" lvl="1" indent="-395288"/>
            <a:r>
              <a:rPr lang="en-US" sz="2400" dirty="0" smtClean="0"/>
              <a:t>Technical working groups</a:t>
            </a:r>
          </a:p>
          <a:p>
            <a:pPr marL="798513" lvl="1" indent="-395288"/>
            <a:r>
              <a:rPr lang="en-US" sz="2400" dirty="0" smtClean="0"/>
              <a:t>Conformance Testing Program (CTP)</a:t>
            </a:r>
          </a:p>
          <a:p>
            <a:pPr marL="798513" lvl="1" indent="-395288"/>
            <a:r>
              <a:rPr lang="en-US" sz="2400" dirty="0" smtClean="0"/>
              <a:t>Regular </a:t>
            </a:r>
            <a:r>
              <a:rPr lang="en-US" sz="2400" dirty="0" err="1" smtClean="0"/>
              <a:t>plugfests</a:t>
            </a:r>
            <a:endParaRPr lang="en-US" sz="2400" dirty="0" smtClean="0"/>
          </a:p>
          <a:p>
            <a:r>
              <a:rPr lang="en-US" sz="2800" dirty="0" smtClean="0"/>
              <a:t>Broad and deep coverage for storage devices</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SMI-S?</a:t>
            </a:r>
            <a:endParaRPr lang="en-US" dirty="0"/>
          </a:p>
        </p:txBody>
      </p:sp>
      <p:sp>
        <p:nvSpPr>
          <p:cNvPr id="3" name="Content Placeholder 2"/>
          <p:cNvSpPr>
            <a:spLocks noGrp="1"/>
          </p:cNvSpPr>
          <p:nvPr>
            <p:ph idx="1"/>
          </p:nvPr>
        </p:nvSpPr>
        <p:spPr>
          <a:xfrm>
            <a:off x="382588" y="1414464"/>
            <a:ext cx="8380412" cy="4674613"/>
          </a:xfrm>
        </p:spPr>
        <p:txBody>
          <a:bodyPr/>
          <a:lstStyle/>
          <a:p>
            <a:r>
              <a:rPr lang="en-US" dirty="0" smtClean="0"/>
              <a:t>Models for management of</a:t>
            </a:r>
            <a:br>
              <a:rPr lang="en-US" dirty="0" smtClean="0"/>
            </a:br>
            <a:r>
              <a:rPr lang="en-US" dirty="0" smtClean="0"/>
              <a:t>storage devices</a:t>
            </a:r>
          </a:p>
          <a:p>
            <a:r>
              <a:rPr lang="en-US" dirty="0" smtClean="0"/>
              <a:t>SMI-S providers are components that expose management information</a:t>
            </a:r>
            <a:br>
              <a:rPr lang="en-US" dirty="0" smtClean="0"/>
            </a:br>
            <a:r>
              <a:rPr lang="en-US" dirty="0" smtClean="0"/>
              <a:t>for devices</a:t>
            </a:r>
          </a:p>
          <a:p>
            <a:pPr marL="798513" lvl="1" indent="-395288"/>
            <a:r>
              <a:rPr lang="en-US" dirty="0" smtClean="0"/>
              <a:t>May be local to device or </a:t>
            </a:r>
            <a:r>
              <a:rPr lang="en-US" dirty="0" err="1" smtClean="0"/>
              <a:t>proxied</a:t>
            </a:r>
            <a:endParaRPr lang="en-US" dirty="0" smtClean="0"/>
          </a:p>
          <a:p>
            <a:r>
              <a:rPr lang="en-US" dirty="0" smtClean="0"/>
              <a:t>SMI-S clients are apps that use</a:t>
            </a:r>
            <a:br>
              <a:rPr lang="en-US" dirty="0" smtClean="0"/>
            </a:br>
            <a:r>
              <a:rPr lang="en-US" dirty="0" smtClean="0"/>
              <a:t>SMI-S information</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SMI-S Profiles</a:t>
            </a:r>
            <a:endParaRPr lang="en-US" dirty="0"/>
          </a:p>
        </p:txBody>
      </p:sp>
      <p:sp>
        <p:nvSpPr>
          <p:cNvPr id="3" name="Content Placeholder 2"/>
          <p:cNvSpPr>
            <a:spLocks noGrp="1"/>
          </p:cNvSpPr>
          <p:nvPr>
            <p:ph idx="1"/>
          </p:nvPr>
        </p:nvSpPr>
        <p:spPr>
          <a:xfrm>
            <a:off x="382588" y="1414464"/>
            <a:ext cx="8380412" cy="5605124"/>
          </a:xfrm>
        </p:spPr>
        <p:txBody>
          <a:bodyPr/>
          <a:lstStyle/>
          <a:p>
            <a:r>
              <a:rPr lang="en-US" sz="3200" dirty="0" smtClean="0"/>
              <a:t>Related classes of information that </a:t>
            </a:r>
            <a:br>
              <a:rPr lang="en-US" sz="3200" dirty="0" smtClean="0"/>
            </a:br>
            <a:r>
              <a:rPr lang="en-US" sz="3200" dirty="0" smtClean="0"/>
              <a:t>model a device or device function</a:t>
            </a:r>
          </a:p>
          <a:p>
            <a:pPr marL="798513" lvl="1" indent="-395288"/>
            <a:r>
              <a:rPr lang="en-US" sz="2800" dirty="0" smtClean="0"/>
              <a:t>For example</a:t>
            </a:r>
            <a:br>
              <a:rPr lang="en-US" sz="2800" dirty="0" smtClean="0"/>
            </a:br>
            <a:r>
              <a:rPr lang="en-US" sz="2800" dirty="0" smtClean="0"/>
              <a:t>Array, </a:t>
            </a:r>
            <a:r>
              <a:rPr lang="en-US" sz="2800" dirty="0" err="1" smtClean="0"/>
              <a:t>MultiComputer</a:t>
            </a:r>
            <a:r>
              <a:rPr lang="en-US" sz="2800" dirty="0" smtClean="0"/>
              <a:t> System</a:t>
            </a:r>
          </a:p>
          <a:p>
            <a:r>
              <a:rPr lang="en-US" sz="3200" dirty="0" smtClean="0"/>
              <a:t>SMI-S providers typically implement </a:t>
            </a:r>
            <a:br>
              <a:rPr lang="en-US" sz="3200" dirty="0" smtClean="0"/>
            </a:br>
            <a:r>
              <a:rPr lang="en-US" sz="3200" dirty="0" smtClean="0"/>
              <a:t>a set of related profiles</a:t>
            </a:r>
          </a:p>
          <a:p>
            <a:r>
              <a:rPr lang="en-US" sz="3200" dirty="0" smtClean="0"/>
              <a:t>Classes are described by Common Information Model (CIM)</a:t>
            </a:r>
          </a:p>
          <a:p>
            <a:pPr marL="798513" lvl="1" indent="-395288"/>
            <a:r>
              <a:rPr lang="en-US" sz="2800" dirty="0" smtClean="0"/>
              <a:t>Same kinds of classes exposed</a:t>
            </a:r>
            <a:br>
              <a:rPr lang="en-US" sz="2800" dirty="0" smtClean="0"/>
            </a:br>
            <a:r>
              <a:rPr lang="en-US" sz="2800" dirty="0" smtClean="0"/>
              <a:t>by WMI in Windows</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r>
              <a:rPr lang="en-US" dirty="0" smtClean="0"/>
              <a:t>Hardware Devices</a:t>
            </a:r>
            <a:br>
              <a:rPr lang="en-US" dirty="0" smtClean="0"/>
            </a:br>
            <a:r>
              <a:rPr lang="en-US" sz="3600" dirty="0" smtClean="0">
                <a:solidFill>
                  <a:schemeClr val="accent1"/>
                </a:solidFill>
              </a:rPr>
              <a:t>SMI-S Providers</a:t>
            </a:r>
            <a:r>
              <a:rPr lang="en-US" dirty="0" smtClean="0"/>
              <a:t/>
            </a:r>
            <a:br>
              <a:rPr lang="en-US" dirty="0" smtClean="0"/>
            </a:br>
            <a:endParaRPr lang="en-US" dirty="0"/>
          </a:p>
        </p:txBody>
      </p:sp>
      <p:sp>
        <p:nvSpPr>
          <p:cNvPr id="3" name="Content Placeholder 2"/>
          <p:cNvSpPr>
            <a:spLocks noGrp="1"/>
          </p:cNvSpPr>
          <p:nvPr>
            <p:ph idx="1"/>
          </p:nvPr>
        </p:nvSpPr>
        <p:spPr>
          <a:xfrm>
            <a:off x="381000" y="1901825"/>
            <a:ext cx="8380412" cy="3905172"/>
          </a:xfrm>
        </p:spPr>
        <p:txBody>
          <a:bodyPr/>
          <a:lstStyle/>
          <a:p>
            <a:r>
              <a:rPr lang="en-US" dirty="0" smtClean="0"/>
              <a:t>Servers</a:t>
            </a:r>
          </a:p>
          <a:p>
            <a:pPr marL="798513" lvl="1" indent="-411163"/>
            <a:r>
              <a:rPr lang="en-US" dirty="0" smtClean="0"/>
              <a:t>Volume managers/File systems</a:t>
            </a:r>
          </a:p>
          <a:p>
            <a:pPr marL="798513" lvl="1" indent="-411163"/>
            <a:r>
              <a:rPr lang="en-US" dirty="0" smtClean="0"/>
              <a:t>Host Bus Adapters (FC, </a:t>
            </a:r>
            <a:r>
              <a:rPr lang="en-US" dirty="0" err="1" smtClean="0"/>
              <a:t>iSCSI</a:t>
            </a:r>
            <a:r>
              <a:rPr lang="en-US" dirty="0" smtClean="0"/>
              <a:t>, SAS, etc.)</a:t>
            </a:r>
          </a:p>
          <a:p>
            <a:pPr marL="798513" lvl="1" indent="-411163"/>
            <a:r>
              <a:rPr lang="en-US" dirty="0" smtClean="0"/>
              <a:t>Snapshots</a:t>
            </a:r>
          </a:p>
          <a:p>
            <a:r>
              <a:rPr lang="en-US" dirty="0" smtClean="0"/>
              <a:t>Storage networking components</a:t>
            </a:r>
          </a:p>
          <a:p>
            <a:pPr marL="798513" lvl="1" indent="-411163"/>
            <a:r>
              <a:rPr lang="en-US" dirty="0" smtClean="0"/>
              <a:t>FC switches </a:t>
            </a:r>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Hardware Devices</a:t>
            </a:r>
            <a:br>
              <a:rPr lang="en-US" dirty="0" smtClean="0"/>
            </a:br>
            <a:r>
              <a:rPr lang="en-US" sz="3600" dirty="0" smtClean="0">
                <a:solidFill>
                  <a:schemeClr val="accent1"/>
                </a:solidFill>
              </a:rPr>
              <a:t>SMI-S providers</a:t>
            </a:r>
            <a:endParaRPr lang="en-US" dirty="0">
              <a:solidFill>
                <a:schemeClr val="accent1"/>
              </a:solidFill>
            </a:endParaRPr>
          </a:p>
        </p:txBody>
      </p:sp>
      <p:sp>
        <p:nvSpPr>
          <p:cNvPr id="3" name="Content Placeholder 2"/>
          <p:cNvSpPr>
            <a:spLocks noGrp="1"/>
          </p:cNvSpPr>
          <p:nvPr>
            <p:ph idx="1"/>
          </p:nvPr>
        </p:nvSpPr>
        <p:spPr>
          <a:xfrm>
            <a:off x="382588" y="1901825"/>
            <a:ext cx="8380412" cy="3294235"/>
          </a:xfrm>
        </p:spPr>
        <p:txBody>
          <a:bodyPr/>
          <a:lstStyle/>
          <a:p>
            <a:r>
              <a:rPr lang="en-US" dirty="0" smtClean="0"/>
              <a:t>Storage devices</a:t>
            </a:r>
          </a:p>
          <a:p>
            <a:pPr marL="798513" lvl="1" indent="-395288"/>
            <a:r>
              <a:rPr lang="en-US" dirty="0" smtClean="0"/>
              <a:t>Arrays (FC and </a:t>
            </a:r>
            <a:r>
              <a:rPr lang="en-US" dirty="0" err="1" smtClean="0"/>
              <a:t>iSCSI</a:t>
            </a:r>
            <a:r>
              <a:rPr lang="en-US" dirty="0" smtClean="0"/>
              <a:t>) </a:t>
            </a:r>
          </a:p>
          <a:p>
            <a:pPr marL="798513" lvl="1" indent="-395288"/>
            <a:r>
              <a:rPr lang="en-US" dirty="0" smtClean="0"/>
              <a:t>NAS devices </a:t>
            </a:r>
          </a:p>
          <a:p>
            <a:pPr marL="798513" lvl="1" indent="-395288"/>
            <a:r>
              <a:rPr lang="en-US" dirty="0" smtClean="0"/>
              <a:t>Tape libraries </a:t>
            </a:r>
          </a:p>
          <a:p>
            <a:pPr marL="798513" lvl="1" indent="-395288"/>
            <a:r>
              <a:rPr lang="en-US" dirty="0" smtClean="0"/>
              <a:t>Virtualization devices</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b="1" smtClean="0"/>
              <a:t>SMI-S Clients (Software)</a:t>
            </a:r>
            <a:br>
              <a:rPr b="1" smtClean="0"/>
            </a:br>
            <a:endParaRPr lang="en-US" dirty="0"/>
          </a:p>
        </p:txBody>
      </p:sp>
      <p:sp>
        <p:nvSpPr>
          <p:cNvPr id="3" name="Content Placeholder 2"/>
          <p:cNvSpPr>
            <a:spLocks noGrp="1"/>
          </p:cNvSpPr>
          <p:nvPr>
            <p:ph idx="1"/>
          </p:nvPr>
        </p:nvSpPr>
        <p:spPr>
          <a:xfrm>
            <a:off x="382588" y="1414464"/>
            <a:ext cx="8380412" cy="4733604"/>
          </a:xfrm>
        </p:spPr>
        <p:txBody>
          <a:bodyPr/>
          <a:lstStyle/>
          <a:p>
            <a:r>
              <a:rPr lang="en-US" dirty="0" smtClean="0"/>
              <a:t>Configuration discovery </a:t>
            </a:r>
          </a:p>
          <a:p>
            <a:r>
              <a:rPr lang="en-US" dirty="0" smtClean="0"/>
              <a:t>Provisioning and trending </a:t>
            </a:r>
          </a:p>
          <a:p>
            <a:r>
              <a:rPr lang="en-US" dirty="0" smtClean="0"/>
              <a:t>Security </a:t>
            </a:r>
          </a:p>
          <a:p>
            <a:r>
              <a:rPr lang="en-US" dirty="0" smtClean="0"/>
              <a:t>Asset management </a:t>
            </a:r>
          </a:p>
          <a:p>
            <a:r>
              <a:rPr lang="en-US" dirty="0" smtClean="0"/>
              <a:t>Compliance and cost management </a:t>
            </a:r>
          </a:p>
          <a:p>
            <a:r>
              <a:rPr lang="en-US" dirty="0" smtClean="0"/>
              <a:t>Event management </a:t>
            </a:r>
          </a:p>
          <a:p>
            <a:r>
              <a:rPr lang="en-US" dirty="0" smtClean="0"/>
              <a:t>Data protection</a:t>
            </a:r>
          </a:p>
          <a:p>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1160</Words>
  <Application>Microsoft Office PowerPoint</Application>
  <PresentationFormat>On-screen Show (4:3)</PresentationFormat>
  <Paragraphs>240</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WinHEC 2008 Template_NEW_9.22.08</vt:lpstr>
      <vt:lpstr>1_WinHEC 2008 Template_NEW_9.22.08</vt:lpstr>
      <vt:lpstr>Slide 1</vt:lpstr>
      <vt:lpstr>SMI-S  Support for Windows Server Products</vt:lpstr>
      <vt:lpstr>Agenda</vt:lpstr>
      <vt:lpstr>What Is SMI-S?</vt:lpstr>
      <vt:lpstr>What Is SMI-S?</vt:lpstr>
      <vt:lpstr>SMI-S Profiles</vt:lpstr>
      <vt:lpstr>Hardware Devices SMI-S Providers </vt:lpstr>
      <vt:lpstr>Hardware Devices SMI-S providers</vt:lpstr>
      <vt:lpstr>SMI-S Clients (Software) </vt:lpstr>
      <vt:lpstr>Common SMI-S Profiles</vt:lpstr>
      <vt:lpstr>Standards Based</vt:lpstr>
      <vt:lpstr>Windows-Management</vt:lpstr>
      <vt:lpstr>SMI-S Providers On Windows</vt:lpstr>
      <vt:lpstr>SMI-S WMI Providers</vt:lpstr>
      <vt:lpstr>SMI-S Profiles For Windows Storage Components</vt:lpstr>
      <vt:lpstr>Architectural View</vt:lpstr>
      <vt:lpstr>NAS Provider Architectural View</vt:lpstr>
      <vt:lpstr>Microsoft File Sharing Management Profiles</vt:lpstr>
      <vt:lpstr>Microsoft File Sharing Active Management</vt:lpstr>
      <vt:lpstr>Disk And Volume Management</vt:lpstr>
      <vt:lpstr>Disk And Volume Management</vt:lpstr>
      <vt:lpstr>Disk And Volume Management</vt:lpstr>
      <vt:lpstr>Disk And Volume Management</vt:lpstr>
      <vt:lpstr>Disk And Volume Management</vt:lpstr>
      <vt:lpstr>Disk And Volume Management</vt:lpstr>
      <vt:lpstr>Disk And Volume Management</vt:lpstr>
      <vt:lpstr>Transition Points LUN to OS Disk</vt:lpstr>
      <vt:lpstr>Transition Points OS Volume To NAS</vt:lpstr>
      <vt:lpstr>Call To Action</vt:lpstr>
      <vt:lpstr>Additional Resources</vt:lpstr>
      <vt:lpstr>Please Complete A Session Evaluation Form Your input is important!</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2008-11-12T06:37:22Z</dcterms:created>
  <dcterms:modified xsi:type="dcterms:W3CDTF">2008-11-12T06:37:29Z</dcterms:modified>
</cp:coreProperties>
</file>