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54"/>
  </p:notesMasterIdLst>
  <p:handoutMasterIdLst>
    <p:handoutMasterId r:id="rId55"/>
  </p:handoutMasterIdLst>
  <p:sldIdLst>
    <p:sldId id="257" r:id="rId2"/>
    <p:sldId id="277" r:id="rId3"/>
    <p:sldId id="343" r:id="rId4"/>
    <p:sldId id="278" r:id="rId5"/>
    <p:sldId id="279" r:id="rId6"/>
    <p:sldId id="280" r:id="rId7"/>
    <p:sldId id="281" r:id="rId8"/>
    <p:sldId id="286" r:id="rId9"/>
    <p:sldId id="285" r:id="rId10"/>
    <p:sldId id="282" r:id="rId11"/>
    <p:sldId id="283" r:id="rId12"/>
    <p:sldId id="291" r:id="rId13"/>
    <p:sldId id="292" r:id="rId14"/>
    <p:sldId id="293" r:id="rId15"/>
    <p:sldId id="294" r:id="rId16"/>
    <p:sldId id="295" r:id="rId17"/>
    <p:sldId id="296" r:id="rId18"/>
    <p:sldId id="297" r:id="rId19"/>
    <p:sldId id="298" r:id="rId20"/>
    <p:sldId id="338" r:id="rId21"/>
    <p:sldId id="339" r:id="rId22"/>
    <p:sldId id="345" r:id="rId23"/>
    <p:sldId id="328" r:id="rId24"/>
    <p:sldId id="329" r:id="rId25"/>
    <p:sldId id="330" r:id="rId26"/>
    <p:sldId id="347" r:id="rId27"/>
    <p:sldId id="346" r:id="rId28"/>
    <p:sldId id="336" r:id="rId29"/>
    <p:sldId id="366"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270" r:id="rId49"/>
    <p:sldId id="337" r:id="rId50"/>
    <p:sldId id="341" r:id="rId51"/>
    <p:sldId id="367" r:id="rId52"/>
    <p:sldId id="272" r:id="rId53"/>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7040" autoAdjust="0"/>
    <p:restoredTop sz="94660"/>
  </p:normalViewPr>
  <p:slideViewPr>
    <p:cSldViewPr showGuides="1">
      <p:cViewPr varScale="1">
        <p:scale>
          <a:sx n="103" d="100"/>
          <a:sy n="103" d="100"/>
        </p:scale>
        <p:origin x="-90" y="-126"/>
      </p:cViewPr>
      <p:guideLst>
        <p:guide orient="horz" pos="2160"/>
        <p:guide orient="horz" pos="146"/>
        <p:guide orient="horz" pos="4176"/>
        <p:guide orient="horz" pos="912"/>
        <p:guide orient="horz" pos="1198"/>
        <p:guide orient="horz" pos="1488"/>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asB.REDMOND\Documents\Events\FFT%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area3DChart>
        <c:grouping val="stacked"/>
        <c:ser>
          <c:idx val="0"/>
          <c:order val="0"/>
          <c:tx>
            <c:strRef>
              <c:f>Sheet1!$B$1</c:f>
              <c:strCache>
                <c:ptCount val="1"/>
                <c:pt idx="0">
                  <c:v>CPU</c:v>
                </c:pt>
              </c:strCache>
            </c:strRef>
          </c:tx>
          <c:cat>
            <c:strRef>
              <c:f>Sheet1!$A$2:$A$6</c:f>
              <c:strCache>
                <c:ptCount val="5"/>
                <c:pt idx="0">
                  <c:v>CPU</c:v>
                </c:pt>
                <c:pt idx="1">
                  <c:v>Direct3D9</c:v>
                </c:pt>
                <c:pt idx="2">
                  <c:v>DirectX11 CS</c:v>
                </c:pt>
                <c:pt idx="3">
                  <c:v>New Hardware</c:v>
                </c:pt>
                <c:pt idx="4">
                  <c:v>New Algorithm</c:v>
                </c:pt>
              </c:strCache>
            </c:strRef>
          </c:cat>
          <c:val>
            <c:numRef>
              <c:f>Sheet1!$B$2:$B$6</c:f>
              <c:numCache>
                <c:formatCode>General</c:formatCode>
                <c:ptCount val="5"/>
                <c:pt idx="0">
                  <c:v>6</c:v>
                </c:pt>
                <c:pt idx="1">
                  <c:v>7.5</c:v>
                </c:pt>
                <c:pt idx="2">
                  <c:v>9</c:v>
                </c:pt>
                <c:pt idx="3">
                  <c:v>10.5</c:v>
                </c:pt>
                <c:pt idx="4">
                  <c:v>12</c:v>
                </c:pt>
              </c:numCache>
            </c:numRef>
          </c:val>
        </c:ser>
        <c:ser>
          <c:idx val="1"/>
          <c:order val="1"/>
          <c:tx>
            <c:strRef>
              <c:f>Sheet1!$C$1</c:f>
              <c:strCache>
                <c:ptCount val="1"/>
                <c:pt idx="0">
                  <c:v>Direct3D9</c:v>
                </c:pt>
              </c:strCache>
            </c:strRef>
          </c:tx>
          <c:cat>
            <c:strRef>
              <c:f>Sheet1!$A$2:$A$6</c:f>
              <c:strCache>
                <c:ptCount val="5"/>
                <c:pt idx="0">
                  <c:v>CPU</c:v>
                </c:pt>
                <c:pt idx="1">
                  <c:v>Direct3D9</c:v>
                </c:pt>
                <c:pt idx="2">
                  <c:v>DirectX11 CS</c:v>
                </c:pt>
                <c:pt idx="3">
                  <c:v>New Hardware</c:v>
                </c:pt>
                <c:pt idx="4">
                  <c:v>New Algorithm</c:v>
                </c:pt>
              </c:strCache>
            </c:strRef>
          </c:cat>
          <c:val>
            <c:numRef>
              <c:f>Sheet1!$C$2:$C$6</c:f>
              <c:numCache>
                <c:formatCode>General</c:formatCode>
                <c:ptCount val="5"/>
                <c:pt idx="0">
                  <c:v>0</c:v>
                </c:pt>
                <c:pt idx="1">
                  <c:v>10</c:v>
                </c:pt>
                <c:pt idx="2">
                  <c:v>11</c:v>
                </c:pt>
                <c:pt idx="3">
                  <c:v>12</c:v>
                </c:pt>
                <c:pt idx="4">
                  <c:v>17</c:v>
                </c:pt>
              </c:numCache>
            </c:numRef>
          </c:val>
        </c:ser>
        <c:ser>
          <c:idx val="2"/>
          <c:order val="2"/>
          <c:tx>
            <c:strRef>
              <c:f>Sheet1!$D$1</c:f>
              <c:strCache>
                <c:ptCount val="1"/>
                <c:pt idx="0">
                  <c:v>DirectX11 CS</c:v>
                </c:pt>
              </c:strCache>
            </c:strRef>
          </c:tx>
          <c:cat>
            <c:strRef>
              <c:f>Sheet1!$A$2:$A$6</c:f>
              <c:strCache>
                <c:ptCount val="5"/>
                <c:pt idx="0">
                  <c:v>CPU</c:v>
                </c:pt>
                <c:pt idx="1">
                  <c:v>Direct3D9</c:v>
                </c:pt>
                <c:pt idx="2">
                  <c:v>DirectX11 CS</c:v>
                </c:pt>
                <c:pt idx="3">
                  <c:v>New Hardware</c:v>
                </c:pt>
                <c:pt idx="4">
                  <c:v>New Algorithm</c:v>
                </c:pt>
              </c:strCache>
            </c:strRef>
          </c:cat>
          <c:val>
            <c:numRef>
              <c:f>Sheet1!$D$2:$D$6</c:f>
              <c:numCache>
                <c:formatCode>General</c:formatCode>
                <c:ptCount val="5"/>
                <c:pt idx="0">
                  <c:v>0</c:v>
                </c:pt>
                <c:pt idx="1">
                  <c:v>0</c:v>
                </c:pt>
                <c:pt idx="2">
                  <c:v>12</c:v>
                </c:pt>
                <c:pt idx="3">
                  <c:v>15</c:v>
                </c:pt>
                <c:pt idx="4">
                  <c:v>25</c:v>
                </c:pt>
              </c:numCache>
            </c:numRef>
          </c:val>
        </c:ser>
        <c:ser>
          <c:idx val="3"/>
          <c:order val="3"/>
          <c:tx>
            <c:strRef>
              <c:f>Sheet1!$E$1</c:f>
              <c:strCache>
                <c:ptCount val="1"/>
                <c:pt idx="0">
                  <c:v>New Hardware</c:v>
                </c:pt>
              </c:strCache>
            </c:strRef>
          </c:tx>
          <c:spPr>
            <a:solidFill>
              <a:srgbClr val="FFC000"/>
            </a:solidFill>
          </c:spPr>
          <c:cat>
            <c:strRef>
              <c:f>Sheet1!$A$2:$A$6</c:f>
              <c:strCache>
                <c:ptCount val="5"/>
                <c:pt idx="0">
                  <c:v>CPU</c:v>
                </c:pt>
                <c:pt idx="1">
                  <c:v>Direct3D9</c:v>
                </c:pt>
                <c:pt idx="2">
                  <c:v>DirectX11 CS</c:v>
                </c:pt>
                <c:pt idx="3">
                  <c:v>New Hardware</c:v>
                </c:pt>
                <c:pt idx="4">
                  <c:v>New Algorithm</c:v>
                </c:pt>
              </c:strCache>
            </c:strRef>
          </c:cat>
          <c:val>
            <c:numRef>
              <c:f>Sheet1!$E$2:$E$6</c:f>
              <c:numCache>
                <c:formatCode>General</c:formatCode>
                <c:ptCount val="5"/>
                <c:pt idx="0">
                  <c:v>0</c:v>
                </c:pt>
                <c:pt idx="1">
                  <c:v>0</c:v>
                </c:pt>
                <c:pt idx="2">
                  <c:v>0</c:v>
                </c:pt>
                <c:pt idx="3">
                  <c:v>20</c:v>
                </c:pt>
                <c:pt idx="4">
                  <c:v>40</c:v>
                </c:pt>
              </c:numCache>
            </c:numRef>
          </c:val>
        </c:ser>
        <c:ser>
          <c:idx val="4"/>
          <c:order val="4"/>
          <c:tx>
            <c:strRef>
              <c:f>Sheet1!$F$1</c:f>
              <c:strCache>
                <c:ptCount val="1"/>
                <c:pt idx="0">
                  <c:v>New Algorithm</c:v>
                </c:pt>
              </c:strCache>
            </c:strRef>
          </c:tx>
          <c:spPr>
            <a:solidFill>
              <a:srgbClr val="FF0000"/>
            </a:solidFill>
          </c:spPr>
          <c:cat>
            <c:strRef>
              <c:f>Sheet1!$A$2:$A$6</c:f>
              <c:strCache>
                <c:ptCount val="5"/>
                <c:pt idx="0">
                  <c:v>CPU</c:v>
                </c:pt>
                <c:pt idx="1">
                  <c:v>Direct3D9</c:v>
                </c:pt>
                <c:pt idx="2">
                  <c:v>DirectX11 CS</c:v>
                </c:pt>
                <c:pt idx="3">
                  <c:v>New Hardware</c:v>
                </c:pt>
                <c:pt idx="4">
                  <c:v>New Algorithm</c:v>
                </c:pt>
              </c:strCache>
            </c:strRef>
          </c:cat>
          <c:val>
            <c:numRef>
              <c:f>Sheet1!$F$2:$F$6</c:f>
              <c:numCache>
                <c:formatCode>General</c:formatCode>
                <c:ptCount val="5"/>
                <c:pt idx="0">
                  <c:v>0</c:v>
                </c:pt>
                <c:pt idx="1">
                  <c:v>0</c:v>
                </c:pt>
                <c:pt idx="2">
                  <c:v>0</c:v>
                </c:pt>
                <c:pt idx="3">
                  <c:v>0</c:v>
                </c:pt>
                <c:pt idx="4">
                  <c:v>60</c:v>
                </c:pt>
              </c:numCache>
            </c:numRef>
          </c:val>
        </c:ser>
        <c:axId val="55875456"/>
        <c:axId val="55876992"/>
        <c:axId val="0"/>
      </c:area3DChart>
      <c:catAx>
        <c:axId val="55875456"/>
        <c:scaling>
          <c:orientation val="minMax"/>
        </c:scaling>
        <c:axPos val="b"/>
        <c:tickLblPos val="nextTo"/>
        <c:txPr>
          <a:bodyPr/>
          <a:lstStyle/>
          <a:p>
            <a:pPr>
              <a:defRPr sz="1400" b="1">
                <a:solidFill>
                  <a:srgbClr val="FFFF00"/>
                </a:solidFill>
                <a:latin typeface="Trebuchet MS" pitchFamily="34" charset="0"/>
              </a:defRPr>
            </a:pPr>
            <a:endParaRPr lang="en-US"/>
          </a:p>
        </c:txPr>
        <c:crossAx val="55876992"/>
        <c:crosses val="autoZero"/>
        <c:auto val="1"/>
        <c:lblAlgn val="ctr"/>
        <c:lblOffset val="100"/>
      </c:catAx>
      <c:valAx>
        <c:axId val="55876992"/>
        <c:scaling>
          <c:orientation val="minMax"/>
        </c:scaling>
        <c:axPos val="l"/>
        <c:majorGridlines>
          <c:spPr>
            <a:ln>
              <a:solidFill>
                <a:schemeClr val="tx1"/>
              </a:solidFill>
            </a:ln>
          </c:spPr>
        </c:majorGridlines>
        <c:numFmt formatCode="General" sourceLinked="1"/>
        <c:tickLblPos val="nextTo"/>
        <c:txPr>
          <a:bodyPr/>
          <a:lstStyle/>
          <a:p>
            <a:pPr>
              <a:defRPr sz="1400" b="1">
                <a:solidFill>
                  <a:srgbClr val="FFFF00"/>
                </a:solidFill>
                <a:latin typeface="Trebuchet MS" pitchFamily="34" charset="0"/>
              </a:defRPr>
            </a:pPr>
            <a:endParaRPr lang="en-US"/>
          </a:p>
        </c:txPr>
        <c:crossAx val="55875456"/>
        <c:crosses val="autoZero"/>
        <c:crossBetween val="midCat"/>
      </c:valAx>
    </c:plotArea>
    <c:legend>
      <c:legendPos val="r"/>
      <c:txPr>
        <a:bodyPr/>
        <a:lstStyle/>
        <a:p>
          <a:pPr>
            <a:defRPr>
              <a:latin typeface="Trebuchet MS"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C17DC-BA71-426D-A58E-63D627CAEAE4}" type="slidenum">
              <a:rPr lang="en-US"/>
              <a:pPr/>
              <a:t>10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C17DC-BA71-426D-A58E-63D627CAEAE4}" type="slidenum">
              <a:rPr lang="en-US"/>
              <a:pPr/>
              <a:t>11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4CE965E2-DBC7-492C-8B26-665ED596B31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4FBA0CEE-F6E6-4AB8-A2B0-87F7767F0F06}" type="datetime8">
              <a:rPr lang="en-US" smtClean="0"/>
              <a:pPr/>
              <a:t>11/11/2008 10:40 PM</a:t>
            </a:fld>
            <a:endParaRPr lang="en-US" smtClean="0"/>
          </a:p>
        </p:txBody>
      </p:sp>
      <p:sp>
        <p:nvSpPr>
          <p:cNvPr id="67587" name="Rectangle 7"/>
          <p:cNvSpPr>
            <a:spLocks noGrp="1" noChangeArrowheads="1"/>
          </p:cNvSpPr>
          <p:nvPr>
            <p:ph type="sldNum" sz="quarter" idx="5"/>
          </p:nvPr>
        </p:nvSpPr>
        <p:spPr>
          <a:noFill/>
        </p:spPr>
        <p:txBody>
          <a:bodyPr/>
          <a:lstStyle/>
          <a:p>
            <a:fld id="{BF7AB1A5-F644-4B6D-A352-40E037BDD2B8}" type="slidenum">
              <a:rPr lang="en-US" smtClean="0"/>
              <a:pPr/>
              <a:t>2</a:t>
            </a:fld>
            <a:endParaRPr lang="en-US" smtClean="0"/>
          </a:p>
        </p:txBody>
      </p:sp>
      <p:sp>
        <p:nvSpPr>
          <p:cNvPr id="67588" name="Rectangle 2"/>
          <p:cNvSpPr>
            <a:spLocks noGrp="1" noRot="1" noChangeAspect="1" noChangeArrowheads="1" noTextEdit="1"/>
          </p:cNvSpPr>
          <p:nvPr>
            <p:ph type="sldImg"/>
          </p:nvPr>
        </p:nvSpPr>
        <p:spPr>
          <a:xfrm>
            <a:off x="1143000" y="685800"/>
            <a:ext cx="4572000" cy="3429000"/>
          </a:xfrm>
          <a:ln/>
        </p:spPr>
      </p:sp>
      <p:sp>
        <p:nvSpPr>
          <p:cNvPr id="67589"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Date Placeholder 3"/>
          <p:cNvSpPr>
            <a:spLocks noGrp="1"/>
          </p:cNvSpPr>
          <p:nvPr>
            <p:ph type="dt" sz="quarter" idx="1"/>
          </p:nvPr>
        </p:nvSpPr>
        <p:spPr>
          <a:noFill/>
        </p:spPr>
        <p:txBody>
          <a:bodyPr/>
          <a:lstStyle/>
          <a:p>
            <a:fld id="{277D54E6-6865-4852-A8F7-CC99F8FAC32E}" type="datetime8">
              <a:rPr lang="en-US" smtClean="0"/>
              <a:pPr/>
              <a:t>11/11/2008 10:40 PM</a:t>
            </a:fld>
            <a:endParaRPr lang="en-US" smtClean="0"/>
          </a:p>
        </p:txBody>
      </p:sp>
      <p:sp>
        <p:nvSpPr>
          <p:cNvPr id="71685" name="Slide Number Placeholder 4"/>
          <p:cNvSpPr>
            <a:spLocks noGrp="1"/>
          </p:cNvSpPr>
          <p:nvPr>
            <p:ph type="sldNum" sz="quarter" idx="5"/>
          </p:nvPr>
        </p:nvSpPr>
        <p:spPr>
          <a:noFill/>
        </p:spPr>
        <p:txBody>
          <a:bodyPr/>
          <a:lstStyle/>
          <a:p>
            <a:fld id="{B340D798-91B3-44DD-A272-B10B2B16777B}"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435AA-4178-49EE-9220-069A7ABF658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7E8F24F4-C648-45CB-8EB6-72F53AF0BC8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Date Placeholder 3"/>
          <p:cNvSpPr>
            <a:spLocks noGrp="1"/>
          </p:cNvSpPr>
          <p:nvPr>
            <p:ph type="dt" sz="quarter" idx="1"/>
          </p:nvPr>
        </p:nvSpPr>
        <p:spPr>
          <a:noFill/>
        </p:spPr>
        <p:txBody>
          <a:bodyPr/>
          <a:lstStyle/>
          <a:p>
            <a:fld id="{D4E7F17A-D1DA-41CD-AEB4-816CB8E855DD}" type="datetime8">
              <a:rPr lang="en-US" smtClean="0"/>
              <a:pPr/>
              <a:t>11/11/2008 10:40 PM</a:t>
            </a:fld>
            <a:endParaRPr lang="en-US" smtClean="0"/>
          </a:p>
        </p:txBody>
      </p:sp>
      <p:sp>
        <p:nvSpPr>
          <p:cNvPr id="77829" name="Slide Number Placeholder 4"/>
          <p:cNvSpPr>
            <a:spLocks noGrp="1"/>
          </p:cNvSpPr>
          <p:nvPr>
            <p:ph type="sldNum" sz="quarter" idx="5"/>
          </p:nvPr>
        </p:nvSpPr>
        <p:spPr>
          <a:noFill/>
        </p:spPr>
        <p:txBody>
          <a:bodyPr/>
          <a:lstStyle/>
          <a:p>
            <a:fld id="{600E8665-D78F-47E2-9739-A19E2AAEC4EA}"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fld id="{8BC89000-7EC2-4E5B-8553-A708D234B4B3}" type="datetime8">
              <a:rPr lang="en-US" smtClean="0"/>
              <a:pPr/>
              <a:t>11/11/2008 10:40 PM</a:t>
            </a:fld>
            <a:endParaRPr lang="en-US" smtClean="0"/>
          </a:p>
        </p:txBody>
      </p:sp>
      <p:sp>
        <p:nvSpPr>
          <p:cNvPr id="68611" name="Rectangle 7"/>
          <p:cNvSpPr>
            <a:spLocks noGrp="1" noChangeArrowheads="1"/>
          </p:cNvSpPr>
          <p:nvPr>
            <p:ph type="sldNum" sz="quarter" idx="5"/>
          </p:nvPr>
        </p:nvSpPr>
        <p:spPr>
          <a:noFill/>
        </p:spPr>
        <p:txBody>
          <a:bodyPr/>
          <a:lstStyle/>
          <a:p>
            <a:fld id="{61A1537E-9EBF-4411-9D44-190CC03C90FF}" type="slidenum">
              <a:rPr lang="en-US" smtClean="0"/>
              <a:pPr/>
              <a:t>4</a:t>
            </a:fld>
            <a:endParaRPr lang="en-US" smtClean="0"/>
          </a:p>
        </p:txBody>
      </p:sp>
      <p:sp>
        <p:nvSpPr>
          <p:cNvPr id="68612" name="Rectangle 2"/>
          <p:cNvSpPr>
            <a:spLocks noGrp="1" noRot="1" noChangeAspect="1" noChangeArrowheads="1" noTextEdit="1"/>
          </p:cNvSpPr>
          <p:nvPr>
            <p:ph type="sldImg"/>
          </p:nvPr>
        </p:nvSpPr>
        <p:spPr>
          <a:xfrm>
            <a:off x="1143000" y="685800"/>
            <a:ext cx="4572000" cy="3429000"/>
          </a:xfrm>
          <a:ln/>
        </p:spPr>
      </p:sp>
      <p:sp>
        <p:nvSpPr>
          <p:cNvPr id="68613"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lIns="91413" tIns="45707" rIns="91413" bIns="45707" numCol="1" anchor="t" anchorCtr="0" compatLnSpc="1">
            <a:prstTxWarp prst="textNoShape">
              <a:avLst/>
            </a:prstTxWarp>
          </a:bodyPr>
          <a:lstStyle/>
          <a:p>
            <a:endParaRPr lang="en-US" smtClean="0"/>
          </a:p>
        </p:txBody>
      </p:sp>
      <p:sp>
        <p:nvSpPr>
          <p:cNvPr id="1321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13" tIns="45707" rIns="91413" bIns="45707" anchor="b"/>
          <a:lstStyle/>
          <a:p>
            <a:pPr algn="r"/>
            <a:fld id="{C38778A3-2C91-4E23-B854-8063223F4C3D}" type="slidenum">
              <a:rPr lang="en-US" sz="1200">
                <a:latin typeface="Verdana" pitchFamily="34" charset="0"/>
              </a:rPr>
              <a:pPr algn="r"/>
              <a:t>44</a:t>
            </a:fld>
            <a:endParaRPr lang="en-US" sz="1200">
              <a:latin typeface="Verdan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lIns="91413" tIns="45707" rIns="91413" bIns="45707" numCol="1" anchor="t" anchorCtr="0" compatLnSpc="1">
            <a:prstTxWarp prst="textNoShape">
              <a:avLst/>
            </a:prstTxWarp>
          </a:bodyPr>
          <a:lstStyle/>
          <a:p>
            <a:endParaRPr lang="en-US" smtClean="0"/>
          </a:p>
        </p:txBody>
      </p:sp>
      <p:sp>
        <p:nvSpPr>
          <p:cNvPr id="138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13" tIns="45707" rIns="91413" bIns="45707" anchor="b"/>
          <a:lstStyle/>
          <a:p>
            <a:pPr algn="r"/>
            <a:fld id="{593E83D6-2622-45AF-B2A6-89468B8F1419}" type="slidenum">
              <a:rPr lang="en-US" sz="1200">
                <a:latin typeface="Verdana" pitchFamily="34" charset="0"/>
              </a:rPr>
              <a:pPr algn="r"/>
              <a:t>45</a:t>
            </a:fld>
            <a:endParaRPr lang="en-US" sz="1200">
              <a:latin typeface="Verdan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6" tIns="45708" rIns="91416" bIns="45708" anchor="b"/>
          <a:lstStyle/>
          <a:p>
            <a:pPr algn="r"/>
            <a:fld id="{5EEB8E2A-7C01-4DC9-B28B-37B2EAA2398D}" type="slidenum">
              <a:rPr lang="en-US" sz="1200">
                <a:latin typeface="Verdana" pitchFamily="34" charset="0"/>
              </a:rPr>
              <a:pPr algn="r"/>
              <a:t>47</a:t>
            </a:fld>
            <a:endParaRPr lang="en-US" sz="1200">
              <a:latin typeface="Verdana" pitchFamily="34" charset="0"/>
            </a:endParaRPr>
          </a:p>
        </p:txBody>
      </p:sp>
      <p:sp>
        <p:nvSpPr>
          <p:cNvPr id="1413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41316" name="Rectangle 3"/>
          <p:cNvSpPr>
            <a:spLocks noGrp="1" noChangeArrowheads="1"/>
          </p:cNvSpPr>
          <p:nvPr>
            <p:ph type="body" idx="1"/>
          </p:nvPr>
        </p:nvSpPr>
        <p:spPr bwMode="auto">
          <a:xfrm>
            <a:off x="914400" y="4340225"/>
            <a:ext cx="5029200" cy="4119563"/>
          </a:xfrm>
          <a:noFill/>
        </p:spPr>
        <p:txBody>
          <a:bodyPr wrap="square" lIns="91416" tIns="45708" rIns="91416" bIns="45708"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Date Placeholder 3"/>
          <p:cNvSpPr>
            <a:spLocks noGrp="1"/>
          </p:cNvSpPr>
          <p:nvPr>
            <p:ph type="dt" sz="quarter" idx="1"/>
          </p:nvPr>
        </p:nvSpPr>
        <p:spPr>
          <a:noFill/>
        </p:spPr>
        <p:txBody>
          <a:bodyPr/>
          <a:lstStyle/>
          <a:p>
            <a:fld id="{48A2746A-C649-4A47-B9A9-B59A9E4EF531}" type="datetime8">
              <a:rPr lang="en-US" smtClean="0"/>
              <a:pPr/>
              <a:t>11/11/2008 10:40 PM</a:t>
            </a:fld>
            <a:endParaRPr lang="en-US" smtClean="0"/>
          </a:p>
        </p:txBody>
      </p:sp>
      <p:sp>
        <p:nvSpPr>
          <p:cNvPr id="69637" name="Slide Number Placeholder 4"/>
          <p:cNvSpPr>
            <a:spLocks noGrp="1"/>
          </p:cNvSpPr>
          <p:nvPr>
            <p:ph type="sldNum" sz="quarter" idx="5"/>
          </p:nvPr>
        </p:nvSpPr>
        <p:spPr>
          <a:noFill/>
        </p:spPr>
        <p:txBody>
          <a:bodyPr/>
          <a:lstStyle/>
          <a:p>
            <a:fld id="{FA034831-CED1-426D-BC0B-E70E840F3EB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Date Placeholder 3"/>
          <p:cNvSpPr>
            <a:spLocks noGrp="1"/>
          </p:cNvSpPr>
          <p:nvPr>
            <p:ph type="dt" sz="quarter" idx="1"/>
          </p:nvPr>
        </p:nvSpPr>
        <p:spPr>
          <a:noFill/>
        </p:spPr>
        <p:txBody>
          <a:bodyPr/>
          <a:lstStyle/>
          <a:p>
            <a:fld id="{4E00121D-4853-4B59-8227-806B7B859BAE}" type="datetime8">
              <a:rPr lang="en-US" smtClean="0"/>
              <a:pPr/>
              <a:t>11/11/2008 10:40 PM</a:t>
            </a:fld>
            <a:endParaRPr lang="en-US" smtClean="0"/>
          </a:p>
        </p:txBody>
      </p:sp>
      <p:sp>
        <p:nvSpPr>
          <p:cNvPr id="70661" name="Slide Number Placeholder 4"/>
          <p:cNvSpPr>
            <a:spLocks noGrp="1"/>
          </p:cNvSpPr>
          <p:nvPr>
            <p:ph type="sldNum" sz="quarter" idx="5"/>
          </p:nvPr>
        </p:nvSpPr>
        <p:spPr>
          <a:noFill/>
        </p:spPr>
        <p:txBody>
          <a:bodyPr/>
          <a:lstStyle/>
          <a:p>
            <a:fld id="{25014D61-72AD-44D8-ADE5-A8A4EB65A1C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96875"/>
            <a:ext cx="8402638"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798638"/>
            <a:ext cx="4130675" cy="483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798638"/>
            <a:ext cx="4132263" cy="483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 id="2147483670" r:id="rId13"/>
  </p:sldLayoutIdLst>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whdc/display"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Graphics Programming Model</a:t>
            </a:r>
            <a:endParaRPr lang="en-US" dirty="0"/>
          </a:p>
        </p:txBody>
      </p:sp>
      <p:sp>
        <p:nvSpPr>
          <p:cNvPr id="46084" name="Rectangle 4"/>
          <p:cNvSpPr>
            <a:spLocks noGrp="1" noChangeArrowheads="1"/>
          </p:cNvSpPr>
          <p:nvPr>
            <p:ph sz="half" idx="1"/>
          </p:nvPr>
        </p:nvSpPr>
        <p:spPr>
          <a:xfrm>
            <a:off x="4876800" y="1901825"/>
            <a:ext cx="4126177" cy="3598934"/>
          </a:xfrm>
        </p:spPr>
        <p:txBody>
          <a:bodyPr/>
          <a:lstStyle/>
          <a:p>
            <a:pPr marL="344488" indent="-344488"/>
            <a:r>
              <a:rPr lang="en-US" sz="2000" dirty="0" smtClean="0"/>
              <a:t>For imaging or GPGPU</a:t>
            </a:r>
          </a:p>
          <a:p>
            <a:pPr marL="344488" indent="-344488"/>
            <a:r>
              <a:rPr lang="en-US" sz="2000" dirty="0" smtClean="0"/>
              <a:t>Pure data-parallel model</a:t>
            </a:r>
          </a:p>
          <a:p>
            <a:pPr marL="344488" indent="-344488"/>
            <a:r>
              <a:rPr lang="en-US" sz="2000" dirty="0" smtClean="0"/>
              <a:t>Millions of threads</a:t>
            </a:r>
          </a:p>
          <a:p>
            <a:pPr marL="344488" indent="-344488"/>
            <a:r>
              <a:rPr lang="en-US" sz="2000" dirty="0" smtClean="0"/>
              <a:t>Each can only write</a:t>
            </a:r>
            <a:br>
              <a:rPr lang="en-US" sz="2000" dirty="0" smtClean="0"/>
            </a:br>
            <a:r>
              <a:rPr lang="en-US" sz="2000" dirty="0" smtClean="0"/>
              <a:t> to it’s own destination</a:t>
            </a:r>
          </a:p>
          <a:p>
            <a:pPr lvl="1"/>
            <a:r>
              <a:rPr lang="en-US" dirty="0" smtClean="0"/>
              <a:t>No write contention</a:t>
            </a:r>
          </a:p>
          <a:p>
            <a:pPr marL="344488" indent="-344488"/>
            <a:r>
              <a:rPr lang="en-US" sz="2000" dirty="0" smtClean="0"/>
              <a:t>No inter-thread communication</a:t>
            </a:r>
          </a:p>
          <a:p>
            <a:pPr marL="344488" indent="-344488"/>
            <a:r>
              <a:rPr lang="en-US" sz="2000" dirty="0" smtClean="0"/>
              <a:t>No random-access I/O</a:t>
            </a:r>
          </a:p>
          <a:p>
            <a:endParaRPr lang="en-US" dirty="0"/>
          </a:p>
        </p:txBody>
      </p:sp>
      <p:sp>
        <p:nvSpPr>
          <p:cNvPr id="5" name="Rectangle 4"/>
          <p:cNvSpPr/>
          <p:nvPr/>
        </p:nvSpPr>
        <p:spPr>
          <a:xfrm>
            <a:off x="228600" y="1676400"/>
            <a:ext cx="44958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bwMode="auto">
          <a:xfrm rot="10800000" flipV="1">
            <a:off x="228600" y="1676400"/>
            <a:ext cx="4495800" cy="42672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Compute Shader Programming</a:t>
            </a:r>
            <a:endParaRPr lang="en-US" dirty="0"/>
          </a:p>
        </p:txBody>
      </p:sp>
      <p:sp>
        <p:nvSpPr>
          <p:cNvPr id="46084" name="Rectangle 4"/>
          <p:cNvSpPr>
            <a:spLocks noGrp="1" noChangeArrowheads="1"/>
          </p:cNvSpPr>
          <p:nvPr>
            <p:ph sz="half" idx="1"/>
          </p:nvPr>
        </p:nvSpPr>
        <p:spPr>
          <a:xfrm>
            <a:off x="5017823" y="1901825"/>
            <a:ext cx="4126177" cy="2554545"/>
          </a:xfrm>
        </p:spPr>
        <p:txBody>
          <a:bodyPr/>
          <a:lstStyle/>
          <a:p>
            <a:r>
              <a:rPr lang="en-US" sz="2000" dirty="0" smtClean="0"/>
              <a:t>Millions of threads</a:t>
            </a:r>
          </a:p>
          <a:p>
            <a:r>
              <a:rPr lang="en-US" sz="2000" dirty="0" smtClean="0"/>
              <a:t>1000s of thread groups</a:t>
            </a:r>
          </a:p>
          <a:p>
            <a:r>
              <a:rPr lang="en-US" sz="2000" dirty="0" smtClean="0"/>
              <a:t>Registers shareable within each group</a:t>
            </a:r>
          </a:p>
          <a:p>
            <a:r>
              <a:rPr lang="en-US" sz="2000" dirty="0" smtClean="0"/>
              <a:t>Arbitrary access writes to video memory</a:t>
            </a:r>
          </a:p>
          <a:p>
            <a:endParaRPr lang="en-US" sz="2000" dirty="0"/>
          </a:p>
        </p:txBody>
      </p:sp>
      <p:sp>
        <p:nvSpPr>
          <p:cNvPr id="6" name="Rectangle 5"/>
          <p:cNvSpPr/>
          <p:nvPr/>
        </p:nvSpPr>
        <p:spPr>
          <a:xfrm>
            <a:off x="228600" y="18288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1" y="18288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1" y="18288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1" y="18288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599" y="2895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1600" y="28956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14600" y="28956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28956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39624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71601" y="39624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14601" y="39624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57601" y="3962400"/>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 y="5016136"/>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71601" y="5016136"/>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14601" y="5016136"/>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57601" y="5016136"/>
            <a:ext cx="1066800" cy="10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Direct Thread Invocation</a:t>
            </a:r>
            <a:endParaRPr lang="en-US" dirty="0"/>
          </a:p>
        </p:txBody>
      </p:sp>
      <p:sp>
        <p:nvSpPr>
          <p:cNvPr id="3" name="Content Placeholder 2"/>
          <p:cNvSpPr>
            <a:spLocks noGrp="1"/>
          </p:cNvSpPr>
          <p:nvPr>
            <p:ph idx="1"/>
          </p:nvPr>
        </p:nvSpPr>
        <p:spPr>
          <a:xfrm>
            <a:off x="381000" y="1417638"/>
            <a:ext cx="8382000" cy="4953000"/>
          </a:xfrm>
        </p:spPr>
        <p:txBody>
          <a:bodyPr>
            <a:normAutofit fontScale="85000" lnSpcReduction="20000"/>
          </a:bodyPr>
          <a:lstStyle/>
          <a:p>
            <a:pPr>
              <a:defRPr/>
            </a:pPr>
            <a:r>
              <a:rPr lang="en-US" dirty="0" smtClean="0"/>
              <a:t>The ability to explicitly launch a known number of threads onto the GPU</a:t>
            </a:r>
          </a:p>
          <a:p>
            <a:pPr lvl="1">
              <a:defRPr/>
            </a:pPr>
            <a:r>
              <a:rPr lang="en-US" sz="2800" b="1" dirty="0" smtClean="0">
                <a:latin typeface="Courier New" pitchFamily="49" charset="0"/>
                <a:cs typeface="Courier New" pitchFamily="49" charset="0"/>
              </a:rPr>
              <a:t>pD3D11Device-&gt;Dispatch( … </a:t>
            </a:r>
            <a:r>
              <a:rPr lang="en-US" sz="2800" b="1" dirty="0" err="1" smtClean="0">
                <a:latin typeface="Courier New" pitchFamily="49" charset="0"/>
                <a:cs typeface="Courier New" pitchFamily="49" charset="0"/>
              </a:rPr>
              <a:t>numThreads</a:t>
            </a:r>
            <a:r>
              <a:rPr lang="en-US" sz="2800" b="1" dirty="0" smtClean="0">
                <a:latin typeface="Courier New" pitchFamily="49" charset="0"/>
                <a:cs typeface="Courier New" pitchFamily="49" charset="0"/>
              </a:rPr>
              <a:t>… );</a:t>
            </a:r>
            <a:endParaRPr lang="en-US" sz="2400" b="1" dirty="0" smtClean="0">
              <a:latin typeface="Courier New" pitchFamily="49" charset="0"/>
              <a:cs typeface="Courier New" pitchFamily="49" charset="0"/>
            </a:endParaRPr>
          </a:p>
          <a:p>
            <a:pPr>
              <a:defRPr/>
            </a:pPr>
            <a:r>
              <a:rPr lang="en-US" dirty="0" smtClean="0"/>
              <a:t>Analogous to graphics </a:t>
            </a:r>
            <a:r>
              <a:rPr lang="en-US" b="1" dirty="0" err="1" smtClean="0">
                <a:latin typeface="Courier New" pitchFamily="49" charset="0"/>
                <a:cs typeface="Courier New" pitchFamily="49" charset="0"/>
              </a:rPr>
              <a:t>DrawPrimitive</a:t>
            </a:r>
            <a:r>
              <a:rPr lang="en-US" b="1" dirty="0" smtClean="0">
                <a:latin typeface="Courier New" pitchFamily="49" charset="0"/>
                <a:cs typeface="Courier New" pitchFamily="49" charset="0"/>
              </a:rPr>
              <a:t>()</a:t>
            </a:r>
            <a:r>
              <a:rPr lang="en-US" dirty="0" smtClean="0"/>
              <a:t> calls</a:t>
            </a:r>
          </a:p>
          <a:p>
            <a:pPr>
              <a:defRPr/>
            </a:pPr>
            <a:r>
              <a:rPr lang="en-US" dirty="0" smtClean="0"/>
              <a:t>Enables algorithms to execute the optimal number of threads</a:t>
            </a:r>
          </a:p>
          <a:p>
            <a:pPr lvl="1">
              <a:defRPr/>
            </a:pPr>
            <a:r>
              <a:rPr lang="en-US" dirty="0" smtClean="0"/>
              <a:t>Not how many vertices are read, or pixels written</a:t>
            </a:r>
          </a:p>
          <a:p>
            <a:pPr>
              <a:defRPr/>
            </a:pPr>
            <a:r>
              <a:rPr lang="en-US" dirty="0" smtClean="0"/>
              <a:t>Current thread id is available to </a:t>
            </a:r>
            <a:r>
              <a:rPr lang="en-US" dirty="0" err="1" smtClean="0"/>
              <a:t>shader</a:t>
            </a:r>
            <a:r>
              <a:rPr lang="en-US" dirty="0" smtClean="0"/>
              <a:t> code</a:t>
            </a:r>
          </a:p>
          <a:p>
            <a:pPr lvl="1">
              <a:defRPr/>
            </a:pPr>
            <a:r>
              <a:rPr lang="en-US" sz="26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sv_ThreadID.x</a:t>
            </a:r>
            <a:endParaRPr lang="en-US" sz="2600" b="1" dirty="0" smtClean="0">
              <a:latin typeface="Courier New" pitchFamily="49" charset="0"/>
              <a:cs typeface="Courier New" pitchFamily="49" charset="0"/>
            </a:endParaRPr>
          </a:p>
          <a:p>
            <a:pPr lvl="1">
              <a:defRPr/>
            </a:pPr>
            <a:r>
              <a:rPr lang="en-US" dirty="0" smtClean="0"/>
              <a:t>Analogous to </a:t>
            </a:r>
            <a:r>
              <a:rPr lang="en-US" b="1" dirty="0" err="1" smtClean="0">
                <a:latin typeface="Courier New" pitchFamily="49" charset="0"/>
                <a:cs typeface="Courier New" pitchFamily="49" charset="0"/>
              </a:rPr>
              <a:t>sv_PrimitiveID</a:t>
            </a:r>
            <a:r>
              <a:rPr lang="en-US" dirty="0" smtClean="0"/>
              <a:t> system value</a:t>
            </a:r>
          </a:p>
          <a:p>
            <a:pPr>
              <a:defRPr/>
            </a:pPr>
            <a:r>
              <a:rPr lang="en-US" dirty="0" smtClean="0"/>
              <a:t>Enables predictable memory access and register usage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Shared Register Class</a:t>
            </a:r>
            <a:endParaRPr lang="en-US" dirty="0"/>
          </a:p>
        </p:txBody>
      </p:sp>
      <p:sp>
        <p:nvSpPr>
          <p:cNvPr id="16387" name="Content Placeholder 2"/>
          <p:cNvSpPr>
            <a:spLocks noGrp="1"/>
          </p:cNvSpPr>
          <p:nvPr>
            <p:ph idx="1"/>
          </p:nvPr>
        </p:nvSpPr>
        <p:spPr>
          <a:xfrm>
            <a:off x="381000" y="1417638"/>
            <a:ext cx="8382000" cy="4425827"/>
          </a:xfrm>
        </p:spPr>
        <p:txBody>
          <a:bodyPr/>
          <a:lstStyle/>
          <a:p>
            <a:pPr eaLnBrk="1" hangingPunct="1"/>
            <a:r>
              <a:rPr lang="en-US" sz="2800" dirty="0" smtClean="0"/>
              <a:t>New register type/variable storage class</a:t>
            </a:r>
          </a:p>
          <a:p>
            <a:pPr lvl="1" eaLnBrk="1" hangingPunct="1">
              <a:spcBef>
                <a:spcPts val="600"/>
              </a:spcBef>
            </a:pPr>
            <a:r>
              <a:rPr lang="en-US" sz="2400" b="1" dirty="0" err="1" smtClean="0">
                <a:latin typeface="Courier New" pitchFamily="49" charset="0"/>
                <a:cs typeface="Courier New" pitchFamily="49" charset="0"/>
              </a:rPr>
              <a:t>groupshared</a:t>
            </a:r>
            <a:r>
              <a:rPr lang="en-US" sz="2400" b="1" dirty="0" smtClean="0">
                <a:latin typeface="Courier New" pitchFamily="49" charset="0"/>
                <a:cs typeface="Courier New" pitchFamily="49" charset="0"/>
              </a:rPr>
              <a:t> float </a:t>
            </a:r>
            <a:r>
              <a:rPr lang="en-US" sz="2400" b="1" dirty="0" err="1" smtClean="0">
                <a:latin typeface="Courier New" pitchFamily="49" charset="0"/>
                <a:cs typeface="Courier New" pitchFamily="49" charset="0"/>
              </a:rPr>
              <a:t>sfFoo</a:t>
            </a:r>
            <a:r>
              <a:rPr lang="en-US" sz="2400" b="1" dirty="0" smtClean="0">
                <a:latin typeface="Courier New" pitchFamily="49" charset="0"/>
                <a:cs typeface="Courier New" pitchFamily="49" charset="0"/>
              </a:rPr>
              <a:t>;</a:t>
            </a:r>
          </a:p>
          <a:p>
            <a:pPr eaLnBrk="1" hangingPunct="1"/>
            <a:r>
              <a:rPr lang="en-US" sz="2800" dirty="0" smtClean="0"/>
              <a:t>A whole group of threads can access </a:t>
            </a:r>
            <a:br>
              <a:rPr lang="en-US" sz="2800" dirty="0" smtClean="0"/>
            </a:br>
            <a:r>
              <a:rPr lang="en-US" sz="2800" dirty="0" smtClean="0"/>
              <a:t>the same memory</a:t>
            </a:r>
          </a:p>
          <a:p>
            <a:pPr lvl="1" eaLnBrk="1" hangingPunct="1">
              <a:spcBef>
                <a:spcPts val="600"/>
              </a:spcBef>
            </a:pPr>
            <a:r>
              <a:rPr lang="en-US" sz="2400" dirty="0" smtClean="0"/>
              <a:t>Enables uses like user-controlled cache</a:t>
            </a:r>
          </a:p>
          <a:p>
            <a:pPr eaLnBrk="1" hangingPunct="1"/>
            <a:r>
              <a:rPr lang="en-US" sz="2800" dirty="0" smtClean="0"/>
              <a:t>Max 32kB can be shared in DirectX11</a:t>
            </a:r>
          </a:p>
          <a:p>
            <a:pPr lvl="1" eaLnBrk="1" hangingPunct="1">
              <a:spcBef>
                <a:spcPts val="600"/>
              </a:spcBef>
            </a:pPr>
            <a:r>
              <a:rPr lang="en-US" sz="2400" dirty="0" smtClean="0"/>
              <a:t>8k floats or 2k float4s</a:t>
            </a:r>
          </a:p>
          <a:p>
            <a:pPr lvl="1" eaLnBrk="1" hangingPunct="1">
              <a:spcBef>
                <a:spcPts val="600"/>
              </a:spcBef>
            </a:pPr>
            <a:r>
              <a:rPr lang="en-US" sz="2400" dirty="0" smtClean="0"/>
              <a:t>Vs 64kB of temporary registers available</a:t>
            </a:r>
          </a:p>
          <a:p>
            <a:pPr lvl="2" eaLnBrk="1" hangingPunct="1">
              <a:spcBef>
                <a:spcPts val="600"/>
              </a:spcBef>
            </a:pPr>
            <a:r>
              <a:rPr lang="en-US" sz="2000" dirty="0" smtClean="0"/>
              <a:t>16k floats or 4k float4s</a:t>
            </a:r>
          </a:p>
          <a:p>
            <a:pPr>
              <a:spcBef>
                <a:spcPts val="600"/>
              </a:spcBef>
            </a:pPr>
            <a:r>
              <a:rPr lang="en-US" sz="2800" dirty="0" smtClean="0"/>
              <a:t>Using fewer is usually faster</a:t>
            </a:r>
          </a:p>
        </p:txBody>
      </p:sp>
      <p:sp>
        <p:nvSpPr>
          <p:cNvPr id="16388"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27668237-15FB-482B-AF9C-95F282337F5F}" type="slidenum">
              <a:rPr lang="en-US"/>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Barrier Intrinsics</a:t>
            </a:r>
            <a:endParaRPr lang="en-US" dirty="0"/>
          </a:p>
        </p:txBody>
      </p:sp>
      <p:sp>
        <p:nvSpPr>
          <p:cNvPr id="17411" name="Content Placeholder 2"/>
          <p:cNvSpPr>
            <a:spLocks noGrp="1"/>
          </p:cNvSpPr>
          <p:nvPr>
            <p:ph idx="1"/>
          </p:nvPr>
        </p:nvSpPr>
        <p:spPr>
          <a:xfrm>
            <a:off x="382588" y="1414464"/>
            <a:ext cx="8380412" cy="3648691"/>
          </a:xfrm>
        </p:spPr>
        <p:txBody>
          <a:bodyPr/>
          <a:lstStyle/>
          <a:p>
            <a:r>
              <a:rPr lang="en-US" sz="2800" b="1" dirty="0" err="1" smtClean="0">
                <a:latin typeface="Courier New" pitchFamily="49" charset="0"/>
                <a:cs typeface="Courier New" pitchFamily="49" charset="0"/>
              </a:rPr>
              <a:t>GroupMemoryBarrier</a:t>
            </a:r>
            <a:endParaRPr lang="en-US" sz="2800" b="1" dirty="0" smtClean="0">
              <a:latin typeface="Courier New" pitchFamily="49" charset="0"/>
              <a:cs typeface="Courier New" pitchFamily="49" charset="0"/>
            </a:endParaRPr>
          </a:p>
          <a:p>
            <a:r>
              <a:rPr lang="en-US" sz="2800" b="1" dirty="0" err="1" smtClean="0">
                <a:latin typeface="Courier New" pitchFamily="49" charset="0"/>
                <a:cs typeface="Courier New" pitchFamily="49" charset="0"/>
              </a:rPr>
              <a:t>GroupMemoryBarrierWithGroupSync</a:t>
            </a:r>
            <a:r>
              <a:rPr lang="en-US" sz="2800" b="1" dirty="0" smtClean="0">
                <a:latin typeface="Courier New" pitchFamily="49" charset="0"/>
                <a:cs typeface="Courier New" pitchFamily="49" charset="0"/>
              </a:rPr>
              <a:t>  </a:t>
            </a:r>
          </a:p>
          <a:p>
            <a:r>
              <a:rPr lang="en-US" sz="2800" b="1" dirty="0" err="1" smtClean="0">
                <a:latin typeface="Courier New" pitchFamily="49" charset="0"/>
                <a:cs typeface="Courier New" pitchFamily="49" charset="0"/>
              </a:rPr>
              <a:t>DeviceMemoryBarrier</a:t>
            </a:r>
            <a:endParaRPr lang="en-US" sz="2800" b="1" dirty="0" smtClean="0">
              <a:latin typeface="Courier New" pitchFamily="49" charset="0"/>
              <a:cs typeface="Courier New" pitchFamily="49" charset="0"/>
            </a:endParaRPr>
          </a:p>
          <a:p>
            <a:r>
              <a:rPr lang="en-US" sz="2800" b="1" dirty="0" err="1" smtClean="0">
                <a:latin typeface="Courier New" pitchFamily="49" charset="0"/>
                <a:cs typeface="Courier New" pitchFamily="49" charset="0"/>
              </a:rPr>
              <a:t>DeviceMemoryBarrierWithGroupSync</a:t>
            </a:r>
            <a:endParaRPr lang="en-US" sz="2800" b="1" dirty="0" smtClean="0">
              <a:latin typeface="Courier New" pitchFamily="49" charset="0"/>
              <a:cs typeface="Courier New" pitchFamily="49" charset="0"/>
            </a:endParaRPr>
          </a:p>
          <a:p>
            <a:r>
              <a:rPr lang="en-US" sz="2800" b="1" dirty="0" err="1" smtClean="0">
                <a:latin typeface="Courier New" pitchFamily="49" charset="0"/>
                <a:cs typeface="Courier New" pitchFamily="49" charset="0"/>
              </a:rPr>
              <a:t>AllMemoryBarrier</a:t>
            </a:r>
            <a:endParaRPr lang="en-US" sz="2800" b="1" dirty="0" smtClean="0">
              <a:latin typeface="Courier New" pitchFamily="49" charset="0"/>
              <a:cs typeface="Courier New" pitchFamily="49" charset="0"/>
            </a:endParaRPr>
          </a:p>
          <a:p>
            <a:r>
              <a:rPr lang="en-US" sz="2800" b="1" dirty="0" err="1" smtClean="0">
                <a:latin typeface="Courier New" pitchFamily="49" charset="0"/>
                <a:cs typeface="Courier New" pitchFamily="49" charset="0"/>
              </a:rPr>
              <a:t>AllMemoryBarrierWithGroupSync</a:t>
            </a:r>
            <a:endParaRPr lang="en-US" sz="2800" b="1" dirty="0" smtClean="0">
              <a:latin typeface="Courier New" pitchFamily="49" charset="0"/>
              <a:cs typeface="Courier New" pitchFamily="49" charset="0"/>
            </a:endParaRPr>
          </a:p>
          <a:p>
            <a:endParaRPr lang="en-US" sz="2800" b="1"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Sub Blocking</a:t>
            </a:r>
            <a:endParaRPr lang="en-US" dirty="0"/>
          </a:p>
        </p:txBody>
      </p:sp>
      <p:sp>
        <p:nvSpPr>
          <p:cNvPr id="18435" name="Content Placeholder 2"/>
          <p:cNvSpPr>
            <a:spLocks noGrp="1"/>
          </p:cNvSpPr>
          <p:nvPr>
            <p:ph idx="1"/>
          </p:nvPr>
        </p:nvSpPr>
        <p:spPr>
          <a:xfrm>
            <a:off x="382588" y="1414464"/>
            <a:ext cx="8380412" cy="4235006"/>
          </a:xfrm>
        </p:spPr>
        <p:txBody>
          <a:bodyPr/>
          <a:lstStyle/>
          <a:p>
            <a:r>
              <a:rPr lang="en-US" sz="3200" dirty="0" smtClean="0"/>
              <a:t>Not all threads in the call can/should share registers with each other</a:t>
            </a:r>
          </a:p>
          <a:p>
            <a:r>
              <a:rPr lang="en-US" sz="3200" dirty="0" smtClean="0"/>
              <a:t>Sharing threads are broken down into subsets or groups of threads</a:t>
            </a:r>
          </a:p>
          <a:p>
            <a:r>
              <a:rPr lang="en-US" sz="3200" dirty="0" smtClean="0"/>
              <a:t>Thread indices are available to </a:t>
            </a:r>
            <a:r>
              <a:rPr lang="en-US" sz="3200" dirty="0" err="1" smtClean="0"/>
              <a:t>shader</a:t>
            </a:r>
            <a:endParaRPr lang="en-US" sz="3200" dirty="0" smtClean="0"/>
          </a:p>
          <a:p>
            <a:pPr lvl="1"/>
            <a:r>
              <a:rPr lang="en-US" sz="2800" dirty="0" err="1" smtClean="0"/>
              <a:t>sv_ThreadID</a:t>
            </a:r>
            <a:endParaRPr lang="en-US" sz="2800" dirty="0" smtClean="0"/>
          </a:p>
          <a:p>
            <a:pPr lvl="1"/>
            <a:r>
              <a:rPr lang="en-US" sz="2800" dirty="0" err="1" smtClean="0"/>
              <a:t>sv_ThreadGroupID</a:t>
            </a:r>
            <a:endParaRPr lang="en-US" sz="2800" dirty="0" smtClean="0"/>
          </a:p>
          <a:p>
            <a:pPr lvl="1"/>
            <a:r>
              <a:rPr lang="en-US" sz="2800" dirty="0" err="1" smtClean="0"/>
              <a:t>sv_ThreadIDinGroup</a:t>
            </a:r>
            <a:endParaRPr lang="en-US" sz="2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Atomic Intrinsics</a:t>
            </a:r>
            <a:endParaRPr lang="en-US" dirty="0"/>
          </a:p>
        </p:txBody>
      </p:sp>
      <p:sp>
        <p:nvSpPr>
          <p:cNvPr id="19459" name="Content Placeholder 2"/>
          <p:cNvSpPr>
            <a:spLocks noGrp="1"/>
          </p:cNvSpPr>
          <p:nvPr>
            <p:ph idx="1"/>
          </p:nvPr>
        </p:nvSpPr>
        <p:spPr>
          <a:xfrm>
            <a:off x="382588" y="1414464"/>
            <a:ext cx="8380412" cy="4375044"/>
          </a:xfrm>
        </p:spPr>
        <p:txBody>
          <a:bodyPr/>
          <a:lstStyle/>
          <a:p>
            <a:r>
              <a:rPr lang="en-US" sz="2800" dirty="0" smtClean="0"/>
              <a:t>Enable parallel operations on 32-bit values in memory without requiring full synchronization</a:t>
            </a:r>
          </a:p>
          <a:p>
            <a:pPr lvl="1"/>
            <a:r>
              <a:rPr lang="en-US" sz="2400" dirty="0" smtClean="0"/>
              <a:t>Either video memory or shared registers</a:t>
            </a:r>
          </a:p>
          <a:p>
            <a:r>
              <a:rPr lang="en-US" sz="2800" dirty="0" smtClean="0"/>
              <a:t>Can be used to implement higher-level synch constructs	</a:t>
            </a:r>
          </a:p>
          <a:p>
            <a:pPr lvl="1"/>
            <a:r>
              <a:rPr lang="en-US" sz="2400" dirty="0" smtClean="0"/>
              <a:t>Semaphores, etc.</a:t>
            </a:r>
          </a:p>
          <a:p>
            <a:r>
              <a:rPr lang="en-US" sz="2800" dirty="0" smtClean="0"/>
              <a:t>Not intended for heavy lifting</a:t>
            </a:r>
          </a:p>
          <a:p>
            <a:r>
              <a:rPr lang="en-US" sz="2800" dirty="0" smtClean="0"/>
              <a:t>Support an immediate return argument</a:t>
            </a:r>
          </a:p>
          <a:p>
            <a:pPr lvl="1"/>
            <a:r>
              <a:rPr lang="en-US" sz="2400" dirty="0" smtClean="0"/>
              <a:t>At some performance cost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Atomic Operator Intrinsics</a:t>
            </a:r>
            <a:endParaRPr lang="en-US" dirty="0"/>
          </a:p>
        </p:txBody>
      </p:sp>
      <p:sp>
        <p:nvSpPr>
          <p:cNvPr id="20483" name="Content Placeholder 2"/>
          <p:cNvSpPr>
            <a:spLocks noGrp="1"/>
          </p:cNvSpPr>
          <p:nvPr>
            <p:ph idx="1"/>
          </p:nvPr>
        </p:nvSpPr>
        <p:spPr>
          <a:xfrm>
            <a:off x="381000" y="1447800"/>
            <a:ext cx="8382000" cy="4458144"/>
          </a:xfrm>
        </p:spPr>
        <p:txBody>
          <a:bodyPr/>
          <a:lstStyle/>
          <a:p>
            <a:pPr eaLnBrk="1" hangingPunct="1">
              <a:buFont typeface="Times" pitchFamily="18" charset="0"/>
              <a:buNone/>
            </a:pPr>
            <a:r>
              <a:rPr lang="en-US" sz="3200" dirty="0" smtClean="0"/>
              <a:t>Enables basic operations:</a:t>
            </a:r>
          </a:p>
          <a:p>
            <a:pPr eaLnBrk="1" hangingPunct="1">
              <a:buFont typeface="Times" pitchFamily="18" charset="0"/>
              <a:buNone/>
            </a:pPr>
            <a:r>
              <a:rPr lang="en-US" sz="2400" b="1" dirty="0" err="1" smtClean="0">
                <a:latin typeface="Courier New" pitchFamily="49" charset="0"/>
                <a:cs typeface="Courier New" pitchFamily="49" charset="0"/>
              </a:rPr>
              <a:t>InterlockedAdd</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r>
              <a:rPr lang="en-US" sz="2400" b="1" dirty="0" err="1" smtClean="0">
                <a:latin typeface="Courier New" pitchFamily="49" charset="0"/>
                <a:cs typeface="Courier New" pitchFamily="49" charset="0"/>
              </a:rPr>
              <a:t>InterlockedMin</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r>
              <a:rPr lang="en-US" sz="2400" b="1" dirty="0" err="1" smtClean="0">
                <a:latin typeface="Courier New" pitchFamily="49" charset="0"/>
                <a:cs typeface="Courier New" pitchFamily="49" charset="0"/>
              </a:rPr>
              <a:t>InterlockedMax</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r>
              <a:rPr lang="en-US" sz="2400" b="1" dirty="0" err="1" smtClean="0">
                <a:latin typeface="Courier New" pitchFamily="49" charset="0"/>
                <a:cs typeface="Courier New" pitchFamily="49" charset="0"/>
              </a:rPr>
              <a:t>InterlockedOr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r>
              <a:rPr lang="en-US" sz="2400" b="1" dirty="0" err="1" smtClean="0">
                <a:latin typeface="Courier New" pitchFamily="49" charset="0"/>
                <a:cs typeface="Courier New" pitchFamily="49" charset="0"/>
              </a:rPr>
              <a:t>InterlockedXOr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r>
              <a:rPr lang="en-US" sz="2400" b="1" dirty="0" err="1" smtClean="0">
                <a:latin typeface="Courier New" pitchFamily="49" charset="0"/>
                <a:cs typeface="Courier New" pitchFamily="49" charset="0"/>
              </a:rPr>
              <a:t>InterlockedCompareWrite</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r>
              <a:rPr lang="en-US" sz="2400" b="1" dirty="0" err="1" smtClean="0">
                <a:latin typeface="Courier New" pitchFamily="49" charset="0"/>
                <a:cs typeface="Courier New" pitchFamily="49" charset="0"/>
              </a:rPr>
              <a:t>InterlockedCompareExchange</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rVar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val</a:t>
            </a:r>
            <a:r>
              <a:rPr lang="en-US" sz="2400" b="1" dirty="0" smtClean="0">
                <a:latin typeface="Courier New" pitchFamily="49" charset="0"/>
                <a:cs typeface="Courier New" pitchFamily="49" charset="0"/>
              </a:rPr>
              <a:t> );</a:t>
            </a:r>
          </a:p>
          <a:p>
            <a:pPr eaLnBrk="1" hangingPunct="1">
              <a:buFont typeface="Times" pitchFamily="18" charset="0"/>
              <a:buNone/>
            </a:pPr>
            <a:endParaRPr lang="en-US" sz="32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Random Access I/O Operations</a:t>
            </a:r>
            <a:endParaRPr lang="en-US" dirty="0"/>
          </a:p>
        </p:txBody>
      </p:sp>
      <p:sp>
        <p:nvSpPr>
          <p:cNvPr id="21507" name="Content Placeholder 2"/>
          <p:cNvSpPr>
            <a:spLocks noGrp="1"/>
          </p:cNvSpPr>
          <p:nvPr>
            <p:ph idx="1"/>
          </p:nvPr>
        </p:nvSpPr>
        <p:spPr/>
        <p:txBody>
          <a:bodyPr/>
          <a:lstStyle/>
          <a:p>
            <a:r>
              <a:rPr lang="en-US" smtClean="0"/>
              <a:t>HLSL ‘resource variables’</a:t>
            </a:r>
          </a:p>
          <a:p>
            <a:pPr lvl="1"/>
            <a:r>
              <a:rPr lang="en-US" smtClean="0"/>
              <a:t>Declared in the language</a:t>
            </a:r>
          </a:p>
          <a:p>
            <a:r>
              <a:rPr lang="en-US" smtClean="0"/>
              <a:t>DXGI resources</a:t>
            </a:r>
          </a:p>
          <a:p>
            <a:pPr lvl="1"/>
            <a:r>
              <a:rPr lang="en-US" smtClean="0"/>
              <a:t>Enables out-of-bounds memory checking</a:t>
            </a:r>
          </a:p>
          <a:p>
            <a:pPr lvl="2"/>
            <a:r>
              <a:rPr lang="en-US" smtClean="0"/>
              <a:t>Returns 0 on reads</a:t>
            </a:r>
          </a:p>
          <a:p>
            <a:pPr lvl="2"/>
            <a:r>
              <a:rPr lang="en-US" smtClean="0"/>
              <a:t>Writes are No-Ops</a:t>
            </a:r>
          </a:p>
          <a:p>
            <a:pPr lvl="1"/>
            <a:r>
              <a:rPr lang="en-US" smtClean="0"/>
              <a:t>Improves security, reliability of shipped code</a:t>
            </a: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Unordered I/O</a:t>
            </a:r>
            <a:endParaRPr lang="en-US" dirty="0"/>
          </a:p>
        </p:txBody>
      </p:sp>
      <p:sp>
        <p:nvSpPr>
          <p:cNvPr id="22531" name="Content Placeholder 2"/>
          <p:cNvSpPr>
            <a:spLocks noGrp="1"/>
          </p:cNvSpPr>
          <p:nvPr>
            <p:ph idx="1"/>
          </p:nvPr>
        </p:nvSpPr>
        <p:spPr>
          <a:xfrm>
            <a:off x="382588" y="1414464"/>
            <a:ext cx="8380412" cy="3249095"/>
          </a:xfrm>
        </p:spPr>
        <p:txBody>
          <a:bodyPr/>
          <a:lstStyle/>
          <a:p>
            <a:pPr eaLnBrk="1" hangingPunct="1"/>
            <a:r>
              <a:rPr lang="en-US" dirty="0" smtClean="0"/>
              <a:t>For fastest performance when ordering of records need not be preserved</a:t>
            </a:r>
          </a:p>
          <a:p>
            <a:pPr eaLnBrk="1" hangingPunct="1"/>
            <a:r>
              <a:rPr lang="en-US" dirty="0" smtClean="0"/>
              <a:t>Both reads and writes:</a:t>
            </a:r>
          </a:p>
          <a:p>
            <a:pPr lvl="1" eaLnBrk="1" hangingPunct="1">
              <a:buFont typeface="Times" pitchFamily="18" charset="0"/>
              <a:buNone/>
            </a:pPr>
            <a:r>
              <a:rPr lang="en-US" b="1" dirty="0" smtClean="0">
                <a:latin typeface="Courier New" pitchFamily="49" charset="0"/>
                <a:cs typeface="Courier New" pitchFamily="49" charset="0"/>
              </a:rPr>
              <a:t>Append(  </a:t>
            </a:r>
            <a:r>
              <a:rPr lang="en-US" b="1" dirty="0" err="1" smtClean="0">
                <a:latin typeface="Courier New" pitchFamily="49" charset="0"/>
                <a:cs typeface="Courier New" pitchFamily="49" charset="0"/>
              </a:rPr>
              <a:t>ResourceVar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val</a:t>
            </a:r>
            <a:r>
              <a:rPr lang="en-US" b="1" dirty="0" smtClean="0">
                <a:latin typeface="Courier New" pitchFamily="49" charset="0"/>
                <a:cs typeface="Courier New" pitchFamily="49" charset="0"/>
              </a:rPr>
              <a:t>);</a:t>
            </a:r>
          </a:p>
          <a:p>
            <a:pPr lvl="1" eaLnBrk="1" hangingPunct="1">
              <a:buFont typeface="Times" pitchFamily="18" charset="0"/>
              <a:buNone/>
            </a:pPr>
            <a:r>
              <a:rPr lang="en-US" b="1" dirty="0" smtClean="0">
                <a:latin typeface="Courier New" pitchFamily="49" charset="0"/>
                <a:cs typeface="Courier New" pitchFamily="49" charset="0"/>
              </a:rPr>
              <a:t>Consume( </a:t>
            </a:r>
            <a:r>
              <a:rPr lang="en-US" b="1" dirty="0" err="1" smtClean="0">
                <a:latin typeface="Courier New" pitchFamily="49" charset="0"/>
                <a:cs typeface="Courier New" pitchFamily="49" charset="0"/>
              </a:rPr>
              <a:t>ResourceVar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val</a:t>
            </a:r>
            <a:r>
              <a:rPr lang="en-US" b="1" dirty="0" smtClean="0">
                <a:latin typeface="Courier New" pitchFamily="49" charset="0"/>
                <a:cs typeface="Courier New" pitchFamily="49" charset="0"/>
              </a:rPr>
              <a:t>);</a:t>
            </a:r>
          </a:p>
          <a:p>
            <a:pPr eaLnBrk="1" hangingPunct="1"/>
            <a:r>
              <a:rPr lang="en-US" dirty="0" smtClean="0"/>
              <a:t>Requires buffer allocated before-hand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85910" y="1961297"/>
            <a:ext cx="7142634" cy="2077492"/>
          </a:xfrm>
        </p:spPr>
        <p:txBody>
          <a:bodyPr/>
          <a:lstStyle/>
          <a:p>
            <a:r>
              <a:rPr lang="en-US" sz="4800" dirty="0" smtClean="0"/>
              <a:t>The Direct3D11</a:t>
            </a:r>
            <a:br>
              <a:rPr lang="en-US" sz="4800" dirty="0" smtClean="0"/>
            </a:br>
            <a:r>
              <a:rPr lang="en-US" sz="4800" dirty="0" smtClean="0"/>
              <a:t>Compute </a:t>
            </a:r>
            <a:r>
              <a:rPr lang="en-US" sz="4800" dirty="0" err="1" smtClean="0"/>
              <a:t>Shader</a:t>
            </a:r>
            <a:r>
              <a:rPr lang="en-US" dirty="0" smtClean="0"/>
              <a:t/>
            </a:r>
            <a:br>
              <a:rPr lang="en-US" dirty="0" smtClean="0"/>
            </a:br>
            <a:endParaRPr lang="en-US" dirty="0" smtClean="0"/>
          </a:p>
        </p:txBody>
      </p:sp>
      <p:sp>
        <p:nvSpPr>
          <p:cNvPr id="5123" name="Rectangle 3"/>
          <p:cNvSpPr>
            <a:spLocks noGrp="1" noChangeArrowheads="1"/>
          </p:cNvSpPr>
          <p:nvPr>
            <p:ph type="subTitle" idx="1"/>
          </p:nvPr>
        </p:nvSpPr>
        <p:spPr>
          <a:xfrm>
            <a:off x="2286000" y="3963007"/>
            <a:ext cx="5866482" cy="1163395"/>
          </a:xfrm>
        </p:spPr>
        <p:txBody>
          <a:bodyPr/>
          <a:lstStyle/>
          <a:p>
            <a:r>
              <a:rPr lang="en-US" sz="2800" dirty="0" smtClean="0"/>
              <a:t>Chas. Boyd</a:t>
            </a:r>
          </a:p>
          <a:p>
            <a:r>
              <a:rPr lang="en-US" sz="2800" dirty="0" smtClean="0"/>
              <a:t>Architect</a:t>
            </a:r>
          </a:p>
          <a:p>
            <a:r>
              <a:rPr lang="en-US" sz="2800" dirty="0" smtClean="0"/>
              <a:t>Microsoft</a:t>
            </a:r>
          </a:p>
        </p:txBody>
      </p:sp>
      <p:sp>
        <p:nvSpPr>
          <p:cNvPr id="4" name="Rectangle 3"/>
          <p:cNvSpPr txBox="1">
            <a:spLocks noChangeArrowheads="1"/>
          </p:cNvSpPr>
          <p:nvPr/>
        </p:nvSpPr>
        <p:spPr bwMode="auto">
          <a:xfrm>
            <a:off x="4580374" y="3963007"/>
            <a:ext cx="4114800"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defTabSz="912777" fontAlgn="base" latinLnBrk="0">
              <a:lnSpc>
                <a:spcPct val="90000"/>
              </a:lnSpc>
              <a:spcBef>
                <a:spcPct val="0"/>
              </a:spcBef>
              <a:spcAft>
                <a:spcPct val="0"/>
              </a:spcAft>
              <a:buClr>
                <a:schemeClr val="tx2"/>
              </a:buClr>
              <a:buSzPct val="95000"/>
              <a:tabLst/>
              <a:defRPr/>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Mike </a:t>
            </a:r>
            <a:r>
              <a:rPr lang="en-US" sz="28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Schmit</a:t>
            </a:r>
            <a:endPar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R="0" lvl="0" defTabSz="912777" fontAlgn="base" latinLnBrk="0">
              <a:lnSpc>
                <a:spcPct val="90000"/>
              </a:lnSpc>
              <a:spcBef>
                <a:spcPct val="0"/>
              </a:spcBef>
              <a:spcAft>
                <a:spcPct val="0"/>
              </a:spcAft>
              <a:buClr>
                <a:schemeClr val="tx2"/>
              </a:buClr>
              <a:buSzPct val="95000"/>
              <a:tabLst/>
              <a:defRPr/>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Video and Media</a:t>
            </a:r>
          </a:p>
          <a:p>
            <a:pPr marR="0" lvl="0" defTabSz="912777" fontAlgn="base" latinLnBrk="0">
              <a:lnSpc>
                <a:spcPct val="90000"/>
              </a:lnSpc>
              <a:spcBef>
                <a:spcPct val="0"/>
              </a:spcBef>
              <a:spcAft>
                <a:spcPct val="0"/>
              </a:spcAft>
              <a:buClr>
                <a:schemeClr val="tx2"/>
              </a:buClr>
              <a:buSzPct val="95000"/>
              <a:tabLst/>
              <a:defRPr/>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Advanced Micro Devices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Integrated With Direct3D</a:t>
            </a:r>
            <a:endParaRPr lang="en-US" dirty="0"/>
          </a:p>
        </p:txBody>
      </p:sp>
      <p:sp>
        <p:nvSpPr>
          <p:cNvPr id="12291" name="Content Placeholder 2"/>
          <p:cNvSpPr>
            <a:spLocks noGrp="1"/>
          </p:cNvSpPr>
          <p:nvPr>
            <p:ph idx="1"/>
          </p:nvPr>
        </p:nvSpPr>
        <p:spPr>
          <a:xfrm>
            <a:off x="382588" y="1414464"/>
            <a:ext cx="8380412" cy="4425827"/>
          </a:xfrm>
        </p:spPr>
        <p:txBody>
          <a:bodyPr/>
          <a:lstStyle/>
          <a:p>
            <a:r>
              <a:rPr lang="en-US" dirty="0" smtClean="0"/>
              <a:t>Fully supports all Direct3D resources</a:t>
            </a:r>
          </a:p>
          <a:p>
            <a:r>
              <a:rPr lang="en-US" dirty="0" smtClean="0"/>
              <a:t>Targets graphics/media data types</a:t>
            </a:r>
          </a:p>
          <a:p>
            <a:r>
              <a:rPr lang="en-US" dirty="0" smtClean="0"/>
              <a:t>Evolution of DirectX HLSL</a:t>
            </a:r>
          </a:p>
          <a:p>
            <a:r>
              <a:rPr lang="en-US" dirty="0" smtClean="0"/>
              <a:t>Graphics pipeline updated to emit </a:t>
            </a:r>
            <a:br>
              <a:rPr lang="en-US" dirty="0" smtClean="0"/>
            </a:br>
            <a:r>
              <a:rPr lang="en-US" dirty="0" smtClean="0"/>
              <a:t>general data structures</a:t>
            </a:r>
          </a:p>
          <a:p>
            <a:r>
              <a:rPr lang="en-US" dirty="0" smtClean="0"/>
              <a:t>Which can then be manipulated </a:t>
            </a:r>
            <a:br>
              <a:rPr lang="en-US" dirty="0" smtClean="0"/>
            </a:br>
            <a:r>
              <a:rPr lang="en-US" dirty="0" smtClean="0"/>
              <a:t>by compute </a:t>
            </a:r>
            <a:r>
              <a:rPr lang="en-US" dirty="0" err="1" smtClean="0"/>
              <a:t>shader</a:t>
            </a:r>
            <a:endParaRPr lang="en-US" dirty="0" smtClean="0"/>
          </a:p>
          <a:p>
            <a:r>
              <a:rPr lang="en-US" dirty="0" smtClean="0"/>
              <a:t>And then rendered by D3D again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9"/>
          <p:cNvSpPr>
            <a:spLocks noChangeArrowheads="1"/>
          </p:cNvSpPr>
          <p:nvPr/>
        </p:nvSpPr>
        <p:spPr bwMode="auto">
          <a:xfrm>
            <a:off x="457200" y="5029200"/>
            <a:ext cx="1447800" cy="1143000"/>
          </a:xfrm>
          <a:prstGeom prst="rect">
            <a:avLst/>
          </a:prstGeom>
          <a:solidFill>
            <a:srgbClr val="FFFFFF"/>
          </a:solidFill>
          <a:ln w="12700" algn="ctr">
            <a:noFill/>
            <a:round/>
            <a:headEnd/>
            <a:tailEnd/>
          </a:ln>
        </p:spPr>
        <p:txBody>
          <a:bodyPr wrap="none" anchor="ctr"/>
          <a:lstStyle/>
          <a:p>
            <a:pPr algn="ctr"/>
            <a:r>
              <a:rPr lang="en-US" sz="1400" b="1">
                <a:solidFill>
                  <a:schemeClr val="bg2"/>
                </a:solidFill>
                <a:latin typeface="Trebuchet MS" pitchFamily="34" charset="0"/>
              </a:rPr>
              <a:t>Scene Image</a:t>
            </a:r>
          </a:p>
        </p:txBody>
      </p:sp>
      <p:sp>
        <p:nvSpPr>
          <p:cNvPr id="2" name="Title 1"/>
          <p:cNvSpPr>
            <a:spLocks noGrp="1"/>
          </p:cNvSpPr>
          <p:nvPr>
            <p:ph type="title"/>
          </p:nvPr>
        </p:nvSpPr>
        <p:spPr>
          <a:xfrm>
            <a:off x="382588" y="228600"/>
            <a:ext cx="8380412" cy="1329595"/>
          </a:xfrm>
        </p:spPr>
        <p:txBody>
          <a:bodyPr/>
          <a:lstStyle/>
          <a:p>
            <a:pPr>
              <a:defRPr/>
            </a:pPr>
            <a:r>
              <a:rPr lang="en-US" dirty="0" smtClean="0"/>
              <a:t>Integration With Pipeline</a:t>
            </a:r>
            <a:br>
              <a:rPr lang="en-US" dirty="0" smtClean="0"/>
            </a:br>
            <a:endParaRPr lang="en-US" dirty="0"/>
          </a:p>
        </p:txBody>
      </p:sp>
      <p:sp>
        <p:nvSpPr>
          <p:cNvPr id="18" name="Content Placeholder 2"/>
          <p:cNvSpPr>
            <a:spLocks noGrp="1"/>
          </p:cNvSpPr>
          <p:nvPr>
            <p:ph idx="4294967295"/>
          </p:nvPr>
        </p:nvSpPr>
        <p:spPr>
          <a:xfrm>
            <a:off x="4572000" y="1447800"/>
            <a:ext cx="4191000" cy="2123658"/>
          </a:xfrm>
        </p:spPr>
        <p:txBody>
          <a:bodyPr/>
          <a:lstStyle/>
          <a:p>
            <a:r>
              <a:rPr lang="en-US" sz="2400" dirty="0" smtClean="0"/>
              <a:t>Render scene</a:t>
            </a:r>
          </a:p>
          <a:p>
            <a:r>
              <a:rPr lang="en-US" sz="2400" dirty="0" smtClean="0"/>
              <a:t>Write out scene image</a:t>
            </a:r>
          </a:p>
          <a:p>
            <a:r>
              <a:rPr lang="en-US" sz="2400" dirty="0" smtClean="0"/>
              <a:t>Use Compute for   image </a:t>
            </a:r>
            <a:br>
              <a:rPr lang="en-US" sz="2400" dirty="0" smtClean="0"/>
            </a:br>
            <a:r>
              <a:rPr lang="en-US" sz="2400" dirty="0" smtClean="0"/>
              <a:t>post-processing</a:t>
            </a:r>
          </a:p>
          <a:p>
            <a:r>
              <a:rPr lang="en-US" sz="2400" dirty="0" smtClean="0"/>
              <a:t>Output final image</a:t>
            </a:r>
          </a:p>
        </p:txBody>
      </p:sp>
      <p:sp>
        <p:nvSpPr>
          <p:cNvPr id="4" name="Rectangle 3"/>
          <p:cNvSpPr/>
          <p:nvPr/>
        </p:nvSpPr>
        <p:spPr>
          <a:xfrm>
            <a:off x="381000" y="1447800"/>
            <a:ext cx="1752600"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Input Assembler</a:t>
            </a:r>
          </a:p>
        </p:txBody>
      </p:sp>
      <p:sp>
        <p:nvSpPr>
          <p:cNvPr id="5" name="Rounded Rectangle 4"/>
          <p:cNvSpPr/>
          <p:nvPr/>
        </p:nvSpPr>
        <p:spPr>
          <a:xfrm>
            <a:off x="381000" y="1905000"/>
            <a:ext cx="1752600" cy="381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Vertex Shader</a:t>
            </a:r>
          </a:p>
        </p:txBody>
      </p:sp>
      <p:sp>
        <p:nvSpPr>
          <p:cNvPr id="6" name="Rounded Rectangle 5"/>
          <p:cNvSpPr/>
          <p:nvPr/>
        </p:nvSpPr>
        <p:spPr>
          <a:xfrm>
            <a:off x="381000" y="3962400"/>
            <a:ext cx="1752600" cy="381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Pixel Shader</a:t>
            </a:r>
          </a:p>
        </p:txBody>
      </p:sp>
      <p:sp>
        <p:nvSpPr>
          <p:cNvPr id="7" name="Rounded Rectangle 6"/>
          <p:cNvSpPr/>
          <p:nvPr/>
        </p:nvSpPr>
        <p:spPr>
          <a:xfrm>
            <a:off x="381000" y="2362200"/>
            <a:ext cx="1752600" cy="6096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Tessellation</a:t>
            </a:r>
          </a:p>
        </p:txBody>
      </p:sp>
      <p:sp>
        <p:nvSpPr>
          <p:cNvPr id="8" name="Rectangle 7"/>
          <p:cNvSpPr/>
          <p:nvPr/>
        </p:nvSpPr>
        <p:spPr>
          <a:xfrm>
            <a:off x="381000" y="3505200"/>
            <a:ext cx="1752600"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Rasterizer</a:t>
            </a:r>
          </a:p>
        </p:txBody>
      </p:sp>
      <p:sp>
        <p:nvSpPr>
          <p:cNvPr id="9" name="Rectangle 8"/>
          <p:cNvSpPr/>
          <p:nvPr/>
        </p:nvSpPr>
        <p:spPr>
          <a:xfrm>
            <a:off x="381000" y="4419600"/>
            <a:ext cx="1752600"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Output Merger</a:t>
            </a:r>
          </a:p>
        </p:txBody>
      </p:sp>
      <p:sp>
        <p:nvSpPr>
          <p:cNvPr id="12" name="Rounded Rectangle 11"/>
          <p:cNvSpPr/>
          <p:nvPr/>
        </p:nvSpPr>
        <p:spPr>
          <a:xfrm>
            <a:off x="381000" y="3048000"/>
            <a:ext cx="1752600" cy="381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Geometry Shader</a:t>
            </a:r>
          </a:p>
        </p:txBody>
      </p:sp>
      <p:sp>
        <p:nvSpPr>
          <p:cNvPr id="14" name="Rounded Rectangle 13"/>
          <p:cNvSpPr/>
          <p:nvPr/>
        </p:nvSpPr>
        <p:spPr>
          <a:xfrm>
            <a:off x="3810000" y="5143500"/>
            <a:ext cx="1752600" cy="914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b="1" dirty="0">
                <a:solidFill>
                  <a:prstClr val="white"/>
                </a:solidFill>
                <a:latin typeface="Trebuchet MS" pitchFamily="34" charset="0"/>
              </a:rPr>
              <a:t>Compute </a:t>
            </a:r>
            <a:r>
              <a:rPr lang="en-US" sz="1400" b="1" dirty="0" err="1">
                <a:solidFill>
                  <a:prstClr val="white"/>
                </a:solidFill>
                <a:latin typeface="Trebuchet MS" pitchFamily="34" charset="0"/>
              </a:rPr>
              <a:t>Shader</a:t>
            </a:r>
            <a:endParaRPr lang="en-US" sz="1400" b="1" dirty="0">
              <a:solidFill>
                <a:prstClr val="white"/>
              </a:solidFill>
              <a:latin typeface="Trebuchet MS" pitchFamily="34" charset="0"/>
            </a:endParaRPr>
          </a:p>
        </p:txBody>
      </p:sp>
      <p:sp>
        <p:nvSpPr>
          <p:cNvPr id="15" name="Flowchart: Magnetic Disk 14"/>
          <p:cNvSpPr/>
          <p:nvPr/>
        </p:nvSpPr>
        <p:spPr bwMode="auto">
          <a:xfrm>
            <a:off x="3810000" y="3733800"/>
            <a:ext cx="1676400" cy="914400"/>
          </a:xfrm>
          <a:prstGeom prst="flowChartMagneticDisk">
            <a:avLst/>
          </a:prstGeom>
          <a:solidFill>
            <a:srgbClr val="FF9900"/>
          </a:solidFill>
          <a:ln w="12700" cap="flat" cmpd="sng" algn="ctr">
            <a:solidFill>
              <a:schemeClr val="tx2">
                <a:lumMod val="75000"/>
              </a:schemeClr>
            </a:solidFill>
            <a:prstDash val="solid"/>
            <a:round/>
            <a:headEnd type="none" w="med" len="med"/>
            <a:tailEnd type="none" w="med" len="med"/>
          </a:ln>
          <a:effectLst/>
          <a:scene3d>
            <a:camera prst="orthographicFront"/>
            <a:lightRig rig="threePt" dir="t"/>
          </a:scene3d>
          <a:sp3d>
            <a:bevelT/>
          </a:sp3d>
        </p:spPr>
        <p:txBody>
          <a:bodyPr wrap="none" anchor="ctr"/>
          <a:lstStyle/>
          <a:p>
            <a:pPr>
              <a:defRPr/>
            </a:pPr>
            <a:r>
              <a:rPr lang="en-US" sz="1400" b="1" dirty="0">
                <a:latin typeface="Trebuchet MS" pitchFamily="34" charset="0"/>
              </a:rPr>
              <a:t>Data Structure</a:t>
            </a:r>
          </a:p>
        </p:txBody>
      </p:sp>
      <p:sp>
        <p:nvSpPr>
          <p:cNvPr id="16" name="Right Arrow 15"/>
          <p:cNvSpPr/>
          <p:nvPr/>
        </p:nvSpPr>
        <p:spPr>
          <a:xfrm>
            <a:off x="2209799" y="3848100"/>
            <a:ext cx="1411705" cy="647700"/>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endParaRPr lang="en-US" sz="1600" dirty="0">
              <a:solidFill>
                <a:prstClr val="white"/>
              </a:solidFill>
              <a:latin typeface="Trebuchet MS" pitchFamily="34" charset="0"/>
            </a:endParaRPr>
          </a:p>
        </p:txBody>
      </p:sp>
      <p:sp>
        <p:nvSpPr>
          <p:cNvPr id="17" name="Right Arrow 16"/>
          <p:cNvSpPr/>
          <p:nvPr/>
        </p:nvSpPr>
        <p:spPr>
          <a:xfrm>
            <a:off x="1981200" y="5276850"/>
            <a:ext cx="1676400" cy="647700"/>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endParaRPr lang="en-US" sz="1600" dirty="0">
              <a:solidFill>
                <a:prstClr val="white"/>
              </a:solidFill>
              <a:latin typeface="Trebuchet MS" pitchFamily="34" charset="0"/>
            </a:endParaRPr>
          </a:p>
        </p:txBody>
      </p:sp>
      <p:sp>
        <p:nvSpPr>
          <p:cNvPr id="19" name="Down Arrow 18"/>
          <p:cNvSpPr/>
          <p:nvPr/>
        </p:nvSpPr>
        <p:spPr bwMode="auto">
          <a:xfrm>
            <a:off x="914400" y="4800600"/>
            <a:ext cx="685800" cy="4572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endParaRPr lang="en-US" sz="1600">
              <a:solidFill>
                <a:prstClr val="white"/>
              </a:solidFill>
              <a:latin typeface="Trebuchet MS" pitchFamily="34" charset="0"/>
            </a:endParaRPr>
          </a:p>
        </p:txBody>
      </p:sp>
      <p:sp>
        <p:nvSpPr>
          <p:cNvPr id="21" name="Down Arrow 20"/>
          <p:cNvSpPr/>
          <p:nvPr/>
        </p:nvSpPr>
        <p:spPr bwMode="auto">
          <a:xfrm>
            <a:off x="4343400" y="4724400"/>
            <a:ext cx="685800" cy="3810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endParaRPr lang="en-US" sz="1600">
              <a:solidFill>
                <a:prstClr val="white"/>
              </a:solidFill>
              <a:latin typeface="Trebuchet MS" pitchFamily="34" charset="0"/>
            </a:endParaRPr>
          </a:p>
        </p:txBody>
      </p:sp>
      <p:sp>
        <p:nvSpPr>
          <p:cNvPr id="13356" name="Rectangle 21"/>
          <p:cNvSpPr>
            <a:spLocks noChangeArrowheads="1"/>
          </p:cNvSpPr>
          <p:nvPr/>
        </p:nvSpPr>
        <p:spPr bwMode="auto">
          <a:xfrm>
            <a:off x="6400800" y="4800600"/>
            <a:ext cx="2362200" cy="1600200"/>
          </a:xfrm>
          <a:prstGeom prst="rect">
            <a:avLst/>
          </a:prstGeom>
          <a:solidFill>
            <a:srgbClr val="FFFFFF"/>
          </a:solidFill>
          <a:ln w="12700" algn="ctr">
            <a:noFill/>
            <a:round/>
            <a:headEnd/>
            <a:tailEnd/>
          </a:ln>
        </p:spPr>
        <p:txBody>
          <a:bodyPr wrap="none" anchor="ctr"/>
          <a:lstStyle/>
          <a:p>
            <a:pPr algn="ctr"/>
            <a:r>
              <a:rPr lang="en-US" sz="1400" b="1">
                <a:solidFill>
                  <a:schemeClr val="bg2"/>
                </a:solidFill>
                <a:latin typeface="Trebuchet MS" pitchFamily="34" charset="0"/>
              </a:rPr>
              <a:t>Final Image</a:t>
            </a:r>
          </a:p>
        </p:txBody>
      </p:sp>
      <p:sp>
        <p:nvSpPr>
          <p:cNvPr id="23" name="Right Arrow 22"/>
          <p:cNvSpPr/>
          <p:nvPr/>
        </p:nvSpPr>
        <p:spPr>
          <a:xfrm>
            <a:off x="5638800" y="5257800"/>
            <a:ext cx="914400" cy="685800"/>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endParaRPr lang="en-US" sz="1600" dirty="0">
              <a:solidFill>
                <a:prstClr val="white"/>
              </a:solidFill>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500"/>
                                        <p:tgtEl>
                                          <p:spTgt spid="1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500"/>
                                        <p:tgtEl>
                                          <p:spTgt spid="1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animEffect transition="in" filter="fade">
                                      <p:cBhvr>
                                        <p:cTn id="29" dur="500"/>
                                        <p:tgtEl>
                                          <p:spTgt spid="1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Texture Sampling</a:t>
            </a:r>
            <a:endParaRPr lang="en-US" dirty="0"/>
          </a:p>
        </p:txBody>
      </p:sp>
      <p:sp>
        <p:nvSpPr>
          <p:cNvPr id="24579" name="Content Placeholder 2"/>
          <p:cNvSpPr>
            <a:spLocks noGrp="1"/>
          </p:cNvSpPr>
          <p:nvPr>
            <p:ph idx="1"/>
          </p:nvPr>
        </p:nvSpPr>
        <p:spPr/>
        <p:txBody>
          <a:bodyPr/>
          <a:lstStyle/>
          <a:p>
            <a:r>
              <a:rPr lang="en-US" dirty="0" smtClean="0"/>
              <a:t>Compute </a:t>
            </a:r>
            <a:r>
              <a:rPr lang="en-US" dirty="0" err="1" smtClean="0"/>
              <a:t>Shader</a:t>
            </a:r>
            <a:r>
              <a:rPr lang="en-US" dirty="0" smtClean="0"/>
              <a:t> reads all 1-D, 2-D, 3-D and cube map resource topologies</a:t>
            </a:r>
          </a:p>
          <a:p>
            <a:endParaRPr lang="en-US" dirty="0" smtClean="0"/>
          </a:p>
          <a:p>
            <a:endParaRPr lang="en-US" dirty="0" smtClean="0"/>
          </a:p>
          <a:p>
            <a:endParaRPr lang="en-US" dirty="0" smtClean="0"/>
          </a:p>
          <a:p>
            <a:endParaRPr lang="en-US" dirty="0" smtClean="0"/>
          </a:p>
        </p:txBody>
      </p:sp>
      <p:pic>
        <p:nvPicPr>
          <p:cNvPr id="4" name="Picture 3" descr="ResourceTypes2.jpg"/>
          <p:cNvPicPr>
            <a:picLocks noChangeAspect="1"/>
          </p:cNvPicPr>
          <p:nvPr/>
        </p:nvPicPr>
        <p:blipFill>
          <a:blip r:embed="rId3">
            <a:clrChange>
              <a:clrFrom>
                <a:srgbClr val="030303"/>
              </a:clrFrom>
              <a:clrTo>
                <a:srgbClr val="030303">
                  <a:alpha val="0"/>
                </a:srgbClr>
              </a:clrTo>
            </a:clrChange>
            <a:duotone>
              <a:prstClr val="black"/>
              <a:srgbClr val="FF9900">
                <a:tint val="45000"/>
                <a:satMod val="400000"/>
              </a:srgbClr>
            </a:duotone>
          </a:blip>
          <a:srcRect t="66238" r="5351" b="1303"/>
          <a:stretch>
            <a:fillRect/>
          </a:stretch>
        </p:blipFill>
        <p:spPr>
          <a:xfrm>
            <a:off x="6077607" y="2667000"/>
            <a:ext cx="2837793" cy="2057400"/>
          </a:xfrm>
          <a:prstGeom prst="rect">
            <a:avLst/>
          </a:prstGeom>
        </p:spPr>
      </p:pic>
      <p:pic>
        <p:nvPicPr>
          <p:cNvPr id="5" name="Picture 4" descr="ResourceTypes2.jpg"/>
          <p:cNvPicPr>
            <a:picLocks noChangeAspect="1"/>
          </p:cNvPicPr>
          <p:nvPr/>
        </p:nvPicPr>
        <p:blipFill>
          <a:blip r:embed="rId3">
            <a:clrChange>
              <a:clrFrom>
                <a:srgbClr val="030303"/>
              </a:clrFrom>
              <a:clrTo>
                <a:srgbClr val="030303">
                  <a:alpha val="0"/>
                </a:srgbClr>
              </a:clrTo>
            </a:clrChange>
            <a:duotone>
              <a:prstClr val="black"/>
              <a:srgbClr val="FF9900">
                <a:tint val="45000"/>
                <a:satMod val="400000"/>
              </a:srgbClr>
            </a:duotone>
          </a:blip>
          <a:srcRect b="73545"/>
          <a:stretch>
            <a:fillRect/>
          </a:stretch>
        </p:blipFill>
        <p:spPr>
          <a:xfrm>
            <a:off x="173021" y="4175234"/>
            <a:ext cx="3298084" cy="1844566"/>
          </a:xfrm>
          <a:prstGeom prst="rect">
            <a:avLst/>
          </a:prstGeom>
        </p:spPr>
      </p:pic>
      <p:pic>
        <p:nvPicPr>
          <p:cNvPr id="6" name="Picture 5" descr="ResourceTypes2.jpg"/>
          <p:cNvPicPr>
            <a:picLocks noChangeAspect="1"/>
          </p:cNvPicPr>
          <p:nvPr/>
        </p:nvPicPr>
        <p:blipFill>
          <a:blip r:embed="rId3">
            <a:clrChange>
              <a:clrFrom>
                <a:srgbClr val="030303"/>
              </a:clrFrom>
              <a:clrTo>
                <a:srgbClr val="030303">
                  <a:alpha val="0"/>
                </a:srgbClr>
              </a:clrTo>
            </a:clrChange>
            <a:duotone>
              <a:prstClr val="black"/>
              <a:srgbClr val="FF9900">
                <a:tint val="45000"/>
                <a:satMod val="400000"/>
              </a:srgbClr>
            </a:duotone>
          </a:blip>
          <a:srcRect t="31542" r="41920" b="42003"/>
          <a:stretch>
            <a:fillRect/>
          </a:stretch>
        </p:blipFill>
        <p:spPr>
          <a:xfrm>
            <a:off x="3867807" y="3337034"/>
            <a:ext cx="1915511" cy="1844566"/>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23850" y="152400"/>
            <a:ext cx="8515350" cy="750888"/>
          </a:xfrm>
        </p:spPr>
        <p:txBody>
          <a:bodyPr/>
          <a:lstStyle/>
          <a:p>
            <a:pPr>
              <a:defRPr/>
            </a:pPr>
            <a:r>
              <a:rPr lang="en-US" dirty="0" smtClean="0"/>
              <a:t>After</a:t>
            </a:r>
            <a:endParaRPr lang="en-US" dirty="0"/>
          </a:p>
        </p:txBody>
      </p:sp>
      <p:pic>
        <p:nvPicPr>
          <p:cNvPr id="52227" name="Content Placeholder 3" descr="Eerie After.png"/>
          <p:cNvPicPr>
            <a:picLocks noGrp="1" noChangeAspect="1"/>
          </p:cNvPicPr>
          <p:nvPr>
            <p:ph idx="1"/>
          </p:nvPr>
        </p:nvPicPr>
        <p:blipFill>
          <a:blip r:embed="rId3" cstate="print"/>
          <a:stretch>
            <a:fillRect/>
          </a:stretch>
        </p:blipFill>
        <p:spPr>
          <a:xfrm>
            <a:off x="2782421" y="1414463"/>
            <a:ext cx="3580746" cy="2370137"/>
          </a:xfrm>
        </p:spPr>
      </p:pic>
      <p:pic>
        <p:nvPicPr>
          <p:cNvPr id="52228" name="Picture 2"/>
          <p:cNvPicPr>
            <a:picLocks noChangeAspect="1" noChangeArrowheads="1"/>
          </p:cNvPicPr>
          <p:nvPr/>
        </p:nvPicPr>
        <p:blipFill>
          <a:blip r:embed="rId4"/>
          <a:srcRect/>
          <a:stretch>
            <a:fillRect/>
          </a:stretch>
        </p:blipFill>
        <p:spPr bwMode="auto">
          <a:xfrm>
            <a:off x="123723" y="186333"/>
            <a:ext cx="8867877" cy="64430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FFT Performance</a:t>
            </a:r>
            <a:endParaRPr lang="en-US" dirty="0"/>
          </a:p>
        </p:txBody>
      </p:sp>
      <p:sp>
        <p:nvSpPr>
          <p:cNvPr id="3" name="Content Placeholder 2"/>
          <p:cNvSpPr>
            <a:spLocks noGrp="1"/>
          </p:cNvSpPr>
          <p:nvPr>
            <p:ph idx="1"/>
          </p:nvPr>
        </p:nvSpPr>
        <p:spPr>
          <a:xfrm>
            <a:off x="381000" y="1447800"/>
            <a:ext cx="8382000" cy="4525963"/>
          </a:xfrm>
        </p:spPr>
        <p:txBody>
          <a:bodyPr>
            <a:normAutofit fontScale="92500"/>
          </a:bodyPr>
          <a:lstStyle/>
          <a:p>
            <a:pPr>
              <a:defRPr/>
            </a:pPr>
            <a:r>
              <a:rPr lang="en-US" dirty="0" smtClean="0"/>
              <a:t>Complex 1024x1024 2-D FFT</a:t>
            </a:r>
          </a:p>
          <a:p>
            <a:pPr lvl="1">
              <a:defRPr/>
            </a:pPr>
            <a:r>
              <a:rPr lang="en-US" dirty="0" smtClean="0"/>
              <a:t>Software		42ms		    6 GFlops</a:t>
            </a:r>
          </a:p>
          <a:p>
            <a:pPr lvl="1">
              <a:defRPr/>
            </a:pPr>
            <a:r>
              <a:rPr lang="en-US" dirty="0" smtClean="0"/>
              <a:t>Direct3D9		15ms		  17 GFlops	3x</a:t>
            </a:r>
          </a:p>
          <a:p>
            <a:pPr lvl="1">
              <a:defRPr/>
            </a:pPr>
            <a:r>
              <a:rPr lang="en-US" dirty="0" smtClean="0"/>
              <a:t>CUFFT			  8ms		  32 GFlops	5x</a:t>
            </a:r>
          </a:p>
          <a:p>
            <a:pPr lvl="1">
              <a:defRPr/>
            </a:pPr>
            <a:r>
              <a:rPr lang="en-US" dirty="0" smtClean="0"/>
              <a:t>Prototype DX11	  6ms		  42 GFlops	6x</a:t>
            </a:r>
          </a:p>
          <a:p>
            <a:pPr lvl="1">
              <a:defRPr/>
            </a:pPr>
            <a:r>
              <a:rPr lang="en-US" dirty="0" smtClean="0"/>
              <a:t>Latest chips		  3ms		100 </a:t>
            </a:r>
            <a:r>
              <a:rPr lang="en-US" dirty="0" err="1" smtClean="0"/>
              <a:t>Gflops</a:t>
            </a:r>
            <a:endParaRPr lang="en-US" dirty="0" smtClean="0"/>
          </a:p>
          <a:p>
            <a:pPr>
              <a:defRPr/>
            </a:pPr>
            <a:r>
              <a:rPr lang="en-US" dirty="0" smtClean="0"/>
              <a:t>Shared register space and random access writes enable ~2x speedups</a:t>
            </a:r>
          </a:p>
          <a:p>
            <a:pPr>
              <a:defRPr/>
            </a:pPr>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475"/>
            <a:ext cx="8402638" cy="898525"/>
          </a:xfrm>
        </p:spPr>
        <p:txBody>
          <a:bodyPr/>
          <a:lstStyle/>
          <a:p>
            <a:r>
              <a:rPr lang="en-US" dirty="0" smtClean="0"/>
              <a:t>FFT Performance Evolution</a:t>
            </a:r>
            <a:endParaRPr lang="en-US" dirty="0"/>
          </a:p>
        </p:txBody>
      </p:sp>
      <p:graphicFrame>
        <p:nvGraphicFramePr>
          <p:cNvPr id="4" name="Chart 3"/>
          <p:cNvGraphicFramePr/>
          <p:nvPr/>
        </p:nvGraphicFramePr>
        <p:xfrm>
          <a:off x="304800" y="1447800"/>
          <a:ext cx="8458200" cy="48424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5715000" y="3657638"/>
            <a:ext cx="609546" cy="3809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solidFill>
                  <a:sysClr val="window" lastClr="FFFFFF"/>
                </a:solidFill>
                <a:latin typeface="Trebuchet MS" pitchFamily="34" charset="0"/>
              </a:rPr>
              <a:t>12x</a:t>
            </a:r>
            <a:endParaRPr lang="en-US" sz="2000" b="1" dirty="0">
              <a:solidFill>
                <a:sysClr val="window" lastClr="FFFFFF"/>
              </a:solidFill>
              <a:latin typeface="Trebuchet MS" pitchFamily="34" charset="0"/>
            </a:endParaRPr>
          </a:p>
        </p:txBody>
      </p:sp>
      <p:sp>
        <p:nvSpPr>
          <p:cNvPr id="7" name="TextBox 1"/>
          <p:cNvSpPr txBox="1"/>
          <p:nvPr/>
        </p:nvSpPr>
        <p:spPr>
          <a:xfrm>
            <a:off x="3962400" y="4087542"/>
            <a:ext cx="609546" cy="3809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solidFill>
                  <a:sysClr val="window" lastClr="FFFFFF"/>
                </a:solidFill>
                <a:latin typeface="Trebuchet MS" pitchFamily="34" charset="0"/>
              </a:rPr>
              <a:t>6x</a:t>
            </a:r>
            <a:endParaRPr lang="en-US" sz="2000" b="1" dirty="0">
              <a:solidFill>
                <a:sysClr val="window" lastClr="FFFFFF"/>
              </a:solidFill>
              <a:latin typeface="Trebuchet MS" pitchFamily="34" charset="0"/>
            </a:endParaRPr>
          </a:p>
        </p:txBody>
      </p:sp>
      <p:sp>
        <p:nvSpPr>
          <p:cNvPr id="8" name="TextBox 1"/>
          <p:cNvSpPr txBox="1"/>
          <p:nvPr/>
        </p:nvSpPr>
        <p:spPr>
          <a:xfrm>
            <a:off x="2286000" y="4226294"/>
            <a:ext cx="609546" cy="3809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latin typeface="Trebuchet MS" pitchFamily="34" charset="0"/>
              </a:rPr>
              <a:t>3x</a:t>
            </a:r>
            <a:endParaRPr lang="en-US" sz="2000" b="1" dirty="0">
              <a:latin typeface="Trebuchet MS"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Hardware Support</a:t>
            </a:r>
            <a:endParaRPr lang="en-US" dirty="0"/>
          </a:p>
        </p:txBody>
      </p:sp>
      <p:sp>
        <p:nvSpPr>
          <p:cNvPr id="3" name="Content Placeholder 2"/>
          <p:cNvSpPr>
            <a:spLocks noGrp="1"/>
          </p:cNvSpPr>
          <p:nvPr>
            <p:ph idx="1"/>
          </p:nvPr>
        </p:nvSpPr>
        <p:spPr>
          <a:xfrm>
            <a:off x="382588" y="1414464"/>
            <a:ext cx="8380412" cy="4631524"/>
          </a:xfrm>
        </p:spPr>
        <p:txBody>
          <a:bodyPr/>
          <a:lstStyle/>
          <a:p>
            <a:r>
              <a:rPr lang="en-US" sz="2800" dirty="0" smtClean="0"/>
              <a:t>DirectX11 Compute </a:t>
            </a:r>
            <a:r>
              <a:rPr lang="en-US" sz="2800" dirty="0" err="1" smtClean="0"/>
              <a:t>Shader</a:t>
            </a:r>
            <a:r>
              <a:rPr lang="en-US" sz="2800" dirty="0" smtClean="0"/>
              <a:t> runs on most current DirectX10 and 10.1 (4.x) parts</a:t>
            </a:r>
          </a:p>
          <a:p>
            <a:pPr lvl="1"/>
            <a:r>
              <a:rPr lang="en-US" sz="2400" dirty="0" smtClean="0"/>
              <a:t>Explicit thread Dispatch()</a:t>
            </a:r>
          </a:p>
          <a:p>
            <a:pPr lvl="1"/>
            <a:r>
              <a:rPr lang="en-US" sz="2400" dirty="0" smtClean="0"/>
              <a:t>Random-access I/O via resource variables</a:t>
            </a:r>
          </a:p>
          <a:p>
            <a:pPr lvl="1"/>
            <a:r>
              <a:rPr lang="en-US" sz="2400" dirty="0" smtClean="0"/>
              <a:t>Private Write/Shared Read on </a:t>
            </a:r>
            <a:r>
              <a:rPr lang="en-US" sz="2400" dirty="0" err="1" smtClean="0"/>
              <a:t>groupshared</a:t>
            </a:r>
            <a:r>
              <a:rPr lang="en-US" sz="2400" dirty="0" smtClean="0"/>
              <a:t> data</a:t>
            </a:r>
          </a:p>
          <a:p>
            <a:r>
              <a:rPr lang="en-US" sz="2800" dirty="0" smtClean="0"/>
              <a:t>New DirectX11-class (5.x) hardware adds</a:t>
            </a:r>
          </a:p>
          <a:p>
            <a:pPr lvl="1"/>
            <a:r>
              <a:rPr lang="en-US" sz="2400" dirty="0" smtClean="0"/>
              <a:t>Arbitrary accesses to </a:t>
            </a:r>
            <a:r>
              <a:rPr lang="en-US" sz="2400" dirty="0" err="1" smtClean="0"/>
              <a:t>groupshared</a:t>
            </a:r>
            <a:r>
              <a:rPr lang="en-US" sz="2400" dirty="0" smtClean="0"/>
              <a:t> data</a:t>
            </a:r>
          </a:p>
          <a:p>
            <a:pPr lvl="1"/>
            <a:r>
              <a:rPr lang="en-US" sz="2400" dirty="0" smtClean="0"/>
              <a:t>Atomic intrinsic operators</a:t>
            </a:r>
          </a:p>
          <a:p>
            <a:pPr lvl="1"/>
            <a:r>
              <a:rPr lang="en-US" sz="2400" dirty="0" smtClean="0"/>
              <a:t>Hardware format conversion on i/o</a:t>
            </a:r>
          </a:p>
          <a:p>
            <a:pPr lvl="1"/>
            <a:r>
              <a:rPr lang="en-US" sz="2400" dirty="0" smtClean="0"/>
              <a:t>More streaming i/o methods</a:t>
            </a:r>
            <a:endParaRPr lang="en-US"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Component Relationships</a:t>
            </a:r>
            <a:endParaRPr lang="en-US" sz="4000" dirty="0"/>
          </a:p>
        </p:txBody>
      </p:sp>
      <p:sp>
        <p:nvSpPr>
          <p:cNvPr id="10" name="TextBox 9"/>
          <p:cNvSpPr txBox="1"/>
          <p:nvPr/>
        </p:nvSpPr>
        <p:spPr>
          <a:xfrm>
            <a:off x="5029200" y="2754868"/>
            <a:ext cx="4038601" cy="338554"/>
          </a:xfrm>
          <a:prstGeom prst="rect">
            <a:avLst/>
          </a:prstGeom>
          <a:noFill/>
        </p:spPr>
        <p:txBody>
          <a:bodyPr wrap="square" rtlCol="0">
            <a:spAutoFit/>
          </a:bodyPr>
          <a:lstStyle/>
          <a:p>
            <a:r>
              <a:rPr lang="en-US" sz="1600" b="1" dirty="0" smtClean="0">
                <a:latin typeface="Trebuchet MS" pitchFamily="34" charset="0"/>
                <a:cs typeface="Arial" pitchFamily="34" charset="0"/>
              </a:rPr>
              <a:t>Accelerator, Brook+, </a:t>
            </a:r>
            <a:r>
              <a:rPr lang="en-US" sz="1600" b="1" dirty="0" err="1" smtClean="0">
                <a:latin typeface="Trebuchet MS" pitchFamily="34" charset="0"/>
                <a:cs typeface="Arial" pitchFamily="34" charset="0"/>
              </a:rPr>
              <a:t>Rapidmind</a:t>
            </a:r>
            <a:r>
              <a:rPr lang="en-US" sz="1600" b="1" dirty="0" smtClean="0">
                <a:latin typeface="Trebuchet MS" pitchFamily="34" charset="0"/>
                <a:cs typeface="Arial" pitchFamily="34" charset="0"/>
              </a:rPr>
              <a:t>, Ct</a:t>
            </a:r>
            <a:endParaRPr lang="en-US" sz="1600" b="1" dirty="0">
              <a:latin typeface="Trebuchet MS" pitchFamily="34" charset="0"/>
              <a:cs typeface="Arial" pitchFamily="34" charset="0"/>
            </a:endParaRPr>
          </a:p>
        </p:txBody>
      </p:sp>
      <p:sp>
        <p:nvSpPr>
          <p:cNvPr id="11" name="TextBox 10"/>
          <p:cNvSpPr txBox="1"/>
          <p:nvPr/>
        </p:nvSpPr>
        <p:spPr>
          <a:xfrm>
            <a:off x="5029200" y="3212068"/>
            <a:ext cx="4038600" cy="338554"/>
          </a:xfrm>
          <a:prstGeom prst="rect">
            <a:avLst/>
          </a:prstGeom>
          <a:noFill/>
        </p:spPr>
        <p:txBody>
          <a:bodyPr wrap="square" rtlCol="0">
            <a:spAutoFit/>
          </a:bodyPr>
          <a:lstStyle/>
          <a:p>
            <a:r>
              <a:rPr lang="en-US" sz="1600" b="1" dirty="0" smtClean="0">
                <a:latin typeface="Trebuchet MS" pitchFamily="34" charset="0"/>
                <a:cs typeface="Arial" pitchFamily="34" charset="0"/>
              </a:rPr>
              <a:t>MKL, ACML, </a:t>
            </a:r>
            <a:r>
              <a:rPr lang="en-US" sz="1600" b="1" dirty="0" err="1" smtClean="0">
                <a:latin typeface="Trebuchet MS" pitchFamily="34" charset="0"/>
                <a:cs typeface="Arial" pitchFamily="34" charset="0"/>
              </a:rPr>
              <a:t>cuFFT</a:t>
            </a:r>
            <a:r>
              <a:rPr lang="en-US" sz="1600" b="1" dirty="0" smtClean="0">
                <a:latin typeface="Trebuchet MS" pitchFamily="34" charset="0"/>
                <a:cs typeface="Arial" pitchFamily="34" charset="0"/>
              </a:rPr>
              <a:t>, D3DX, etc.</a:t>
            </a:r>
            <a:endParaRPr lang="en-US" sz="1600" b="1" dirty="0">
              <a:latin typeface="Trebuchet MS" pitchFamily="34" charset="0"/>
              <a:cs typeface="Arial" pitchFamily="34" charset="0"/>
            </a:endParaRPr>
          </a:p>
        </p:txBody>
      </p:sp>
      <p:sp>
        <p:nvSpPr>
          <p:cNvPr id="12" name="TextBox 11"/>
          <p:cNvSpPr txBox="1"/>
          <p:nvPr/>
        </p:nvSpPr>
        <p:spPr>
          <a:xfrm>
            <a:off x="5029200" y="1792069"/>
            <a:ext cx="3721847" cy="584775"/>
          </a:xfrm>
          <a:prstGeom prst="rect">
            <a:avLst/>
          </a:prstGeom>
          <a:noFill/>
        </p:spPr>
        <p:txBody>
          <a:bodyPr wrap="square" rtlCol="0">
            <a:spAutoFit/>
          </a:bodyPr>
          <a:lstStyle/>
          <a:p>
            <a:r>
              <a:rPr lang="en-US" sz="1600" b="1" dirty="0" smtClean="0">
                <a:latin typeface="Trebuchet MS" pitchFamily="34" charset="0"/>
                <a:cs typeface="Arial" pitchFamily="34" charset="0"/>
              </a:rPr>
              <a:t>Media playback or processing, media UI, recognition, etc.</a:t>
            </a:r>
            <a:endParaRPr lang="en-US" sz="1600" b="1" dirty="0">
              <a:latin typeface="Trebuchet MS" pitchFamily="34" charset="0"/>
              <a:cs typeface="Arial" pitchFamily="34" charset="0"/>
            </a:endParaRPr>
          </a:p>
        </p:txBody>
      </p:sp>
      <p:sp>
        <p:nvSpPr>
          <p:cNvPr id="13" name="TextBox 12"/>
          <p:cNvSpPr txBox="1"/>
          <p:nvPr/>
        </p:nvSpPr>
        <p:spPr>
          <a:xfrm>
            <a:off x="5029200" y="3849469"/>
            <a:ext cx="4038601" cy="584775"/>
          </a:xfrm>
          <a:prstGeom prst="rect">
            <a:avLst/>
          </a:prstGeom>
          <a:noFill/>
        </p:spPr>
        <p:txBody>
          <a:bodyPr wrap="square" rtlCol="0">
            <a:spAutoFit/>
          </a:bodyPr>
          <a:lstStyle/>
          <a:p>
            <a:r>
              <a:rPr lang="en-US" sz="1600" b="1" dirty="0" smtClean="0">
                <a:latin typeface="Trebuchet MS" pitchFamily="34" charset="0"/>
                <a:cs typeface="Arial" pitchFamily="34" charset="0"/>
              </a:rPr>
              <a:t>DirectX11 Compute, CUDA,  CAL, </a:t>
            </a:r>
            <a:r>
              <a:rPr lang="en-US" sz="1600" b="1" dirty="0" err="1" smtClean="0">
                <a:latin typeface="Trebuchet MS" pitchFamily="34" charset="0"/>
                <a:cs typeface="Arial" pitchFamily="34" charset="0"/>
              </a:rPr>
              <a:t>OpenCL</a:t>
            </a:r>
            <a:r>
              <a:rPr lang="en-US" sz="1600" b="1" dirty="0" smtClean="0">
                <a:latin typeface="Trebuchet MS" pitchFamily="34" charset="0"/>
                <a:cs typeface="Arial" pitchFamily="34" charset="0"/>
              </a:rPr>
              <a:t>, LRB Native, etc.</a:t>
            </a:r>
            <a:endParaRPr lang="en-US" sz="1600" b="1" dirty="0">
              <a:latin typeface="Trebuchet MS" pitchFamily="34" charset="0"/>
              <a:cs typeface="Arial" pitchFamily="34" charset="0"/>
            </a:endParaRPr>
          </a:p>
        </p:txBody>
      </p:sp>
      <p:sp>
        <p:nvSpPr>
          <p:cNvPr id="14" name="TextBox 13"/>
          <p:cNvSpPr txBox="1"/>
          <p:nvPr/>
        </p:nvSpPr>
        <p:spPr>
          <a:xfrm>
            <a:off x="5029200" y="4916269"/>
            <a:ext cx="3721847" cy="584775"/>
          </a:xfrm>
          <a:prstGeom prst="rect">
            <a:avLst/>
          </a:prstGeom>
          <a:noFill/>
        </p:spPr>
        <p:txBody>
          <a:bodyPr wrap="square" rtlCol="0">
            <a:spAutoFit/>
          </a:bodyPr>
          <a:lstStyle/>
          <a:p>
            <a:r>
              <a:rPr lang="en-US" sz="1600" b="1" dirty="0" smtClean="0">
                <a:latin typeface="Trebuchet MS" pitchFamily="34" charset="0"/>
                <a:cs typeface="Arial" pitchFamily="34" charset="0"/>
              </a:rPr>
              <a:t>CPU, GPU, </a:t>
            </a:r>
            <a:r>
              <a:rPr lang="en-US" sz="1600" b="1" dirty="0" err="1" smtClean="0">
                <a:latin typeface="Trebuchet MS" pitchFamily="34" charset="0"/>
                <a:cs typeface="Arial" pitchFamily="34" charset="0"/>
              </a:rPr>
              <a:t>Larrabee</a:t>
            </a:r>
            <a:endParaRPr lang="en-US" sz="1600" b="1" dirty="0" smtClean="0">
              <a:latin typeface="Trebuchet MS" pitchFamily="34" charset="0"/>
              <a:cs typeface="Arial" pitchFamily="34" charset="0"/>
            </a:endParaRPr>
          </a:p>
          <a:p>
            <a:r>
              <a:rPr lang="en-US" sz="1600" b="1" dirty="0" smtClean="0">
                <a:latin typeface="Trebuchet MS" pitchFamily="34" charset="0"/>
                <a:cs typeface="Arial" pitchFamily="34" charset="0"/>
              </a:rPr>
              <a:t>nVidia, Intel, AMD, S3, etc.</a:t>
            </a:r>
            <a:endParaRPr lang="en-US" sz="1600" b="1" dirty="0">
              <a:latin typeface="Trebuchet MS" pitchFamily="34" charset="0"/>
              <a:cs typeface="Arial" pitchFamily="34" charset="0"/>
            </a:endParaRPr>
          </a:p>
        </p:txBody>
      </p:sp>
      <p:sp>
        <p:nvSpPr>
          <p:cNvPr id="15" name="Oval 14"/>
          <p:cNvSpPr/>
          <p:nvPr/>
        </p:nvSpPr>
        <p:spPr>
          <a:xfrm>
            <a:off x="762000" y="1676400"/>
            <a:ext cx="4114800" cy="1066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rebuchet MS" pitchFamily="34" charset="0"/>
              </a:rPr>
              <a:t>Applications</a:t>
            </a:r>
            <a:endParaRPr lang="en-US" sz="2000" b="1" dirty="0">
              <a:solidFill>
                <a:schemeClr val="bg2"/>
              </a:solidFill>
              <a:latin typeface="Trebuchet MS" pitchFamily="34" charset="0"/>
            </a:endParaRPr>
          </a:p>
        </p:txBody>
      </p:sp>
      <p:sp>
        <p:nvSpPr>
          <p:cNvPr id="16" name="Oval 15"/>
          <p:cNvSpPr/>
          <p:nvPr/>
        </p:nvSpPr>
        <p:spPr>
          <a:xfrm>
            <a:off x="762000" y="4648200"/>
            <a:ext cx="4114800" cy="1066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rebuchet MS" pitchFamily="34" charset="0"/>
              </a:rPr>
              <a:t>Processors</a:t>
            </a:r>
            <a:endParaRPr lang="en-US" sz="2000" b="1" dirty="0">
              <a:solidFill>
                <a:schemeClr val="bg2"/>
              </a:solidFill>
              <a:latin typeface="Trebuchet MS" pitchFamily="34" charset="0"/>
            </a:endParaRPr>
          </a:p>
        </p:txBody>
      </p:sp>
      <p:sp>
        <p:nvSpPr>
          <p:cNvPr id="17" name="Oval 16"/>
          <p:cNvSpPr/>
          <p:nvPr/>
        </p:nvSpPr>
        <p:spPr>
          <a:xfrm>
            <a:off x="762000" y="3657600"/>
            <a:ext cx="4114800" cy="1066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rebuchet MS" pitchFamily="34" charset="0"/>
              </a:rPr>
              <a:t>Compute Languages</a:t>
            </a:r>
            <a:endParaRPr lang="en-US" sz="2000" b="1" dirty="0">
              <a:solidFill>
                <a:schemeClr val="bg2"/>
              </a:solidFill>
              <a:latin typeface="Trebuchet MS" pitchFamily="34" charset="0"/>
            </a:endParaRPr>
          </a:p>
        </p:txBody>
      </p:sp>
      <p:sp>
        <p:nvSpPr>
          <p:cNvPr id="19" name="Oval 18"/>
          <p:cNvSpPr/>
          <p:nvPr/>
        </p:nvSpPr>
        <p:spPr>
          <a:xfrm>
            <a:off x="762000" y="2667000"/>
            <a:ext cx="2057400" cy="1066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rebuchet MS" pitchFamily="34" charset="0"/>
              </a:rPr>
              <a:t>Domain Libraries</a:t>
            </a:r>
            <a:endParaRPr lang="en-US" sz="2000" b="1" dirty="0">
              <a:solidFill>
                <a:schemeClr val="bg2"/>
              </a:solidFill>
              <a:latin typeface="Trebuchet MS" pitchFamily="34" charset="0"/>
            </a:endParaRPr>
          </a:p>
        </p:txBody>
      </p:sp>
      <p:sp>
        <p:nvSpPr>
          <p:cNvPr id="22" name="Oval 21"/>
          <p:cNvSpPr/>
          <p:nvPr/>
        </p:nvSpPr>
        <p:spPr>
          <a:xfrm>
            <a:off x="2667000" y="2667000"/>
            <a:ext cx="2209800" cy="1066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rebuchet MS" pitchFamily="34" charset="0"/>
              </a:rPr>
              <a:t>Domain Languages</a:t>
            </a:r>
            <a:endParaRPr lang="en-US" sz="2000" b="1" dirty="0">
              <a:solidFill>
                <a:schemeClr val="bg2"/>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59395" name="Content Placeholder 2"/>
          <p:cNvSpPr>
            <a:spLocks noGrp="1"/>
          </p:cNvSpPr>
          <p:nvPr>
            <p:ph idx="1"/>
          </p:nvPr>
        </p:nvSpPr>
        <p:spPr>
          <a:xfrm>
            <a:off x="382588" y="1414464"/>
            <a:ext cx="8380412" cy="4380173"/>
          </a:xfrm>
        </p:spPr>
        <p:txBody>
          <a:bodyPr/>
          <a:lstStyle/>
          <a:p>
            <a:r>
              <a:rPr lang="en-US" sz="2800" dirty="0" smtClean="0"/>
              <a:t>Compute </a:t>
            </a:r>
            <a:r>
              <a:rPr lang="en-US" sz="2800" dirty="0" err="1" smtClean="0"/>
              <a:t>Shader</a:t>
            </a:r>
            <a:r>
              <a:rPr lang="en-US" sz="2800" dirty="0" smtClean="0"/>
              <a:t> is coming in Direct3D11</a:t>
            </a:r>
          </a:p>
          <a:p>
            <a:pPr lvl="1"/>
            <a:r>
              <a:rPr lang="en-US" sz="2400" dirty="0" smtClean="0"/>
              <a:t>GPU performance for more applications</a:t>
            </a:r>
          </a:p>
          <a:p>
            <a:r>
              <a:rPr lang="en-US" sz="2800" dirty="0" smtClean="0"/>
              <a:t>Scalable parallel processing model</a:t>
            </a:r>
          </a:p>
          <a:p>
            <a:pPr lvl="1"/>
            <a:r>
              <a:rPr lang="en-US" sz="2400" dirty="0" smtClean="0"/>
              <a:t>Code should scale for several generations</a:t>
            </a:r>
          </a:p>
          <a:p>
            <a:r>
              <a:rPr lang="en-US" sz="2800" dirty="0" smtClean="0"/>
              <a:t>Increased generality will enable both</a:t>
            </a:r>
          </a:p>
          <a:p>
            <a:pPr lvl="1"/>
            <a:r>
              <a:rPr lang="en-US" sz="2400" dirty="0" smtClean="0"/>
              <a:t>Improved performance on existing GPU tasks</a:t>
            </a:r>
          </a:p>
          <a:p>
            <a:pPr lvl="1"/>
            <a:r>
              <a:rPr lang="en-US" sz="2400" dirty="0" smtClean="0"/>
              <a:t>More CPU tasks can switch to DP cores</a:t>
            </a:r>
          </a:p>
          <a:p>
            <a:r>
              <a:rPr lang="en-US" sz="2800" dirty="0" smtClean="0"/>
              <a:t>Full cross-vendor support</a:t>
            </a:r>
          </a:p>
          <a:p>
            <a:pPr lvl="1"/>
            <a:r>
              <a:rPr lang="en-US" sz="2400" dirty="0" smtClean="0"/>
              <a:t>Enables broadest possible installed base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01895"/>
          </a:xfrm>
        </p:spPr>
        <p:txBody>
          <a:bodyPr/>
          <a:lstStyle/>
          <a:p>
            <a:r>
              <a:rPr lang="en-US" dirty="0" smtClean="0"/>
              <a:t>Application</a:t>
            </a:r>
            <a:br>
              <a:rPr lang="en-US" dirty="0" smtClean="0"/>
            </a:br>
            <a:r>
              <a:rPr lang="en-US" sz="4000" dirty="0" smtClean="0"/>
              <a:t>GPU Video Processing</a:t>
            </a:r>
            <a:endParaRPr lang="en-US" dirty="0"/>
          </a:p>
        </p:txBody>
      </p:sp>
      <p:sp>
        <p:nvSpPr>
          <p:cNvPr id="3" name="Subtitle 2"/>
          <p:cNvSpPr>
            <a:spLocks noGrp="1"/>
          </p:cNvSpPr>
          <p:nvPr>
            <p:ph type="subTitle" idx="1"/>
          </p:nvPr>
        </p:nvSpPr>
        <p:spPr>
          <a:xfrm>
            <a:off x="2734826" y="3870193"/>
            <a:ext cx="5866482" cy="473207"/>
          </a:xfrm>
        </p:spPr>
        <p:txBody>
          <a:bodyPr/>
          <a:lstStyle/>
          <a:p>
            <a:r>
              <a:rPr lang="en-US" dirty="0" smtClean="0"/>
              <a:t>Mike </a:t>
            </a:r>
            <a:r>
              <a:rPr lang="en-US" dirty="0" err="1" smtClean="0"/>
              <a:t>Schmit</a:t>
            </a:r>
            <a:endParaRPr lang="en-US" dirty="0" smtClean="0"/>
          </a:p>
          <a:p>
            <a:r>
              <a:rPr lang="en-US" dirty="0" smtClean="0"/>
              <a:t>Advanced Micro Devices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GRA-T517 Session Description</a:t>
            </a:r>
            <a:endParaRPr lang="en-US" dirty="0"/>
          </a:p>
        </p:txBody>
      </p:sp>
      <p:sp>
        <p:nvSpPr>
          <p:cNvPr id="3" name="Content Placeholder 2"/>
          <p:cNvSpPr>
            <a:spLocks noGrp="1"/>
          </p:cNvSpPr>
          <p:nvPr>
            <p:ph idx="1"/>
          </p:nvPr>
        </p:nvSpPr>
        <p:spPr>
          <a:xfrm>
            <a:off x="382588" y="1414464"/>
            <a:ext cx="8380412" cy="4961358"/>
          </a:xfrm>
        </p:spPr>
        <p:txBody>
          <a:bodyPr/>
          <a:lstStyle/>
          <a:p>
            <a:r>
              <a:rPr lang="en-US" sz="2400" b="1" dirty="0" smtClean="0"/>
              <a:t>The DirectX 11 Compute </a:t>
            </a:r>
            <a:r>
              <a:rPr lang="en-US" sz="2400" b="1" dirty="0" err="1" smtClean="0"/>
              <a:t>Shader</a:t>
            </a:r>
            <a:r>
              <a:rPr lang="en-US" sz="2400" b="1" dirty="0" smtClean="0"/>
              <a:t> for Stream Computing</a:t>
            </a:r>
          </a:p>
          <a:p>
            <a:r>
              <a:rPr lang="en-US" sz="2400" dirty="0" smtClean="0"/>
              <a:t>DirectX 11 introduces the Compute </a:t>
            </a:r>
            <a:r>
              <a:rPr lang="en-US" sz="2400" dirty="0" err="1" smtClean="0"/>
              <a:t>Shader</a:t>
            </a:r>
            <a:r>
              <a:rPr lang="en-US" sz="2400" dirty="0" smtClean="0"/>
              <a:t> as a way to access the computational capability of the GPU in a more flexible way.  This talk covers its key features, and how they can be used by developers to target applications including image and video processing.  A case is made that video processing meets the criteria for consumer value and technical feasibility.  Descriptions of video algorithms are presented with hardware mappings are described and compared.   Presented by Chas. Boyd, Graphics Architect, Windows and Mike Schmit, Manager of Digital Video Software and Stream SDK, Advanced Micro Devices.</a:t>
            </a:r>
          </a:p>
          <a:p>
            <a:endParaRPr lang="en-US" sz="2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Introduction</a:t>
            </a:r>
          </a:p>
        </p:txBody>
      </p:sp>
      <p:sp>
        <p:nvSpPr>
          <p:cNvPr id="114693" name="Rectangle 3"/>
          <p:cNvSpPr>
            <a:spLocks noGrp="1" noChangeArrowheads="1"/>
          </p:cNvSpPr>
          <p:nvPr>
            <p:ph idx="1"/>
          </p:nvPr>
        </p:nvSpPr>
        <p:spPr>
          <a:xfrm>
            <a:off x="382588" y="1447800"/>
            <a:ext cx="8380412" cy="4467890"/>
          </a:xfrm>
        </p:spPr>
        <p:txBody>
          <a:bodyPr/>
          <a:lstStyle/>
          <a:p>
            <a:r>
              <a:rPr lang="en-US" sz="2800" dirty="0" smtClean="0"/>
              <a:t>PC Consumer video processing provides a major opportunity for hardware acceleration </a:t>
            </a:r>
          </a:p>
          <a:p>
            <a:r>
              <a:rPr lang="en-US" sz="2800" dirty="0" smtClean="0"/>
              <a:t> Widely available Programmable GPU hardware offers compelling performance gains for video computing</a:t>
            </a:r>
          </a:p>
          <a:p>
            <a:r>
              <a:rPr lang="en-US" sz="2800" dirty="0" smtClean="0"/>
              <a:t>This talk will highlight the areas of the video processing pipeline, specifically</a:t>
            </a:r>
          </a:p>
          <a:p>
            <a:pPr lvl="1"/>
            <a:r>
              <a:rPr lang="en-US" sz="2400" dirty="0" smtClean="0"/>
              <a:t>Algorithms that map well to the GPU compute </a:t>
            </a:r>
            <a:r>
              <a:rPr lang="en-US" sz="2400" dirty="0" err="1" smtClean="0"/>
              <a:t>shader</a:t>
            </a:r>
            <a:r>
              <a:rPr lang="en-US" sz="2400" dirty="0" smtClean="0"/>
              <a:t> architecture </a:t>
            </a:r>
          </a:p>
          <a:p>
            <a:pPr lvl="1"/>
            <a:r>
              <a:rPr lang="en-US" sz="2400" dirty="0" smtClean="0"/>
              <a:t>A case study of difficult algorithms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Y_Img_tiled"/>
          <p:cNvPicPr>
            <a:picLocks noChangeAspect="1" noChangeArrowheads="1"/>
          </p:cNvPicPr>
          <p:nvPr/>
        </p:nvPicPr>
        <p:blipFill>
          <a:blip r:embed="rId3"/>
          <a:srcRect/>
          <a:stretch>
            <a:fillRect/>
          </a:stretch>
        </p:blipFill>
        <p:spPr bwMode="auto">
          <a:xfrm>
            <a:off x="466725" y="3673475"/>
            <a:ext cx="4352925" cy="2432050"/>
          </a:xfrm>
          <a:prstGeom prst="rect">
            <a:avLst/>
          </a:prstGeom>
          <a:noFill/>
        </p:spPr>
      </p:pic>
      <p:sp>
        <p:nvSpPr>
          <p:cNvPr id="115715" name="Rectangle 3"/>
          <p:cNvSpPr>
            <a:spLocks noGrp="1" noChangeArrowheads="1"/>
          </p:cNvSpPr>
          <p:nvPr>
            <p:ph type="title"/>
          </p:nvPr>
        </p:nvSpPr>
        <p:spPr>
          <a:xfrm>
            <a:off x="382588" y="228600"/>
            <a:ext cx="8380412" cy="747897"/>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Data Mapping To HW</a:t>
            </a:r>
          </a:p>
        </p:txBody>
      </p:sp>
      <p:sp>
        <p:nvSpPr>
          <p:cNvPr id="115718" name="Rectangle 6"/>
          <p:cNvSpPr>
            <a:spLocks noGrp="1" noChangeArrowheads="1"/>
          </p:cNvSpPr>
          <p:nvPr>
            <p:ph idx="1"/>
          </p:nvPr>
        </p:nvSpPr>
        <p:spPr>
          <a:xfrm>
            <a:off x="382588" y="1414464"/>
            <a:ext cx="6704012" cy="2369879"/>
          </a:xfrm>
          <a:noFill/>
        </p:spPr>
        <p:txBody>
          <a:bodyPr/>
          <a:lstStyle/>
          <a:p>
            <a:r>
              <a:rPr lang="en-US" sz="2100" dirty="0" smtClean="0">
                <a:solidFill>
                  <a:schemeClr val="tx1"/>
                </a:solidFill>
                <a:effectLst/>
              </a:rPr>
              <a:t>Each data element becomes a “thread” on the GPU and processed by a thread processor</a:t>
            </a:r>
          </a:p>
          <a:p>
            <a:r>
              <a:rPr lang="en-US" sz="2100" dirty="0" smtClean="0">
                <a:solidFill>
                  <a:schemeClr val="tx1"/>
                </a:solidFill>
                <a:effectLst/>
              </a:rPr>
              <a:t>The domain of execution is the array of all data elements…could be a pixel, a </a:t>
            </a:r>
            <a:r>
              <a:rPr lang="en-US" sz="2100" dirty="0" err="1" smtClean="0">
                <a:solidFill>
                  <a:schemeClr val="tx1"/>
                </a:solidFill>
                <a:effectLst/>
              </a:rPr>
              <a:t>macroblock</a:t>
            </a:r>
            <a:r>
              <a:rPr lang="en-US" sz="2100" dirty="0" smtClean="0">
                <a:solidFill>
                  <a:schemeClr val="tx1"/>
                </a:solidFill>
                <a:effectLst/>
              </a:rPr>
              <a:t>, etc.</a:t>
            </a:r>
          </a:p>
          <a:p>
            <a:endParaRPr lang="en-US" sz="2100" dirty="0" smtClean="0">
              <a:solidFill>
                <a:schemeClr val="tx1"/>
              </a:solidFill>
              <a:effectLst/>
            </a:endParaRPr>
          </a:p>
        </p:txBody>
      </p:sp>
      <p:pic>
        <p:nvPicPr>
          <p:cNvPr id="115716" name="Picture 4"/>
          <p:cNvPicPr>
            <a:picLocks noChangeAspect="1" noChangeArrowheads="1"/>
          </p:cNvPicPr>
          <p:nvPr/>
        </p:nvPicPr>
        <p:blipFill>
          <a:blip r:embed="rId4"/>
          <a:srcRect/>
          <a:stretch>
            <a:fillRect/>
          </a:stretch>
        </p:blipFill>
        <p:spPr bwMode="auto">
          <a:xfrm>
            <a:off x="7207250" y="884238"/>
            <a:ext cx="1042988" cy="3352800"/>
          </a:xfrm>
          <a:prstGeom prst="rect">
            <a:avLst/>
          </a:prstGeom>
          <a:noFill/>
        </p:spPr>
      </p:pic>
      <p:sp>
        <p:nvSpPr>
          <p:cNvPr id="115717" name="Text Box 5"/>
          <p:cNvSpPr txBox="1">
            <a:spLocks noChangeArrowheads="1"/>
          </p:cNvSpPr>
          <p:nvPr/>
        </p:nvSpPr>
        <p:spPr bwMode="auto">
          <a:xfrm>
            <a:off x="6324600" y="4389438"/>
            <a:ext cx="2819400" cy="615553"/>
          </a:xfrm>
          <a:prstGeom prst="rect">
            <a:avLst/>
          </a:prstGeom>
          <a:noFill/>
          <a:ln w="12700">
            <a:noFill/>
            <a:miter lim="800000"/>
            <a:headEnd/>
            <a:tailEnd/>
          </a:ln>
          <a:effectLst/>
        </p:spPr>
        <p:txBody>
          <a:bodyPr wrap="square">
            <a:spAutoFit/>
          </a:bodyPr>
          <a:lstStyle/>
          <a:p>
            <a:pPr algn="ctr">
              <a:spcBef>
                <a:spcPct val="50000"/>
              </a:spcBef>
            </a:pPr>
            <a:r>
              <a:rPr lang="en-US" sz="1600" b="1" dirty="0">
                <a:latin typeface="Trebuchet MS" pitchFamily="34" charset="0"/>
              </a:rPr>
              <a:t>one of many SIMD cores </a:t>
            </a:r>
          </a:p>
          <a:p>
            <a:pPr algn="ctr">
              <a:spcBef>
                <a:spcPct val="50000"/>
              </a:spcBef>
            </a:pPr>
            <a:r>
              <a:rPr lang="en-US" sz="1200" b="1" dirty="0">
                <a:latin typeface="Trebuchet MS" pitchFamily="34" charset="0"/>
              </a:rPr>
              <a:t>(16 thread processors per SIMD core)</a:t>
            </a:r>
          </a:p>
        </p:txBody>
      </p:sp>
      <p:sp>
        <p:nvSpPr>
          <p:cNvPr id="115719" name="Freeform 7"/>
          <p:cNvSpPr>
            <a:spLocks/>
          </p:cNvSpPr>
          <p:nvPr/>
        </p:nvSpPr>
        <p:spPr bwMode="auto">
          <a:xfrm>
            <a:off x="636588" y="2784475"/>
            <a:ext cx="6692900" cy="1104900"/>
          </a:xfrm>
          <a:custGeom>
            <a:avLst/>
            <a:gdLst/>
            <a:ahLst/>
            <a:cxnLst>
              <a:cxn ang="0">
                <a:pos x="55" y="614"/>
              </a:cxn>
              <a:cxn ang="0">
                <a:pos x="695" y="38"/>
              </a:cxn>
              <a:cxn ang="0">
                <a:pos x="4224" y="386"/>
              </a:cxn>
            </a:cxnLst>
            <a:rect l="0" t="0" r="r" b="b"/>
            <a:pathLst>
              <a:path w="4224" h="614">
                <a:moveTo>
                  <a:pt x="55" y="614"/>
                </a:moveTo>
                <a:cubicBezTo>
                  <a:pt x="27" y="345"/>
                  <a:pt x="0" y="76"/>
                  <a:pt x="695" y="38"/>
                </a:cubicBezTo>
                <a:cubicBezTo>
                  <a:pt x="1390" y="0"/>
                  <a:pt x="3636" y="328"/>
                  <a:pt x="4224" y="386"/>
                </a:cubicBezTo>
              </a:path>
            </a:pathLst>
          </a:custGeom>
          <a:noFill/>
          <a:ln w="31750" cap="flat" cmpd="sng">
            <a:solidFill>
              <a:schemeClr val="tx1"/>
            </a:solidFill>
            <a:prstDash val="solid"/>
            <a:round/>
            <a:headEnd type="oval" w="med" len="med"/>
            <a:tailEnd type="stealth" w="lg" len="lg"/>
          </a:ln>
          <a:effectLst/>
        </p:spPr>
        <p:txBody>
          <a:bodyPr wrap="none" anchor="ctr"/>
          <a:lstStyle/>
          <a:p>
            <a:endParaRPr lang="en-US"/>
          </a:p>
        </p:txBody>
      </p:sp>
      <p:sp>
        <p:nvSpPr>
          <p:cNvPr id="115720" name="Freeform 8"/>
          <p:cNvSpPr>
            <a:spLocks/>
          </p:cNvSpPr>
          <p:nvPr/>
        </p:nvSpPr>
        <p:spPr bwMode="auto">
          <a:xfrm>
            <a:off x="1676400" y="2994025"/>
            <a:ext cx="6167438" cy="974725"/>
          </a:xfrm>
          <a:custGeom>
            <a:avLst/>
            <a:gdLst/>
            <a:ahLst/>
            <a:cxnLst>
              <a:cxn ang="0">
                <a:pos x="55" y="614"/>
              </a:cxn>
              <a:cxn ang="0">
                <a:pos x="695" y="38"/>
              </a:cxn>
              <a:cxn ang="0">
                <a:pos x="4224" y="386"/>
              </a:cxn>
            </a:cxnLst>
            <a:rect l="0" t="0" r="r" b="b"/>
            <a:pathLst>
              <a:path w="4224" h="614">
                <a:moveTo>
                  <a:pt x="55" y="614"/>
                </a:moveTo>
                <a:cubicBezTo>
                  <a:pt x="27" y="345"/>
                  <a:pt x="0" y="76"/>
                  <a:pt x="695" y="38"/>
                </a:cubicBezTo>
                <a:cubicBezTo>
                  <a:pt x="1390" y="0"/>
                  <a:pt x="3636" y="328"/>
                  <a:pt x="4224" y="386"/>
                </a:cubicBezTo>
              </a:path>
            </a:pathLst>
          </a:custGeom>
          <a:noFill/>
          <a:ln w="31750" cap="flat" cmpd="sng">
            <a:solidFill>
              <a:schemeClr val="tx1"/>
            </a:solidFill>
            <a:prstDash val="solid"/>
            <a:round/>
            <a:headEnd type="oval" w="med" len="med"/>
            <a:tailEnd type="stealth" w="lg" len="lg"/>
          </a:ln>
          <a:effectLst/>
        </p:spPr>
        <p:txBody>
          <a:bodyPr wrap="none" anchor="ctr"/>
          <a:lstStyle/>
          <a:p>
            <a:endParaRPr lang="en-US"/>
          </a:p>
        </p:txBody>
      </p:sp>
      <p:sp>
        <p:nvSpPr>
          <p:cNvPr id="115721" name="Freeform 9"/>
          <p:cNvSpPr>
            <a:spLocks/>
          </p:cNvSpPr>
          <p:nvPr/>
        </p:nvSpPr>
        <p:spPr bwMode="auto">
          <a:xfrm>
            <a:off x="661988" y="2982913"/>
            <a:ext cx="6681787" cy="1879600"/>
          </a:xfrm>
          <a:custGeom>
            <a:avLst/>
            <a:gdLst/>
            <a:ahLst/>
            <a:cxnLst>
              <a:cxn ang="0">
                <a:pos x="77" y="1184"/>
              </a:cxn>
              <a:cxn ang="0">
                <a:pos x="689" y="105"/>
              </a:cxn>
              <a:cxn ang="0">
                <a:pos x="4209" y="553"/>
              </a:cxn>
            </a:cxnLst>
            <a:rect l="0" t="0" r="r" b="b"/>
            <a:pathLst>
              <a:path w="4209" h="1184">
                <a:moveTo>
                  <a:pt x="77" y="1184"/>
                </a:moveTo>
                <a:cubicBezTo>
                  <a:pt x="38" y="697"/>
                  <a:pt x="0" y="210"/>
                  <a:pt x="689" y="105"/>
                </a:cubicBezTo>
                <a:cubicBezTo>
                  <a:pt x="1378" y="0"/>
                  <a:pt x="2793" y="276"/>
                  <a:pt x="4209" y="553"/>
                </a:cubicBezTo>
              </a:path>
            </a:pathLst>
          </a:custGeom>
          <a:noFill/>
          <a:ln w="38100" cap="flat" cmpd="sng">
            <a:solidFill>
              <a:schemeClr val="tx1"/>
            </a:solidFill>
            <a:prstDash val="solid"/>
            <a:round/>
            <a:headEnd type="oval" w="med" len="med"/>
            <a:tailEnd type="stealth" w="lg" len="lg"/>
          </a:ln>
          <a:effectLst/>
        </p:spPr>
        <p:txBody>
          <a:bodyPr wrap="none" anchor="ctr"/>
          <a:lstStyle/>
          <a:p>
            <a:endParaRPr lang="en-US"/>
          </a:p>
        </p:txBody>
      </p:sp>
      <p:sp>
        <p:nvSpPr>
          <p:cNvPr id="115722" name="Freeform 10"/>
          <p:cNvSpPr>
            <a:spLocks/>
          </p:cNvSpPr>
          <p:nvPr/>
        </p:nvSpPr>
        <p:spPr bwMode="auto">
          <a:xfrm>
            <a:off x="1684338" y="3282950"/>
            <a:ext cx="6197600" cy="1622425"/>
          </a:xfrm>
          <a:custGeom>
            <a:avLst/>
            <a:gdLst/>
            <a:ahLst/>
            <a:cxnLst>
              <a:cxn ang="0">
                <a:pos x="0" y="1022"/>
              </a:cxn>
              <a:cxn ang="0">
                <a:pos x="841" y="90"/>
              </a:cxn>
              <a:cxn ang="0">
                <a:pos x="3904" y="483"/>
              </a:cxn>
            </a:cxnLst>
            <a:rect l="0" t="0" r="r" b="b"/>
            <a:pathLst>
              <a:path w="3904" h="1022">
                <a:moveTo>
                  <a:pt x="0" y="1022"/>
                </a:moveTo>
                <a:cubicBezTo>
                  <a:pt x="95" y="601"/>
                  <a:pt x="190" y="180"/>
                  <a:pt x="841" y="90"/>
                </a:cubicBezTo>
                <a:cubicBezTo>
                  <a:pt x="1492" y="0"/>
                  <a:pt x="3394" y="418"/>
                  <a:pt x="3904" y="483"/>
                </a:cubicBezTo>
              </a:path>
            </a:pathLst>
          </a:custGeom>
          <a:noFill/>
          <a:ln w="38100" cap="flat" cmpd="sng">
            <a:solidFill>
              <a:schemeClr val="tx1"/>
            </a:solidFill>
            <a:prstDash val="solid"/>
            <a:round/>
            <a:headEnd type="oval" w="med" len="med"/>
            <a:tailEnd type="stealth" w="lg" len="lg"/>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Y_Img_tiled"/>
          <p:cNvPicPr>
            <a:picLocks noChangeAspect="1" noChangeArrowheads="1"/>
          </p:cNvPicPr>
          <p:nvPr/>
        </p:nvPicPr>
        <p:blipFill>
          <a:blip r:embed="rId3"/>
          <a:srcRect/>
          <a:stretch>
            <a:fillRect/>
          </a:stretch>
        </p:blipFill>
        <p:spPr bwMode="auto">
          <a:xfrm>
            <a:off x="466725" y="3673475"/>
            <a:ext cx="4352925" cy="2432050"/>
          </a:xfrm>
          <a:prstGeom prst="rect">
            <a:avLst/>
          </a:prstGeom>
          <a:noFill/>
        </p:spPr>
      </p:pic>
      <p:sp>
        <p:nvSpPr>
          <p:cNvPr id="116739" name="Rectangle 3"/>
          <p:cNvSpPr>
            <a:spLocks noGrp="1" noChangeArrowheads="1"/>
          </p:cNvSpPr>
          <p:nvPr>
            <p:ph type="title"/>
          </p:nvPr>
        </p:nvSpPr>
        <p:spPr>
          <a:xfrm>
            <a:off x="382588" y="228600"/>
            <a:ext cx="8380412" cy="664797"/>
          </a:xfrm>
          <a:noFill/>
          <a:ln w="9525" algn="ctr">
            <a:noFill/>
            <a:miter lim="800000"/>
            <a:headEnd/>
            <a:tailEnd/>
          </a:ln>
        </p:spPr>
        <p:txBody>
          <a:bodyPr vert="horz" wrap="square" lIns="0" tIns="0" rIns="0" bIns="0" numCol="1" anchor="t" anchorCtr="0" compatLnSpc="1">
            <a:prstTxWarp prst="textNoShape">
              <a:avLst/>
            </a:prstTxWarp>
            <a:spAutoFit/>
          </a:bodyPr>
          <a:lstStyle/>
          <a:p>
            <a:r>
              <a:rPr smtClean="0"/>
              <a:t>SMT In Each Thread Processor</a:t>
            </a:r>
          </a:p>
        </p:txBody>
      </p:sp>
      <p:sp>
        <p:nvSpPr>
          <p:cNvPr id="116741" name="Rectangle 5"/>
          <p:cNvSpPr>
            <a:spLocks noGrp="1" noChangeArrowheads="1"/>
          </p:cNvSpPr>
          <p:nvPr>
            <p:ph idx="1"/>
          </p:nvPr>
        </p:nvSpPr>
        <p:spPr>
          <a:xfrm>
            <a:off x="382588" y="1414464"/>
            <a:ext cx="6780212" cy="1332673"/>
          </a:xfrm>
          <a:noFill/>
        </p:spPr>
        <p:txBody>
          <a:bodyPr/>
          <a:lstStyle/>
          <a:p>
            <a:pPr>
              <a:lnSpc>
                <a:spcPct val="100000"/>
              </a:lnSpc>
            </a:pPr>
            <a:r>
              <a:rPr lang="en-US" sz="1800" dirty="0" smtClean="0">
                <a:solidFill>
                  <a:schemeClr val="tx1"/>
                </a:solidFill>
                <a:effectLst/>
              </a:rPr>
              <a:t>Each thread processor (TP) actually runs multiple threads, time-slicing between them to hide memory latency</a:t>
            </a:r>
          </a:p>
          <a:p>
            <a:pPr>
              <a:lnSpc>
                <a:spcPct val="85000"/>
              </a:lnSpc>
            </a:pPr>
            <a:r>
              <a:rPr lang="en-US" sz="1800" dirty="0" smtClean="0">
                <a:solidFill>
                  <a:schemeClr val="tx1"/>
                </a:solidFill>
                <a:effectLst/>
              </a:rPr>
              <a:t>4, 8 or more threads run on each TP</a:t>
            </a:r>
          </a:p>
          <a:p>
            <a:pPr>
              <a:lnSpc>
                <a:spcPct val="85000"/>
              </a:lnSpc>
              <a:buFontTx/>
              <a:buNone/>
            </a:pPr>
            <a:r>
              <a:rPr lang="en-US" sz="1800" dirty="0" smtClean="0">
                <a:solidFill>
                  <a:schemeClr val="tx1"/>
                </a:solidFill>
                <a:effectLst/>
              </a:rPr>
              <a:t>* SMT equals simultaneous multi-threading</a:t>
            </a:r>
          </a:p>
        </p:txBody>
      </p:sp>
      <p:pic>
        <p:nvPicPr>
          <p:cNvPr id="116740" name="Picture 4"/>
          <p:cNvPicPr>
            <a:picLocks noChangeAspect="1" noChangeArrowheads="1"/>
          </p:cNvPicPr>
          <p:nvPr/>
        </p:nvPicPr>
        <p:blipFill>
          <a:blip r:embed="rId4"/>
          <a:srcRect/>
          <a:stretch>
            <a:fillRect/>
          </a:stretch>
        </p:blipFill>
        <p:spPr bwMode="auto">
          <a:xfrm>
            <a:off x="7207250" y="884238"/>
            <a:ext cx="1042988" cy="3352800"/>
          </a:xfrm>
          <a:prstGeom prst="rect">
            <a:avLst/>
          </a:prstGeom>
          <a:noFill/>
        </p:spPr>
      </p:pic>
      <p:sp>
        <p:nvSpPr>
          <p:cNvPr id="116742" name="Freeform 6"/>
          <p:cNvSpPr>
            <a:spLocks/>
          </p:cNvSpPr>
          <p:nvPr/>
        </p:nvSpPr>
        <p:spPr bwMode="auto">
          <a:xfrm>
            <a:off x="636588" y="2784475"/>
            <a:ext cx="6692900" cy="1104900"/>
          </a:xfrm>
          <a:custGeom>
            <a:avLst/>
            <a:gdLst/>
            <a:ahLst/>
            <a:cxnLst>
              <a:cxn ang="0">
                <a:pos x="55" y="614"/>
              </a:cxn>
              <a:cxn ang="0">
                <a:pos x="695" y="38"/>
              </a:cxn>
              <a:cxn ang="0">
                <a:pos x="4224" y="386"/>
              </a:cxn>
            </a:cxnLst>
            <a:rect l="0" t="0" r="r" b="b"/>
            <a:pathLst>
              <a:path w="4224" h="614">
                <a:moveTo>
                  <a:pt x="55" y="614"/>
                </a:moveTo>
                <a:cubicBezTo>
                  <a:pt x="27" y="345"/>
                  <a:pt x="0" y="76"/>
                  <a:pt x="695" y="38"/>
                </a:cubicBezTo>
                <a:cubicBezTo>
                  <a:pt x="1390" y="0"/>
                  <a:pt x="3636" y="328"/>
                  <a:pt x="4224" y="386"/>
                </a:cubicBezTo>
              </a:path>
            </a:pathLst>
          </a:custGeom>
          <a:noFill/>
          <a:ln w="31750" cap="flat" cmpd="sng">
            <a:solidFill>
              <a:schemeClr val="tx1"/>
            </a:solidFill>
            <a:prstDash val="solid"/>
            <a:round/>
            <a:headEnd type="oval" w="med" len="med"/>
            <a:tailEnd type="stealth" w="lg" len="lg"/>
          </a:ln>
          <a:effectLst/>
        </p:spPr>
        <p:txBody>
          <a:bodyPr wrap="none" anchor="ctr"/>
          <a:lstStyle/>
          <a:p>
            <a:endParaRPr lang="en-US"/>
          </a:p>
        </p:txBody>
      </p:sp>
      <p:sp>
        <p:nvSpPr>
          <p:cNvPr id="116743" name="Freeform 7"/>
          <p:cNvSpPr>
            <a:spLocks/>
          </p:cNvSpPr>
          <p:nvPr/>
        </p:nvSpPr>
        <p:spPr bwMode="auto">
          <a:xfrm>
            <a:off x="1122363" y="2936875"/>
            <a:ext cx="6359525" cy="1104900"/>
          </a:xfrm>
          <a:custGeom>
            <a:avLst/>
            <a:gdLst/>
            <a:ahLst/>
            <a:cxnLst>
              <a:cxn ang="0">
                <a:pos x="55" y="614"/>
              </a:cxn>
              <a:cxn ang="0">
                <a:pos x="695" y="38"/>
              </a:cxn>
              <a:cxn ang="0">
                <a:pos x="4224" y="386"/>
              </a:cxn>
            </a:cxnLst>
            <a:rect l="0" t="0" r="r" b="b"/>
            <a:pathLst>
              <a:path w="4224" h="614">
                <a:moveTo>
                  <a:pt x="55" y="614"/>
                </a:moveTo>
                <a:cubicBezTo>
                  <a:pt x="27" y="345"/>
                  <a:pt x="0" y="76"/>
                  <a:pt x="695" y="38"/>
                </a:cubicBezTo>
                <a:cubicBezTo>
                  <a:pt x="1390" y="0"/>
                  <a:pt x="3636" y="328"/>
                  <a:pt x="4224" y="386"/>
                </a:cubicBezTo>
              </a:path>
            </a:pathLst>
          </a:custGeom>
          <a:noFill/>
          <a:ln w="31750" cap="flat" cmpd="sng">
            <a:solidFill>
              <a:schemeClr val="tx1"/>
            </a:solidFill>
            <a:prstDash val="solid"/>
            <a:round/>
            <a:headEnd type="oval" w="med" len="med"/>
            <a:tailEnd type="stealth" w="lg" len="lg"/>
          </a:ln>
          <a:effectLst/>
        </p:spPr>
        <p:txBody>
          <a:bodyPr wrap="none" anchor="ctr"/>
          <a:lstStyle/>
          <a:p>
            <a:endParaRPr lang="en-US"/>
          </a:p>
        </p:txBody>
      </p:sp>
      <p:sp>
        <p:nvSpPr>
          <p:cNvPr id="116744" name="Freeform 8"/>
          <p:cNvSpPr>
            <a:spLocks/>
          </p:cNvSpPr>
          <p:nvPr/>
        </p:nvSpPr>
        <p:spPr bwMode="auto">
          <a:xfrm>
            <a:off x="642938" y="2836863"/>
            <a:ext cx="6773862" cy="1560512"/>
          </a:xfrm>
          <a:custGeom>
            <a:avLst/>
            <a:gdLst/>
            <a:ahLst/>
            <a:cxnLst>
              <a:cxn ang="0">
                <a:pos x="61" y="983"/>
              </a:cxn>
              <a:cxn ang="0">
                <a:pos x="701" y="87"/>
              </a:cxn>
              <a:cxn ang="0">
                <a:pos x="4267" y="462"/>
              </a:cxn>
            </a:cxnLst>
            <a:rect l="0" t="0" r="r" b="b"/>
            <a:pathLst>
              <a:path w="4267" h="983">
                <a:moveTo>
                  <a:pt x="61" y="983"/>
                </a:moveTo>
                <a:cubicBezTo>
                  <a:pt x="30" y="578"/>
                  <a:pt x="0" y="174"/>
                  <a:pt x="701" y="87"/>
                </a:cubicBezTo>
                <a:cubicBezTo>
                  <a:pt x="1402" y="0"/>
                  <a:pt x="3673" y="401"/>
                  <a:pt x="4267" y="462"/>
                </a:cubicBezTo>
              </a:path>
            </a:pathLst>
          </a:custGeom>
          <a:noFill/>
          <a:ln w="38100" cap="flat" cmpd="sng">
            <a:solidFill>
              <a:schemeClr val="tx1"/>
            </a:solidFill>
            <a:prstDash val="solid"/>
            <a:round/>
            <a:headEnd type="oval" w="med" len="med"/>
            <a:tailEnd type="stealth" w="lg" len="lg"/>
          </a:ln>
          <a:effectLst/>
        </p:spPr>
        <p:txBody>
          <a:bodyPr wrap="none" anchor="ctr"/>
          <a:lstStyle/>
          <a:p>
            <a:endParaRPr lang="en-US"/>
          </a:p>
        </p:txBody>
      </p:sp>
      <p:sp>
        <p:nvSpPr>
          <p:cNvPr id="116745" name="Freeform 9"/>
          <p:cNvSpPr>
            <a:spLocks/>
          </p:cNvSpPr>
          <p:nvPr/>
        </p:nvSpPr>
        <p:spPr bwMode="auto">
          <a:xfrm>
            <a:off x="1204913" y="2955925"/>
            <a:ext cx="6284912" cy="1441450"/>
          </a:xfrm>
          <a:custGeom>
            <a:avLst/>
            <a:gdLst/>
            <a:ahLst/>
            <a:cxnLst>
              <a:cxn ang="0">
                <a:pos x="0" y="908"/>
              </a:cxn>
              <a:cxn ang="0">
                <a:pos x="676" y="76"/>
              </a:cxn>
              <a:cxn ang="0">
                <a:pos x="3959" y="451"/>
              </a:cxn>
            </a:cxnLst>
            <a:rect l="0" t="0" r="r" b="b"/>
            <a:pathLst>
              <a:path w="3959" h="908">
                <a:moveTo>
                  <a:pt x="0" y="908"/>
                </a:moveTo>
                <a:cubicBezTo>
                  <a:pt x="8" y="530"/>
                  <a:pt x="16" y="152"/>
                  <a:pt x="676" y="76"/>
                </a:cubicBezTo>
                <a:cubicBezTo>
                  <a:pt x="1336" y="0"/>
                  <a:pt x="2647" y="225"/>
                  <a:pt x="3959" y="451"/>
                </a:cubicBezTo>
              </a:path>
            </a:pathLst>
          </a:custGeom>
          <a:noFill/>
          <a:ln w="38100" cap="flat" cmpd="sng">
            <a:solidFill>
              <a:schemeClr val="tx1"/>
            </a:solidFill>
            <a:prstDash val="solid"/>
            <a:round/>
            <a:headEnd type="oval" w="med" len="med"/>
            <a:tailEnd type="stealth" w="lg" len="lg"/>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CPU-based Video Encoding</a:t>
            </a:r>
          </a:p>
        </p:txBody>
      </p:sp>
      <p:pic>
        <p:nvPicPr>
          <p:cNvPr id="117763" name="Picture 3" descr="CT_1"/>
          <p:cNvPicPr>
            <a:picLocks noChangeAspect="1" noChangeArrowheads="1"/>
          </p:cNvPicPr>
          <p:nvPr/>
        </p:nvPicPr>
        <p:blipFill>
          <a:blip r:embed="rId3"/>
          <a:srcRect/>
          <a:stretch>
            <a:fillRect/>
          </a:stretch>
        </p:blipFill>
        <p:spPr bwMode="auto">
          <a:xfrm>
            <a:off x="571500" y="1473200"/>
            <a:ext cx="889000" cy="889000"/>
          </a:xfrm>
          <a:prstGeom prst="rect">
            <a:avLst/>
          </a:prstGeom>
          <a:noFill/>
        </p:spPr>
      </p:pic>
      <p:pic>
        <p:nvPicPr>
          <p:cNvPr id="117764" name="Picture 4" descr="CT_2"/>
          <p:cNvPicPr>
            <a:picLocks noChangeAspect="1" noChangeArrowheads="1"/>
          </p:cNvPicPr>
          <p:nvPr/>
        </p:nvPicPr>
        <p:blipFill>
          <a:blip r:embed="rId4"/>
          <a:srcRect/>
          <a:stretch>
            <a:fillRect/>
          </a:stretch>
        </p:blipFill>
        <p:spPr bwMode="auto">
          <a:xfrm>
            <a:off x="1460500" y="1484313"/>
            <a:ext cx="884238" cy="884237"/>
          </a:xfrm>
          <a:prstGeom prst="rect">
            <a:avLst/>
          </a:prstGeom>
          <a:noFill/>
        </p:spPr>
      </p:pic>
      <p:pic>
        <p:nvPicPr>
          <p:cNvPr id="117765" name="Picture 5" descr="CT_3"/>
          <p:cNvPicPr>
            <a:picLocks noChangeAspect="1" noChangeArrowheads="1"/>
          </p:cNvPicPr>
          <p:nvPr/>
        </p:nvPicPr>
        <p:blipFill>
          <a:blip r:embed="rId5"/>
          <a:srcRect/>
          <a:stretch>
            <a:fillRect/>
          </a:stretch>
        </p:blipFill>
        <p:spPr bwMode="auto">
          <a:xfrm>
            <a:off x="2339975" y="1484313"/>
            <a:ext cx="884238" cy="884237"/>
          </a:xfrm>
          <a:prstGeom prst="rect">
            <a:avLst/>
          </a:prstGeom>
          <a:noFill/>
        </p:spPr>
      </p:pic>
      <p:pic>
        <p:nvPicPr>
          <p:cNvPr id="117766" name="Picture 6" descr="CT_4"/>
          <p:cNvPicPr>
            <a:picLocks noChangeAspect="1" noChangeArrowheads="1"/>
          </p:cNvPicPr>
          <p:nvPr/>
        </p:nvPicPr>
        <p:blipFill>
          <a:blip r:embed="rId6"/>
          <a:srcRect/>
          <a:stretch>
            <a:fillRect/>
          </a:stretch>
        </p:blipFill>
        <p:spPr bwMode="auto">
          <a:xfrm>
            <a:off x="3221038" y="1474788"/>
            <a:ext cx="885825" cy="879475"/>
          </a:xfrm>
          <a:prstGeom prst="rect">
            <a:avLst/>
          </a:prstGeom>
          <a:noFill/>
        </p:spPr>
      </p:pic>
      <p:pic>
        <p:nvPicPr>
          <p:cNvPr id="117767" name="Picture 7" descr="CT_5"/>
          <p:cNvPicPr>
            <a:picLocks noChangeAspect="1" noChangeArrowheads="1"/>
          </p:cNvPicPr>
          <p:nvPr/>
        </p:nvPicPr>
        <p:blipFill>
          <a:blip r:embed="rId7"/>
          <a:srcRect/>
          <a:stretch>
            <a:fillRect/>
          </a:stretch>
        </p:blipFill>
        <p:spPr bwMode="auto">
          <a:xfrm>
            <a:off x="4106863" y="1474788"/>
            <a:ext cx="879475" cy="879475"/>
          </a:xfrm>
          <a:prstGeom prst="rect">
            <a:avLst/>
          </a:prstGeom>
          <a:noFill/>
        </p:spPr>
      </p:pic>
      <p:pic>
        <p:nvPicPr>
          <p:cNvPr id="117768" name="Picture 8" descr="CT_4"/>
          <p:cNvPicPr>
            <a:picLocks noChangeAspect="1" noChangeArrowheads="1"/>
          </p:cNvPicPr>
          <p:nvPr/>
        </p:nvPicPr>
        <p:blipFill>
          <a:blip r:embed="rId8"/>
          <a:srcRect/>
          <a:stretch>
            <a:fillRect/>
          </a:stretch>
        </p:blipFill>
        <p:spPr bwMode="auto">
          <a:xfrm>
            <a:off x="565150" y="1457325"/>
            <a:ext cx="8045450" cy="4494213"/>
          </a:xfrm>
          <a:prstGeom prst="rect">
            <a:avLst/>
          </a:prstGeom>
          <a:noFill/>
        </p:spPr>
      </p:pic>
      <p:pic>
        <p:nvPicPr>
          <p:cNvPr id="117769" name="Picture 9" descr="Tile_boundry"/>
          <p:cNvPicPr>
            <a:picLocks noChangeAspect="1" noChangeArrowheads="1"/>
          </p:cNvPicPr>
          <p:nvPr/>
        </p:nvPicPr>
        <p:blipFill>
          <a:blip r:embed="rId9"/>
          <a:srcRect/>
          <a:stretch>
            <a:fillRect/>
          </a:stretch>
        </p:blipFill>
        <p:spPr bwMode="auto">
          <a:xfrm>
            <a:off x="515938" y="1447800"/>
            <a:ext cx="8077200" cy="45545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1000" fill="hold"/>
                                        <p:tgtEl>
                                          <p:spTgt spid="117763"/>
                                        </p:tgtEl>
                                        <p:attrNameLst>
                                          <p:attrName>ppt_x</p:attrName>
                                        </p:attrNameLst>
                                      </p:cBhvr>
                                      <p:tavLst>
                                        <p:tav tm="0">
                                          <p:val>
                                            <p:strVal val="1+#ppt_w/2"/>
                                          </p:val>
                                        </p:tav>
                                        <p:tav tm="100000">
                                          <p:val>
                                            <p:strVal val="#ppt_x"/>
                                          </p:val>
                                        </p:tav>
                                      </p:tavLst>
                                    </p:anim>
                                    <p:anim calcmode="lin" valueType="num">
                                      <p:cBhvr additive="base">
                                        <p:cTn id="8" dur="1000" fill="hold"/>
                                        <p:tgtEl>
                                          <p:spTgt spid="11776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17764"/>
                                        </p:tgtEl>
                                        <p:attrNameLst>
                                          <p:attrName>style.visibility</p:attrName>
                                        </p:attrNameLst>
                                      </p:cBhvr>
                                      <p:to>
                                        <p:strVal val="visible"/>
                                      </p:to>
                                    </p:set>
                                    <p:anim calcmode="lin" valueType="num">
                                      <p:cBhvr additive="base">
                                        <p:cTn id="12" dur="1000" fill="hold"/>
                                        <p:tgtEl>
                                          <p:spTgt spid="117764"/>
                                        </p:tgtEl>
                                        <p:attrNameLst>
                                          <p:attrName>ppt_x</p:attrName>
                                        </p:attrNameLst>
                                      </p:cBhvr>
                                      <p:tavLst>
                                        <p:tav tm="0">
                                          <p:val>
                                            <p:strVal val="1+#ppt_w/2"/>
                                          </p:val>
                                        </p:tav>
                                        <p:tav tm="100000">
                                          <p:val>
                                            <p:strVal val="#ppt_x"/>
                                          </p:val>
                                        </p:tav>
                                      </p:tavLst>
                                    </p:anim>
                                    <p:anim calcmode="lin" valueType="num">
                                      <p:cBhvr additive="base">
                                        <p:cTn id="13" dur="1000" fill="hold"/>
                                        <p:tgtEl>
                                          <p:spTgt spid="11776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17765"/>
                                        </p:tgtEl>
                                        <p:attrNameLst>
                                          <p:attrName>style.visibility</p:attrName>
                                        </p:attrNameLst>
                                      </p:cBhvr>
                                      <p:to>
                                        <p:strVal val="visible"/>
                                      </p:to>
                                    </p:set>
                                    <p:anim calcmode="lin" valueType="num">
                                      <p:cBhvr additive="base">
                                        <p:cTn id="17" dur="500" fill="hold"/>
                                        <p:tgtEl>
                                          <p:spTgt spid="117765"/>
                                        </p:tgtEl>
                                        <p:attrNameLst>
                                          <p:attrName>ppt_x</p:attrName>
                                        </p:attrNameLst>
                                      </p:cBhvr>
                                      <p:tavLst>
                                        <p:tav tm="0">
                                          <p:val>
                                            <p:strVal val="1+#ppt_w/2"/>
                                          </p:val>
                                        </p:tav>
                                        <p:tav tm="100000">
                                          <p:val>
                                            <p:strVal val="#ppt_x"/>
                                          </p:val>
                                        </p:tav>
                                      </p:tavLst>
                                    </p:anim>
                                    <p:anim calcmode="lin" valueType="num">
                                      <p:cBhvr additive="base">
                                        <p:cTn id="18" dur="500" fill="hold"/>
                                        <p:tgtEl>
                                          <p:spTgt spid="11776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117766"/>
                                        </p:tgtEl>
                                        <p:attrNameLst>
                                          <p:attrName>style.visibility</p:attrName>
                                        </p:attrNameLst>
                                      </p:cBhvr>
                                      <p:to>
                                        <p:strVal val="visible"/>
                                      </p:to>
                                    </p:set>
                                    <p:anim calcmode="lin" valueType="num">
                                      <p:cBhvr additive="base">
                                        <p:cTn id="22" dur="500" fill="hold"/>
                                        <p:tgtEl>
                                          <p:spTgt spid="117766"/>
                                        </p:tgtEl>
                                        <p:attrNameLst>
                                          <p:attrName>ppt_x</p:attrName>
                                        </p:attrNameLst>
                                      </p:cBhvr>
                                      <p:tavLst>
                                        <p:tav tm="0">
                                          <p:val>
                                            <p:strVal val="1+#ppt_w/2"/>
                                          </p:val>
                                        </p:tav>
                                        <p:tav tm="100000">
                                          <p:val>
                                            <p:strVal val="#ppt_x"/>
                                          </p:val>
                                        </p:tav>
                                      </p:tavLst>
                                    </p:anim>
                                    <p:anim calcmode="lin" valueType="num">
                                      <p:cBhvr additive="base">
                                        <p:cTn id="23" dur="500" fill="hold"/>
                                        <p:tgtEl>
                                          <p:spTgt spid="117766"/>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117767"/>
                                        </p:tgtEl>
                                        <p:attrNameLst>
                                          <p:attrName>style.visibility</p:attrName>
                                        </p:attrNameLst>
                                      </p:cBhvr>
                                      <p:to>
                                        <p:strVal val="visible"/>
                                      </p:to>
                                    </p:set>
                                    <p:anim calcmode="lin" valueType="num">
                                      <p:cBhvr additive="base">
                                        <p:cTn id="27" dur="500" fill="hold"/>
                                        <p:tgtEl>
                                          <p:spTgt spid="117767"/>
                                        </p:tgtEl>
                                        <p:attrNameLst>
                                          <p:attrName>ppt_x</p:attrName>
                                        </p:attrNameLst>
                                      </p:cBhvr>
                                      <p:tavLst>
                                        <p:tav tm="0">
                                          <p:val>
                                            <p:strVal val="1+#ppt_w/2"/>
                                          </p:val>
                                        </p:tav>
                                        <p:tav tm="100000">
                                          <p:val>
                                            <p:strVal val="#ppt_x"/>
                                          </p:val>
                                        </p:tav>
                                      </p:tavLst>
                                    </p:anim>
                                    <p:anim calcmode="lin" valueType="num">
                                      <p:cBhvr additive="base">
                                        <p:cTn id="28" dur="500" fill="hold"/>
                                        <p:tgtEl>
                                          <p:spTgt spid="117767"/>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17768"/>
                                        </p:tgtEl>
                                        <p:attrNameLst>
                                          <p:attrName>style.visibility</p:attrName>
                                        </p:attrNameLst>
                                      </p:cBhvr>
                                      <p:to>
                                        <p:strVal val="visible"/>
                                      </p:to>
                                    </p:set>
                                    <p:animEffect transition="in" filter="fade">
                                      <p:cBhvr>
                                        <p:cTn id="32" dur="500"/>
                                        <p:tgtEl>
                                          <p:spTgt spid="117768"/>
                                        </p:tgtEl>
                                      </p:cBhvr>
                                    </p:animEffect>
                                  </p:childTnLst>
                                </p:cTn>
                              </p:par>
                            </p:childTnLst>
                          </p:cTn>
                        </p:par>
                        <p:par>
                          <p:cTn id="33" fill="hold">
                            <p:stCondLst>
                              <p:cond delay="4000"/>
                            </p:stCondLst>
                            <p:childTnLst>
                              <p:par>
                                <p:cTn id="34" presetID="22" presetClass="exit" presetSubtype="8" fill="hold" nodeType="afterEffect">
                                  <p:stCondLst>
                                    <p:cond delay="0"/>
                                  </p:stCondLst>
                                  <p:childTnLst>
                                    <p:animEffect transition="out" filter="wipe(left)">
                                      <p:cBhvr>
                                        <p:cTn id="35" dur="2000"/>
                                        <p:tgtEl>
                                          <p:spTgt spid="117769"/>
                                        </p:tgtEl>
                                      </p:cBhvr>
                                    </p:animEffect>
                                    <p:set>
                                      <p:cBhvr>
                                        <p:cTn id="36" dur="1" fill="hold">
                                          <p:stCondLst>
                                            <p:cond delay="1999"/>
                                          </p:stCondLst>
                                        </p:cTn>
                                        <p:tgtEl>
                                          <p:spTgt spid="117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Y_Image"/>
          <p:cNvPicPr>
            <a:picLocks noChangeAspect="1" noChangeArrowheads="1"/>
          </p:cNvPicPr>
          <p:nvPr/>
        </p:nvPicPr>
        <p:blipFill>
          <a:blip r:embed="rId3"/>
          <a:srcRect/>
          <a:stretch>
            <a:fillRect/>
          </a:stretch>
        </p:blipFill>
        <p:spPr bwMode="auto">
          <a:xfrm>
            <a:off x="561975" y="1470025"/>
            <a:ext cx="8029575" cy="4486275"/>
          </a:xfrm>
          <a:prstGeom prst="rect">
            <a:avLst/>
          </a:prstGeom>
          <a:noFill/>
        </p:spPr>
      </p:pic>
      <p:sp>
        <p:nvSpPr>
          <p:cNvPr id="118787" name="Rectangle 3"/>
          <p:cNvSpPr>
            <a:spLocks noGrp="1" noChangeArrowheads="1"/>
          </p:cNvSpPr>
          <p:nvPr>
            <p:ph type="title"/>
          </p:nvPr>
        </p:nvSpPr>
        <p:spPr>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GPU Video Encoding</a:t>
            </a:r>
          </a:p>
        </p:txBody>
      </p:sp>
      <p:pic>
        <p:nvPicPr>
          <p:cNvPr id="118788" name="Picture 4" descr="Tile_boundry"/>
          <p:cNvPicPr>
            <a:picLocks noChangeAspect="1" noChangeArrowheads="1"/>
          </p:cNvPicPr>
          <p:nvPr/>
        </p:nvPicPr>
        <p:blipFill>
          <a:blip r:embed="rId4"/>
          <a:srcRect/>
          <a:stretch>
            <a:fillRect/>
          </a:stretch>
        </p:blipFill>
        <p:spPr bwMode="auto">
          <a:xfrm>
            <a:off x="533400" y="1465263"/>
            <a:ext cx="8077200" cy="45545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118788"/>
                                        </p:tgtEl>
                                      </p:cBhvr>
                                    </p:animEffect>
                                    <p:set>
                                      <p:cBhvr>
                                        <p:cTn id="7" dur="1" fill="hold">
                                          <p:stCondLst>
                                            <p:cond delay="999"/>
                                          </p:stCondLst>
                                        </p:cTn>
                                        <p:tgtEl>
                                          <p:spTgt spid="118788"/>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118786"/>
                                        </p:tgtEl>
                                        <p:attrNameLst>
                                          <p:attrName>style.visibility</p:attrName>
                                        </p:attrNameLst>
                                      </p:cBhvr>
                                      <p:to>
                                        <p:strVal val="visible"/>
                                      </p:to>
                                    </p:set>
                                    <p:animEffect transition="in" filter="checkerboard(across)">
                                      <p:cBhvr>
                                        <p:cTn id="10" dur="1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smtClean="0"/>
              <a:t>Division Of Video Algorithms</a:t>
            </a:r>
          </a:p>
        </p:txBody>
      </p:sp>
      <p:sp>
        <p:nvSpPr>
          <p:cNvPr id="119811" name="Rectangle 3"/>
          <p:cNvSpPr>
            <a:spLocks noChangeArrowheads="1"/>
          </p:cNvSpPr>
          <p:nvPr/>
        </p:nvSpPr>
        <p:spPr bwMode="auto">
          <a:xfrm>
            <a:off x="381000" y="1447800"/>
            <a:ext cx="8140700" cy="4362450"/>
          </a:xfrm>
          <a:prstGeom prst="rect">
            <a:avLst/>
          </a:prstGeom>
          <a:noFill/>
          <a:ln w="9525">
            <a:noFill/>
            <a:miter lim="800000"/>
            <a:headEnd/>
            <a:tailEnd/>
          </a:ln>
          <a:effectLst/>
        </p:spPr>
        <p:txBody>
          <a:bodyPr lIns="0"/>
          <a:lstStyle/>
          <a:p>
            <a:pPr marL="381000" indent="-381000" defTabSz="911225">
              <a:lnSpc>
                <a:spcPct val="85000"/>
              </a:lnSpc>
              <a:spcBef>
                <a:spcPts val="1163"/>
              </a:spcBef>
              <a:buClr>
                <a:schemeClr val="tx2"/>
              </a:buClr>
              <a:buSzPct val="95000"/>
              <a:buFontTx/>
              <a:buBlip>
                <a:blip r:embed="rId3"/>
              </a:buBlip>
            </a:pPr>
            <a:r>
              <a:rPr lang="en-US" sz="3400" dirty="0">
                <a:latin typeface="Trebuchet MS" pitchFamily="34" charset="0"/>
              </a:rPr>
              <a:t>The design of video </a:t>
            </a:r>
            <a:r>
              <a:rPr lang="en-US" sz="3400" dirty="0" err="1">
                <a:latin typeface="Trebuchet MS" pitchFamily="34" charset="0"/>
              </a:rPr>
              <a:t>codecs</a:t>
            </a:r>
            <a:r>
              <a:rPr lang="en-US" sz="3400" dirty="0">
                <a:latin typeface="Trebuchet MS" pitchFamily="34" charset="0"/>
              </a:rPr>
              <a:t> is generally for maximum compression ratio, not for parallel processing – they have many serial dependencies</a:t>
            </a:r>
          </a:p>
          <a:p>
            <a:pPr marL="381000" indent="-381000" defTabSz="911225">
              <a:lnSpc>
                <a:spcPct val="85000"/>
              </a:lnSpc>
              <a:spcBef>
                <a:spcPts val="1163"/>
              </a:spcBef>
              <a:buClr>
                <a:schemeClr val="tx2"/>
              </a:buClr>
              <a:buSzPct val="95000"/>
              <a:buFontTx/>
              <a:buBlip>
                <a:blip r:embed="rId3"/>
              </a:buBlip>
            </a:pPr>
            <a:r>
              <a:rPr lang="en-US" sz="3400" dirty="0">
                <a:latin typeface="Trebuchet MS" pitchFamily="34" charset="0"/>
              </a:rPr>
              <a:t>We divide video algorithms into these broad </a:t>
            </a:r>
            <a:r>
              <a:rPr lang="en-US" sz="3400" dirty="0" smtClean="0">
                <a:latin typeface="Trebuchet MS" pitchFamily="34" charset="0"/>
              </a:rPr>
              <a:t>categories</a:t>
            </a:r>
            <a:endParaRPr lang="en-US" sz="3400" dirty="0">
              <a:latin typeface="Trebuchet MS" pitchFamily="34" charset="0"/>
            </a:endParaRPr>
          </a:p>
          <a:p>
            <a:pPr marL="1265238" lvl="3" indent="-274638" defTabSz="911225">
              <a:lnSpc>
                <a:spcPct val="85000"/>
              </a:lnSpc>
              <a:spcBef>
                <a:spcPts val="913"/>
              </a:spcBef>
              <a:buClr>
                <a:schemeClr val="tx2"/>
              </a:buClr>
              <a:buSzPct val="80000"/>
              <a:buFontTx/>
              <a:buBlip>
                <a:blip r:embed="rId4"/>
              </a:buBlip>
            </a:pPr>
            <a:r>
              <a:rPr lang="en-US" sz="2800" dirty="0">
                <a:latin typeface="Trebuchet MS" pitchFamily="34" charset="0"/>
              </a:rPr>
              <a:t>No dependencies</a:t>
            </a:r>
          </a:p>
          <a:p>
            <a:pPr marL="1265238" lvl="3" indent="-274638" defTabSz="911225">
              <a:lnSpc>
                <a:spcPct val="85000"/>
              </a:lnSpc>
              <a:spcBef>
                <a:spcPts val="913"/>
              </a:spcBef>
              <a:buClr>
                <a:schemeClr val="tx2"/>
              </a:buClr>
              <a:buSzPct val="80000"/>
              <a:buFontTx/>
              <a:buBlip>
                <a:blip r:embed="rId4"/>
              </a:buBlip>
            </a:pPr>
            <a:r>
              <a:rPr lang="en-US" sz="2800" dirty="0">
                <a:latin typeface="Trebuchet MS" pitchFamily="34" charset="0"/>
              </a:rPr>
              <a:t>Pseudo dependencies</a:t>
            </a:r>
          </a:p>
          <a:p>
            <a:pPr marL="1265238" lvl="3" indent="-274638" defTabSz="911225">
              <a:lnSpc>
                <a:spcPct val="85000"/>
              </a:lnSpc>
              <a:spcBef>
                <a:spcPts val="913"/>
              </a:spcBef>
              <a:buClr>
                <a:schemeClr val="tx2"/>
              </a:buClr>
              <a:buSzPct val="80000"/>
              <a:buFontTx/>
              <a:buBlip>
                <a:blip r:embed="rId4"/>
              </a:buBlip>
            </a:pPr>
            <a:r>
              <a:rPr lang="en-US" sz="2800" dirty="0">
                <a:latin typeface="Trebuchet MS" pitchFamily="34" charset="0"/>
              </a:rPr>
              <a:t>Hard dependencies</a:t>
            </a:r>
            <a:endParaRPr lang="en-US" sz="2200" dirty="0">
              <a:solidFill>
                <a:schemeClr val="folHlink"/>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2588" y="228600"/>
            <a:ext cx="8380412" cy="609398"/>
          </a:xfrm>
        </p:spPr>
        <p:txBody>
          <a:bodyPr/>
          <a:lstStyle/>
          <a:p>
            <a:r>
              <a:rPr lang="en-US" sz="4400" dirty="0" smtClean="0"/>
              <a:t>Algorithms With No Dependencies</a:t>
            </a:r>
          </a:p>
        </p:txBody>
      </p:sp>
      <p:sp>
        <p:nvSpPr>
          <p:cNvPr id="6" name="Content Placeholder 5"/>
          <p:cNvSpPr>
            <a:spLocks noGrp="1"/>
          </p:cNvSpPr>
          <p:nvPr>
            <p:ph idx="1"/>
          </p:nvPr>
        </p:nvSpPr>
        <p:spPr>
          <a:xfrm>
            <a:off x="382588" y="1447800"/>
            <a:ext cx="8380412" cy="1678921"/>
          </a:xfrm>
        </p:spPr>
        <p:txBody>
          <a:bodyPr/>
          <a:lstStyle/>
          <a:p>
            <a:r>
              <a:rPr lang="en-US" dirty="0" smtClean="0"/>
              <a:t>De-noise filters, such as a simple median</a:t>
            </a:r>
          </a:p>
          <a:p>
            <a:r>
              <a:rPr lang="en-US" dirty="0" smtClean="0"/>
              <a:t>Bilinear or </a:t>
            </a:r>
            <a:r>
              <a:rPr lang="en-US" dirty="0" err="1" smtClean="0"/>
              <a:t>bicubic</a:t>
            </a:r>
            <a:r>
              <a:rPr lang="en-US" dirty="0" smtClean="0"/>
              <a:t> upscale and downscale</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2588" y="228600"/>
            <a:ext cx="8380412" cy="553998"/>
          </a:xfrm>
          <a:noFill/>
          <a:ln w="9525" algn="ctr">
            <a:noFill/>
            <a:miter lim="800000"/>
            <a:headEnd/>
            <a:tailEnd/>
          </a:ln>
        </p:spPr>
        <p:txBody>
          <a:bodyPr vert="horz" wrap="square" lIns="0" tIns="0" rIns="0" bIns="0" numCol="1" anchor="t" anchorCtr="0" compatLnSpc="1">
            <a:prstTxWarp prst="textNoShape">
              <a:avLst/>
            </a:prstTxWarp>
            <a:spAutoFit/>
          </a:bodyPr>
          <a:lstStyle/>
          <a:p>
            <a:r>
              <a:rPr sz="4000" smtClean="0"/>
              <a:t>Algorithms With Hard Dependencies</a:t>
            </a:r>
          </a:p>
        </p:txBody>
      </p:sp>
      <p:sp>
        <p:nvSpPr>
          <p:cNvPr id="121859" name="Rectangle 3"/>
          <p:cNvSpPr>
            <a:spLocks noChangeArrowheads="1"/>
          </p:cNvSpPr>
          <p:nvPr/>
        </p:nvSpPr>
        <p:spPr bwMode="auto">
          <a:xfrm>
            <a:off x="381000" y="1447800"/>
            <a:ext cx="8205787" cy="4191000"/>
          </a:xfrm>
          <a:prstGeom prst="rect">
            <a:avLst/>
          </a:prstGeom>
          <a:noFill/>
          <a:ln w="9525">
            <a:noFill/>
            <a:miter lim="800000"/>
            <a:headEnd/>
            <a:tailEnd/>
          </a:ln>
          <a:effectLst/>
        </p:spPr>
        <p:txBody>
          <a:bodyPr lIns="0"/>
          <a:lstStyle/>
          <a:p>
            <a:pPr marL="381000" indent="-381000" defTabSz="911225">
              <a:lnSpc>
                <a:spcPct val="85000"/>
              </a:lnSpc>
              <a:spcBef>
                <a:spcPts val="1163"/>
              </a:spcBef>
              <a:buClr>
                <a:schemeClr val="tx2"/>
              </a:buClr>
              <a:buSzPct val="95000"/>
              <a:buFontTx/>
              <a:buBlip>
                <a:blip r:embed="rId3"/>
              </a:buBlip>
            </a:pPr>
            <a:r>
              <a:rPr lang="en-US" sz="2600" dirty="0">
                <a:latin typeface="Trebuchet MS" pitchFamily="34" charset="0"/>
              </a:rPr>
              <a:t>H.264 in-loop </a:t>
            </a:r>
            <a:r>
              <a:rPr lang="en-US" sz="2600" dirty="0" err="1">
                <a:latin typeface="Trebuchet MS" pitchFamily="34" charset="0"/>
              </a:rPr>
              <a:t>deblocking</a:t>
            </a:r>
            <a:r>
              <a:rPr lang="en-US" sz="2600" dirty="0">
                <a:latin typeface="Trebuchet MS" pitchFamily="34" charset="0"/>
              </a:rPr>
              <a:t>, decode and encode</a:t>
            </a:r>
          </a:p>
          <a:p>
            <a:pPr marL="381000" indent="-381000" defTabSz="911225">
              <a:lnSpc>
                <a:spcPct val="85000"/>
              </a:lnSpc>
              <a:spcBef>
                <a:spcPts val="1163"/>
              </a:spcBef>
              <a:buClr>
                <a:schemeClr val="tx2"/>
              </a:buClr>
              <a:buSzPct val="95000"/>
              <a:buFontTx/>
              <a:buBlip>
                <a:blip r:embed="rId3"/>
              </a:buBlip>
            </a:pPr>
            <a:r>
              <a:rPr lang="en-US" sz="2600" dirty="0">
                <a:latin typeface="Trebuchet MS" pitchFamily="34" charset="0"/>
              </a:rPr>
              <a:t>Decoding of intra-coded </a:t>
            </a:r>
            <a:r>
              <a:rPr lang="en-US" sz="2600" dirty="0" err="1">
                <a:latin typeface="Trebuchet MS" pitchFamily="34" charset="0"/>
              </a:rPr>
              <a:t>macroblocks</a:t>
            </a:r>
            <a:endParaRPr lang="en-US" sz="2600" dirty="0">
              <a:latin typeface="Trebuchet MS" pitchFamily="34" charset="0"/>
            </a:endParaRPr>
          </a:p>
          <a:p>
            <a:pPr marL="381000" indent="-381000" defTabSz="911225">
              <a:lnSpc>
                <a:spcPct val="85000"/>
              </a:lnSpc>
              <a:spcBef>
                <a:spcPts val="1163"/>
              </a:spcBef>
              <a:buClr>
                <a:schemeClr val="tx2"/>
              </a:buClr>
              <a:buSzPct val="95000"/>
              <a:buFontTx/>
              <a:buBlip>
                <a:blip r:embed="rId3"/>
              </a:buBlip>
            </a:pPr>
            <a:r>
              <a:rPr lang="en-US" sz="2600" dirty="0">
                <a:latin typeface="Trebuchet MS" pitchFamily="34" charset="0"/>
              </a:rPr>
              <a:t>Entropy encode and decode (especially CABAC)</a:t>
            </a:r>
          </a:p>
          <a:p>
            <a:pPr marL="381000" indent="-381000" defTabSz="911225">
              <a:lnSpc>
                <a:spcPct val="85000"/>
              </a:lnSpc>
              <a:spcBef>
                <a:spcPts val="1163"/>
              </a:spcBef>
              <a:buClr>
                <a:schemeClr val="tx2"/>
              </a:buClr>
              <a:buSzPct val="95000"/>
              <a:buFontTx/>
              <a:buBlip>
                <a:blip r:embed="rId3"/>
              </a:buBlip>
            </a:pPr>
            <a:r>
              <a:rPr lang="en-US" sz="2600" dirty="0">
                <a:latin typeface="Trebuchet MS" pitchFamily="34" charset="0"/>
              </a:rPr>
              <a:t>IBP frame decode order</a:t>
            </a:r>
          </a:p>
          <a:p>
            <a:pPr marL="987425" lvl="2" indent="-280988" defTabSz="911225">
              <a:lnSpc>
                <a:spcPct val="85000"/>
              </a:lnSpc>
              <a:spcBef>
                <a:spcPts val="1000"/>
              </a:spcBef>
              <a:buClr>
                <a:schemeClr val="tx2"/>
              </a:buClr>
              <a:buSzPct val="80000"/>
              <a:buFontTx/>
              <a:buBlip>
                <a:blip r:embed="rId4"/>
              </a:buBlip>
            </a:pPr>
            <a:r>
              <a:rPr lang="en-US" sz="2300" dirty="0" smtClean="0">
                <a:latin typeface="Trebuchet MS" pitchFamily="34" charset="0"/>
              </a:rPr>
              <a:t>Can </a:t>
            </a:r>
            <a:r>
              <a:rPr lang="en-US" sz="2300" dirty="0">
                <a:latin typeface="Trebuchet MS" pitchFamily="34" charset="0"/>
              </a:rPr>
              <a:t>decode two B frames at the same time</a:t>
            </a:r>
          </a:p>
          <a:p>
            <a:pPr marL="987425" lvl="2" indent="-280988" defTabSz="911225">
              <a:lnSpc>
                <a:spcPct val="85000"/>
              </a:lnSpc>
              <a:spcBef>
                <a:spcPts val="1000"/>
              </a:spcBef>
              <a:buClr>
                <a:schemeClr val="tx2"/>
              </a:buClr>
              <a:buSzPct val="80000"/>
              <a:buFontTx/>
              <a:buBlip>
                <a:blip r:embed="rId4"/>
              </a:buBlip>
            </a:pPr>
            <a:r>
              <a:rPr lang="en-US" sz="2300" dirty="0" smtClean="0">
                <a:latin typeface="Trebuchet MS" pitchFamily="34" charset="0"/>
              </a:rPr>
              <a:t>However </a:t>
            </a:r>
            <a:r>
              <a:rPr lang="en-US" sz="2300" dirty="0">
                <a:latin typeface="Trebuchet MS" pitchFamily="34" charset="0"/>
              </a:rPr>
              <a:t>P must follow I/P</a:t>
            </a:r>
          </a:p>
          <a:p>
            <a:pPr marL="987425" lvl="2" indent="-280988" defTabSz="911225">
              <a:lnSpc>
                <a:spcPct val="85000"/>
              </a:lnSpc>
              <a:spcBef>
                <a:spcPts val="1000"/>
              </a:spcBef>
              <a:buClr>
                <a:schemeClr val="tx2"/>
              </a:buClr>
              <a:buSzPct val="80000"/>
              <a:buFontTx/>
              <a:buBlip>
                <a:blip r:embed="rId4"/>
              </a:buBlip>
            </a:pPr>
            <a:r>
              <a:rPr lang="en-US" sz="2300" dirty="0">
                <a:latin typeface="Trebuchet MS" pitchFamily="34" charset="0"/>
              </a:rPr>
              <a:t>B must follow I/P and P references</a:t>
            </a:r>
          </a:p>
          <a:p>
            <a:pPr marL="987425" lvl="2" indent="-280988" defTabSz="911225">
              <a:lnSpc>
                <a:spcPct val="85000"/>
              </a:lnSpc>
              <a:spcBef>
                <a:spcPts val="1000"/>
              </a:spcBef>
              <a:buClr>
                <a:schemeClr val="tx2"/>
              </a:buClr>
              <a:buSzPct val="80000"/>
              <a:buFontTx/>
              <a:buBlip>
                <a:blip r:embed="rId4"/>
              </a:buBlip>
            </a:pPr>
            <a:r>
              <a:rPr lang="en-US" sz="2300" dirty="0" smtClean="0">
                <a:latin typeface="Trebuchet MS" pitchFamily="34" charset="0"/>
              </a:rPr>
              <a:t>In </a:t>
            </a:r>
            <a:r>
              <a:rPr lang="en-US" sz="2300" dirty="0">
                <a:latin typeface="Trebuchet MS" pitchFamily="34" charset="0"/>
              </a:rPr>
              <a:t>H.264 there can be two from numerous references</a:t>
            </a:r>
            <a:endParaRPr lang="en-US" sz="2500" dirty="0">
              <a:latin typeface="Trebuchet MS" pitchFamily="34" charset="0"/>
            </a:endParaRPr>
          </a:p>
          <a:p>
            <a:pPr marL="381000" indent="-381000" defTabSz="911225">
              <a:lnSpc>
                <a:spcPct val="85000"/>
              </a:lnSpc>
              <a:spcBef>
                <a:spcPts val="1163"/>
              </a:spcBef>
              <a:buClr>
                <a:schemeClr val="tx2"/>
              </a:buClr>
              <a:buSzPct val="95000"/>
            </a:pPr>
            <a:endParaRPr lang="en-US" sz="3000" dirty="0">
              <a:solidFill>
                <a:schemeClr val="folHlink"/>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82588" y="228600"/>
            <a:ext cx="8380412" cy="553998"/>
          </a:xfrm>
        </p:spPr>
        <p:txBody>
          <a:bodyPr/>
          <a:lstStyle/>
          <a:p>
            <a:r>
              <a:rPr lang="en-US" sz="4000" dirty="0" smtClean="0"/>
              <a:t>Algorithms With Pseudo-Dependencies</a:t>
            </a:r>
          </a:p>
        </p:txBody>
      </p:sp>
      <p:sp>
        <p:nvSpPr>
          <p:cNvPr id="122883" name="Rectangle 3"/>
          <p:cNvSpPr>
            <a:spLocks noChangeArrowheads="1"/>
          </p:cNvSpPr>
          <p:nvPr/>
        </p:nvSpPr>
        <p:spPr bwMode="auto">
          <a:xfrm>
            <a:off x="381000" y="1447800"/>
            <a:ext cx="8191500" cy="3810000"/>
          </a:xfrm>
          <a:prstGeom prst="rect">
            <a:avLst/>
          </a:prstGeom>
          <a:noFill/>
          <a:ln w="9525">
            <a:noFill/>
            <a:miter lim="800000"/>
            <a:headEnd/>
            <a:tailEnd/>
          </a:ln>
          <a:effectLst/>
        </p:spPr>
        <p:txBody>
          <a:bodyPr lIns="0"/>
          <a:lstStyle/>
          <a:p>
            <a:pPr marL="381000" indent="-381000" defTabSz="911225">
              <a:lnSpc>
                <a:spcPct val="85000"/>
              </a:lnSpc>
              <a:spcBef>
                <a:spcPts val="1163"/>
              </a:spcBef>
              <a:buClr>
                <a:schemeClr val="tx2"/>
              </a:buClr>
              <a:buSzPct val="95000"/>
              <a:buFontTx/>
              <a:buBlip>
                <a:blip r:embed="rId3"/>
              </a:buBlip>
            </a:pPr>
            <a:r>
              <a:rPr lang="en-US" sz="2200" dirty="0">
                <a:latin typeface="Trebuchet MS" pitchFamily="34" charset="0"/>
              </a:rPr>
              <a:t>Encoders have many quality/</a:t>
            </a:r>
            <a:r>
              <a:rPr lang="en-US" sz="2200" dirty="0" err="1">
                <a:latin typeface="Trebuchet MS" pitchFamily="34" charset="0"/>
              </a:rPr>
              <a:t>bitrate</a:t>
            </a:r>
            <a:r>
              <a:rPr lang="en-US" sz="2200" dirty="0">
                <a:latin typeface="Trebuchet MS" pitchFamily="34" charset="0"/>
              </a:rPr>
              <a:t> tradeoffs</a:t>
            </a:r>
          </a:p>
          <a:p>
            <a:pPr marL="381000" indent="-381000" defTabSz="911225">
              <a:lnSpc>
                <a:spcPct val="85000"/>
              </a:lnSpc>
              <a:spcBef>
                <a:spcPts val="1163"/>
              </a:spcBef>
              <a:buClr>
                <a:schemeClr val="tx2"/>
              </a:buClr>
              <a:buSzPct val="95000"/>
              <a:buFontTx/>
              <a:buBlip>
                <a:blip r:embed="rId3"/>
              </a:buBlip>
            </a:pPr>
            <a:r>
              <a:rPr lang="en-US" sz="2200" dirty="0">
                <a:latin typeface="Trebuchet MS" pitchFamily="34" charset="0"/>
              </a:rPr>
              <a:t>Generally, more parallelism limits the amount of sequential dependencies to take advantage of…</a:t>
            </a:r>
            <a:r>
              <a:rPr lang="en-US" sz="2200" dirty="0" err="1">
                <a:latin typeface="Trebuchet MS" pitchFamily="34" charset="0"/>
              </a:rPr>
              <a:t>codecs</a:t>
            </a:r>
            <a:r>
              <a:rPr lang="en-US" sz="2200" dirty="0">
                <a:latin typeface="Trebuchet MS" pitchFamily="34" charset="0"/>
              </a:rPr>
              <a:t> are intentionally designed to take advantage of spatial similarity</a:t>
            </a:r>
          </a:p>
          <a:p>
            <a:pPr marL="987425" lvl="2" indent="-280988" defTabSz="911225">
              <a:lnSpc>
                <a:spcPct val="85000"/>
              </a:lnSpc>
              <a:spcBef>
                <a:spcPts val="1000"/>
              </a:spcBef>
              <a:buClr>
                <a:schemeClr val="tx2"/>
              </a:buClr>
              <a:buSzPct val="80000"/>
              <a:buFontTx/>
              <a:buBlip>
                <a:blip r:embed="rId4"/>
              </a:buBlip>
            </a:pPr>
            <a:r>
              <a:rPr lang="en-US" sz="1900" dirty="0" smtClean="0">
                <a:latin typeface="Trebuchet MS" pitchFamily="34" charset="0"/>
              </a:rPr>
              <a:t>Optimum </a:t>
            </a:r>
            <a:r>
              <a:rPr lang="en-US" sz="1900" dirty="0">
                <a:latin typeface="Trebuchet MS" pitchFamily="34" charset="0"/>
              </a:rPr>
              <a:t>encoding relies on differential coding – i.e</a:t>
            </a:r>
            <a:r>
              <a:rPr lang="en-US" sz="1900" dirty="0" smtClean="0">
                <a:latin typeface="Trebuchet MS" pitchFamily="34" charset="0"/>
              </a:rPr>
              <a:t>., </a:t>
            </a:r>
            <a:r>
              <a:rPr lang="en-US" sz="1900" dirty="0">
                <a:latin typeface="Trebuchet MS" pitchFamily="34" charset="0"/>
              </a:rPr>
              <a:t>what is the delta from my neighbor</a:t>
            </a:r>
          </a:p>
          <a:p>
            <a:pPr marL="987425" lvl="2" indent="-280988" defTabSz="911225">
              <a:lnSpc>
                <a:spcPct val="85000"/>
              </a:lnSpc>
              <a:spcBef>
                <a:spcPts val="1000"/>
              </a:spcBef>
              <a:buClr>
                <a:schemeClr val="tx2"/>
              </a:buClr>
              <a:buSzPct val="80000"/>
              <a:buFontTx/>
              <a:buBlip>
                <a:blip r:embed="rId4"/>
              </a:buBlip>
            </a:pPr>
            <a:r>
              <a:rPr lang="en-US" sz="1900" dirty="0" smtClean="0">
                <a:latin typeface="Trebuchet MS" pitchFamily="34" charset="0"/>
              </a:rPr>
              <a:t>There </a:t>
            </a:r>
            <a:r>
              <a:rPr lang="en-US" sz="1900" dirty="0">
                <a:latin typeface="Trebuchet MS" pitchFamily="34" charset="0"/>
              </a:rPr>
              <a:t>is no requirement for paying attention to this, just less optimum not to</a:t>
            </a:r>
          </a:p>
          <a:p>
            <a:pPr marL="381000" indent="-381000" defTabSz="911225">
              <a:lnSpc>
                <a:spcPct val="85000"/>
              </a:lnSpc>
              <a:spcBef>
                <a:spcPts val="1163"/>
              </a:spcBef>
              <a:buClr>
                <a:schemeClr val="tx2"/>
              </a:buClr>
              <a:buSzPct val="95000"/>
              <a:buFontTx/>
              <a:buBlip>
                <a:blip r:embed="rId3"/>
              </a:buBlip>
            </a:pPr>
            <a:r>
              <a:rPr lang="en-US" sz="2200" dirty="0">
                <a:latin typeface="Trebuchet MS" pitchFamily="34" charset="0"/>
              </a:rPr>
              <a:t>Motion Search</a:t>
            </a:r>
          </a:p>
          <a:p>
            <a:pPr marL="987425" lvl="2" indent="-280988" defTabSz="911225">
              <a:lnSpc>
                <a:spcPct val="85000"/>
              </a:lnSpc>
              <a:spcBef>
                <a:spcPts val="1000"/>
              </a:spcBef>
              <a:buClr>
                <a:schemeClr val="tx2"/>
              </a:buClr>
              <a:buSzPct val="80000"/>
              <a:buFontTx/>
              <a:buBlip>
                <a:blip r:embed="rId4"/>
              </a:buBlip>
            </a:pPr>
            <a:r>
              <a:rPr lang="en-US" sz="1900" dirty="0" smtClean="0">
                <a:latin typeface="Trebuchet MS" pitchFamily="34" charset="0"/>
              </a:rPr>
              <a:t>Many </a:t>
            </a:r>
            <a:r>
              <a:rPr lang="en-US" sz="1900" dirty="0">
                <a:latin typeface="Trebuchet MS" pitchFamily="34" charset="0"/>
              </a:rPr>
              <a:t>cycles can be removed by predicting </a:t>
            </a:r>
            <a:r>
              <a:rPr lang="en-US" sz="1900" dirty="0" err="1">
                <a:latin typeface="Trebuchet MS" pitchFamily="34" charset="0"/>
              </a:rPr>
              <a:t>MV</a:t>
            </a:r>
            <a:r>
              <a:rPr lang="en-US" sz="1900" baseline="-25000" dirty="0" err="1">
                <a:latin typeface="Trebuchet MS" pitchFamily="34" charset="0"/>
              </a:rPr>
              <a:t>n</a:t>
            </a:r>
            <a:r>
              <a:rPr lang="en-US" sz="1900" dirty="0">
                <a:latin typeface="Trebuchet MS" pitchFamily="34" charset="0"/>
              </a:rPr>
              <a:t> from MV</a:t>
            </a:r>
            <a:r>
              <a:rPr lang="en-US" sz="1900" baseline="-25000" dirty="0">
                <a:latin typeface="Trebuchet MS" pitchFamily="34" charset="0"/>
              </a:rPr>
              <a:t>n-1</a:t>
            </a:r>
            <a:endParaRPr lang="en-US" sz="1900" dirty="0">
              <a:latin typeface="Trebuchet MS" pitchFamily="34" charset="0"/>
            </a:endParaRPr>
          </a:p>
          <a:p>
            <a:pPr marL="381000" indent="-381000" defTabSz="911225">
              <a:lnSpc>
                <a:spcPct val="85000"/>
              </a:lnSpc>
              <a:spcBef>
                <a:spcPts val="1163"/>
              </a:spcBef>
              <a:buClr>
                <a:schemeClr val="tx2"/>
              </a:buClr>
              <a:buSzPct val="95000"/>
            </a:pPr>
            <a:endParaRPr lang="en-US" sz="2200" dirty="0">
              <a:solidFill>
                <a:schemeClr val="folHlink"/>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Example:  H.264 Deblocking</a:t>
            </a:r>
          </a:p>
        </p:txBody>
      </p:sp>
      <p:grpSp>
        <p:nvGrpSpPr>
          <p:cNvPr id="2" name="Group 3"/>
          <p:cNvGrpSpPr>
            <a:grpSpLocks/>
          </p:cNvGrpSpPr>
          <p:nvPr/>
        </p:nvGrpSpPr>
        <p:grpSpPr bwMode="auto">
          <a:xfrm>
            <a:off x="1462088" y="1462088"/>
            <a:ext cx="4386262" cy="4386262"/>
            <a:chOff x="921" y="921"/>
            <a:chExt cx="2763" cy="2763"/>
          </a:xfrm>
        </p:grpSpPr>
        <p:grpSp>
          <p:nvGrpSpPr>
            <p:cNvPr id="3" name="Group 4"/>
            <p:cNvGrpSpPr>
              <a:grpSpLocks/>
            </p:cNvGrpSpPr>
            <p:nvPr/>
          </p:nvGrpSpPr>
          <p:grpSpPr bwMode="auto">
            <a:xfrm>
              <a:off x="921" y="921"/>
              <a:ext cx="2763" cy="921"/>
              <a:chOff x="921" y="921"/>
              <a:chExt cx="2763" cy="921"/>
            </a:xfrm>
          </p:grpSpPr>
          <p:grpSp>
            <p:nvGrpSpPr>
              <p:cNvPr id="4" name="Group 5"/>
              <p:cNvGrpSpPr>
                <a:grpSpLocks/>
              </p:cNvGrpSpPr>
              <p:nvPr/>
            </p:nvGrpSpPr>
            <p:grpSpPr bwMode="auto">
              <a:xfrm>
                <a:off x="921" y="921"/>
                <a:ext cx="1842" cy="921"/>
                <a:chOff x="921" y="921"/>
                <a:chExt cx="1842" cy="921"/>
              </a:xfrm>
            </p:grpSpPr>
            <p:grpSp>
              <p:nvGrpSpPr>
                <p:cNvPr id="5" name="Group 6"/>
                <p:cNvGrpSpPr>
                  <a:grpSpLocks/>
                </p:cNvGrpSpPr>
                <p:nvPr/>
              </p:nvGrpSpPr>
              <p:grpSpPr bwMode="auto">
                <a:xfrm>
                  <a:off x="921" y="921"/>
                  <a:ext cx="921" cy="921"/>
                  <a:chOff x="903" y="942"/>
                  <a:chExt cx="921" cy="921"/>
                </a:xfrm>
              </p:grpSpPr>
              <p:grpSp>
                <p:nvGrpSpPr>
                  <p:cNvPr id="6" name="Group 7"/>
                  <p:cNvGrpSpPr>
                    <a:grpSpLocks/>
                  </p:cNvGrpSpPr>
                  <p:nvPr/>
                </p:nvGrpSpPr>
                <p:grpSpPr bwMode="auto">
                  <a:xfrm>
                    <a:off x="903" y="942"/>
                    <a:ext cx="921" cy="921"/>
                    <a:chOff x="911" y="1923"/>
                    <a:chExt cx="1383" cy="1387"/>
                  </a:xfrm>
                </p:grpSpPr>
                <p:sp>
                  <p:nvSpPr>
                    <p:cNvPr id="125960" name="Rectangle 8"/>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1" name="Rectangle 9"/>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2" name="Rectangle 10"/>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3" name="Rectangle 11"/>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4" name="Rectangle 12"/>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5" name="Rectangle 13"/>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6" name="Rectangle 14"/>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7" name="Rectangle 15"/>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8" name="Rectangle 16"/>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69" name="Rectangle 17"/>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70" name="Rectangle 18"/>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71" name="Rectangle 19"/>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72" name="Rectangle 20"/>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73" name="Rectangle 21"/>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74" name="Rectangle 22"/>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75" name="Rectangle 23"/>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5976" name="Rectangle 24"/>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nvGrpSpPr>
                <p:cNvPr id="7" name="Group 25"/>
                <p:cNvGrpSpPr>
                  <a:grpSpLocks/>
                </p:cNvGrpSpPr>
                <p:nvPr/>
              </p:nvGrpSpPr>
              <p:grpSpPr bwMode="auto">
                <a:xfrm>
                  <a:off x="1842" y="921"/>
                  <a:ext cx="921" cy="921"/>
                  <a:chOff x="903" y="942"/>
                  <a:chExt cx="921" cy="921"/>
                </a:xfrm>
              </p:grpSpPr>
              <p:grpSp>
                <p:nvGrpSpPr>
                  <p:cNvPr id="8" name="Group 26"/>
                  <p:cNvGrpSpPr>
                    <a:grpSpLocks/>
                  </p:cNvGrpSpPr>
                  <p:nvPr/>
                </p:nvGrpSpPr>
                <p:grpSpPr bwMode="auto">
                  <a:xfrm>
                    <a:off x="903" y="942"/>
                    <a:ext cx="921" cy="921"/>
                    <a:chOff x="911" y="1923"/>
                    <a:chExt cx="1383" cy="1387"/>
                  </a:xfrm>
                </p:grpSpPr>
                <p:sp>
                  <p:nvSpPr>
                    <p:cNvPr id="125979" name="Rectangle 27"/>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0" name="Rectangle 28"/>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1" name="Rectangle 29"/>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2" name="Rectangle 30"/>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3" name="Rectangle 31"/>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4" name="Rectangle 32"/>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5" name="Rectangle 33"/>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6" name="Rectangle 34"/>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7" name="Rectangle 35"/>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8" name="Rectangle 36"/>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89" name="Rectangle 37"/>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90" name="Rectangle 38"/>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91" name="Rectangle 39"/>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92" name="Rectangle 40"/>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93" name="Rectangle 41"/>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94" name="Rectangle 42"/>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5995" name="Rectangle 43"/>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grpSp>
            <p:nvGrpSpPr>
              <p:cNvPr id="9" name="Group 44"/>
              <p:cNvGrpSpPr>
                <a:grpSpLocks/>
              </p:cNvGrpSpPr>
              <p:nvPr/>
            </p:nvGrpSpPr>
            <p:grpSpPr bwMode="auto">
              <a:xfrm>
                <a:off x="2763" y="921"/>
                <a:ext cx="921" cy="921"/>
                <a:chOff x="903" y="942"/>
                <a:chExt cx="921" cy="921"/>
              </a:xfrm>
            </p:grpSpPr>
            <p:grpSp>
              <p:nvGrpSpPr>
                <p:cNvPr id="10" name="Group 45"/>
                <p:cNvGrpSpPr>
                  <a:grpSpLocks/>
                </p:cNvGrpSpPr>
                <p:nvPr/>
              </p:nvGrpSpPr>
              <p:grpSpPr bwMode="auto">
                <a:xfrm>
                  <a:off x="903" y="942"/>
                  <a:ext cx="921" cy="921"/>
                  <a:chOff x="911" y="1923"/>
                  <a:chExt cx="1383" cy="1387"/>
                </a:xfrm>
              </p:grpSpPr>
              <p:sp>
                <p:nvSpPr>
                  <p:cNvPr id="125998" name="Rectangle 46"/>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5999" name="Rectangle 47"/>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0" name="Rectangle 48"/>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1" name="Rectangle 49"/>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2" name="Rectangle 50"/>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3" name="Rectangle 51"/>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4" name="Rectangle 52"/>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5" name="Rectangle 53"/>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6" name="Rectangle 54"/>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7" name="Rectangle 55"/>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8" name="Rectangle 56"/>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09" name="Rectangle 57"/>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10" name="Rectangle 58"/>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11" name="Rectangle 59"/>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12" name="Rectangle 60"/>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13" name="Rectangle 61"/>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014" name="Rectangle 62"/>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grpSp>
          <p:nvGrpSpPr>
            <p:cNvPr id="11" name="Group 63"/>
            <p:cNvGrpSpPr>
              <a:grpSpLocks/>
            </p:cNvGrpSpPr>
            <p:nvPr/>
          </p:nvGrpSpPr>
          <p:grpSpPr bwMode="auto">
            <a:xfrm>
              <a:off x="921" y="1842"/>
              <a:ext cx="2763" cy="921"/>
              <a:chOff x="921" y="921"/>
              <a:chExt cx="2763" cy="921"/>
            </a:xfrm>
          </p:grpSpPr>
          <p:grpSp>
            <p:nvGrpSpPr>
              <p:cNvPr id="12" name="Group 64"/>
              <p:cNvGrpSpPr>
                <a:grpSpLocks/>
              </p:cNvGrpSpPr>
              <p:nvPr/>
            </p:nvGrpSpPr>
            <p:grpSpPr bwMode="auto">
              <a:xfrm>
                <a:off x="921" y="921"/>
                <a:ext cx="1842" cy="921"/>
                <a:chOff x="921" y="921"/>
                <a:chExt cx="1842" cy="921"/>
              </a:xfrm>
            </p:grpSpPr>
            <p:grpSp>
              <p:nvGrpSpPr>
                <p:cNvPr id="13" name="Group 65"/>
                <p:cNvGrpSpPr>
                  <a:grpSpLocks/>
                </p:cNvGrpSpPr>
                <p:nvPr/>
              </p:nvGrpSpPr>
              <p:grpSpPr bwMode="auto">
                <a:xfrm>
                  <a:off x="921" y="921"/>
                  <a:ext cx="921" cy="921"/>
                  <a:chOff x="903" y="942"/>
                  <a:chExt cx="921" cy="921"/>
                </a:xfrm>
              </p:grpSpPr>
              <p:grpSp>
                <p:nvGrpSpPr>
                  <p:cNvPr id="14" name="Group 66"/>
                  <p:cNvGrpSpPr>
                    <a:grpSpLocks/>
                  </p:cNvGrpSpPr>
                  <p:nvPr/>
                </p:nvGrpSpPr>
                <p:grpSpPr bwMode="auto">
                  <a:xfrm>
                    <a:off x="903" y="942"/>
                    <a:ext cx="921" cy="921"/>
                    <a:chOff x="911" y="1923"/>
                    <a:chExt cx="1383" cy="1387"/>
                  </a:xfrm>
                </p:grpSpPr>
                <p:sp>
                  <p:nvSpPr>
                    <p:cNvPr id="126019" name="Rectangle 67"/>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0" name="Rectangle 68"/>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1" name="Rectangle 69"/>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2" name="Rectangle 70"/>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3" name="Rectangle 71"/>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4" name="Rectangle 72"/>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5" name="Rectangle 73"/>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6" name="Rectangle 74"/>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7" name="Rectangle 75"/>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8" name="Rectangle 76"/>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29" name="Rectangle 77"/>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30" name="Rectangle 78"/>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31" name="Rectangle 79"/>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32" name="Rectangle 80"/>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33" name="Rectangle 81"/>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34" name="Rectangle 82"/>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035" name="Rectangle 83"/>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nvGrpSpPr>
                <p:cNvPr id="15" name="Group 84"/>
                <p:cNvGrpSpPr>
                  <a:grpSpLocks/>
                </p:cNvGrpSpPr>
                <p:nvPr/>
              </p:nvGrpSpPr>
              <p:grpSpPr bwMode="auto">
                <a:xfrm>
                  <a:off x="1842" y="921"/>
                  <a:ext cx="921" cy="921"/>
                  <a:chOff x="903" y="942"/>
                  <a:chExt cx="921" cy="921"/>
                </a:xfrm>
              </p:grpSpPr>
              <p:grpSp>
                <p:nvGrpSpPr>
                  <p:cNvPr id="16" name="Group 85"/>
                  <p:cNvGrpSpPr>
                    <a:grpSpLocks/>
                  </p:cNvGrpSpPr>
                  <p:nvPr/>
                </p:nvGrpSpPr>
                <p:grpSpPr bwMode="auto">
                  <a:xfrm>
                    <a:off x="903" y="942"/>
                    <a:ext cx="921" cy="921"/>
                    <a:chOff x="911" y="1923"/>
                    <a:chExt cx="1383" cy="1387"/>
                  </a:xfrm>
                </p:grpSpPr>
                <p:sp>
                  <p:nvSpPr>
                    <p:cNvPr id="126038" name="Rectangle 86"/>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39" name="Rectangle 87"/>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0" name="Rectangle 88"/>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1" name="Rectangle 89"/>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2" name="Rectangle 90"/>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3" name="Rectangle 91"/>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4" name="Rectangle 92"/>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5" name="Rectangle 93"/>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6" name="Rectangle 94"/>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7" name="Rectangle 95"/>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8" name="Rectangle 96"/>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49" name="Rectangle 97"/>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50" name="Rectangle 98"/>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51" name="Rectangle 99"/>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52" name="Rectangle 100"/>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53" name="Rectangle 101"/>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054" name="Rectangle 102"/>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grpSp>
            <p:nvGrpSpPr>
              <p:cNvPr id="17" name="Group 103"/>
              <p:cNvGrpSpPr>
                <a:grpSpLocks/>
              </p:cNvGrpSpPr>
              <p:nvPr/>
            </p:nvGrpSpPr>
            <p:grpSpPr bwMode="auto">
              <a:xfrm>
                <a:off x="2763" y="921"/>
                <a:ext cx="921" cy="921"/>
                <a:chOff x="903" y="942"/>
                <a:chExt cx="921" cy="921"/>
              </a:xfrm>
            </p:grpSpPr>
            <p:grpSp>
              <p:nvGrpSpPr>
                <p:cNvPr id="18" name="Group 104"/>
                <p:cNvGrpSpPr>
                  <a:grpSpLocks/>
                </p:cNvGrpSpPr>
                <p:nvPr/>
              </p:nvGrpSpPr>
              <p:grpSpPr bwMode="auto">
                <a:xfrm>
                  <a:off x="903" y="942"/>
                  <a:ext cx="921" cy="921"/>
                  <a:chOff x="911" y="1923"/>
                  <a:chExt cx="1383" cy="1387"/>
                </a:xfrm>
              </p:grpSpPr>
              <p:sp>
                <p:nvSpPr>
                  <p:cNvPr id="126057" name="Rectangle 105"/>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58" name="Rectangle 106"/>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59" name="Rectangle 107"/>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0" name="Rectangle 108"/>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1" name="Rectangle 109"/>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2" name="Rectangle 110"/>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3" name="Rectangle 111"/>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4" name="Rectangle 112"/>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5" name="Rectangle 113"/>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6" name="Rectangle 114"/>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7" name="Rectangle 115"/>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8" name="Rectangle 116"/>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69" name="Rectangle 117"/>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70" name="Rectangle 118"/>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71" name="Rectangle 119"/>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72" name="Rectangle 120"/>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073" name="Rectangle 121"/>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grpSp>
          <p:nvGrpSpPr>
            <p:cNvPr id="19" name="Group 122"/>
            <p:cNvGrpSpPr>
              <a:grpSpLocks/>
            </p:cNvGrpSpPr>
            <p:nvPr/>
          </p:nvGrpSpPr>
          <p:grpSpPr bwMode="auto">
            <a:xfrm>
              <a:off x="921" y="2763"/>
              <a:ext cx="2763" cy="921"/>
              <a:chOff x="921" y="921"/>
              <a:chExt cx="2763" cy="921"/>
            </a:xfrm>
          </p:grpSpPr>
          <p:grpSp>
            <p:nvGrpSpPr>
              <p:cNvPr id="20" name="Group 123"/>
              <p:cNvGrpSpPr>
                <a:grpSpLocks/>
              </p:cNvGrpSpPr>
              <p:nvPr/>
            </p:nvGrpSpPr>
            <p:grpSpPr bwMode="auto">
              <a:xfrm>
                <a:off x="921" y="921"/>
                <a:ext cx="1842" cy="921"/>
                <a:chOff x="921" y="921"/>
                <a:chExt cx="1842" cy="921"/>
              </a:xfrm>
            </p:grpSpPr>
            <p:grpSp>
              <p:nvGrpSpPr>
                <p:cNvPr id="21" name="Group 124"/>
                <p:cNvGrpSpPr>
                  <a:grpSpLocks/>
                </p:cNvGrpSpPr>
                <p:nvPr/>
              </p:nvGrpSpPr>
              <p:grpSpPr bwMode="auto">
                <a:xfrm>
                  <a:off x="921" y="921"/>
                  <a:ext cx="921" cy="921"/>
                  <a:chOff x="903" y="942"/>
                  <a:chExt cx="921" cy="921"/>
                </a:xfrm>
              </p:grpSpPr>
              <p:grpSp>
                <p:nvGrpSpPr>
                  <p:cNvPr id="22" name="Group 125"/>
                  <p:cNvGrpSpPr>
                    <a:grpSpLocks/>
                  </p:cNvGrpSpPr>
                  <p:nvPr/>
                </p:nvGrpSpPr>
                <p:grpSpPr bwMode="auto">
                  <a:xfrm>
                    <a:off x="903" y="942"/>
                    <a:ext cx="921" cy="921"/>
                    <a:chOff x="911" y="1923"/>
                    <a:chExt cx="1383" cy="1387"/>
                  </a:xfrm>
                </p:grpSpPr>
                <p:sp>
                  <p:nvSpPr>
                    <p:cNvPr id="126078" name="Rectangle 126"/>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79" name="Rectangle 127"/>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0" name="Rectangle 128"/>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1" name="Rectangle 129"/>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2" name="Rectangle 130"/>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3" name="Rectangle 131"/>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4" name="Rectangle 132"/>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5" name="Rectangle 133"/>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6" name="Rectangle 134"/>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7" name="Rectangle 135"/>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8" name="Rectangle 136"/>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89" name="Rectangle 137"/>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90" name="Rectangle 138"/>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91" name="Rectangle 139"/>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92" name="Rectangle 140"/>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93" name="Rectangle 141"/>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094" name="Rectangle 142"/>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nvGrpSpPr>
                <p:cNvPr id="23" name="Group 143"/>
                <p:cNvGrpSpPr>
                  <a:grpSpLocks/>
                </p:cNvGrpSpPr>
                <p:nvPr/>
              </p:nvGrpSpPr>
              <p:grpSpPr bwMode="auto">
                <a:xfrm>
                  <a:off x="1842" y="921"/>
                  <a:ext cx="921" cy="921"/>
                  <a:chOff x="903" y="942"/>
                  <a:chExt cx="921" cy="921"/>
                </a:xfrm>
              </p:grpSpPr>
              <p:grpSp>
                <p:nvGrpSpPr>
                  <p:cNvPr id="24" name="Group 144"/>
                  <p:cNvGrpSpPr>
                    <a:grpSpLocks/>
                  </p:cNvGrpSpPr>
                  <p:nvPr/>
                </p:nvGrpSpPr>
                <p:grpSpPr bwMode="auto">
                  <a:xfrm>
                    <a:off x="903" y="942"/>
                    <a:ext cx="921" cy="921"/>
                    <a:chOff x="911" y="1923"/>
                    <a:chExt cx="1383" cy="1387"/>
                  </a:xfrm>
                </p:grpSpPr>
                <p:sp>
                  <p:nvSpPr>
                    <p:cNvPr id="126097" name="Rectangle 145"/>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98" name="Rectangle 146"/>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099" name="Rectangle 147"/>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0" name="Rectangle 148"/>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1" name="Rectangle 149"/>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2" name="Rectangle 150"/>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3" name="Rectangle 151"/>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4" name="Rectangle 152"/>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5" name="Rectangle 153"/>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6" name="Rectangle 154"/>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7" name="Rectangle 155"/>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8" name="Rectangle 156"/>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09" name="Rectangle 157"/>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10" name="Rectangle 158"/>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11" name="Rectangle 159"/>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12" name="Rectangle 160"/>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113" name="Rectangle 161"/>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grpSp>
            <p:nvGrpSpPr>
              <p:cNvPr id="25" name="Group 162"/>
              <p:cNvGrpSpPr>
                <a:grpSpLocks/>
              </p:cNvGrpSpPr>
              <p:nvPr/>
            </p:nvGrpSpPr>
            <p:grpSpPr bwMode="auto">
              <a:xfrm>
                <a:off x="2763" y="921"/>
                <a:ext cx="921" cy="921"/>
                <a:chOff x="903" y="942"/>
                <a:chExt cx="921" cy="921"/>
              </a:xfrm>
            </p:grpSpPr>
            <p:grpSp>
              <p:nvGrpSpPr>
                <p:cNvPr id="26" name="Group 163"/>
                <p:cNvGrpSpPr>
                  <a:grpSpLocks/>
                </p:cNvGrpSpPr>
                <p:nvPr/>
              </p:nvGrpSpPr>
              <p:grpSpPr bwMode="auto">
                <a:xfrm>
                  <a:off x="903" y="942"/>
                  <a:ext cx="921" cy="921"/>
                  <a:chOff x="911" y="1923"/>
                  <a:chExt cx="1383" cy="1387"/>
                </a:xfrm>
              </p:grpSpPr>
              <p:sp>
                <p:nvSpPr>
                  <p:cNvPr id="126116" name="Rectangle 164"/>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17" name="Rectangle 165"/>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18" name="Rectangle 166"/>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19" name="Rectangle 167"/>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0" name="Rectangle 168"/>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1" name="Rectangle 169"/>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2" name="Rectangle 170"/>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3" name="Rectangle 171"/>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4" name="Rectangle 172"/>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5" name="Rectangle 173"/>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6" name="Rectangle 174"/>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7" name="Rectangle 175"/>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8" name="Rectangle 176"/>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29" name="Rectangle 177"/>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30" name="Rectangle 178"/>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26131" name="Rectangle 179"/>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26132" name="Rectangle 180"/>
                <p:cNvSpPr>
                  <a:spLocks noChangeAspect="1" noChangeArrowheads="1"/>
                </p:cNvSpPr>
                <p:nvPr/>
              </p:nvSpPr>
              <p:spPr bwMode="auto">
                <a:xfrm>
                  <a:off x="903" y="942"/>
                  <a:ext cx="921" cy="921"/>
                </a:xfrm>
                <a:prstGeom prst="rect">
                  <a:avLst/>
                </a:prstGeom>
                <a:noFill/>
                <a:ln w="31750">
                  <a:solidFill>
                    <a:schemeClr val="tx1"/>
                  </a:solidFill>
                  <a:miter lim="800000"/>
                  <a:headEnd/>
                  <a:tailEnd/>
                </a:ln>
                <a:effectLst/>
              </p:spPr>
              <p:txBody>
                <a:bodyPr wrap="none" anchor="ctr"/>
                <a:lstStyle/>
                <a:p>
                  <a:endParaRPr lang="en-US"/>
                </a:p>
              </p:txBody>
            </p:sp>
          </p:grpSp>
        </p:grpSp>
      </p:grpSp>
      <p:sp>
        <p:nvSpPr>
          <p:cNvPr id="126133" name="Oval 181"/>
          <p:cNvSpPr>
            <a:spLocks noChangeArrowheads="1"/>
          </p:cNvSpPr>
          <p:nvPr/>
        </p:nvSpPr>
        <p:spPr bwMode="auto">
          <a:xfrm>
            <a:off x="2536825" y="2576513"/>
            <a:ext cx="2176463" cy="2136775"/>
          </a:xfrm>
          <a:prstGeom prst="ellipse">
            <a:avLst/>
          </a:prstGeom>
          <a:noFill/>
          <a:ln w="38100">
            <a:solidFill>
              <a:srgbClr val="0000FF"/>
            </a:solidFill>
            <a:round/>
            <a:headEnd/>
            <a:tailEnd/>
          </a:ln>
          <a:effectLst/>
        </p:spPr>
        <p:txBody>
          <a:bodyPr wrap="none" anchor="ctr"/>
          <a:lstStyle/>
          <a:p>
            <a:endParaRPr lang="en-US"/>
          </a:p>
        </p:txBody>
      </p:sp>
      <p:sp>
        <p:nvSpPr>
          <p:cNvPr id="126134" name="Text Box 182"/>
          <p:cNvSpPr txBox="1">
            <a:spLocks noChangeArrowheads="1"/>
          </p:cNvSpPr>
          <p:nvPr/>
        </p:nvSpPr>
        <p:spPr bwMode="auto">
          <a:xfrm>
            <a:off x="6027738" y="2254250"/>
            <a:ext cx="2227262" cy="1190625"/>
          </a:xfrm>
          <a:prstGeom prst="rect">
            <a:avLst/>
          </a:prstGeom>
          <a:noFill/>
          <a:ln w="12700">
            <a:noFill/>
            <a:miter lim="800000"/>
            <a:headEnd/>
            <a:tailEnd/>
          </a:ln>
          <a:effectLst/>
        </p:spPr>
        <p:txBody>
          <a:bodyPr>
            <a:spAutoFit/>
          </a:bodyPr>
          <a:lstStyle/>
          <a:p>
            <a:pPr algn="ctr">
              <a:spcBef>
                <a:spcPct val="50000"/>
              </a:spcBef>
            </a:pPr>
            <a:r>
              <a:rPr lang="en-US" dirty="0">
                <a:latin typeface="Verdana" pitchFamily="34" charset="0"/>
              </a:rPr>
              <a:t>A typical 16x16 </a:t>
            </a:r>
            <a:r>
              <a:rPr lang="en-US" dirty="0">
                <a:latin typeface="Trebuchet MS" pitchFamily="34" charset="0"/>
              </a:rPr>
              <a:t>pixel</a:t>
            </a:r>
            <a:r>
              <a:rPr lang="en-US" dirty="0">
                <a:latin typeface="Verdana" pitchFamily="34" charset="0"/>
              </a:rPr>
              <a:t> </a:t>
            </a:r>
            <a:r>
              <a:rPr lang="en-US" dirty="0" err="1">
                <a:latin typeface="Verdana" pitchFamily="34" charset="0"/>
              </a:rPr>
              <a:t>macroblock</a:t>
            </a:r>
            <a:r>
              <a:rPr lang="en-US" dirty="0">
                <a:latin typeface="Verdana" pitchFamily="34" charset="0"/>
              </a:rPr>
              <a:t> with 16 internal 4x4 blocks</a:t>
            </a:r>
          </a:p>
        </p:txBody>
      </p:sp>
      <p:sp>
        <p:nvSpPr>
          <p:cNvPr id="126135" name="Line 183"/>
          <p:cNvSpPr>
            <a:spLocks noChangeShapeType="1"/>
          </p:cNvSpPr>
          <p:nvPr/>
        </p:nvSpPr>
        <p:spPr bwMode="auto">
          <a:xfrm flipH="1">
            <a:off x="4622800" y="2601913"/>
            <a:ext cx="1520825" cy="579437"/>
          </a:xfrm>
          <a:prstGeom prst="line">
            <a:avLst/>
          </a:prstGeom>
          <a:noFill/>
          <a:ln w="44450">
            <a:solidFill>
              <a:srgbClr val="0000FF"/>
            </a:solidFill>
            <a:round/>
            <a:headEnd/>
            <a:tailEnd type="triangle" w="lg" len="lg"/>
          </a:ln>
          <a:effectLst/>
        </p:spPr>
        <p:txBody>
          <a:bodyPr wrap="none" anchor="ctr"/>
          <a:lstStyle/>
          <a:p>
            <a:endParaRPr lang="en-US"/>
          </a:p>
        </p:txBody>
      </p:sp>
      <p:sp>
        <p:nvSpPr>
          <p:cNvPr id="126136" name="Line 184"/>
          <p:cNvSpPr>
            <a:spLocks noChangeShapeType="1"/>
          </p:cNvSpPr>
          <p:nvPr/>
        </p:nvSpPr>
        <p:spPr bwMode="auto">
          <a:xfrm>
            <a:off x="5845175" y="1463675"/>
            <a:ext cx="631825" cy="0"/>
          </a:xfrm>
          <a:prstGeom prst="line">
            <a:avLst/>
          </a:prstGeom>
          <a:noFill/>
          <a:ln w="31750">
            <a:solidFill>
              <a:schemeClr val="tx1"/>
            </a:solidFill>
            <a:round/>
            <a:headEnd/>
            <a:tailEnd/>
          </a:ln>
          <a:effectLst/>
        </p:spPr>
        <p:txBody>
          <a:bodyPr wrap="none" anchor="ctr"/>
          <a:lstStyle/>
          <a:p>
            <a:endParaRPr lang="en-US"/>
          </a:p>
        </p:txBody>
      </p:sp>
      <p:sp>
        <p:nvSpPr>
          <p:cNvPr id="126137" name="Freeform 185"/>
          <p:cNvSpPr>
            <a:spLocks/>
          </p:cNvSpPr>
          <p:nvPr/>
        </p:nvSpPr>
        <p:spPr bwMode="auto">
          <a:xfrm>
            <a:off x="6438900" y="1309688"/>
            <a:ext cx="90488" cy="295275"/>
          </a:xfrm>
          <a:custGeom>
            <a:avLst/>
            <a:gdLst/>
            <a:ahLst/>
            <a:cxnLst>
              <a:cxn ang="0">
                <a:pos x="57" y="0"/>
              </a:cxn>
              <a:cxn ang="0">
                <a:pos x="15" y="63"/>
              </a:cxn>
              <a:cxn ang="0">
                <a:pos x="45" y="141"/>
              </a:cxn>
              <a:cxn ang="0">
                <a:pos x="0" y="186"/>
              </a:cxn>
            </a:cxnLst>
            <a:rect l="0" t="0" r="r" b="b"/>
            <a:pathLst>
              <a:path w="57" h="186">
                <a:moveTo>
                  <a:pt x="57" y="0"/>
                </a:moveTo>
                <a:cubicBezTo>
                  <a:pt x="37" y="20"/>
                  <a:pt x="17" y="40"/>
                  <a:pt x="15" y="63"/>
                </a:cubicBezTo>
                <a:cubicBezTo>
                  <a:pt x="13" y="86"/>
                  <a:pt x="47" y="121"/>
                  <a:pt x="45" y="141"/>
                </a:cubicBezTo>
                <a:cubicBezTo>
                  <a:pt x="43" y="161"/>
                  <a:pt x="7" y="180"/>
                  <a:pt x="0" y="186"/>
                </a:cubicBezTo>
              </a:path>
            </a:pathLst>
          </a:custGeom>
          <a:noFill/>
          <a:ln w="25400" cap="flat" cmpd="sng">
            <a:solidFill>
              <a:schemeClr val="tx1"/>
            </a:solidFill>
            <a:prstDash val="solid"/>
            <a:round/>
            <a:headEnd/>
            <a:tailEnd/>
          </a:ln>
          <a:effectLst/>
        </p:spPr>
        <p:txBody>
          <a:bodyPr wrap="none" anchor="ctr"/>
          <a:lstStyle/>
          <a:p>
            <a:endParaRPr lang="en-US"/>
          </a:p>
        </p:txBody>
      </p:sp>
      <p:sp>
        <p:nvSpPr>
          <p:cNvPr id="126138" name="Line 186"/>
          <p:cNvSpPr>
            <a:spLocks noChangeShapeType="1"/>
          </p:cNvSpPr>
          <p:nvPr/>
        </p:nvSpPr>
        <p:spPr bwMode="auto">
          <a:xfrm>
            <a:off x="1462088" y="5848350"/>
            <a:ext cx="0" cy="257175"/>
          </a:xfrm>
          <a:prstGeom prst="line">
            <a:avLst/>
          </a:prstGeom>
          <a:noFill/>
          <a:ln w="31750">
            <a:solidFill>
              <a:schemeClr val="tx1"/>
            </a:solidFill>
            <a:round/>
            <a:headEnd/>
            <a:tailEnd/>
          </a:ln>
          <a:effectLst/>
        </p:spPr>
        <p:txBody>
          <a:bodyPr wrap="none" anchor="ctr"/>
          <a:lstStyle/>
          <a:p>
            <a:endParaRPr lang="en-US"/>
          </a:p>
        </p:txBody>
      </p:sp>
      <p:sp>
        <p:nvSpPr>
          <p:cNvPr id="126139" name="Freeform 187"/>
          <p:cNvSpPr>
            <a:spLocks/>
          </p:cNvSpPr>
          <p:nvPr/>
        </p:nvSpPr>
        <p:spPr bwMode="auto">
          <a:xfrm>
            <a:off x="1304925" y="6084888"/>
            <a:ext cx="309563" cy="82550"/>
          </a:xfrm>
          <a:custGeom>
            <a:avLst/>
            <a:gdLst/>
            <a:ahLst/>
            <a:cxnLst>
              <a:cxn ang="0">
                <a:pos x="0" y="40"/>
              </a:cxn>
              <a:cxn ang="0">
                <a:pos x="78" y="1"/>
              </a:cxn>
              <a:cxn ang="0">
                <a:pos x="132" y="49"/>
              </a:cxn>
              <a:cxn ang="0">
                <a:pos x="195" y="19"/>
              </a:cxn>
            </a:cxnLst>
            <a:rect l="0" t="0" r="r" b="b"/>
            <a:pathLst>
              <a:path w="195" h="52">
                <a:moveTo>
                  <a:pt x="0" y="40"/>
                </a:moveTo>
                <a:cubicBezTo>
                  <a:pt x="28" y="20"/>
                  <a:pt x="56" y="0"/>
                  <a:pt x="78" y="1"/>
                </a:cubicBezTo>
                <a:cubicBezTo>
                  <a:pt x="100" y="2"/>
                  <a:pt x="113" y="46"/>
                  <a:pt x="132" y="49"/>
                </a:cubicBezTo>
                <a:cubicBezTo>
                  <a:pt x="151" y="52"/>
                  <a:pt x="185" y="24"/>
                  <a:pt x="195" y="19"/>
                </a:cubicBezTo>
              </a:path>
            </a:pathLst>
          </a:custGeom>
          <a:noFill/>
          <a:ln w="25400" cap="flat" cmpd="sng">
            <a:solidFill>
              <a:schemeClr val="tx1"/>
            </a:solidFill>
            <a:prstDash val="solid"/>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Overview</a:t>
            </a:r>
            <a:endParaRPr lang="en-US" dirty="0" smtClean="0"/>
          </a:p>
        </p:txBody>
      </p:sp>
      <p:sp>
        <p:nvSpPr>
          <p:cNvPr id="6147" name="Rectangle 3"/>
          <p:cNvSpPr>
            <a:spLocks noGrp="1" noChangeArrowheads="1"/>
          </p:cNvSpPr>
          <p:nvPr>
            <p:ph idx="1"/>
          </p:nvPr>
        </p:nvSpPr>
        <p:spPr>
          <a:xfrm>
            <a:off x="382588" y="1414464"/>
            <a:ext cx="8380412" cy="3511731"/>
          </a:xfrm>
        </p:spPr>
        <p:txBody>
          <a:bodyPr/>
          <a:lstStyle/>
          <a:p>
            <a:pPr marL="463550" indent="-463550"/>
            <a:r>
              <a:rPr lang="en-US" dirty="0" smtClean="0"/>
              <a:t>Graphics -&gt; Data Parallel Computing</a:t>
            </a:r>
          </a:p>
          <a:p>
            <a:pPr marL="463550" indent="-463550"/>
            <a:r>
              <a:rPr lang="en-US" dirty="0" smtClean="0"/>
              <a:t>The Compute </a:t>
            </a:r>
            <a:r>
              <a:rPr lang="en-US" dirty="0" err="1" smtClean="0"/>
              <a:t>Shader</a:t>
            </a:r>
            <a:endParaRPr lang="en-US" dirty="0" smtClean="0"/>
          </a:p>
          <a:p>
            <a:pPr marL="463550" indent="-463550"/>
            <a:r>
              <a:rPr lang="en-US" dirty="0" smtClean="0"/>
              <a:t>Advantages</a:t>
            </a:r>
          </a:p>
          <a:p>
            <a:pPr marL="463550" indent="-463550"/>
            <a:r>
              <a:rPr lang="en-US" dirty="0" smtClean="0"/>
              <a:t>Key Features</a:t>
            </a:r>
          </a:p>
          <a:p>
            <a:pPr marL="463550" indent="-463550"/>
            <a:r>
              <a:rPr lang="en-US" dirty="0" smtClean="0"/>
              <a:t>Target Applications</a:t>
            </a:r>
          </a:p>
          <a:p>
            <a:pPr marL="463550" indent="-463550"/>
            <a:r>
              <a:rPr lang="en-US" dirty="0" smtClean="0"/>
              <a:t>Video Processing Example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Example: H.264 Deblocking</a:t>
            </a:r>
          </a:p>
        </p:txBody>
      </p:sp>
      <p:sp>
        <p:nvSpPr>
          <p:cNvPr id="146620" name="Rectangle 188"/>
          <p:cNvSpPr>
            <a:spLocks noChangeArrowheads="1"/>
          </p:cNvSpPr>
          <p:nvPr/>
        </p:nvSpPr>
        <p:spPr bwMode="auto">
          <a:xfrm>
            <a:off x="381000" y="1447800"/>
            <a:ext cx="8382000" cy="4800600"/>
          </a:xfrm>
          <a:prstGeom prst="rect">
            <a:avLst/>
          </a:prstGeom>
          <a:noFill/>
          <a:ln w="9525">
            <a:noFill/>
            <a:miter lim="800000"/>
            <a:headEnd/>
            <a:tailEnd/>
          </a:ln>
          <a:effectLst/>
        </p:spPr>
        <p:txBody>
          <a:bodyPr lIns="0"/>
          <a:lstStyle/>
          <a:p>
            <a:pPr marL="381000" indent="-381000" defTabSz="911225">
              <a:lnSpc>
                <a:spcPct val="85000"/>
              </a:lnSpc>
              <a:spcBef>
                <a:spcPts val="1163"/>
              </a:spcBef>
              <a:buClr>
                <a:schemeClr val="tx2"/>
              </a:buClr>
              <a:buSzPct val="95000"/>
              <a:buFontTx/>
              <a:buBlip>
                <a:blip r:embed="rId3"/>
              </a:buBlip>
            </a:pPr>
            <a:r>
              <a:rPr lang="en-US" sz="2000" dirty="0">
                <a:latin typeface="Trebuchet MS" pitchFamily="34" charset="0"/>
              </a:rPr>
              <a:t>Four levels of </a:t>
            </a:r>
            <a:r>
              <a:rPr lang="en-US" sz="2000" dirty="0" smtClean="0">
                <a:latin typeface="Trebuchet MS" pitchFamily="34" charset="0"/>
              </a:rPr>
              <a:t>parallelism</a:t>
            </a:r>
            <a:endParaRPr lang="en-US" sz="2000" dirty="0">
              <a:latin typeface="Trebuchet MS" pitchFamily="34" charset="0"/>
            </a:endParaRPr>
          </a:p>
          <a:p>
            <a:pPr marL="703263" lvl="1" indent="-315913" defTabSz="911225">
              <a:lnSpc>
                <a:spcPct val="85000"/>
              </a:lnSpc>
              <a:spcBef>
                <a:spcPts val="1088"/>
              </a:spcBef>
              <a:buClr>
                <a:schemeClr val="tx2"/>
              </a:buClr>
              <a:buSzPct val="80000"/>
              <a:buFontTx/>
              <a:buBlip>
                <a:blip r:embed="rId4"/>
              </a:buBlip>
            </a:pPr>
            <a:r>
              <a:rPr lang="en-US" sz="2000" dirty="0">
                <a:latin typeface="Trebuchet MS" pitchFamily="34" charset="0"/>
              </a:rPr>
              <a:t>Vertical edges within a </a:t>
            </a:r>
            <a:r>
              <a:rPr lang="en-US" sz="2000" dirty="0" err="1">
                <a:latin typeface="Trebuchet MS" pitchFamily="34" charset="0"/>
              </a:rPr>
              <a:t>macroblock</a:t>
            </a:r>
            <a:endParaRPr lang="en-US" sz="2000" dirty="0">
              <a:latin typeface="Trebuchet MS" pitchFamily="34" charset="0"/>
            </a:endParaRPr>
          </a:p>
          <a:p>
            <a:pPr marL="703263" lvl="1" indent="-315913" defTabSz="911225">
              <a:lnSpc>
                <a:spcPct val="85000"/>
              </a:lnSpc>
              <a:spcBef>
                <a:spcPts val="1088"/>
              </a:spcBef>
              <a:buClr>
                <a:schemeClr val="tx2"/>
              </a:buClr>
              <a:buSzPct val="80000"/>
              <a:buFontTx/>
              <a:buBlip>
                <a:blip r:embed="rId4"/>
              </a:buBlip>
            </a:pPr>
            <a:r>
              <a:rPr lang="en-US" sz="2000" dirty="0">
                <a:latin typeface="Trebuchet MS" pitchFamily="34" charset="0"/>
              </a:rPr>
              <a:t>Horizontal edges within a </a:t>
            </a:r>
            <a:r>
              <a:rPr lang="en-US" sz="2000" dirty="0" err="1">
                <a:latin typeface="Trebuchet MS" pitchFamily="34" charset="0"/>
              </a:rPr>
              <a:t>macroblock</a:t>
            </a:r>
            <a:endParaRPr lang="en-US" sz="2000" dirty="0">
              <a:latin typeface="Trebuchet MS" pitchFamily="34" charset="0"/>
            </a:endParaRPr>
          </a:p>
          <a:p>
            <a:pPr marL="703263" lvl="1" indent="-315913" defTabSz="911225">
              <a:lnSpc>
                <a:spcPct val="85000"/>
              </a:lnSpc>
              <a:spcBef>
                <a:spcPts val="1088"/>
              </a:spcBef>
              <a:buClr>
                <a:schemeClr val="tx2"/>
              </a:buClr>
              <a:buSzPct val="80000"/>
              <a:buFontTx/>
              <a:buBlip>
                <a:blip r:embed="rId4"/>
              </a:buBlip>
            </a:pPr>
            <a:r>
              <a:rPr lang="en-US" sz="2000" dirty="0">
                <a:latin typeface="Trebuchet MS" pitchFamily="34" charset="0"/>
              </a:rPr>
              <a:t>Limited ability to process multiple </a:t>
            </a:r>
            <a:r>
              <a:rPr lang="en-US" sz="2000" dirty="0" err="1" smtClean="0">
                <a:latin typeface="Trebuchet MS" pitchFamily="34" charset="0"/>
              </a:rPr>
              <a:t>macroblocks</a:t>
            </a:r>
            <a:r>
              <a:rPr lang="en-US" sz="2000" dirty="0" smtClean="0">
                <a:latin typeface="Trebuchet MS" pitchFamily="34" charset="0"/>
              </a:rPr>
              <a:t> at </a:t>
            </a:r>
            <a:r>
              <a:rPr lang="en-US" sz="2000" dirty="0">
                <a:latin typeface="Trebuchet MS" pitchFamily="34" charset="0"/>
              </a:rPr>
              <a:t>once</a:t>
            </a:r>
          </a:p>
          <a:p>
            <a:pPr marL="703263" lvl="1" indent="-315913" defTabSz="911225">
              <a:lnSpc>
                <a:spcPct val="85000"/>
              </a:lnSpc>
              <a:spcBef>
                <a:spcPts val="1088"/>
              </a:spcBef>
              <a:buClr>
                <a:schemeClr val="tx2"/>
              </a:buClr>
              <a:buSzPct val="80000"/>
              <a:buFontTx/>
              <a:buBlip>
                <a:blip r:embed="rId4"/>
              </a:buBlip>
            </a:pPr>
            <a:r>
              <a:rPr lang="en-US" sz="2000" dirty="0" err="1">
                <a:latin typeface="Trebuchet MS" pitchFamily="34" charset="0"/>
              </a:rPr>
              <a:t>Luma</a:t>
            </a:r>
            <a:r>
              <a:rPr lang="en-US" sz="2000" dirty="0">
                <a:latin typeface="Trebuchet MS" pitchFamily="34" charset="0"/>
              </a:rPr>
              <a:t> and </a:t>
            </a:r>
            <a:r>
              <a:rPr lang="en-US" sz="2000" dirty="0" err="1">
                <a:latin typeface="Trebuchet MS" pitchFamily="34" charset="0"/>
              </a:rPr>
              <a:t>chroma</a:t>
            </a:r>
            <a:r>
              <a:rPr lang="en-US" sz="2000" dirty="0">
                <a:latin typeface="Trebuchet MS" pitchFamily="34" charset="0"/>
              </a:rPr>
              <a:t> can be processed simultaneously</a:t>
            </a:r>
            <a:endParaRPr lang="en-US" sz="2000" dirty="0">
              <a:solidFill>
                <a:schemeClr val="folHlink"/>
              </a:solidFill>
              <a:latin typeface="Trebuchet MS" pitchFamily="34" charset="0"/>
            </a:endParaRPr>
          </a:p>
          <a:p>
            <a:pPr marL="381000" indent="-381000" defTabSz="911225">
              <a:lnSpc>
                <a:spcPct val="85000"/>
              </a:lnSpc>
              <a:spcBef>
                <a:spcPts val="1163"/>
              </a:spcBef>
              <a:buClr>
                <a:schemeClr val="tx2"/>
              </a:buClr>
              <a:buSzPct val="95000"/>
            </a:pPr>
            <a:endParaRPr lang="en-US" sz="2000" dirty="0">
              <a:solidFill>
                <a:schemeClr val="folHlink"/>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2588" y="228600"/>
            <a:ext cx="8380412" cy="1412694"/>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H.264 Deblocking</a:t>
            </a:r>
            <a:br>
              <a:rPr sz="5400" smtClean="0"/>
            </a:br>
            <a:r>
              <a:rPr smtClean="0">
                <a:solidFill>
                  <a:schemeClr val="tx1">
                    <a:lumMod val="85000"/>
                  </a:schemeClr>
                </a:solidFill>
              </a:rPr>
              <a:t>(Simple Case)</a:t>
            </a:r>
          </a:p>
        </p:txBody>
      </p:sp>
      <p:grpSp>
        <p:nvGrpSpPr>
          <p:cNvPr id="2" name="Group 3"/>
          <p:cNvGrpSpPr>
            <a:grpSpLocks/>
          </p:cNvGrpSpPr>
          <p:nvPr/>
        </p:nvGrpSpPr>
        <p:grpSpPr bwMode="auto">
          <a:xfrm>
            <a:off x="1671638" y="2347913"/>
            <a:ext cx="2932112" cy="2925762"/>
            <a:chOff x="929" y="921"/>
            <a:chExt cx="1847" cy="1843"/>
          </a:xfrm>
        </p:grpSpPr>
        <p:grpSp>
          <p:nvGrpSpPr>
            <p:cNvPr id="3" name="Group 4"/>
            <p:cNvGrpSpPr>
              <a:grpSpLocks/>
            </p:cNvGrpSpPr>
            <p:nvPr/>
          </p:nvGrpSpPr>
          <p:grpSpPr bwMode="auto">
            <a:xfrm>
              <a:off x="929" y="921"/>
              <a:ext cx="1847" cy="461"/>
              <a:chOff x="929" y="929"/>
              <a:chExt cx="1847" cy="461"/>
            </a:xfrm>
          </p:grpSpPr>
          <p:grpSp>
            <p:nvGrpSpPr>
              <p:cNvPr id="4" name="Group 5"/>
              <p:cNvGrpSpPr>
                <a:grpSpLocks/>
              </p:cNvGrpSpPr>
              <p:nvPr/>
            </p:nvGrpSpPr>
            <p:grpSpPr bwMode="auto">
              <a:xfrm>
                <a:off x="929" y="929"/>
                <a:ext cx="461" cy="461"/>
                <a:chOff x="929" y="929"/>
                <a:chExt cx="461" cy="461"/>
              </a:xfrm>
            </p:grpSpPr>
            <p:grpSp>
              <p:nvGrpSpPr>
                <p:cNvPr id="5" name="Group 6"/>
                <p:cNvGrpSpPr>
                  <a:grpSpLocks/>
                </p:cNvGrpSpPr>
                <p:nvPr/>
              </p:nvGrpSpPr>
              <p:grpSpPr bwMode="auto">
                <a:xfrm>
                  <a:off x="929" y="929"/>
                  <a:ext cx="461" cy="461"/>
                  <a:chOff x="2089" y="929"/>
                  <a:chExt cx="461" cy="461"/>
                </a:xfrm>
              </p:grpSpPr>
              <p:sp>
                <p:nvSpPr>
                  <p:cNvPr id="128007" name="Rectangle 7"/>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08" name="Rectangle 8"/>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09" name="Rectangle 9"/>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10" name="Rectangle 10"/>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11" name="Rectangle 11"/>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12" name="Rectangle 12"/>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13" name="Rectangle 13"/>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14" name="Rectangle 14"/>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15" name="Rectangle 15"/>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16" name="Rectangle 16"/>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17" name="Rectangle 17"/>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18" name="Rectangle 18"/>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19" name="Rectangle 19"/>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20" name="Rectangle 20"/>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21" name="Rectangle 21"/>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22" name="Rectangle 22"/>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023" name="Rectangle 23"/>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6" name="Group 24"/>
              <p:cNvGrpSpPr>
                <a:grpSpLocks/>
              </p:cNvGrpSpPr>
              <p:nvPr/>
            </p:nvGrpSpPr>
            <p:grpSpPr bwMode="auto">
              <a:xfrm>
                <a:off x="1391" y="929"/>
                <a:ext cx="461" cy="461"/>
                <a:chOff x="929" y="929"/>
                <a:chExt cx="461" cy="461"/>
              </a:xfrm>
            </p:grpSpPr>
            <p:grpSp>
              <p:nvGrpSpPr>
                <p:cNvPr id="7" name="Group 25"/>
                <p:cNvGrpSpPr>
                  <a:grpSpLocks/>
                </p:cNvGrpSpPr>
                <p:nvPr/>
              </p:nvGrpSpPr>
              <p:grpSpPr bwMode="auto">
                <a:xfrm>
                  <a:off x="929" y="929"/>
                  <a:ext cx="461" cy="461"/>
                  <a:chOff x="2089" y="929"/>
                  <a:chExt cx="461" cy="461"/>
                </a:xfrm>
              </p:grpSpPr>
              <p:sp>
                <p:nvSpPr>
                  <p:cNvPr id="128026" name="Rectangle 26"/>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27" name="Rectangle 27"/>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28" name="Rectangle 28"/>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29" name="Rectangle 29"/>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30" name="Rectangle 30"/>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31" name="Rectangle 31"/>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32" name="Rectangle 32"/>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33" name="Rectangle 33"/>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34" name="Rectangle 34"/>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35" name="Rectangle 35"/>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36" name="Rectangle 36"/>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37" name="Rectangle 37"/>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38" name="Rectangle 38"/>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39" name="Rectangle 39"/>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40" name="Rectangle 40"/>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41" name="Rectangle 41"/>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042" name="Rectangle 42"/>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8" name="Group 43"/>
              <p:cNvGrpSpPr>
                <a:grpSpLocks/>
              </p:cNvGrpSpPr>
              <p:nvPr/>
            </p:nvGrpSpPr>
            <p:grpSpPr bwMode="auto">
              <a:xfrm>
                <a:off x="1853" y="929"/>
                <a:ext cx="461" cy="461"/>
                <a:chOff x="929" y="929"/>
                <a:chExt cx="461" cy="461"/>
              </a:xfrm>
            </p:grpSpPr>
            <p:grpSp>
              <p:nvGrpSpPr>
                <p:cNvPr id="9" name="Group 44"/>
                <p:cNvGrpSpPr>
                  <a:grpSpLocks/>
                </p:cNvGrpSpPr>
                <p:nvPr/>
              </p:nvGrpSpPr>
              <p:grpSpPr bwMode="auto">
                <a:xfrm>
                  <a:off x="929" y="929"/>
                  <a:ext cx="461" cy="461"/>
                  <a:chOff x="2089" y="929"/>
                  <a:chExt cx="461" cy="461"/>
                </a:xfrm>
              </p:grpSpPr>
              <p:sp>
                <p:nvSpPr>
                  <p:cNvPr id="128045" name="Rectangle 45"/>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46" name="Rectangle 46"/>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47" name="Rectangle 47"/>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48" name="Rectangle 48"/>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49" name="Rectangle 49"/>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50" name="Rectangle 50"/>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51" name="Rectangle 51"/>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52" name="Rectangle 52"/>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53" name="Rectangle 53"/>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54" name="Rectangle 54"/>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55" name="Rectangle 55"/>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56" name="Rectangle 56"/>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57" name="Rectangle 57"/>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58" name="Rectangle 58"/>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59" name="Rectangle 59"/>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60" name="Rectangle 60"/>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061" name="Rectangle 61"/>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0" name="Group 62"/>
              <p:cNvGrpSpPr>
                <a:grpSpLocks/>
              </p:cNvGrpSpPr>
              <p:nvPr/>
            </p:nvGrpSpPr>
            <p:grpSpPr bwMode="auto">
              <a:xfrm>
                <a:off x="2315" y="929"/>
                <a:ext cx="461" cy="461"/>
                <a:chOff x="929" y="929"/>
                <a:chExt cx="461" cy="461"/>
              </a:xfrm>
            </p:grpSpPr>
            <p:grpSp>
              <p:nvGrpSpPr>
                <p:cNvPr id="11" name="Group 63"/>
                <p:cNvGrpSpPr>
                  <a:grpSpLocks/>
                </p:cNvGrpSpPr>
                <p:nvPr/>
              </p:nvGrpSpPr>
              <p:grpSpPr bwMode="auto">
                <a:xfrm>
                  <a:off x="929" y="929"/>
                  <a:ext cx="461" cy="461"/>
                  <a:chOff x="2089" y="929"/>
                  <a:chExt cx="461" cy="461"/>
                </a:xfrm>
              </p:grpSpPr>
              <p:sp>
                <p:nvSpPr>
                  <p:cNvPr id="128064" name="Rectangle 64"/>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65" name="Rectangle 65"/>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66" name="Rectangle 66"/>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67" name="Rectangle 67"/>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68" name="Rectangle 68"/>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69" name="Rectangle 69"/>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70" name="Rectangle 70"/>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71" name="Rectangle 71"/>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72" name="Rectangle 72"/>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73" name="Rectangle 73"/>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74" name="Rectangle 74"/>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75" name="Rectangle 75"/>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76" name="Rectangle 76"/>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77" name="Rectangle 77"/>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78" name="Rectangle 78"/>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79" name="Rectangle 79"/>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080" name="Rectangle 80"/>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grpSp>
          <p:nvGrpSpPr>
            <p:cNvPr id="12" name="Group 81"/>
            <p:cNvGrpSpPr>
              <a:grpSpLocks/>
            </p:cNvGrpSpPr>
            <p:nvPr/>
          </p:nvGrpSpPr>
          <p:grpSpPr bwMode="auto">
            <a:xfrm>
              <a:off x="929" y="1382"/>
              <a:ext cx="1847" cy="461"/>
              <a:chOff x="929" y="929"/>
              <a:chExt cx="1847" cy="461"/>
            </a:xfrm>
          </p:grpSpPr>
          <p:grpSp>
            <p:nvGrpSpPr>
              <p:cNvPr id="13" name="Group 82"/>
              <p:cNvGrpSpPr>
                <a:grpSpLocks/>
              </p:cNvGrpSpPr>
              <p:nvPr/>
            </p:nvGrpSpPr>
            <p:grpSpPr bwMode="auto">
              <a:xfrm>
                <a:off x="929" y="929"/>
                <a:ext cx="461" cy="461"/>
                <a:chOff x="929" y="929"/>
                <a:chExt cx="461" cy="461"/>
              </a:xfrm>
            </p:grpSpPr>
            <p:grpSp>
              <p:nvGrpSpPr>
                <p:cNvPr id="14" name="Group 83"/>
                <p:cNvGrpSpPr>
                  <a:grpSpLocks/>
                </p:cNvGrpSpPr>
                <p:nvPr/>
              </p:nvGrpSpPr>
              <p:grpSpPr bwMode="auto">
                <a:xfrm>
                  <a:off x="929" y="929"/>
                  <a:ext cx="461" cy="461"/>
                  <a:chOff x="2089" y="929"/>
                  <a:chExt cx="461" cy="461"/>
                </a:xfrm>
              </p:grpSpPr>
              <p:sp>
                <p:nvSpPr>
                  <p:cNvPr id="128084" name="Rectangle 84"/>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85" name="Rectangle 85"/>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86" name="Rectangle 86"/>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87" name="Rectangle 87"/>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88" name="Rectangle 88"/>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89" name="Rectangle 89"/>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90" name="Rectangle 90"/>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91" name="Rectangle 91"/>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92" name="Rectangle 92"/>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93" name="Rectangle 93"/>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94" name="Rectangle 94"/>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95" name="Rectangle 95"/>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096" name="Rectangle 96"/>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97" name="Rectangle 97"/>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98" name="Rectangle 98"/>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099" name="Rectangle 99"/>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100" name="Rectangle 100"/>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5" name="Group 101"/>
              <p:cNvGrpSpPr>
                <a:grpSpLocks/>
              </p:cNvGrpSpPr>
              <p:nvPr/>
            </p:nvGrpSpPr>
            <p:grpSpPr bwMode="auto">
              <a:xfrm>
                <a:off x="1391" y="929"/>
                <a:ext cx="461" cy="461"/>
                <a:chOff x="929" y="929"/>
                <a:chExt cx="461" cy="461"/>
              </a:xfrm>
            </p:grpSpPr>
            <p:grpSp>
              <p:nvGrpSpPr>
                <p:cNvPr id="16" name="Group 102"/>
                <p:cNvGrpSpPr>
                  <a:grpSpLocks/>
                </p:cNvGrpSpPr>
                <p:nvPr/>
              </p:nvGrpSpPr>
              <p:grpSpPr bwMode="auto">
                <a:xfrm>
                  <a:off x="929" y="929"/>
                  <a:ext cx="461" cy="461"/>
                  <a:chOff x="2089" y="929"/>
                  <a:chExt cx="461" cy="461"/>
                </a:xfrm>
              </p:grpSpPr>
              <p:sp>
                <p:nvSpPr>
                  <p:cNvPr id="128103" name="Rectangle 103"/>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04" name="Rectangle 104"/>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05" name="Rectangle 105"/>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06" name="Rectangle 106"/>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07" name="Rectangle 107"/>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08" name="Rectangle 108"/>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09" name="Rectangle 109"/>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10" name="Rectangle 110"/>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11" name="Rectangle 111"/>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12" name="Rectangle 112"/>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13" name="Rectangle 113"/>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14" name="Rectangle 114"/>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15" name="Rectangle 115"/>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16" name="Rectangle 116"/>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17" name="Rectangle 117"/>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18" name="Rectangle 118"/>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119" name="Rectangle 119"/>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7" name="Group 120"/>
              <p:cNvGrpSpPr>
                <a:grpSpLocks/>
              </p:cNvGrpSpPr>
              <p:nvPr/>
            </p:nvGrpSpPr>
            <p:grpSpPr bwMode="auto">
              <a:xfrm>
                <a:off x="1853" y="929"/>
                <a:ext cx="461" cy="461"/>
                <a:chOff x="929" y="929"/>
                <a:chExt cx="461" cy="461"/>
              </a:xfrm>
            </p:grpSpPr>
            <p:grpSp>
              <p:nvGrpSpPr>
                <p:cNvPr id="18" name="Group 121"/>
                <p:cNvGrpSpPr>
                  <a:grpSpLocks/>
                </p:cNvGrpSpPr>
                <p:nvPr/>
              </p:nvGrpSpPr>
              <p:grpSpPr bwMode="auto">
                <a:xfrm>
                  <a:off x="929" y="929"/>
                  <a:ext cx="461" cy="461"/>
                  <a:chOff x="2089" y="929"/>
                  <a:chExt cx="461" cy="461"/>
                </a:xfrm>
              </p:grpSpPr>
              <p:sp>
                <p:nvSpPr>
                  <p:cNvPr id="128122" name="Rectangle 122"/>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3" name="Rectangle 123"/>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4" name="Rectangle 124"/>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5" name="Rectangle 125"/>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6" name="Rectangle 126"/>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7" name="Rectangle 127"/>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8" name="Rectangle 128"/>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29" name="Rectangle 129"/>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30" name="Rectangle 130"/>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31" name="Rectangle 131"/>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32" name="Rectangle 132"/>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33" name="Rectangle 133"/>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34" name="Rectangle 134"/>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35" name="Rectangle 135"/>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36" name="Rectangle 136"/>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37" name="Rectangle 137"/>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138" name="Rectangle 138"/>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9" name="Group 139"/>
              <p:cNvGrpSpPr>
                <a:grpSpLocks/>
              </p:cNvGrpSpPr>
              <p:nvPr/>
            </p:nvGrpSpPr>
            <p:grpSpPr bwMode="auto">
              <a:xfrm>
                <a:off x="2315" y="929"/>
                <a:ext cx="461" cy="461"/>
                <a:chOff x="929" y="929"/>
                <a:chExt cx="461" cy="461"/>
              </a:xfrm>
            </p:grpSpPr>
            <p:grpSp>
              <p:nvGrpSpPr>
                <p:cNvPr id="20" name="Group 140"/>
                <p:cNvGrpSpPr>
                  <a:grpSpLocks/>
                </p:cNvGrpSpPr>
                <p:nvPr/>
              </p:nvGrpSpPr>
              <p:grpSpPr bwMode="auto">
                <a:xfrm>
                  <a:off x="929" y="929"/>
                  <a:ext cx="461" cy="461"/>
                  <a:chOff x="2089" y="929"/>
                  <a:chExt cx="461" cy="461"/>
                </a:xfrm>
              </p:grpSpPr>
              <p:sp>
                <p:nvSpPr>
                  <p:cNvPr id="128141" name="Rectangle 141"/>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2" name="Rectangle 142"/>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3" name="Rectangle 143"/>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4" name="Rectangle 144"/>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5" name="Rectangle 145"/>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6" name="Rectangle 146"/>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7" name="Rectangle 147"/>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8" name="Rectangle 148"/>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49" name="Rectangle 149"/>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50" name="Rectangle 150"/>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51" name="Rectangle 151"/>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52" name="Rectangle 152"/>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53" name="Rectangle 153"/>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54" name="Rectangle 154"/>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55" name="Rectangle 155"/>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56" name="Rectangle 156"/>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157" name="Rectangle 157"/>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grpSp>
          <p:nvGrpSpPr>
            <p:cNvPr id="21" name="Group 158"/>
            <p:cNvGrpSpPr>
              <a:grpSpLocks/>
            </p:cNvGrpSpPr>
            <p:nvPr/>
          </p:nvGrpSpPr>
          <p:grpSpPr bwMode="auto">
            <a:xfrm>
              <a:off x="929" y="1843"/>
              <a:ext cx="1847" cy="461"/>
              <a:chOff x="929" y="929"/>
              <a:chExt cx="1847" cy="461"/>
            </a:xfrm>
          </p:grpSpPr>
          <p:grpSp>
            <p:nvGrpSpPr>
              <p:cNvPr id="22" name="Group 159"/>
              <p:cNvGrpSpPr>
                <a:grpSpLocks/>
              </p:cNvGrpSpPr>
              <p:nvPr/>
            </p:nvGrpSpPr>
            <p:grpSpPr bwMode="auto">
              <a:xfrm>
                <a:off x="929" y="929"/>
                <a:ext cx="461" cy="461"/>
                <a:chOff x="929" y="929"/>
                <a:chExt cx="461" cy="461"/>
              </a:xfrm>
            </p:grpSpPr>
            <p:grpSp>
              <p:nvGrpSpPr>
                <p:cNvPr id="23" name="Group 160"/>
                <p:cNvGrpSpPr>
                  <a:grpSpLocks/>
                </p:cNvGrpSpPr>
                <p:nvPr/>
              </p:nvGrpSpPr>
              <p:grpSpPr bwMode="auto">
                <a:xfrm>
                  <a:off x="929" y="929"/>
                  <a:ext cx="461" cy="461"/>
                  <a:chOff x="2089" y="929"/>
                  <a:chExt cx="461" cy="461"/>
                </a:xfrm>
              </p:grpSpPr>
              <p:sp>
                <p:nvSpPr>
                  <p:cNvPr id="128161" name="Rectangle 161"/>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2" name="Rectangle 162"/>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3" name="Rectangle 163"/>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4" name="Rectangle 164"/>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5" name="Rectangle 165"/>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6" name="Rectangle 166"/>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7" name="Rectangle 167"/>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8" name="Rectangle 168"/>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69" name="Rectangle 169"/>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70" name="Rectangle 170"/>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71" name="Rectangle 171"/>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72" name="Rectangle 172"/>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73" name="Rectangle 173"/>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74" name="Rectangle 174"/>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75" name="Rectangle 175"/>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76" name="Rectangle 176"/>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177" name="Rectangle 177"/>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24" name="Group 178"/>
              <p:cNvGrpSpPr>
                <a:grpSpLocks/>
              </p:cNvGrpSpPr>
              <p:nvPr/>
            </p:nvGrpSpPr>
            <p:grpSpPr bwMode="auto">
              <a:xfrm>
                <a:off x="1391" y="929"/>
                <a:ext cx="461" cy="461"/>
                <a:chOff x="929" y="929"/>
                <a:chExt cx="461" cy="461"/>
              </a:xfrm>
            </p:grpSpPr>
            <p:grpSp>
              <p:nvGrpSpPr>
                <p:cNvPr id="25" name="Group 179"/>
                <p:cNvGrpSpPr>
                  <a:grpSpLocks/>
                </p:cNvGrpSpPr>
                <p:nvPr/>
              </p:nvGrpSpPr>
              <p:grpSpPr bwMode="auto">
                <a:xfrm>
                  <a:off x="929" y="929"/>
                  <a:ext cx="461" cy="461"/>
                  <a:chOff x="2089" y="929"/>
                  <a:chExt cx="461" cy="461"/>
                </a:xfrm>
              </p:grpSpPr>
              <p:sp>
                <p:nvSpPr>
                  <p:cNvPr id="128180" name="Rectangle 180"/>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1" name="Rectangle 181"/>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2" name="Rectangle 182"/>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3" name="Rectangle 183"/>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4" name="Rectangle 184"/>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5" name="Rectangle 185"/>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6" name="Rectangle 186"/>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7" name="Rectangle 187"/>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88" name="Rectangle 188"/>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89" name="Rectangle 189"/>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90" name="Rectangle 190"/>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91" name="Rectangle 191"/>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192" name="Rectangle 192"/>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93" name="Rectangle 193"/>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94" name="Rectangle 194"/>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195" name="Rectangle 195"/>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196" name="Rectangle 196"/>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26" name="Group 197"/>
              <p:cNvGrpSpPr>
                <a:grpSpLocks/>
              </p:cNvGrpSpPr>
              <p:nvPr/>
            </p:nvGrpSpPr>
            <p:grpSpPr bwMode="auto">
              <a:xfrm>
                <a:off x="1853" y="929"/>
                <a:ext cx="461" cy="461"/>
                <a:chOff x="929" y="929"/>
                <a:chExt cx="461" cy="461"/>
              </a:xfrm>
            </p:grpSpPr>
            <p:grpSp>
              <p:nvGrpSpPr>
                <p:cNvPr id="27" name="Group 198"/>
                <p:cNvGrpSpPr>
                  <a:grpSpLocks/>
                </p:cNvGrpSpPr>
                <p:nvPr/>
              </p:nvGrpSpPr>
              <p:grpSpPr bwMode="auto">
                <a:xfrm>
                  <a:off x="929" y="929"/>
                  <a:ext cx="461" cy="461"/>
                  <a:chOff x="2089" y="929"/>
                  <a:chExt cx="461" cy="461"/>
                </a:xfrm>
              </p:grpSpPr>
              <p:sp>
                <p:nvSpPr>
                  <p:cNvPr id="128199" name="Rectangle 199"/>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0" name="Rectangle 200"/>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1" name="Rectangle 201"/>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2" name="Rectangle 202"/>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3" name="Rectangle 203"/>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4" name="Rectangle 204"/>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5" name="Rectangle 205"/>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6" name="Rectangle 206"/>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07" name="Rectangle 207"/>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08" name="Rectangle 208"/>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09" name="Rectangle 209"/>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10" name="Rectangle 210"/>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11" name="Rectangle 211"/>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12" name="Rectangle 212"/>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13" name="Rectangle 213"/>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14" name="Rectangle 214"/>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215" name="Rectangle 215"/>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28" name="Group 216"/>
              <p:cNvGrpSpPr>
                <a:grpSpLocks/>
              </p:cNvGrpSpPr>
              <p:nvPr/>
            </p:nvGrpSpPr>
            <p:grpSpPr bwMode="auto">
              <a:xfrm>
                <a:off x="2315" y="929"/>
                <a:ext cx="461" cy="461"/>
                <a:chOff x="929" y="929"/>
                <a:chExt cx="461" cy="461"/>
              </a:xfrm>
            </p:grpSpPr>
            <p:grpSp>
              <p:nvGrpSpPr>
                <p:cNvPr id="29" name="Group 217"/>
                <p:cNvGrpSpPr>
                  <a:grpSpLocks/>
                </p:cNvGrpSpPr>
                <p:nvPr/>
              </p:nvGrpSpPr>
              <p:grpSpPr bwMode="auto">
                <a:xfrm>
                  <a:off x="929" y="929"/>
                  <a:ext cx="461" cy="461"/>
                  <a:chOff x="2089" y="929"/>
                  <a:chExt cx="461" cy="461"/>
                </a:xfrm>
              </p:grpSpPr>
              <p:sp>
                <p:nvSpPr>
                  <p:cNvPr id="128218" name="Rectangle 218"/>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19" name="Rectangle 219"/>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0" name="Rectangle 220"/>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1" name="Rectangle 221"/>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2" name="Rectangle 222"/>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3" name="Rectangle 223"/>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4" name="Rectangle 224"/>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5" name="Rectangle 225"/>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26" name="Rectangle 226"/>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27" name="Rectangle 227"/>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28" name="Rectangle 228"/>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29" name="Rectangle 229"/>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30" name="Rectangle 230"/>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31" name="Rectangle 231"/>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32" name="Rectangle 232"/>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33" name="Rectangle 233"/>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234" name="Rectangle 234"/>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grpSp>
          <p:nvGrpSpPr>
            <p:cNvPr id="30" name="Group 235"/>
            <p:cNvGrpSpPr>
              <a:grpSpLocks/>
            </p:cNvGrpSpPr>
            <p:nvPr/>
          </p:nvGrpSpPr>
          <p:grpSpPr bwMode="auto">
            <a:xfrm>
              <a:off x="929" y="2303"/>
              <a:ext cx="1847" cy="461"/>
              <a:chOff x="929" y="929"/>
              <a:chExt cx="1847" cy="461"/>
            </a:xfrm>
          </p:grpSpPr>
          <p:grpSp>
            <p:nvGrpSpPr>
              <p:cNvPr id="31" name="Group 236"/>
              <p:cNvGrpSpPr>
                <a:grpSpLocks/>
              </p:cNvGrpSpPr>
              <p:nvPr/>
            </p:nvGrpSpPr>
            <p:grpSpPr bwMode="auto">
              <a:xfrm>
                <a:off x="929" y="929"/>
                <a:ext cx="461" cy="461"/>
                <a:chOff x="929" y="929"/>
                <a:chExt cx="461" cy="461"/>
              </a:xfrm>
            </p:grpSpPr>
            <p:grpSp>
              <p:nvGrpSpPr>
                <p:cNvPr id="128081" name="Group 237"/>
                <p:cNvGrpSpPr>
                  <a:grpSpLocks/>
                </p:cNvGrpSpPr>
                <p:nvPr/>
              </p:nvGrpSpPr>
              <p:grpSpPr bwMode="auto">
                <a:xfrm>
                  <a:off x="929" y="929"/>
                  <a:ext cx="461" cy="461"/>
                  <a:chOff x="2089" y="929"/>
                  <a:chExt cx="461" cy="461"/>
                </a:xfrm>
              </p:grpSpPr>
              <p:sp>
                <p:nvSpPr>
                  <p:cNvPr id="128238" name="Rectangle 238"/>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39" name="Rectangle 239"/>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0" name="Rectangle 240"/>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1" name="Rectangle 241"/>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2" name="Rectangle 242"/>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3" name="Rectangle 243"/>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4" name="Rectangle 244"/>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5" name="Rectangle 245"/>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46" name="Rectangle 246"/>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47" name="Rectangle 247"/>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48" name="Rectangle 248"/>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49" name="Rectangle 249"/>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50" name="Rectangle 250"/>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51" name="Rectangle 251"/>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52" name="Rectangle 252"/>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53" name="Rectangle 253"/>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254" name="Rectangle 254"/>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28082" name="Group 255"/>
              <p:cNvGrpSpPr>
                <a:grpSpLocks/>
              </p:cNvGrpSpPr>
              <p:nvPr/>
            </p:nvGrpSpPr>
            <p:grpSpPr bwMode="auto">
              <a:xfrm>
                <a:off x="1391" y="929"/>
                <a:ext cx="461" cy="461"/>
                <a:chOff x="929" y="929"/>
                <a:chExt cx="461" cy="461"/>
              </a:xfrm>
            </p:grpSpPr>
            <p:grpSp>
              <p:nvGrpSpPr>
                <p:cNvPr id="128083" name="Group 256"/>
                <p:cNvGrpSpPr>
                  <a:grpSpLocks/>
                </p:cNvGrpSpPr>
                <p:nvPr/>
              </p:nvGrpSpPr>
              <p:grpSpPr bwMode="auto">
                <a:xfrm>
                  <a:off x="929" y="929"/>
                  <a:ext cx="461" cy="461"/>
                  <a:chOff x="2089" y="929"/>
                  <a:chExt cx="461" cy="461"/>
                </a:xfrm>
              </p:grpSpPr>
              <p:sp>
                <p:nvSpPr>
                  <p:cNvPr id="128257" name="Rectangle 257"/>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58" name="Rectangle 258"/>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59" name="Rectangle 259"/>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60" name="Rectangle 260"/>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61" name="Rectangle 261"/>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62" name="Rectangle 262"/>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63" name="Rectangle 263"/>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64" name="Rectangle 264"/>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65" name="Rectangle 265"/>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66" name="Rectangle 266"/>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67" name="Rectangle 267"/>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68" name="Rectangle 268"/>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69" name="Rectangle 269"/>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70" name="Rectangle 270"/>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71" name="Rectangle 271"/>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72" name="Rectangle 272"/>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273" name="Rectangle 273"/>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28101" name="Group 274"/>
              <p:cNvGrpSpPr>
                <a:grpSpLocks/>
              </p:cNvGrpSpPr>
              <p:nvPr/>
            </p:nvGrpSpPr>
            <p:grpSpPr bwMode="auto">
              <a:xfrm>
                <a:off x="1853" y="929"/>
                <a:ext cx="461" cy="461"/>
                <a:chOff x="929" y="929"/>
                <a:chExt cx="461" cy="461"/>
              </a:xfrm>
            </p:grpSpPr>
            <p:grpSp>
              <p:nvGrpSpPr>
                <p:cNvPr id="128102" name="Group 275"/>
                <p:cNvGrpSpPr>
                  <a:grpSpLocks/>
                </p:cNvGrpSpPr>
                <p:nvPr/>
              </p:nvGrpSpPr>
              <p:grpSpPr bwMode="auto">
                <a:xfrm>
                  <a:off x="929" y="929"/>
                  <a:ext cx="461" cy="461"/>
                  <a:chOff x="2089" y="929"/>
                  <a:chExt cx="461" cy="461"/>
                </a:xfrm>
              </p:grpSpPr>
              <p:sp>
                <p:nvSpPr>
                  <p:cNvPr id="128276" name="Rectangle 276"/>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77" name="Rectangle 277"/>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78" name="Rectangle 278"/>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79" name="Rectangle 279"/>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80" name="Rectangle 280"/>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81" name="Rectangle 281"/>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82" name="Rectangle 282"/>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83" name="Rectangle 283"/>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84" name="Rectangle 284"/>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85" name="Rectangle 285"/>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86" name="Rectangle 286"/>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87" name="Rectangle 287"/>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288" name="Rectangle 288"/>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89" name="Rectangle 289"/>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90" name="Rectangle 290"/>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91" name="Rectangle 291"/>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292" name="Rectangle 292"/>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nvGrpSpPr>
              <p:cNvPr id="128120" name="Group 293"/>
              <p:cNvGrpSpPr>
                <a:grpSpLocks/>
              </p:cNvGrpSpPr>
              <p:nvPr/>
            </p:nvGrpSpPr>
            <p:grpSpPr bwMode="auto">
              <a:xfrm>
                <a:off x="2315" y="929"/>
                <a:ext cx="461" cy="461"/>
                <a:chOff x="929" y="929"/>
                <a:chExt cx="461" cy="461"/>
              </a:xfrm>
            </p:grpSpPr>
            <p:grpSp>
              <p:nvGrpSpPr>
                <p:cNvPr id="128121" name="Group 294"/>
                <p:cNvGrpSpPr>
                  <a:grpSpLocks/>
                </p:cNvGrpSpPr>
                <p:nvPr/>
              </p:nvGrpSpPr>
              <p:grpSpPr bwMode="auto">
                <a:xfrm>
                  <a:off x="929" y="929"/>
                  <a:ext cx="461" cy="461"/>
                  <a:chOff x="2089" y="929"/>
                  <a:chExt cx="461" cy="461"/>
                </a:xfrm>
              </p:grpSpPr>
              <p:sp>
                <p:nvSpPr>
                  <p:cNvPr id="128295" name="Rectangle 295"/>
                  <p:cNvSpPr>
                    <a:spLocks noChangeAspect="1" noChangeArrowheads="1"/>
                  </p:cNvSpPr>
                  <p:nvPr/>
                </p:nvSpPr>
                <p:spPr bwMode="auto">
                  <a:xfrm>
                    <a:off x="2089"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96" name="Rectangle 296"/>
                  <p:cNvSpPr>
                    <a:spLocks noChangeAspect="1" noChangeArrowheads="1"/>
                  </p:cNvSpPr>
                  <p:nvPr/>
                </p:nvSpPr>
                <p:spPr bwMode="auto">
                  <a:xfrm>
                    <a:off x="2204"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97" name="Rectangle 297"/>
                  <p:cNvSpPr>
                    <a:spLocks noChangeAspect="1" noChangeArrowheads="1"/>
                  </p:cNvSpPr>
                  <p:nvPr/>
                </p:nvSpPr>
                <p:spPr bwMode="auto">
                  <a:xfrm>
                    <a:off x="2320"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98" name="Rectangle 298"/>
                  <p:cNvSpPr>
                    <a:spLocks noChangeAspect="1" noChangeArrowheads="1"/>
                  </p:cNvSpPr>
                  <p:nvPr/>
                </p:nvSpPr>
                <p:spPr bwMode="auto">
                  <a:xfrm>
                    <a:off x="2435" y="929"/>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299" name="Rectangle 299"/>
                  <p:cNvSpPr>
                    <a:spLocks noChangeAspect="1" noChangeArrowheads="1"/>
                  </p:cNvSpPr>
                  <p:nvPr/>
                </p:nvSpPr>
                <p:spPr bwMode="auto">
                  <a:xfrm>
                    <a:off x="2089"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00" name="Rectangle 300"/>
                  <p:cNvSpPr>
                    <a:spLocks noChangeAspect="1" noChangeArrowheads="1"/>
                  </p:cNvSpPr>
                  <p:nvPr/>
                </p:nvSpPr>
                <p:spPr bwMode="auto">
                  <a:xfrm>
                    <a:off x="2204"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01" name="Rectangle 301"/>
                  <p:cNvSpPr>
                    <a:spLocks noChangeAspect="1" noChangeArrowheads="1"/>
                  </p:cNvSpPr>
                  <p:nvPr/>
                </p:nvSpPr>
                <p:spPr bwMode="auto">
                  <a:xfrm>
                    <a:off x="2320"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02" name="Rectangle 302"/>
                  <p:cNvSpPr>
                    <a:spLocks noChangeAspect="1" noChangeArrowheads="1"/>
                  </p:cNvSpPr>
                  <p:nvPr/>
                </p:nvSpPr>
                <p:spPr bwMode="auto">
                  <a:xfrm>
                    <a:off x="2435" y="1044"/>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03" name="Rectangle 303"/>
                  <p:cNvSpPr>
                    <a:spLocks noChangeAspect="1" noChangeArrowheads="1"/>
                  </p:cNvSpPr>
                  <p:nvPr/>
                </p:nvSpPr>
                <p:spPr bwMode="auto">
                  <a:xfrm>
                    <a:off x="2089"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304" name="Rectangle 304"/>
                  <p:cNvSpPr>
                    <a:spLocks noChangeAspect="1" noChangeArrowheads="1"/>
                  </p:cNvSpPr>
                  <p:nvPr/>
                </p:nvSpPr>
                <p:spPr bwMode="auto">
                  <a:xfrm>
                    <a:off x="2204"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305" name="Rectangle 305"/>
                  <p:cNvSpPr>
                    <a:spLocks noChangeAspect="1" noChangeArrowheads="1"/>
                  </p:cNvSpPr>
                  <p:nvPr/>
                </p:nvSpPr>
                <p:spPr bwMode="auto">
                  <a:xfrm>
                    <a:off x="2320"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306" name="Rectangle 306"/>
                  <p:cNvSpPr>
                    <a:spLocks noChangeAspect="1" noChangeArrowheads="1"/>
                  </p:cNvSpPr>
                  <p:nvPr/>
                </p:nvSpPr>
                <p:spPr bwMode="auto">
                  <a:xfrm>
                    <a:off x="2435" y="1160"/>
                    <a:ext cx="115" cy="114"/>
                  </a:xfrm>
                  <a:prstGeom prst="rect">
                    <a:avLst/>
                  </a:prstGeom>
                  <a:noFill/>
                  <a:ln w="12700">
                    <a:solidFill>
                      <a:srgbClr val="0000FF"/>
                    </a:solidFill>
                    <a:miter lim="800000"/>
                    <a:headEnd/>
                    <a:tailEnd/>
                  </a:ln>
                  <a:effectLst/>
                </p:spPr>
                <p:txBody>
                  <a:bodyPr wrap="none" anchor="ctr"/>
                  <a:lstStyle/>
                  <a:p>
                    <a:endParaRPr lang="en-US"/>
                  </a:p>
                </p:txBody>
              </p:sp>
              <p:sp>
                <p:nvSpPr>
                  <p:cNvPr id="128307" name="Rectangle 307"/>
                  <p:cNvSpPr>
                    <a:spLocks noChangeAspect="1" noChangeArrowheads="1"/>
                  </p:cNvSpPr>
                  <p:nvPr/>
                </p:nvSpPr>
                <p:spPr bwMode="auto">
                  <a:xfrm>
                    <a:off x="2089"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08" name="Rectangle 308"/>
                  <p:cNvSpPr>
                    <a:spLocks noChangeAspect="1" noChangeArrowheads="1"/>
                  </p:cNvSpPr>
                  <p:nvPr/>
                </p:nvSpPr>
                <p:spPr bwMode="auto">
                  <a:xfrm>
                    <a:off x="2204"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09" name="Rectangle 309"/>
                  <p:cNvSpPr>
                    <a:spLocks noChangeAspect="1" noChangeArrowheads="1"/>
                  </p:cNvSpPr>
                  <p:nvPr/>
                </p:nvSpPr>
                <p:spPr bwMode="auto">
                  <a:xfrm>
                    <a:off x="2320" y="1275"/>
                    <a:ext cx="115" cy="115"/>
                  </a:xfrm>
                  <a:prstGeom prst="rect">
                    <a:avLst/>
                  </a:prstGeom>
                  <a:noFill/>
                  <a:ln w="12700">
                    <a:solidFill>
                      <a:srgbClr val="0000FF"/>
                    </a:solidFill>
                    <a:miter lim="800000"/>
                    <a:headEnd/>
                    <a:tailEnd/>
                  </a:ln>
                  <a:effectLst/>
                </p:spPr>
                <p:txBody>
                  <a:bodyPr wrap="none" anchor="ctr"/>
                  <a:lstStyle/>
                  <a:p>
                    <a:endParaRPr lang="en-US"/>
                  </a:p>
                </p:txBody>
              </p:sp>
              <p:sp>
                <p:nvSpPr>
                  <p:cNvPr id="128310" name="Rectangle 310"/>
                  <p:cNvSpPr>
                    <a:spLocks noChangeAspect="1" noChangeArrowheads="1"/>
                  </p:cNvSpPr>
                  <p:nvPr/>
                </p:nvSpPr>
                <p:spPr bwMode="auto">
                  <a:xfrm>
                    <a:off x="2435" y="1275"/>
                    <a:ext cx="115" cy="115"/>
                  </a:xfrm>
                  <a:prstGeom prst="rect">
                    <a:avLst/>
                  </a:prstGeom>
                  <a:noFill/>
                  <a:ln w="12700">
                    <a:solidFill>
                      <a:srgbClr val="0000FF"/>
                    </a:solidFill>
                    <a:miter lim="800000"/>
                    <a:headEnd/>
                    <a:tailEnd/>
                  </a:ln>
                  <a:effectLst/>
                </p:spPr>
                <p:txBody>
                  <a:bodyPr wrap="none" anchor="ctr"/>
                  <a:lstStyle/>
                  <a:p>
                    <a:endParaRPr lang="en-US"/>
                  </a:p>
                </p:txBody>
              </p:sp>
            </p:grpSp>
            <p:sp>
              <p:nvSpPr>
                <p:cNvPr id="128311" name="Rectangle 311"/>
                <p:cNvSpPr>
                  <a:spLocks noChangeArrowheads="1"/>
                </p:cNvSpPr>
                <p:nvPr/>
              </p:nvSpPr>
              <p:spPr bwMode="auto">
                <a:xfrm>
                  <a:off x="929" y="929"/>
                  <a:ext cx="461" cy="461"/>
                </a:xfrm>
                <a:prstGeom prst="rect">
                  <a:avLst/>
                </a:prstGeom>
                <a:noFill/>
                <a:ln w="25400">
                  <a:solidFill>
                    <a:schemeClr val="tx1"/>
                  </a:solidFill>
                  <a:miter lim="800000"/>
                  <a:headEnd/>
                  <a:tailEnd/>
                </a:ln>
                <a:effectLst/>
              </p:spPr>
              <p:txBody>
                <a:bodyPr wrap="none" anchor="ctr"/>
                <a:lstStyle/>
                <a:p>
                  <a:endParaRPr lang="en-US"/>
                </a:p>
              </p:txBody>
            </p:sp>
          </p:grpSp>
        </p:grpSp>
      </p:grpSp>
      <p:grpSp>
        <p:nvGrpSpPr>
          <p:cNvPr id="128139" name="Group 396"/>
          <p:cNvGrpSpPr>
            <a:grpSpLocks/>
          </p:cNvGrpSpPr>
          <p:nvPr/>
        </p:nvGrpSpPr>
        <p:grpSpPr bwMode="auto">
          <a:xfrm>
            <a:off x="5000625" y="3168650"/>
            <a:ext cx="730250" cy="182563"/>
            <a:chOff x="3030" y="1438"/>
            <a:chExt cx="460" cy="115"/>
          </a:xfrm>
        </p:grpSpPr>
        <p:sp>
          <p:nvSpPr>
            <p:cNvPr id="128313" name="Rectangle 313"/>
            <p:cNvSpPr>
              <a:spLocks noChangeAspect="1" noChangeArrowheads="1"/>
            </p:cNvSpPr>
            <p:nvPr/>
          </p:nvSpPr>
          <p:spPr bwMode="auto">
            <a:xfrm>
              <a:off x="3030"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28314" name="Rectangle 314"/>
            <p:cNvSpPr>
              <a:spLocks noChangeAspect="1" noChangeArrowheads="1"/>
            </p:cNvSpPr>
            <p:nvPr/>
          </p:nvSpPr>
          <p:spPr bwMode="auto">
            <a:xfrm>
              <a:off x="3145"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28315" name="Rectangle 315"/>
            <p:cNvSpPr>
              <a:spLocks noChangeAspect="1" noChangeArrowheads="1"/>
            </p:cNvSpPr>
            <p:nvPr/>
          </p:nvSpPr>
          <p:spPr bwMode="auto">
            <a:xfrm>
              <a:off x="3260"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28316" name="Rectangle 316"/>
            <p:cNvSpPr>
              <a:spLocks noChangeAspect="1" noChangeArrowheads="1"/>
            </p:cNvSpPr>
            <p:nvPr/>
          </p:nvSpPr>
          <p:spPr bwMode="auto">
            <a:xfrm>
              <a:off x="3375"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grpSp>
      <p:sp>
        <p:nvSpPr>
          <p:cNvPr id="128324" name="Text Box 324"/>
          <p:cNvSpPr txBox="1">
            <a:spLocks noChangeArrowheads="1"/>
          </p:cNvSpPr>
          <p:nvPr/>
        </p:nvSpPr>
        <p:spPr bwMode="auto">
          <a:xfrm>
            <a:off x="5619750" y="3128963"/>
            <a:ext cx="1958975" cy="366712"/>
          </a:xfrm>
          <a:prstGeom prst="rect">
            <a:avLst/>
          </a:prstGeom>
          <a:noFill/>
          <a:ln w="12700">
            <a:noFill/>
            <a:miter lim="800000"/>
            <a:headEnd/>
            <a:tailEnd/>
          </a:ln>
          <a:effectLst/>
        </p:spPr>
        <p:txBody>
          <a:bodyPr>
            <a:spAutoFit/>
          </a:bodyPr>
          <a:lstStyle/>
          <a:p>
            <a:pPr algn="ctr">
              <a:spcBef>
                <a:spcPct val="50000"/>
              </a:spcBef>
            </a:pPr>
            <a:r>
              <a:rPr lang="en-US" dirty="0">
                <a:latin typeface="Trebuchet MS" pitchFamily="34" charset="0"/>
              </a:rPr>
              <a:t>source pixels</a:t>
            </a:r>
          </a:p>
        </p:txBody>
      </p:sp>
      <p:sp>
        <p:nvSpPr>
          <p:cNvPr id="128349" name="Rectangle 349" descr="Newsprint"/>
          <p:cNvSpPr>
            <a:spLocks noChangeArrowheads="1"/>
          </p:cNvSpPr>
          <p:nvPr/>
        </p:nvSpPr>
        <p:spPr bwMode="auto">
          <a:xfrm>
            <a:off x="1676400" y="2347913"/>
            <a:ext cx="182563"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0" name="Rectangle 350" descr="Newsprint"/>
          <p:cNvSpPr>
            <a:spLocks noChangeAspect="1" noChangeArrowheads="1"/>
          </p:cNvSpPr>
          <p:nvPr/>
        </p:nvSpPr>
        <p:spPr bwMode="auto">
          <a:xfrm>
            <a:off x="5000625" y="2790825"/>
            <a:ext cx="182563" cy="182563"/>
          </a:xfrm>
          <a:prstGeom prst="rect">
            <a:avLst/>
          </a:prstGeom>
          <a:blipFill dpi="0" rotWithShape="1">
            <a:blip r:embed="rId3">
              <a:alphaModFix amt="50000"/>
            </a:blip>
            <a:srcRect/>
            <a:tile tx="0" ty="0" sx="100000" sy="100000" flip="none" algn="tl"/>
          </a:blipFill>
          <a:ln w="19050">
            <a:solidFill>
              <a:schemeClr val="tx1"/>
            </a:solidFill>
            <a:miter lim="800000"/>
            <a:headEnd/>
            <a:tailEnd/>
          </a:ln>
          <a:effectLst/>
        </p:spPr>
        <p:txBody>
          <a:bodyPr wrap="none" anchor="ctr"/>
          <a:lstStyle/>
          <a:p>
            <a:endParaRPr lang="en-US"/>
          </a:p>
        </p:txBody>
      </p:sp>
      <p:sp>
        <p:nvSpPr>
          <p:cNvPr id="128351" name="Text Box 351"/>
          <p:cNvSpPr txBox="1">
            <a:spLocks noChangeArrowheads="1"/>
          </p:cNvSpPr>
          <p:nvPr/>
        </p:nvSpPr>
        <p:spPr bwMode="auto">
          <a:xfrm>
            <a:off x="5619750" y="2625725"/>
            <a:ext cx="2076450" cy="366713"/>
          </a:xfrm>
          <a:prstGeom prst="rect">
            <a:avLst/>
          </a:prstGeom>
          <a:noFill/>
          <a:ln w="12700">
            <a:noFill/>
            <a:miter lim="800000"/>
            <a:headEnd/>
            <a:tailEnd/>
          </a:ln>
          <a:effectLst/>
        </p:spPr>
        <p:txBody>
          <a:bodyPr>
            <a:spAutoFit/>
          </a:bodyPr>
          <a:lstStyle/>
          <a:p>
            <a:pPr algn="ctr">
              <a:spcBef>
                <a:spcPct val="50000"/>
              </a:spcBef>
            </a:pPr>
            <a:r>
              <a:rPr lang="en-US" dirty="0" err="1">
                <a:latin typeface="Trebuchet MS" pitchFamily="34" charset="0"/>
              </a:rPr>
              <a:t>deblocked</a:t>
            </a:r>
            <a:r>
              <a:rPr lang="en-US" dirty="0">
                <a:latin typeface="Trebuchet MS" pitchFamily="34" charset="0"/>
              </a:rPr>
              <a:t> pixel</a:t>
            </a:r>
          </a:p>
        </p:txBody>
      </p:sp>
      <p:sp>
        <p:nvSpPr>
          <p:cNvPr id="128352" name="Rectangle 352" descr="Newsprint"/>
          <p:cNvSpPr>
            <a:spLocks noChangeArrowheads="1"/>
          </p:cNvSpPr>
          <p:nvPr/>
        </p:nvSpPr>
        <p:spPr bwMode="auto">
          <a:xfrm>
            <a:off x="2219325" y="2347913"/>
            <a:ext cx="182563"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3" name="Rectangle 353" descr="Newsprint"/>
          <p:cNvSpPr>
            <a:spLocks noChangeArrowheads="1"/>
          </p:cNvSpPr>
          <p:nvPr/>
        </p:nvSpPr>
        <p:spPr bwMode="auto">
          <a:xfrm>
            <a:off x="2401888" y="2347913"/>
            <a:ext cx="182562"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4" name="Rectangle 354" descr="Newsprint"/>
          <p:cNvSpPr>
            <a:spLocks noChangeArrowheads="1"/>
          </p:cNvSpPr>
          <p:nvPr/>
        </p:nvSpPr>
        <p:spPr bwMode="auto">
          <a:xfrm>
            <a:off x="2951163" y="2347913"/>
            <a:ext cx="182562"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5" name="Rectangle 355" descr="Newsprint"/>
          <p:cNvSpPr>
            <a:spLocks noChangeArrowheads="1"/>
          </p:cNvSpPr>
          <p:nvPr/>
        </p:nvSpPr>
        <p:spPr bwMode="auto">
          <a:xfrm>
            <a:off x="3133725" y="2347913"/>
            <a:ext cx="182563"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6" name="Rectangle 356" descr="Newsprint"/>
          <p:cNvSpPr>
            <a:spLocks noChangeArrowheads="1"/>
          </p:cNvSpPr>
          <p:nvPr/>
        </p:nvSpPr>
        <p:spPr bwMode="auto">
          <a:xfrm>
            <a:off x="3683000" y="2347913"/>
            <a:ext cx="182563"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7" name="Rectangle 357" descr="Newsprint"/>
          <p:cNvSpPr>
            <a:spLocks noChangeArrowheads="1"/>
          </p:cNvSpPr>
          <p:nvPr/>
        </p:nvSpPr>
        <p:spPr bwMode="auto">
          <a:xfrm>
            <a:off x="3865563" y="2347913"/>
            <a:ext cx="182562" cy="2924175"/>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58" name="Rectangle 358" descr="Newsprint"/>
          <p:cNvSpPr>
            <a:spLocks noChangeArrowheads="1"/>
          </p:cNvSpPr>
          <p:nvPr/>
        </p:nvSpPr>
        <p:spPr bwMode="auto">
          <a:xfrm>
            <a:off x="1671638" y="2347913"/>
            <a:ext cx="2925762" cy="182562"/>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90" name="Rectangle 390" descr="Newsprint"/>
          <p:cNvSpPr>
            <a:spLocks noChangeArrowheads="1"/>
          </p:cNvSpPr>
          <p:nvPr/>
        </p:nvSpPr>
        <p:spPr bwMode="auto">
          <a:xfrm>
            <a:off x="1671638" y="2895600"/>
            <a:ext cx="2925762" cy="182563"/>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91" name="Rectangle 391" descr="Newsprint"/>
          <p:cNvSpPr>
            <a:spLocks noChangeArrowheads="1"/>
          </p:cNvSpPr>
          <p:nvPr/>
        </p:nvSpPr>
        <p:spPr bwMode="auto">
          <a:xfrm>
            <a:off x="1671638" y="3078163"/>
            <a:ext cx="2925762" cy="182562"/>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92" name="Rectangle 392" descr="Newsprint"/>
          <p:cNvSpPr>
            <a:spLocks noChangeArrowheads="1"/>
          </p:cNvSpPr>
          <p:nvPr/>
        </p:nvSpPr>
        <p:spPr bwMode="auto">
          <a:xfrm>
            <a:off x="1671638" y="3627438"/>
            <a:ext cx="2925762" cy="182562"/>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93" name="Rectangle 393" descr="Newsprint"/>
          <p:cNvSpPr>
            <a:spLocks noChangeArrowheads="1"/>
          </p:cNvSpPr>
          <p:nvPr/>
        </p:nvSpPr>
        <p:spPr bwMode="auto">
          <a:xfrm>
            <a:off x="1671638" y="3810000"/>
            <a:ext cx="2925762" cy="182563"/>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94" name="Rectangle 394" descr="Newsprint"/>
          <p:cNvSpPr>
            <a:spLocks noChangeArrowheads="1"/>
          </p:cNvSpPr>
          <p:nvPr/>
        </p:nvSpPr>
        <p:spPr bwMode="auto">
          <a:xfrm>
            <a:off x="1671638" y="4359275"/>
            <a:ext cx="2925762" cy="182563"/>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sp>
        <p:nvSpPr>
          <p:cNvPr id="128395" name="Rectangle 395" descr="Newsprint"/>
          <p:cNvSpPr>
            <a:spLocks noChangeArrowheads="1"/>
          </p:cNvSpPr>
          <p:nvPr/>
        </p:nvSpPr>
        <p:spPr bwMode="auto">
          <a:xfrm>
            <a:off x="1671638" y="4541838"/>
            <a:ext cx="2925762" cy="182562"/>
          </a:xfrm>
          <a:prstGeom prst="rect">
            <a:avLst/>
          </a:prstGeom>
          <a:blipFill dpi="0" rotWithShape="1">
            <a:blip r:embed="rId3">
              <a:alphaModFix amt="49000"/>
            </a:blip>
            <a:srcRect/>
            <a:tile tx="0" ty="0" sx="100000" sy="100000" flip="none" algn="tl"/>
          </a:blipFill>
          <a:ln w="12700">
            <a:noFill/>
            <a:miter lim="800000"/>
            <a:headEnd/>
            <a:tailEnd/>
          </a:ln>
          <a:effectLst/>
        </p:spPr>
        <p:txBody>
          <a:bodyPr wrap="none" anchor="ctr"/>
          <a:lstStyle/>
          <a:p>
            <a:endParaRPr lang="en-US"/>
          </a:p>
        </p:txBody>
      </p:sp>
      <p:grpSp>
        <p:nvGrpSpPr>
          <p:cNvPr id="128140" name="Group 359"/>
          <p:cNvGrpSpPr>
            <a:grpSpLocks/>
          </p:cNvGrpSpPr>
          <p:nvPr/>
        </p:nvGrpSpPr>
        <p:grpSpPr bwMode="auto">
          <a:xfrm>
            <a:off x="1671638" y="1981200"/>
            <a:ext cx="184150" cy="730250"/>
            <a:chOff x="3454" y="2303"/>
            <a:chExt cx="116" cy="460"/>
          </a:xfrm>
        </p:grpSpPr>
        <p:grpSp>
          <p:nvGrpSpPr>
            <p:cNvPr id="128158" name="Group 360"/>
            <p:cNvGrpSpPr>
              <a:grpSpLocks/>
            </p:cNvGrpSpPr>
            <p:nvPr/>
          </p:nvGrpSpPr>
          <p:grpSpPr bwMode="auto">
            <a:xfrm>
              <a:off x="3454" y="2303"/>
              <a:ext cx="115" cy="460"/>
              <a:chOff x="3454" y="2303"/>
              <a:chExt cx="115" cy="460"/>
            </a:xfrm>
          </p:grpSpPr>
          <p:sp>
            <p:nvSpPr>
              <p:cNvPr id="128361" name="Rectangle 361"/>
              <p:cNvSpPr>
                <a:spLocks noChangeAspect="1" noChangeArrowheads="1"/>
              </p:cNvSpPr>
              <p:nvPr/>
            </p:nvSpPr>
            <p:spPr bwMode="auto">
              <a:xfrm>
                <a:off x="3454" y="230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62" name="Rectangle 362"/>
              <p:cNvSpPr>
                <a:spLocks noChangeAspect="1" noChangeArrowheads="1"/>
              </p:cNvSpPr>
              <p:nvPr/>
            </p:nvSpPr>
            <p:spPr bwMode="auto">
              <a:xfrm>
                <a:off x="3454" y="264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63" name="Rectangle 363"/>
              <p:cNvSpPr>
                <a:spLocks noChangeAspect="1" noChangeArrowheads="1"/>
              </p:cNvSpPr>
              <p:nvPr/>
            </p:nvSpPr>
            <p:spPr bwMode="auto">
              <a:xfrm>
                <a:off x="3454"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64" name="Rectangle 364"/>
              <p:cNvSpPr>
                <a:spLocks noChangeAspect="1" noChangeArrowheads="1"/>
              </p:cNvSpPr>
              <p:nvPr/>
            </p:nvSpPr>
            <p:spPr bwMode="auto">
              <a:xfrm>
                <a:off x="3454"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65" name="Rectangle 365"/>
            <p:cNvSpPr>
              <a:spLocks noChangeArrowheads="1"/>
            </p:cNvSpPr>
            <p:nvPr/>
          </p:nvSpPr>
          <p:spPr bwMode="auto">
            <a:xfrm>
              <a:off x="3455" y="2532"/>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159" name="Group 366"/>
          <p:cNvGrpSpPr>
            <a:grpSpLocks/>
          </p:cNvGrpSpPr>
          <p:nvPr/>
        </p:nvGrpSpPr>
        <p:grpSpPr bwMode="auto">
          <a:xfrm>
            <a:off x="1671638" y="2713038"/>
            <a:ext cx="182562" cy="730250"/>
            <a:chOff x="4030" y="2303"/>
            <a:chExt cx="115" cy="460"/>
          </a:xfrm>
        </p:grpSpPr>
        <p:grpSp>
          <p:nvGrpSpPr>
            <p:cNvPr id="128160" name="Group 367"/>
            <p:cNvGrpSpPr>
              <a:grpSpLocks/>
            </p:cNvGrpSpPr>
            <p:nvPr/>
          </p:nvGrpSpPr>
          <p:grpSpPr bwMode="auto">
            <a:xfrm>
              <a:off x="4030" y="2303"/>
              <a:ext cx="115" cy="460"/>
              <a:chOff x="3454" y="2303"/>
              <a:chExt cx="115" cy="460"/>
            </a:xfrm>
          </p:grpSpPr>
          <p:sp>
            <p:nvSpPr>
              <p:cNvPr id="128368" name="Rectangle 368"/>
              <p:cNvSpPr>
                <a:spLocks noChangeAspect="1" noChangeArrowheads="1"/>
              </p:cNvSpPr>
              <p:nvPr/>
            </p:nvSpPr>
            <p:spPr bwMode="auto">
              <a:xfrm>
                <a:off x="3454" y="230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69" name="Rectangle 369"/>
              <p:cNvSpPr>
                <a:spLocks noChangeAspect="1" noChangeArrowheads="1"/>
              </p:cNvSpPr>
              <p:nvPr/>
            </p:nvSpPr>
            <p:spPr bwMode="auto">
              <a:xfrm>
                <a:off x="3454" y="264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70" name="Rectangle 370"/>
              <p:cNvSpPr>
                <a:spLocks noChangeAspect="1" noChangeArrowheads="1"/>
              </p:cNvSpPr>
              <p:nvPr/>
            </p:nvSpPr>
            <p:spPr bwMode="auto">
              <a:xfrm>
                <a:off x="3454"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71" name="Rectangle 371"/>
              <p:cNvSpPr>
                <a:spLocks noChangeAspect="1" noChangeArrowheads="1"/>
              </p:cNvSpPr>
              <p:nvPr/>
            </p:nvSpPr>
            <p:spPr bwMode="auto">
              <a:xfrm>
                <a:off x="3454"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72" name="Rectangle 372"/>
            <p:cNvSpPr>
              <a:spLocks noChangeArrowheads="1"/>
            </p:cNvSpPr>
            <p:nvPr/>
          </p:nvSpPr>
          <p:spPr bwMode="auto">
            <a:xfrm>
              <a:off x="4030"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73" name="Rectangle 373"/>
            <p:cNvSpPr>
              <a:spLocks noChangeArrowheads="1"/>
            </p:cNvSpPr>
            <p:nvPr/>
          </p:nvSpPr>
          <p:spPr bwMode="auto">
            <a:xfrm>
              <a:off x="4030"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178" name="Group 374"/>
          <p:cNvGrpSpPr>
            <a:grpSpLocks/>
          </p:cNvGrpSpPr>
          <p:nvPr/>
        </p:nvGrpSpPr>
        <p:grpSpPr bwMode="auto">
          <a:xfrm>
            <a:off x="1673225" y="3446463"/>
            <a:ext cx="182563" cy="730250"/>
            <a:chOff x="4030" y="2303"/>
            <a:chExt cx="115" cy="460"/>
          </a:xfrm>
        </p:grpSpPr>
        <p:grpSp>
          <p:nvGrpSpPr>
            <p:cNvPr id="128179" name="Group 375"/>
            <p:cNvGrpSpPr>
              <a:grpSpLocks/>
            </p:cNvGrpSpPr>
            <p:nvPr/>
          </p:nvGrpSpPr>
          <p:grpSpPr bwMode="auto">
            <a:xfrm>
              <a:off x="4030" y="2303"/>
              <a:ext cx="115" cy="460"/>
              <a:chOff x="3454" y="2303"/>
              <a:chExt cx="115" cy="460"/>
            </a:xfrm>
          </p:grpSpPr>
          <p:sp>
            <p:nvSpPr>
              <p:cNvPr id="128376" name="Rectangle 376"/>
              <p:cNvSpPr>
                <a:spLocks noChangeAspect="1" noChangeArrowheads="1"/>
              </p:cNvSpPr>
              <p:nvPr/>
            </p:nvSpPr>
            <p:spPr bwMode="auto">
              <a:xfrm>
                <a:off x="3454" y="230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77" name="Rectangle 377"/>
              <p:cNvSpPr>
                <a:spLocks noChangeAspect="1" noChangeArrowheads="1"/>
              </p:cNvSpPr>
              <p:nvPr/>
            </p:nvSpPr>
            <p:spPr bwMode="auto">
              <a:xfrm>
                <a:off x="3454" y="264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78" name="Rectangle 378"/>
              <p:cNvSpPr>
                <a:spLocks noChangeAspect="1" noChangeArrowheads="1"/>
              </p:cNvSpPr>
              <p:nvPr/>
            </p:nvSpPr>
            <p:spPr bwMode="auto">
              <a:xfrm>
                <a:off x="3454"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79" name="Rectangle 379"/>
              <p:cNvSpPr>
                <a:spLocks noChangeAspect="1" noChangeArrowheads="1"/>
              </p:cNvSpPr>
              <p:nvPr/>
            </p:nvSpPr>
            <p:spPr bwMode="auto">
              <a:xfrm>
                <a:off x="3454"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80" name="Rectangle 380"/>
            <p:cNvSpPr>
              <a:spLocks noChangeArrowheads="1"/>
            </p:cNvSpPr>
            <p:nvPr/>
          </p:nvSpPr>
          <p:spPr bwMode="auto">
            <a:xfrm>
              <a:off x="4030"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81" name="Rectangle 381"/>
            <p:cNvSpPr>
              <a:spLocks noChangeArrowheads="1"/>
            </p:cNvSpPr>
            <p:nvPr/>
          </p:nvSpPr>
          <p:spPr bwMode="auto">
            <a:xfrm>
              <a:off x="4030"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197" name="Group 382"/>
          <p:cNvGrpSpPr>
            <a:grpSpLocks/>
          </p:cNvGrpSpPr>
          <p:nvPr/>
        </p:nvGrpSpPr>
        <p:grpSpPr bwMode="auto">
          <a:xfrm>
            <a:off x="1671638" y="4175125"/>
            <a:ext cx="182562" cy="730250"/>
            <a:chOff x="4030" y="2303"/>
            <a:chExt cx="115" cy="460"/>
          </a:xfrm>
        </p:grpSpPr>
        <p:grpSp>
          <p:nvGrpSpPr>
            <p:cNvPr id="128198" name="Group 383"/>
            <p:cNvGrpSpPr>
              <a:grpSpLocks/>
            </p:cNvGrpSpPr>
            <p:nvPr/>
          </p:nvGrpSpPr>
          <p:grpSpPr bwMode="auto">
            <a:xfrm>
              <a:off x="4030" y="2303"/>
              <a:ext cx="115" cy="460"/>
              <a:chOff x="3454" y="2303"/>
              <a:chExt cx="115" cy="460"/>
            </a:xfrm>
          </p:grpSpPr>
          <p:sp>
            <p:nvSpPr>
              <p:cNvPr id="128384" name="Rectangle 384"/>
              <p:cNvSpPr>
                <a:spLocks noChangeAspect="1" noChangeArrowheads="1"/>
              </p:cNvSpPr>
              <p:nvPr/>
            </p:nvSpPr>
            <p:spPr bwMode="auto">
              <a:xfrm>
                <a:off x="3454" y="230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85" name="Rectangle 385"/>
              <p:cNvSpPr>
                <a:spLocks noChangeAspect="1" noChangeArrowheads="1"/>
              </p:cNvSpPr>
              <p:nvPr/>
            </p:nvSpPr>
            <p:spPr bwMode="auto">
              <a:xfrm>
                <a:off x="3454" y="264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86" name="Rectangle 386"/>
              <p:cNvSpPr>
                <a:spLocks noChangeAspect="1" noChangeArrowheads="1"/>
              </p:cNvSpPr>
              <p:nvPr/>
            </p:nvSpPr>
            <p:spPr bwMode="auto">
              <a:xfrm>
                <a:off x="3454"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87" name="Rectangle 387"/>
              <p:cNvSpPr>
                <a:spLocks noChangeAspect="1" noChangeArrowheads="1"/>
              </p:cNvSpPr>
              <p:nvPr/>
            </p:nvSpPr>
            <p:spPr bwMode="auto">
              <a:xfrm>
                <a:off x="3454"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88" name="Rectangle 388"/>
            <p:cNvSpPr>
              <a:spLocks noChangeArrowheads="1"/>
            </p:cNvSpPr>
            <p:nvPr/>
          </p:nvSpPr>
          <p:spPr bwMode="auto">
            <a:xfrm>
              <a:off x="4030" y="2418"/>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89" name="Rectangle 389"/>
            <p:cNvSpPr>
              <a:spLocks noChangeArrowheads="1"/>
            </p:cNvSpPr>
            <p:nvPr/>
          </p:nvSpPr>
          <p:spPr bwMode="auto">
            <a:xfrm>
              <a:off x="4030" y="2533"/>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216" name="Group 317"/>
          <p:cNvGrpSpPr>
            <a:grpSpLocks/>
          </p:cNvGrpSpPr>
          <p:nvPr/>
        </p:nvGrpSpPr>
        <p:grpSpPr bwMode="auto">
          <a:xfrm>
            <a:off x="1308100" y="2336800"/>
            <a:ext cx="730250" cy="182563"/>
            <a:chOff x="3224" y="1842"/>
            <a:chExt cx="460" cy="115"/>
          </a:xfrm>
        </p:grpSpPr>
        <p:grpSp>
          <p:nvGrpSpPr>
            <p:cNvPr id="128217" name="Group 318"/>
            <p:cNvGrpSpPr>
              <a:grpSpLocks/>
            </p:cNvGrpSpPr>
            <p:nvPr/>
          </p:nvGrpSpPr>
          <p:grpSpPr bwMode="auto">
            <a:xfrm>
              <a:off x="3224" y="1842"/>
              <a:ext cx="460" cy="115"/>
              <a:chOff x="3167" y="1224"/>
              <a:chExt cx="460" cy="115"/>
            </a:xfrm>
          </p:grpSpPr>
          <p:sp>
            <p:nvSpPr>
              <p:cNvPr id="128319" name="Rectangle 319"/>
              <p:cNvSpPr>
                <a:spLocks noChangeAspect="1" noChangeArrowheads="1"/>
              </p:cNvSpPr>
              <p:nvPr/>
            </p:nvSpPr>
            <p:spPr bwMode="auto">
              <a:xfrm>
                <a:off x="316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20" name="Rectangle 320"/>
              <p:cNvSpPr>
                <a:spLocks noChangeAspect="1" noChangeArrowheads="1"/>
              </p:cNvSpPr>
              <p:nvPr/>
            </p:nvSpPr>
            <p:spPr bwMode="auto">
              <a:xfrm>
                <a:off x="328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21" name="Rectangle 321"/>
              <p:cNvSpPr>
                <a:spLocks noChangeAspect="1" noChangeArrowheads="1"/>
              </p:cNvSpPr>
              <p:nvPr/>
            </p:nvSpPr>
            <p:spPr bwMode="auto">
              <a:xfrm>
                <a:off x="339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22" name="Rectangle 322"/>
              <p:cNvSpPr>
                <a:spLocks noChangeAspect="1" noChangeArrowheads="1"/>
              </p:cNvSpPr>
              <p:nvPr/>
            </p:nvSpPr>
            <p:spPr bwMode="auto">
              <a:xfrm>
                <a:off x="351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23" name="Rectangle 323"/>
            <p:cNvSpPr>
              <a:spLocks noChangeAspect="1" noChangeArrowheads="1"/>
            </p:cNvSpPr>
            <p:nvPr/>
          </p:nvSpPr>
          <p:spPr bwMode="auto">
            <a:xfrm>
              <a:off x="3454" y="1842"/>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235" name="Group 325"/>
          <p:cNvGrpSpPr>
            <a:grpSpLocks/>
          </p:cNvGrpSpPr>
          <p:nvPr/>
        </p:nvGrpSpPr>
        <p:grpSpPr bwMode="auto">
          <a:xfrm>
            <a:off x="2041525" y="2333625"/>
            <a:ext cx="730250" cy="182563"/>
            <a:chOff x="3012" y="1649"/>
            <a:chExt cx="460" cy="115"/>
          </a:xfrm>
        </p:grpSpPr>
        <p:grpSp>
          <p:nvGrpSpPr>
            <p:cNvPr id="128236" name="Group 326"/>
            <p:cNvGrpSpPr>
              <a:grpSpLocks/>
            </p:cNvGrpSpPr>
            <p:nvPr/>
          </p:nvGrpSpPr>
          <p:grpSpPr bwMode="auto">
            <a:xfrm>
              <a:off x="3012" y="1649"/>
              <a:ext cx="460" cy="115"/>
              <a:chOff x="3167" y="1224"/>
              <a:chExt cx="460" cy="115"/>
            </a:xfrm>
          </p:grpSpPr>
          <p:sp>
            <p:nvSpPr>
              <p:cNvPr id="128327" name="Rectangle 327"/>
              <p:cNvSpPr>
                <a:spLocks noChangeAspect="1" noChangeArrowheads="1"/>
              </p:cNvSpPr>
              <p:nvPr/>
            </p:nvSpPr>
            <p:spPr bwMode="auto">
              <a:xfrm>
                <a:off x="316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28" name="Rectangle 328"/>
              <p:cNvSpPr>
                <a:spLocks noChangeAspect="1" noChangeArrowheads="1"/>
              </p:cNvSpPr>
              <p:nvPr/>
            </p:nvSpPr>
            <p:spPr bwMode="auto">
              <a:xfrm>
                <a:off x="328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29" name="Rectangle 329"/>
              <p:cNvSpPr>
                <a:spLocks noChangeAspect="1" noChangeArrowheads="1"/>
              </p:cNvSpPr>
              <p:nvPr/>
            </p:nvSpPr>
            <p:spPr bwMode="auto">
              <a:xfrm>
                <a:off x="339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30" name="Rectangle 330"/>
              <p:cNvSpPr>
                <a:spLocks noChangeAspect="1" noChangeArrowheads="1"/>
              </p:cNvSpPr>
              <p:nvPr/>
            </p:nvSpPr>
            <p:spPr bwMode="auto">
              <a:xfrm>
                <a:off x="351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31" name="Rectangle 331"/>
            <p:cNvSpPr>
              <a:spLocks noChangeAspect="1" noChangeArrowheads="1"/>
            </p:cNvSpPr>
            <p:nvPr/>
          </p:nvSpPr>
          <p:spPr bwMode="auto">
            <a:xfrm>
              <a:off x="3242" y="1649"/>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32" name="Rectangle 332"/>
            <p:cNvSpPr>
              <a:spLocks noChangeAspect="1" noChangeArrowheads="1"/>
            </p:cNvSpPr>
            <p:nvPr/>
          </p:nvSpPr>
          <p:spPr bwMode="auto">
            <a:xfrm>
              <a:off x="3126" y="1649"/>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237" name="Group 333"/>
          <p:cNvGrpSpPr>
            <a:grpSpLocks/>
          </p:cNvGrpSpPr>
          <p:nvPr/>
        </p:nvGrpSpPr>
        <p:grpSpPr bwMode="auto">
          <a:xfrm>
            <a:off x="2768600" y="2336800"/>
            <a:ext cx="730250" cy="182563"/>
            <a:chOff x="3012" y="1649"/>
            <a:chExt cx="460" cy="115"/>
          </a:xfrm>
        </p:grpSpPr>
        <p:grpSp>
          <p:nvGrpSpPr>
            <p:cNvPr id="128255" name="Group 334"/>
            <p:cNvGrpSpPr>
              <a:grpSpLocks/>
            </p:cNvGrpSpPr>
            <p:nvPr/>
          </p:nvGrpSpPr>
          <p:grpSpPr bwMode="auto">
            <a:xfrm>
              <a:off x="3012" y="1649"/>
              <a:ext cx="460" cy="115"/>
              <a:chOff x="3167" y="1224"/>
              <a:chExt cx="460" cy="115"/>
            </a:xfrm>
          </p:grpSpPr>
          <p:sp>
            <p:nvSpPr>
              <p:cNvPr id="128335" name="Rectangle 335"/>
              <p:cNvSpPr>
                <a:spLocks noChangeAspect="1" noChangeArrowheads="1"/>
              </p:cNvSpPr>
              <p:nvPr/>
            </p:nvSpPr>
            <p:spPr bwMode="auto">
              <a:xfrm>
                <a:off x="316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36" name="Rectangle 336"/>
              <p:cNvSpPr>
                <a:spLocks noChangeAspect="1" noChangeArrowheads="1"/>
              </p:cNvSpPr>
              <p:nvPr/>
            </p:nvSpPr>
            <p:spPr bwMode="auto">
              <a:xfrm>
                <a:off x="328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37" name="Rectangle 337"/>
              <p:cNvSpPr>
                <a:spLocks noChangeAspect="1" noChangeArrowheads="1"/>
              </p:cNvSpPr>
              <p:nvPr/>
            </p:nvSpPr>
            <p:spPr bwMode="auto">
              <a:xfrm>
                <a:off x="339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38" name="Rectangle 338"/>
              <p:cNvSpPr>
                <a:spLocks noChangeAspect="1" noChangeArrowheads="1"/>
              </p:cNvSpPr>
              <p:nvPr/>
            </p:nvSpPr>
            <p:spPr bwMode="auto">
              <a:xfrm>
                <a:off x="351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39" name="Rectangle 339"/>
            <p:cNvSpPr>
              <a:spLocks noChangeAspect="1" noChangeArrowheads="1"/>
            </p:cNvSpPr>
            <p:nvPr/>
          </p:nvSpPr>
          <p:spPr bwMode="auto">
            <a:xfrm>
              <a:off x="3242" y="1649"/>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40" name="Rectangle 340"/>
            <p:cNvSpPr>
              <a:spLocks noChangeAspect="1" noChangeArrowheads="1"/>
            </p:cNvSpPr>
            <p:nvPr/>
          </p:nvSpPr>
          <p:spPr bwMode="auto">
            <a:xfrm>
              <a:off x="3126" y="1649"/>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grpSp>
        <p:nvGrpSpPr>
          <p:cNvPr id="128256" name="Group 341"/>
          <p:cNvGrpSpPr>
            <a:grpSpLocks/>
          </p:cNvGrpSpPr>
          <p:nvPr/>
        </p:nvGrpSpPr>
        <p:grpSpPr bwMode="auto">
          <a:xfrm>
            <a:off x="3505200" y="2335213"/>
            <a:ext cx="730250" cy="182562"/>
            <a:chOff x="3012" y="1649"/>
            <a:chExt cx="460" cy="115"/>
          </a:xfrm>
        </p:grpSpPr>
        <p:grpSp>
          <p:nvGrpSpPr>
            <p:cNvPr id="128274" name="Group 342"/>
            <p:cNvGrpSpPr>
              <a:grpSpLocks/>
            </p:cNvGrpSpPr>
            <p:nvPr/>
          </p:nvGrpSpPr>
          <p:grpSpPr bwMode="auto">
            <a:xfrm>
              <a:off x="3012" y="1649"/>
              <a:ext cx="460" cy="115"/>
              <a:chOff x="3167" y="1224"/>
              <a:chExt cx="460" cy="115"/>
            </a:xfrm>
          </p:grpSpPr>
          <p:sp>
            <p:nvSpPr>
              <p:cNvPr id="128343" name="Rectangle 343"/>
              <p:cNvSpPr>
                <a:spLocks noChangeAspect="1" noChangeArrowheads="1"/>
              </p:cNvSpPr>
              <p:nvPr/>
            </p:nvSpPr>
            <p:spPr bwMode="auto">
              <a:xfrm>
                <a:off x="316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44" name="Rectangle 344"/>
              <p:cNvSpPr>
                <a:spLocks noChangeAspect="1" noChangeArrowheads="1"/>
              </p:cNvSpPr>
              <p:nvPr/>
            </p:nvSpPr>
            <p:spPr bwMode="auto">
              <a:xfrm>
                <a:off x="328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45" name="Rectangle 345"/>
              <p:cNvSpPr>
                <a:spLocks noChangeAspect="1" noChangeArrowheads="1"/>
              </p:cNvSpPr>
              <p:nvPr/>
            </p:nvSpPr>
            <p:spPr bwMode="auto">
              <a:xfrm>
                <a:off x="3397"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46" name="Rectangle 346"/>
              <p:cNvSpPr>
                <a:spLocks noChangeAspect="1" noChangeArrowheads="1"/>
              </p:cNvSpPr>
              <p:nvPr/>
            </p:nvSpPr>
            <p:spPr bwMode="auto">
              <a:xfrm>
                <a:off x="3512" y="1224"/>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
          <p:nvSpPr>
            <p:cNvPr id="128347" name="Rectangle 347"/>
            <p:cNvSpPr>
              <a:spLocks noChangeAspect="1" noChangeArrowheads="1"/>
            </p:cNvSpPr>
            <p:nvPr/>
          </p:nvSpPr>
          <p:spPr bwMode="auto">
            <a:xfrm>
              <a:off x="3242" y="1649"/>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sp>
          <p:nvSpPr>
            <p:cNvPr id="128348" name="Rectangle 348"/>
            <p:cNvSpPr>
              <a:spLocks noChangeAspect="1" noChangeArrowheads="1"/>
            </p:cNvSpPr>
            <p:nvPr/>
          </p:nvSpPr>
          <p:spPr bwMode="auto">
            <a:xfrm>
              <a:off x="3126" y="1649"/>
              <a:ext cx="115" cy="115"/>
            </a:xfrm>
            <a:prstGeom prst="rect">
              <a:avLst/>
            </a:prstGeom>
            <a:solidFill>
              <a:srgbClr val="00FF00"/>
            </a:solidFill>
            <a:ln w="19050">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21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02291 -0.00069 L -0.02326 0.4 " pathEditMode="fixed" rAng="0" ptsTypes="AA">
                                      <p:cBhvr>
                                        <p:cTn id="9" dur="500" fill="hold"/>
                                        <p:tgtEl>
                                          <p:spTgt spid="128216"/>
                                        </p:tgtEl>
                                        <p:attrNameLst>
                                          <p:attrName>ppt_x</p:attrName>
                                          <p:attrName>ppt_y</p:attrName>
                                        </p:attrNameLst>
                                      </p:cBhvr>
                                      <p:rCtr x="0" y="200"/>
                                    </p:animMotion>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128216"/>
                                        </p:tgtEl>
                                      </p:cBhvr>
                                    </p:animEffect>
                                    <p:set>
                                      <p:cBhvr>
                                        <p:cTn id="13" dur="1" fill="hold">
                                          <p:stCondLst>
                                            <p:cond delay="499"/>
                                          </p:stCondLst>
                                        </p:cTn>
                                        <p:tgtEl>
                                          <p:spTgt spid="12821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28349"/>
                                        </p:tgtEl>
                                        <p:attrNameLst>
                                          <p:attrName>style.visibility</p:attrName>
                                        </p:attrNameLst>
                                      </p:cBhvr>
                                      <p:to>
                                        <p:strVal val="visible"/>
                                      </p:to>
                                    </p:set>
                                    <p:animEffect transition="in" filter="fade">
                                      <p:cBhvr>
                                        <p:cTn id="16" dur="500"/>
                                        <p:tgtEl>
                                          <p:spTgt spid="12834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8235"/>
                                        </p:tgtEl>
                                        <p:attrNameLst>
                                          <p:attrName>style.visibility</p:attrName>
                                        </p:attrNameLst>
                                      </p:cBhvr>
                                      <p:to>
                                        <p:strVal val="visible"/>
                                      </p:to>
                                    </p:set>
                                  </p:childTnLst>
                                </p:cTn>
                              </p:par>
                            </p:childTnLst>
                          </p:cTn>
                        </p:par>
                        <p:par>
                          <p:cTn id="21" fill="hold">
                            <p:stCondLst>
                              <p:cond delay="0"/>
                            </p:stCondLst>
                            <p:childTnLst>
                              <p:par>
                                <p:cTn id="22" presetID="42" presetClass="path" presetSubtype="0" decel="50000" fill="hold" nodeType="afterEffect">
                                  <p:stCondLst>
                                    <p:cond delay="0"/>
                                  </p:stCondLst>
                                  <p:childTnLst>
                                    <p:animMotion origin="layout" path="M -0.02291 -0.00069 L -0.02274 0.40046 " pathEditMode="fixed" rAng="0" ptsTypes="AA">
                                      <p:cBhvr>
                                        <p:cTn id="23" dur="500" fill="hold"/>
                                        <p:tgtEl>
                                          <p:spTgt spid="128235"/>
                                        </p:tgtEl>
                                        <p:attrNameLst>
                                          <p:attrName>ppt_x</p:attrName>
                                          <p:attrName>ppt_y</p:attrName>
                                        </p:attrNameLst>
                                      </p:cBhvr>
                                      <p:rCtr x="0" y="200"/>
                                    </p:animMotion>
                                  </p:childTnLst>
                                </p:cTn>
                              </p:par>
                            </p:childTnLst>
                          </p:cTn>
                        </p:par>
                        <p:par>
                          <p:cTn id="24" fill="hold">
                            <p:stCondLst>
                              <p:cond delay="500"/>
                            </p:stCondLst>
                            <p:childTnLst>
                              <p:par>
                                <p:cTn id="25" presetID="10" presetClass="exit" presetSubtype="0" fill="hold" nodeType="afterEffect">
                                  <p:stCondLst>
                                    <p:cond delay="0"/>
                                  </p:stCondLst>
                                  <p:childTnLst>
                                    <p:animEffect transition="out" filter="fade">
                                      <p:cBhvr>
                                        <p:cTn id="26" dur="500"/>
                                        <p:tgtEl>
                                          <p:spTgt spid="128235"/>
                                        </p:tgtEl>
                                      </p:cBhvr>
                                    </p:animEffect>
                                    <p:set>
                                      <p:cBhvr>
                                        <p:cTn id="27" dur="1" fill="hold">
                                          <p:stCondLst>
                                            <p:cond delay="499"/>
                                          </p:stCondLst>
                                        </p:cTn>
                                        <p:tgtEl>
                                          <p:spTgt spid="12823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28352"/>
                                        </p:tgtEl>
                                        <p:attrNameLst>
                                          <p:attrName>style.visibility</p:attrName>
                                        </p:attrNameLst>
                                      </p:cBhvr>
                                      <p:to>
                                        <p:strVal val="visible"/>
                                      </p:to>
                                    </p:set>
                                    <p:animEffect transition="in" filter="fade">
                                      <p:cBhvr>
                                        <p:cTn id="30" dur="500"/>
                                        <p:tgtEl>
                                          <p:spTgt spid="1283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8353"/>
                                        </p:tgtEl>
                                        <p:attrNameLst>
                                          <p:attrName>style.visibility</p:attrName>
                                        </p:attrNameLst>
                                      </p:cBhvr>
                                      <p:to>
                                        <p:strVal val="visible"/>
                                      </p:to>
                                    </p:set>
                                    <p:animEffect transition="in" filter="fade">
                                      <p:cBhvr>
                                        <p:cTn id="33" dur="500"/>
                                        <p:tgtEl>
                                          <p:spTgt spid="12835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8237"/>
                                        </p:tgtEl>
                                        <p:attrNameLst>
                                          <p:attrName>style.visibility</p:attrName>
                                        </p:attrNameLst>
                                      </p:cBhvr>
                                      <p:to>
                                        <p:strVal val="visible"/>
                                      </p:to>
                                    </p:set>
                                  </p:childTnLst>
                                </p:cTn>
                              </p:par>
                            </p:childTnLst>
                          </p:cTn>
                        </p:par>
                        <p:par>
                          <p:cTn id="38" fill="hold">
                            <p:stCondLst>
                              <p:cond delay="0"/>
                            </p:stCondLst>
                            <p:childTnLst>
                              <p:par>
                                <p:cTn id="39" presetID="42" presetClass="path" presetSubtype="0" decel="50000" fill="hold" nodeType="afterEffect">
                                  <p:stCondLst>
                                    <p:cond delay="0"/>
                                  </p:stCondLst>
                                  <p:childTnLst>
                                    <p:animMotion origin="layout" path="M -0.02291 -0.00069 L -0.02291 0.40139 " pathEditMode="fixed" rAng="0" ptsTypes="AA">
                                      <p:cBhvr>
                                        <p:cTn id="40" dur="500" fill="hold"/>
                                        <p:tgtEl>
                                          <p:spTgt spid="128237"/>
                                        </p:tgtEl>
                                        <p:attrNameLst>
                                          <p:attrName>ppt_x</p:attrName>
                                          <p:attrName>ppt_y</p:attrName>
                                        </p:attrNameLst>
                                      </p:cBhvr>
                                      <p:rCtr x="0" y="201"/>
                                    </p:animMotion>
                                  </p:childTnLst>
                                </p:cTn>
                              </p:par>
                            </p:childTnLst>
                          </p:cTn>
                        </p:par>
                        <p:par>
                          <p:cTn id="41" fill="hold">
                            <p:stCondLst>
                              <p:cond delay="500"/>
                            </p:stCondLst>
                            <p:childTnLst>
                              <p:par>
                                <p:cTn id="42" presetID="10" presetClass="exit" presetSubtype="0" fill="hold" nodeType="afterEffect">
                                  <p:stCondLst>
                                    <p:cond delay="0"/>
                                  </p:stCondLst>
                                  <p:childTnLst>
                                    <p:animEffect transition="out" filter="fade">
                                      <p:cBhvr>
                                        <p:cTn id="43" dur="500"/>
                                        <p:tgtEl>
                                          <p:spTgt spid="128237"/>
                                        </p:tgtEl>
                                      </p:cBhvr>
                                    </p:animEffect>
                                    <p:set>
                                      <p:cBhvr>
                                        <p:cTn id="44" dur="1" fill="hold">
                                          <p:stCondLst>
                                            <p:cond delay="499"/>
                                          </p:stCondLst>
                                        </p:cTn>
                                        <p:tgtEl>
                                          <p:spTgt spid="128237"/>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28354"/>
                                        </p:tgtEl>
                                        <p:attrNameLst>
                                          <p:attrName>style.visibility</p:attrName>
                                        </p:attrNameLst>
                                      </p:cBhvr>
                                      <p:to>
                                        <p:strVal val="visible"/>
                                      </p:to>
                                    </p:set>
                                    <p:animEffect transition="in" filter="fade">
                                      <p:cBhvr>
                                        <p:cTn id="47" dur="500"/>
                                        <p:tgtEl>
                                          <p:spTgt spid="1283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8355"/>
                                        </p:tgtEl>
                                        <p:attrNameLst>
                                          <p:attrName>style.visibility</p:attrName>
                                        </p:attrNameLst>
                                      </p:cBhvr>
                                      <p:to>
                                        <p:strVal val="visible"/>
                                      </p:to>
                                    </p:set>
                                    <p:animEffect transition="in" filter="fade">
                                      <p:cBhvr>
                                        <p:cTn id="50" dur="500"/>
                                        <p:tgtEl>
                                          <p:spTgt spid="128355"/>
                                        </p:tgtEl>
                                      </p:cBhvr>
                                    </p:animEffect>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128256"/>
                                        </p:tgtEl>
                                        <p:attrNameLst>
                                          <p:attrName>style.visibility</p:attrName>
                                        </p:attrNameLst>
                                      </p:cBhvr>
                                      <p:to>
                                        <p:strVal val="visible"/>
                                      </p:to>
                                    </p:set>
                                  </p:childTnLst>
                                </p:cTn>
                              </p:par>
                            </p:childTnLst>
                          </p:cTn>
                        </p:par>
                        <p:par>
                          <p:cTn id="54" fill="hold">
                            <p:stCondLst>
                              <p:cond delay="1000"/>
                            </p:stCondLst>
                            <p:childTnLst>
                              <p:par>
                                <p:cTn id="55" presetID="42" presetClass="path" presetSubtype="0" decel="50000" fill="hold" nodeType="afterEffect">
                                  <p:stCondLst>
                                    <p:cond delay="0"/>
                                  </p:stCondLst>
                                  <p:childTnLst>
                                    <p:animMotion origin="layout" path="M -0.02291 -0.00069 L -0.02291 0.4 " pathEditMode="fixed" rAng="0" ptsTypes="AA">
                                      <p:cBhvr>
                                        <p:cTn id="56" dur="500" fill="hold"/>
                                        <p:tgtEl>
                                          <p:spTgt spid="128256"/>
                                        </p:tgtEl>
                                        <p:attrNameLst>
                                          <p:attrName>ppt_x</p:attrName>
                                          <p:attrName>ppt_y</p:attrName>
                                        </p:attrNameLst>
                                      </p:cBhvr>
                                      <p:rCtr x="0" y="200"/>
                                    </p:animMotion>
                                  </p:childTnLst>
                                </p:cTn>
                              </p:par>
                            </p:childTnLst>
                          </p:cTn>
                        </p:par>
                        <p:par>
                          <p:cTn id="57" fill="hold">
                            <p:stCondLst>
                              <p:cond delay="1500"/>
                            </p:stCondLst>
                            <p:childTnLst>
                              <p:par>
                                <p:cTn id="58" presetID="10" presetClass="exit" presetSubtype="0" fill="hold" nodeType="afterEffect">
                                  <p:stCondLst>
                                    <p:cond delay="0"/>
                                  </p:stCondLst>
                                  <p:childTnLst>
                                    <p:animEffect transition="out" filter="fade">
                                      <p:cBhvr>
                                        <p:cTn id="59" dur="500"/>
                                        <p:tgtEl>
                                          <p:spTgt spid="128256"/>
                                        </p:tgtEl>
                                      </p:cBhvr>
                                    </p:animEffect>
                                    <p:set>
                                      <p:cBhvr>
                                        <p:cTn id="60" dur="1" fill="hold">
                                          <p:stCondLst>
                                            <p:cond delay="499"/>
                                          </p:stCondLst>
                                        </p:cTn>
                                        <p:tgtEl>
                                          <p:spTgt spid="12825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28356"/>
                                        </p:tgtEl>
                                        <p:attrNameLst>
                                          <p:attrName>style.visibility</p:attrName>
                                        </p:attrNameLst>
                                      </p:cBhvr>
                                      <p:to>
                                        <p:strVal val="visible"/>
                                      </p:to>
                                    </p:set>
                                    <p:animEffect transition="in" filter="fade">
                                      <p:cBhvr>
                                        <p:cTn id="63" dur="500"/>
                                        <p:tgtEl>
                                          <p:spTgt spid="12835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8357"/>
                                        </p:tgtEl>
                                        <p:attrNameLst>
                                          <p:attrName>style.visibility</p:attrName>
                                        </p:attrNameLst>
                                      </p:cBhvr>
                                      <p:to>
                                        <p:strVal val="visible"/>
                                      </p:to>
                                    </p:set>
                                    <p:animEffect transition="in" filter="fade">
                                      <p:cBhvr>
                                        <p:cTn id="66" dur="500"/>
                                        <p:tgtEl>
                                          <p:spTgt spid="128357"/>
                                        </p:tgtEl>
                                      </p:cBhvr>
                                    </p:animEffect>
                                  </p:childTnLst>
                                </p:cTn>
                              </p:par>
                            </p:childTnLst>
                          </p:cTn>
                        </p:par>
                        <p:par>
                          <p:cTn id="67" fill="hold">
                            <p:stCondLst>
                              <p:cond delay="2000"/>
                            </p:stCondLst>
                            <p:childTnLst>
                              <p:par>
                                <p:cTn id="68" presetID="1" presetClass="entr" presetSubtype="0" fill="hold" nodeType="afterEffect">
                                  <p:stCondLst>
                                    <p:cond delay="0"/>
                                  </p:stCondLst>
                                  <p:childTnLst>
                                    <p:set>
                                      <p:cBhvr>
                                        <p:cTn id="69" dur="1" fill="hold">
                                          <p:stCondLst>
                                            <p:cond delay="0"/>
                                          </p:stCondLst>
                                        </p:cTn>
                                        <p:tgtEl>
                                          <p:spTgt spid="128140"/>
                                        </p:tgtEl>
                                        <p:attrNameLst>
                                          <p:attrName>style.visibility</p:attrName>
                                        </p:attrNameLst>
                                      </p:cBhvr>
                                      <p:to>
                                        <p:strVal val="visible"/>
                                      </p:to>
                                    </p:set>
                                  </p:childTnLst>
                                </p:cTn>
                              </p:par>
                            </p:childTnLst>
                          </p:cTn>
                        </p:par>
                        <p:par>
                          <p:cTn id="70" fill="hold">
                            <p:stCondLst>
                              <p:cond delay="2000"/>
                            </p:stCondLst>
                            <p:childTnLst>
                              <p:par>
                                <p:cTn id="71" presetID="63" presetClass="path" presetSubtype="0" decel="50000" fill="hold" nodeType="afterEffect">
                                  <p:stCondLst>
                                    <p:cond delay="0"/>
                                  </p:stCondLst>
                                  <p:childTnLst>
                                    <p:animMotion origin="layout" path="M -0.02291 -0.00231 L 0.27761 -0.00161 " pathEditMode="fixed" rAng="0" ptsTypes="AA">
                                      <p:cBhvr>
                                        <p:cTn id="72" dur="500" fill="hold"/>
                                        <p:tgtEl>
                                          <p:spTgt spid="128140"/>
                                        </p:tgtEl>
                                        <p:attrNameLst>
                                          <p:attrName>ppt_x</p:attrName>
                                          <p:attrName>ppt_y</p:attrName>
                                        </p:attrNameLst>
                                      </p:cBhvr>
                                      <p:rCtr x="150" y="0"/>
                                    </p:animMotion>
                                  </p:childTnLst>
                                </p:cTn>
                              </p:par>
                            </p:childTnLst>
                          </p:cTn>
                        </p:par>
                        <p:par>
                          <p:cTn id="73" fill="hold">
                            <p:stCondLst>
                              <p:cond delay="2500"/>
                            </p:stCondLst>
                            <p:childTnLst>
                              <p:par>
                                <p:cTn id="74" presetID="10" presetClass="exit" presetSubtype="0" fill="hold" nodeType="afterEffect">
                                  <p:stCondLst>
                                    <p:cond delay="0"/>
                                  </p:stCondLst>
                                  <p:childTnLst>
                                    <p:animEffect transition="out" filter="fade">
                                      <p:cBhvr>
                                        <p:cTn id="75" dur="500"/>
                                        <p:tgtEl>
                                          <p:spTgt spid="128140"/>
                                        </p:tgtEl>
                                      </p:cBhvr>
                                    </p:animEffect>
                                    <p:set>
                                      <p:cBhvr>
                                        <p:cTn id="76" dur="1" fill="hold">
                                          <p:stCondLst>
                                            <p:cond delay="499"/>
                                          </p:stCondLst>
                                        </p:cTn>
                                        <p:tgtEl>
                                          <p:spTgt spid="128140"/>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128358"/>
                                        </p:tgtEl>
                                        <p:attrNameLst>
                                          <p:attrName>style.visibility</p:attrName>
                                        </p:attrNameLst>
                                      </p:cBhvr>
                                      <p:to>
                                        <p:strVal val="visible"/>
                                      </p:to>
                                    </p:set>
                                    <p:animEffect transition="in" filter="fade">
                                      <p:cBhvr>
                                        <p:cTn id="79" dur="500"/>
                                        <p:tgtEl>
                                          <p:spTgt spid="128358"/>
                                        </p:tgtEl>
                                      </p:cBhvr>
                                    </p:animEffect>
                                  </p:childTnLst>
                                </p:cTn>
                              </p:par>
                            </p:childTnLst>
                          </p:cTn>
                        </p:par>
                        <p:par>
                          <p:cTn id="80" fill="hold">
                            <p:stCondLst>
                              <p:cond delay="3000"/>
                            </p:stCondLst>
                            <p:childTnLst>
                              <p:par>
                                <p:cTn id="81" presetID="1" presetClass="entr" presetSubtype="0" fill="hold" nodeType="afterEffect">
                                  <p:stCondLst>
                                    <p:cond delay="0"/>
                                  </p:stCondLst>
                                  <p:childTnLst>
                                    <p:set>
                                      <p:cBhvr>
                                        <p:cTn id="82" dur="1" fill="hold">
                                          <p:stCondLst>
                                            <p:cond delay="0"/>
                                          </p:stCondLst>
                                        </p:cTn>
                                        <p:tgtEl>
                                          <p:spTgt spid="128159"/>
                                        </p:tgtEl>
                                        <p:attrNameLst>
                                          <p:attrName>style.visibility</p:attrName>
                                        </p:attrNameLst>
                                      </p:cBhvr>
                                      <p:to>
                                        <p:strVal val="visible"/>
                                      </p:to>
                                    </p:set>
                                  </p:childTnLst>
                                </p:cTn>
                              </p:par>
                            </p:childTnLst>
                          </p:cTn>
                        </p:par>
                        <p:par>
                          <p:cTn id="83" fill="hold">
                            <p:stCondLst>
                              <p:cond delay="3000"/>
                            </p:stCondLst>
                            <p:childTnLst>
                              <p:par>
                                <p:cTn id="84" presetID="63" presetClass="path" presetSubtype="0" decel="50000" fill="hold" nodeType="afterEffect">
                                  <p:stCondLst>
                                    <p:cond delay="0"/>
                                  </p:stCondLst>
                                  <p:childTnLst>
                                    <p:animMotion origin="layout" path="M -1.66667E-6 4.07407E-6 L 0.30209 4.07407E-6 " pathEditMode="relative" rAng="0" ptsTypes="AA">
                                      <p:cBhvr>
                                        <p:cTn id="85" dur="500" fill="hold"/>
                                        <p:tgtEl>
                                          <p:spTgt spid="128159"/>
                                        </p:tgtEl>
                                        <p:attrNameLst>
                                          <p:attrName>ppt_x</p:attrName>
                                          <p:attrName>ppt_y</p:attrName>
                                        </p:attrNameLst>
                                      </p:cBhvr>
                                      <p:rCtr x="151" y="0"/>
                                    </p:animMotion>
                                  </p:childTnLst>
                                </p:cTn>
                              </p:par>
                            </p:childTnLst>
                          </p:cTn>
                        </p:par>
                        <p:par>
                          <p:cTn id="86" fill="hold">
                            <p:stCondLst>
                              <p:cond delay="3500"/>
                            </p:stCondLst>
                            <p:childTnLst>
                              <p:par>
                                <p:cTn id="87" presetID="10" presetClass="exit" presetSubtype="0" fill="hold" nodeType="afterEffect">
                                  <p:stCondLst>
                                    <p:cond delay="0"/>
                                  </p:stCondLst>
                                  <p:childTnLst>
                                    <p:animEffect transition="out" filter="fade">
                                      <p:cBhvr>
                                        <p:cTn id="88" dur="500"/>
                                        <p:tgtEl>
                                          <p:spTgt spid="128159"/>
                                        </p:tgtEl>
                                      </p:cBhvr>
                                    </p:animEffect>
                                    <p:set>
                                      <p:cBhvr>
                                        <p:cTn id="89" dur="1" fill="hold">
                                          <p:stCondLst>
                                            <p:cond delay="499"/>
                                          </p:stCondLst>
                                        </p:cTn>
                                        <p:tgtEl>
                                          <p:spTgt spid="128159"/>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128390"/>
                                        </p:tgtEl>
                                        <p:attrNameLst>
                                          <p:attrName>style.visibility</p:attrName>
                                        </p:attrNameLst>
                                      </p:cBhvr>
                                      <p:to>
                                        <p:strVal val="visible"/>
                                      </p:to>
                                    </p:set>
                                    <p:animEffect transition="in" filter="fade">
                                      <p:cBhvr>
                                        <p:cTn id="92" dur="500"/>
                                        <p:tgtEl>
                                          <p:spTgt spid="12839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8391"/>
                                        </p:tgtEl>
                                        <p:attrNameLst>
                                          <p:attrName>style.visibility</p:attrName>
                                        </p:attrNameLst>
                                      </p:cBhvr>
                                      <p:to>
                                        <p:strVal val="visible"/>
                                      </p:to>
                                    </p:set>
                                    <p:animEffect transition="in" filter="fade">
                                      <p:cBhvr>
                                        <p:cTn id="95" dur="500"/>
                                        <p:tgtEl>
                                          <p:spTgt spid="128391"/>
                                        </p:tgtEl>
                                      </p:cBhvr>
                                    </p:animEffect>
                                  </p:childTnLst>
                                </p:cTn>
                              </p:par>
                            </p:childTnLst>
                          </p:cTn>
                        </p:par>
                        <p:par>
                          <p:cTn id="96" fill="hold">
                            <p:stCondLst>
                              <p:cond delay="4000"/>
                            </p:stCondLst>
                            <p:childTnLst>
                              <p:par>
                                <p:cTn id="97" presetID="1" presetClass="entr" presetSubtype="0" fill="hold" nodeType="afterEffect">
                                  <p:stCondLst>
                                    <p:cond delay="0"/>
                                  </p:stCondLst>
                                  <p:childTnLst>
                                    <p:set>
                                      <p:cBhvr>
                                        <p:cTn id="98" dur="1" fill="hold">
                                          <p:stCondLst>
                                            <p:cond delay="0"/>
                                          </p:stCondLst>
                                        </p:cTn>
                                        <p:tgtEl>
                                          <p:spTgt spid="128178"/>
                                        </p:tgtEl>
                                        <p:attrNameLst>
                                          <p:attrName>style.visibility</p:attrName>
                                        </p:attrNameLst>
                                      </p:cBhvr>
                                      <p:to>
                                        <p:strVal val="visible"/>
                                      </p:to>
                                    </p:set>
                                  </p:childTnLst>
                                </p:cTn>
                              </p:par>
                            </p:childTnLst>
                          </p:cTn>
                        </p:par>
                        <p:par>
                          <p:cTn id="99" fill="hold">
                            <p:stCondLst>
                              <p:cond delay="4000"/>
                            </p:stCondLst>
                            <p:childTnLst>
                              <p:par>
                                <p:cTn id="100" presetID="63" presetClass="path" presetSubtype="0" decel="50000" fill="hold" nodeType="afterEffect">
                                  <p:stCondLst>
                                    <p:cond delay="0"/>
                                  </p:stCondLst>
                                  <p:childTnLst>
                                    <p:animMotion origin="layout" path="M -0.02291 -0.00231 L 0.27882 -0.00231 " pathEditMode="fixed" rAng="0" ptsTypes="AA">
                                      <p:cBhvr>
                                        <p:cTn id="101" dur="500" fill="hold"/>
                                        <p:tgtEl>
                                          <p:spTgt spid="128178"/>
                                        </p:tgtEl>
                                        <p:attrNameLst>
                                          <p:attrName>ppt_x</p:attrName>
                                          <p:attrName>ppt_y</p:attrName>
                                        </p:attrNameLst>
                                      </p:cBhvr>
                                      <p:rCtr x="151" y="0"/>
                                    </p:animMotion>
                                  </p:childTnLst>
                                </p:cTn>
                              </p:par>
                            </p:childTnLst>
                          </p:cTn>
                        </p:par>
                        <p:par>
                          <p:cTn id="102" fill="hold">
                            <p:stCondLst>
                              <p:cond delay="4500"/>
                            </p:stCondLst>
                            <p:childTnLst>
                              <p:par>
                                <p:cTn id="103" presetID="10" presetClass="exit" presetSubtype="0" fill="hold" nodeType="afterEffect">
                                  <p:stCondLst>
                                    <p:cond delay="0"/>
                                  </p:stCondLst>
                                  <p:childTnLst>
                                    <p:animEffect transition="out" filter="fade">
                                      <p:cBhvr>
                                        <p:cTn id="104" dur="500"/>
                                        <p:tgtEl>
                                          <p:spTgt spid="128178"/>
                                        </p:tgtEl>
                                      </p:cBhvr>
                                    </p:animEffect>
                                    <p:set>
                                      <p:cBhvr>
                                        <p:cTn id="105" dur="1" fill="hold">
                                          <p:stCondLst>
                                            <p:cond delay="499"/>
                                          </p:stCondLst>
                                        </p:cTn>
                                        <p:tgtEl>
                                          <p:spTgt spid="128178"/>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128392"/>
                                        </p:tgtEl>
                                        <p:attrNameLst>
                                          <p:attrName>style.visibility</p:attrName>
                                        </p:attrNameLst>
                                      </p:cBhvr>
                                      <p:to>
                                        <p:strVal val="visible"/>
                                      </p:to>
                                    </p:set>
                                    <p:animEffect transition="in" filter="fade">
                                      <p:cBhvr>
                                        <p:cTn id="108" dur="500"/>
                                        <p:tgtEl>
                                          <p:spTgt spid="12839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8393"/>
                                        </p:tgtEl>
                                        <p:attrNameLst>
                                          <p:attrName>style.visibility</p:attrName>
                                        </p:attrNameLst>
                                      </p:cBhvr>
                                      <p:to>
                                        <p:strVal val="visible"/>
                                      </p:to>
                                    </p:set>
                                    <p:animEffect transition="in" filter="fade">
                                      <p:cBhvr>
                                        <p:cTn id="111" dur="500"/>
                                        <p:tgtEl>
                                          <p:spTgt spid="128393"/>
                                        </p:tgtEl>
                                      </p:cBhvr>
                                    </p:animEffect>
                                  </p:childTnLst>
                                </p:cTn>
                              </p:par>
                            </p:childTnLst>
                          </p:cTn>
                        </p:par>
                        <p:par>
                          <p:cTn id="112" fill="hold">
                            <p:stCondLst>
                              <p:cond delay="5000"/>
                            </p:stCondLst>
                            <p:childTnLst>
                              <p:par>
                                <p:cTn id="113" presetID="1" presetClass="entr" presetSubtype="0" fill="hold" nodeType="afterEffect">
                                  <p:stCondLst>
                                    <p:cond delay="0"/>
                                  </p:stCondLst>
                                  <p:childTnLst>
                                    <p:set>
                                      <p:cBhvr>
                                        <p:cTn id="114" dur="1" fill="hold">
                                          <p:stCondLst>
                                            <p:cond delay="0"/>
                                          </p:stCondLst>
                                        </p:cTn>
                                        <p:tgtEl>
                                          <p:spTgt spid="128197"/>
                                        </p:tgtEl>
                                        <p:attrNameLst>
                                          <p:attrName>style.visibility</p:attrName>
                                        </p:attrNameLst>
                                      </p:cBhvr>
                                      <p:to>
                                        <p:strVal val="visible"/>
                                      </p:to>
                                    </p:set>
                                  </p:childTnLst>
                                </p:cTn>
                              </p:par>
                            </p:childTnLst>
                          </p:cTn>
                        </p:par>
                        <p:par>
                          <p:cTn id="115" fill="hold">
                            <p:stCondLst>
                              <p:cond delay="5000"/>
                            </p:stCondLst>
                            <p:childTnLst>
                              <p:par>
                                <p:cTn id="116" presetID="63" presetClass="path" presetSubtype="0" decel="50000" fill="hold" nodeType="afterEffect">
                                  <p:stCondLst>
                                    <p:cond delay="0"/>
                                  </p:stCondLst>
                                  <p:childTnLst>
                                    <p:animMotion origin="layout" path="M -0.02291 -0.00231 L 0.27813 -0.00185 " pathEditMode="fixed" rAng="0" ptsTypes="AA">
                                      <p:cBhvr>
                                        <p:cTn id="117" dur="500" fill="hold"/>
                                        <p:tgtEl>
                                          <p:spTgt spid="128197"/>
                                        </p:tgtEl>
                                        <p:attrNameLst>
                                          <p:attrName>ppt_x</p:attrName>
                                          <p:attrName>ppt_y</p:attrName>
                                        </p:attrNameLst>
                                      </p:cBhvr>
                                      <p:rCtr x="151" y="0"/>
                                    </p:animMotion>
                                  </p:childTnLst>
                                </p:cTn>
                              </p:par>
                            </p:childTnLst>
                          </p:cTn>
                        </p:par>
                        <p:par>
                          <p:cTn id="118" fill="hold">
                            <p:stCondLst>
                              <p:cond delay="5500"/>
                            </p:stCondLst>
                            <p:childTnLst>
                              <p:par>
                                <p:cTn id="119" presetID="10" presetClass="exit" presetSubtype="0" fill="hold" nodeType="afterEffect">
                                  <p:stCondLst>
                                    <p:cond delay="0"/>
                                  </p:stCondLst>
                                  <p:childTnLst>
                                    <p:animEffect transition="out" filter="fade">
                                      <p:cBhvr>
                                        <p:cTn id="120" dur="500"/>
                                        <p:tgtEl>
                                          <p:spTgt spid="128197"/>
                                        </p:tgtEl>
                                      </p:cBhvr>
                                    </p:animEffect>
                                    <p:set>
                                      <p:cBhvr>
                                        <p:cTn id="121" dur="1" fill="hold">
                                          <p:stCondLst>
                                            <p:cond delay="499"/>
                                          </p:stCondLst>
                                        </p:cTn>
                                        <p:tgtEl>
                                          <p:spTgt spid="128197"/>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8394"/>
                                        </p:tgtEl>
                                        <p:attrNameLst>
                                          <p:attrName>style.visibility</p:attrName>
                                        </p:attrNameLst>
                                      </p:cBhvr>
                                      <p:to>
                                        <p:strVal val="visible"/>
                                      </p:to>
                                    </p:set>
                                    <p:animEffect transition="in" filter="fade">
                                      <p:cBhvr>
                                        <p:cTn id="124" dur="500"/>
                                        <p:tgtEl>
                                          <p:spTgt spid="12839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8395"/>
                                        </p:tgtEl>
                                        <p:attrNameLst>
                                          <p:attrName>style.visibility</p:attrName>
                                        </p:attrNameLst>
                                      </p:cBhvr>
                                      <p:to>
                                        <p:strVal val="visible"/>
                                      </p:to>
                                    </p:set>
                                    <p:animEffect transition="in" filter="fade">
                                      <p:cBhvr>
                                        <p:cTn id="127" dur="500"/>
                                        <p:tgtEl>
                                          <p:spTgt spid="12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49" grpId="0" animBg="1"/>
      <p:bldP spid="128352" grpId="0" animBg="1"/>
      <p:bldP spid="128353" grpId="0" animBg="1"/>
      <p:bldP spid="128354" grpId="0" animBg="1"/>
      <p:bldP spid="128355" grpId="0" animBg="1"/>
      <p:bldP spid="128356" grpId="0" animBg="1"/>
      <p:bldP spid="128357" grpId="0" animBg="1"/>
      <p:bldP spid="128358" grpId="0" animBg="1"/>
      <p:bldP spid="128390" grpId="0" animBg="1"/>
      <p:bldP spid="128391" grpId="0" animBg="1"/>
      <p:bldP spid="128392" grpId="0" animBg="1"/>
      <p:bldP spid="128393" grpId="0" animBg="1"/>
      <p:bldP spid="128394" grpId="0" animBg="1"/>
      <p:bldP spid="12839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2588" y="228600"/>
            <a:ext cx="8380412" cy="1412694"/>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H.264 Deblocking</a:t>
            </a:r>
            <a:br>
              <a:rPr sz="5400" smtClean="0"/>
            </a:br>
            <a:r>
              <a:rPr smtClean="0">
                <a:solidFill>
                  <a:schemeClr val="tx1">
                    <a:lumMod val="85000"/>
                  </a:schemeClr>
                </a:solidFill>
              </a:rPr>
              <a:t>(Difficult Case)</a:t>
            </a:r>
          </a:p>
        </p:txBody>
      </p:sp>
      <p:grpSp>
        <p:nvGrpSpPr>
          <p:cNvPr id="2" name="Group 3"/>
          <p:cNvGrpSpPr>
            <a:grpSpLocks/>
          </p:cNvGrpSpPr>
          <p:nvPr/>
        </p:nvGrpSpPr>
        <p:grpSpPr bwMode="auto">
          <a:xfrm>
            <a:off x="1827213" y="2146300"/>
            <a:ext cx="2927350" cy="1463675"/>
            <a:chOff x="1151" y="1017"/>
            <a:chExt cx="922" cy="461"/>
          </a:xfrm>
        </p:grpSpPr>
        <p:grpSp>
          <p:nvGrpSpPr>
            <p:cNvPr id="3" name="Group 4"/>
            <p:cNvGrpSpPr>
              <a:grpSpLocks/>
            </p:cNvGrpSpPr>
            <p:nvPr/>
          </p:nvGrpSpPr>
          <p:grpSpPr bwMode="auto">
            <a:xfrm>
              <a:off x="1151" y="1017"/>
              <a:ext cx="461" cy="461"/>
              <a:chOff x="911" y="1923"/>
              <a:chExt cx="1383" cy="1387"/>
            </a:xfrm>
          </p:grpSpPr>
          <p:sp>
            <p:nvSpPr>
              <p:cNvPr id="145413" name="Rectangle 5"/>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14" name="Rectangle 6"/>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15" name="Rectangle 7"/>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16" name="Rectangle 8"/>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17" name="Rectangle 9"/>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18" name="Rectangle 10"/>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19" name="Rectangle 11"/>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0" name="Rectangle 12"/>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1" name="Rectangle 13"/>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2" name="Rectangle 14"/>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3" name="Rectangle 15"/>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4" name="Rectangle 16"/>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5" name="Rectangle 17"/>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6" name="Rectangle 18"/>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7" name="Rectangle 19"/>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28" name="Rectangle 20"/>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grpSp>
          <p:nvGrpSpPr>
            <p:cNvPr id="4" name="Group 21"/>
            <p:cNvGrpSpPr>
              <a:grpSpLocks/>
            </p:cNvGrpSpPr>
            <p:nvPr/>
          </p:nvGrpSpPr>
          <p:grpSpPr bwMode="auto">
            <a:xfrm>
              <a:off x="1612" y="1017"/>
              <a:ext cx="461" cy="461"/>
              <a:chOff x="911" y="1923"/>
              <a:chExt cx="1383" cy="1387"/>
            </a:xfrm>
          </p:grpSpPr>
          <p:sp>
            <p:nvSpPr>
              <p:cNvPr id="145430" name="Rectangle 22"/>
              <p:cNvSpPr>
                <a:spLocks noChangeArrowheads="1"/>
              </p:cNvSpPr>
              <p:nvPr/>
            </p:nvSpPr>
            <p:spPr bwMode="auto">
              <a:xfrm>
                <a:off x="911"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1" name="Rectangle 23"/>
              <p:cNvSpPr>
                <a:spLocks noChangeArrowheads="1"/>
              </p:cNvSpPr>
              <p:nvPr/>
            </p:nvSpPr>
            <p:spPr bwMode="auto">
              <a:xfrm>
                <a:off x="1257"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2" name="Rectangle 24"/>
              <p:cNvSpPr>
                <a:spLocks noChangeArrowheads="1"/>
              </p:cNvSpPr>
              <p:nvPr/>
            </p:nvSpPr>
            <p:spPr bwMode="auto">
              <a:xfrm>
                <a:off x="1603"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3" name="Rectangle 25"/>
              <p:cNvSpPr>
                <a:spLocks noChangeArrowheads="1"/>
              </p:cNvSpPr>
              <p:nvPr/>
            </p:nvSpPr>
            <p:spPr bwMode="auto">
              <a:xfrm>
                <a:off x="1949" y="1923"/>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4" name="Rectangle 26"/>
              <p:cNvSpPr>
                <a:spLocks noChangeArrowheads="1"/>
              </p:cNvSpPr>
              <p:nvPr/>
            </p:nvSpPr>
            <p:spPr bwMode="auto">
              <a:xfrm>
                <a:off x="911"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5" name="Rectangle 27"/>
              <p:cNvSpPr>
                <a:spLocks noChangeArrowheads="1"/>
              </p:cNvSpPr>
              <p:nvPr/>
            </p:nvSpPr>
            <p:spPr bwMode="auto">
              <a:xfrm>
                <a:off x="1257"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6" name="Rectangle 28"/>
              <p:cNvSpPr>
                <a:spLocks noChangeArrowheads="1"/>
              </p:cNvSpPr>
              <p:nvPr/>
            </p:nvSpPr>
            <p:spPr bwMode="auto">
              <a:xfrm>
                <a:off x="1603"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7" name="Rectangle 29"/>
              <p:cNvSpPr>
                <a:spLocks noChangeArrowheads="1"/>
              </p:cNvSpPr>
              <p:nvPr/>
            </p:nvSpPr>
            <p:spPr bwMode="auto">
              <a:xfrm>
                <a:off x="1949" y="2270"/>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8" name="Rectangle 30"/>
              <p:cNvSpPr>
                <a:spLocks noChangeArrowheads="1"/>
              </p:cNvSpPr>
              <p:nvPr/>
            </p:nvSpPr>
            <p:spPr bwMode="auto">
              <a:xfrm>
                <a:off x="911"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39" name="Rectangle 31"/>
              <p:cNvSpPr>
                <a:spLocks noChangeArrowheads="1"/>
              </p:cNvSpPr>
              <p:nvPr/>
            </p:nvSpPr>
            <p:spPr bwMode="auto">
              <a:xfrm>
                <a:off x="1257"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40" name="Rectangle 32"/>
              <p:cNvSpPr>
                <a:spLocks noChangeArrowheads="1"/>
              </p:cNvSpPr>
              <p:nvPr/>
            </p:nvSpPr>
            <p:spPr bwMode="auto">
              <a:xfrm>
                <a:off x="1603"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41" name="Rectangle 33"/>
              <p:cNvSpPr>
                <a:spLocks noChangeArrowheads="1"/>
              </p:cNvSpPr>
              <p:nvPr/>
            </p:nvSpPr>
            <p:spPr bwMode="auto">
              <a:xfrm>
                <a:off x="1949" y="2617"/>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42" name="Rectangle 34"/>
              <p:cNvSpPr>
                <a:spLocks noChangeArrowheads="1"/>
              </p:cNvSpPr>
              <p:nvPr/>
            </p:nvSpPr>
            <p:spPr bwMode="auto">
              <a:xfrm>
                <a:off x="911"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43" name="Rectangle 35"/>
              <p:cNvSpPr>
                <a:spLocks noChangeArrowheads="1"/>
              </p:cNvSpPr>
              <p:nvPr/>
            </p:nvSpPr>
            <p:spPr bwMode="auto">
              <a:xfrm>
                <a:off x="1257"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44" name="Rectangle 36"/>
              <p:cNvSpPr>
                <a:spLocks noChangeArrowheads="1"/>
              </p:cNvSpPr>
              <p:nvPr/>
            </p:nvSpPr>
            <p:spPr bwMode="auto">
              <a:xfrm>
                <a:off x="1603" y="2965"/>
                <a:ext cx="345" cy="345"/>
              </a:xfrm>
              <a:prstGeom prst="rect">
                <a:avLst/>
              </a:prstGeom>
              <a:noFill/>
              <a:ln w="12700">
                <a:solidFill>
                  <a:schemeClr val="tx1"/>
                </a:solidFill>
                <a:miter lim="800000"/>
                <a:headEnd/>
                <a:tailEnd/>
              </a:ln>
              <a:effectLst/>
            </p:spPr>
            <p:txBody>
              <a:bodyPr wrap="none" anchor="ctr"/>
              <a:lstStyle/>
              <a:p>
                <a:endParaRPr lang="en-US"/>
              </a:p>
            </p:txBody>
          </p:sp>
          <p:sp>
            <p:nvSpPr>
              <p:cNvPr id="145445" name="Rectangle 37"/>
              <p:cNvSpPr>
                <a:spLocks noChangeArrowheads="1"/>
              </p:cNvSpPr>
              <p:nvPr/>
            </p:nvSpPr>
            <p:spPr bwMode="auto">
              <a:xfrm>
                <a:off x="1949" y="2965"/>
                <a:ext cx="345" cy="345"/>
              </a:xfrm>
              <a:prstGeom prst="rect">
                <a:avLst/>
              </a:prstGeom>
              <a:noFill/>
              <a:ln w="12700">
                <a:solidFill>
                  <a:schemeClr val="tx1"/>
                </a:solidFill>
                <a:miter lim="800000"/>
                <a:headEnd/>
                <a:tailEnd/>
              </a:ln>
              <a:effectLst/>
            </p:spPr>
            <p:txBody>
              <a:bodyPr wrap="none" anchor="ctr"/>
              <a:lstStyle/>
              <a:p>
                <a:endParaRPr lang="en-US"/>
              </a:p>
            </p:txBody>
          </p:sp>
        </p:grpSp>
        <p:sp>
          <p:nvSpPr>
            <p:cNvPr id="145446" name="Line 38"/>
            <p:cNvSpPr>
              <a:spLocks noChangeShapeType="1"/>
            </p:cNvSpPr>
            <p:nvPr/>
          </p:nvSpPr>
          <p:spPr bwMode="auto">
            <a:xfrm>
              <a:off x="1612" y="1017"/>
              <a:ext cx="0" cy="461"/>
            </a:xfrm>
            <a:prstGeom prst="line">
              <a:avLst/>
            </a:prstGeom>
            <a:noFill/>
            <a:ln w="25400">
              <a:solidFill>
                <a:schemeClr val="tx1"/>
              </a:solidFill>
              <a:round/>
              <a:headEnd/>
              <a:tailEnd/>
            </a:ln>
            <a:effectLst/>
          </p:spPr>
          <p:txBody>
            <a:bodyPr wrap="none" anchor="ctr"/>
            <a:lstStyle/>
            <a:p>
              <a:endParaRPr lang="en-US"/>
            </a:p>
          </p:txBody>
        </p:sp>
      </p:grpSp>
      <p:grpSp>
        <p:nvGrpSpPr>
          <p:cNvPr id="5" name="Group 39"/>
          <p:cNvGrpSpPr>
            <a:grpSpLocks/>
          </p:cNvGrpSpPr>
          <p:nvPr/>
        </p:nvGrpSpPr>
        <p:grpSpPr bwMode="auto">
          <a:xfrm>
            <a:off x="2192338" y="2146300"/>
            <a:ext cx="2171700" cy="365125"/>
            <a:chOff x="2879" y="1727"/>
            <a:chExt cx="684" cy="115"/>
          </a:xfrm>
        </p:grpSpPr>
        <p:grpSp>
          <p:nvGrpSpPr>
            <p:cNvPr id="6" name="Group 40"/>
            <p:cNvGrpSpPr>
              <a:grpSpLocks/>
            </p:cNvGrpSpPr>
            <p:nvPr/>
          </p:nvGrpSpPr>
          <p:grpSpPr bwMode="auto">
            <a:xfrm>
              <a:off x="2879" y="1727"/>
              <a:ext cx="684" cy="115"/>
              <a:chOff x="3022" y="1598"/>
              <a:chExt cx="684" cy="115"/>
            </a:xfrm>
          </p:grpSpPr>
          <p:grpSp>
            <p:nvGrpSpPr>
              <p:cNvPr id="7" name="Group 41"/>
              <p:cNvGrpSpPr>
                <a:grpSpLocks/>
              </p:cNvGrpSpPr>
              <p:nvPr/>
            </p:nvGrpSpPr>
            <p:grpSpPr bwMode="auto">
              <a:xfrm>
                <a:off x="3246" y="1598"/>
                <a:ext cx="460" cy="115"/>
                <a:chOff x="3030" y="1438"/>
                <a:chExt cx="460" cy="115"/>
              </a:xfrm>
            </p:grpSpPr>
            <p:sp>
              <p:nvSpPr>
                <p:cNvPr id="145450" name="Rectangle 42"/>
                <p:cNvSpPr>
                  <a:spLocks noChangeAspect="1" noChangeArrowheads="1"/>
                </p:cNvSpPr>
                <p:nvPr/>
              </p:nvSpPr>
              <p:spPr bwMode="auto">
                <a:xfrm>
                  <a:off x="3030"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51" name="Rectangle 43"/>
                <p:cNvSpPr>
                  <a:spLocks noChangeAspect="1" noChangeArrowheads="1"/>
                </p:cNvSpPr>
                <p:nvPr/>
              </p:nvSpPr>
              <p:spPr bwMode="auto">
                <a:xfrm>
                  <a:off x="3145"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52" name="Rectangle 44"/>
                <p:cNvSpPr>
                  <a:spLocks noChangeAspect="1" noChangeArrowheads="1"/>
                </p:cNvSpPr>
                <p:nvPr/>
              </p:nvSpPr>
              <p:spPr bwMode="auto">
                <a:xfrm>
                  <a:off x="3260"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53" name="Rectangle 45"/>
                <p:cNvSpPr>
                  <a:spLocks noChangeAspect="1" noChangeArrowheads="1"/>
                </p:cNvSpPr>
                <p:nvPr/>
              </p:nvSpPr>
              <p:spPr bwMode="auto">
                <a:xfrm>
                  <a:off x="3375"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grpSp>
          <p:grpSp>
            <p:nvGrpSpPr>
              <p:cNvPr id="8" name="Group 46"/>
              <p:cNvGrpSpPr>
                <a:grpSpLocks/>
              </p:cNvGrpSpPr>
              <p:nvPr/>
            </p:nvGrpSpPr>
            <p:grpSpPr bwMode="auto">
              <a:xfrm>
                <a:off x="3022" y="1598"/>
                <a:ext cx="230" cy="115"/>
                <a:chOff x="3022" y="1598"/>
                <a:chExt cx="230" cy="115"/>
              </a:xfrm>
            </p:grpSpPr>
            <p:sp>
              <p:nvSpPr>
                <p:cNvPr id="145455" name="Rectangle 47"/>
                <p:cNvSpPr>
                  <a:spLocks noChangeAspect="1" noChangeArrowheads="1"/>
                </p:cNvSpPr>
                <p:nvPr/>
              </p:nvSpPr>
              <p:spPr bwMode="auto">
                <a:xfrm>
                  <a:off x="3022" y="159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56" name="Rectangle 48"/>
                <p:cNvSpPr>
                  <a:spLocks noChangeAspect="1" noChangeArrowheads="1"/>
                </p:cNvSpPr>
                <p:nvPr/>
              </p:nvSpPr>
              <p:spPr bwMode="auto">
                <a:xfrm>
                  <a:off x="3137" y="159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grpSp>
        </p:grpSp>
        <p:sp>
          <p:nvSpPr>
            <p:cNvPr id="145457" name="Line 49"/>
            <p:cNvSpPr>
              <a:spLocks noChangeShapeType="1"/>
            </p:cNvSpPr>
            <p:nvPr/>
          </p:nvSpPr>
          <p:spPr bwMode="auto">
            <a:xfrm>
              <a:off x="3224" y="1727"/>
              <a:ext cx="0" cy="115"/>
            </a:xfrm>
            <a:prstGeom prst="line">
              <a:avLst/>
            </a:prstGeom>
            <a:noFill/>
            <a:ln w="25400">
              <a:solidFill>
                <a:schemeClr val="tx1"/>
              </a:solidFill>
              <a:round/>
              <a:headEnd/>
              <a:tailEnd/>
            </a:ln>
            <a:effectLst/>
          </p:spPr>
          <p:txBody>
            <a:bodyPr wrap="none" anchor="ctr"/>
            <a:lstStyle/>
            <a:p>
              <a:endParaRPr lang="en-US"/>
            </a:p>
          </p:txBody>
        </p:sp>
      </p:grpSp>
      <p:grpSp>
        <p:nvGrpSpPr>
          <p:cNvPr id="9" name="Group 50"/>
          <p:cNvGrpSpPr>
            <a:grpSpLocks/>
          </p:cNvGrpSpPr>
          <p:nvPr/>
        </p:nvGrpSpPr>
        <p:grpSpPr bwMode="auto">
          <a:xfrm>
            <a:off x="730250" y="2146300"/>
            <a:ext cx="2171700" cy="365125"/>
            <a:chOff x="2879" y="1727"/>
            <a:chExt cx="684" cy="115"/>
          </a:xfrm>
        </p:grpSpPr>
        <p:grpSp>
          <p:nvGrpSpPr>
            <p:cNvPr id="10" name="Group 51"/>
            <p:cNvGrpSpPr>
              <a:grpSpLocks/>
            </p:cNvGrpSpPr>
            <p:nvPr/>
          </p:nvGrpSpPr>
          <p:grpSpPr bwMode="auto">
            <a:xfrm>
              <a:off x="2879" y="1727"/>
              <a:ext cx="684" cy="115"/>
              <a:chOff x="3022" y="1598"/>
              <a:chExt cx="684" cy="115"/>
            </a:xfrm>
          </p:grpSpPr>
          <p:grpSp>
            <p:nvGrpSpPr>
              <p:cNvPr id="11" name="Group 52"/>
              <p:cNvGrpSpPr>
                <a:grpSpLocks/>
              </p:cNvGrpSpPr>
              <p:nvPr/>
            </p:nvGrpSpPr>
            <p:grpSpPr bwMode="auto">
              <a:xfrm>
                <a:off x="3246" y="1598"/>
                <a:ext cx="460" cy="115"/>
                <a:chOff x="3030" y="1438"/>
                <a:chExt cx="460" cy="115"/>
              </a:xfrm>
            </p:grpSpPr>
            <p:sp>
              <p:nvSpPr>
                <p:cNvPr id="145461" name="Rectangle 53"/>
                <p:cNvSpPr>
                  <a:spLocks noChangeAspect="1" noChangeArrowheads="1"/>
                </p:cNvSpPr>
                <p:nvPr/>
              </p:nvSpPr>
              <p:spPr bwMode="auto">
                <a:xfrm>
                  <a:off x="3030"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62" name="Rectangle 54"/>
                <p:cNvSpPr>
                  <a:spLocks noChangeAspect="1" noChangeArrowheads="1"/>
                </p:cNvSpPr>
                <p:nvPr/>
              </p:nvSpPr>
              <p:spPr bwMode="auto">
                <a:xfrm>
                  <a:off x="3145"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63" name="Rectangle 55"/>
                <p:cNvSpPr>
                  <a:spLocks noChangeAspect="1" noChangeArrowheads="1"/>
                </p:cNvSpPr>
                <p:nvPr/>
              </p:nvSpPr>
              <p:spPr bwMode="auto">
                <a:xfrm>
                  <a:off x="3260"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64" name="Rectangle 56"/>
                <p:cNvSpPr>
                  <a:spLocks noChangeAspect="1" noChangeArrowheads="1"/>
                </p:cNvSpPr>
                <p:nvPr/>
              </p:nvSpPr>
              <p:spPr bwMode="auto">
                <a:xfrm>
                  <a:off x="3375" y="143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grpSp>
          <p:grpSp>
            <p:nvGrpSpPr>
              <p:cNvPr id="12" name="Group 57"/>
              <p:cNvGrpSpPr>
                <a:grpSpLocks/>
              </p:cNvGrpSpPr>
              <p:nvPr/>
            </p:nvGrpSpPr>
            <p:grpSpPr bwMode="auto">
              <a:xfrm>
                <a:off x="3022" y="1598"/>
                <a:ext cx="230" cy="115"/>
                <a:chOff x="3022" y="1598"/>
                <a:chExt cx="230" cy="115"/>
              </a:xfrm>
            </p:grpSpPr>
            <p:sp>
              <p:nvSpPr>
                <p:cNvPr id="145466" name="Rectangle 58"/>
                <p:cNvSpPr>
                  <a:spLocks noChangeAspect="1" noChangeArrowheads="1"/>
                </p:cNvSpPr>
                <p:nvPr/>
              </p:nvSpPr>
              <p:spPr bwMode="auto">
                <a:xfrm>
                  <a:off x="3022" y="159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sp>
              <p:nvSpPr>
                <p:cNvPr id="145467" name="Rectangle 59"/>
                <p:cNvSpPr>
                  <a:spLocks noChangeAspect="1" noChangeArrowheads="1"/>
                </p:cNvSpPr>
                <p:nvPr/>
              </p:nvSpPr>
              <p:spPr bwMode="auto">
                <a:xfrm>
                  <a:off x="3137" y="1598"/>
                  <a:ext cx="115" cy="115"/>
                </a:xfrm>
                <a:prstGeom prst="rect">
                  <a:avLst/>
                </a:prstGeom>
                <a:solidFill>
                  <a:srgbClr val="00FF00"/>
                </a:solidFill>
                <a:ln w="25400">
                  <a:solidFill>
                    <a:schemeClr val="tx1"/>
                  </a:solidFill>
                  <a:miter lim="800000"/>
                  <a:headEnd/>
                  <a:tailEnd/>
                </a:ln>
                <a:effectLst/>
              </p:spPr>
              <p:txBody>
                <a:bodyPr wrap="none" anchor="ctr"/>
                <a:lstStyle/>
                <a:p>
                  <a:endParaRPr lang="en-US"/>
                </a:p>
              </p:txBody>
            </p:sp>
          </p:grpSp>
        </p:grpSp>
        <p:sp>
          <p:nvSpPr>
            <p:cNvPr id="145468" name="Line 60"/>
            <p:cNvSpPr>
              <a:spLocks noChangeShapeType="1"/>
            </p:cNvSpPr>
            <p:nvPr/>
          </p:nvSpPr>
          <p:spPr bwMode="auto">
            <a:xfrm>
              <a:off x="3224" y="1727"/>
              <a:ext cx="0" cy="115"/>
            </a:xfrm>
            <a:prstGeom prst="line">
              <a:avLst/>
            </a:prstGeom>
            <a:noFill/>
            <a:ln w="25400">
              <a:solidFill>
                <a:schemeClr val="tx1"/>
              </a:solidFill>
              <a:round/>
              <a:headEnd/>
              <a:tailEnd/>
            </a:ln>
            <a:effectLst/>
          </p:spPr>
          <p:txBody>
            <a:bodyPr wrap="none" anchor="ctr"/>
            <a:lstStyle/>
            <a:p>
              <a:endParaRPr lang="en-US"/>
            </a:p>
          </p:txBody>
        </p:sp>
      </p:grpSp>
      <p:grpSp>
        <p:nvGrpSpPr>
          <p:cNvPr id="13" name="Group 61"/>
          <p:cNvGrpSpPr>
            <a:grpSpLocks/>
          </p:cNvGrpSpPr>
          <p:nvPr/>
        </p:nvGrpSpPr>
        <p:grpSpPr bwMode="auto">
          <a:xfrm>
            <a:off x="1827213" y="2146300"/>
            <a:ext cx="730250" cy="365125"/>
            <a:chOff x="921" y="1439"/>
            <a:chExt cx="230" cy="115"/>
          </a:xfrm>
        </p:grpSpPr>
        <p:sp>
          <p:nvSpPr>
            <p:cNvPr id="145470" name="Rectangle 62" descr="Newsprint"/>
            <p:cNvSpPr>
              <a:spLocks noChangeArrowheads="1"/>
            </p:cNvSpPr>
            <p:nvPr/>
          </p:nvSpPr>
          <p:spPr bwMode="auto">
            <a:xfrm>
              <a:off x="921" y="1439"/>
              <a:ext cx="115" cy="115"/>
            </a:xfrm>
            <a:prstGeom prst="rect">
              <a:avLst/>
            </a:prstGeom>
            <a:blipFill dpi="0" rotWithShape="1">
              <a:blip r:embed="rId3">
                <a:alphaModFix amt="49000"/>
              </a:blip>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45471" name="Rectangle 63" descr="Newsprint"/>
            <p:cNvSpPr>
              <a:spLocks noChangeArrowheads="1"/>
            </p:cNvSpPr>
            <p:nvPr/>
          </p:nvSpPr>
          <p:spPr bwMode="auto">
            <a:xfrm>
              <a:off x="1036" y="1439"/>
              <a:ext cx="115" cy="115"/>
            </a:xfrm>
            <a:prstGeom prst="rect">
              <a:avLst/>
            </a:prstGeom>
            <a:blipFill dpi="0" rotWithShape="1">
              <a:blip r:embed="rId3">
                <a:alphaModFix amt="49000"/>
              </a:blip>
              <a:srcRect/>
              <a:tile tx="0" ty="0" sx="100000" sy="100000" flip="none" algn="tl"/>
            </a:blipFill>
            <a:ln w="12700">
              <a:solidFill>
                <a:schemeClr val="tx1"/>
              </a:solidFill>
              <a:miter lim="800000"/>
              <a:headEnd/>
              <a:tailEnd/>
            </a:ln>
            <a:effectLst/>
          </p:spPr>
          <p:txBody>
            <a:bodyPr wrap="none" anchor="ctr"/>
            <a:lstStyle/>
            <a:p>
              <a:endParaRPr lang="en-US"/>
            </a:p>
          </p:txBody>
        </p:sp>
      </p:grpSp>
      <p:grpSp>
        <p:nvGrpSpPr>
          <p:cNvPr id="14" name="Group 68"/>
          <p:cNvGrpSpPr>
            <a:grpSpLocks/>
          </p:cNvGrpSpPr>
          <p:nvPr/>
        </p:nvGrpSpPr>
        <p:grpSpPr bwMode="auto">
          <a:xfrm>
            <a:off x="1981200" y="1919287"/>
            <a:ext cx="2790825" cy="2728913"/>
            <a:chOff x="1248" y="864"/>
            <a:chExt cx="1758" cy="1719"/>
          </a:xfrm>
        </p:grpSpPr>
        <p:sp>
          <p:nvSpPr>
            <p:cNvPr id="145473" name="Oval 65"/>
            <p:cNvSpPr>
              <a:spLocks noChangeAspect="1" noChangeArrowheads="1"/>
            </p:cNvSpPr>
            <p:nvPr/>
          </p:nvSpPr>
          <p:spPr bwMode="auto">
            <a:xfrm>
              <a:off x="1248" y="864"/>
              <a:ext cx="460" cy="460"/>
            </a:xfrm>
            <a:prstGeom prst="ellipse">
              <a:avLst/>
            </a:prstGeom>
            <a:noFill/>
            <a:ln w="25400">
              <a:solidFill>
                <a:schemeClr val="tx1"/>
              </a:solidFill>
              <a:round/>
              <a:headEnd/>
              <a:tailEnd/>
            </a:ln>
            <a:effectLst/>
          </p:spPr>
          <p:txBody>
            <a:bodyPr wrap="none" anchor="ctr"/>
            <a:lstStyle/>
            <a:p>
              <a:endParaRPr lang="en-US"/>
            </a:p>
          </p:txBody>
        </p:sp>
        <p:sp>
          <p:nvSpPr>
            <p:cNvPr id="145474" name="Line 66"/>
            <p:cNvSpPr>
              <a:spLocks noChangeShapeType="1"/>
            </p:cNvSpPr>
            <p:nvPr/>
          </p:nvSpPr>
          <p:spPr bwMode="auto">
            <a:xfrm flipH="1" flipV="1">
              <a:off x="1536" y="1344"/>
              <a:ext cx="480" cy="1008"/>
            </a:xfrm>
            <a:prstGeom prst="line">
              <a:avLst/>
            </a:prstGeom>
            <a:noFill/>
            <a:ln w="31750">
              <a:solidFill>
                <a:schemeClr val="tx1"/>
              </a:solidFill>
              <a:round/>
              <a:headEnd/>
              <a:tailEnd type="triangle" w="lg" len="lg"/>
            </a:ln>
            <a:effectLst/>
          </p:spPr>
          <p:txBody>
            <a:bodyPr wrap="none" anchor="ctr"/>
            <a:lstStyle/>
            <a:p>
              <a:endParaRPr lang="en-US"/>
            </a:p>
          </p:txBody>
        </p:sp>
        <p:sp>
          <p:nvSpPr>
            <p:cNvPr id="145475" name="Text Box 67"/>
            <p:cNvSpPr txBox="1">
              <a:spLocks noChangeArrowheads="1"/>
            </p:cNvSpPr>
            <p:nvPr/>
          </p:nvSpPr>
          <p:spPr bwMode="auto">
            <a:xfrm>
              <a:off x="1920" y="2352"/>
              <a:ext cx="1086" cy="231"/>
            </a:xfrm>
            <a:prstGeom prst="rect">
              <a:avLst/>
            </a:prstGeom>
            <a:noFill/>
            <a:ln w="12700">
              <a:noFill/>
              <a:miter lim="800000"/>
              <a:headEnd/>
              <a:tailEnd/>
            </a:ln>
            <a:effectLst/>
          </p:spPr>
          <p:txBody>
            <a:bodyPr>
              <a:spAutoFit/>
            </a:bodyPr>
            <a:lstStyle/>
            <a:p>
              <a:pPr algn="ctr">
                <a:spcBef>
                  <a:spcPct val="50000"/>
                </a:spcBef>
              </a:pPr>
              <a:r>
                <a:rPr lang="en-US">
                  <a:latin typeface="Verdana" pitchFamily="34" charset="0"/>
                </a:rPr>
                <a:t>dependency</a:t>
              </a:r>
            </a:p>
          </p:txBody>
        </p:sp>
      </p:grpSp>
      <p:sp>
        <p:nvSpPr>
          <p:cNvPr id="145477" name="Text Box 69"/>
          <p:cNvSpPr txBox="1">
            <a:spLocks noChangeArrowheads="1"/>
          </p:cNvSpPr>
          <p:nvPr/>
        </p:nvSpPr>
        <p:spPr bwMode="auto">
          <a:xfrm>
            <a:off x="5105400" y="2355850"/>
            <a:ext cx="3657600" cy="1577355"/>
          </a:xfrm>
          <a:prstGeom prst="rect">
            <a:avLst/>
          </a:prstGeom>
          <a:noFill/>
          <a:ln w="9525">
            <a:noFill/>
            <a:miter lim="800000"/>
            <a:headEnd/>
            <a:tailEnd/>
          </a:ln>
          <a:effectLst/>
        </p:spPr>
        <p:txBody>
          <a:bodyPr wrap="square">
            <a:spAutoFit/>
          </a:bodyPr>
          <a:lstStyle/>
          <a:p>
            <a:pPr marL="381000" indent="-381000" defTabSz="911225">
              <a:lnSpc>
                <a:spcPct val="85000"/>
              </a:lnSpc>
              <a:spcBef>
                <a:spcPts val="1163"/>
              </a:spcBef>
              <a:buClr>
                <a:schemeClr val="tx2"/>
              </a:buClr>
              <a:buSzPct val="95000"/>
              <a:buBlip>
                <a:blip r:embed="rId4"/>
              </a:buBlip>
            </a:pPr>
            <a:r>
              <a:rPr lang="en-US" dirty="0" smtClean="0">
                <a:latin typeface="Trebuchet MS" pitchFamily="34" charset="0"/>
              </a:rPr>
              <a:t>Simplified </a:t>
            </a:r>
            <a:r>
              <a:rPr lang="en-US" dirty="0">
                <a:latin typeface="Trebuchet MS" pitchFamily="34" charset="0"/>
              </a:rPr>
              <a:t>example with two 4x4 blocks</a:t>
            </a:r>
          </a:p>
          <a:p>
            <a:pPr marL="381000" indent="-381000" defTabSz="911225">
              <a:lnSpc>
                <a:spcPct val="85000"/>
              </a:lnSpc>
              <a:spcBef>
                <a:spcPts val="1163"/>
              </a:spcBef>
              <a:buClr>
                <a:schemeClr val="tx2"/>
              </a:buClr>
              <a:buSzPct val="95000"/>
              <a:buBlip>
                <a:blip r:embed="rId4"/>
              </a:buBlip>
            </a:pPr>
            <a:r>
              <a:rPr lang="en-US" dirty="0" smtClean="0">
                <a:latin typeface="Trebuchet MS" pitchFamily="34" charset="0"/>
              </a:rPr>
              <a:t>The </a:t>
            </a:r>
            <a:r>
              <a:rPr lang="en-US" dirty="0">
                <a:latin typeface="Trebuchet MS" pitchFamily="34" charset="0"/>
              </a:rPr>
              <a:t>filter reads 6 pixels wide</a:t>
            </a:r>
          </a:p>
          <a:p>
            <a:pPr marL="381000" indent="-381000" defTabSz="911225">
              <a:lnSpc>
                <a:spcPct val="85000"/>
              </a:lnSpc>
              <a:spcBef>
                <a:spcPts val="1163"/>
              </a:spcBef>
              <a:buClr>
                <a:schemeClr val="tx2"/>
              </a:buClr>
              <a:buSzPct val="95000"/>
              <a:buBlip>
                <a:blip r:embed="rId4"/>
              </a:buBlip>
            </a:pPr>
            <a:r>
              <a:rPr lang="en-US" dirty="0" smtClean="0">
                <a:latin typeface="Trebuchet MS" pitchFamily="34" charset="0"/>
              </a:rPr>
              <a:t>Output </a:t>
            </a:r>
            <a:r>
              <a:rPr lang="en-US" dirty="0">
                <a:latin typeface="Trebuchet MS" pitchFamily="34" charset="0"/>
              </a:rPr>
              <a:t>is two pixels on each side of the boundary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200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par>
                          <p:cTn id="11" fill="hold">
                            <p:stCondLst>
                              <p:cond delay="4000"/>
                            </p:stCondLst>
                            <p:childTnLst>
                              <p:par>
                                <p:cTn id="12" presetID="10" presetClass="entr" presetSubtype="0"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p:stCondLst>
                              <p:cond delay="7000"/>
                            </p:stCondLst>
                            <p:childTnLst>
                              <p:par>
                                <p:cTn id="16" presetID="1" presetClass="entr" presetSubtype="0" fill="hold" nodeType="afterEffect">
                                  <p:stCondLst>
                                    <p:cond delay="20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9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82588" y="228600"/>
            <a:ext cx="8380412" cy="1412694"/>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Deblocking</a:t>
            </a:r>
            <a:br>
              <a:rPr sz="5400" smtClean="0"/>
            </a:br>
            <a:r>
              <a:rPr smtClean="0">
                <a:solidFill>
                  <a:schemeClr val="tx1">
                    <a:lumMod val="85000"/>
                  </a:schemeClr>
                </a:solidFill>
              </a:rPr>
              <a:t>(Macroblock Parallelism)</a:t>
            </a:r>
            <a:endParaRPr sz="5400" smtClean="0">
              <a:solidFill>
                <a:schemeClr val="tx1">
                  <a:lumMod val="85000"/>
                </a:schemeClr>
              </a:solidFill>
            </a:endParaRPr>
          </a:p>
        </p:txBody>
      </p:sp>
      <p:graphicFrame>
        <p:nvGraphicFramePr>
          <p:cNvPr id="155688" name="Group 6184"/>
          <p:cNvGraphicFramePr>
            <a:graphicFrameLocks noGrp="1"/>
          </p:cNvGraphicFramePr>
          <p:nvPr>
            <p:ph idx="1"/>
          </p:nvPr>
        </p:nvGraphicFramePr>
        <p:xfrm>
          <a:off x="382588" y="1905000"/>
          <a:ext cx="8380412" cy="3657600"/>
        </p:xfrm>
        <a:graphic>
          <a:graphicData uri="http://schemas.openxmlformats.org/drawingml/2006/table">
            <a:tbl>
              <a:tblPr/>
              <a:tblGrid>
                <a:gridCol w="419100"/>
                <a:gridCol w="419100"/>
                <a:gridCol w="419100"/>
                <a:gridCol w="419100"/>
                <a:gridCol w="419100"/>
                <a:gridCol w="419100"/>
                <a:gridCol w="419100"/>
                <a:gridCol w="419100"/>
                <a:gridCol w="419100"/>
                <a:gridCol w="419100"/>
                <a:gridCol w="417512"/>
                <a:gridCol w="419100"/>
                <a:gridCol w="419100"/>
                <a:gridCol w="419100"/>
                <a:gridCol w="419100"/>
                <a:gridCol w="419100"/>
                <a:gridCol w="419100"/>
                <a:gridCol w="419100"/>
                <a:gridCol w="419100"/>
                <a:gridCol w="419100"/>
              </a:tblGrid>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1</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2</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4</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5</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6</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19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22</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24</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25</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26</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27</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28</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29</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30</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31</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32</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cs typeface="Arial" pitchFamily="34" charset="0"/>
                        </a:rPr>
                        <a:t>33</a:t>
                      </a:r>
                      <a:endParaRPr kumimoji="0" lang="en-US" sz="18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cs typeface="Arial" pitchFamily="34" charset="0"/>
                        </a:rPr>
                        <a:t>34</a:t>
                      </a:r>
                      <a:endParaRPr kumimoji="0" lang="en-US" sz="18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9563" name="Text Box 2107"/>
          <p:cNvSpPr txBox="1">
            <a:spLocks noChangeArrowheads="1"/>
          </p:cNvSpPr>
          <p:nvPr/>
        </p:nvSpPr>
        <p:spPr bwMode="auto">
          <a:xfrm>
            <a:off x="381000" y="5659803"/>
            <a:ext cx="8229600" cy="664797"/>
          </a:xfrm>
          <a:prstGeom prst="rect">
            <a:avLst/>
          </a:prstGeom>
          <a:noFill/>
          <a:ln w="9525">
            <a:noFill/>
            <a:miter lim="800000"/>
            <a:headEnd/>
            <a:tailEnd/>
          </a:ln>
          <a:effectLst/>
        </p:spPr>
        <p:txBody>
          <a:bodyPr>
            <a:spAutoFit/>
          </a:bodyPr>
          <a:lstStyle/>
          <a:p>
            <a:pPr marL="381000" indent="-381000" defTabSz="911225">
              <a:lnSpc>
                <a:spcPct val="85000"/>
              </a:lnSpc>
              <a:spcBef>
                <a:spcPts val="1163"/>
              </a:spcBef>
              <a:buClr>
                <a:schemeClr val="tx2"/>
              </a:buClr>
              <a:buSzPct val="95000"/>
              <a:buBlip>
                <a:blip r:embed="rId3"/>
              </a:buBlip>
            </a:pPr>
            <a:r>
              <a:rPr lang="en-US" sz="1600" dirty="0">
                <a:latin typeface="Trebuchet MS" pitchFamily="34" charset="0"/>
              </a:rPr>
              <a:t> </a:t>
            </a:r>
            <a:r>
              <a:rPr lang="en-US" sz="1600" dirty="0" err="1">
                <a:latin typeface="Trebuchet MS" pitchFamily="34" charset="0"/>
              </a:rPr>
              <a:t>Macroblocks</a:t>
            </a:r>
            <a:r>
              <a:rPr lang="en-US" sz="1600" dirty="0">
                <a:latin typeface="Trebuchet MS" pitchFamily="34" charset="0"/>
              </a:rPr>
              <a:t> for a 320x240 resolution image</a:t>
            </a:r>
          </a:p>
          <a:p>
            <a:pPr marL="381000" indent="-381000" defTabSz="911225">
              <a:lnSpc>
                <a:spcPct val="85000"/>
              </a:lnSpc>
              <a:spcBef>
                <a:spcPts val="1163"/>
              </a:spcBef>
              <a:buClr>
                <a:schemeClr val="tx2"/>
              </a:buClr>
              <a:buSzPct val="95000"/>
              <a:buBlip>
                <a:blip r:embed="rId3"/>
              </a:buBlip>
            </a:pPr>
            <a:r>
              <a:rPr lang="en-US" sz="1600" dirty="0">
                <a:latin typeface="Trebuchet MS" pitchFamily="34" charset="0"/>
              </a:rPr>
              <a:t> Dependencies require processing in numerous passes along the diagonals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noGrp="1"/>
          </p:cNvSpPr>
          <p:nvPr/>
        </p:nvSpPr>
        <p:spPr>
          <a:xfrm>
            <a:off x="117475" y="6430963"/>
            <a:ext cx="549275" cy="365125"/>
          </a:xfrm>
          <a:prstGeom prst="rect">
            <a:avLst/>
          </a:prstGeom>
          <a:noFill/>
        </p:spPr>
        <p:txBody>
          <a:bodyPr anchor="ctr"/>
          <a:lstStyle/>
          <a:p>
            <a:pPr algn="r"/>
            <a:endParaRPr lang="en-US" sz="1200" b="1">
              <a:solidFill>
                <a:srgbClr val="898989"/>
              </a:solidFill>
              <a:latin typeface="Verdana" pitchFamily="34" charset="0"/>
            </a:endParaRPr>
          </a:p>
        </p:txBody>
      </p:sp>
      <p:sp>
        <p:nvSpPr>
          <p:cNvPr id="131075" name="Title 6"/>
          <p:cNvSpPr>
            <a:spLocks noGrp="1"/>
          </p:cNvSpPr>
          <p:nvPr>
            <p:ph type="title"/>
          </p:nvPr>
        </p:nvSpPr>
        <p:spPr>
          <a:xfrm>
            <a:off x="382588" y="228600"/>
            <a:ext cx="8380412" cy="747897"/>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Video Transcoding Pipeline</a:t>
            </a:r>
          </a:p>
        </p:txBody>
      </p:sp>
      <p:pic>
        <p:nvPicPr>
          <p:cNvPr id="131076" name="Picture 4" descr="Video Transcode Pipeline_S1"/>
          <p:cNvPicPr>
            <a:picLocks noChangeAspect="1" noChangeArrowheads="1"/>
          </p:cNvPicPr>
          <p:nvPr/>
        </p:nvPicPr>
        <p:blipFill>
          <a:blip r:embed="rId3"/>
          <a:srcRect/>
          <a:stretch>
            <a:fillRect/>
          </a:stretch>
        </p:blipFill>
        <p:spPr bwMode="auto">
          <a:xfrm>
            <a:off x="1066800" y="1343951"/>
            <a:ext cx="6926262" cy="4980649"/>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noGrp="1"/>
          </p:cNvSpPr>
          <p:nvPr/>
        </p:nvSpPr>
        <p:spPr>
          <a:xfrm>
            <a:off x="117475" y="6430963"/>
            <a:ext cx="549275" cy="365125"/>
          </a:xfrm>
          <a:prstGeom prst="rect">
            <a:avLst/>
          </a:prstGeom>
          <a:noFill/>
        </p:spPr>
        <p:txBody>
          <a:bodyPr anchor="ctr"/>
          <a:lstStyle/>
          <a:p>
            <a:pPr algn="r"/>
            <a:endParaRPr lang="en-US" sz="1200" b="1">
              <a:solidFill>
                <a:srgbClr val="898989"/>
              </a:solidFill>
              <a:latin typeface="Verdana" pitchFamily="34" charset="0"/>
            </a:endParaRPr>
          </a:p>
        </p:txBody>
      </p:sp>
      <p:sp>
        <p:nvSpPr>
          <p:cNvPr id="137219" name="Title 6"/>
          <p:cNvSpPr>
            <a:spLocks noGrp="1"/>
          </p:cNvSpPr>
          <p:nvPr>
            <p:ph type="title"/>
          </p:nvPr>
        </p:nvSpPr>
        <p:spPr/>
        <p:txBody>
          <a:bodyPr/>
          <a:lstStyle/>
          <a:p>
            <a:r>
              <a:rPr lang="en-US" smtClean="0"/>
              <a:t>Easy Example:  DCT/iDCT</a:t>
            </a:r>
          </a:p>
        </p:txBody>
      </p:sp>
      <p:sp>
        <p:nvSpPr>
          <p:cNvPr id="137221" name="Rectangle 5"/>
          <p:cNvSpPr>
            <a:spLocks noChangeArrowheads="1"/>
          </p:cNvSpPr>
          <p:nvPr/>
        </p:nvSpPr>
        <p:spPr bwMode="auto">
          <a:xfrm>
            <a:off x="381000" y="1447800"/>
            <a:ext cx="8183562" cy="5011738"/>
          </a:xfrm>
          <a:prstGeom prst="rect">
            <a:avLst/>
          </a:prstGeom>
          <a:noFill/>
          <a:ln w="9525">
            <a:noFill/>
            <a:miter lim="800000"/>
            <a:headEnd/>
            <a:tailEnd/>
          </a:ln>
          <a:effectLst/>
        </p:spPr>
        <p:txBody>
          <a:bodyPr lIns="0"/>
          <a:lstStyle/>
          <a:p>
            <a:pPr marL="381000" indent="-381000" defTabSz="911225">
              <a:lnSpc>
                <a:spcPct val="90000"/>
              </a:lnSpc>
              <a:spcBef>
                <a:spcPts val="1163"/>
              </a:spcBef>
              <a:buClr>
                <a:schemeClr val="tx2"/>
              </a:buClr>
              <a:buSzPct val="95000"/>
              <a:buFontTx/>
              <a:buBlip>
                <a:blip r:embed="rId3"/>
              </a:buBlip>
            </a:pPr>
            <a:r>
              <a:rPr lang="en-US" sz="2400" dirty="0">
                <a:latin typeface="Trebuchet MS" pitchFamily="34" charset="0"/>
              </a:rPr>
              <a:t> </a:t>
            </a:r>
            <a:r>
              <a:rPr lang="en-US" sz="2000" dirty="0">
                <a:latin typeface="Trebuchet MS" pitchFamily="34" charset="0"/>
              </a:rPr>
              <a:t>DCT: </a:t>
            </a:r>
            <a:r>
              <a:rPr lang="en-US" sz="2000" dirty="0" smtClean="0">
                <a:latin typeface="Trebuchet MS" pitchFamily="34" charset="0"/>
              </a:rPr>
              <a:t> Discrete </a:t>
            </a:r>
            <a:r>
              <a:rPr lang="en-US" sz="2000" dirty="0">
                <a:latin typeface="Trebuchet MS" pitchFamily="34" charset="0"/>
              </a:rPr>
              <a:t>Cosine Transform</a:t>
            </a:r>
          </a:p>
          <a:p>
            <a:pPr marL="381000" indent="-381000" defTabSz="911225">
              <a:lnSpc>
                <a:spcPct val="90000"/>
              </a:lnSpc>
              <a:spcBef>
                <a:spcPts val="1163"/>
              </a:spcBef>
              <a:buClr>
                <a:schemeClr val="tx2"/>
              </a:buClr>
              <a:buSzPct val="95000"/>
              <a:buFontTx/>
              <a:buBlip>
                <a:blip r:embed="rId3"/>
              </a:buBlip>
            </a:pPr>
            <a:r>
              <a:rPr lang="en-US" sz="2000" dirty="0">
                <a:latin typeface="Trebuchet MS" pitchFamily="34" charset="0"/>
              </a:rPr>
              <a:t> 8x8 pixels into 8x8 coefficients</a:t>
            </a:r>
          </a:p>
          <a:p>
            <a:pPr marL="381000" indent="-381000" defTabSz="911225">
              <a:lnSpc>
                <a:spcPct val="90000"/>
              </a:lnSpc>
              <a:spcBef>
                <a:spcPts val="1163"/>
              </a:spcBef>
              <a:buClr>
                <a:schemeClr val="tx2"/>
              </a:buClr>
              <a:buSzPct val="95000"/>
              <a:buFontTx/>
              <a:buBlip>
                <a:blip r:embed="rId3"/>
              </a:buBlip>
            </a:pPr>
            <a:r>
              <a:rPr lang="en-US" sz="2000" dirty="0">
                <a:latin typeface="Trebuchet MS" pitchFamily="34" charset="0"/>
              </a:rPr>
              <a:t> </a:t>
            </a:r>
            <a:r>
              <a:rPr lang="en-US" sz="2000" dirty="0" smtClean="0">
                <a:latin typeface="Trebuchet MS" pitchFamily="34" charset="0"/>
              </a:rPr>
              <a:t>One </a:t>
            </a:r>
            <a:r>
              <a:rPr lang="en-US" sz="2000" dirty="0">
                <a:latin typeface="Trebuchet MS" pitchFamily="34" charset="0"/>
              </a:rPr>
              <a:t>8x8 block has many internal dependencies</a:t>
            </a:r>
          </a:p>
          <a:p>
            <a:pPr marL="381000" indent="-381000" defTabSz="911225">
              <a:lnSpc>
                <a:spcPct val="90000"/>
              </a:lnSpc>
              <a:spcBef>
                <a:spcPts val="1163"/>
              </a:spcBef>
              <a:buClr>
                <a:schemeClr val="tx2"/>
              </a:buClr>
              <a:buSzPct val="95000"/>
              <a:buFontTx/>
              <a:buBlip>
                <a:blip r:embed="rId3"/>
              </a:buBlip>
            </a:pPr>
            <a:r>
              <a:rPr lang="en-US" sz="2000" dirty="0">
                <a:latin typeface="Trebuchet MS" pitchFamily="34" charset="0"/>
              </a:rPr>
              <a:t> 1920x1080 image has 8100 16x16 </a:t>
            </a:r>
            <a:r>
              <a:rPr lang="en-US" sz="2000" dirty="0" err="1">
                <a:latin typeface="Trebuchet MS" pitchFamily="34" charset="0"/>
              </a:rPr>
              <a:t>macroblocks</a:t>
            </a:r>
            <a:endParaRPr lang="en-US" sz="2000" dirty="0">
              <a:latin typeface="Trebuchet MS" pitchFamily="34" charset="0"/>
            </a:endParaRPr>
          </a:p>
          <a:p>
            <a:pPr marL="703263" lvl="1" indent="-315913" defTabSz="911225">
              <a:lnSpc>
                <a:spcPct val="90000"/>
              </a:lnSpc>
              <a:spcBef>
                <a:spcPts val="1088"/>
              </a:spcBef>
              <a:buClr>
                <a:schemeClr val="tx2"/>
              </a:buClr>
              <a:buSzPct val="80000"/>
              <a:buFontTx/>
              <a:buBlip>
                <a:blip r:embed="rId4"/>
              </a:buBlip>
            </a:pPr>
            <a:r>
              <a:rPr lang="en-US" dirty="0">
                <a:latin typeface="Trebuchet MS" pitchFamily="34" charset="0"/>
              </a:rPr>
              <a:t>YUV 420 </a:t>
            </a:r>
            <a:r>
              <a:rPr lang="en-US" dirty="0" err="1">
                <a:latin typeface="Trebuchet MS" pitchFamily="34" charset="0"/>
              </a:rPr>
              <a:t>colorspace</a:t>
            </a:r>
            <a:r>
              <a:rPr lang="en-US" dirty="0">
                <a:latin typeface="Trebuchet MS" pitchFamily="34" charset="0"/>
              </a:rPr>
              <a:t> has six 8x8 blocks per </a:t>
            </a:r>
            <a:r>
              <a:rPr lang="en-US" dirty="0" err="1">
                <a:latin typeface="Trebuchet MS" pitchFamily="34" charset="0"/>
              </a:rPr>
              <a:t>macroblock</a:t>
            </a:r>
            <a:endParaRPr lang="en-US" dirty="0">
              <a:latin typeface="Trebuchet MS" pitchFamily="34" charset="0"/>
            </a:endParaRPr>
          </a:p>
          <a:p>
            <a:pPr marL="703263" lvl="1" indent="-315913" defTabSz="911225">
              <a:lnSpc>
                <a:spcPct val="90000"/>
              </a:lnSpc>
              <a:spcBef>
                <a:spcPts val="1088"/>
              </a:spcBef>
              <a:buClr>
                <a:schemeClr val="tx2"/>
              </a:buClr>
              <a:buSzPct val="80000"/>
              <a:buFontTx/>
              <a:buBlip>
                <a:blip r:embed="rId4"/>
              </a:buBlip>
            </a:pPr>
            <a:r>
              <a:rPr lang="en-US" dirty="0">
                <a:latin typeface="Trebuchet MS" pitchFamily="34" charset="0"/>
              </a:rPr>
              <a:t>48600 8x8 blocks per image</a:t>
            </a:r>
          </a:p>
          <a:p>
            <a:pPr marL="703263" lvl="1" indent="-315913" defTabSz="911225">
              <a:lnSpc>
                <a:spcPct val="90000"/>
              </a:lnSpc>
              <a:spcBef>
                <a:spcPts val="1088"/>
              </a:spcBef>
              <a:buClr>
                <a:schemeClr val="tx2"/>
              </a:buClr>
              <a:buSzPct val="80000"/>
              <a:buFontTx/>
              <a:buBlip>
                <a:blip r:embed="rId4"/>
              </a:buBlip>
            </a:pPr>
            <a:r>
              <a:rPr lang="en-US" dirty="0">
                <a:latin typeface="Trebuchet MS" pitchFamily="34" charset="0"/>
              </a:rPr>
              <a:t>CPU: ~300 cycles per block @ about 3 GHz </a:t>
            </a:r>
            <a:r>
              <a:rPr lang="en-US" dirty="0" smtClean="0">
                <a:latin typeface="Trebuchet MS" pitchFamily="34" charset="0"/>
              </a:rPr>
              <a:t>equals </a:t>
            </a:r>
            <a:r>
              <a:rPr lang="en-US" dirty="0">
                <a:latin typeface="Trebuchet MS" pitchFamily="34" charset="0"/>
              </a:rPr>
              <a:t>5 </a:t>
            </a:r>
            <a:r>
              <a:rPr lang="en-US" dirty="0" err="1">
                <a:latin typeface="Trebuchet MS" pitchFamily="34" charset="0"/>
              </a:rPr>
              <a:t>msec</a:t>
            </a:r>
            <a:endParaRPr lang="en-US" dirty="0">
              <a:latin typeface="Trebuchet MS" pitchFamily="34" charset="0"/>
            </a:endParaRPr>
          </a:p>
          <a:p>
            <a:pPr marL="703263" lvl="1" indent="-315913" defTabSz="911225">
              <a:lnSpc>
                <a:spcPct val="90000"/>
              </a:lnSpc>
              <a:spcBef>
                <a:spcPts val="1088"/>
              </a:spcBef>
              <a:buClr>
                <a:schemeClr val="tx2"/>
              </a:buClr>
              <a:buSzPct val="80000"/>
              <a:buFontTx/>
              <a:buBlip>
                <a:blip r:embed="rId4"/>
              </a:buBlip>
            </a:pPr>
            <a:r>
              <a:rPr lang="en-US" dirty="0">
                <a:latin typeface="Trebuchet MS" pitchFamily="34" charset="0"/>
              </a:rPr>
              <a:t>equivalency on 4 cores, about </a:t>
            </a:r>
            <a:r>
              <a:rPr lang="en-US" b="1" dirty="0">
                <a:latin typeface="Trebuchet MS" pitchFamily="34" charset="0"/>
              </a:rPr>
              <a:t>1.2 </a:t>
            </a:r>
            <a:r>
              <a:rPr lang="en-US" b="1" dirty="0" err="1">
                <a:latin typeface="Trebuchet MS" pitchFamily="34" charset="0"/>
              </a:rPr>
              <a:t>msec</a:t>
            </a:r>
            <a:r>
              <a:rPr lang="en-US" b="1" dirty="0">
                <a:latin typeface="Trebuchet MS" pitchFamily="34" charset="0"/>
              </a:rPr>
              <a:t> (CPU)</a:t>
            </a:r>
            <a:endParaRPr lang="en-US" dirty="0">
              <a:latin typeface="Trebuchet MS" pitchFamily="34" charset="0"/>
            </a:endParaRPr>
          </a:p>
          <a:p>
            <a:pPr marL="703263" lvl="1" indent="-315913" defTabSz="911225">
              <a:lnSpc>
                <a:spcPct val="90000"/>
              </a:lnSpc>
              <a:spcBef>
                <a:spcPts val="1088"/>
              </a:spcBef>
              <a:buClr>
                <a:schemeClr val="tx2"/>
              </a:buClr>
              <a:buSzPct val="80000"/>
              <a:buFontTx/>
              <a:buBlip>
                <a:blip r:embed="rId4"/>
              </a:buBlip>
            </a:pPr>
            <a:r>
              <a:rPr lang="en-US" dirty="0">
                <a:latin typeface="Trebuchet MS" pitchFamily="34" charset="0"/>
              </a:rPr>
              <a:t>latest GPU, processes 160 at a time…in about 300 groups</a:t>
            </a:r>
          </a:p>
          <a:p>
            <a:pPr marL="703263" lvl="1" indent="-315913" defTabSz="911225">
              <a:lnSpc>
                <a:spcPct val="90000"/>
              </a:lnSpc>
              <a:spcBef>
                <a:spcPts val="1088"/>
              </a:spcBef>
              <a:buClr>
                <a:schemeClr val="tx2"/>
              </a:buClr>
              <a:buSzPct val="80000"/>
              <a:buFontTx/>
              <a:buBlip>
                <a:blip r:embed="rId4"/>
              </a:buBlip>
            </a:pPr>
            <a:r>
              <a:rPr lang="en-US" dirty="0">
                <a:latin typeface="Trebuchet MS" pitchFamily="34" charset="0"/>
              </a:rPr>
              <a:t>~350 cycles per group @ about 750 MHz </a:t>
            </a:r>
            <a:r>
              <a:rPr lang="en-US" dirty="0" smtClean="0">
                <a:latin typeface="Trebuchet MS" pitchFamily="34" charset="0"/>
              </a:rPr>
              <a:t>equals </a:t>
            </a:r>
            <a:r>
              <a:rPr lang="en-US" b="1" dirty="0">
                <a:latin typeface="Trebuchet MS" pitchFamily="34" charset="0"/>
              </a:rPr>
              <a:t>.14 </a:t>
            </a:r>
            <a:r>
              <a:rPr lang="en-US" b="1" dirty="0" err="1">
                <a:latin typeface="Trebuchet MS" pitchFamily="34" charset="0"/>
              </a:rPr>
              <a:t>msec</a:t>
            </a:r>
            <a:r>
              <a:rPr lang="en-US" b="1" dirty="0">
                <a:latin typeface="Trebuchet MS" pitchFamily="34" charset="0"/>
              </a:rPr>
              <a:t> (</a:t>
            </a:r>
            <a:r>
              <a:rPr lang="en-US" b="1" dirty="0" smtClean="0">
                <a:latin typeface="Trebuchet MS" pitchFamily="34" charset="0"/>
              </a:rPr>
              <a:t>GPU)</a:t>
            </a:r>
          </a:p>
          <a:p>
            <a:pPr marL="381000" lvl="1" indent="-381000" defTabSz="911225">
              <a:lnSpc>
                <a:spcPct val="90000"/>
              </a:lnSpc>
              <a:spcBef>
                <a:spcPts val="1163"/>
              </a:spcBef>
              <a:buClr>
                <a:schemeClr val="tx2"/>
              </a:buClr>
              <a:buSzPct val="95000"/>
              <a:buBlip>
                <a:blip r:embed="rId3"/>
              </a:buBlip>
            </a:pPr>
            <a:r>
              <a:rPr lang="en-US" sz="2000" dirty="0" smtClean="0">
                <a:latin typeface="Trebuchet MS" pitchFamily="34" charset="0"/>
              </a:rPr>
              <a:t>About </a:t>
            </a:r>
            <a:r>
              <a:rPr lang="en-US" sz="2000" dirty="0">
                <a:latin typeface="Trebuchet MS" pitchFamily="34" charset="0"/>
              </a:rPr>
              <a:t>a 8.5x speedup</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82588" y="228600"/>
            <a:ext cx="8380412" cy="747897"/>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Questions And Comments</a:t>
            </a:r>
          </a:p>
        </p:txBody>
      </p:sp>
      <p:sp>
        <p:nvSpPr>
          <p:cNvPr id="139267" name="Rectangle 3"/>
          <p:cNvSpPr>
            <a:spLocks noGrp="1" noChangeArrowheads="1"/>
          </p:cNvSpPr>
          <p:nvPr>
            <p:ph idx="4294967295"/>
          </p:nvPr>
        </p:nvSpPr>
        <p:spPr>
          <a:xfrm>
            <a:off x="763588" y="1414463"/>
            <a:ext cx="8380412" cy="2370137"/>
          </a:xfrm>
          <a:noFill/>
        </p:spPr>
        <p:txBody>
          <a:bodyPr lIns="91440"/>
          <a:lstStyle/>
          <a:p>
            <a:endParaRPr lang="en-US" dirty="0" smtClean="0">
              <a:solidFill>
                <a:schemeClr val="tx1"/>
              </a:solidFill>
              <a:effectLst/>
            </a:endParaRPr>
          </a:p>
          <a:p>
            <a:endParaRPr lang="en-US" dirty="0" smtClean="0">
              <a:solidFill>
                <a:schemeClr val="tx1"/>
              </a:solidFill>
              <a:effectLst/>
            </a:endParaRPr>
          </a:p>
          <a:p>
            <a:endParaRPr lang="en-US" dirty="0" smtClean="0">
              <a:solidFill>
                <a:schemeClr val="tx1"/>
              </a:solidFill>
              <a:effectLst/>
            </a:endParaRPr>
          </a:p>
        </p:txBody>
      </p:sp>
      <p:sp>
        <p:nvSpPr>
          <p:cNvPr id="139268" name="Text Box 4"/>
          <p:cNvSpPr txBox="1">
            <a:spLocks noChangeArrowheads="1"/>
          </p:cNvSpPr>
          <p:nvPr/>
        </p:nvSpPr>
        <p:spPr bwMode="auto">
          <a:xfrm>
            <a:off x="3091656" y="3200400"/>
            <a:ext cx="2960687" cy="457200"/>
          </a:xfrm>
          <a:prstGeom prst="rect">
            <a:avLst/>
          </a:prstGeom>
          <a:noFill/>
          <a:ln w="12700">
            <a:noFill/>
            <a:miter lim="800000"/>
            <a:headEnd/>
            <a:tailEnd/>
          </a:ln>
          <a:effectLst/>
        </p:spPr>
        <p:txBody>
          <a:bodyPr>
            <a:spAutoFit/>
          </a:bodyPr>
          <a:lstStyle/>
          <a:p>
            <a:pPr algn="ctr">
              <a:spcBef>
                <a:spcPct val="50000"/>
              </a:spcBef>
            </a:pPr>
            <a:r>
              <a:rPr lang="en-US" sz="2400" b="1" dirty="0">
                <a:latin typeface="Verdana" pitchFamily="34" charset="0"/>
              </a:rPr>
              <a:t>Thank </a:t>
            </a:r>
            <a:r>
              <a:rPr lang="en-US" sz="2400" b="1" dirty="0">
                <a:latin typeface="Trebuchet MS" pitchFamily="34" charset="0"/>
              </a:rPr>
              <a:t>you</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4"/>
          <p:cNvSpPr txBox="1">
            <a:spLocks noGrp="1"/>
          </p:cNvSpPr>
          <p:nvPr/>
        </p:nvSpPr>
        <p:spPr bwMode="white">
          <a:xfrm>
            <a:off x="455613" y="6459538"/>
            <a:ext cx="346075" cy="161925"/>
          </a:xfrm>
          <a:prstGeom prst="rect">
            <a:avLst/>
          </a:prstGeom>
          <a:noFill/>
          <a:ln w="9525">
            <a:noFill/>
            <a:miter lim="800000"/>
            <a:headEnd/>
            <a:tailEnd/>
          </a:ln>
        </p:spPr>
        <p:txBody>
          <a:bodyPr lIns="0" tIns="0" rIns="0" bIns="0"/>
          <a:lstStyle/>
          <a:p>
            <a:pPr algn="ctr"/>
            <a:fld id="{AF91240E-8282-4342-AA23-AE1972E2CC27}" type="slidenum">
              <a:rPr lang="en-US" sz="900">
                <a:solidFill>
                  <a:schemeClr val="bg1"/>
                </a:solidFill>
                <a:latin typeface="Verdana" pitchFamily="34" charset="0"/>
              </a:rPr>
              <a:pPr algn="ctr"/>
              <a:t>47</a:t>
            </a:fld>
            <a:endParaRPr lang="en-US" sz="900">
              <a:solidFill>
                <a:schemeClr val="bg1"/>
              </a:solidFill>
              <a:latin typeface="Verdana" pitchFamily="34" charset="0"/>
            </a:endParaRPr>
          </a:p>
        </p:txBody>
      </p:sp>
      <p:sp>
        <p:nvSpPr>
          <p:cNvPr id="140291" name="Rectangle 2"/>
          <p:cNvSpPr>
            <a:spLocks noGrp="1" noChangeArrowheads="1"/>
          </p:cNvSpPr>
          <p:nvPr>
            <p:ph type="title"/>
          </p:nvPr>
        </p:nvSpPr>
        <p:spPr>
          <a:xfrm>
            <a:off x="382588" y="212725"/>
            <a:ext cx="8380412" cy="747897"/>
          </a:xfrm>
          <a:noFill/>
          <a:ln w="9525" algn="ctr">
            <a:noFill/>
            <a:miter lim="800000"/>
            <a:headEnd/>
            <a:tailEnd/>
          </a:ln>
        </p:spPr>
        <p:txBody>
          <a:bodyPr vert="horz" wrap="square" lIns="0" tIns="0" rIns="0" bIns="0" numCol="1" anchor="t" anchorCtr="0" compatLnSpc="1">
            <a:prstTxWarp prst="textNoShape">
              <a:avLst/>
            </a:prstTxWarp>
            <a:spAutoFit/>
          </a:bodyPr>
          <a:lstStyle/>
          <a:p>
            <a:r>
              <a:rPr sz="5400" smtClean="0"/>
              <a:t>Disclaimer And Attribution</a:t>
            </a:r>
          </a:p>
        </p:txBody>
      </p:sp>
      <p:sp>
        <p:nvSpPr>
          <p:cNvPr id="140292" name="Rectangle 3"/>
          <p:cNvSpPr>
            <a:spLocks noGrp="1" noChangeArrowheads="1"/>
          </p:cNvSpPr>
          <p:nvPr>
            <p:ph idx="1"/>
          </p:nvPr>
        </p:nvSpPr>
        <p:spPr>
          <a:xfrm>
            <a:off x="381000" y="1447800"/>
            <a:ext cx="8382000" cy="5005281"/>
          </a:xfrm>
          <a:noFill/>
        </p:spPr>
        <p:txBody>
          <a:bodyPr tIns="45720" rIns="91440" bIns="45720"/>
          <a:lstStyle/>
          <a:p>
            <a:pPr marL="0" indent="0" defTabSz="914400">
              <a:lnSpc>
                <a:spcPct val="75000"/>
              </a:lnSpc>
              <a:spcBef>
                <a:spcPct val="0"/>
              </a:spcBef>
              <a:buFontTx/>
              <a:buNone/>
            </a:pPr>
            <a:r>
              <a:rPr lang="en-US" sz="1400" b="1" u="sng" dirty="0" smtClean="0">
                <a:solidFill>
                  <a:schemeClr val="tx1"/>
                </a:solidFill>
                <a:effectLst/>
              </a:rPr>
              <a:t>DISCLAIMER</a:t>
            </a:r>
          </a:p>
          <a:p>
            <a:pPr marL="0" indent="0" defTabSz="914400">
              <a:lnSpc>
                <a:spcPct val="80000"/>
              </a:lnSpc>
              <a:spcBef>
                <a:spcPct val="0"/>
              </a:spcBef>
              <a:buFontTx/>
              <a:buNone/>
            </a:pPr>
            <a:r>
              <a:rPr lang="en-US" sz="1400" b="1" dirty="0" smtClean="0">
                <a:solidFill>
                  <a:schemeClr val="tx1"/>
                </a:solidFill>
                <a:effectLst/>
              </a:rPr>
              <a:t>The information presented in this document is for informational purposes only and may contain technical inaccuracies, omissions and typographical errors.</a:t>
            </a:r>
          </a:p>
          <a:p>
            <a:pPr marL="0" indent="0" defTabSz="914400">
              <a:lnSpc>
                <a:spcPct val="80000"/>
              </a:lnSpc>
              <a:spcBef>
                <a:spcPct val="0"/>
              </a:spcBef>
              <a:buFontTx/>
              <a:buNone/>
            </a:pPr>
            <a:endParaRPr lang="en-US" sz="1400" b="1" dirty="0" smtClean="0">
              <a:solidFill>
                <a:schemeClr val="tx1"/>
              </a:solidFill>
              <a:effectLst/>
            </a:endParaRPr>
          </a:p>
          <a:p>
            <a:pPr marL="0" indent="0" defTabSz="914400">
              <a:lnSpc>
                <a:spcPct val="80000"/>
              </a:lnSpc>
              <a:spcBef>
                <a:spcPct val="0"/>
              </a:spcBef>
              <a:buFontTx/>
              <a:buNone/>
            </a:pPr>
            <a:r>
              <a:rPr lang="en-US" sz="1400" b="1" dirty="0" smtClean="0">
                <a:solidFill>
                  <a:schemeClr val="tx1"/>
                </a:solidFill>
                <a:effectLst/>
              </a:rPr>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marL="0" indent="0" defTabSz="914400">
              <a:lnSpc>
                <a:spcPct val="80000"/>
              </a:lnSpc>
              <a:spcBef>
                <a:spcPct val="0"/>
              </a:spcBef>
              <a:buFontTx/>
              <a:buNone/>
            </a:pPr>
            <a:endParaRPr lang="en-US" sz="1400" b="1" dirty="0" smtClean="0">
              <a:solidFill>
                <a:schemeClr val="tx1"/>
              </a:solidFill>
              <a:effectLst/>
            </a:endParaRPr>
          </a:p>
          <a:p>
            <a:pPr marL="0" indent="0" defTabSz="914400">
              <a:lnSpc>
                <a:spcPct val="80000"/>
              </a:lnSpc>
              <a:spcBef>
                <a:spcPct val="0"/>
              </a:spcBef>
              <a:buFontTx/>
              <a:buNone/>
            </a:pPr>
            <a:r>
              <a:rPr lang="en-US" sz="1400" b="1" dirty="0" smtClean="0">
                <a:solidFill>
                  <a:schemeClr val="tx1"/>
                </a:solidFill>
                <a:effectLst/>
              </a:rPr>
              <a:t>AMD MAKES NO REPRESENTATIONS OR WARRANTIES WITH RESPECT TO THE CONTENTS HEREOF AND ASSUMES NO RESPONSIBILITY FOR ANY INACCURACIES, ERRORS OR OMISSIONS THAT MAY APPEAR IN THIS INFORMATION.</a:t>
            </a:r>
          </a:p>
          <a:p>
            <a:pPr marL="0" indent="0" defTabSz="914400">
              <a:lnSpc>
                <a:spcPct val="80000"/>
              </a:lnSpc>
              <a:spcBef>
                <a:spcPct val="0"/>
              </a:spcBef>
              <a:buFontTx/>
              <a:buNone/>
            </a:pPr>
            <a:endParaRPr lang="en-US" sz="1400" b="1" dirty="0" smtClean="0">
              <a:solidFill>
                <a:schemeClr val="tx1"/>
              </a:solidFill>
              <a:effectLst/>
            </a:endParaRPr>
          </a:p>
          <a:p>
            <a:pPr marL="0" indent="0" defTabSz="914400">
              <a:lnSpc>
                <a:spcPct val="80000"/>
              </a:lnSpc>
              <a:spcBef>
                <a:spcPct val="0"/>
              </a:spcBef>
              <a:buFontTx/>
              <a:buNone/>
            </a:pPr>
            <a:r>
              <a:rPr lang="en-US" sz="1400" b="1" dirty="0" smtClean="0">
                <a:solidFill>
                  <a:schemeClr val="tx1"/>
                </a:solidFill>
                <a:effectLst/>
              </a:rPr>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defTabSz="914400">
              <a:lnSpc>
                <a:spcPct val="75000"/>
              </a:lnSpc>
              <a:spcBef>
                <a:spcPct val="0"/>
              </a:spcBef>
              <a:buFontTx/>
              <a:buNone/>
            </a:pPr>
            <a:endParaRPr lang="en-US" sz="1400" b="1" dirty="0" smtClean="0">
              <a:solidFill>
                <a:schemeClr val="tx1"/>
              </a:solidFill>
              <a:effectLst/>
            </a:endParaRPr>
          </a:p>
          <a:p>
            <a:pPr marL="0" indent="0" defTabSz="914400">
              <a:lnSpc>
                <a:spcPct val="75000"/>
              </a:lnSpc>
              <a:spcBef>
                <a:spcPct val="0"/>
              </a:spcBef>
              <a:buFontTx/>
              <a:buNone/>
            </a:pPr>
            <a:r>
              <a:rPr lang="en-US" sz="1400" b="1" u="sng" dirty="0" smtClean="0">
                <a:solidFill>
                  <a:schemeClr val="tx1"/>
                </a:solidFill>
                <a:effectLst/>
              </a:rPr>
              <a:t>ATTRIBUTION</a:t>
            </a:r>
          </a:p>
          <a:p>
            <a:pPr marL="0" indent="0" defTabSz="914400">
              <a:lnSpc>
                <a:spcPct val="75000"/>
              </a:lnSpc>
              <a:spcBef>
                <a:spcPct val="0"/>
              </a:spcBef>
              <a:buFontTx/>
              <a:buNone/>
            </a:pPr>
            <a:r>
              <a:rPr lang="en-US" sz="1400" b="1" dirty="0" smtClean="0">
                <a:solidFill>
                  <a:schemeClr val="tx1"/>
                </a:solidFill>
                <a:effectLst/>
              </a:rPr>
              <a:t>© 2008 Advanced Micro Devices, Inc.  All rights reserved.  AMD, the AMD Arrow logo, ATI, the ATI logo, </a:t>
            </a:r>
            <a:r>
              <a:rPr lang="en-US" sz="1400" b="1" dirty="0" err="1" smtClean="0">
                <a:solidFill>
                  <a:schemeClr val="tx1"/>
                </a:solidFill>
                <a:effectLst/>
              </a:rPr>
              <a:t>Radeon</a:t>
            </a:r>
            <a:r>
              <a:rPr lang="en-US" sz="1400" b="1" dirty="0" smtClean="0">
                <a:solidFill>
                  <a:schemeClr val="tx1"/>
                </a:solidFill>
                <a:effectLst/>
              </a:rPr>
              <a:t> and combinations thereof are trademarks of Advanced Micro Devices, Inc. Microsoft, Windows and Vista are registered trademarks, of Microsoft Corporation in the United States and/or other jurisdictions.  Other names are for informational purposes only and may be trademarks of their respective owners.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761412" cy="3631763"/>
          </a:xfrm>
        </p:spPr>
        <p:txBody>
          <a:bodyPr/>
          <a:lstStyle/>
          <a:p>
            <a:pPr>
              <a:lnSpc>
                <a:spcPct val="100000"/>
              </a:lnSpc>
              <a:spcBef>
                <a:spcPts val="1200"/>
              </a:spcBef>
            </a:pPr>
            <a:r>
              <a:rPr lang="en-US" sz="2400" dirty="0" smtClean="0">
                <a:solidFill>
                  <a:schemeClr val="accent1"/>
                </a:solidFill>
              </a:rPr>
              <a:t>Developers</a:t>
            </a:r>
            <a:r>
              <a:rPr lang="en-US" sz="2400" dirty="0" smtClean="0"/>
              <a:t/>
            </a:r>
            <a:br>
              <a:rPr lang="en-US" sz="2400" dirty="0" smtClean="0"/>
            </a:br>
            <a:r>
              <a:rPr lang="en-US" sz="2400" dirty="0" smtClean="0"/>
              <a:t>Improve app performance by using Compute </a:t>
            </a:r>
            <a:r>
              <a:rPr lang="en-US" sz="2400" dirty="0" err="1" smtClean="0"/>
              <a:t>Shader</a:t>
            </a:r>
            <a:r>
              <a:rPr lang="en-US" sz="2400" dirty="0" smtClean="0"/>
              <a:t> </a:t>
            </a:r>
            <a:br>
              <a:rPr lang="en-US" sz="2400" dirty="0" smtClean="0"/>
            </a:br>
            <a:r>
              <a:rPr lang="en-US" sz="2400" dirty="0" smtClean="0"/>
              <a:t>on graphics hardware</a:t>
            </a:r>
          </a:p>
          <a:p>
            <a:pPr>
              <a:lnSpc>
                <a:spcPct val="100000"/>
              </a:lnSpc>
              <a:spcBef>
                <a:spcPts val="1200"/>
              </a:spcBef>
            </a:pPr>
            <a:r>
              <a:rPr lang="en-US" sz="2400" dirty="0" smtClean="0">
                <a:solidFill>
                  <a:schemeClr val="accent1"/>
                </a:solidFill>
              </a:rPr>
              <a:t>OEMs</a:t>
            </a:r>
            <a:r>
              <a:rPr lang="en-US" sz="2400" dirty="0" smtClean="0"/>
              <a:t/>
            </a:r>
            <a:br>
              <a:rPr lang="en-US" sz="2400" dirty="0" smtClean="0"/>
            </a:br>
            <a:r>
              <a:rPr lang="en-US" sz="2400" dirty="0" smtClean="0"/>
              <a:t>Ship systems with good Compute </a:t>
            </a:r>
            <a:r>
              <a:rPr lang="en-US" sz="2400" dirty="0" err="1" smtClean="0"/>
              <a:t>Shader</a:t>
            </a:r>
            <a:r>
              <a:rPr lang="en-US" sz="2400" dirty="0" smtClean="0"/>
              <a:t/>
            </a:r>
            <a:br>
              <a:rPr lang="en-US" sz="2400" dirty="0" smtClean="0"/>
            </a:br>
            <a:r>
              <a:rPr lang="en-US" sz="2400" dirty="0" smtClean="0"/>
              <a:t>performance capability</a:t>
            </a:r>
          </a:p>
          <a:p>
            <a:pPr>
              <a:lnSpc>
                <a:spcPct val="100000"/>
              </a:lnSpc>
              <a:spcBef>
                <a:spcPts val="1200"/>
              </a:spcBef>
            </a:pPr>
            <a:r>
              <a:rPr lang="en-US" sz="2400" dirty="0" smtClean="0">
                <a:solidFill>
                  <a:schemeClr val="accent1"/>
                </a:solidFill>
              </a:rPr>
              <a:t>IHVs</a:t>
            </a:r>
            <a:r>
              <a:rPr lang="en-US" sz="2400" dirty="0" smtClean="0"/>
              <a:t>  </a:t>
            </a:r>
            <a:br>
              <a:rPr lang="en-US" sz="2400" dirty="0" smtClean="0"/>
            </a:br>
            <a:r>
              <a:rPr lang="en-US" sz="2400" dirty="0" smtClean="0"/>
              <a:t>Optimize performance of Compute </a:t>
            </a:r>
            <a:r>
              <a:rPr lang="en-US" sz="2400" dirty="0" err="1" smtClean="0"/>
              <a:t>Shader</a:t>
            </a:r>
            <a:r>
              <a:rPr lang="en-US" sz="2400" dirty="0" smtClean="0"/>
              <a:t> </a:t>
            </a:r>
            <a:br>
              <a:rPr lang="en-US" sz="2400" dirty="0" smtClean="0"/>
            </a:br>
            <a:r>
              <a:rPr lang="en-US" sz="2400" dirty="0" smtClean="0"/>
              <a:t>implementations (drivers and silicon)</a:t>
            </a:r>
            <a:endParaRPr lang="en-US" sz="24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Graphics -&gt; Data Parallel Computing</a:t>
            </a:r>
            <a:endParaRPr lang="en-US" sz="4000" dirty="0"/>
          </a:p>
        </p:txBody>
      </p:sp>
      <p:sp>
        <p:nvSpPr>
          <p:cNvPr id="7171" name="Content Placeholder 2"/>
          <p:cNvSpPr>
            <a:spLocks noGrp="1"/>
          </p:cNvSpPr>
          <p:nvPr>
            <p:ph idx="1"/>
          </p:nvPr>
        </p:nvSpPr>
        <p:spPr>
          <a:xfrm>
            <a:off x="382588" y="1414464"/>
            <a:ext cx="8380412" cy="4375044"/>
          </a:xfrm>
        </p:spPr>
        <p:txBody>
          <a:bodyPr/>
          <a:lstStyle/>
          <a:p>
            <a:r>
              <a:rPr lang="en-US" sz="2800" dirty="0" smtClean="0"/>
              <a:t>GPU Performance continues to grow</a:t>
            </a:r>
          </a:p>
          <a:p>
            <a:pPr marL="795338" lvl="1" indent="-392113"/>
            <a:r>
              <a:rPr lang="en-US" sz="2400" dirty="0" smtClean="0"/>
              <a:t>More algorithms want this performance</a:t>
            </a:r>
          </a:p>
          <a:p>
            <a:r>
              <a:rPr lang="en-US" sz="2800" dirty="0" smtClean="0"/>
              <a:t>Apps can scale to massive parallelism without tricky code changes</a:t>
            </a:r>
          </a:p>
          <a:p>
            <a:r>
              <a:rPr lang="en-US" sz="2800" dirty="0" smtClean="0"/>
              <a:t>General recognition that this model is applicable beyond just rendering</a:t>
            </a:r>
          </a:p>
          <a:p>
            <a:pPr marL="795338" lvl="1" indent="-392113"/>
            <a:r>
              <a:rPr lang="en-US" sz="2400" dirty="0" smtClean="0"/>
              <a:t>Although that is our primary target</a:t>
            </a:r>
          </a:p>
          <a:p>
            <a:r>
              <a:rPr lang="en-US" sz="2800" dirty="0" smtClean="0"/>
              <a:t>Deliver scalable performance</a:t>
            </a:r>
          </a:p>
          <a:p>
            <a:pPr marL="795338" lvl="1" indent="-392113"/>
            <a:r>
              <a:rPr lang="en-US" sz="2400" dirty="0" smtClean="0"/>
              <a:t>Code scales with core count with no changes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a:xfrm>
            <a:off x="382588" y="1414464"/>
            <a:ext cx="8380412" cy="4606902"/>
          </a:xfrm>
        </p:spPr>
        <p:txBody>
          <a:bodyPr/>
          <a:lstStyle/>
          <a:p>
            <a:r>
              <a:rPr lang="en-US" sz="2000" dirty="0" smtClean="0"/>
              <a:t>Microsoft DirectX SDK site</a:t>
            </a:r>
          </a:p>
          <a:p>
            <a:pPr lvl="1"/>
            <a:r>
              <a:rPr lang="en-US" sz="1800" dirty="0" smtClean="0"/>
              <a:t>DirectX10 SDK and DirectX11 CTP</a:t>
            </a:r>
          </a:p>
          <a:p>
            <a:pPr lvl="1"/>
            <a:r>
              <a:rPr lang="en-US" sz="1800" dirty="0" smtClean="0"/>
              <a:t>Ships next week</a:t>
            </a:r>
          </a:p>
          <a:p>
            <a:r>
              <a:rPr lang="en-US" sz="2000" dirty="0" smtClean="0"/>
              <a:t>Included in Windows 7 Whitepaper</a:t>
            </a:r>
          </a:p>
          <a:p>
            <a:pPr lvl="1"/>
            <a:r>
              <a:rPr lang="en-US" sz="1800" dirty="0" smtClean="0">
                <a:hlinkClick r:id="rId3"/>
              </a:rPr>
              <a:t>http://www.microsoft.com/whdc/display</a:t>
            </a:r>
            <a:endParaRPr lang="en-US" sz="1800" dirty="0" smtClean="0"/>
          </a:p>
          <a:p>
            <a:r>
              <a:rPr lang="en-US" sz="2000" dirty="0" smtClean="0"/>
              <a:t>Other Presentations</a:t>
            </a:r>
          </a:p>
          <a:p>
            <a:pPr lvl="1"/>
            <a:r>
              <a:rPr lang="en-US" sz="1800" dirty="0" smtClean="0"/>
              <a:t>GRA-T516 Direct3D11 – previous talk</a:t>
            </a:r>
          </a:p>
          <a:p>
            <a:pPr lvl="1"/>
            <a:r>
              <a:rPr lang="en-US" sz="1800" dirty="0" smtClean="0"/>
              <a:t>COR-T522 The Many-Core Shift – next talk</a:t>
            </a:r>
          </a:p>
          <a:p>
            <a:pPr lvl="1"/>
            <a:r>
              <a:rPr lang="en-US" sz="1800" dirty="0" smtClean="0"/>
              <a:t>GRA-P581 Panel on Many-Core applications – Thurs 4:30</a:t>
            </a:r>
          </a:p>
          <a:p>
            <a:pPr lvl="1"/>
            <a:r>
              <a:rPr lang="en-US" sz="1800" dirty="0" smtClean="0"/>
              <a:t>GRA-T584 Working with the Windows 7 Graphics Architecture – Friday 11:00-12:00</a:t>
            </a:r>
          </a:p>
          <a:p>
            <a:r>
              <a:rPr lang="en-US" sz="2000" dirty="0" smtClean="0"/>
              <a:t>Microsoft Demo Booth!</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Compute </a:t>
            </a:r>
            <a:r>
              <a:rPr lang="en-US" dirty="0" err="1" smtClean="0"/>
              <a:t>Shader</a:t>
            </a:r>
            <a:endParaRPr lang="en-US" dirty="0"/>
          </a:p>
        </p:txBody>
      </p:sp>
      <p:sp>
        <p:nvSpPr>
          <p:cNvPr id="8195" name="Content Placeholder 2"/>
          <p:cNvSpPr>
            <a:spLocks noGrp="1"/>
          </p:cNvSpPr>
          <p:nvPr>
            <p:ph idx="1"/>
          </p:nvPr>
        </p:nvSpPr>
        <p:spPr>
          <a:xfrm>
            <a:off x="382588" y="1414464"/>
            <a:ext cx="8380412" cy="4380173"/>
          </a:xfrm>
        </p:spPr>
        <p:txBody>
          <a:bodyPr/>
          <a:lstStyle/>
          <a:p>
            <a:pPr marL="403225" indent="-403225"/>
            <a:r>
              <a:rPr lang="en-US" sz="2800" dirty="0" smtClean="0"/>
              <a:t>A new processing model for GPUs</a:t>
            </a:r>
          </a:p>
          <a:p>
            <a:pPr marL="795338" lvl="1" indent="-407988"/>
            <a:r>
              <a:rPr lang="en-US" sz="2400" dirty="0" smtClean="0"/>
              <a:t>Data–parallel programming for mass markets</a:t>
            </a:r>
          </a:p>
          <a:p>
            <a:pPr marL="403225" indent="-403225"/>
            <a:r>
              <a:rPr lang="en-US" sz="2800" dirty="0" smtClean="0"/>
              <a:t>Supports more general constructs</a:t>
            </a:r>
          </a:p>
          <a:p>
            <a:pPr marL="795338" lvl="1" indent="-407988"/>
            <a:r>
              <a:rPr lang="en-US" sz="2400" dirty="0" smtClean="0"/>
              <a:t>Cross-thread data sharing</a:t>
            </a:r>
          </a:p>
          <a:p>
            <a:pPr marL="795338" lvl="1" indent="-407988"/>
            <a:r>
              <a:rPr lang="en-US" sz="2400" dirty="0" smtClean="0"/>
              <a:t>Un-ordered access I/O operations</a:t>
            </a:r>
          </a:p>
          <a:p>
            <a:pPr marL="403225" indent="-403225"/>
            <a:r>
              <a:rPr lang="en-US" sz="2800" dirty="0" smtClean="0"/>
              <a:t>Enables more general data structures	</a:t>
            </a:r>
          </a:p>
          <a:p>
            <a:pPr marL="795338" lvl="1" indent="-407988"/>
            <a:r>
              <a:rPr lang="en-US" sz="2400" dirty="0" smtClean="0"/>
              <a:t>Irregular arrays, trees, etc.</a:t>
            </a:r>
          </a:p>
          <a:p>
            <a:pPr marL="403225" indent="-403225"/>
            <a:r>
              <a:rPr lang="en-US" sz="2800" dirty="0" smtClean="0"/>
              <a:t>Enables more general algorithms</a:t>
            </a:r>
          </a:p>
          <a:p>
            <a:pPr marL="795338" lvl="1" indent="-407988"/>
            <a:r>
              <a:rPr lang="en-US" sz="2400" dirty="0" smtClean="0"/>
              <a:t>Far beyond shading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For Client Scenarios</a:t>
            </a:r>
            <a:endParaRPr lang="en-US" dirty="0"/>
          </a:p>
        </p:txBody>
      </p:sp>
      <p:sp>
        <p:nvSpPr>
          <p:cNvPr id="9219" name="Content Placeholder 2"/>
          <p:cNvSpPr>
            <a:spLocks noGrp="1"/>
          </p:cNvSpPr>
          <p:nvPr>
            <p:ph idx="1"/>
          </p:nvPr>
        </p:nvSpPr>
        <p:spPr>
          <a:xfrm>
            <a:off x="382588" y="1414464"/>
            <a:ext cx="8380412" cy="4239109"/>
          </a:xfrm>
        </p:spPr>
        <p:txBody>
          <a:bodyPr/>
          <a:lstStyle/>
          <a:p>
            <a:r>
              <a:rPr lang="en-US" sz="2800" dirty="0" smtClean="0"/>
              <a:t>Simpler setup syntax</a:t>
            </a:r>
          </a:p>
          <a:p>
            <a:pPr marL="795338" lvl="1" indent="-392113"/>
            <a:r>
              <a:rPr lang="en-US" sz="2400" dirty="0" smtClean="0"/>
              <a:t>Balance between power and simplicity</a:t>
            </a:r>
          </a:p>
          <a:p>
            <a:r>
              <a:rPr lang="en-US" sz="2800" dirty="0" smtClean="0"/>
              <a:t>Real-time rendering of results</a:t>
            </a:r>
          </a:p>
          <a:p>
            <a:pPr marL="795338" lvl="1" indent="-392113"/>
            <a:r>
              <a:rPr lang="en-US" sz="2400" dirty="0" smtClean="0"/>
              <a:t>Working to reduce cost of transition from compute mode to graphics mode</a:t>
            </a:r>
          </a:p>
          <a:p>
            <a:r>
              <a:rPr lang="en-US" sz="2800" dirty="0" smtClean="0"/>
              <a:t>Better integration with media data types</a:t>
            </a:r>
          </a:p>
          <a:p>
            <a:pPr marL="795338" lvl="1" indent="-392113"/>
            <a:r>
              <a:rPr lang="en-US" sz="2400" dirty="0" smtClean="0"/>
              <a:t>Pixels, samples, text, </a:t>
            </a:r>
            <a:r>
              <a:rPr lang="en-US" sz="2400" dirty="0" err="1" smtClean="0"/>
              <a:t>vs</a:t>
            </a:r>
            <a:r>
              <a:rPr lang="en-US" sz="2400" dirty="0" smtClean="0"/>
              <a:t> only floats</a:t>
            </a:r>
          </a:p>
          <a:p>
            <a:r>
              <a:rPr lang="en-US" sz="2800" dirty="0" smtClean="0"/>
              <a:t>Consistent implementations</a:t>
            </a:r>
          </a:p>
          <a:p>
            <a:pPr marL="795338" lvl="1" indent="-392113"/>
            <a:r>
              <a:rPr lang="en-US" sz="2400" dirty="0" smtClean="0"/>
              <a:t>Across vendors and across generations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 Applications</a:t>
            </a:r>
            <a:endParaRPr lang="en-US" dirty="0"/>
          </a:p>
        </p:txBody>
      </p:sp>
      <p:sp>
        <p:nvSpPr>
          <p:cNvPr id="11267" name="Content Placeholder 2"/>
          <p:cNvSpPr>
            <a:spLocks noGrp="1"/>
          </p:cNvSpPr>
          <p:nvPr>
            <p:ph idx="1"/>
          </p:nvPr>
        </p:nvSpPr>
        <p:spPr>
          <a:xfrm>
            <a:off x="382588" y="1414464"/>
            <a:ext cx="8380412" cy="4528932"/>
          </a:xfrm>
        </p:spPr>
        <p:txBody>
          <a:bodyPr/>
          <a:lstStyle/>
          <a:p>
            <a:r>
              <a:rPr lang="en-US" sz="3200" dirty="0" smtClean="0"/>
              <a:t>Image/Post processing</a:t>
            </a:r>
          </a:p>
          <a:p>
            <a:pPr marL="795338" lvl="1" indent="-407988"/>
            <a:r>
              <a:rPr lang="en-US" sz="2800" dirty="0" smtClean="0"/>
              <a:t>Image Reduction, Histogram, Convolution, FFT</a:t>
            </a:r>
          </a:p>
          <a:p>
            <a:pPr marL="795338" lvl="1" indent="-407988"/>
            <a:r>
              <a:rPr lang="en-US" sz="2800" dirty="0" smtClean="0"/>
              <a:t>Video </a:t>
            </a:r>
            <a:r>
              <a:rPr lang="en-US" sz="2800" dirty="0" err="1" smtClean="0"/>
              <a:t>transcode</a:t>
            </a:r>
            <a:r>
              <a:rPr lang="en-US" sz="2800" dirty="0" smtClean="0"/>
              <a:t>, </a:t>
            </a:r>
            <a:r>
              <a:rPr lang="en-US" sz="2800" dirty="0" err="1" smtClean="0"/>
              <a:t>superResolution</a:t>
            </a:r>
            <a:r>
              <a:rPr lang="en-US" sz="2800" dirty="0" smtClean="0"/>
              <a:t>, etc.</a:t>
            </a:r>
          </a:p>
          <a:p>
            <a:r>
              <a:rPr lang="en-US" sz="3200" dirty="0" smtClean="0"/>
              <a:t>Effect physics</a:t>
            </a:r>
          </a:p>
          <a:p>
            <a:pPr marL="795338" lvl="1" indent="-407988"/>
            <a:r>
              <a:rPr lang="en-US" sz="2800" dirty="0" smtClean="0"/>
              <a:t>Particles, smoke, water, cloth, etc.</a:t>
            </a:r>
          </a:p>
          <a:p>
            <a:r>
              <a:rPr lang="en-US" sz="3200" dirty="0" smtClean="0"/>
              <a:t>A-Buffer/OIT</a:t>
            </a:r>
          </a:p>
          <a:p>
            <a:r>
              <a:rPr lang="en-US" sz="3200" dirty="0" smtClean="0"/>
              <a:t>Ray-tracing, </a:t>
            </a:r>
            <a:r>
              <a:rPr lang="en-US" sz="3200" dirty="0" err="1" smtClean="0"/>
              <a:t>radiosity</a:t>
            </a:r>
            <a:r>
              <a:rPr lang="en-US" sz="3200" dirty="0" smtClean="0"/>
              <a:t>, etc.</a:t>
            </a:r>
          </a:p>
          <a:p>
            <a:r>
              <a:rPr lang="en-US" sz="3200" dirty="0" err="1" smtClean="0"/>
              <a:t>Gameplay</a:t>
            </a:r>
            <a:r>
              <a:rPr lang="en-US" sz="3200" dirty="0" smtClean="0"/>
              <a:t> physics, AI</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Compute Shader Features</a:t>
            </a:r>
            <a:endParaRPr lang="en-US" dirty="0"/>
          </a:p>
        </p:txBody>
      </p:sp>
      <p:sp>
        <p:nvSpPr>
          <p:cNvPr id="10243" name="Content Placeholder 2"/>
          <p:cNvSpPr>
            <a:spLocks noGrp="1"/>
          </p:cNvSpPr>
          <p:nvPr>
            <p:ph idx="1"/>
          </p:nvPr>
        </p:nvSpPr>
        <p:spPr>
          <a:xfrm>
            <a:off x="382588" y="1414464"/>
            <a:ext cx="8380412" cy="4785413"/>
          </a:xfrm>
        </p:spPr>
        <p:txBody>
          <a:bodyPr/>
          <a:lstStyle/>
          <a:p>
            <a:r>
              <a:rPr lang="en-US" sz="2800" dirty="0" smtClean="0"/>
              <a:t>Predictable Thread Invocation</a:t>
            </a:r>
          </a:p>
          <a:p>
            <a:pPr marL="795338" lvl="1" indent="-407988"/>
            <a:r>
              <a:rPr lang="en-US" sz="2400" dirty="0" smtClean="0"/>
              <a:t>Regular arrays of threads:  1-D, 2-D, and 3-D</a:t>
            </a:r>
          </a:p>
          <a:p>
            <a:pPr marL="795338" lvl="1" indent="-407988"/>
            <a:r>
              <a:rPr lang="en-US" sz="2400" dirty="0" smtClean="0"/>
              <a:t>Don’t have to ‘draw a quad’ anymore</a:t>
            </a:r>
          </a:p>
          <a:p>
            <a:r>
              <a:rPr lang="en-US" sz="2800" dirty="0" smtClean="0"/>
              <a:t>Shared registers between threads</a:t>
            </a:r>
          </a:p>
          <a:p>
            <a:pPr marL="795338" lvl="1" indent="-407988"/>
            <a:r>
              <a:rPr lang="en-US" sz="2400" dirty="0" smtClean="0"/>
              <a:t>Reduces register pressure</a:t>
            </a:r>
          </a:p>
          <a:p>
            <a:pPr marL="795338" lvl="1" indent="-407988"/>
            <a:r>
              <a:rPr lang="en-US" sz="2400" dirty="0" smtClean="0"/>
              <a:t>Can eliminate redundant compute and i/o</a:t>
            </a:r>
          </a:p>
          <a:p>
            <a:r>
              <a:rPr lang="en-US" sz="2800" dirty="0" smtClean="0"/>
              <a:t>Scattered Writes</a:t>
            </a:r>
          </a:p>
          <a:p>
            <a:pPr marL="795338" lvl="1" indent="-407988"/>
            <a:r>
              <a:rPr lang="en-US" sz="2400" dirty="0" smtClean="0"/>
              <a:t>Can read/write arbitrary data structures</a:t>
            </a:r>
          </a:p>
          <a:p>
            <a:pPr marL="795338" lvl="1" indent="-407988"/>
            <a:r>
              <a:rPr lang="en-US" sz="2400" dirty="0" smtClean="0"/>
              <a:t>Enables new classes of algorithms</a:t>
            </a:r>
          </a:p>
          <a:p>
            <a:pPr marL="795338" lvl="1" indent="-407988"/>
            <a:r>
              <a:rPr lang="en-US" sz="2400" dirty="0" smtClean="0"/>
              <a:t>Integrated with Direct3D resources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2353</Words>
  <Application>Microsoft Office PowerPoint</Application>
  <PresentationFormat>On-screen Show (4:3)</PresentationFormat>
  <Paragraphs>697</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1_WinHEC 2008 Template_NEW_9.22.08</vt:lpstr>
      <vt:lpstr>Slide 1</vt:lpstr>
      <vt:lpstr>The Direct3D11 Compute Shader </vt:lpstr>
      <vt:lpstr>GRA-T517 Session Description</vt:lpstr>
      <vt:lpstr>Overview</vt:lpstr>
      <vt:lpstr>Graphics -&gt; Data Parallel Computing</vt:lpstr>
      <vt:lpstr>Introducing:  Compute Shader</vt:lpstr>
      <vt:lpstr>Optimized For Client Scenarios</vt:lpstr>
      <vt:lpstr>Target Applications</vt:lpstr>
      <vt:lpstr>Compute Shader Features</vt:lpstr>
      <vt:lpstr>Graphics Programming Model</vt:lpstr>
      <vt:lpstr>Compute Shader Programming</vt:lpstr>
      <vt:lpstr>Direct Thread Invocation</vt:lpstr>
      <vt:lpstr>Shared Register Class</vt:lpstr>
      <vt:lpstr>Barrier Intrinsics</vt:lpstr>
      <vt:lpstr>Sub Blocking</vt:lpstr>
      <vt:lpstr>Atomic Intrinsics</vt:lpstr>
      <vt:lpstr>Atomic Operator Intrinsics</vt:lpstr>
      <vt:lpstr>Random Access I/O Operations</vt:lpstr>
      <vt:lpstr>Unordered I/O</vt:lpstr>
      <vt:lpstr>Integrated With Direct3D</vt:lpstr>
      <vt:lpstr>Integration With Pipeline </vt:lpstr>
      <vt:lpstr>Texture Sampling</vt:lpstr>
      <vt:lpstr>After</vt:lpstr>
      <vt:lpstr>FFT Performance</vt:lpstr>
      <vt:lpstr>FFT Performance Evolution</vt:lpstr>
      <vt:lpstr>Hardware Support</vt:lpstr>
      <vt:lpstr>Component Relationships</vt:lpstr>
      <vt:lpstr>Summary</vt:lpstr>
      <vt:lpstr>Application GPU Video Processing</vt:lpstr>
      <vt:lpstr>Introduction</vt:lpstr>
      <vt:lpstr>Data Mapping To HW</vt:lpstr>
      <vt:lpstr>SMT In Each Thread Processor</vt:lpstr>
      <vt:lpstr>CPU-based Video Encoding</vt:lpstr>
      <vt:lpstr>GPU Video Encoding</vt:lpstr>
      <vt:lpstr>Division Of Video Algorithms</vt:lpstr>
      <vt:lpstr>Algorithms With No Dependencies</vt:lpstr>
      <vt:lpstr>Algorithms With Hard Dependencies</vt:lpstr>
      <vt:lpstr>Algorithms With Pseudo-Dependencies</vt:lpstr>
      <vt:lpstr>Example:  H.264 Deblocking</vt:lpstr>
      <vt:lpstr>Example: H.264 Deblocking</vt:lpstr>
      <vt:lpstr>H.264 Deblocking (Simple Case)</vt:lpstr>
      <vt:lpstr>H.264 Deblocking (Difficult Case)</vt:lpstr>
      <vt:lpstr>Deblocking (Macroblock Parallelism)</vt:lpstr>
      <vt:lpstr>Video Transcoding Pipeline</vt:lpstr>
      <vt:lpstr>Easy Example:  DCT/iDCT</vt:lpstr>
      <vt:lpstr>Questions And Comments</vt:lpstr>
      <vt:lpstr>Disclaimer And Attribution</vt:lpstr>
      <vt:lpstr>Call To Action</vt:lpstr>
      <vt:lpstr>Questions?</vt:lpstr>
      <vt:lpstr>Additional Resources</vt:lpstr>
      <vt:lpstr>Please Complete A Session Evaluation Form Your input is important!</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2008-11-12T06:41:34Z</dcterms:created>
  <dcterms:modified xsi:type="dcterms:W3CDTF">2008-11-12T06:41:43Z</dcterms:modified>
</cp:coreProperties>
</file>