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9"/>
  </p:notesMasterIdLst>
  <p:handoutMasterIdLst>
    <p:handoutMasterId r:id="rId40"/>
  </p:handoutMasterIdLst>
  <p:sldIdLst>
    <p:sldId id="257" r:id="rId2"/>
    <p:sldId id="258" r:id="rId3"/>
    <p:sldId id="277" r:id="rId4"/>
    <p:sldId id="313" r:id="rId5"/>
    <p:sldId id="283" r:id="rId6"/>
    <p:sldId id="305" r:id="rId7"/>
    <p:sldId id="303" r:id="rId8"/>
    <p:sldId id="312" r:id="rId9"/>
    <p:sldId id="281" r:id="rId10"/>
    <p:sldId id="300" r:id="rId11"/>
    <p:sldId id="301" r:id="rId12"/>
    <p:sldId id="294" r:id="rId13"/>
    <p:sldId id="302" r:id="rId14"/>
    <p:sldId id="295" r:id="rId15"/>
    <p:sldId id="314" r:id="rId16"/>
    <p:sldId id="293" r:id="rId17"/>
    <p:sldId id="292" r:id="rId18"/>
    <p:sldId id="291" r:id="rId19"/>
    <p:sldId id="284" r:id="rId20"/>
    <p:sldId id="306" r:id="rId21"/>
    <p:sldId id="288" r:id="rId22"/>
    <p:sldId id="286" r:id="rId23"/>
    <p:sldId id="307" r:id="rId24"/>
    <p:sldId id="308" r:id="rId25"/>
    <p:sldId id="287" r:id="rId26"/>
    <p:sldId id="290" r:id="rId27"/>
    <p:sldId id="309" r:id="rId28"/>
    <p:sldId id="315" r:id="rId29"/>
    <p:sldId id="310" r:id="rId30"/>
    <p:sldId id="311" r:id="rId31"/>
    <p:sldId id="317" r:id="rId32"/>
    <p:sldId id="316" r:id="rId33"/>
    <p:sldId id="318" r:id="rId34"/>
    <p:sldId id="270" r:id="rId35"/>
    <p:sldId id="279" r:id="rId36"/>
    <p:sldId id="319" r:id="rId37"/>
    <p:sldId id="272"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98" autoAdjust="0"/>
    <p:restoredTop sz="95465" autoAdjust="0"/>
  </p:normalViewPr>
  <p:slideViewPr>
    <p:cSldViewPr snapToGrid="0" showGuides="1">
      <p:cViewPr varScale="1">
        <p:scale>
          <a:sx n="100" d="100"/>
          <a:sy n="100" d="100"/>
        </p:scale>
        <p:origin x="-378" y="-84"/>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2634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10:46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10:46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http://nalts.files.wordpress.com/2006/07/frankenstein.jpg&amp;imgrefurl=http://berkeleyplace.wordpress.com/2007/10/31/happy-halloween-my-20-all-time-favorite-scary-movies/&amp;h=1024&amp;w=816&amp;sz=93&amp;hl=en&amp;start=1&amp;usg=__vTz25OnruADWv9_cuvEW-MPK754=&amp;tbnid=hiNBEibj0gky2M:&amp;tbnh=150&amp;tbnw=120&amp;prev=/images?q=frankenstein&amp;gbv=2&amp;hl=e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msdn.microsoft.com/direct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bwMode="auto">
          <a:xfrm>
            <a:off x="4775636" y="5331864"/>
            <a:ext cx="1442284" cy="109636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Primary</a:t>
            </a:r>
          </a:p>
        </p:txBody>
      </p:sp>
      <p:sp>
        <p:nvSpPr>
          <p:cNvPr id="2" name="Title 1"/>
          <p:cNvSpPr>
            <a:spLocks noGrp="1"/>
          </p:cNvSpPr>
          <p:nvPr>
            <p:ph type="title"/>
          </p:nvPr>
        </p:nvSpPr>
        <p:spPr/>
        <p:txBody>
          <a:bodyPr/>
          <a:lstStyle/>
          <a:p>
            <a:r>
              <a:rPr smtClean="0"/>
              <a:t>Composition Model</a:t>
            </a:r>
            <a:endParaRPr lang="en-US" dirty="0"/>
          </a:p>
        </p:txBody>
      </p:sp>
      <p:sp>
        <p:nvSpPr>
          <p:cNvPr id="4" name="Rounded Rectangle 3"/>
          <p:cNvSpPr/>
          <p:nvPr/>
        </p:nvSpPr>
        <p:spPr bwMode="auto">
          <a:xfrm>
            <a:off x="1618488" y="2852928"/>
            <a:ext cx="2423160" cy="11521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DirectX</a:t>
            </a:r>
          </a:p>
        </p:txBody>
      </p:sp>
      <p:sp>
        <p:nvSpPr>
          <p:cNvPr id="5" name="Rounded Rectangle 4"/>
          <p:cNvSpPr/>
          <p:nvPr/>
        </p:nvSpPr>
        <p:spPr bwMode="auto">
          <a:xfrm>
            <a:off x="475488" y="4367784"/>
            <a:ext cx="6126480" cy="5425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WDDM</a:t>
            </a:r>
          </a:p>
        </p:txBody>
      </p:sp>
      <p:sp>
        <p:nvSpPr>
          <p:cNvPr id="8" name="Rounded Rectangle 7"/>
          <p:cNvSpPr/>
          <p:nvPr/>
        </p:nvSpPr>
        <p:spPr bwMode="auto">
          <a:xfrm>
            <a:off x="4596384" y="3233928"/>
            <a:ext cx="1463040" cy="56083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Compositor</a:t>
            </a:r>
          </a:p>
        </p:txBody>
      </p:sp>
      <p:sp>
        <p:nvSpPr>
          <p:cNvPr id="9" name="Rounded Rectangle 8"/>
          <p:cNvSpPr/>
          <p:nvPr/>
        </p:nvSpPr>
        <p:spPr bwMode="auto">
          <a:xfrm>
            <a:off x="6138672" y="3267456"/>
            <a:ext cx="1463040" cy="93878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 System</a:t>
            </a:r>
          </a:p>
        </p:txBody>
      </p:sp>
      <p:sp>
        <p:nvSpPr>
          <p:cNvPr id="13" name="Rounded Rectangle 12"/>
          <p:cNvSpPr/>
          <p:nvPr/>
        </p:nvSpPr>
        <p:spPr bwMode="auto">
          <a:xfrm>
            <a:off x="359523" y="1102355"/>
            <a:ext cx="1422143"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 A</a:t>
            </a:r>
          </a:p>
        </p:txBody>
      </p:sp>
      <p:sp>
        <p:nvSpPr>
          <p:cNvPr id="16" name="Rounded Rectangle 15"/>
          <p:cNvSpPr/>
          <p:nvPr/>
        </p:nvSpPr>
        <p:spPr bwMode="auto">
          <a:xfrm>
            <a:off x="301832" y="5415920"/>
            <a:ext cx="1093335" cy="78241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Surface</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a:t>
            </a:r>
          </a:p>
        </p:txBody>
      </p:sp>
      <p:sp>
        <p:nvSpPr>
          <p:cNvPr id="20" name="Rounded Rectangle 19"/>
          <p:cNvSpPr/>
          <p:nvPr/>
        </p:nvSpPr>
        <p:spPr bwMode="auto">
          <a:xfrm>
            <a:off x="2057919" y="1085073"/>
            <a:ext cx="1422143"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 B</a:t>
            </a:r>
          </a:p>
        </p:txBody>
      </p:sp>
      <p:sp>
        <p:nvSpPr>
          <p:cNvPr id="22" name="Rounded Rectangle 21"/>
          <p:cNvSpPr/>
          <p:nvPr/>
        </p:nvSpPr>
        <p:spPr bwMode="auto">
          <a:xfrm>
            <a:off x="1651436" y="5408064"/>
            <a:ext cx="1093335" cy="78241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Surface</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a:t>
            </a:r>
          </a:p>
        </p:txBody>
      </p:sp>
      <p:cxnSp>
        <p:nvCxnSpPr>
          <p:cNvPr id="25" name="Straight Arrow Connector 24"/>
          <p:cNvCxnSpPr>
            <a:stCxn id="13" idx="2"/>
          </p:cNvCxnSpPr>
          <p:nvPr/>
        </p:nvCxnSpPr>
        <p:spPr bwMode="auto">
          <a:xfrm rot="5400000">
            <a:off x="279820" y="2565072"/>
            <a:ext cx="1471077" cy="11047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6200000" flipH="1">
            <a:off x="1010412" y="4229100"/>
            <a:ext cx="274320" cy="914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rot="5400000">
            <a:off x="779530" y="4997586"/>
            <a:ext cx="487304" cy="36765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33" name="Straight Arrow Connector 32"/>
          <p:cNvCxnSpPr>
            <a:stCxn id="20" idx="2"/>
          </p:cNvCxnSpPr>
          <p:nvPr/>
        </p:nvCxnSpPr>
        <p:spPr bwMode="auto">
          <a:xfrm rot="5400000">
            <a:off x="2048493" y="2086709"/>
            <a:ext cx="939719" cy="50127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H="1">
            <a:off x="1901953" y="5166359"/>
            <a:ext cx="472440" cy="1524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6200000" flipH="1">
            <a:off x="1851660" y="4137660"/>
            <a:ext cx="411480" cy="12801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9" name="Straight Arrow Connector 48"/>
          <p:cNvCxnSpPr>
            <a:endCxn id="4" idx="3"/>
          </p:cNvCxnSpPr>
          <p:nvPr/>
        </p:nvCxnSpPr>
        <p:spPr bwMode="auto">
          <a:xfrm rot="10800000">
            <a:off x="4041648" y="3429000"/>
            <a:ext cx="557784" cy="822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a:off x="4005072" y="4965192"/>
            <a:ext cx="758952" cy="40233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16200000" flipH="1">
            <a:off x="3589020" y="4183380"/>
            <a:ext cx="237744" cy="2743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66" name="Rounded Rectangle 65"/>
          <p:cNvSpPr/>
          <p:nvPr/>
        </p:nvSpPr>
        <p:spPr bwMode="auto">
          <a:xfrm>
            <a:off x="4873752" y="5440147"/>
            <a:ext cx="502920" cy="45773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8" name="Rounded Rectangle 67"/>
          <p:cNvSpPr/>
          <p:nvPr/>
        </p:nvSpPr>
        <p:spPr bwMode="auto">
          <a:xfrm>
            <a:off x="5593080" y="5409667"/>
            <a:ext cx="502920" cy="45773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72" name="Straight Arrow Connector 71"/>
          <p:cNvCxnSpPr>
            <a:endCxn id="68" idx="1"/>
          </p:cNvCxnSpPr>
          <p:nvPr/>
        </p:nvCxnSpPr>
        <p:spPr bwMode="auto">
          <a:xfrm>
            <a:off x="2798064" y="5586984"/>
            <a:ext cx="2795016" cy="5155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2"/>
            </a:solidFill>
            <a:prstDash val="dash"/>
            <a:round/>
            <a:headEnd type="none" w="med" len="med"/>
            <a:tailEnd type="arrow"/>
          </a:ln>
          <a:effectLst/>
        </p:spPr>
      </p:cxnSp>
      <p:cxnSp>
        <p:nvCxnSpPr>
          <p:cNvPr id="74" name="Straight Arrow Connector 73"/>
          <p:cNvCxnSpPr/>
          <p:nvPr/>
        </p:nvCxnSpPr>
        <p:spPr bwMode="auto">
          <a:xfrm>
            <a:off x="1411224" y="5809488"/>
            <a:ext cx="3471672" cy="60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2"/>
            </a:solidFill>
            <a:prstDash val="dash"/>
            <a:round/>
            <a:headEnd type="none" w="med" len="med"/>
            <a:tailEnd type="arrow"/>
          </a:ln>
          <a:effectLst/>
        </p:spPr>
      </p:cxnSp>
      <p:cxnSp>
        <p:nvCxnSpPr>
          <p:cNvPr id="78" name="Straight Arrow Connector 77"/>
          <p:cNvCxnSpPr/>
          <p:nvPr/>
        </p:nvCxnSpPr>
        <p:spPr bwMode="auto">
          <a:xfrm flipV="1">
            <a:off x="6233160" y="5769864"/>
            <a:ext cx="1018032" cy="4267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pic>
        <p:nvPicPr>
          <p:cNvPr id="82"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7050024" y="5014180"/>
            <a:ext cx="1715110" cy="1258669"/>
          </a:xfrm>
          <a:prstGeom prst="rect">
            <a:avLst/>
          </a:prstGeom>
          <a:noFill/>
        </p:spPr>
      </p:pic>
      <p:sp>
        <p:nvSpPr>
          <p:cNvPr id="28" name="Rounded Rectangle 27"/>
          <p:cNvSpPr/>
          <p:nvPr/>
        </p:nvSpPr>
        <p:spPr bwMode="auto">
          <a:xfrm>
            <a:off x="256032" y="3398520"/>
            <a:ext cx="1179576" cy="5943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bwMode="auto">
          <a:xfrm>
            <a:off x="4775636" y="5331864"/>
            <a:ext cx="1442284" cy="109636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Primary</a:t>
            </a:r>
          </a:p>
        </p:txBody>
      </p:sp>
      <p:sp>
        <p:nvSpPr>
          <p:cNvPr id="2" name="Title 1"/>
          <p:cNvSpPr>
            <a:spLocks noGrp="1"/>
          </p:cNvSpPr>
          <p:nvPr>
            <p:ph type="title"/>
          </p:nvPr>
        </p:nvSpPr>
        <p:spPr/>
        <p:txBody>
          <a:bodyPr/>
          <a:lstStyle/>
          <a:p>
            <a:r>
              <a:rPr smtClean="0"/>
              <a:t>No-Composition Model</a:t>
            </a:r>
            <a:endParaRPr lang="en-US" dirty="0"/>
          </a:p>
        </p:txBody>
      </p:sp>
      <p:sp>
        <p:nvSpPr>
          <p:cNvPr id="4" name="Rounded Rectangle 3"/>
          <p:cNvSpPr/>
          <p:nvPr/>
        </p:nvSpPr>
        <p:spPr bwMode="auto">
          <a:xfrm>
            <a:off x="1618488" y="2852928"/>
            <a:ext cx="2423160" cy="11521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DirectX</a:t>
            </a:r>
          </a:p>
        </p:txBody>
      </p:sp>
      <p:sp>
        <p:nvSpPr>
          <p:cNvPr id="5" name="Rounded Rectangle 4"/>
          <p:cNvSpPr/>
          <p:nvPr/>
        </p:nvSpPr>
        <p:spPr bwMode="auto">
          <a:xfrm>
            <a:off x="475488" y="4367784"/>
            <a:ext cx="6126480" cy="5425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XPDM/WDDM</a:t>
            </a:r>
          </a:p>
        </p:txBody>
      </p:sp>
      <p:sp>
        <p:nvSpPr>
          <p:cNvPr id="8" name="Rounded Rectangle 7"/>
          <p:cNvSpPr/>
          <p:nvPr/>
        </p:nvSpPr>
        <p:spPr bwMode="auto">
          <a:xfrm>
            <a:off x="4596384" y="3233928"/>
            <a:ext cx="1463040" cy="560832"/>
          </a:xfrm>
          <a:prstGeom prst="roundRect">
            <a:avLst/>
          </a:prstGeom>
          <a:noFill/>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Compositor</a:t>
            </a:r>
          </a:p>
        </p:txBody>
      </p:sp>
      <p:sp>
        <p:nvSpPr>
          <p:cNvPr id="9" name="Rounded Rectangle 8"/>
          <p:cNvSpPr/>
          <p:nvPr/>
        </p:nvSpPr>
        <p:spPr bwMode="auto">
          <a:xfrm>
            <a:off x="6138672" y="3267456"/>
            <a:ext cx="1463040" cy="93878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 System</a:t>
            </a:r>
          </a:p>
        </p:txBody>
      </p:sp>
      <p:sp>
        <p:nvSpPr>
          <p:cNvPr id="13" name="Rounded Rectangle 12"/>
          <p:cNvSpPr/>
          <p:nvPr/>
        </p:nvSpPr>
        <p:spPr bwMode="auto">
          <a:xfrm>
            <a:off x="359523" y="1102355"/>
            <a:ext cx="1422143"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 A</a:t>
            </a:r>
          </a:p>
        </p:txBody>
      </p:sp>
      <p:sp>
        <p:nvSpPr>
          <p:cNvPr id="16" name="Rounded Rectangle 15"/>
          <p:cNvSpPr/>
          <p:nvPr/>
        </p:nvSpPr>
        <p:spPr bwMode="auto">
          <a:xfrm>
            <a:off x="301832" y="5415920"/>
            <a:ext cx="1093335" cy="782416"/>
          </a:xfrm>
          <a:prstGeom prst="roundRect">
            <a:avLst>
              <a:gd name="adj" fmla="val 9033"/>
            </a:avLst>
          </a:prstGeom>
          <a:noFill/>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Surface</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a:t>
            </a:r>
          </a:p>
        </p:txBody>
      </p:sp>
      <p:sp>
        <p:nvSpPr>
          <p:cNvPr id="20" name="Rounded Rectangle 19"/>
          <p:cNvSpPr/>
          <p:nvPr/>
        </p:nvSpPr>
        <p:spPr bwMode="auto">
          <a:xfrm>
            <a:off x="2057919" y="1085073"/>
            <a:ext cx="1422143"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 B</a:t>
            </a:r>
          </a:p>
        </p:txBody>
      </p:sp>
      <p:sp>
        <p:nvSpPr>
          <p:cNvPr id="22" name="Rounded Rectangle 21"/>
          <p:cNvSpPr/>
          <p:nvPr/>
        </p:nvSpPr>
        <p:spPr bwMode="auto">
          <a:xfrm>
            <a:off x="1651436" y="5408064"/>
            <a:ext cx="1093335" cy="78241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Surface</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a:t>
            </a:r>
          </a:p>
        </p:txBody>
      </p:sp>
      <p:cxnSp>
        <p:nvCxnSpPr>
          <p:cNvPr id="25" name="Straight Arrow Connector 24"/>
          <p:cNvCxnSpPr>
            <a:stCxn id="13" idx="2"/>
          </p:cNvCxnSpPr>
          <p:nvPr/>
        </p:nvCxnSpPr>
        <p:spPr bwMode="auto">
          <a:xfrm rot="5400000">
            <a:off x="279820" y="2565072"/>
            <a:ext cx="1471077" cy="11047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6200000" flipH="1">
            <a:off x="1010412" y="4229100"/>
            <a:ext cx="274320" cy="914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1207008" y="4937760"/>
            <a:ext cx="3611880" cy="60350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33" name="Straight Arrow Connector 32"/>
          <p:cNvCxnSpPr>
            <a:stCxn id="20" idx="2"/>
          </p:cNvCxnSpPr>
          <p:nvPr/>
        </p:nvCxnSpPr>
        <p:spPr bwMode="auto">
          <a:xfrm rot="5400000">
            <a:off x="2048493" y="2086709"/>
            <a:ext cx="939719" cy="50127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H="1">
            <a:off x="1901953" y="5166359"/>
            <a:ext cx="472440" cy="1524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6200000" flipH="1">
            <a:off x="1851660" y="4137660"/>
            <a:ext cx="411480" cy="12801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49" name="Straight Arrow Connector 48"/>
          <p:cNvCxnSpPr>
            <a:endCxn id="4" idx="3"/>
          </p:cNvCxnSpPr>
          <p:nvPr/>
        </p:nvCxnSpPr>
        <p:spPr bwMode="auto">
          <a:xfrm rot="10800000">
            <a:off x="4041648" y="3429000"/>
            <a:ext cx="557784" cy="822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ysDot"/>
            <a:round/>
            <a:headEnd type="none" w="med" len="med"/>
            <a:tailEnd type="arrow"/>
          </a:ln>
          <a:effectLst/>
        </p:spPr>
      </p:cxnSp>
      <p:cxnSp>
        <p:nvCxnSpPr>
          <p:cNvPr id="55" name="Straight Arrow Connector 54"/>
          <p:cNvCxnSpPr/>
          <p:nvPr/>
        </p:nvCxnSpPr>
        <p:spPr bwMode="auto">
          <a:xfrm flipV="1">
            <a:off x="2734056" y="5897880"/>
            <a:ext cx="2907792" cy="21031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16200000" flipH="1">
            <a:off x="3589020" y="4183380"/>
            <a:ext cx="237744" cy="2743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ysDot"/>
            <a:round/>
            <a:headEnd type="none" w="med" len="med"/>
            <a:tailEnd type="arrow"/>
          </a:ln>
          <a:effectLst/>
        </p:spPr>
      </p:cxnSp>
      <p:sp>
        <p:nvSpPr>
          <p:cNvPr id="66" name="Rounded Rectangle 65"/>
          <p:cNvSpPr/>
          <p:nvPr/>
        </p:nvSpPr>
        <p:spPr bwMode="auto">
          <a:xfrm>
            <a:off x="4873752" y="5440147"/>
            <a:ext cx="502920" cy="45773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8" name="Rounded Rectangle 67"/>
          <p:cNvSpPr/>
          <p:nvPr/>
        </p:nvSpPr>
        <p:spPr bwMode="auto">
          <a:xfrm>
            <a:off x="5593080" y="5409667"/>
            <a:ext cx="502920" cy="45773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78" name="Straight Arrow Connector 77"/>
          <p:cNvCxnSpPr/>
          <p:nvPr/>
        </p:nvCxnSpPr>
        <p:spPr bwMode="auto">
          <a:xfrm flipV="1">
            <a:off x="6233160" y="5769864"/>
            <a:ext cx="1018032" cy="4267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pic>
        <p:nvPicPr>
          <p:cNvPr id="82"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7050024" y="5014180"/>
            <a:ext cx="1715110" cy="1258669"/>
          </a:xfrm>
          <a:prstGeom prst="rect">
            <a:avLst/>
          </a:prstGeom>
          <a:noFill/>
        </p:spPr>
      </p:pic>
      <p:sp>
        <p:nvSpPr>
          <p:cNvPr id="28" name="Rounded Rectangle 27"/>
          <p:cNvSpPr/>
          <p:nvPr/>
        </p:nvSpPr>
        <p:spPr bwMode="auto">
          <a:xfrm>
            <a:off x="256032" y="3398520"/>
            <a:ext cx="1179576" cy="5943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 Pros And Cons</a:t>
            </a:r>
            <a:endParaRPr lang="en-US" dirty="0"/>
          </a:p>
        </p:txBody>
      </p:sp>
      <p:sp>
        <p:nvSpPr>
          <p:cNvPr id="3" name="Content Placeholder 2"/>
          <p:cNvSpPr>
            <a:spLocks noGrp="1"/>
          </p:cNvSpPr>
          <p:nvPr>
            <p:ph idx="1"/>
          </p:nvPr>
        </p:nvSpPr>
        <p:spPr>
          <a:xfrm>
            <a:off x="382588" y="1414464"/>
            <a:ext cx="8380412" cy="4154984"/>
          </a:xfrm>
        </p:spPr>
        <p:txBody>
          <a:bodyPr/>
          <a:lstStyle/>
          <a:p>
            <a:r>
              <a:rPr lang="en-US" sz="2000" dirty="0" smtClean="0"/>
              <a:t>Less Tearing, Flicker</a:t>
            </a:r>
          </a:p>
          <a:p>
            <a:r>
              <a:rPr lang="en-US" sz="2000" dirty="0" smtClean="0"/>
              <a:t>Thumbnails, scaling (magnifier)</a:t>
            </a:r>
          </a:p>
          <a:p>
            <a:r>
              <a:rPr lang="en-US" sz="2000" dirty="0" smtClean="0"/>
              <a:t>Window transitions</a:t>
            </a:r>
          </a:p>
          <a:p>
            <a:r>
              <a:rPr lang="en-US" sz="2000" dirty="0" smtClean="0"/>
              <a:t>Simpler support for overlapping windows (no primitive-level clipping)</a:t>
            </a:r>
          </a:p>
          <a:p>
            <a:endParaRPr lang="en-US" sz="2000" dirty="0" smtClean="0"/>
          </a:p>
          <a:p>
            <a:r>
              <a:rPr lang="en-US" sz="2000" dirty="0" smtClean="0"/>
              <a:t>More memory (redirection surfaces)</a:t>
            </a:r>
          </a:p>
          <a:p>
            <a:r>
              <a:rPr lang="en-US" sz="2000" dirty="0" smtClean="0"/>
              <a:t>Extra processing for composition pass</a:t>
            </a:r>
          </a:p>
          <a:p>
            <a:r>
              <a:rPr lang="en-US" sz="2000" dirty="0" smtClean="0"/>
              <a:t>No read-modify-write to the primary</a:t>
            </a:r>
          </a:p>
          <a:p>
            <a:r>
              <a:rPr lang="en-US" sz="2000" dirty="0" smtClean="0"/>
              <a:t>Poor integration with hardware overlays</a:t>
            </a:r>
          </a:p>
          <a:p>
            <a:r>
              <a:rPr lang="en-US" sz="2000" dirty="0" smtClean="0"/>
              <a:t>Needs (WDDM) shared surface support</a:t>
            </a:r>
            <a:endParaRPr lang="en-US" sz="2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Wins</a:t>
            </a:r>
            <a:endParaRPr lang="en-US" dirty="0"/>
          </a:p>
        </p:txBody>
      </p:sp>
      <p:sp>
        <p:nvSpPr>
          <p:cNvPr id="3" name="Content Placeholder 2"/>
          <p:cNvSpPr>
            <a:spLocks noGrp="1"/>
          </p:cNvSpPr>
          <p:nvPr>
            <p:ph idx="1"/>
          </p:nvPr>
        </p:nvSpPr>
        <p:spPr>
          <a:xfrm>
            <a:off x="382588" y="1414464"/>
            <a:ext cx="7697240" cy="3717941"/>
          </a:xfrm>
        </p:spPr>
        <p:txBody>
          <a:bodyPr/>
          <a:lstStyle/>
          <a:p>
            <a:r>
              <a:rPr lang="en-US" sz="3200" dirty="0" smtClean="0"/>
              <a:t>We can’t afford to support both – there can be only one</a:t>
            </a:r>
          </a:p>
          <a:p>
            <a:endParaRPr lang="en-US" sz="3200" dirty="0" smtClean="0"/>
          </a:p>
          <a:p>
            <a:r>
              <a:rPr lang="en-US" sz="3200" dirty="0" smtClean="0"/>
              <a:t>We must make composition as efficient as possible</a:t>
            </a:r>
          </a:p>
          <a:p>
            <a:endParaRPr lang="en-US" sz="3200" dirty="0" smtClean="0"/>
          </a:p>
          <a:p>
            <a:r>
              <a:rPr lang="en-US" sz="3200" dirty="0" smtClean="0"/>
              <a:t>XPDM must go away - completely</a:t>
            </a:r>
            <a:endParaRPr lang="en-US" sz="32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Virtual Desktop</a:t>
            </a:r>
            <a:endParaRPr lang="en-US" dirty="0"/>
          </a:p>
        </p:txBody>
      </p:sp>
      <p:sp>
        <p:nvSpPr>
          <p:cNvPr id="3" name="Content Placeholder 2"/>
          <p:cNvSpPr>
            <a:spLocks noGrp="1"/>
          </p:cNvSpPr>
          <p:nvPr>
            <p:ph idx="1"/>
          </p:nvPr>
        </p:nvSpPr>
        <p:spPr>
          <a:xfrm>
            <a:off x="382588" y="1414464"/>
            <a:ext cx="8380412" cy="3176254"/>
          </a:xfrm>
        </p:spPr>
        <p:txBody>
          <a:bodyPr/>
          <a:lstStyle/>
          <a:p>
            <a:r>
              <a:rPr lang="en-US" sz="2800" dirty="0" smtClean="0"/>
              <a:t>Application windows occupy space in a large virtual desktop (64Kx64K)</a:t>
            </a:r>
          </a:p>
          <a:p>
            <a:r>
              <a:rPr lang="en-US" sz="2800" dirty="0" smtClean="0"/>
              <a:t>Portions of the desktop are mapped to monitors (extend, clone) through views</a:t>
            </a:r>
          </a:p>
          <a:p>
            <a:r>
              <a:rPr lang="en-US" sz="2800" dirty="0" smtClean="0"/>
              <a:t>Composition works independently for each view that </a:t>
            </a:r>
            <a:r>
              <a:rPr lang="en-US" sz="2800" i="1" dirty="0" smtClean="0"/>
              <a:t>extends</a:t>
            </a:r>
            <a:r>
              <a:rPr lang="en-US" sz="2800" dirty="0" smtClean="0"/>
              <a:t> the desktop</a:t>
            </a:r>
          </a:p>
          <a:p>
            <a:endParaRPr lang="en-US" sz="2800" dirty="0"/>
          </a:p>
        </p:txBody>
      </p:sp>
      <p:sp>
        <p:nvSpPr>
          <p:cNvPr id="4" name="Rectangle 3"/>
          <p:cNvSpPr/>
          <p:nvPr/>
        </p:nvSpPr>
        <p:spPr bwMode="auto">
          <a:xfrm>
            <a:off x="3593592" y="4142232"/>
            <a:ext cx="2651760" cy="2048256"/>
          </a:xfrm>
          <a:prstGeom prst="rect">
            <a:avLst/>
          </a:prstGeom>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Virtual Desktop</a:t>
            </a:r>
          </a:p>
        </p:txBody>
      </p:sp>
      <p:sp>
        <p:nvSpPr>
          <p:cNvPr id="5" name="Rounded Rectangle 4"/>
          <p:cNvSpPr/>
          <p:nvPr/>
        </p:nvSpPr>
        <p:spPr bwMode="auto">
          <a:xfrm>
            <a:off x="3845997" y="4219344"/>
            <a:ext cx="1036900" cy="78241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a:t>
            </a:r>
          </a:p>
        </p:txBody>
      </p:sp>
      <p:sp>
        <p:nvSpPr>
          <p:cNvPr id="6" name="Rounded Rectangle 5"/>
          <p:cNvSpPr/>
          <p:nvPr/>
        </p:nvSpPr>
        <p:spPr bwMode="auto">
          <a:xfrm>
            <a:off x="4912797" y="4216296"/>
            <a:ext cx="1036900" cy="78241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B</a:t>
            </a:r>
          </a:p>
        </p:txBody>
      </p:sp>
      <p:pic>
        <p:nvPicPr>
          <p:cNvPr id="7" name="Picture 3" descr="\\showsrus\images\Illustrations-Icons\Windows_Vista_Icons_ for_Marketing_use\TV.png"/>
          <p:cNvPicPr>
            <a:picLocks noChangeAspect="1" noChangeArrowheads="1"/>
          </p:cNvPicPr>
          <p:nvPr/>
        </p:nvPicPr>
        <p:blipFill>
          <a:blip r:embed="rId3"/>
          <a:srcRect/>
          <a:stretch>
            <a:fillRect/>
          </a:stretch>
        </p:blipFill>
        <p:spPr bwMode="auto">
          <a:xfrm>
            <a:off x="6833677" y="4688953"/>
            <a:ext cx="1715110" cy="1258669"/>
          </a:xfrm>
          <a:prstGeom prst="rect">
            <a:avLst/>
          </a:prstGeom>
          <a:noFill/>
        </p:spPr>
      </p:pic>
      <p:pic>
        <p:nvPicPr>
          <p:cNvPr id="8"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1490472" y="4657564"/>
            <a:ext cx="1715110" cy="1258669"/>
          </a:xfrm>
          <a:prstGeom prst="rect">
            <a:avLst/>
          </a:prstGeom>
          <a:noFill/>
        </p:spPr>
      </p:pic>
      <p:cxnSp>
        <p:nvCxnSpPr>
          <p:cNvPr id="9" name="Straight Arrow Connector 8"/>
          <p:cNvCxnSpPr/>
          <p:nvPr/>
        </p:nvCxnSpPr>
        <p:spPr bwMode="auto">
          <a:xfrm rot="10800000" flipV="1">
            <a:off x="3246121" y="4592400"/>
            <a:ext cx="611009" cy="50080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11" name="Straight Arrow Connector 10"/>
          <p:cNvCxnSpPr>
            <a:stCxn id="6" idx="3"/>
          </p:cNvCxnSpPr>
          <p:nvPr/>
        </p:nvCxnSpPr>
        <p:spPr bwMode="auto">
          <a:xfrm>
            <a:off x="5949697" y="4607504"/>
            <a:ext cx="789433" cy="5039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13" name="Rounded Rectangle 12"/>
          <p:cNvSpPr/>
          <p:nvPr/>
        </p:nvSpPr>
        <p:spPr bwMode="auto">
          <a:xfrm>
            <a:off x="3928872" y="4754880"/>
            <a:ext cx="502920"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4611624" y="4212336"/>
            <a:ext cx="371856"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Clone Versus Extend</a:t>
            </a:r>
            <a:endParaRPr lang="en-US" dirty="0"/>
          </a:p>
        </p:txBody>
      </p:sp>
      <p:sp>
        <p:nvSpPr>
          <p:cNvPr id="4" name="Rectangle 3"/>
          <p:cNvSpPr/>
          <p:nvPr/>
        </p:nvSpPr>
        <p:spPr bwMode="auto">
          <a:xfrm>
            <a:off x="3593592" y="4142232"/>
            <a:ext cx="2651760" cy="2048256"/>
          </a:xfrm>
          <a:prstGeom prst="rect">
            <a:avLst/>
          </a:prstGeom>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Virtual Desktop</a:t>
            </a:r>
          </a:p>
        </p:txBody>
      </p:sp>
      <p:sp>
        <p:nvSpPr>
          <p:cNvPr id="5" name="Rounded Rectangle 4"/>
          <p:cNvSpPr/>
          <p:nvPr/>
        </p:nvSpPr>
        <p:spPr bwMode="auto">
          <a:xfrm>
            <a:off x="3845997" y="4219344"/>
            <a:ext cx="1036900" cy="78241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a:t>
            </a:r>
          </a:p>
        </p:txBody>
      </p:sp>
      <p:sp>
        <p:nvSpPr>
          <p:cNvPr id="6" name="Rounded Rectangle 5"/>
          <p:cNvSpPr/>
          <p:nvPr/>
        </p:nvSpPr>
        <p:spPr bwMode="auto">
          <a:xfrm>
            <a:off x="4912797" y="4216296"/>
            <a:ext cx="1036900" cy="78241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B</a:t>
            </a:r>
          </a:p>
        </p:txBody>
      </p:sp>
      <p:pic>
        <p:nvPicPr>
          <p:cNvPr id="7" name="Picture 3" descr="\\showsrus\images\Illustrations-Icons\Windows_Vista_Icons_ for_Marketing_use\TV.png"/>
          <p:cNvPicPr>
            <a:picLocks noChangeAspect="1" noChangeArrowheads="1"/>
          </p:cNvPicPr>
          <p:nvPr/>
        </p:nvPicPr>
        <p:blipFill>
          <a:blip r:embed="rId3"/>
          <a:srcRect/>
          <a:stretch>
            <a:fillRect/>
          </a:stretch>
        </p:blipFill>
        <p:spPr bwMode="auto">
          <a:xfrm>
            <a:off x="6833677" y="4688953"/>
            <a:ext cx="1715110" cy="1258669"/>
          </a:xfrm>
          <a:prstGeom prst="rect">
            <a:avLst/>
          </a:prstGeom>
          <a:noFill/>
        </p:spPr>
      </p:pic>
      <p:pic>
        <p:nvPicPr>
          <p:cNvPr id="8"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1490472" y="4657564"/>
            <a:ext cx="1715110" cy="1258669"/>
          </a:xfrm>
          <a:prstGeom prst="rect">
            <a:avLst/>
          </a:prstGeom>
          <a:noFill/>
        </p:spPr>
      </p:pic>
      <p:cxnSp>
        <p:nvCxnSpPr>
          <p:cNvPr id="9" name="Straight Arrow Connector 8"/>
          <p:cNvCxnSpPr/>
          <p:nvPr/>
        </p:nvCxnSpPr>
        <p:spPr bwMode="auto">
          <a:xfrm rot="10800000" flipV="1">
            <a:off x="3246121" y="4592400"/>
            <a:ext cx="611009" cy="50080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11" name="Straight Arrow Connector 10"/>
          <p:cNvCxnSpPr>
            <a:stCxn id="6" idx="3"/>
          </p:cNvCxnSpPr>
          <p:nvPr/>
        </p:nvCxnSpPr>
        <p:spPr bwMode="auto">
          <a:xfrm>
            <a:off x="5949697" y="4607504"/>
            <a:ext cx="789433" cy="503992"/>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13" name="Rounded Rectangle 12"/>
          <p:cNvSpPr/>
          <p:nvPr/>
        </p:nvSpPr>
        <p:spPr bwMode="auto">
          <a:xfrm>
            <a:off x="3928872" y="4754880"/>
            <a:ext cx="502920"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4611624" y="4212336"/>
            <a:ext cx="371856"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ectangle 14"/>
          <p:cNvSpPr/>
          <p:nvPr/>
        </p:nvSpPr>
        <p:spPr bwMode="auto">
          <a:xfrm>
            <a:off x="3572737" y="1435937"/>
            <a:ext cx="2651760" cy="2048256"/>
          </a:xfrm>
          <a:prstGeom prst="rect">
            <a:avLst/>
          </a:prstGeom>
          <a:gradFill>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Virtual Desktop</a:t>
            </a:r>
          </a:p>
        </p:txBody>
      </p:sp>
      <p:sp>
        <p:nvSpPr>
          <p:cNvPr id="16" name="Rounded Rectangle 15"/>
          <p:cNvSpPr/>
          <p:nvPr/>
        </p:nvSpPr>
        <p:spPr bwMode="auto">
          <a:xfrm>
            <a:off x="3825142" y="1513049"/>
            <a:ext cx="1036900" cy="782416"/>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a:t>
            </a:r>
          </a:p>
        </p:txBody>
      </p:sp>
      <p:pic>
        <p:nvPicPr>
          <p:cNvPr id="19"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1469617" y="1951269"/>
            <a:ext cx="1715110" cy="1258669"/>
          </a:xfrm>
          <a:prstGeom prst="rect">
            <a:avLst/>
          </a:prstGeom>
          <a:noFill/>
        </p:spPr>
      </p:pic>
      <p:cxnSp>
        <p:nvCxnSpPr>
          <p:cNvPr id="20" name="Straight Arrow Connector 19"/>
          <p:cNvCxnSpPr/>
          <p:nvPr/>
        </p:nvCxnSpPr>
        <p:spPr bwMode="auto">
          <a:xfrm rot="10800000" flipV="1">
            <a:off x="3225266" y="1886105"/>
            <a:ext cx="611009" cy="50080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908884" y="1819175"/>
            <a:ext cx="1809391" cy="58602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
        <p:nvSpPr>
          <p:cNvPr id="22" name="Rounded Rectangle 21"/>
          <p:cNvSpPr/>
          <p:nvPr/>
        </p:nvSpPr>
        <p:spPr bwMode="auto">
          <a:xfrm>
            <a:off x="3908017" y="2048585"/>
            <a:ext cx="502920"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ounded Rectangle 22"/>
          <p:cNvSpPr/>
          <p:nvPr/>
        </p:nvSpPr>
        <p:spPr bwMode="auto">
          <a:xfrm>
            <a:off x="4359763" y="1544543"/>
            <a:ext cx="371856" cy="246888"/>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Rectangle 219"/>
          <p:cNvSpPr>
            <a:spLocks noChangeArrowheads="1"/>
          </p:cNvSpPr>
          <p:nvPr/>
        </p:nvSpPr>
        <p:spPr bwMode="auto">
          <a:xfrm>
            <a:off x="6900063" y="1758411"/>
            <a:ext cx="1353560"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Clone of View A</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9" name="Rectangle 219"/>
          <p:cNvSpPr>
            <a:spLocks noChangeArrowheads="1"/>
          </p:cNvSpPr>
          <p:nvPr/>
        </p:nvSpPr>
        <p:spPr bwMode="auto">
          <a:xfrm>
            <a:off x="285903" y="2430574"/>
            <a:ext cx="782249" cy="493077"/>
          </a:xfrm>
          <a:prstGeom prst="rect">
            <a:avLst/>
          </a:prstGeom>
          <a:noFill/>
          <a:ln w="3175">
            <a:noFill/>
            <a:miter lim="800000"/>
            <a:headEnd/>
            <a:tailEnd/>
          </a:ln>
          <a:effectLst/>
        </p:spPr>
        <p:txBody>
          <a:bodyPr wrap="none" lIns="92067" tIns="46034" rIns="92067" bIns="46034">
            <a:spAutoFit/>
          </a:bodyPr>
          <a:lstStyle/>
          <a:p>
            <a:pPr algn="l"/>
            <a:r>
              <a:rPr lang="en-US" sz="1300" i="1" dirty="0" smtClean="0">
                <a:solidFill>
                  <a:schemeClr val="tx2"/>
                </a:solidFill>
                <a:effectLst>
                  <a:outerShdw blurRad="38100" dist="38100" dir="2700000" algn="tl">
                    <a:srgbClr val="000000">
                      <a:alpha val="43137"/>
                    </a:srgbClr>
                  </a:outerShdw>
                </a:effectLst>
                <a:latin typeface="Trebuchet MS" pitchFamily="34" charset="0"/>
              </a:rPr>
              <a:t>Clone</a:t>
            </a:r>
          </a:p>
          <a:p>
            <a:pPr algn="l"/>
            <a:r>
              <a:rPr lang="en-US" sz="1300" i="1" dirty="0" smtClean="0">
                <a:solidFill>
                  <a:schemeClr val="tx2"/>
                </a:solidFill>
                <a:effectLst>
                  <a:outerShdw blurRad="38100" dist="38100" dir="2700000" algn="tl">
                    <a:srgbClr val="000000">
                      <a:alpha val="43137"/>
                    </a:srgbClr>
                  </a:outerShdw>
                </a:effectLst>
                <a:latin typeface="Trebuchet MS" pitchFamily="34" charset="0"/>
              </a:rPr>
              <a:t>(Mirror)</a:t>
            </a:r>
            <a:endParaRPr lang="en-US" sz="1300" i="1" dirty="0">
              <a:solidFill>
                <a:schemeClr val="tx2"/>
              </a:solidFill>
              <a:effectLst>
                <a:outerShdw blurRad="38100" dist="38100" dir="2700000" algn="tl">
                  <a:srgbClr val="000000">
                    <a:alpha val="43137"/>
                  </a:srgbClr>
                </a:outerShdw>
              </a:effectLst>
              <a:latin typeface="Trebuchet MS" pitchFamily="34" charset="0"/>
            </a:endParaRPr>
          </a:p>
        </p:txBody>
      </p:sp>
      <p:sp>
        <p:nvSpPr>
          <p:cNvPr id="30" name="Rectangle 219"/>
          <p:cNvSpPr>
            <a:spLocks noChangeArrowheads="1"/>
          </p:cNvSpPr>
          <p:nvPr/>
        </p:nvSpPr>
        <p:spPr bwMode="auto">
          <a:xfrm>
            <a:off x="372530" y="5029395"/>
            <a:ext cx="700497" cy="293022"/>
          </a:xfrm>
          <a:prstGeom prst="rect">
            <a:avLst/>
          </a:prstGeom>
          <a:noFill/>
          <a:ln w="3175">
            <a:noFill/>
            <a:miter lim="800000"/>
            <a:headEnd/>
            <a:tailEnd/>
          </a:ln>
          <a:effectLst/>
        </p:spPr>
        <p:txBody>
          <a:bodyPr wrap="none" lIns="92067" tIns="46034" rIns="92067" bIns="46034">
            <a:spAutoFit/>
          </a:bodyPr>
          <a:lstStyle/>
          <a:p>
            <a:pPr algn="l"/>
            <a:r>
              <a:rPr lang="en-US" sz="1300" i="1" dirty="0" smtClean="0">
                <a:solidFill>
                  <a:schemeClr val="tx2"/>
                </a:solidFill>
                <a:effectLst>
                  <a:outerShdw blurRad="38100" dist="38100" dir="2700000" algn="tl">
                    <a:srgbClr val="000000">
                      <a:alpha val="43137"/>
                    </a:srgbClr>
                  </a:outerShdw>
                </a:effectLst>
                <a:latin typeface="Trebuchet MS" pitchFamily="34" charset="0"/>
              </a:rPr>
              <a:t>Extend</a:t>
            </a:r>
            <a:endParaRPr lang="en-US" sz="1300" i="1" dirty="0">
              <a:solidFill>
                <a:schemeClr val="tx2"/>
              </a:solidFill>
              <a:effectLst>
                <a:outerShdw blurRad="38100" dist="38100" dir="2700000" algn="tl">
                  <a:srgbClr val="000000">
                    <a:alpha val="43137"/>
                  </a:srgbClr>
                </a:outerShdw>
              </a:effectLst>
              <a:latin typeface="Trebuchet MS" pitchFamily="34" charset="0"/>
            </a:endParaRPr>
          </a:p>
        </p:txBody>
      </p:sp>
      <p:pic>
        <p:nvPicPr>
          <p:cNvPr id="24" name="Picture 2" descr="D:\Users\akshayag\Pictures\DVD_ART34\Artwork_Imagery\Icons - Illustrations\_WINDOWS VISTA ICONS\Projector screen overhead.png"/>
          <p:cNvPicPr>
            <a:picLocks noGrp="1" noChangeAspect="1" noChangeArrowheads="1"/>
          </p:cNvPicPr>
          <p:nvPr>
            <p:ph idx="1"/>
          </p:nvPr>
        </p:nvPicPr>
        <p:blipFill>
          <a:blip r:embed="rId4"/>
          <a:stretch>
            <a:fillRect/>
          </a:stretch>
        </p:blipFill>
        <p:spPr bwMode="auto">
          <a:xfrm>
            <a:off x="6589318" y="1963995"/>
            <a:ext cx="1432582" cy="143258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Complications</a:t>
            </a:r>
            <a:endParaRPr lang="en-US" dirty="0"/>
          </a:p>
        </p:txBody>
      </p:sp>
      <p:sp>
        <p:nvSpPr>
          <p:cNvPr id="3" name="Content Placeholder 2"/>
          <p:cNvSpPr>
            <a:spLocks noGrp="1"/>
          </p:cNvSpPr>
          <p:nvPr>
            <p:ph idx="1"/>
          </p:nvPr>
        </p:nvSpPr>
        <p:spPr>
          <a:xfrm>
            <a:off x="382588" y="1414463"/>
            <a:ext cx="8380412" cy="5330690"/>
          </a:xfrm>
        </p:spPr>
        <p:txBody>
          <a:bodyPr/>
          <a:lstStyle/>
          <a:p>
            <a:r>
              <a:rPr lang="en-US" sz="2400" dirty="0" smtClean="0"/>
              <a:t>Clone displays with differing capabilities</a:t>
            </a:r>
          </a:p>
          <a:p>
            <a:pPr lvl="1"/>
            <a:r>
              <a:rPr lang="en-US" sz="2000" dirty="0" smtClean="0"/>
              <a:t>E.g., different native resolutions</a:t>
            </a:r>
          </a:p>
          <a:p>
            <a:pPr lvl="1"/>
            <a:r>
              <a:rPr lang="en-US" sz="2000" dirty="0" smtClean="0"/>
              <a:t>Chose one and “map” other to modes as appropriate</a:t>
            </a:r>
          </a:p>
          <a:p>
            <a:r>
              <a:rPr lang="en-US" sz="2400" dirty="0" smtClean="0"/>
              <a:t>Extend views with different color depth, dpi…</a:t>
            </a:r>
          </a:p>
          <a:p>
            <a:pPr lvl="1"/>
            <a:r>
              <a:rPr lang="en-US" sz="2000" dirty="0" smtClean="0"/>
              <a:t>How does an application deal with this?</a:t>
            </a:r>
          </a:p>
          <a:p>
            <a:pPr lvl="1"/>
            <a:r>
              <a:rPr lang="en-US" sz="2000" dirty="0" smtClean="0"/>
              <a:t>Old GDI model iterates across intersections of window and views</a:t>
            </a:r>
          </a:p>
          <a:p>
            <a:pPr lvl="1"/>
            <a:r>
              <a:rPr lang="en-US" sz="2000" dirty="0" smtClean="0"/>
              <a:t>Composition model must choose a single surface representation to present to the application</a:t>
            </a:r>
          </a:p>
          <a:p>
            <a:r>
              <a:rPr lang="en-US" sz="2300" dirty="0" smtClean="0"/>
              <a:t>Maximum window size</a:t>
            </a:r>
          </a:p>
          <a:p>
            <a:pPr lvl="1"/>
            <a:r>
              <a:rPr lang="en-US" sz="2000" dirty="0" smtClean="0"/>
              <a:t>Drawing to very large windows (&gt; 2Kx2K) complicated</a:t>
            </a:r>
            <a:endParaRPr lang="en-US" sz="1700" dirty="0" smtClean="0"/>
          </a:p>
          <a:p>
            <a:pPr lvl="1"/>
            <a:r>
              <a:rPr lang="en-US" sz="2000" dirty="0" smtClean="0"/>
              <a:t>Composition requires backing surface</a:t>
            </a:r>
          </a:p>
          <a:p>
            <a:pPr lvl="1"/>
            <a:r>
              <a:rPr lang="en-US" sz="2000" dirty="0" smtClean="0"/>
              <a:t>Direct3D</a:t>
            </a:r>
            <a:r>
              <a:rPr lang="en-US" sz="1200" dirty="0" smtClean="0"/>
              <a:t> </a:t>
            </a:r>
            <a:r>
              <a:rPr lang="en-US" sz="2000" dirty="0" smtClean="0"/>
              <a:t>10 max texture size 8Kx8K</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Mirror Drivers</a:t>
            </a:r>
            <a:endParaRPr lang="en-US" dirty="0"/>
          </a:p>
        </p:txBody>
      </p:sp>
      <p:sp>
        <p:nvSpPr>
          <p:cNvPr id="3" name="Content Placeholder 2"/>
          <p:cNvSpPr>
            <a:spLocks noGrp="1"/>
          </p:cNvSpPr>
          <p:nvPr>
            <p:ph idx="1"/>
          </p:nvPr>
        </p:nvSpPr>
        <p:spPr>
          <a:xfrm>
            <a:off x="382587" y="1414464"/>
            <a:ext cx="8540031" cy="3971344"/>
          </a:xfrm>
        </p:spPr>
        <p:txBody>
          <a:bodyPr/>
          <a:lstStyle/>
          <a:p>
            <a:r>
              <a:rPr lang="en-US" sz="2800" dirty="0" smtClean="0"/>
              <a:t>GDI driver for capturing GDI driver commands</a:t>
            </a:r>
            <a:endParaRPr lang="en-US" sz="2800" dirty="0"/>
          </a:p>
          <a:p>
            <a:r>
              <a:rPr lang="en-US" sz="2800" dirty="0" smtClean="0"/>
              <a:t>Scoped to region within virtual desktop</a:t>
            </a:r>
          </a:p>
          <a:p>
            <a:pPr lvl="1"/>
            <a:r>
              <a:rPr lang="en-US" sz="2500" dirty="0" smtClean="0"/>
              <a:t>Entire stream, no per-window information</a:t>
            </a:r>
          </a:p>
          <a:p>
            <a:r>
              <a:rPr lang="en-US" sz="2800" dirty="0" smtClean="0"/>
              <a:t>Captures GDI driver stream only</a:t>
            </a:r>
          </a:p>
          <a:p>
            <a:pPr lvl="1"/>
            <a:r>
              <a:rPr lang="en-US" sz="2500" dirty="0" smtClean="0"/>
              <a:t>Presented surfaces (bitmaps) for Direct3D, GDI+</a:t>
            </a:r>
          </a:p>
          <a:p>
            <a:r>
              <a:rPr lang="en-US" sz="2800" dirty="0" smtClean="0"/>
              <a:t>Used for accessibility, remote desktop, miscellaneous</a:t>
            </a:r>
          </a:p>
          <a:p>
            <a:r>
              <a:rPr lang="en-US" sz="2800" dirty="0" smtClean="0"/>
              <a:t>Currently disables composition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Mirror Drivers Must Go</a:t>
            </a:r>
            <a:endParaRPr lang="en-US" dirty="0"/>
          </a:p>
        </p:txBody>
      </p:sp>
      <p:sp>
        <p:nvSpPr>
          <p:cNvPr id="3" name="Content Placeholder 2"/>
          <p:cNvSpPr>
            <a:spLocks noGrp="1"/>
          </p:cNvSpPr>
          <p:nvPr>
            <p:ph idx="1"/>
          </p:nvPr>
        </p:nvSpPr>
        <p:spPr>
          <a:xfrm>
            <a:off x="382588" y="1414464"/>
            <a:ext cx="8380412" cy="4835170"/>
          </a:xfrm>
        </p:spPr>
        <p:txBody>
          <a:bodyPr/>
          <a:lstStyle/>
          <a:p>
            <a:r>
              <a:rPr lang="en-US" sz="3200" dirty="0" smtClean="0"/>
              <a:t>Used as a general-purpose </a:t>
            </a:r>
            <a:br>
              <a:rPr lang="en-US" sz="3200" dirty="0" smtClean="0"/>
            </a:br>
            <a:r>
              <a:rPr lang="en-US" sz="3200" dirty="0" smtClean="0"/>
              <a:t>extensibility point</a:t>
            </a:r>
          </a:p>
          <a:p>
            <a:pPr lvl="1"/>
            <a:r>
              <a:rPr lang="en-US" sz="2800" dirty="0" smtClean="0"/>
              <a:t>Largely bypassed by the evolving system </a:t>
            </a:r>
          </a:p>
          <a:p>
            <a:pPr lvl="2"/>
            <a:r>
              <a:rPr lang="en-US" sz="2400" dirty="0" smtClean="0">
                <a:sym typeface="Symbol"/>
              </a:rPr>
              <a:t></a:t>
            </a:r>
            <a:r>
              <a:rPr lang="en-US" sz="2400" dirty="0" smtClean="0"/>
              <a:t> no longer useful</a:t>
            </a:r>
          </a:p>
          <a:p>
            <a:r>
              <a:rPr lang="en-US" sz="3200" dirty="0" smtClean="0"/>
              <a:t>Future (not Windows 7)</a:t>
            </a:r>
          </a:p>
          <a:p>
            <a:pPr lvl="1"/>
            <a:r>
              <a:rPr lang="en-US" sz="2800" dirty="0" smtClean="0"/>
              <a:t>Replace with notifications for </a:t>
            </a:r>
            <a:br>
              <a:rPr lang="en-US" sz="2800" dirty="0" smtClean="0"/>
            </a:br>
            <a:r>
              <a:rPr lang="en-US" sz="2800" dirty="0" smtClean="0"/>
              <a:t>updates to views</a:t>
            </a:r>
          </a:p>
          <a:p>
            <a:pPr lvl="1"/>
            <a:r>
              <a:rPr lang="en-US" sz="2800" dirty="0" smtClean="0"/>
              <a:t>Access to view bitmap data</a:t>
            </a:r>
          </a:p>
          <a:p>
            <a:pPr lvl="1"/>
            <a:r>
              <a:rPr lang="en-US" sz="2800" dirty="0" smtClean="0"/>
              <a:t>Maintain security/content </a:t>
            </a:r>
            <a:br>
              <a:rPr lang="en-US" sz="2800" dirty="0" smtClean="0"/>
            </a:br>
            <a:r>
              <a:rPr lang="en-US" sz="2800" dirty="0" smtClean="0"/>
              <a:t>protection boundaries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Display</a:t>
            </a:r>
            <a:endParaRPr lang="en-US" dirty="0"/>
          </a:p>
        </p:txBody>
      </p:sp>
      <p:sp>
        <p:nvSpPr>
          <p:cNvPr id="3" name="Content Placeholder 2"/>
          <p:cNvSpPr>
            <a:spLocks noGrp="1"/>
          </p:cNvSpPr>
          <p:nvPr>
            <p:ph idx="1"/>
          </p:nvPr>
        </p:nvSpPr>
        <p:spPr>
          <a:xfrm>
            <a:off x="382588" y="1414464"/>
            <a:ext cx="8380412" cy="4656146"/>
          </a:xfrm>
        </p:spPr>
        <p:txBody>
          <a:bodyPr/>
          <a:lstStyle/>
          <a:p>
            <a:r>
              <a:rPr lang="en-US" sz="2800" dirty="0" smtClean="0"/>
              <a:t>Maps virtual desktop to outputs</a:t>
            </a:r>
          </a:p>
          <a:p>
            <a:pPr lvl="1"/>
            <a:r>
              <a:rPr lang="en-US" sz="2400" dirty="0" smtClean="0"/>
              <a:t>Sources, targets, paths, topologies, modes…</a:t>
            </a:r>
          </a:p>
          <a:p>
            <a:r>
              <a:rPr lang="en-US" sz="2800" dirty="0" smtClean="0"/>
              <a:t>Rich interconnect support</a:t>
            </a:r>
          </a:p>
          <a:p>
            <a:pPr lvl="1"/>
            <a:r>
              <a:rPr lang="en-US" sz="2400" dirty="0" smtClean="0"/>
              <a:t>VGA, DVI, HDMI, </a:t>
            </a:r>
            <a:r>
              <a:rPr lang="en-US" sz="2400" dirty="0" err="1" smtClean="0"/>
              <a:t>DisplayPort</a:t>
            </a:r>
            <a:r>
              <a:rPr lang="en-US" sz="2400" dirty="0" smtClean="0"/>
              <a:t>, TV out (s-video, component…)</a:t>
            </a:r>
          </a:p>
          <a:p>
            <a:pPr lvl="1"/>
            <a:r>
              <a:rPr lang="en-US" sz="2400" dirty="0" smtClean="0"/>
              <a:t>Not yet “non-direct transport”:  USB, Wireless</a:t>
            </a:r>
          </a:p>
          <a:p>
            <a:r>
              <a:rPr lang="en-US" sz="2800" dirty="0" smtClean="0"/>
              <a:t>Rich virtual desktop configuration</a:t>
            </a:r>
          </a:p>
          <a:p>
            <a:pPr lvl="1"/>
            <a:r>
              <a:rPr lang="en-US" sz="2400" dirty="0" smtClean="0"/>
              <a:t>Extended, clone (aspect ratio, centering, etc)</a:t>
            </a:r>
          </a:p>
          <a:p>
            <a:r>
              <a:rPr lang="en-US" sz="2700" dirty="0" smtClean="0"/>
              <a:t>Deep, Wide Color</a:t>
            </a:r>
            <a:endParaRPr lang="en-US" sz="1000" dirty="0" smtClean="0"/>
          </a:p>
          <a:p>
            <a:pPr>
              <a:buNone/>
            </a:pPr>
            <a:r>
              <a:rPr lang="en-US" sz="2000" dirty="0" smtClean="0">
                <a:solidFill>
                  <a:schemeClr val="accent1"/>
                </a:solidFill>
              </a:rPr>
              <a:t>GRA-T583:  Display and Monitor Technologies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Working With The Windows 7 Graphics Architecture</a:t>
            </a:r>
            <a:endParaRPr lang="en-US" sz="4800" dirty="0"/>
          </a:p>
        </p:txBody>
      </p:sp>
      <p:sp>
        <p:nvSpPr>
          <p:cNvPr id="3" name="Subtitle 2"/>
          <p:cNvSpPr>
            <a:spLocks noGrp="1"/>
          </p:cNvSpPr>
          <p:nvPr>
            <p:ph type="subTitle" idx="1"/>
          </p:nvPr>
        </p:nvSpPr>
        <p:spPr>
          <a:xfrm>
            <a:off x="2734826" y="3650133"/>
            <a:ext cx="5866482" cy="1329595"/>
          </a:xfrm>
        </p:spPr>
        <p:txBody>
          <a:bodyPr/>
          <a:lstStyle/>
          <a:p>
            <a:r>
              <a:rPr lang="en-US" sz="3200" dirty="0" smtClean="0"/>
              <a:t>David Blythe</a:t>
            </a:r>
          </a:p>
          <a:p>
            <a:r>
              <a:rPr lang="en-US" sz="3200" dirty="0" smtClean="0"/>
              <a:t>Architect</a:t>
            </a:r>
          </a:p>
          <a:p>
            <a:r>
              <a:rPr lang="en-US" sz="3200"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Display (cont.)</a:t>
            </a:r>
            <a:endParaRPr lang="en-US" dirty="0"/>
          </a:p>
        </p:txBody>
      </p:sp>
      <p:sp>
        <p:nvSpPr>
          <p:cNvPr id="3" name="Content Placeholder 2"/>
          <p:cNvSpPr>
            <a:spLocks noGrp="1"/>
          </p:cNvSpPr>
          <p:nvPr>
            <p:ph idx="1"/>
          </p:nvPr>
        </p:nvSpPr>
        <p:spPr>
          <a:xfrm>
            <a:off x="382588" y="1414464"/>
            <a:ext cx="8380412" cy="4262705"/>
          </a:xfrm>
        </p:spPr>
        <p:txBody>
          <a:bodyPr/>
          <a:lstStyle/>
          <a:p>
            <a:r>
              <a:rPr lang="en-US" sz="2000" dirty="0" smtClean="0"/>
              <a:t>Hot plug detect</a:t>
            </a:r>
          </a:p>
          <a:p>
            <a:pPr lvl="1"/>
            <a:r>
              <a:rPr lang="en-US" sz="1800" dirty="0" smtClean="0"/>
              <a:t>Want active rather than passive polling</a:t>
            </a:r>
          </a:p>
          <a:p>
            <a:pPr lvl="1"/>
            <a:r>
              <a:rPr lang="en-US" sz="1800" dirty="0" smtClean="0"/>
              <a:t>Monitor detect needs to be efficient</a:t>
            </a:r>
          </a:p>
          <a:p>
            <a:r>
              <a:rPr lang="en-US" sz="2000" dirty="0" smtClean="0"/>
              <a:t>Lots of Mode enumeration capability</a:t>
            </a:r>
          </a:p>
          <a:p>
            <a:pPr lvl="1"/>
            <a:r>
              <a:rPr lang="en-US" sz="1800" dirty="0" smtClean="0"/>
              <a:t>Poor hardware support </a:t>
            </a:r>
          </a:p>
          <a:p>
            <a:pPr lvl="2"/>
            <a:r>
              <a:rPr lang="en-US" sz="1600" dirty="0" smtClean="0"/>
              <a:t>Missing/incorrect information, slow communication</a:t>
            </a:r>
          </a:p>
          <a:p>
            <a:pPr lvl="1"/>
            <a:r>
              <a:rPr lang="en-US" sz="1800" dirty="0" smtClean="0"/>
              <a:t>Not available through VGA, switchboxes…</a:t>
            </a:r>
          </a:p>
          <a:p>
            <a:r>
              <a:rPr lang="en-US" sz="2000" dirty="0" smtClean="0"/>
              <a:t>Monitor Control Command Set</a:t>
            </a:r>
          </a:p>
          <a:p>
            <a:pPr lvl="1"/>
            <a:r>
              <a:rPr lang="en-US" sz="1800" dirty="0" smtClean="0"/>
              <a:t>Initial software support in Vista (poorly implemented)</a:t>
            </a:r>
          </a:p>
          <a:p>
            <a:pPr lvl="1"/>
            <a:r>
              <a:rPr lang="en-US" sz="1800" dirty="0" smtClean="0"/>
              <a:t>Experience shows hardware also poorly implemented (Display Dimming)</a:t>
            </a:r>
            <a:endParaRPr lang="en-US" sz="500" dirty="0" smtClean="0"/>
          </a:p>
          <a:p>
            <a:pPr>
              <a:buNone/>
            </a:pPr>
            <a:r>
              <a:rPr lang="en-US" sz="2100" dirty="0" smtClean="0">
                <a:solidFill>
                  <a:schemeClr val="accent1"/>
                </a:solidFill>
              </a:rPr>
              <a:t>GRA-C666:  Connecting and Configuring Displays in Windows 7</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Display Issues</a:t>
            </a:r>
            <a:endParaRPr lang="en-US" dirty="0"/>
          </a:p>
        </p:txBody>
      </p:sp>
      <p:sp>
        <p:nvSpPr>
          <p:cNvPr id="3" name="Content Placeholder 2"/>
          <p:cNvSpPr>
            <a:spLocks noGrp="1"/>
          </p:cNvSpPr>
          <p:nvPr>
            <p:ph idx="1"/>
          </p:nvPr>
        </p:nvSpPr>
        <p:spPr>
          <a:xfrm>
            <a:off x="382588" y="1414464"/>
            <a:ext cx="8380412" cy="4952125"/>
          </a:xfrm>
        </p:spPr>
        <p:txBody>
          <a:bodyPr/>
          <a:lstStyle/>
          <a:p>
            <a:r>
              <a:rPr lang="en-US" sz="2400" dirty="0" smtClean="0"/>
              <a:t>Too many modes</a:t>
            </a:r>
          </a:p>
          <a:p>
            <a:pPr lvl="1"/>
            <a:r>
              <a:rPr lang="en-US" sz="2000" dirty="0" smtClean="0"/>
              <a:t>Still supporting 4 and 8-bit </a:t>
            </a:r>
            <a:r>
              <a:rPr lang="en-US" sz="2000" dirty="0" smtClean="0">
                <a:solidFill>
                  <a:schemeClr val="accent6">
                    <a:lumMod val="60000"/>
                    <a:lumOff val="40000"/>
                  </a:schemeClr>
                </a:solidFill>
              </a:rPr>
              <a:t>per-pixel</a:t>
            </a:r>
            <a:r>
              <a:rPr lang="en-US" sz="2000" dirty="0" smtClean="0"/>
              <a:t> modes in Windows 7</a:t>
            </a:r>
          </a:p>
          <a:p>
            <a:pPr lvl="1"/>
            <a:r>
              <a:rPr lang="en-US" sz="2000" dirty="0" smtClean="0"/>
              <a:t>These need to go away</a:t>
            </a:r>
          </a:p>
          <a:p>
            <a:r>
              <a:rPr lang="en-US" sz="2400" dirty="0" smtClean="0"/>
              <a:t>VGA connector must go</a:t>
            </a:r>
          </a:p>
          <a:p>
            <a:pPr lvl="1"/>
            <a:r>
              <a:rPr lang="en-US" sz="2000" dirty="0" smtClean="0"/>
              <a:t>Need default digital interconnect</a:t>
            </a:r>
          </a:p>
          <a:p>
            <a:r>
              <a:rPr lang="en-US" sz="2400" dirty="0" smtClean="0"/>
              <a:t>More reliable EDID information</a:t>
            </a:r>
          </a:p>
          <a:p>
            <a:pPr lvl="1"/>
            <a:r>
              <a:rPr lang="en-US" sz="2000" dirty="0" smtClean="0"/>
              <a:t>Otherwise mode selection breaks</a:t>
            </a:r>
          </a:p>
          <a:p>
            <a:r>
              <a:rPr lang="en-US" sz="2400" dirty="0" smtClean="0"/>
              <a:t>Wide gamut color</a:t>
            </a:r>
          </a:p>
          <a:p>
            <a:pPr lvl="1"/>
            <a:r>
              <a:rPr lang="en-US" sz="2000" dirty="0" smtClean="0"/>
              <a:t>Needs more work to really enable for complex scenarios</a:t>
            </a:r>
          </a:p>
          <a:p>
            <a:r>
              <a:rPr lang="en-US" sz="2400" dirty="0" smtClean="0"/>
              <a:t>Incomplete API control over display configuration</a:t>
            </a:r>
          </a:p>
          <a:p>
            <a:pPr lvl="1"/>
            <a:r>
              <a:rPr lang="en-US" sz="2000" dirty="0" smtClean="0"/>
              <a:t>Huge improvements in Windows 7</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Adapters</a:t>
            </a:r>
            <a:endParaRPr lang="en-US" dirty="0"/>
          </a:p>
        </p:txBody>
      </p:sp>
      <p:sp>
        <p:nvSpPr>
          <p:cNvPr id="3" name="Content Placeholder 2"/>
          <p:cNvSpPr>
            <a:spLocks noGrp="1"/>
          </p:cNvSpPr>
          <p:nvPr>
            <p:ph idx="1"/>
          </p:nvPr>
        </p:nvSpPr>
        <p:spPr>
          <a:xfrm>
            <a:off x="382588" y="1414464"/>
            <a:ext cx="7894309" cy="4115486"/>
          </a:xfrm>
        </p:spPr>
        <p:txBody>
          <a:bodyPr/>
          <a:lstStyle/>
          <a:p>
            <a:r>
              <a:rPr lang="en-US" sz="2400" dirty="0" smtClean="0"/>
              <a:t>Combination of graphics processor, memory, and display controller</a:t>
            </a:r>
          </a:p>
          <a:p>
            <a:pPr lvl="1"/>
            <a:r>
              <a:rPr lang="en-US" sz="2000" dirty="0" smtClean="0"/>
              <a:t>Slowly trying to separate display controller from processor</a:t>
            </a:r>
          </a:p>
          <a:p>
            <a:pPr lvl="1"/>
            <a:r>
              <a:rPr lang="en-US" sz="2000" dirty="0" smtClean="0"/>
              <a:t>Cf. original </a:t>
            </a:r>
            <a:r>
              <a:rPr lang="en-US" sz="2000" dirty="0" err="1" smtClean="0"/>
              <a:t>multimon</a:t>
            </a:r>
            <a:r>
              <a:rPr lang="en-US" sz="2000" dirty="0" smtClean="0"/>
              <a:t> support (monitor ~= adapter)</a:t>
            </a:r>
          </a:p>
          <a:p>
            <a:r>
              <a:rPr lang="en-US" sz="2400" dirty="0" smtClean="0"/>
              <a:t>Scope for many operations</a:t>
            </a:r>
          </a:p>
          <a:p>
            <a:pPr lvl="1"/>
            <a:r>
              <a:rPr lang="en-US" sz="2000" dirty="0" smtClean="0"/>
              <a:t>Device enumeration, arrival/departure notification</a:t>
            </a:r>
          </a:p>
          <a:p>
            <a:pPr lvl="1"/>
            <a:r>
              <a:rPr lang="en-US" sz="2000" dirty="0" smtClean="0"/>
              <a:t>Power management</a:t>
            </a:r>
          </a:p>
          <a:p>
            <a:r>
              <a:rPr lang="en-US" sz="2400" dirty="0" smtClean="0"/>
              <a:t>Not too complicated with a single adapter and multiple monitors</a:t>
            </a:r>
          </a:p>
          <a:p>
            <a:pPr lvl="1"/>
            <a:r>
              <a:rPr lang="en-US" sz="2000" dirty="0" smtClean="0"/>
              <a:t>Multiple adapters cause awkward seams</a:t>
            </a:r>
            <a:endParaRPr lang="en-US" sz="2000" dirty="0"/>
          </a:p>
        </p:txBody>
      </p:sp>
      <p:pic>
        <p:nvPicPr>
          <p:cNvPr id="35842" name="Picture 2" descr="http://tbn0.google.com/images?q=tbn:hiNBEibj0gky2M:http://nalts.files.wordpress.com/2006/07/frankenstein.jpg">
            <a:hlinkClick r:id="rId3"/>
          </p:cNvPr>
          <p:cNvPicPr>
            <a:picLocks noChangeAspect="1" noChangeArrowheads="1"/>
          </p:cNvPicPr>
          <p:nvPr/>
        </p:nvPicPr>
        <p:blipFill>
          <a:blip r:embed="rId4"/>
          <a:srcRect/>
          <a:stretch>
            <a:fillRect/>
          </a:stretch>
        </p:blipFill>
        <p:spPr bwMode="auto">
          <a:xfrm>
            <a:off x="7398415" y="4397973"/>
            <a:ext cx="1143000" cy="1428750"/>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Adapter Seam Examples</a:t>
            </a:r>
            <a:endParaRPr lang="en-US" dirty="0"/>
          </a:p>
        </p:txBody>
      </p:sp>
      <p:sp>
        <p:nvSpPr>
          <p:cNvPr id="3" name="Content Placeholder 2"/>
          <p:cNvSpPr>
            <a:spLocks noGrp="1"/>
          </p:cNvSpPr>
          <p:nvPr>
            <p:ph idx="1"/>
          </p:nvPr>
        </p:nvSpPr>
        <p:spPr>
          <a:xfrm>
            <a:off x="4572001" y="1414464"/>
            <a:ext cx="3965027" cy="3485570"/>
          </a:xfrm>
        </p:spPr>
        <p:txBody>
          <a:bodyPr/>
          <a:lstStyle/>
          <a:p>
            <a:r>
              <a:rPr lang="en-US" sz="2400" dirty="0" smtClean="0"/>
              <a:t>Should an app care if</a:t>
            </a:r>
            <a:endParaRPr lang="en-US" sz="2000" dirty="0" smtClean="0"/>
          </a:p>
          <a:p>
            <a:pPr lvl="1"/>
            <a:r>
              <a:rPr lang="en-US" sz="2000" dirty="0" smtClean="0"/>
              <a:t>Adapters have different feature capabilities</a:t>
            </a:r>
          </a:p>
          <a:p>
            <a:pPr lvl="1"/>
            <a:r>
              <a:rPr lang="en-US" sz="2000" dirty="0" smtClean="0"/>
              <a:t>Adapters have different performance</a:t>
            </a:r>
          </a:p>
          <a:p>
            <a:pPr lvl="1"/>
            <a:r>
              <a:rPr lang="en-US" sz="2000" dirty="0" smtClean="0"/>
              <a:t>App window is wholly contained or spanning monitors on different adapters</a:t>
            </a:r>
          </a:p>
          <a:p>
            <a:r>
              <a:rPr lang="en-US" sz="2300" dirty="0" smtClean="0"/>
              <a:t>Can’t clone a display across adapters</a:t>
            </a:r>
          </a:p>
        </p:txBody>
      </p:sp>
      <p:sp>
        <p:nvSpPr>
          <p:cNvPr id="5" name="Rounded Rectangle 4"/>
          <p:cNvSpPr/>
          <p:nvPr/>
        </p:nvSpPr>
        <p:spPr bwMode="auto">
          <a:xfrm>
            <a:off x="1184841" y="1588942"/>
            <a:ext cx="1950680" cy="782416"/>
          </a:xfrm>
          <a:prstGeom prst="roundRect">
            <a:avLst>
              <a:gd name="adj" fmla="val 9033"/>
            </a:avLst>
          </a:prstGeom>
          <a:ln>
            <a:headEnd type="none" w="med" len="med"/>
            <a:tailEnd type="none" w="med" len="med"/>
          </a:ln>
          <a:effectLst>
            <a:glow rad="70000">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p>
        </p:txBody>
      </p:sp>
      <p:sp>
        <p:nvSpPr>
          <p:cNvPr id="6" name="Rounded Rectangle 5"/>
          <p:cNvSpPr/>
          <p:nvPr/>
        </p:nvSpPr>
        <p:spPr bwMode="auto">
          <a:xfrm>
            <a:off x="1050529" y="2638425"/>
            <a:ext cx="2929189" cy="20214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Virtual Desktop</a:t>
            </a:r>
          </a:p>
        </p:txBody>
      </p:sp>
      <p:sp>
        <p:nvSpPr>
          <p:cNvPr id="8" name="Rounded Rectangle 7"/>
          <p:cNvSpPr/>
          <p:nvPr/>
        </p:nvSpPr>
        <p:spPr bwMode="auto">
          <a:xfrm>
            <a:off x="1080930" y="2646364"/>
            <a:ext cx="1205070" cy="1161405"/>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A</a:t>
            </a:r>
          </a:p>
        </p:txBody>
      </p:sp>
      <p:sp>
        <p:nvSpPr>
          <p:cNvPr id="9" name="Rounded Rectangle 8"/>
          <p:cNvSpPr/>
          <p:nvPr/>
        </p:nvSpPr>
        <p:spPr bwMode="auto">
          <a:xfrm>
            <a:off x="1298865" y="4973929"/>
            <a:ext cx="1359446" cy="52756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Adapter A</a:t>
            </a:r>
          </a:p>
        </p:txBody>
      </p:sp>
      <p:sp>
        <p:nvSpPr>
          <p:cNvPr id="11" name="Rounded Rectangle 10"/>
          <p:cNvSpPr/>
          <p:nvPr/>
        </p:nvSpPr>
        <p:spPr bwMode="auto">
          <a:xfrm>
            <a:off x="2677391" y="4970466"/>
            <a:ext cx="1359446" cy="527560"/>
          </a:xfrm>
          <a:prstGeom prst="roundRect">
            <a:avLst>
              <a:gd name="adj" fmla="val 9033"/>
            </a:avLst>
          </a:prstGeom>
          <a:ln>
            <a:headEnd type="none" w="med" len="med"/>
            <a:tailEnd type="none" w="med" len="med"/>
          </a:ln>
          <a:effectLst>
            <a:glow rad="70000">
              <a:schemeClr val="accent5">
                <a:tint val="30000"/>
                <a:shade val="95000"/>
                <a:satMod val="300000"/>
                <a:alpha val="50000"/>
              </a:schemeClr>
            </a:glo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Adapter B</a:t>
            </a:r>
          </a:p>
        </p:txBody>
      </p:sp>
      <p:sp>
        <p:nvSpPr>
          <p:cNvPr id="12" name="Rounded Rectangle 11"/>
          <p:cNvSpPr/>
          <p:nvPr/>
        </p:nvSpPr>
        <p:spPr bwMode="auto">
          <a:xfrm>
            <a:off x="2324376" y="2642900"/>
            <a:ext cx="1551433" cy="1185651"/>
          </a:xfrm>
          <a:prstGeom prst="roundRect">
            <a:avLst>
              <a:gd name="adj" fmla="val 9033"/>
            </a:avLst>
          </a:prstGeom>
          <a:ln>
            <a:headEnd type="none" w="med" len="med"/>
            <a:tailEnd type="none" w="med" len="med"/>
          </a:ln>
          <a:effectLst>
            <a:glow rad="70000">
              <a:schemeClr val="accent6">
                <a:tint val="30000"/>
                <a:shade val="95000"/>
                <a:satMod val="300000"/>
                <a:alpha val="50000"/>
              </a:schemeClr>
            </a:glo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View B</a:t>
            </a:r>
          </a:p>
        </p:txBody>
      </p:sp>
      <p:sp>
        <p:nvSpPr>
          <p:cNvPr id="10" name="Rounded Rectangle 9"/>
          <p:cNvSpPr/>
          <p:nvPr/>
        </p:nvSpPr>
        <p:spPr bwMode="auto">
          <a:xfrm>
            <a:off x="1270227" y="2687929"/>
            <a:ext cx="1649618" cy="683423"/>
          </a:xfrm>
          <a:prstGeom prst="roundRect">
            <a:avLst>
              <a:gd name="adj" fmla="val 9033"/>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a:t>
            </a:r>
          </a:p>
        </p:txBody>
      </p:sp>
      <p:pic>
        <p:nvPicPr>
          <p:cNvPr id="13" name="Picture 3" descr="\\showsrus\images\Illustrations-Icons\Windows_Vista_Icons_ for_Marketing_use\TV.png"/>
          <p:cNvPicPr>
            <a:picLocks noChangeAspect="1" noChangeArrowheads="1"/>
          </p:cNvPicPr>
          <p:nvPr/>
        </p:nvPicPr>
        <p:blipFill>
          <a:blip r:embed="rId3"/>
          <a:srcRect/>
          <a:stretch>
            <a:fillRect/>
          </a:stretch>
        </p:blipFill>
        <p:spPr bwMode="auto">
          <a:xfrm>
            <a:off x="3928269" y="5026282"/>
            <a:ext cx="1475542" cy="1082858"/>
          </a:xfrm>
          <a:prstGeom prst="rect">
            <a:avLst/>
          </a:prstGeom>
          <a:noFill/>
        </p:spPr>
      </p:pic>
      <p:pic>
        <p:nvPicPr>
          <p:cNvPr id="14" name="Picture 3" descr="\\showsrus\images\Illustrations-Icons\Windows_Vista_Icons_ for_Marketing_use\TV.png"/>
          <p:cNvPicPr>
            <a:picLocks noChangeAspect="1" noChangeArrowheads="1"/>
          </p:cNvPicPr>
          <p:nvPr/>
        </p:nvPicPr>
        <p:blipFill>
          <a:blip r:embed="rId3"/>
          <a:srcRect/>
          <a:stretch>
            <a:fillRect/>
          </a:stretch>
        </p:blipFill>
        <p:spPr bwMode="auto">
          <a:xfrm flipH="1">
            <a:off x="-73071" y="5026065"/>
            <a:ext cx="1475542" cy="1082858"/>
          </a:xfrm>
          <a:prstGeom prst="rect">
            <a:avLst/>
          </a:prstGeom>
          <a:noFill/>
        </p:spPr>
      </p:pic>
      <p:cxnSp>
        <p:nvCxnSpPr>
          <p:cNvPr id="15" name="Straight Arrow Connector 14"/>
          <p:cNvCxnSpPr/>
          <p:nvPr/>
        </p:nvCxnSpPr>
        <p:spPr bwMode="auto">
          <a:xfrm rot="16200000" flipH="1">
            <a:off x="1046461" y="4386641"/>
            <a:ext cx="1211720" cy="2044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2930236" y="4431225"/>
            <a:ext cx="11430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Adapter-Unaware Model</a:t>
            </a:r>
            <a:endParaRPr lang="en-US" dirty="0"/>
          </a:p>
        </p:txBody>
      </p:sp>
      <p:sp>
        <p:nvSpPr>
          <p:cNvPr id="3" name="Content Placeholder 2"/>
          <p:cNvSpPr>
            <a:spLocks noGrp="1"/>
          </p:cNvSpPr>
          <p:nvPr>
            <p:ph idx="1"/>
          </p:nvPr>
        </p:nvSpPr>
        <p:spPr>
          <a:xfrm>
            <a:off x="382588" y="1414464"/>
            <a:ext cx="8380412" cy="4723344"/>
          </a:xfrm>
        </p:spPr>
        <p:txBody>
          <a:bodyPr/>
          <a:lstStyle/>
          <a:p>
            <a:r>
              <a:rPr lang="en-US" dirty="0" smtClean="0"/>
              <a:t>Window-mode application uses adapter associated with primary monitor</a:t>
            </a:r>
          </a:p>
          <a:p>
            <a:pPr lvl="1"/>
            <a:r>
              <a:rPr lang="en-US" dirty="0" smtClean="0"/>
              <a:t>Regardless of what monitor window is on</a:t>
            </a:r>
          </a:p>
          <a:p>
            <a:pPr lvl="1"/>
            <a:r>
              <a:rPr lang="en-US" dirty="0" smtClean="0"/>
              <a:t>Other adapters ignored</a:t>
            </a:r>
          </a:p>
          <a:p>
            <a:pPr lvl="1"/>
            <a:r>
              <a:rPr lang="en-US" dirty="0" smtClean="0"/>
              <a:t>System does cross-adapter copies when necessary</a:t>
            </a:r>
          </a:p>
          <a:p>
            <a:r>
              <a:rPr lang="en-US" dirty="0" smtClean="0"/>
              <a:t>Some applications may care</a:t>
            </a:r>
          </a:p>
          <a:p>
            <a:pPr lvl="1"/>
            <a:r>
              <a:rPr lang="en-US" dirty="0" smtClean="0"/>
              <a:t>Full-screen</a:t>
            </a:r>
          </a:p>
          <a:p>
            <a:pPr lvl="1"/>
            <a:r>
              <a:rPr lang="en-US" dirty="0" smtClean="0"/>
              <a:t>System applications like the compositor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Aside:  </a:t>
            </a:r>
            <a:r>
              <a:rPr smtClean="0"/>
              <a:t>Developer Overload</a:t>
            </a:r>
            <a:endParaRPr lang="en-US" dirty="0"/>
          </a:p>
        </p:txBody>
      </p:sp>
      <p:sp>
        <p:nvSpPr>
          <p:cNvPr id="3" name="Content Placeholder 2"/>
          <p:cNvSpPr>
            <a:spLocks noGrp="1"/>
          </p:cNvSpPr>
          <p:nvPr>
            <p:ph idx="1"/>
          </p:nvPr>
        </p:nvSpPr>
        <p:spPr>
          <a:xfrm>
            <a:off x="382588" y="1414464"/>
            <a:ext cx="8380412" cy="4199098"/>
          </a:xfrm>
        </p:spPr>
        <p:txBody>
          <a:bodyPr/>
          <a:lstStyle/>
          <a:p>
            <a:r>
              <a:rPr lang="en-US" dirty="0" smtClean="0"/>
              <a:t>What should an application developer </a:t>
            </a:r>
            <a:r>
              <a:rPr lang="en-US" dirty="0" smtClean="0">
                <a:solidFill>
                  <a:schemeClr val="accent6">
                    <a:lumMod val="60000"/>
                    <a:lumOff val="40000"/>
                  </a:schemeClr>
                </a:solidFill>
              </a:rPr>
              <a:t>have</a:t>
            </a:r>
            <a:r>
              <a:rPr lang="en-US" dirty="0" smtClean="0"/>
              <a:t> to worry about?</a:t>
            </a:r>
          </a:p>
          <a:p>
            <a:pPr lvl="1"/>
            <a:r>
              <a:rPr lang="en-US" dirty="0" smtClean="0"/>
              <a:t>Mode changes</a:t>
            </a:r>
          </a:p>
          <a:p>
            <a:pPr lvl="2"/>
            <a:r>
              <a:rPr lang="en-US" dirty="0" smtClean="0"/>
              <a:t>Resolution, DPI, color depth…</a:t>
            </a:r>
          </a:p>
          <a:p>
            <a:pPr lvl="1"/>
            <a:r>
              <a:rPr lang="en-US" dirty="0" smtClean="0"/>
              <a:t>Monitor arrival/departure</a:t>
            </a:r>
          </a:p>
          <a:p>
            <a:pPr lvl="1"/>
            <a:r>
              <a:rPr lang="en-US" dirty="0" smtClean="0"/>
              <a:t>Adapter arrival/departure</a:t>
            </a:r>
          </a:p>
          <a:p>
            <a:pPr lvl="1"/>
            <a:r>
              <a:rPr lang="en-US" dirty="0" smtClean="0"/>
              <a:t>TDR (timeout detection and recovery)</a:t>
            </a:r>
          </a:p>
          <a:p>
            <a:pPr lvl="1"/>
            <a:r>
              <a:rPr lang="en-US" dirty="0" smtClean="0"/>
              <a:t>Power transition (battery/line transition)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Linked Adapters (LDA)</a:t>
            </a:r>
            <a:endParaRPr lang="en-US" dirty="0"/>
          </a:p>
        </p:txBody>
      </p:sp>
      <p:sp>
        <p:nvSpPr>
          <p:cNvPr id="3" name="Content Placeholder 2"/>
          <p:cNvSpPr>
            <a:spLocks noGrp="1"/>
          </p:cNvSpPr>
          <p:nvPr>
            <p:ph idx="1"/>
          </p:nvPr>
        </p:nvSpPr>
        <p:spPr>
          <a:xfrm>
            <a:off x="382588" y="1414464"/>
            <a:ext cx="8380412" cy="4456092"/>
          </a:xfrm>
        </p:spPr>
        <p:txBody>
          <a:bodyPr/>
          <a:lstStyle/>
          <a:p>
            <a:r>
              <a:rPr lang="en-US" sz="2400" dirty="0" smtClean="0"/>
              <a:t>Treat multiple adapters as a single virtual adapter at the application level</a:t>
            </a:r>
          </a:p>
          <a:p>
            <a:pPr lvl="1"/>
            <a:r>
              <a:rPr lang="en-US" sz="2000" dirty="0" smtClean="0"/>
              <a:t>Support added in Windows Vista</a:t>
            </a:r>
          </a:p>
          <a:p>
            <a:pPr lvl="1"/>
            <a:r>
              <a:rPr lang="en-US" sz="2000" dirty="0" smtClean="0"/>
              <a:t>Multiple load-balancing models</a:t>
            </a:r>
          </a:p>
          <a:p>
            <a:pPr lvl="2"/>
            <a:r>
              <a:rPr lang="en-US" sz="1800" dirty="0" smtClean="0"/>
              <a:t>Alternate frame rendering (AFR), tiled rendering…</a:t>
            </a:r>
          </a:p>
          <a:p>
            <a:r>
              <a:rPr lang="en-US" sz="2400" dirty="0" smtClean="0"/>
              <a:t>Lots of seams</a:t>
            </a:r>
          </a:p>
          <a:p>
            <a:pPr lvl="1"/>
            <a:r>
              <a:rPr lang="en-US" sz="2000" dirty="0" smtClean="0"/>
              <a:t>Driver model very aware</a:t>
            </a:r>
          </a:p>
          <a:p>
            <a:pPr lvl="1"/>
            <a:r>
              <a:rPr lang="en-US" sz="2000" dirty="0" smtClean="0"/>
              <a:t>Runtimes mostly unaware</a:t>
            </a:r>
          </a:p>
          <a:p>
            <a:pPr lvl="1"/>
            <a:r>
              <a:rPr lang="en-US" sz="2000" dirty="0" smtClean="0"/>
              <a:t>Poor window mode, multi-application support</a:t>
            </a:r>
          </a:p>
          <a:p>
            <a:pPr lvl="1"/>
            <a:r>
              <a:rPr lang="en-US" sz="2000" dirty="0" smtClean="0"/>
              <a:t>Applications need to be aware for best performance</a:t>
            </a:r>
          </a:p>
          <a:p>
            <a:pPr lvl="2"/>
            <a:r>
              <a:rPr lang="en-US" sz="2000" dirty="0" smtClean="0"/>
              <a:t>E.g., AFR with resources created in one frame, used in next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Dynamic adapter switching</a:t>
            </a:r>
            <a:endParaRPr lang="en-US" dirty="0"/>
          </a:p>
        </p:txBody>
      </p:sp>
      <p:sp>
        <p:nvSpPr>
          <p:cNvPr id="3" name="Content Placeholder 2"/>
          <p:cNvSpPr>
            <a:spLocks noGrp="1"/>
          </p:cNvSpPr>
          <p:nvPr>
            <p:ph idx="1"/>
          </p:nvPr>
        </p:nvSpPr>
        <p:spPr>
          <a:xfrm>
            <a:off x="382588" y="1414464"/>
            <a:ext cx="8380412" cy="4712572"/>
          </a:xfrm>
        </p:spPr>
        <p:txBody>
          <a:bodyPr/>
          <a:lstStyle/>
          <a:p>
            <a:r>
              <a:rPr lang="en-US" sz="2800" dirty="0" smtClean="0"/>
              <a:t>Can this be application transparent?</a:t>
            </a:r>
          </a:p>
          <a:p>
            <a:pPr lvl="1"/>
            <a:r>
              <a:rPr lang="en-US" sz="2500" dirty="0" smtClean="0"/>
              <a:t>Application aware of adapter departure/arrival</a:t>
            </a:r>
          </a:p>
          <a:p>
            <a:r>
              <a:rPr lang="en-US" sz="2800" dirty="0" smtClean="0"/>
              <a:t>Adapters have</a:t>
            </a:r>
          </a:p>
          <a:p>
            <a:pPr lvl="1"/>
            <a:r>
              <a:rPr lang="en-US" sz="2400" dirty="0" smtClean="0"/>
              <a:t>Different feature sets</a:t>
            </a:r>
          </a:p>
          <a:p>
            <a:pPr lvl="1"/>
            <a:r>
              <a:rPr lang="en-US" sz="2400" dirty="0" smtClean="0"/>
              <a:t>Different computation results</a:t>
            </a:r>
          </a:p>
          <a:p>
            <a:r>
              <a:rPr lang="en-US" sz="2800" dirty="0" smtClean="0"/>
              <a:t>Can this be user transparent?</a:t>
            </a:r>
          </a:p>
          <a:p>
            <a:pPr lvl="1"/>
            <a:r>
              <a:rPr lang="en-US" sz="2400" dirty="0" smtClean="0"/>
              <a:t>Is it more or less intrusive then extending/contracting the desktop?</a:t>
            </a:r>
          </a:p>
          <a:p>
            <a:pPr lvl="1"/>
            <a:r>
              <a:rPr lang="en-US" sz="2400" dirty="0" smtClean="0"/>
              <a:t>Does the screen flicker?</a:t>
            </a:r>
          </a:p>
          <a:p>
            <a:pPr lvl="1"/>
            <a:r>
              <a:rPr lang="en-US" sz="2400" dirty="0" smtClean="0"/>
              <a:t>Do apps disappear/restart?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Scalable Power Management</a:t>
            </a:r>
            <a:endParaRPr lang="en-US" dirty="0"/>
          </a:p>
        </p:txBody>
      </p:sp>
      <p:sp>
        <p:nvSpPr>
          <p:cNvPr id="3" name="Content Placeholder 2"/>
          <p:cNvSpPr>
            <a:spLocks noGrp="1"/>
          </p:cNvSpPr>
          <p:nvPr>
            <p:ph idx="1"/>
          </p:nvPr>
        </p:nvSpPr>
        <p:spPr>
          <a:xfrm>
            <a:off x="382588" y="1414464"/>
            <a:ext cx="8380412" cy="4563813"/>
          </a:xfrm>
        </p:spPr>
        <p:txBody>
          <a:bodyPr/>
          <a:lstStyle/>
          <a:p>
            <a:r>
              <a:rPr lang="en-US" sz="2400" dirty="0" smtClean="0"/>
              <a:t>Ideal model is a single scalable device</a:t>
            </a:r>
          </a:p>
          <a:p>
            <a:pPr lvl="1"/>
            <a:r>
              <a:rPr lang="en-US" sz="2000" dirty="0" smtClean="0"/>
              <a:t>Vary number of GPU pipelines (cores)</a:t>
            </a:r>
          </a:p>
          <a:p>
            <a:pPr lvl="1"/>
            <a:r>
              <a:rPr lang="en-US" sz="2000" dirty="0" smtClean="0"/>
              <a:t>Vary number of interconnect lanes (</a:t>
            </a:r>
            <a:r>
              <a:rPr lang="en-US" sz="2000" dirty="0" err="1" smtClean="0"/>
              <a:t>PCIe</a:t>
            </a:r>
            <a:r>
              <a:rPr lang="en-US" sz="2000" dirty="0" smtClean="0"/>
              <a:t>)</a:t>
            </a:r>
          </a:p>
          <a:p>
            <a:pPr lvl="1"/>
            <a:r>
              <a:rPr lang="en-US" sz="2000" dirty="0" smtClean="0"/>
              <a:t>Low leakage in idle power state</a:t>
            </a:r>
          </a:p>
          <a:p>
            <a:pPr lvl="1"/>
            <a:r>
              <a:rPr lang="en-US" sz="2000" dirty="0" smtClean="0"/>
              <a:t>Application transparent</a:t>
            </a:r>
          </a:p>
          <a:p>
            <a:pPr lvl="1"/>
            <a:r>
              <a:rPr lang="en-US" sz="2000" dirty="0" smtClean="0"/>
              <a:t>Transparent to most of graphics “stack”</a:t>
            </a:r>
          </a:p>
          <a:p>
            <a:r>
              <a:rPr lang="en-US" sz="2400" dirty="0" smtClean="0"/>
              <a:t>We should spend time getting this right not doing short term hacks</a:t>
            </a:r>
          </a:p>
          <a:p>
            <a:r>
              <a:rPr lang="en-US" sz="2400" dirty="0" smtClean="0"/>
              <a:t>Tolerable Plan B</a:t>
            </a:r>
          </a:p>
          <a:p>
            <a:pPr lvl="1"/>
            <a:r>
              <a:rPr lang="en-US" sz="2000" dirty="0" smtClean="0"/>
              <a:t>Multi-adapter with </a:t>
            </a:r>
            <a:r>
              <a:rPr lang="en-US" sz="2000" dirty="0" smtClean="0">
                <a:solidFill>
                  <a:schemeClr val="accent6">
                    <a:lumMod val="60000"/>
                    <a:lumOff val="40000"/>
                  </a:schemeClr>
                </a:solidFill>
              </a:rPr>
              <a:t>identical</a:t>
            </a:r>
            <a:r>
              <a:rPr lang="en-US" sz="2000" dirty="0" smtClean="0"/>
              <a:t> capabilities</a:t>
            </a:r>
          </a:p>
          <a:p>
            <a:pPr lvl="1"/>
            <a:r>
              <a:rPr lang="en-US" sz="2000" dirty="0" smtClean="0"/>
              <a:t>Requires GPU state migration support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Concurrency And Efficiency</a:t>
            </a:r>
            <a:endParaRPr lang="en-US" dirty="0"/>
          </a:p>
        </p:txBody>
      </p:sp>
      <p:sp>
        <p:nvSpPr>
          <p:cNvPr id="3" name="Content Placeholder 2"/>
          <p:cNvSpPr>
            <a:spLocks noGrp="1"/>
          </p:cNvSpPr>
          <p:nvPr>
            <p:ph idx="1"/>
          </p:nvPr>
        </p:nvSpPr>
        <p:spPr>
          <a:xfrm>
            <a:off x="382588" y="1414464"/>
            <a:ext cx="8380412" cy="5049075"/>
          </a:xfrm>
        </p:spPr>
        <p:txBody>
          <a:bodyPr/>
          <a:lstStyle/>
          <a:p>
            <a:r>
              <a:rPr lang="en-US" sz="2400" dirty="0" smtClean="0"/>
              <a:t>Allow multiple applications to draw on the screen, use graphics hardware, etc.</a:t>
            </a:r>
          </a:p>
          <a:p>
            <a:pPr lvl="1"/>
            <a:r>
              <a:rPr lang="en-US" sz="2000" dirty="0" smtClean="0"/>
              <a:t>Trick is to do it </a:t>
            </a:r>
            <a:r>
              <a:rPr lang="en-US" sz="2000" dirty="0" smtClean="0">
                <a:solidFill>
                  <a:schemeClr val="accent6">
                    <a:lumMod val="60000"/>
                    <a:lumOff val="40000"/>
                  </a:schemeClr>
                </a:solidFill>
              </a:rPr>
              <a:t>efficiently</a:t>
            </a:r>
          </a:p>
          <a:p>
            <a:r>
              <a:rPr lang="en-US" sz="2400" dirty="0" smtClean="0"/>
              <a:t>Always been important for GDI</a:t>
            </a:r>
          </a:p>
          <a:p>
            <a:pPr lvl="1"/>
            <a:r>
              <a:rPr lang="en-US" sz="1800" dirty="0" smtClean="0"/>
              <a:t>Not perfect, but reasonable</a:t>
            </a:r>
          </a:p>
          <a:p>
            <a:r>
              <a:rPr lang="en-US" sz="2100" dirty="0" smtClean="0"/>
              <a:t>GDI not rich enough, want more hardware accelerated capability</a:t>
            </a:r>
          </a:p>
          <a:p>
            <a:r>
              <a:rPr lang="en-US" sz="2400" dirty="0" smtClean="0"/>
              <a:t>DirectX’s game roots:  Single immersive application</a:t>
            </a:r>
          </a:p>
          <a:p>
            <a:pPr lvl="1"/>
            <a:r>
              <a:rPr lang="en-US" sz="2000" dirty="0" smtClean="0"/>
              <a:t>WDDM changes allow better GPU sharing</a:t>
            </a:r>
          </a:p>
          <a:p>
            <a:r>
              <a:rPr lang="en-US" sz="2400" dirty="0" smtClean="0"/>
              <a:t>Still not enough</a:t>
            </a:r>
          </a:p>
          <a:p>
            <a:pPr lvl="1"/>
            <a:r>
              <a:rPr lang="en-US" sz="2000" dirty="0" smtClean="0"/>
              <a:t>Direct3D context too heavyweight (cf. GDI DC)</a:t>
            </a:r>
          </a:p>
          <a:p>
            <a:pPr lvl="1"/>
            <a:r>
              <a:rPr lang="en-US" sz="2000" dirty="0" smtClean="0"/>
              <a:t>Application graphics context switch expensive</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4122667"/>
          </a:xfrm>
        </p:spPr>
        <p:txBody>
          <a:bodyPr/>
          <a:lstStyle/>
          <a:p>
            <a:r>
              <a:rPr lang="en-US" dirty="0" smtClean="0"/>
              <a:t>Changing Scenarios and Requirements</a:t>
            </a:r>
          </a:p>
          <a:p>
            <a:r>
              <a:rPr lang="en-US" dirty="0" smtClean="0"/>
              <a:t>Architecture Big Picture</a:t>
            </a:r>
          </a:p>
          <a:p>
            <a:r>
              <a:rPr lang="en-US" dirty="0" smtClean="0"/>
              <a:t>Composition</a:t>
            </a:r>
          </a:p>
          <a:p>
            <a:r>
              <a:rPr lang="en-US" dirty="0" smtClean="0"/>
              <a:t>Virtual Desktop and </a:t>
            </a:r>
            <a:r>
              <a:rPr lang="en-US" dirty="0" err="1" smtClean="0"/>
              <a:t>Multimon</a:t>
            </a:r>
            <a:endParaRPr lang="en-US" dirty="0" smtClean="0"/>
          </a:p>
          <a:p>
            <a:r>
              <a:rPr lang="en-US" dirty="0" smtClean="0"/>
              <a:t>Adapters</a:t>
            </a:r>
          </a:p>
          <a:p>
            <a:r>
              <a:rPr lang="en-US" dirty="0" smtClean="0"/>
              <a:t>Concurrency</a:t>
            </a:r>
          </a:p>
          <a:p>
            <a:r>
              <a:rPr lang="en-US" dirty="0" smtClean="0"/>
              <a:t>Power</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mtClean="0"/>
              <a:t>Having </a:t>
            </a:r>
            <a:r>
              <a:rPr lang="en-US" dirty="0" smtClean="0"/>
              <a:t>It Both Ways</a:t>
            </a:r>
            <a:r>
              <a:rPr smtClean="0"/>
              <a:t>?</a:t>
            </a:r>
            <a:br>
              <a:rPr smtClean="0"/>
            </a:br>
            <a:r>
              <a:rPr sz="3200" smtClean="0">
                <a:solidFill>
                  <a:schemeClr val="accent1"/>
                </a:solidFill>
              </a:rPr>
              <a:t>Hardware acceleration all the time</a:t>
            </a:r>
            <a:endParaRPr lang="en-US" sz="3200" dirty="0">
              <a:solidFill>
                <a:schemeClr val="accent1"/>
              </a:solidFill>
            </a:endParaRPr>
          </a:p>
        </p:txBody>
      </p:sp>
      <p:sp>
        <p:nvSpPr>
          <p:cNvPr id="3" name="Content Placeholder 2"/>
          <p:cNvSpPr>
            <a:spLocks noGrp="1"/>
          </p:cNvSpPr>
          <p:nvPr>
            <p:ph idx="1"/>
          </p:nvPr>
        </p:nvSpPr>
        <p:spPr>
          <a:xfrm>
            <a:off x="363337" y="1901825"/>
            <a:ext cx="8380412" cy="3574825"/>
          </a:xfrm>
        </p:spPr>
        <p:txBody>
          <a:bodyPr/>
          <a:lstStyle/>
          <a:p>
            <a:r>
              <a:rPr lang="en-US" sz="2000" dirty="0" smtClean="0"/>
              <a:t>Maximum performance efficiency for a single application</a:t>
            </a:r>
          </a:p>
          <a:p>
            <a:r>
              <a:rPr lang="en-US" sz="2000" dirty="0" smtClean="0"/>
              <a:t>Multiple applications with small footprints and lightweight switching</a:t>
            </a:r>
          </a:p>
          <a:p>
            <a:r>
              <a:rPr lang="en-US" sz="2000" dirty="0" smtClean="0"/>
              <a:t>Yes, but the single application performance bias needs to be reduced</a:t>
            </a:r>
          </a:p>
          <a:p>
            <a:r>
              <a:rPr lang="en-US" sz="2000" dirty="0" smtClean="0"/>
              <a:t>Less emphasis on full-screen </a:t>
            </a:r>
            <a:r>
              <a:rPr lang="en-US" sz="2000" i="1" dirty="0" smtClean="0">
                <a:solidFill>
                  <a:schemeClr val="accent6">
                    <a:lumMod val="60000"/>
                    <a:lumOff val="40000"/>
                  </a:schemeClr>
                </a:solidFill>
              </a:rPr>
              <a:t>exclusive</a:t>
            </a:r>
          </a:p>
          <a:p>
            <a:pPr lvl="1"/>
            <a:r>
              <a:rPr lang="en-US" sz="1800" dirty="0" smtClean="0"/>
              <a:t>Games increasingly running in window mode</a:t>
            </a:r>
          </a:p>
          <a:p>
            <a:pPr lvl="1"/>
            <a:r>
              <a:rPr lang="en-US" sz="1800" dirty="0" smtClean="0"/>
              <a:t>Avoid extremes for an extra 3% performance</a:t>
            </a:r>
          </a:p>
          <a:p>
            <a:r>
              <a:rPr lang="en-US" sz="2000" dirty="0" smtClean="0"/>
              <a:t>More emphasis on small and efficient</a:t>
            </a:r>
          </a:p>
          <a:p>
            <a:pPr lvl="1"/>
            <a:r>
              <a:rPr lang="en-US" sz="1800" dirty="0" smtClean="0"/>
              <a:t>If hardware acceleration is too expensive, it won’t be used</a:t>
            </a:r>
          </a:p>
          <a:p>
            <a:pPr marL="382573" lvl="1" indent="-382573">
              <a:spcBef>
                <a:spcPts val="1167"/>
              </a:spcBef>
              <a:buSzPct val="95000"/>
              <a:buNone/>
            </a:pPr>
            <a:r>
              <a:rPr lang="en-US" sz="1800" dirty="0" smtClean="0">
                <a:solidFill>
                  <a:schemeClr val="accent1"/>
                </a:solidFill>
              </a:rPr>
              <a:t>GRA-T634:  GPU Performance and GPU/CPU Interactions in Windows 7</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Hardware Acceleration Objectives</a:t>
            </a:r>
            <a:endParaRPr lang="en-US" sz="4400" dirty="0"/>
          </a:p>
        </p:txBody>
      </p:sp>
      <p:sp>
        <p:nvSpPr>
          <p:cNvPr id="3" name="Content Placeholder 2"/>
          <p:cNvSpPr>
            <a:spLocks noGrp="1"/>
          </p:cNvSpPr>
          <p:nvPr>
            <p:ph idx="1"/>
          </p:nvPr>
        </p:nvSpPr>
        <p:spPr>
          <a:xfrm>
            <a:off x="382588" y="1414464"/>
            <a:ext cx="8380412" cy="4811574"/>
          </a:xfrm>
        </p:spPr>
        <p:txBody>
          <a:bodyPr/>
          <a:lstStyle/>
          <a:p>
            <a:r>
              <a:rPr lang="en-US" sz="2400" dirty="0" smtClean="0"/>
              <a:t>Enable more uses for hardware acceleration</a:t>
            </a:r>
          </a:p>
          <a:p>
            <a:r>
              <a:rPr lang="en-US" sz="2400" dirty="0" smtClean="0"/>
              <a:t>Core set of hardware accelerated APIs</a:t>
            </a:r>
          </a:p>
          <a:p>
            <a:pPr lvl="1"/>
            <a:r>
              <a:rPr lang="en-US" sz="2000" dirty="0" smtClean="0"/>
              <a:t>Direct3D (10, 11), Direct2D, </a:t>
            </a:r>
            <a:r>
              <a:rPr lang="en-US" sz="2000" dirty="0" err="1" smtClean="0"/>
              <a:t>DirectWrite</a:t>
            </a:r>
            <a:r>
              <a:rPr lang="en-US" sz="2000" dirty="0" smtClean="0"/>
              <a:t>…</a:t>
            </a:r>
          </a:p>
          <a:p>
            <a:pPr lvl="1"/>
            <a:r>
              <a:rPr lang="en-US" sz="2000" dirty="0" smtClean="0"/>
              <a:t>Stable, efficient, broadly available</a:t>
            </a:r>
          </a:p>
          <a:p>
            <a:r>
              <a:rPr lang="en-US" sz="2400" dirty="0" smtClean="0"/>
              <a:t>New capabilities</a:t>
            </a:r>
          </a:p>
          <a:p>
            <a:pPr lvl="1"/>
            <a:r>
              <a:rPr lang="en-US" sz="2000" dirty="0" smtClean="0"/>
              <a:t>Direct3D 11 Compute </a:t>
            </a:r>
            <a:r>
              <a:rPr lang="en-US" sz="2000" dirty="0" err="1" smtClean="0"/>
              <a:t>Shader</a:t>
            </a:r>
            <a:endParaRPr lang="en-US" sz="2000" dirty="0" smtClean="0"/>
          </a:p>
          <a:p>
            <a:r>
              <a:rPr lang="en-US" sz="2400" dirty="0" smtClean="0"/>
              <a:t>Add (not replace) to this set in the future</a:t>
            </a:r>
          </a:p>
          <a:p>
            <a:r>
              <a:rPr lang="en-US" sz="2400" dirty="0" smtClean="0"/>
              <a:t>Good interoperability with other APIs</a:t>
            </a:r>
          </a:p>
          <a:p>
            <a:pPr lvl="1"/>
            <a:r>
              <a:rPr lang="en-US" sz="2000" dirty="0" smtClean="0"/>
              <a:t>E.g., GDI, WPF…</a:t>
            </a:r>
            <a:endParaRPr lang="en-US" sz="1000" dirty="0" smtClean="0"/>
          </a:p>
          <a:p>
            <a:pPr marL="382573" lvl="1" indent="-382573">
              <a:spcBef>
                <a:spcPts val="1167"/>
              </a:spcBef>
              <a:buSzPct val="95000"/>
              <a:buNone/>
            </a:pPr>
            <a:r>
              <a:rPr lang="en-US" sz="2000" dirty="0" smtClean="0">
                <a:solidFill>
                  <a:schemeClr val="accent1"/>
                </a:solidFill>
              </a:rPr>
              <a:t>GRA-T515:  DirectX – Core Graphics for Windows 7</a:t>
            </a:r>
          </a:p>
          <a:p>
            <a:pPr marL="382573" lvl="1" indent="-382573">
              <a:spcBef>
                <a:spcPts val="1167"/>
              </a:spcBef>
              <a:buSzPct val="95000"/>
              <a:buNone/>
            </a:pPr>
            <a:r>
              <a:rPr lang="en-US" sz="2000" dirty="0" smtClean="0">
                <a:solidFill>
                  <a:schemeClr val="accent1"/>
                </a:solidFill>
              </a:rPr>
              <a:t>GRA-T517:  GPU Compute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mtClean="0"/>
              <a:t>Worrisome Practices</a:t>
            </a:r>
            <a:br>
              <a:rPr smtClean="0"/>
            </a:br>
            <a:r>
              <a:rPr sz="3200" smtClean="0">
                <a:solidFill>
                  <a:schemeClr val="accent1"/>
                </a:solidFill>
              </a:rPr>
              <a:t>Innovation is good, but </a:t>
            </a:r>
            <a:r>
              <a:rPr lang="en-US" sz="3200" dirty="0" smtClean="0">
                <a:solidFill>
                  <a:schemeClr val="accent1"/>
                </a:solidFill>
              </a:rPr>
              <a:t>…</a:t>
            </a:r>
            <a:endParaRPr lang="en-US" sz="3200" dirty="0">
              <a:solidFill>
                <a:schemeClr val="accent1"/>
              </a:solidFill>
            </a:endParaRPr>
          </a:p>
        </p:txBody>
      </p:sp>
      <p:sp>
        <p:nvSpPr>
          <p:cNvPr id="3" name="Content Placeholder 2"/>
          <p:cNvSpPr>
            <a:spLocks noGrp="1"/>
          </p:cNvSpPr>
          <p:nvPr>
            <p:ph idx="1"/>
          </p:nvPr>
        </p:nvSpPr>
        <p:spPr>
          <a:xfrm>
            <a:off x="363337" y="1901825"/>
            <a:ext cx="8380412" cy="4190891"/>
          </a:xfrm>
        </p:spPr>
        <p:txBody>
          <a:bodyPr/>
          <a:lstStyle/>
          <a:p>
            <a:r>
              <a:rPr lang="en-US" sz="2400" dirty="0" smtClean="0"/>
              <a:t>Dynamically patching OS code</a:t>
            </a:r>
          </a:p>
          <a:p>
            <a:pPr lvl="1"/>
            <a:r>
              <a:rPr lang="en-US" sz="2000" dirty="0" smtClean="0"/>
              <a:t>You are malware!</a:t>
            </a:r>
          </a:p>
          <a:p>
            <a:r>
              <a:rPr lang="en-US" sz="2400" dirty="0" smtClean="0"/>
              <a:t>Drivers wrapping other drivers</a:t>
            </a:r>
          </a:p>
          <a:p>
            <a:pPr lvl="1"/>
            <a:r>
              <a:rPr lang="en-US" sz="2000" dirty="0" smtClean="0"/>
              <a:t>Intercepting driver calls with another driver</a:t>
            </a:r>
          </a:p>
          <a:p>
            <a:pPr lvl="1"/>
            <a:r>
              <a:rPr lang="en-US" sz="2000" dirty="0" smtClean="0"/>
              <a:t>Usually works for one interceptor</a:t>
            </a:r>
          </a:p>
          <a:p>
            <a:pPr lvl="2"/>
            <a:r>
              <a:rPr lang="en-US" sz="1800" dirty="0" smtClean="0"/>
              <a:t>Chaos ensues with more than one</a:t>
            </a:r>
          </a:p>
          <a:p>
            <a:r>
              <a:rPr lang="en-US" sz="2400" dirty="0" smtClean="0"/>
              <a:t>Graphics drivers for non-GPUs</a:t>
            </a:r>
          </a:p>
          <a:p>
            <a:pPr lvl="1"/>
            <a:r>
              <a:rPr lang="en-US" sz="2000" dirty="0" smtClean="0"/>
              <a:t>Typically take short cuts - that break something</a:t>
            </a:r>
          </a:p>
          <a:p>
            <a:pPr lvl="1"/>
            <a:r>
              <a:rPr lang="en-US" sz="2000" dirty="0" smtClean="0"/>
              <a:t>Not broadly tested (in our labs)</a:t>
            </a:r>
          </a:p>
          <a:p>
            <a:pPr lvl="1"/>
            <a:r>
              <a:rPr lang="en-US" sz="2000" dirty="0" smtClean="0"/>
              <a:t>Should pass logo tests!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mtClean="0"/>
              <a:t>Worrisome Practices (cont.)</a:t>
            </a:r>
            <a:br>
              <a:rPr smtClean="0"/>
            </a:br>
            <a:r>
              <a:rPr sz="3200" smtClean="0">
                <a:solidFill>
                  <a:schemeClr val="accent1"/>
                </a:solidFill>
              </a:rPr>
              <a:t>Innovation is good, but </a:t>
            </a:r>
            <a:r>
              <a:rPr lang="en-US" sz="3200" dirty="0" smtClean="0">
                <a:solidFill>
                  <a:schemeClr val="accent1"/>
                </a:solidFill>
              </a:rPr>
              <a:t>…</a:t>
            </a:r>
            <a:endParaRPr lang="en-US" sz="3200" dirty="0">
              <a:solidFill>
                <a:schemeClr val="accent1"/>
              </a:solidFill>
            </a:endParaRPr>
          </a:p>
        </p:txBody>
      </p:sp>
      <p:sp>
        <p:nvSpPr>
          <p:cNvPr id="3" name="Content Placeholder 2"/>
          <p:cNvSpPr>
            <a:spLocks noGrp="1"/>
          </p:cNvSpPr>
          <p:nvPr>
            <p:ph idx="1"/>
          </p:nvPr>
        </p:nvSpPr>
        <p:spPr>
          <a:xfrm>
            <a:off x="363337" y="1901825"/>
            <a:ext cx="8380412" cy="4271939"/>
          </a:xfrm>
        </p:spPr>
        <p:txBody>
          <a:bodyPr/>
          <a:lstStyle/>
          <a:p>
            <a:r>
              <a:rPr lang="en-US" sz="2400" dirty="0" smtClean="0"/>
              <a:t>Private driver escapes or interfaces</a:t>
            </a:r>
          </a:p>
          <a:p>
            <a:pPr lvl="1"/>
            <a:r>
              <a:rPr lang="en-US" sz="2000" dirty="0" smtClean="0"/>
              <a:t>Fragile</a:t>
            </a:r>
          </a:p>
          <a:p>
            <a:pPr lvl="1"/>
            <a:r>
              <a:rPr lang="en-US" sz="2000" dirty="0" smtClean="0"/>
              <a:t>Not secure</a:t>
            </a:r>
          </a:p>
          <a:p>
            <a:pPr lvl="1"/>
            <a:r>
              <a:rPr lang="en-US" sz="2000" dirty="0" smtClean="0"/>
              <a:t>Break in the next OS release</a:t>
            </a:r>
          </a:p>
          <a:p>
            <a:endParaRPr lang="en-US" sz="2400" dirty="0" smtClean="0"/>
          </a:p>
          <a:p>
            <a:r>
              <a:rPr lang="en-US" sz="2400" dirty="0" smtClean="0"/>
              <a:t>These may seem necessary to support new scenarios</a:t>
            </a:r>
          </a:p>
          <a:p>
            <a:pPr lvl="1"/>
            <a:r>
              <a:rPr lang="en-US" sz="2100" dirty="0" smtClean="0"/>
              <a:t>Are they providing a reliable customer experience?</a:t>
            </a:r>
          </a:p>
          <a:p>
            <a:pPr lvl="1"/>
            <a:r>
              <a:rPr lang="en-US" sz="2100" dirty="0" smtClean="0"/>
              <a:t>Our crash data (OCA) says no</a:t>
            </a:r>
          </a:p>
          <a:p>
            <a:endParaRPr lang="en-US" sz="2000" dirty="0" smtClean="0"/>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5456365"/>
          </a:xfrm>
        </p:spPr>
        <p:txBody>
          <a:bodyPr/>
          <a:lstStyle/>
          <a:p>
            <a:r>
              <a:rPr lang="en-US" sz="2400" dirty="0" smtClean="0"/>
              <a:t>Help us enable the best user experience</a:t>
            </a:r>
          </a:p>
          <a:p>
            <a:pPr lvl="1"/>
            <a:r>
              <a:rPr lang="en-US" sz="2400" dirty="0" smtClean="0"/>
              <a:t>Weed out poor hardware implementations</a:t>
            </a:r>
          </a:p>
          <a:p>
            <a:pPr lvl="2"/>
            <a:r>
              <a:rPr lang="en-US" sz="2000" dirty="0" smtClean="0"/>
              <a:t>EDIDs, polling hot plug, </a:t>
            </a:r>
            <a:r>
              <a:rPr lang="en-US" sz="2000" dirty="0" err="1" smtClean="0"/>
              <a:t>overscan</a:t>
            </a:r>
            <a:r>
              <a:rPr lang="en-US" sz="2000" dirty="0" smtClean="0"/>
              <a:t>, …</a:t>
            </a:r>
          </a:p>
          <a:p>
            <a:pPr lvl="1"/>
            <a:r>
              <a:rPr lang="en-US" sz="2400" dirty="0" smtClean="0"/>
              <a:t>Move to WDDM (1.1) driver model</a:t>
            </a:r>
          </a:p>
          <a:p>
            <a:pPr lvl="1"/>
            <a:r>
              <a:rPr lang="en-US" sz="2400" dirty="0" smtClean="0"/>
              <a:t>Composition-capable hardware</a:t>
            </a:r>
          </a:p>
          <a:p>
            <a:pPr lvl="1"/>
            <a:r>
              <a:rPr lang="en-US" sz="2400" dirty="0" smtClean="0"/>
              <a:t>Efficient hardware acceleration (no bloat)</a:t>
            </a:r>
          </a:p>
          <a:p>
            <a:r>
              <a:rPr lang="en-US" sz="2400" dirty="0" smtClean="0"/>
              <a:t>Phase out</a:t>
            </a:r>
          </a:p>
          <a:p>
            <a:pPr lvl="1"/>
            <a:r>
              <a:rPr lang="en-US" sz="2400" dirty="0" smtClean="0"/>
              <a:t>XPDM-only hardware and XPDM drivers</a:t>
            </a:r>
          </a:p>
          <a:p>
            <a:pPr lvl="1"/>
            <a:r>
              <a:rPr lang="en-US" sz="2400" dirty="0" smtClean="0"/>
              <a:t>Mirror drivers</a:t>
            </a:r>
          </a:p>
          <a:p>
            <a:r>
              <a:rPr lang="en-US" sz="2400" dirty="0" smtClean="0"/>
              <a:t>Beware new innovations compromising end user scenarios</a:t>
            </a:r>
          </a:p>
          <a:p>
            <a:pPr lvl="1"/>
            <a:r>
              <a:rPr lang="en-US" sz="2100" dirty="0" smtClean="0"/>
              <a:t>If you can’t do it well, don’t do it</a:t>
            </a:r>
          </a:p>
          <a:p>
            <a:pPr lvl="1">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4776784"/>
          </a:xfrm>
        </p:spPr>
        <p:txBody>
          <a:bodyPr>
            <a:noAutofit/>
          </a:bodyPr>
          <a:lstStyle/>
          <a:p>
            <a:pPr marL="285750" indent="-285750">
              <a:spcBef>
                <a:spcPts val="833"/>
              </a:spcBef>
            </a:pPr>
            <a:r>
              <a:rPr lang="en-US" sz="1300" dirty="0" smtClean="0"/>
              <a:t>Web Resources</a:t>
            </a:r>
          </a:p>
          <a:p>
            <a:pPr marL="573088" lvl="1" indent="-287338">
              <a:spcBef>
                <a:spcPts val="833"/>
              </a:spcBef>
            </a:pPr>
            <a:r>
              <a:rPr lang="en-US" sz="1300" dirty="0" smtClean="0"/>
              <a:t>Whitepapers:  </a:t>
            </a:r>
            <a:r>
              <a:rPr lang="en-US" sz="1300" dirty="0" smtClean="0">
                <a:hlinkClick r:id="rId3"/>
              </a:rPr>
              <a:t>http://www.microsoft.com/whdc/display</a:t>
            </a:r>
            <a:r>
              <a:rPr lang="en-US" sz="1300" dirty="0" smtClean="0"/>
              <a:t> </a:t>
            </a:r>
          </a:p>
          <a:p>
            <a:pPr marL="573088" lvl="1" indent="-287338">
              <a:spcBef>
                <a:spcPts val="833"/>
              </a:spcBef>
            </a:pPr>
            <a:r>
              <a:rPr lang="en-US" sz="1300" dirty="0" smtClean="0"/>
              <a:t>Other Resources:  </a:t>
            </a:r>
            <a:r>
              <a:rPr lang="en-US" sz="1300" dirty="0" smtClean="0">
                <a:hlinkClick r:id="rId4"/>
              </a:rPr>
              <a:t>http://msdn.microsoft.com/directx</a:t>
            </a:r>
            <a:r>
              <a:rPr lang="en-US" sz="1300" dirty="0" smtClean="0"/>
              <a:t> </a:t>
            </a:r>
          </a:p>
          <a:p>
            <a:pPr marL="285750" indent="-285750">
              <a:spcBef>
                <a:spcPts val="833"/>
              </a:spcBef>
            </a:pPr>
            <a:r>
              <a:rPr lang="en-US" sz="1300" dirty="0" smtClean="0"/>
              <a:t>Related Sessions</a:t>
            </a:r>
          </a:p>
          <a:p>
            <a:pPr marL="517525" lvl="1" indent="-231775">
              <a:spcBef>
                <a:spcPts val="833"/>
              </a:spcBef>
            </a:pPr>
            <a:r>
              <a:rPr lang="en-US" sz="1300" dirty="0" smtClean="0"/>
              <a:t>GRA-T515:  DirectX – Core Graphics for Windows 7</a:t>
            </a:r>
          </a:p>
          <a:p>
            <a:pPr marL="517525" lvl="1" indent="-231775">
              <a:spcBef>
                <a:spcPts val="833"/>
              </a:spcBef>
            </a:pPr>
            <a:r>
              <a:rPr lang="en-US" sz="1300" dirty="0" smtClean="0"/>
              <a:t>GRA-T516:  DirectX11</a:t>
            </a:r>
          </a:p>
          <a:p>
            <a:pPr marL="517525" lvl="1" indent="-231775">
              <a:spcBef>
                <a:spcPts val="833"/>
              </a:spcBef>
            </a:pPr>
            <a:r>
              <a:rPr lang="en-US" sz="1300" dirty="0" smtClean="0"/>
              <a:t>GRA-T517:  GPU Compute</a:t>
            </a:r>
          </a:p>
          <a:p>
            <a:pPr marL="517525" lvl="1" indent="-231775">
              <a:spcBef>
                <a:spcPts val="833"/>
              </a:spcBef>
            </a:pPr>
            <a:r>
              <a:rPr lang="en-US" sz="1300" dirty="0" smtClean="0"/>
              <a:t>GRA-T518:  WDDM v1.1</a:t>
            </a:r>
          </a:p>
          <a:p>
            <a:pPr marL="517525" lvl="1" indent="-231775">
              <a:spcBef>
                <a:spcPts val="833"/>
              </a:spcBef>
            </a:pPr>
            <a:r>
              <a:rPr lang="en-US" sz="1300" dirty="0" smtClean="0"/>
              <a:t>GRA-T584:  Working with the Windows 7 Graphics Architecture</a:t>
            </a:r>
          </a:p>
          <a:p>
            <a:pPr marL="517525" lvl="1" indent="-231775">
              <a:spcBef>
                <a:spcPts val="833"/>
              </a:spcBef>
            </a:pPr>
            <a:r>
              <a:rPr lang="en-US" sz="1300" dirty="0" smtClean="0"/>
              <a:t>GRA-T585:  Video Improvements in Windows 7</a:t>
            </a:r>
          </a:p>
          <a:p>
            <a:pPr marL="517525" lvl="1" indent="-231775">
              <a:spcBef>
                <a:spcPts val="833"/>
              </a:spcBef>
            </a:pPr>
            <a:r>
              <a:rPr lang="en-US" sz="1300" dirty="0" smtClean="0"/>
              <a:t>GRA-T634:  GPU Performance and GPU/CPU Interactions in Windows 7</a:t>
            </a:r>
          </a:p>
          <a:p>
            <a:pPr marL="517525" lvl="1" indent="-231775">
              <a:spcBef>
                <a:spcPts val="833"/>
              </a:spcBef>
            </a:pPr>
            <a:r>
              <a:rPr lang="en-US" sz="1300" dirty="0" smtClean="0"/>
              <a:t>GRA-P581:  Panel:  Application of General Purpose Compute</a:t>
            </a:r>
          </a:p>
          <a:p>
            <a:pPr marL="517525" lvl="1" indent="-231775">
              <a:spcBef>
                <a:spcPts val="833"/>
              </a:spcBef>
            </a:pPr>
            <a:r>
              <a:rPr lang="en-US" sz="1300" dirty="0" smtClean="0"/>
              <a:t>GRA-C640:  Validating Graphics Scenarios in Windows 7</a:t>
            </a:r>
          </a:p>
          <a:p>
            <a:pPr marL="517525" lvl="1" indent="-231775">
              <a:spcBef>
                <a:spcPts val="833"/>
              </a:spcBef>
            </a:pPr>
            <a:r>
              <a:rPr lang="en-US" sz="1300" dirty="0" smtClean="0"/>
              <a:t>MBL-T579:  Connecting Projectors and Using Docking Stations with Windows 7</a:t>
            </a:r>
          </a:p>
          <a:p>
            <a:pPr marL="517525" lvl="1" indent="-231775">
              <a:spcBef>
                <a:spcPts val="833"/>
              </a:spcBef>
            </a:pPr>
            <a:r>
              <a:rPr lang="en-US" sz="1300" dirty="0" smtClean="0"/>
              <a:t>GRA-C666:  Connecting and Configuring Displays in Windows 7</a:t>
            </a:r>
          </a:p>
          <a:p>
            <a:pPr marL="517525" lvl="1" indent="-231775">
              <a:spcBef>
                <a:spcPts val="833"/>
              </a:spcBef>
            </a:pPr>
            <a:r>
              <a:rPr lang="en-US" sz="1300" dirty="0" smtClean="0"/>
              <a:t>GRA-T583:  Display and Monitor Technologies</a:t>
            </a:r>
          </a:p>
          <a:p>
            <a:pPr marL="285750" indent="-285750">
              <a:spcBef>
                <a:spcPts val="833"/>
              </a:spcBef>
            </a:pPr>
            <a:r>
              <a:rPr lang="en-US" sz="1300" dirty="0" smtClean="0"/>
              <a:t>Contact information</a:t>
            </a:r>
          </a:p>
          <a:p>
            <a:pPr marL="517525" lvl="1" indent="-231775">
              <a:spcBef>
                <a:spcPts val="833"/>
              </a:spcBef>
            </a:pPr>
            <a:r>
              <a:rPr lang="en-US" sz="1300" dirty="0" smtClean="0"/>
              <a:t>Directx @ Microsoft.com </a:t>
            </a:r>
            <a:endParaRPr lang="en-US" sz="13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lang="en-US" dirty="0" smtClean="0"/>
              <a:t>Diversity</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Challenge and Opportunity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idx="1"/>
          </p:nvPr>
        </p:nvSpPr>
        <p:spPr>
          <a:xfrm>
            <a:off x="381000" y="1905001"/>
            <a:ext cx="8388350" cy="4294509"/>
          </a:xfrm>
        </p:spPr>
        <p:txBody>
          <a:bodyPr/>
          <a:lstStyle/>
          <a:p>
            <a:r>
              <a:rPr lang="en-US" sz="2800" dirty="0" smtClean="0"/>
              <a:t>Machine Scaling</a:t>
            </a:r>
          </a:p>
          <a:p>
            <a:pPr lvl="1"/>
            <a:r>
              <a:rPr lang="en-US" sz="2400" dirty="0" err="1" smtClean="0"/>
              <a:t>Netbook</a:t>
            </a:r>
            <a:r>
              <a:rPr lang="en-US" sz="2400" dirty="0" smtClean="0"/>
              <a:t>… Desktop/Workstation… Server</a:t>
            </a:r>
          </a:p>
          <a:p>
            <a:r>
              <a:rPr lang="en-US" sz="2800" dirty="0" smtClean="0"/>
              <a:t>Environment</a:t>
            </a:r>
          </a:p>
          <a:p>
            <a:pPr lvl="1"/>
            <a:r>
              <a:rPr lang="en-US" sz="2400" dirty="0" smtClean="0"/>
              <a:t>Enterprise… Small business… Consumer</a:t>
            </a:r>
          </a:p>
          <a:p>
            <a:r>
              <a:rPr lang="en-US" sz="2800" dirty="0" smtClean="0"/>
              <a:t>Diverse scenarios</a:t>
            </a:r>
          </a:p>
          <a:p>
            <a:pPr lvl="1"/>
            <a:r>
              <a:rPr lang="en-US" sz="2400" dirty="0" smtClean="0"/>
              <a:t>Security, </a:t>
            </a:r>
            <a:r>
              <a:rPr lang="en-US" sz="2400" dirty="0" err="1" smtClean="0"/>
              <a:t>remoting</a:t>
            </a:r>
            <a:r>
              <a:rPr lang="en-US" sz="2400" dirty="0" smtClean="0"/>
              <a:t>, gaming, movies (+DRM), presentations, business apps…</a:t>
            </a:r>
          </a:p>
          <a:p>
            <a:r>
              <a:rPr lang="en-US" sz="2800" dirty="0" smtClean="0"/>
              <a:t>Can a single OS do this </a:t>
            </a:r>
            <a:r>
              <a:rPr lang="en-US" sz="2800" dirty="0" smtClean="0">
                <a:solidFill>
                  <a:schemeClr val="accent6">
                    <a:lumMod val="60000"/>
                    <a:lumOff val="40000"/>
                  </a:schemeClr>
                </a:solidFill>
              </a:rPr>
              <a:t>well</a:t>
            </a:r>
            <a:r>
              <a:rPr lang="en-US" sz="2800" dirty="0" smtClean="0"/>
              <a:t>?</a:t>
            </a:r>
            <a:endParaRPr lang="en-US" sz="2800" dirty="0" smtClean="0">
              <a:sym typeface="Wingdings" pitchFamily="2" charset="2"/>
            </a:endParaRPr>
          </a:p>
          <a:p>
            <a:pPr lvl="1"/>
            <a:r>
              <a:rPr lang="en-US" sz="2400" dirty="0" smtClean="0">
                <a:sym typeface="Wingdings" pitchFamily="2" charset="2"/>
              </a:rPr>
              <a:t>One architecture, multiple experiences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Changing Requirements</a:t>
            </a:r>
            <a:endParaRPr lang="en-US" dirty="0"/>
          </a:p>
        </p:txBody>
      </p:sp>
      <p:sp>
        <p:nvSpPr>
          <p:cNvPr id="3" name="Content Placeholder 2"/>
          <p:cNvSpPr>
            <a:spLocks noGrp="1"/>
          </p:cNvSpPr>
          <p:nvPr>
            <p:ph idx="1"/>
          </p:nvPr>
        </p:nvSpPr>
        <p:spPr/>
        <p:txBody>
          <a:bodyPr/>
          <a:lstStyle/>
          <a:p>
            <a:r>
              <a:rPr lang="en-US" smtClean="0"/>
              <a:t>More demanding experiences</a:t>
            </a:r>
          </a:p>
          <a:p>
            <a:pPr lvl="1"/>
            <a:r>
              <a:rPr lang="en-US" smtClean="0"/>
              <a:t>Fluid user interface</a:t>
            </a:r>
          </a:p>
          <a:p>
            <a:pPr lvl="1"/>
            <a:r>
              <a:rPr lang="en-US" smtClean="0"/>
              <a:t>High performance gaming</a:t>
            </a:r>
          </a:p>
          <a:p>
            <a:pPr lvl="1"/>
            <a:r>
              <a:rPr lang="en-US" smtClean="0"/>
              <a:t>HD movies</a:t>
            </a:r>
          </a:p>
          <a:p>
            <a:pPr lvl="1"/>
            <a:r>
              <a:rPr lang="en-US" smtClean="0"/>
              <a:t>High resolution, large screens</a:t>
            </a:r>
          </a:p>
          <a:p>
            <a:pPr lvl="1"/>
            <a:r>
              <a:rPr lang="en-US" smtClean="0"/>
              <a:t>Remoting</a:t>
            </a:r>
          </a:p>
          <a:p>
            <a:pPr lvl="1"/>
            <a:r>
              <a:rPr lang="en-US" smtClean="0"/>
              <a:t>Power efficient (mobile)</a:t>
            </a:r>
            <a:endParaRPr lang="en-US" dirty="0"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Golden Requirement</a:t>
            </a:r>
            <a:endParaRPr lang="en-US" dirty="0"/>
          </a:p>
        </p:txBody>
      </p:sp>
      <p:sp>
        <p:nvSpPr>
          <p:cNvPr id="3" name="Content Placeholder 2"/>
          <p:cNvSpPr>
            <a:spLocks noGrp="1"/>
          </p:cNvSpPr>
          <p:nvPr>
            <p:ph idx="1"/>
          </p:nvPr>
        </p:nvSpPr>
        <p:spPr>
          <a:xfrm>
            <a:off x="382588" y="1414464"/>
            <a:ext cx="8380412" cy="3751283"/>
          </a:xfrm>
        </p:spPr>
        <p:txBody>
          <a:bodyPr/>
          <a:lstStyle/>
          <a:p>
            <a:r>
              <a:rPr lang="en-US" dirty="0" smtClean="0"/>
              <a:t>For each scenario, deliver a great experience</a:t>
            </a:r>
          </a:p>
          <a:p>
            <a:pPr lvl="1"/>
            <a:r>
              <a:rPr lang="en-US" dirty="0" smtClean="0"/>
              <a:t>Reliable, secure, responsive…</a:t>
            </a:r>
          </a:p>
          <a:p>
            <a:pPr lvl="1"/>
            <a:r>
              <a:rPr lang="en-US" dirty="0" smtClean="0"/>
              <a:t>Across supported range of hardware</a:t>
            </a:r>
          </a:p>
          <a:p>
            <a:pPr lvl="1"/>
            <a:r>
              <a:rPr lang="en-US" dirty="0" smtClean="0"/>
              <a:t>Still works in the next OS release</a:t>
            </a:r>
          </a:p>
          <a:p>
            <a:r>
              <a:rPr lang="en-US" dirty="0" smtClean="0"/>
              <a:t>Architecture supports the experience</a:t>
            </a:r>
          </a:p>
          <a:p>
            <a:pPr lvl="1"/>
            <a:r>
              <a:rPr lang="en-US" dirty="0" smtClean="0"/>
              <a:t>Doesn’t guarantee it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Is A Moving Target</a:t>
            </a:r>
            <a:endParaRPr lang="en-US" dirty="0"/>
          </a:p>
        </p:txBody>
      </p:sp>
      <p:sp>
        <p:nvSpPr>
          <p:cNvPr id="3" name="Content Placeholder 2"/>
          <p:cNvSpPr>
            <a:spLocks noGrp="1"/>
          </p:cNvSpPr>
          <p:nvPr>
            <p:ph idx="1"/>
          </p:nvPr>
        </p:nvSpPr>
        <p:spPr>
          <a:xfrm>
            <a:off x="382588" y="1414464"/>
            <a:ext cx="8380412" cy="4672561"/>
          </a:xfrm>
        </p:spPr>
        <p:txBody>
          <a:bodyPr/>
          <a:lstStyle/>
          <a:p>
            <a:r>
              <a:rPr lang="en-US" dirty="0" smtClean="0"/>
              <a:t>If the requirements are changing</a:t>
            </a:r>
          </a:p>
          <a:p>
            <a:r>
              <a:rPr lang="en-US" dirty="0" smtClean="0"/>
              <a:t>Like renovating a running hotel (forever)</a:t>
            </a:r>
          </a:p>
          <a:p>
            <a:r>
              <a:rPr lang="en-US" dirty="0" smtClean="0"/>
              <a:t>Consequences</a:t>
            </a:r>
          </a:p>
          <a:p>
            <a:pPr lvl="1"/>
            <a:r>
              <a:rPr lang="en-US" dirty="0" smtClean="0"/>
              <a:t>Supporting old and new is hard</a:t>
            </a:r>
          </a:p>
          <a:p>
            <a:pPr lvl="2"/>
            <a:r>
              <a:rPr lang="en-US" dirty="0" smtClean="0"/>
              <a:t>Don’t want to see the seams between old </a:t>
            </a:r>
            <a:br>
              <a:rPr lang="en-US" dirty="0" smtClean="0"/>
            </a:br>
            <a:r>
              <a:rPr lang="en-US" dirty="0" smtClean="0"/>
              <a:t>and new</a:t>
            </a:r>
          </a:p>
          <a:p>
            <a:pPr lvl="1"/>
            <a:r>
              <a:rPr lang="en-US" dirty="0" smtClean="0"/>
              <a:t>Not everything everyone wants is there</a:t>
            </a:r>
          </a:p>
          <a:p>
            <a:pPr lvl="2"/>
            <a:r>
              <a:rPr lang="en-US" dirty="0" smtClean="0">
                <a:sym typeface="Symbol"/>
              </a:rPr>
              <a:t></a:t>
            </a:r>
            <a:r>
              <a:rPr lang="en-US" dirty="0" smtClean="0"/>
              <a:t> friction for unsupported scenarios</a:t>
            </a:r>
          </a:p>
          <a:p>
            <a:pPr lvl="2"/>
            <a:r>
              <a:rPr lang="en-US" dirty="0" smtClean="0"/>
              <a:t>Can lead to poor customer experiences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Evolutionary Highlights</a:t>
            </a:r>
            <a:endParaRPr lang="en-US" dirty="0"/>
          </a:p>
        </p:txBody>
      </p:sp>
      <p:sp>
        <p:nvSpPr>
          <p:cNvPr id="3" name="Content Placeholder 2"/>
          <p:cNvSpPr>
            <a:spLocks noGrp="1"/>
          </p:cNvSpPr>
          <p:nvPr>
            <p:ph idx="1"/>
          </p:nvPr>
        </p:nvSpPr>
        <p:spPr>
          <a:xfrm>
            <a:off x="382588" y="1414464"/>
            <a:ext cx="8380412" cy="5006499"/>
          </a:xfrm>
        </p:spPr>
        <p:txBody>
          <a:bodyPr/>
          <a:lstStyle/>
          <a:p>
            <a:r>
              <a:rPr lang="en-US" sz="1800" dirty="0" smtClean="0">
                <a:solidFill>
                  <a:schemeClr val="accent2"/>
                </a:solidFill>
              </a:rPr>
              <a:t>GDI for drawing (Win16 </a:t>
            </a:r>
            <a:r>
              <a:rPr lang="en-US" sz="1800" dirty="0" smtClean="0">
                <a:solidFill>
                  <a:schemeClr val="accent2"/>
                </a:solidFill>
                <a:sym typeface="Symbol"/>
              </a:rPr>
              <a:t></a:t>
            </a:r>
            <a:r>
              <a:rPr lang="en-US" sz="1800" dirty="0" smtClean="0">
                <a:solidFill>
                  <a:schemeClr val="accent2"/>
                </a:solidFill>
              </a:rPr>
              <a:t>Win32)	                                             </a:t>
            </a:r>
            <a:r>
              <a:rPr lang="en-US" sz="1800" dirty="0" smtClean="0">
                <a:solidFill>
                  <a:schemeClr val="tx1"/>
                </a:solidFill>
              </a:rPr>
              <a:t>1995</a:t>
            </a:r>
          </a:p>
          <a:p>
            <a:r>
              <a:rPr lang="en-US" sz="1800" dirty="0" smtClean="0">
                <a:solidFill>
                  <a:schemeClr val="accent2"/>
                </a:solidFill>
              </a:rPr>
              <a:t>User32 for window/desktop management</a:t>
            </a:r>
          </a:p>
          <a:p>
            <a:r>
              <a:rPr lang="en-US" sz="1800" dirty="0" smtClean="0">
                <a:solidFill>
                  <a:schemeClr val="accent2"/>
                </a:solidFill>
              </a:rPr>
              <a:t>OpenGL</a:t>
            </a:r>
          </a:p>
          <a:p>
            <a:pPr lvl="1"/>
            <a:r>
              <a:rPr lang="en-US" sz="1600" dirty="0" smtClean="0">
                <a:solidFill>
                  <a:schemeClr val="accent2"/>
                </a:solidFill>
              </a:rPr>
              <a:t>ICD, MCD driver models</a:t>
            </a:r>
          </a:p>
          <a:p>
            <a:r>
              <a:rPr lang="en-US" sz="1800" dirty="0" smtClean="0">
                <a:solidFill>
                  <a:schemeClr val="accent2"/>
                </a:solidFill>
              </a:rPr>
              <a:t>Addition of DirectX for games</a:t>
            </a:r>
          </a:p>
          <a:p>
            <a:pPr lvl="1"/>
            <a:r>
              <a:rPr lang="en-US" sz="1600" dirty="0" smtClean="0">
                <a:solidFill>
                  <a:schemeClr val="accent2"/>
                </a:solidFill>
              </a:rPr>
              <a:t>Grafted-on GDI driver model</a:t>
            </a:r>
          </a:p>
          <a:p>
            <a:r>
              <a:rPr lang="en-US" sz="1800" dirty="0" smtClean="0">
                <a:solidFill>
                  <a:schemeClr val="accent3">
                    <a:lumMod val="60000"/>
                    <a:lumOff val="40000"/>
                  </a:schemeClr>
                </a:solidFill>
              </a:rPr>
              <a:t>Hardware accelerated media playback                                                 </a:t>
            </a:r>
            <a:r>
              <a:rPr lang="en-US" sz="1800" dirty="0" smtClean="0">
                <a:solidFill>
                  <a:schemeClr val="tx1"/>
                </a:solidFill>
              </a:rPr>
              <a:t>1998</a:t>
            </a:r>
          </a:p>
          <a:p>
            <a:r>
              <a:rPr lang="en-US" sz="1800" dirty="0" err="1" smtClean="0">
                <a:solidFill>
                  <a:schemeClr val="accent3">
                    <a:lumMod val="60000"/>
                    <a:lumOff val="40000"/>
                  </a:schemeClr>
                </a:solidFill>
              </a:rPr>
              <a:t>Multimon</a:t>
            </a:r>
            <a:r>
              <a:rPr lang="en-US" sz="1800" dirty="0" smtClean="0">
                <a:solidFill>
                  <a:schemeClr val="accent3">
                    <a:lumMod val="60000"/>
                    <a:lumOff val="40000"/>
                  </a:schemeClr>
                </a:solidFill>
              </a:rPr>
              <a:t>, multi-adapter</a:t>
            </a:r>
          </a:p>
          <a:p>
            <a:r>
              <a:rPr lang="en-US" sz="1800" dirty="0" smtClean="0">
                <a:solidFill>
                  <a:schemeClr val="accent5">
                    <a:lumMod val="75000"/>
                  </a:schemeClr>
                </a:solidFill>
              </a:rPr>
              <a:t>Compositional model                                                                            </a:t>
            </a:r>
            <a:r>
              <a:rPr lang="en-US" sz="1800" dirty="0" smtClean="0">
                <a:solidFill>
                  <a:schemeClr val="tx1"/>
                </a:solidFill>
              </a:rPr>
              <a:t>2007</a:t>
            </a:r>
          </a:p>
          <a:p>
            <a:r>
              <a:rPr lang="en-US" sz="1800" dirty="0" smtClean="0">
                <a:solidFill>
                  <a:schemeClr val="accent5">
                    <a:lumMod val="75000"/>
                  </a:schemeClr>
                </a:solidFill>
              </a:rPr>
              <a:t>WDDM</a:t>
            </a:r>
          </a:p>
          <a:p>
            <a:r>
              <a:rPr lang="en-US" sz="1800" dirty="0" smtClean="0">
                <a:solidFill>
                  <a:schemeClr val="accent6">
                    <a:lumMod val="60000"/>
                    <a:lumOff val="40000"/>
                  </a:schemeClr>
                </a:solidFill>
              </a:rPr>
              <a:t>Advanced hardware-accelerated presentation APIs                                </a:t>
            </a:r>
            <a:r>
              <a:rPr lang="en-US" sz="1800" dirty="0" smtClean="0">
                <a:solidFill>
                  <a:schemeClr val="tx1"/>
                </a:solidFill>
              </a:rPr>
              <a:t>Next</a:t>
            </a:r>
          </a:p>
          <a:p>
            <a:r>
              <a:rPr lang="en-US" sz="1800" dirty="0" smtClean="0">
                <a:solidFill>
                  <a:schemeClr val="accent6">
                    <a:lumMod val="60000"/>
                    <a:lumOff val="40000"/>
                  </a:schemeClr>
                </a:solidFill>
              </a:rPr>
              <a:t>Display configuration</a:t>
            </a:r>
          </a:p>
          <a:p>
            <a:r>
              <a:rPr lang="en-US" sz="1800" dirty="0" smtClean="0">
                <a:solidFill>
                  <a:schemeClr val="accent6">
                    <a:lumMod val="60000"/>
                    <a:lumOff val="40000"/>
                  </a:schemeClr>
                </a:solidFill>
              </a:rPr>
              <a:t>High Color</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Architecture Big Picture</a:t>
            </a:r>
            <a:endParaRPr lang="en-US" dirty="0"/>
          </a:p>
        </p:txBody>
      </p:sp>
      <p:sp>
        <p:nvSpPr>
          <p:cNvPr id="4" name="Rounded Rectangle 3"/>
          <p:cNvSpPr/>
          <p:nvPr/>
        </p:nvSpPr>
        <p:spPr bwMode="auto">
          <a:xfrm>
            <a:off x="1383144" y="4379976"/>
            <a:ext cx="1463040" cy="81381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GDI/GDI+</a:t>
            </a:r>
          </a:p>
        </p:txBody>
      </p:sp>
      <p:sp>
        <p:nvSpPr>
          <p:cNvPr id="5" name="Rounded Rectangle 4"/>
          <p:cNvSpPr/>
          <p:nvPr/>
        </p:nvSpPr>
        <p:spPr bwMode="auto">
          <a:xfrm>
            <a:off x="2763888" y="5611368"/>
            <a:ext cx="3483864" cy="5425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WDDM</a:t>
            </a:r>
          </a:p>
        </p:txBody>
      </p:sp>
      <p:sp>
        <p:nvSpPr>
          <p:cNvPr id="6" name="Rounded Rectangle 5"/>
          <p:cNvSpPr/>
          <p:nvPr/>
        </p:nvSpPr>
        <p:spPr bwMode="auto">
          <a:xfrm>
            <a:off x="7439520" y="4062984"/>
            <a:ext cx="1463040" cy="110642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Input</a:t>
            </a:r>
          </a:p>
        </p:txBody>
      </p:sp>
      <p:sp>
        <p:nvSpPr>
          <p:cNvPr id="7" name="Rounded Rectangle 6"/>
          <p:cNvSpPr/>
          <p:nvPr/>
        </p:nvSpPr>
        <p:spPr bwMode="auto">
          <a:xfrm>
            <a:off x="2910192" y="4114800"/>
            <a:ext cx="1463040" cy="110642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DirectX</a:t>
            </a:r>
          </a:p>
        </p:txBody>
      </p:sp>
      <p:sp>
        <p:nvSpPr>
          <p:cNvPr id="8" name="Rounded Rectangle 7"/>
          <p:cNvSpPr/>
          <p:nvPr/>
        </p:nvSpPr>
        <p:spPr bwMode="auto">
          <a:xfrm>
            <a:off x="4406760" y="4294632"/>
            <a:ext cx="1463040" cy="56083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Compositor</a:t>
            </a:r>
          </a:p>
        </p:txBody>
      </p:sp>
      <p:sp>
        <p:nvSpPr>
          <p:cNvPr id="9" name="Rounded Rectangle 8"/>
          <p:cNvSpPr/>
          <p:nvPr/>
        </p:nvSpPr>
        <p:spPr bwMode="auto">
          <a:xfrm>
            <a:off x="5921616" y="4300728"/>
            <a:ext cx="1463040" cy="7010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 System</a:t>
            </a:r>
          </a:p>
        </p:txBody>
      </p:sp>
      <p:sp>
        <p:nvSpPr>
          <p:cNvPr id="13" name="Rounded Rectangle 12"/>
          <p:cNvSpPr/>
          <p:nvPr/>
        </p:nvSpPr>
        <p:spPr bwMode="auto">
          <a:xfrm>
            <a:off x="1090144" y="1489325"/>
            <a:ext cx="1950680"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16" name="Rounded Rectangle 15"/>
          <p:cNvSpPr/>
          <p:nvPr/>
        </p:nvSpPr>
        <p:spPr bwMode="auto">
          <a:xfrm>
            <a:off x="3294885" y="2720326"/>
            <a:ext cx="4920618" cy="78241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UI Platform</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(Common Controls, Menus, Dialogs…)</a:t>
            </a:r>
          </a:p>
        </p:txBody>
      </p:sp>
      <p:sp>
        <p:nvSpPr>
          <p:cNvPr id="18" name="Rounded Rectangle 17"/>
          <p:cNvSpPr/>
          <p:nvPr/>
        </p:nvSpPr>
        <p:spPr bwMode="auto">
          <a:xfrm>
            <a:off x="3166224" y="1718539"/>
            <a:ext cx="5093208" cy="78241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User Experience (Shell)</a:t>
            </a:r>
          </a:p>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(control panels, start menu, taskbar…)</a:t>
            </a:r>
          </a:p>
        </p:txBody>
      </p:sp>
      <p:sp>
        <p:nvSpPr>
          <p:cNvPr id="12" name="AutoShape 212"/>
          <p:cNvSpPr>
            <a:spLocks noChangeArrowheads="1"/>
          </p:cNvSpPr>
          <p:nvPr/>
        </p:nvSpPr>
        <p:spPr bwMode="auto">
          <a:xfrm>
            <a:off x="132347" y="2377439"/>
            <a:ext cx="1147813" cy="1857677"/>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14" name="Rectangle 213"/>
          <p:cNvSpPr>
            <a:spLocks noChangeArrowheads="1"/>
          </p:cNvSpPr>
          <p:nvPr/>
        </p:nvSpPr>
        <p:spPr bwMode="blackWhite">
          <a:xfrm>
            <a:off x="227699" y="3858306"/>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ectangle 215"/>
          <p:cNvSpPr>
            <a:spLocks noChangeArrowheads="1"/>
          </p:cNvSpPr>
          <p:nvPr/>
        </p:nvSpPr>
        <p:spPr bwMode="grayWhite">
          <a:xfrm>
            <a:off x="218074" y="3420156"/>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 name="Rectangle 217"/>
          <p:cNvSpPr>
            <a:spLocks noChangeArrowheads="1"/>
          </p:cNvSpPr>
          <p:nvPr/>
        </p:nvSpPr>
        <p:spPr bwMode="auto">
          <a:xfrm>
            <a:off x="480011" y="2461306"/>
            <a:ext cx="410353"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ISV</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0" name="Rectangle 218"/>
          <p:cNvSpPr>
            <a:spLocks noChangeArrowheads="1"/>
          </p:cNvSpPr>
          <p:nvPr/>
        </p:nvSpPr>
        <p:spPr bwMode="auto">
          <a:xfrm>
            <a:off x="480011" y="2931206"/>
            <a:ext cx="548211"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Shell</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1" name="Rectangle 219"/>
          <p:cNvSpPr>
            <a:spLocks noChangeArrowheads="1"/>
          </p:cNvSpPr>
          <p:nvPr/>
        </p:nvSpPr>
        <p:spPr bwMode="auto">
          <a:xfrm>
            <a:off x="480012" y="3856719"/>
            <a:ext cx="831943"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Graphics</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2" name="Rectangle 220"/>
          <p:cNvSpPr>
            <a:spLocks noChangeArrowheads="1"/>
          </p:cNvSpPr>
          <p:nvPr/>
        </p:nvSpPr>
        <p:spPr bwMode="auto">
          <a:xfrm>
            <a:off x="480010" y="3397931"/>
            <a:ext cx="339820" cy="293022"/>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UI</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23" name="Rectangle 235"/>
          <p:cNvSpPr>
            <a:spLocks noChangeArrowheads="1"/>
          </p:cNvSpPr>
          <p:nvPr/>
        </p:nvSpPr>
        <p:spPr bwMode="auto">
          <a:xfrm>
            <a:off x="218074" y="2943957"/>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Rectangle 23"/>
          <p:cNvSpPr/>
          <p:nvPr/>
        </p:nvSpPr>
        <p:spPr bwMode="auto">
          <a:xfrm>
            <a:off x="212641" y="2469509"/>
            <a:ext cx="297498" cy="302578"/>
          </a:xfrm>
          <a:prstGeom prst="rect">
            <a:avLst/>
          </a:prstGeom>
          <a:ln>
            <a:headEnd type="none" w="med" len="med"/>
            <a:tailEnd type="none" w="med" len="med"/>
          </a:ln>
          <a:effectLst>
            <a:glow rad="70000">
              <a:schemeClr val="accent3">
                <a:tint val="30000"/>
                <a:shade val="95000"/>
                <a:satMod val="300000"/>
                <a:alpha val="50000"/>
              </a:schemeClr>
            </a:glo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2065</Words>
  <Application>Microsoft Office PowerPoint</Application>
  <PresentationFormat>On-screen Show (4:3)</PresentationFormat>
  <Paragraphs>418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WinHEC 2008 Template_NEW_9.22.08</vt:lpstr>
      <vt:lpstr>Slide 1</vt:lpstr>
      <vt:lpstr>Working With The Windows 7 Graphics Architecture</vt:lpstr>
      <vt:lpstr>Outline</vt:lpstr>
      <vt:lpstr>Diversity Challenge and Opportunity</vt:lpstr>
      <vt:lpstr>Changing Requirements</vt:lpstr>
      <vt:lpstr>Golden Requirement</vt:lpstr>
      <vt:lpstr>Architecture Is A Moving Target</vt:lpstr>
      <vt:lpstr>Evolutionary Highlights</vt:lpstr>
      <vt:lpstr>Architecture Big Picture</vt:lpstr>
      <vt:lpstr>Composition Model</vt:lpstr>
      <vt:lpstr>No-Composition Model</vt:lpstr>
      <vt:lpstr>Composition – Pros And Cons</vt:lpstr>
      <vt:lpstr>Composition Wins</vt:lpstr>
      <vt:lpstr>Virtual Desktop</vt:lpstr>
      <vt:lpstr>Clone Versus Extend</vt:lpstr>
      <vt:lpstr>Complications</vt:lpstr>
      <vt:lpstr>Mirror Drivers</vt:lpstr>
      <vt:lpstr>Mirror Drivers Must Go</vt:lpstr>
      <vt:lpstr>Display</vt:lpstr>
      <vt:lpstr>Display (cont.)</vt:lpstr>
      <vt:lpstr>Display Issues</vt:lpstr>
      <vt:lpstr>Adapters</vt:lpstr>
      <vt:lpstr>Adapter Seam Examples</vt:lpstr>
      <vt:lpstr>Adapter-Unaware Model</vt:lpstr>
      <vt:lpstr>Aside:  Developer Overload</vt:lpstr>
      <vt:lpstr>Linked Adapters (LDA)</vt:lpstr>
      <vt:lpstr>Dynamic adapter switching</vt:lpstr>
      <vt:lpstr>Scalable Power Management</vt:lpstr>
      <vt:lpstr>Concurrency And Efficiency</vt:lpstr>
      <vt:lpstr>Having It Both Ways? Hardware acceleration all the time</vt:lpstr>
      <vt:lpstr>Hardware Acceleration Objectives</vt:lpstr>
      <vt:lpstr>Worrisome Practices Innovation is good, but …</vt:lpstr>
      <vt:lpstr>Worrisome Practices (cont.) Innovation is good, but …</vt:lpstr>
      <vt:lpstr>Call To Action</vt:lpstr>
      <vt:lpstr>Additional Resources</vt:lpstr>
      <vt:lpstr>Please Complete A Session Evaluation Form Your input is important!</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2008-11-12T06:46:38Z</dcterms:created>
  <dcterms:modified xsi:type="dcterms:W3CDTF">2008-11-12T06:46:43Z</dcterms:modified>
</cp:coreProperties>
</file>