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9.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9"/>
  </p:notesMasterIdLst>
  <p:handoutMasterIdLst>
    <p:handoutMasterId r:id="rId20"/>
  </p:handoutMasterIdLst>
  <p:sldIdLst>
    <p:sldId id="257" r:id="rId2"/>
    <p:sldId id="277" r:id="rId3"/>
    <p:sldId id="279" r:id="rId4"/>
    <p:sldId id="299" r:id="rId5"/>
    <p:sldId id="281" r:id="rId6"/>
    <p:sldId id="288" r:id="rId7"/>
    <p:sldId id="294" r:id="rId8"/>
    <p:sldId id="300" r:id="rId9"/>
    <p:sldId id="282" r:id="rId10"/>
    <p:sldId id="283" r:id="rId11"/>
    <p:sldId id="291" r:id="rId12"/>
    <p:sldId id="292" r:id="rId13"/>
    <p:sldId id="293" r:id="rId14"/>
    <p:sldId id="270" r:id="rId15"/>
    <p:sldId id="271" r:id="rId16"/>
    <p:sldId id="301" r:id="rId17"/>
    <p:sldId id="272" r:id="rId18"/>
  </p:sldIdLst>
  <p:sldSz cx="9144000" cy="6858000" type="screen4x3"/>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591" autoAdjust="0"/>
    <p:restoredTop sz="94667" autoAdjust="0"/>
  </p:normalViewPr>
  <p:slideViewPr>
    <p:cSldViewPr snapToGrid="0" showGuides="1">
      <p:cViewPr varScale="1">
        <p:scale>
          <a:sx n="105" d="100"/>
          <a:sy n="105" d="100"/>
        </p:scale>
        <p:origin x="-276" y="-78"/>
      </p:cViewPr>
      <p:guideLst>
        <p:guide orient="horz" pos="2160"/>
        <p:guide orient="horz" pos="146"/>
        <p:guide orient="horz" pos="4178"/>
        <p:guide orient="horz" pos="893"/>
        <p:guide orient="horz" pos="1198"/>
        <p:guide orient="horz" pos="1484"/>
        <p:guide pos="240"/>
        <p:guide pos="5520"/>
        <p:guide pos="2880"/>
        <p:guide pos="461"/>
      </p:guideLst>
    </p:cSldViewPr>
  </p:slideViewPr>
  <p:outlineViewPr>
    <p:cViewPr>
      <p:scale>
        <a:sx n="33" d="100"/>
        <a:sy n="33" d="100"/>
      </p:scale>
      <p:origin x="0" y="4596"/>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3" d="100"/>
          <a:sy n="83" d="100"/>
        </p:scale>
        <p:origin x="-195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9934534045314065E-2"/>
          <c:y val="4.9804625984252171E-2"/>
          <c:w val="0.7842354537143531"/>
          <c:h val="0.79439574219889753"/>
        </c:manualLayout>
      </c:layout>
      <c:barChart>
        <c:barDir val="col"/>
        <c:grouping val="stacked"/>
        <c:ser>
          <c:idx val="0"/>
          <c:order val="0"/>
          <c:tx>
            <c:strRef>
              <c:f>Sheet1!$B$1</c:f>
              <c:strCache>
                <c:ptCount val="1"/>
                <c:pt idx="0">
                  <c:v>Desktop</c:v>
                </c:pt>
              </c:strCache>
            </c:strRef>
          </c:tx>
          <c:spPr>
            <a:solidFill>
              <a:srgbClr val="3891A7"/>
            </a:solidFill>
          </c:spPr>
          <c:dLbls>
            <c:txPr>
              <a:bodyPr/>
              <a:lstStyle/>
              <a:p>
                <a:pPr>
                  <a:defRPr sz="1200">
                    <a:latin typeface="Microsoft Sans Serif" pitchFamily="34" charset="0"/>
                    <a:cs typeface="Microsoft Sans Serif" pitchFamily="34" charset="0"/>
                  </a:defRPr>
                </a:pPr>
                <a:endParaRPr lang="en-US"/>
              </a:p>
            </c:txPr>
            <c:showVal val="1"/>
          </c:dLbls>
          <c:cat>
            <c:strRef>
              <c:f>Sheet1!$A$2:$A$7</c:f>
              <c:strCache>
                <c:ptCount val="6"/>
                <c:pt idx="0">
                  <c:v>FY06</c:v>
                </c:pt>
                <c:pt idx="1">
                  <c:v>FY07</c:v>
                </c:pt>
                <c:pt idx="2">
                  <c:v>FY08</c:v>
                </c:pt>
                <c:pt idx="3">
                  <c:v>FY09</c:v>
                </c:pt>
                <c:pt idx="4">
                  <c:v>FY10</c:v>
                </c:pt>
                <c:pt idx="5">
                  <c:v>FY11</c:v>
                </c:pt>
              </c:strCache>
            </c:strRef>
          </c:cat>
          <c:val>
            <c:numRef>
              <c:f>Sheet1!$B$2:$B$7</c:f>
              <c:numCache>
                <c:formatCode>0</c:formatCode>
                <c:ptCount val="6"/>
                <c:pt idx="0">
                  <c:v>63.42</c:v>
                </c:pt>
                <c:pt idx="1">
                  <c:v>55.620000000000012</c:v>
                </c:pt>
                <c:pt idx="2">
                  <c:v>49.96</c:v>
                </c:pt>
                <c:pt idx="3">
                  <c:v>45.730000000000011</c:v>
                </c:pt>
                <c:pt idx="4">
                  <c:v>42.4</c:v>
                </c:pt>
                <c:pt idx="5">
                  <c:v>40.15</c:v>
                </c:pt>
              </c:numCache>
            </c:numRef>
          </c:val>
        </c:ser>
        <c:ser>
          <c:idx val="1"/>
          <c:order val="1"/>
          <c:tx>
            <c:strRef>
              <c:f>Sheet1!$C$1</c:f>
              <c:strCache>
                <c:ptCount val="1"/>
                <c:pt idx="0">
                  <c:v>Mobile</c:v>
                </c:pt>
              </c:strCache>
            </c:strRef>
          </c:tx>
          <c:spPr>
            <a:solidFill>
              <a:srgbClr val="FEB80A"/>
            </a:solidFill>
          </c:spPr>
          <c:dLbls>
            <c:txPr>
              <a:bodyPr/>
              <a:lstStyle/>
              <a:p>
                <a:pPr>
                  <a:defRPr sz="1200">
                    <a:solidFill>
                      <a:schemeClr val="bg2"/>
                    </a:solidFill>
                    <a:latin typeface="Microsoft Sans Serif" pitchFamily="34" charset="0"/>
                    <a:cs typeface="Microsoft Sans Serif" pitchFamily="34" charset="0"/>
                  </a:defRPr>
                </a:pPr>
                <a:endParaRPr lang="en-US"/>
              </a:p>
            </c:txPr>
            <c:showVal val="1"/>
          </c:dLbls>
          <c:cat>
            <c:strRef>
              <c:f>Sheet1!$A$2:$A$7</c:f>
              <c:strCache>
                <c:ptCount val="6"/>
                <c:pt idx="0">
                  <c:v>FY06</c:v>
                </c:pt>
                <c:pt idx="1">
                  <c:v>FY07</c:v>
                </c:pt>
                <c:pt idx="2">
                  <c:v>FY08</c:v>
                </c:pt>
                <c:pt idx="3">
                  <c:v>FY09</c:v>
                </c:pt>
                <c:pt idx="4">
                  <c:v>FY10</c:v>
                </c:pt>
                <c:pt idx="5">
                  <c:v>FY11</c:v>
                </c:pt>
              </c:strCache>
            </c:strRef>
          </c:cat>
          <c:val>
            <c:numRef>
              <c:f>Sheet1!$C$2:$C$7</c:f>
              <c:numCache>
                <c:formatCode>0</c:formatCode>
                <c:ptCount val="6"/>
                <c:pt idx="0">
                  <c:v>36.58</c:v>
                </c:pt>
                <c:pt idx="1">
                  <c:v>44.38</c:v>
                </c:pt>
                <c:pt idx="2">
                  <c:v>50.04</c:v>
                </c:pt>
                <c:pt idx="3">
                  <c:v>54.27</c:v>
                </c:pt>
                <c:pt idx="4">
                  <c:v>57.6</c:v>
                </c:pt>
                <c:pt idx="5">
                  <c:v>59.85</c:v>
                </c:pt>
              </c:numCache>
            </c:numRef>
          </c:val>
        </c:ser>
        <c:gapWidth val="91"/>
        <c:overlap val="100"/>
        <c:axId val="79135488"/>
        <c:axId val="79137024"/>
      </c:barChart>
      <c:catAx>
        <c:axId val="79135488"/>
        <c:scaling>
          <c:orientation val="minMax"/>
        </c:scaling>
        <c:axPos val="b"/>
        <c:tickLblPos val="nextTo"/>
        <c:txPr>
          <a:bodyPr/>
          <a:lstStyle/>
          <a:p>
            <a:pPr>
              <a:defRPr sz="1200">
                <a:latin typeface="Microsoft Sans Serif" pitchFamily="34" charset="0"/>
                <a:cs typeface="Microsoft Sans Serif" pitchFamily="34" charset="0"/>
              </a:defRPr>
            </a:pPr>
            <a:endParaRPr lang="en-US"/>
          </a:p>
        </c:txPr>
        <c:crossAx val="79137024"/>
        <c:crosses val="autoZero"/>
        <c:auto val="1"/>
        <c:lblAlgn val="ctr"/>
        <c:lblOffset val="100"/>
      </c:catAx>
      <c:valAx>
        <c:axId val="79137024"/>
        <c:scaling>
          <c:orientation val="minMax"/>
          <c:max val="100"/>
          <c:min val="0"/>
        </c:scaling>
        <c:axPos val="l"/>
        <c:majorGridlines/>
        <c:numFmt formatCode="0" sourceLinked="1"/>
        <c:tickLblPos val="nextTo"/>
        <c:txPr>
          <a:bodyPr/>
          <a:lstStyle/>
          <a:p>
            <a:pPr>
              <a:defRPr sz="1200">
                <a:latin typeface="Microsoft Sans Serif" pitchFamily="34" charset="0"/>
                <a:cs typeface="Microsoft Sans Serif" pitchFamily="34" charset="0"/>
              </a:defRPr>
            </a:pPr>
            <a:endParaRPr lang="en-US"/>
          </a:p>
        </c:txPr>
        <c:crossAx val="79135488"/>
        <c:crosses val="autoZero"/>
        <c:crossBetween val="between"/>
        <c:majorUnit val="25"/>
      </c:valAx>
    </c:plotArea>
    <c:legend>
      <c:legendPos val="r"/>
      <c:layout>
        <c:manualLayout>
          <c:xMode val="edge"/>
          <c:yMode val="edge"/>
          <c:x val="0.86469742546226669"/>
          <c:y val="0.33166987459901137"/>
          <c:w val="0.11657598277743422"/>
          <c:h val="0.24036395450568679"/>
        </c:manualLayout>
      </c:layout>
      <c:txPr>
        <a:bodyPr/>
        <a:lstStyle/>
        <a:p>
          <a:pPr>
            <a:defRPr sz="1200">
              <a:latin typeface="Microsoft Sans Serif" pitchFamily="34" charset="0"/>
              <a:cs typeface="Microsoft Sans Serif" pitchFamily="34" charset="0"/>
            </a:defRPr>
          </a:pPr>
          <a:endParaRPr lang="en-US"/>
        </a:p>
      </c:txPr>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66BFCF-2D69-4B01-AD21-67825109C8CB}" type="doc">
      <dgm:prSet loTypeId="urn:microsoft.com/office/officeart/2005/8/layout/pyramid3" loCatId="pyramid" qsTypeId="urn:microsoft.com/office/officeart/2005/8/quickstyle/3d4" qsCatId="3D" csTypeId="urn:microsoft.com/office/officeart/2005/8/colors/accent1_2" csCatId="accent1" phldr="1"/>
      <dgm:spPr/>
    </dgm:pt>
    <dgm:pt modelId="{3FC71CD0-4A68-4E01-8356-F9B00A036A47}">
      <dgm:prSet phldrT="[Text]" custT="1"/>
      <dgm:spPr/>
      <dgm:t>
        <a:bodyPr/>
        <a:lstStyle/>
        <a:p>
          <a:r>
            <a:rPr lang="en-US" sz="2400" dirty="0" smtClean="0">
              <a:solidFill>
                <a:schemeClr val="bg2"/>
              </a:solidFill>
              <a:latin typeface="Trebuchet MS" pitchFamily="34" charset="0"/>
            </a:rPr>
            <a:t>180M Windows Vista licenses</a:t>
          </a:r>
          <a:endParaRPr lang="en-US" sz="2400" dirty="0">
            <a:solidFill>
              <a:schemeClr val="bg2"/>
            </a:solidFill>
            <a:latin typeface="Trebuchet MS" pitchFamily="34" charset="0"/>
          </a:endParaRPr>
        </a:p>
      </dgm:t>
    </dgm:pt>
    <dgm:pt modelId="{4BCF010A-5F64-4752-9766-7E0DCF47D187}" type="parTrans" cxnId="{471D4C5F-5410-4312-A84A-AF9E310D188D}">
      <dgm:prSet/>
      <dgm:spPr/>
      <dgm:t>
        <a:bodyPr/>
        <a:lstStyle/>
        <a:p>
          <a:endParaRPr lang="en-US"/>
        </a:p>
      </dgm:t>
    </dgm:pt>
    <dgm:pt modelId="{2DEA6D2B-FB96-47DF-BD72-A27F65550554}" type="sibTrans" cxnId="{471D4C5F-5410-4312-A84A-AF9E310D188D}">
      <dgm:prSet/>
      <dgm:spPr/>
      <dgm:t>
        <a:bodyPr/>
        <a:lstStyle/>
        <a:p>
          <a:endParaRPr lang="en-US"/>
        </a:p>
      </dgm:t>
    </dgm:pt>
    <dgm:pt modelId="{25AA3B93-C3D5-4DBC-BB49-1301DE20D3BD}">
      <dgm:prSet phldrT="[Text]" custT="1"/>
      <dgm:spPr/>
      <dgm:t>
        <a:bodyPr/>
        <a:lstStyle/>
        <a:p>
          <a:r>
            <a:rPr lang="en-US" sz="2400" dirty="0" smtClean="0">
              <a:solidFill>
                <a:schemeClr val="bg2"/>
              </a:solidFill>
              <a:latin typeface="Trebuchet MS" pitchFamily="34" charset="0"/>
            </a:rPr>
            <a:t>7M unique </a:t>
          </a:r>
          <a:br>
            <a:rPr lang="en-US" sz="2400" dirty="0" smtClean="0">
              <a:solidFill>
                <a:schemeClr val="bg2"/>
              </a:solidFill>
              <a:latin typeface="Trebuchet MS" pitchFamily="34" charset="0"/>
            </a:rPr>
          </a:br>
          <a:r>
            <a:rPr lang="en-US" sz="2400" dirty="0" smtClean="0">
              <a:solidFill>
                <a:schemeClr val="bg2"/>
              </a:solidFill>
              <a:latin typeface="Trebuchet MS" pitchFamily="34" charset="0"/>
            </a:rPr>
            <a:t>monthly users</a:t>
          </a:r>
          <a:endParaRPr lang="en-US" sz="2400" dirty="0">
            <a:solidFill>
              <a:schemeClr val="bg2"/>
            </a:solidFill>
            <a:latin typeface="Trebuchet MS" pitchFamily="34" charset="0"/>
          </a:endParaRPr>
        </a:p>
      </dgm:t>
    </dgm:pt>
    <dgm:pt modelId="{E91DADCF-59C5-4B97-9F48-E3372A0D18DC}" type="parTrans" cxnId="{EE61B2F4-DBDC-4AFF-ABF7-DDE8F0CF5B01}">
      <dgm:prSet/>
      <dgm:spPr/>
      <dgm:t>
        <a:bodyPr/>
        <a:lstStyle/>
        <a:p>
          <a:endParaRPr lang="en-US"/>
        </a:p>
      </dgm:t>
    </dgm:pt>
    <dgm:pt modelId="{05BDD9D6-6400-44BC-85FE-E018619F9FAF}" type="sibTrans" cxnId="{EE61B2F4-DBDC-4AFF-ABF7-DDE8F0CF5B01}">
      <dgm:prSet/>
      <dgm:spPr/>
      <dgm:t>
        <a:bodyPr/>
        <a:lstStyle/>
        <a:p>
          <a:endParaRPr lang="en-US"/>
        </a:p>
      </dgm:t>
    </dgm:pt>
    <dgm:pt modelId="{EADF413E-BAE0-44FA-8235-D4277973A4C3}">
      <dgm:prSet phldrT="[Text]" custT="1"/>
      <dgm:spPr/>
      <dgm:t>
        <a:bodyPr/>
        <a:lstStyle/>
        <a:p>
          <a:r>
            <a:rPr lang="en-US" sz="2400" dirty="0" smtClean="0">
              <a:solidFill>
                <a:schemeClr val="bg2"/>
              </a:solidFill>
              <a:latin typeface="Trebuchet MS" pitchFamily="34" charset="0"/>
            </a:rPr>
            <a:t>70% TV feature usage</a:t>
          </a:r>
          <a:endParaRPr lang="en-US" sz="2400" dirty="0">
            <a:solidFill>
              <a:schemeClr val="bg2"/>
            </a:solidFill>
            <a:latin typeface="Trebuchet MS" pitchFamily="34" charset="0"/>
          </a:endParaRPr>
        </a:p>
      </dgm:t>
    </dgm:pt>
    <dgm:pt modelId="{0C889F21-4089-42CD-9694-D547DC30E009}" type="parTrans" cxnId="{077781B4-C30F-44AE-86B5-C7A9A2CA4D5C}">
      <dgm:prSet/>
      <dgm:spPr/>
      <dgm:t>
        <a:bodyPr/>
        <a:lstStyle/>
        <a:p>
          <a:endParaRPr lang="en-US"/>
        </a:p>
      </dgm:t>
    </dgm:pt>
    <dgm:pt modelId="{2386FB08-0293-4D57-B0CC-CFC9A198978D}" type="sibTrans" cxnId="{077781B4-C30F-44AE-86B5-C7A9A2CA4D5C}">
      <dgm:prSet/>
      <dgm:spPr/>
      <dgm:t>
        <a:bodyPr/>
        <a:lstStyle/>
        <a:p>
          <a:endParaRPr lang="en-US"/>
        </a:p>
      </dgm:t>
    </dgm:pt>
    <dgm:pt modelId="{3037245D-3DBE-4387-8A39-AABE31EB7E46}" type="pres">
      <dgm:prSet presAssocID="{D566BFCF-2D69-4B01-AD21-67825109C8CB}" presName="Name0" presStyleCnt="0">
        <dgm:presLayoutVars>
          <dgm:dir/>
          <dgm:animLvl val="lvl"/>
          <dgm:resizeHandles val="exact"/>
        </dgm:presLayoutVars>
      </dgm:prSet>
      <dgm:spPr/>
    </dgm:pt>
    <dgm:pt modelId="{1A4EC842-D7F3-44DB-ACD3-83BD50A7BBFE}" type="pres">
      <dgm:prSet presAssocID="{3FC71CD0-4A68-4E01-8356-F9B00A036A47}" presName="Name8" presStyleCnt="0"/>
      <dgm:spPr/>
    </dgm:pt>
    <dgm:pt modelId="{470AAAB1-4392-4551-A2C4-FC4EBBBF98A1}" type="pres">
      <dgm:prSet presAssocID="{3FC71CD0-4A68-4E01-8356-F9B00A036A47}" presName="level" presStyleLbl="node1" presStyleIdx="0" presStyleCnt="3" custLinFactNeighborY="-500">
        <dgm:presLayoutVars>
          <dgm:chMax val="1"/>
          <dgm:bulletEnabled val="1"/>
        </dgm:presLayoutVars>
      </dgm:prSet>
      <dgm:spPr/>
      <dgm:t>
        <a:bodyPr/>
        <a:lstStyle/>
        <a:p>
          <a:endParaRPr lang="en-US"/>
        </a:p>
      </dgm:t>
    </dgm:pt>
    <dgm:pt modelId="{CDBDFA43-B6F8-44CF-9D19-B29C22DE26E8}" type="pres">
      <dgm:prSet presAssocID="{3FC71CD0-4A68-4E01-8356-F9B00A036A47}" presName="levelTx" presStyleLbl="revTx" presStyleIdx="0" presStyleCnt="0">
        <dgm:presLayoutVars>
          <dgm:chMax val="1"/>
          <dgm:bulletEnabled val="1"/>
        </dgm:presLayoutVars>
      </dgm:prSet>
      <dgm:spPr/>
      <dgm:t>
        <a:bodyPr/>
        <a:lstStyle/>
        <a:p>
          <a:endParaRPr lang="en-US"/>
        </a:p>
      </dgm:t>
    </dgm:pt>
    <dgm:pt modelId="{6BF7028D-B9BA-4D81-8A98-C202BB58DB2E}" type="pres">
      <dgm:prSet presAssocID="{25AA3B93-C3D5-4DBC-BB49-1301DE20D3BD}" presName="Name8" presStyleCnt="0"/>
      <dgm:spPr/>
    </dgm:pt>
    <dgm:pt modelId="{2D24F22D-F33E-48DB-BB19-CCE222CE7188}" type="pres">
      <dgm:prSet presAssocID="{25AA3B93-C3D5-4DBC-BB49-1301DE20D3BD}" presName="level" presStyleLbl="node1" presStyleIdx="1" presStyleCnt="3">
        <dgm:presLayoutVars>
          <dgm:chMax val="1"/>
          <dgm:bulletEnabled val="1"/>
        </dgm:presLayoutVars>
      </dgm:prSet>
      <dgm:spPr/>
      <dgm:t>
        <a:bodyPr/>
        <a:lstStyle/>
        <a:p>
          <a:endParaRPr lang="en-US"/>
        </a:p>
      </dgm:t>
    </dgm:pt>
    <dgm:pt modelId="{27FBC8C9-E25D-4228-836F-54B82D82200D}" type="pres">
      <dgm:prSet presAssocID="{25AA3B93-C3D5-4DBC-BB49-1301DE20D3BD}" presName="levelTx" presStyleLbl="revTx" presStyleIdx="0" presStyleCnt="0">
        <dgm:presLayoutVars>
          <dgm:chMax val="1"/>
          <dgm:bulletEnabled val="1"/>
        </dgm:presLayoutVars>
      </dgm:prSet>
      <dgm:spPr/>
      <dgm:t>
        <a:bodyPr/>
        <a:lstStyle/>
        <a:p>
          <a:endParaRPr lang="en-US"/>
        </a:p>
      </dgm:t>
    </dgm:pt>
    <dgm:pt modelId="{8E6F6FC2-2304-4119-A488-413C601ECE46}" type="pres">
      <dgm:prSet presAssocID="{EADF413E-BAE0-44FA-8235-D4277973A4C3}" presName="Name8" presStyleCnt="0"/>
      <dgm:spPr/>
    </dgm:pt>
    <dgm:pt modelId="{0EC4E13F-EEE9-40E4-99E9-818BD0D80B67}" type="pres">
      <dgm:prSet presAssocID="{EADF413E-BAE0-44FA-8235-D4277973A4C3}" presName="level" presStyleLbl="node1" presStyleIdx="2" presStyleCnt="3">
        <dgm:presLayoutVars>
          <dgm:chMax val="1"/>
          <dgm:bulletEnabled val="1"/>
        </dgm:presLayoutVars>
      </dgm:prSet>
      <dgm:spPr/>
      <dgm:t>
        <a:bodyPr/>
        <a:lstStyle/>
        <a:p>
          <a:endParaRPr lang="en-US"/>
        </a:p>
      </dgm:t>
    </dgm:pt>
    <dgm:pt modelId="{B4D5E6AE-E525-433E-A51B-267AD688B197}" type="pres">
      <dgm:prSet presAssocID="{EADF413E-BAE0-44FA-8235-D4277973A4C3}" presName="levelTx" presStyleLbl="revTx" presStyleIdx="0" presStyleCnt="0">
        <dgm:presLayoutVars>
          <dgm:chMax val="1"/>
          <dgm:bulletEnabled val="1"/>
        </dgm:presLayoutVars>
      </dgm:prSet>
      <dgm:spPr/>
      <dgm:t>
        <a:bodyPr/>
        <a:lstStyle/>
        <a:p>
          <a:endParaRPr lang="en-US"/>
        </a:p>
      </dgm:t>
    </dgm:pt>
  </dgm:ptLst>
  <dgm:cxnLst>
    <dgm:cxn modelId="{EE61B2F4-DBDC-4AFF-ABF7-DDE8F0CF5B01}" srcId="{D566BFCF-2D69-4B01-AD21-67825109C8CB}" destId="{25AA3B93-C3D5-4DBC-BB49-1301DE20D3BD}" srcOrd="1" destOrd="0" parTransId="{E91DADCF-59C5-4B97-9F48-E3372A0D18DC}" sibTransId="{05BDD9D6-6400-44BC-85FE-E018619F9FAF}"/>
    <dgm:cxn modelId="{286FEBBB-BC18-429C-B047-8C0AC0C3B42B}" type="presOf" srcId="{25AA3B93-C3D5-4DBC-BB49-1301DE20D3BD}" destId="{2D24F22D-F33E-48DB-BB19-CCE222CE7188}" srcOrd="0" destOrd="0" presId="urn:microsoft.com/office/officeart/2005/8/layout/pyramid3"/>
    <dgm:cxn modelId="{077781B4-C30F-44AE-86B5-C7A9A2CA4D5C}" srcId="{D566BFCF-2D69-4B01-AD21-67825109C8CB}" destId="{EADF413E-BAE0-44FA-8235-D4277973A4C3}" srcOrd="2" destOrd="0" parTransId="{0C889F21-4089-42CD-9694-D547DC30E009}" sibTransId="{2386FB08-0293-4D57-B0CC-CFC9A198978D}"/>
    <dgm:cxn modelId="{26E40265-9E96-4DF9-A82B-EAF3A0A400DD}" type="presOf" srcId="{25AA3B93-C3D5-4DBC-BB49-1301DE20D3BD}" destId="{27FBC8C9-E25D-4228-836F-54B82D82200D}" srcOrd="1" destOrd="0" presId="urn:microsoft.com/office/officeart/2005/8/layout/pyramid3"/>
    <dgm:cxn modelId="{4AB30122-67E9-4CFB-964C-709730434BA7}" type="presOf" srcId="{EADF413E-BAE0-44FA-8235-D4277973A4C3}" destId="{0EC4E13F-EEE9-40E4-99E9-818BD0D80B67}" srcOrd="0" destOrd="0" presId="urn:microsoft.com/office/officeart/2005/8/layout/pyramid3"/>
    <dgm:cxn modelId="{36C27D5F-A77C-4AEB-9B76-E1BB264F7DD0}" type="presOf" srcId="{3FC71CD0-4A68-4E01-8356-F9B00A036A47}" destId="{CDBDFA43-B6F8-44CF-9D19-B29C22DE26E8}" srcOrd="1" destOrd="0" presId="urn:microsoft.com/office/officeart/2005/8/layout/pyramid3"/>
    <dgm:cxn modelId="{471D4C5F-5410-4312-A84A-AF9E310D188D}" srcId="{D566BFCF-2D69-4B01-AD21-67825109C8CB}" destId="{3FC71CD0-4A68-4E01-8356-F9B00A036A47}" srcOrd="0" destOrd="0" parTransId="{4BCF010A-5F64-4752-9766-7E0DCF47D187}" sibTransId="{2DEA6D2B-FB96-47DF-BD72-A27F65550554}"/>
    <dgm:cxn modelId="{E97FCAA6-7D79-4431-B435-F407B5069144}" type="presOf" srcId="{D566BFCF-2D69-4B01-AD21-67825109C8CB}" destId="{3037245D-3DBE-4387-8A39-AABE31EB7E46}" srcOrd="0" destOrd="0" presId="urn:microsoft.com/office/officeart/2005/8/layout/pyramid3"/>
    <dgm:cxn modelId="{2BB4B534-2184-4F06-8075-BC6C46428527}" type="presOf" srcId="{EADF413E-BAE0-44FA-8235-D4277973A4C3}" destId="{B4D5E6AE-E525-433E-A51B-267AD688B197}" srcOrd="1" destOrd="0" presId="urn:microsoft.com/office/officeart/2005/8/layout/pyramid3"/>
    <dgm:cxn modelId="{C638BD41-D92B-4D73-BE13-7D68181F5637}" type="presOf" srcId="{3FC71CD0-4A68-4E01-8356-F9B00A036A47}" destId="{470AAAB1-4392-4551-A2C4-FC4EBBBF98A1}" srcOrd="0" destOrd="0" presId="urn:microsoft.com/office/officeart/2005/8/layout/pyramid3"/>
    <dgm:cxn modelId="{BD55C046-913C-4834-8BB0-F76C8ECE0D38}" type="presParOf" srcId="{3037245D-3DBE-4387-8A39-AABE31EB7E46}" destId="{1A4EC842-D7F3-44DB-ACD3-83BD50A7BBFE}" srcOrd="0" destOrd="0" presId="urn:microsoft.com/office/officeart/2005/8/layout/pyramid3"/>
    <dgm:cxn modelId="{3F5C2C44-EB27-4BC2-9E9A-5F4FD936B8FD}" type="presParOf" srcId="{1A4EC842-D7F3-44DB-ACD3-83BD50A7BBFE}" destId="{470AAAB1-4392-4551-A2C4-FC4EBBBF98A1}" srcOrd="0" destOrd="0" presId="urn:microsoft.com/office/officeart/2005/8/layout/pyramid3"/>
    <dgm:cxn modelId="{7C1A5D93-E743-4331-852D-E35B244FEE38}" type="presParOf" srcId="{1A4EC842-D7F3-44DB-ACD3-83BD50A7BBFE}" destId="{CDBDFA43-B6F8-44CF-9D19-B29C22DE26E8}" srcOrd="1" destOrd="0" presId="urn:microsoft.com/office/officeart/2005/8/layout/pyramid3"/>
    <dgm:cxn modelId="{BC090C4A-047E-4823-AACD-36AC172F9FD9}" type="presParOf" srcId="{3037245D-3DBE-4387-8A39-AABE31EB7E46}" destId="{6BF7028D-B9BA-4D81-8A98-C202BB58DB2E}" srcOrd="1" destOrd="0" presId="urn:microsoft.com/office/officeart/2005/8/layout/pyramid3"/>
    <dgm:cxn modelId="{5C382392-9508-4AA6-BA40-B96A9AA080FB}" type="presParOf" srcId="{6BF7028D-B9BA-4D81-8A98-C202BB58DB2E}" destId="{2D24F22D-F33E-48DB-BB19-CCE222CE7188}" srcOrd="0" destOrd="0" presId="urn:microsoft.com/office/officeart/2005/8/layout/pyramid3"/>
    <dgm:cxn modelId="{1AF4623E-FFD2-4738-BA6C-C97FEB4FFB91}" type="presParOf" srcId="{6BF7028D-B9BA-4D81-8A98-C202BB58DB2E}" destId="{27FBC8C9-E25D-4228-836F-54B82D82200D}" srcOrd="1" destOrd="0" presId="urn:microsoft.com/office/officeart/2005/8/layout/pyramid3"/>
    <dgm:cxn modelId="{58A4E17A-90C1-4521-A3ED-D401D59C4845}" type="presParOf" srcId="{3037245D-3DBE-4387-8A39-AABE31EB7E46}" destId="{8E6F6FC2-2304-4119-A488-413C601ECE46}" srcOrd="2" destOrd="0" presId="urn:microsoft.com/office/officeart/2005/8/layout/pyramid3"/>
    <dgm:cxn modelId="{D5886F5B-9593-474D-B10D-D288363A0C7E}" type="presParOf" srcId="{8E6F6FC2-2304-4119-A488-413C601ECE46}" destId="{0EC4E13F-EEE9-40E4-99E9-818BD0D80B67}" srcOrd="0" destOrd="0" presId="urn:microsoft.com/office/officeart/2005/8/layout/pyramid3"/>
    <dgm:cxn modelId="{A3639E3F-1030-4931-8B15-75C4CA349279}" type="presParOf" srcId="{8E6F6FC2-2304-4119-A488-413C601ECE46}" destId="{B4D5E6AE-E525-433E-A51B-267AD688B197}" srcOrd="1" destOrd="0" presId="urn:microsoft.com/office/officeart/2005/8/layout/pyramid3"/>
  </dgm:cxnLst>
  <dgm:bg/>
  <dgm:whole/>
</dgm:dataModel>
</file>

<file path=ppt/diagrams/data2.xml><?xml version="1.0" encoding="utf-8"?>
<dgm:dataModel xmlns:dgm="http://schemas.openxmlformats.org/drawingml/2006/diagram" xmlns:a="http://schemas.openxmlformats.org/drawingml/2006/main">
  <dgm:ptLst>
    <dgm:pt modelId="{D74B6ED8-13A0-4CB7-9683-2D2892B6D023}" type="doc">
      <dgm:prSet loTypeId="urn:microsoft.com/office/officeart/2005/8/layout/chevron1" loCatId="process" qsTypeId="urn:microsoft.com/office/officeart/2005/8/quickstyle/3d4" qsCatId="3D" csTypeId="urn:microsoft.com/office/officeart/2005/8/colors/accent1_2" csCatId="accent1" phldr="1"/>
      <dgm:spPr/>
      <dgm:t>
        <a:bodyPr/>
        <a:lstStyle/>
        <a:p>
          <a:endParaRPr lang="en-US"/>
        </a:p>
      </dgm:t>
    </dgm:pt>
    <dgm:pt modelId="{BA850108-EFE3-4D38-9C2F-BDB25488D650}">
      <dgm:prSet phldrT="[Text]"/>
      <dgm:spPr/>
      <dgm:t>
        <a:bodyPr/>
        <a:lstStyle/>
        <a:p>
          <a:r>
            <a:rPr lang="en-US" dirty="0" smtClean="0">
              <a:solidFill>
                <a:schemeClr val="bg2"/>
              </a:solidFill>
              <a:latin typeface="Trebuchet MS" pitchFamily="34" charset="0"/>
            </a:rPr>
            <a:t>Dorm PC</a:t>
          </a:r>
          <a:endParaRPr lang="en-US" dirty="0">
            <a:solidFill>
              <a:schemeClr val="bg2"/>
            </a:solidFill>
            <a:latin typeface="Trebuchet MS" pitchFamily="34" charset="0"/>
          </a:endParaRPr>
        </a:p>
      </dgm:t>
    </dgm:pt>
    <dgm:pt modelId="{29ACE8A5-C373-4D6E-B49C-3485C521BFE0}" type="parTrans" cxnId="{38BC0D07-1C25-42F5-B50F-42436C8B3D40}">
      <dgm:prSet/>
      <dgm:spPr/>
      <dgm:t>
        <a:bodyPr/>
        <a:lstStyle/>
        <a:p>
          <a:endParaRPr lang="en-US"/>
        </a:p>
      </dgm:t>
    </dgm:pt>
    <dgm:pt modelId="{48CF7122-2B4E-41E2-BDBA-6B23DB8FA742}" type="sibTrans" cxnId="{38BC0D07-1C25-42F5-B50F-42436C8B3D40}">
      <dgm:prSet/>
      <dgm:spPr/>
      <dgm:t>
        <a:bodyPr/>
        <a:lstStyle/>
        <a:p>
          <a:endParaRPr lang="en-US"/>
        </a:p>
      </dgm:t>
    </dgm:pt>
    <dgm:pt modelId="{13672667-5DCF-47F0-B158-CF4F17D14D44}">
      <dgm:prSet phldrT="[Text]"/>
      <dgm:spPr/>
      <dgm:t>
        <a:bodyPr/>
        <a:lstStyle/>
        <a:p>
          <a:r>
            <a:rPr lang="en-US" dirty="0" smtClean="0">
              <a:solidFill>
                <a:schemeClr val="bg2"/>
              </a:solidFill>
              <a:latin typeface="Trebuchet MS" pitchFamily="34" charset="0"/>
            </a:rPr>
            <a:t>Living room PC</a:t>
          </a:r>
          <a:endParaRPr lang="en-US" dirty="0">
            <a:solidFill>
              <a:schemeClr val="bg2"/>
            </a:solidFill>
            <a:latin typeface="Trebuchet MS" pitchFamily="34" charset="0"/>
          </a:endParaRPr>
        </a:p>
      </dgm:t>
    </dgm:pt>
    <dgm:pt modelId="{B47E21FE-2A94-4161-AA33-02E184B561FB}" type="parTrans" cxnId="{8F430E23-0405-4E96-B2AC-92B80D3665AB}">
      <dgm:prSet/>
      <dgm:spPr/>
      <dgm:t>
        <a:bodyPr/>
        <a:lstStyle/>
        <a:p>
          <a:endParaRPr lang="en-US"/>
        </a:p>
      </dgm:t>
    </dgm:pt>
    <dgm:pt modelId="{3713B78E-FBB0-45FA-81DC-5DC70F8AC405}" type="sibTrans" cxnId="{8F430E23-0405-4E96-B2AC-92B80D3665AB}">
      <dgm:prSet/>
      <dgm:spPr/>
      <dgm:t>
        <a:bodyPr/>
        <a:lstStyle/>
        <a:p>
          <a:endParaRPr lang="en-US"/>
        </a:p>
      </dgm:t>
    </dgm:pt>
    <dgm:pt modelId="{5B2F9786-4893-439A-91A9-000082DD349A}">
      <dgm:prSet phldrT="[Text]"/>
      <dgm:spPr/>
      <dgm:t>
        <a:bodyPr/>
        <a:lstStyle/>
        <a:p>
          <a:r>
            <a:rPr lang="en-US" dirty="0" smtClean="0">
              <a:solidFill>
                <a:schemeClr val="bg2"/>
              </a:solidFill>
              <a:latin typeface="Trebuchet MS" pitchFamily="34" charset="0"/>
            </a:rPr>
            <a:t>Extender</a:t>
          </a:r>
          <a:endParaRPr lang="en-US" dirty="0">
            <a:solidFill>
              <a:schemeClr val="bg2"/>
            </a:solidFill>
            <a:latin typeface="Trebuchet MS" pitchFamily="34" charset="0"/>
          </a:endParaRPr>
        </a:p>
      </dgm:t>
    </dgm:pt>
    <dgm:pt modelId="{A9B03121-FE77-4824-A241-6543F2E5273D}" type="parTrans" cxnId="{C5415C4B-D67B-42C2-A5DF-9A82FE52B189}">
      <dgm:prSet/>
      <dgm:spPr/>
      <dgm:t>
        <a:bodyPr/>
        <a:lstStyle/>
        <a:p>
          <a:endParaRPr lang="en-US"/>
        </a:p>
      </dgm:t>
    </dgm:pt>
    <dgm:pt modelId="{CF60ABE9-03DD-416B-8A4F-51C469D49CA9}" type="sibTrans" cxnId="{C5415C4B-D67B-42C2-A5DF-9A82FE52B189}">
      <dgm:prSet/>
      <dgm:spPr/>
      <dgm:t>
        <a:bodyPr/>
        <a:lstStyle/>
        <a:p>
          <a:endParaRPr lang="en-US"/>
        </a:p>
      </dgm:t>
    </dgm:pt>
    <dgm:pt modelId="{04B53875-B22A-4023-8055-5BB923EA2140}">
      <dgm:prSet phldrT="[Text]"/>
      <dgm:spPr/>
      <dgm:t>
        <a:bodyPr/>
        <a:lstStyle/>
        <a:p>
          <a:r>
            <a:rPr lang="en-US" dirty="0" smtClean="0">
              <a:solidFill>
                <a:schemeClr val="bg2"/>
              </a:solidFill>
              <a:latin typeface="Trebuchet MS" pitchFamily="34" charset="0"/>
            </a:rPr>
            <a:t>TV on your PC</a:t>
          </a:r>
          <a:endParaRPr lang="en-US" dirty="0">
            <a:solidFill>
              <a:schemeClr val="bg2"/>
            </a:solidFill>
            <a:latin typeface="Trebuchet MS" pitchFamily="34" charset="0"/>
          </a:endParaRPr>
        </a:p>
      </dgm:t>
    </dgm:pt>
    <dgm:pt modelId="{6F5DC170-1310-4BE9-A680-B485449D3FDC}" type="parTrans" cxnId="{C8E65EDD-4DDD-4840-BDA3-F3B12FB061C2}">
      <dgm:prSet/>
      <dgm:spPr/>
      <dgm:t>
        <a:bodyPr/>
        <a:lstStyle/>
        <a:p>
          <a:endParaRPr lang="en-US"/>
        </a:p>
      </dgm:t>
    </dgm:pt>
    <dgm:pt modelId="{64373161-69DF-494E-8149-FBB9BAD6900B}" type="sibTrans" cxnId="{C8E65EDD-4DDD-4840-BDA3-F3B12FB061C2}">
      <dgm:prSet/>
      <dgm:spPr/>
      <dgm:t>
        <a:bodyPr/>
        <a:lstStyle/>
        <a:p>
          <a:endParaRPr lang="en-US"/>
        </a:p>
      </dgm:t>
    </dgm:pt>
    <dgm:pt modelId="{2E452550-6998-42E7-8DA6-0086FEE4B229}">
      <dgm:prSet phldrT="[Text]"/>
      <dgm:spPr/>
      <dgm:t>
        <a:bodyPr/>
        <a:lstStyle/>
        <a:p>
          <a:r>
            <a:rPr lang="en-US" dirty="0" smtClean="0">
              <a:solidFill>
                <a:schemeClr val="bg2"/>
              </a:solidFill>
              <a:latin typeface="Trebuchet MS" pitchFamily="34" charset="0"/>
            </a:rPr>
            <a:t>WebTV</a:t>
          </a:r>
          <a:endParaRPr lang="en-US" dirty="0">
            <a:solidFill>
              <a:schemeClr val="bg2"/>
            </a:solidFill>
            <a:latin typeface="Trebuchet MS" pitchFamily="34" charset="0"/>
          </a:endParaRPr>
        </a:p>
      </dgm:t>
    </dgm:pt>
    <dgm:pt modelId="{B5B0AFDB-B8D1-4B73-B294-5C63ED5C2907}" type="parTrans" cxnId="{4DF6803E-ADD8-4FF8-9EFD-E96A1EDCBBB7}">
      <dgm:prSet/>
      <dgm:spPr/>
      <dgm:t>
        <a:bodyPr/>
        <a:lstStyle/>
        <a:p>
          <a:endParaRPr lang="en-US"/>
        </a:p>
      </dgm:t>
    </dgm:pt>
    <dgm:pt modelId="{29253E3A-7A5B-4C31-BBF6-6816165254F6}" type="sibTrans" cxnId="{4DF6803E-ADD8-4FF8-9EFD-E96A1EDCBBB7}">
      <dgm:prSet/>
      <dgm:spPr/>
      <dgm:t>
        <a:bodyPr/>
        <a:lstStyle/>
        <a:p>
          <a:endParaRPr lang="en-US"/>
        </a:p>
      </dgm:t>
    </dgm:pt>
    <dgm:pt modelId="{D80899E2-0317-42C0-9C33-8D16EA6BEC4E}" type="pres">
      <dgm:prSet presAssocID="{D74B6ED8-13A0-4CB7-9683-2D2892B6D023}" presName="Name0" presStyleCnt="0">
        <dgm:presLayoutVars>
          <dgm:dir/>
          <dgm:animLvl val="lvl"/>
          <dgm:resizeHandles val="exact"/>
        </dgm:presLayoutVars>
      </dgm:prSet>
      <dgm:spPr/>
      <dgm:t>
        <a:bodyPr/>
        <a:lstStyle/>
        <a:p>
          <a:endParaRPr lang="en-US"/>
        </a:p>
      </dgm:t>
    </dgm:pt>
    <dgm:pt modelId="{E530492E-67A6-4592-82FA-B9632D498902}" type="pres">
      <dgm:prSet presAssocID="{2E452550-6998-42E7-8DA6-0086FEE4B229}" presName="parTxOnly" presStyleLbl="node1" presStyleIdx="0" presStyleCnt="5">
        <dgm:presLayoutVars>
          <dgm:chMax val="0"/>
          <dgm:chPref val="0"/>
          <dgm:bulletEnabled val="1"/>
        </dgm:presLayoutVars>
      </dgm:prSet>
      <dgm:spPr/>
      <dgm:t>
        <a:bodyPr/>
        <a:lstStyle/>
        <a:p>
          <a:endParaRPr lang="en-US"/>
        </a:p>
      </dgm:t>
    </dgm:pt>
    <dgm:pt modelId="{950014C5-1CD3-4287-9221-D28B92F6C9A5}" type="pres">
      <dgm:prSet presAssocID="{29253E3A-7A5B-4C31-BBF6-6816165254F6}" presName="parTxOnlySpace" presStyleCnt="0"/>
      <dgm:spPr/>
      <dgm:t>
        <a:bodyPr/>
        <a:lstStyle/>
        <a:p>
          <a:endParaRPr lang="en-US"/>
        </a:p>
      </dgm:t>
    </dgm:pt>
    <dgm:pt modelId="{971C3A49-6AF2-44F6-9684-008FD63A799E}" type="pres">
      <dgm:prSet presAssocID="{BA850108-EFE3-4D38-9C2F-BDB25488D650}" presName="parTxOnly" presStyleLbl="node1" presStyleIdx="1" presStyleCnt="5">
        <dgm:presLayoutVars>
          <dgm:chMax val="0"/>
          <dgm:chPref val="0"/>
          <dgm:bulletEnabled val="1"/>
        </dgm:presLayoutVars>
      </dgm:prSet>
      <dgm:spPr/>
      <dgm:t>
        <a:bodyPr/>
        <a:lstStyle/>
        <a:p>
          <a:endParaRPr lang="en-US"/>
        </a:p>
      </dgm:t>
    </dgm:pt>
    <dgm:pt modelId="{73DEC2C5-81C8-419F-AEF7-A5E1ACC16AE0}" type="pres">
      <dgm:prSet presAssocID="{48CF7122-2B4E-41E2-BDBA-6B23DB8FA742}" presName="parTxOnlySpace" presStyleCnt="0"/>
      <dgm:spPr/>
      <dgm:t>
        <a:bodyPr/>
        <a:lstStyle/>
        <a:p>
          <a:endParaRPr lang="en-US"/>
        </a:p>
      </dgm:t>
    </dgm:pt>
    <dgm:pt modelId="{D4502F34-2A2B-42CE-9AB3-1333CF1899EF}" type="pres">
      <dgm:prSet presAssocID="{13672667-5DCF-47F0-B158-CF4F17D14D44}" presName="parTxOnly" presStyleLbl="node1" presStyleIdx="2" presStyleCnt="5">
        <dgm:presLayoutVars>
          <dgm:chMax val="0"/>
          <dgm:chPref val="0"/>
          <dgm:bulletEnabled val="1"/>
        </dgm:presLayoutVars>
      </dgm:prSet>
      <dgm:spPr/>
      <dgm:t>
        <a:bodyPr/>
        <a:lstStyle/>
        <a:p>
          <a:endParaRPr lang="en-US"/>
        </a:p>
      </dgm:t>
    </dgm:pt>
    <dgm:pt modelId="{38E44318-1902-418A-8C2C-77F2FB5EC038}" type="pres">
      <dgm:prSet presAssocID="{3713B78E-FBB0-45FA-81DC-5DC70F8AC405}" presName="parTxOnlySpace" presStyleCnt="0"/>
      <dgm:spPr/>
      <dgm:t>
        <a:bodyPr/>
        <a:lstStyle/>
        <a:p>
          <a:endParaRPr lang="en-US"/>
        </a:p>
      </dgm:t>
    </dgm:pt>
    <dgm:pt modelId="{0B1AA142-64EA-470E-BAE4-C09828E12E76}" type="pres">
      <dgm:prSet presAssocID="{5B2F9786-4893-439A-91A9-000082DD349A}" presName="parTxOnly" presStyleLbl="node1" presStyleIdx="3" presStyleCnt="5">
        <dgm:presLayoutVars>
          <dgm:chMax val="0"/>
          <dgm:chPref val="0"/>
          <dgm:bulletEnabled val="1"/>
        </dgm:presLayoutVars>
      </dgm:prSet>
      <dgm:spPr/>
      <dgm:t>
        <a:bodyPr/>
        <a:lstStyle/>
        <a:p>
          <a:endParaRPr lang="en-US"/>
        </a:p>
      </dgm:t>
    </dgm:pt>
    <dgm:pt modelId="{50377D0C-4101-4579-9950-4C720BCED146}" type="pres">
      <dgm:prSet presAssocID="{CF60ABE9-03DD-416B-8A4F-51C469D49CA9}" presName="parTxOnlySpace" presStyleCnt="0"/>
      <dgm:spPr/>
      <dgm:t>
        <a:bodyPr/>
        <a:lstStyle/>
        <a:p>
          <a:endParaRPr lang="en-US"/>
        </a:p>
      </dgm:t>
    </dgm:pt>
    <dgm:pt modelId="{211E38BA-26F1-4743-8D02-57A8690F314A}" type="pres">
      <dgm:prSet presAssocID="{04B53875-B22A-4023-8055-5BB923EA2140}" presName="parTxOnly" presStyleLbl="node1" presStyleIdx="4" presStyleCnt="5">
        <dgm:presLayoutVars>
          <dgm:chMax val="0"/>
          <dgm:chPref val="0"/>
          <dgm:bulletEnabled val="1"/>
        </dgm:presLayoutVars>
      </dgm:prSet>
      <dgm:spPr/>
      <dgm:t>
        <a:bodyPr/>
        <a:lstStyle/>
        <a:p>
          <a:endParaRPr lang="en-US"/>
        </a:p>
      </dgm:t>
    </dgm:pt>
  </dgm:ptLst>
  <dgm:cxnLst>
    <dgm:cxn modelId="{0F48049A-82C1-4F51-9DD5-0EC76CE494B5}" type="presOf" srcId="{5B2F9786-4893-439A-91A9-000082DD349A}" destId="{0B1AA142-64EA-470E-BAE4-C09828E12E76}" srcOrd="0" destOrd="0" presId="urn:microsoft.com/office/officeart/2005/8/layout/chevron1"/>
    <dgm:cxn modelId="{A6B799DD-B43D-45A6-AC6B-23E3EF67B725}" type="presOf" srcId="{2E452550-6998-42E7-8DA6-0086FEE4B229}" destId="{E530492E-67A6-4592-82FA-B9632D498902}" srcOrd="0" destOrd="0" presId="urn:microsoft.com/office/officeart/2005/8/layout/chevron1"/>
    <dgm:cxn modelId="{4DF6803E-ADD8-4FF8-9EFD-E96A1EDCBBB7}" srcId="{D74B6ED8-13A0-4CB7-9683-2D2892B6D023}" destId="{2E452550-6998-42E7-8DA6-0086FEE4B229}" srcOrd="0" destOrd="0" parTransId="{B5B0AFDB-B8D1-4B73-B294-5C63ED5C2907}" sibTransId="{29253E3A-7A5B-4C31-BBF6-6816165254F6}"/>
    <dgm:cxn modelId="{0E564239-0C81-4654-98C9-C307C1B42DCA}" type="presOf" srcId="{BA850108-EFE3-4D38-9C2F-BDB25488D650}" destId="{971C3A49-6AF2-44F6-9684-008FD63A799E}" srcOrd="0" destOrd="0" presId="urn:microsoft.com/office/officeart/2005/8/layout/chevron1"/>
    <dgm:cxn modelId="{38BC0D07-1C25-42F5-B50F-42436C8B3D40}" srcId="{D74B6ED8-13A0-4CB7-9683-2D2892B6D023}" destId="{BA850108-EFE3-4D38-9C2F-BDB25488D650}" srcOrd="1" destOrd="0" parTransId="{29ACE8A5-C373-4D6E-B49C-3485C521BFE0}" sibTransId="{48CF7122-2B4E-41E2-BDBA-6B23DB8FA742}"/>
    <dgm:cxn modelId="{8F430E23-0405-4E96-B2AC-92B80D3665AB}" srcId="{D74B6ED8-13A0-4CB7-9683-2D2892B6D023}" destId="{13672667-5DCF-47F0-B158-CF4F17D14D44}" srcOrd="2" destOrd="0" parTransId="{B47E21FE-2A94-4161-AA33-02E184B561FB}" sibTransId="{3713B78E-FBB0-45FA-81DC-5DC70F8AC405}"/>
    <dgm:cxn modelId="{B68B05B3-38CA-427F-B323-52CAC35C3C63}" type="presOf" srcId="{13672667-5DCF-47F0-B158-CF4F17D14D44}" destId="{D4502F34-2A2B-42CE-9AB3-1333CF1899EF}" srcOrd="0" destOrd="0" presId="urn:microsoft.com/office/officeart/2005/8/layout/chevron1"/>
    <dgm:cxn modelId="{C8E65EDD-4DDD-4840-BDA3-F3B12FB061C2}" srcId="{D74B6ED8-13A0-4CB7-9683-2D2892B6D023}" destId="{04B53875-B22A-4023-8055-5BB923EA2140}" srcOrd="4" destOrd="0" parTransId="{6F5DC170-1310-4BE9-A680-B485449D3FDC}" sibTransId="{64373161-69DF-494E-8149-FBB9BAD6900B}"/>
    <dgm:cxn modelId="{7C67A229-48D0-4BE6-A849-8B87519CAF0F}" type="presOf" srcId="{04B53875-B22A-4023-8055-5BB923EA2140}" destId="{211E38BA-26F1-4743-8D02-57A8690F314A}" srcOrd="0" destOrd="0" presId="urn:microsoft.com/office/officeart/2005/8/layout/chevron1"/>
    <dgm:cxn modelId="{1C060196-A856-4CCC-82D5-69B794B6BDE5}" type="presOf" srcId="{D74B6ED8-13A0-4CB7-9683-2D2892B6D023}" destId="{D80899E2-0317-42C0-9C33-8D16EA6BEC4E}" srcOrd="0" destOrd="0" presId="urn:microsoft.com/office/officeart/2005/8/layout/chevron1"/>
    <dgm:cxn modelId="{C5415C4B-D67B-42C2-A5DF-9A82FE52B189}" srcId="{D74B6ED8-13A0-4CB7-9683-2D2892B6D023}" destId="{5B2F9786-4893-439A-91A9-000082DD349A}" srcOrd="3" destOrd="0" parTransId="{A9B03121-FE77-4824-A241-6543F2E5273D}" sibTransId="{CF60ABE9-03DD-416B-8A4F-51C469D49CA9}"/>
    <dgm:cxn modelId="{E5C952C8-22DD-466B-BE3D-50F923388330}" type="presParOf" srcId="{D80899E2-0317-42C0-9C33-8D16EA6BEC4E}" destId="{E530492E-67A6-4592-82FA-B9632D498902}" srcOrd="0" destOrd="0" presId="urn:microsoft.com/office/officeart/2005/8/layout/chevron1"/>
    <dgm:cxn modelId="{A9F4AF8C-BEC3-4A8F-8D21-A9B8A98EE7DD}" type="presParOf" srcId="{D80899E2-0317-42C0-9C33-8D16EA6BEC4E}" destId="{950014C5-1CD3-4287-9221-D28B92F6C9A5}" srcOrd="1" destOrd="0" presId="urn:microsoft.com/office/officeart/2005/8/layout/chevron1"/>
    <dgm:cxn modelId="{DC3C9553-6626-4CF2-A314-D92775F3ABB9}" type="presParOf" srcId="{D80899E2-0317-42C0-9C33-8D16EA6BEC4E}" destId="{971C3A49-6AF2-44F6-9684-008FD63A799E}" srcOrd="2" destOrd="0" presId="urn:microsoft.com/office/officeart/2005/8/layout/chevron1"/>
    <dgm:cxn modelId="{5AD22E29-AD66-4DA0-9C7B-8A47968F5462}" type="presParOf" srcId="{D80899E2-0317-42C0-9C33-8D16EA6BEC4E}" destId="{73DEC2C5-81C8-419F-AEF7-A5E1ACC16AE0}" srcOrd="3" destOrd="0" presId="urn:microsoft.com/office/officeart/2005/8/layout/chevron1"/>
    <dgm:cxn modelId="{9D88B807-BF99-4539-B9FD-C574B06E74C0}" type="presParOf" srcId="{D80899E2-0317-42C0-9C33-8D16EA6BEC4E}" destId="{D4502F34-2A2B-42CE-9AB3-1333CF1899EF}" srcOrd="4" destOrd="0" presId="urn:microsoft.com/office/officeart/2005/8/layout/chevron1"/>
    <dgm:cxn modelId="{9CC1C7E9-625C-4476-ADF7-9A63519498D1}" type="presParOf" srcId="{D80899E2-0317-42C0-9C33-8D16EA6BEC4E}" destId="{38E44318-1902-418A-8C2C-77F2FB5EC038}" srcOrd="5" destOrd="0" presId="urn:microsoft.com/office/officeart/2005/8/layout/chevron1"/>
    <dgm:cxn modelId="{B856BE71-E364-4BE3-BE59-85D876482108}" type="presParOf" srcId="{D80899E2-0317-42C0-9C33-8D16EA6BEC4E}" destId="{0B1AA142-64EA-470E-BAE4-C09828E12E76}" srcOrd="6" destOrd="0" presId="urn:microsoft.com/office/officeart/2005/8/layout/chevron1"/>
    <dgm:cxn modelId="{B41A1BCB-F4FB-46F8-AF8F-8EA3CA4273A3}" type="presParOf" srcId="{D80899E2-0317-42C0-9C33-8D16EA6BEC4E}" destId="{50377D0C-4101-4579-9950-4C720BCED146}" srcOrd="7" destOrd="0" presId="urn:microsoft.com/office/officeart/2005/8/layout/chevron1"/>
    <dgm:cxn modelId="{20C637D6-647C-4F93-AF68-2BB34A439052}" type="presParOf" srcId="{D80899E2-0317-42C0-9C33-8D16EA6BEC4E}" destId="{211E38BA-26F1-4743-8D02-57A8690F314A}" srcOrd="8" destOrd="0" presId="urn:microsoft.com/office/officeart/2005/8/layout/chevron1"/>
  </dgm:cxnLst>
  <dgm:bg/>
  <dgm:whole/>
</dgm:dataModel>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0293F8EC-3972-4322-8364-AD51D86E7E1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0293F8EC-3972-4322-8364-AD51D86E7E1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2EF7CD-4122-430A-B803-67A603D378A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3"/>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4"/>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4"/>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windows.com/"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www.windowsmediacenter.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453" y="4252834"/>
            <a:ext cx="8380412" cy="553998"/>
          </a:xfrm>
        </p:spPr>
        <p:txBody>
          <a:bodyPr/>
          <a:lstStyle/>
          <a:p>
            <a:pPr algn="ctr">
              <a:buNone/>
            </a:pPr>
            <a:r>
              <a:rPr lang="en-US" sz="4000" dirty="0" smtClean="0"/>
              <a:t>Anyone	  |   Anytime   |   Anywhere</a:t>
            </a:r>
          </a:p>
        </p:txBody>
      </p:sp>
      <p:pic>
        <p:nvPicPr>
          <p:cNvPr id="4" name="Picture 3" descr="\\ehomefs\eHome\UserXP\Design\jennir\Misc\wmc_mantra.png"/>
          <p:cNvPicPr>
            <a:picLocks noChangeAspect="1" noChangeArrowheads="1"/>
          </p:cNvPicPr>
          <p:nvPr/>
        </p:nvPicPr>
        <p:blipFill>
          <a:blip r:embed="rId3"/>
          <a:stretch>
            <a:fillRect/>
          </a:stretch>
        </p:blipFill>
        <p:spPr bwMode="auto">
          <a:xfrm>
            <a:off x="1714500" y="1390650"/>
            <a:ext cx="5715000" cy="203835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TV For Anyone</a:t>
            </a:r>
            <a:endParaRPr lang="en-US" dirty="0"/>
          </a:p>
        </p:txBody>
      </p:sp>
      <p:grpSp>
        <p:nvGrpSpPr>
          <p:cNvPr id="20" name="Group 19"/>
          <p:cNvGrpSpPr/>
          <p:nvPr/>
        </p:nvGrpSpPr>
        <p:grpSpPr>
          <a:xfrm>
            <a:off x="0" y="894208"/>
            <a:ext cx="9144000" cy="1869777"/>
            <a:chOff x="0" y="894208"/>
            <a:chExt cx="9144000" cy="1869777"/>
          </a:xfrm>
        </p:grpSpPr>
        <p:sp>
          <p:nvSpPr>
            <p:cNvPr id="10" name="TextBox 9"/>
            <p:cNvSpPr txBox="1"/>
            <p:nvPr/>
          </p:nvSpPr>
          <p:spPr>
            <a:xfrm>
              <a:off x="0" y="2148432"/>
              <a:ext cx="9144000" cy="615553"/>
            </a:xfrm>
            <a:prstGeom prst="rect">
              <a:avLst/>
            </a:prstGeom>
            <a:noFill/>
          </p:spPr>
          <p:txBody>
            <a:bodyPr wrap="square" rtlCol="0">
              <a:spAutoFit/>
            </a:bodyPr>
            <a:lstStyle/>
            <a:p>
              <a:pPr algn="ctr"/>
              <a:r>
                <a:rPr lang="en-US" sz="2000" b="1" dirty="0" smtClean="0">
                  <a:effectLst>
                    <a:outerShdw blurRad="38100" dist="38100" dir="2700000" algn="tl">
                      <a:srgbClr val="000000">
                        <a:alpha val="43137"/>
                      </a:srgbClr>
                    </a:outerShdw>
                  </a:effectLst>
                  <a:latin typeface="Trebuchet MS" pitchFamily="34" charset="0"/>
                </a:rPr>
                <a:t>My</a:t>
              </a:r>
              <a:r>
                <a:rPr lang="en-US" sz="2000" b="1" dirty="0" smtClean="0">
                  <a:solidFill>
                    <a:schemeClr val="tx1"/>
                  </a:solidFill>
                  <a:effectLst>
                    <a:outerShdw blurRad="38100" dist="38100" dir="2700000" algn="tl">
                      <a:srgbClr val="000000">
                        <a:alpha val="43137"/>
                      </a:srgbClr>
                    </a:outerShdw>
                  </a:effectLst>
                  <a:latin typeface="Trebuchet MS" pitchFamily="34" charset="0"/>
                </a:rPr>
                <a:t> guide to Internet TV</a:t>
              </a:r>
              <a:endParaRPr lang="en-US" sz="2000" b="1" dirty="0" smtClean="0">
                <a:effectLst>
                  <a:outerShdw blurRad="38100" dist="38100" dir="2700000" algn="tl">
                    <a:srgbClr val="000000">
                      <a:alpha val="43137"/>
                    </a:srgbClr>
                  </a:outerShdw>
                </a:effectLst>
                <a:latin typeface="Trebuchet MS" pitchFamily="34" charset="0"/>
              </a:endParaRPr>
            </a:p>
            <a:p>
              <a:pPr algn="ctr"/>
              <a:r>
                <a:rPr lang="en-US" sz="1400" dirty="0" smtClean="0">
                  <a:solidFill>
                    <a:schemeClr val="tx1"/>
                  </a:solidFill>
                  <a:effectLst>
                    <a:outerShdw blurRad="38100" dist="38100" dir="2700000" algn="tl">
                      <a:srgbClr val="000000">
                        <a:alpha val="43137"/>
                      </a:srgbClr>
                    </a:outerShdw>
                  </a:effectLst>
                  <a:latin typeface="Trebuchet MS" pitchFamily="34" charset="0"/>
                </a:rPr>
                <a:t>Multiple providers over broadband</a:t>
              </a:r>
            </a:p>
          </p:txBody>
        </p:sp>
        <p:grpSp>
          <p:nvGrpSpPr>
            <p:cNvPr id="18" name="Group 17"/>
            <p:cNvGrpSpPr/>
            <p:nvPr/>
          </p:nvGrpSpPr>
          <p:grpSpPr>
            <a:xfrm>
              <a:off x="633740" y="894208"/>
              <a:ext cx="7876519" cy="1254834"/>
              <a:chOff x="308476" y="894208"/>
              <a:chExt cx="8466713" cy="1348860"/>
            </a:xfrm>
          </p:grpSpPr>
          <p:pic>
            <p:nvPicPr>
              <p:cNvPr id="19" name="Picture 18" descr="BB Guide.png"/>
              <p:cNvPicPr>
                <a:picLocks noChangeAspect="1"/>
              </p:cNvPicPr>
              <p:nvPr/>
            </p:nvPicPr>
            <p:blipFill>
              <a:blip r:embed="rId3" cstate="print"/>
              <a:stretch>
                <a:fillRect/>
              </a:stretch>
            </p:blipFill>
            <p:spPr>
              <a:xfrm>
                <a:off x="3225800" y="897632"/>
                <a:ext cx="2730863" cy="1342570"/>
              </a:xfrm>
              <a:prstGeom prst="rect">
                <a:avLst/>
              </a:prstGeom>
              <a:noFill/>
              <a:ln>
                <a:noFill/>
              </a:ln>
            </p:spPr>
          </p:pic>
          <p:pic>
            <p:nvPicPr>
              <p:cNvPr id="23" name="Picture 22" descr="BB Start.png"/>
              <p:cNvPicPr>
                <a:picLocks noChangeAspect="1"/>
              </p:cNvPicPr>
              <p:nvPr/>
            </p:nvPicPr>
            <p:blipFill>
              <a:blip r:embed="rId4" cstate="print"/>
              <a:stretch>
                <a:fillRect/>
              </a:stretch>
            </p:blipFill>
            <p:spPr>
              <a:xfrm>
                <a:off x="308476" y="894208"/>
                <a:ext cx="2863873" cy="1346727"/>
              </a:xfrm>
              <a:prstGeom prst="rect">
                <a:avLst/>
              </a:prstGeom>
              <a:noFill/>
              <a:ln>
                <a:noFill/>
              </a:ln>
            </p:spPr>
          </p:pic>
          <p:pic>
            <p:nvPicPr>
              <p:cNvPr id="28" name="Picture 27" descr="BB UI.png"/>
              <p:cNvPicPr>
                <a:picLocks noChangeAspect="1"/>
              </p:cNvPicPr>
              <p:nvPr/>
            </p:nvPicPr>
            <p:blipFill>
              <a:blip r:embed="rId5" cstate="print"/>
              <a:stretch>
                <a:fillRect/>
              </a:stretch>
            </p:blipFill>
            <p:spPr>
              <a:xfrm>
                <a:off x="6027700" y="896341"/>
                <a:ext cx="2747489" cy="1346727"/>
              </a:xfrm>
              <a:prstGeom prst="rect">
                <a:avLst/>
              </a:prstGeom>
              <a:noFill/>
              <a:ln>
                <a:noFill/>
              </a:ln>
            </p:spPr>
          </p:pic>
        </p:grpSp>
      </p:grpSp>
      <p:grpSp>
        <p:nvGrpSpPr>
          <p:cNvPr id="30" name="Group 29"/>
          <p:cNvGrpSpPr/>
          <p:nvPr/>
        </p:nvGrpSpPr>
        <p:grpSpPr>
          <a:xfrm>
            <a:off x="0" y="4731433"/>
            <a:ext cx="9144000" cy="1818575"/>
            <a:chOff x="0" y="4731433"/>
            <a:chExt cx="9144000" cy="1818575"/>
          </a:xfrm>
        </p:grpSpPr>
        <p:sp>
          <p:nvSpPr>
            <p:cNvPr id="27" name="TextBox 26"/>
            <p:cNvSpPr txBox="1"/>
            <p:nvPr/>
          </p:nvSpPr>
          <p:spPr>
            <a:xfrm>
              <a:off x="0" y="6149898"/>
              <a:ext cx="9144000" cy="400110"/>
            </a:xfrm>
            <a:prstGeom prst="rect">
              <a:avLst/>
            </a:prstGeom>
            <a:noFill/>
          </p:spPr>
          <p:txBody>
            <a:bodyPr wrap="square" rtlCol="0">
              <a:spAutoFit/>
            </a:bodyPr>
            <a:lstStyle/>
            <a:p>
              <a:pPr algn="ctr"/>
              <a:r>
                <a:rPr lang="en-US" sz="2000" b="1" dirty="0" smtClean="0">
                  <a:latin typeface="Trebuchet MS" pitchFamily="34" charset="0"/>
                </a:rPr>
                <a:t>Start menu, taskbar, gadget, </a:t>
              </a:r>
              <a:r>
                <a:rPr lang="en-US" sz="2000" b="1" dirty="0" err="1" smtClean="0">
                  <a:latin typeface="Trebuchet MS" pitchFamily="34" charset="0"/>
                </a:rPr>
                <a:t>TurboScroll</a:t>
              </a:r>
              <a:r>
                <a:rPr lang="en-US" sz="2000" b="1" dirty="0" smtClean="0">
                  <a:latin typeface="Trebuchet MS" pitchFamily="34" charset="0"/>
                </a:rPr>
                <a:t>, and seek</a:t>
              </a:r>
            </a:p>
          </p:txBody>
        </p:sp>
        <p:grpSp>
          <p:nvGrpSpPr>
            <p:cNvPr id="22" name="Group 21"/>
            <p:cNvGrpSpPr/>
            <p:nvPr/>
          </p:nvGrpSpPr>
          <p:grpSpPr>
            <a:xfrm>
              <a:off x="679605" y="4731433"/>
              <a:ext cx="7505390" cy="1414416"/>
              <a:chOff x="127000" y="4627293"/>
              <a:chExt cx="8610600" cy="1622695"/>
            </a:xfrm>
          </p:grpSpPr>
          <p:pic>
            <p:nvPicPr>
              <p:cNvPr id="24" name="Picture 3"/>
              <p:cNvPicPr>
                <a:picLocks noChangeAspect="1" noChangeArrowheads="1"/>
              </p:cNvPicPr>
              <p:nvPr/>
            </p:nvPicPr>
            <p:blipFill>
              <a:blip r:embed="rId6"/>
              <a:stretch>
                <a:fillRect/>
              </a:stretch>
            </p:blipFill>
            <p:spPr bwMode="auto">
              <a:xfrm>
                <a:off x="3765550" y="4811289"/>
                <a:ext cx="1267002" cy="1267002"/>
              </a:xfrm>
              <a:prstGeom prst="rect">
                <a:avLst/>
              </a:prstGeom>
              <a:noFill/>
              <a:ln>
                <a:noFill/>
              </a:ln>
            </p:spPr>
          </p:pic>
          <p:pic>
            <p:nvPicPr>
              <p:cNvPr id="25" name="Picture 4"/>
              <p:cNvPicPr>
                <a:picLocks noChangeAspect="1" noChangeArrowheads="1"/>
              </p:cNvPicPr>
              <p:nvPr/>
            </p:nvPicPr>
            <p:blipFill>
              <a:blip r:embed="rId7"/>
              <a:srcRect/>
              <a:stretch>
                <a:fillRect/>
              </a:stretch>
            </p:blipFill>
            <p:spPr bwMode="auto">
              <a:xfrm>
                <a:off x="1727200" y="4672410"/>
                <a:ext cx="1905000" cy="1577578"/>
              </a:xfrm>
              <a:prstGeom prst="rect">
                <a:avLst/>
              </a:prstGeom>
              <a:noFill/>
              <a:ln w="9525">
                <a:noFill/>
                <a:miter lim="800000"/>
                <a:headEnd/>
                <a:tailEnd/>
              </a:ln>
              <a:effectLst/>
            </p:spPr>
          </p:pic>
          <p:pic>
            <p:nvPicPr>
              <p:cNvPr id="26" name="Picture 5"/>
              <p:cNvPicPr>
                <a:picLocks noChangeAspect="1" noChangeArrowheads="1"/>
              </p:cNvPicPr>
              <p:nvPr/>
            </p:nvPicPr>
            <p:blipFill>
              <a:blip r:embed="rId8" cstate="print"/>
              <a:stretch>
                <a:fillRect/>
              </a:stretch>
            </p:blipFill>
            <p:spPr bwMode="auto">
              <a:xfrm>
                <a:off x="127000" y="4660899"/>
                <a:ext cx="1504676" cy="1583651"/>
              </a:xfrm>
              <a:prstGeom prst="rect">
                <a:avLst/>
              </a:prstGeom>
              <a:noFill/>
              <a:ln>
                <a:noFill/>
              </a:ln>
            </p:spPr>
          </p:pic>
          <p:pic>
            <p:nvPicPr>
              <p:cNvPr id="29" name="Picture 6"/>
              <p:cNvPicPr>
                <a:picLocks noChangeAspect="1" noChangeArrowheads="1"/>
              </p:cNvPicPr>
              <p:nvPr/>
            </p:nvPicPr>
            <p:blipFill>
              <a:blip r:embed="rId9" cstate="print"/>
              <a:stretch>
                <a:fillRect/>
              </a:stretch>
            </p:blipFill>
            <p:spPr bwMode="auto">
              <a:xfrm>
                <a:off x="5499099" y="4627293"/>
                <a:ext cx="2934393" cy="1055716"/>
              </a:xfrm>
              <a:prstGeom prst="rect">
                <a:avLst/>
              </a:prstGeom>
              <a:noFill/>
              <a:ln>
                <a:noFill/>
              </a:ln>
            </p:spPr>
          </p:pic>
          <p:pic>
            <p:nvPicPr>
              <p:cNvPr id="31" name="Picture 30" descr="Seek.png"/>
              <p:cNvPicPr>
                <a:picLocks noChangeAspect="1"/>
              </p:cNvPicPr>
              <p:nvPr/>
            </p:nvPicPr>
            <p:blipFill>
              <a:blip r:embed="rId10" cstate="print"/>
              <a:srcRect l="7080"/>
              <a:stretch>
                <a:fillRect/>
              </a:stretch>
            </p:blipFill>
            <p:spPr>
              <a:xfrm>
                <a:off x="5226050" y="5715942"/>
                <a:ext cx="3511550" cy="492784"/>
              </a:xfrm>
              <a:prstGeom prst="rect">
                <a:avLst/>
              </a:prstGeom>
            </p:spPr>
          </p:pic>
        </p:grpSp>
      </p:grpSp>
      <p:grpSp>
        <p:nvGrpSpPr>
          <p:cNvPr id="36" name="Group 35"/>
          <p:cNvGrpSpPr/>
          <p:nvPr/>
        </p:nvGrpSpPr>
        <p:grpSpPr>
          <a:xfrm>
            <a:off x="0" y="2876885"/>
            <a:ext cx="9144000" cy="1752325"/>
            <a:chOff x="0" y="2876885"/>
            <a:chExt cx="9144000" cy="1752325"/>
          </a:xfrm>
        </p:grpSpPr>
        <p:sp>
          <p:nvSpPr>
            <p:cNvPr id="21" name="TextBox 20"/>
            <p:cNvSpPr txBox="1"/>
            <p:nvPr/>
          </p:nvSpPr>
          <p:spPr>
            <a:xfrm>
              <a:off x="0" y="4229100"/>
              <a:ext cx="9144000" cy="400110"/>
            </a:xfrm>
            <a:prstGeom prst="rect">
              <a:avLst/>
            </a:prstGeom>
            <a:noFill/>
          </p:spPr>
          <p:txBody>
            <a:bodyPr wrap="square" rtlCol="0">
              <a:spAutoFit/>
            </a:bodyPr>
            <a:lstStyle/>
            <a:p>
              <a:pPr algn="ctr"/>
              <a:r>
                <a:rPr lang="en-US" sz="2000" b="1" dirty="0" smtClean="0">
                  <a:latin typeface="Trebuchet MS" pitchFamily="34" charset="0"/>
                </a:rPr>
                <a:t>One place for playback</a:t>
              </a:r>
            </a:p>
          </p:txBody>
        </p:sp>
        <p:pic>
          <p:nvPicPr>
            <p:cNvPr id="34" name="Picture 33" descr="Playback.png"/>
            <p:cNvPicPr>
              <a:picLocks noChangeAspect="1"/>
            </p:cNvPicPr>
            <p:nvPr/>
          </p:nvPicPr>
          <p:blipFill>
            <a:blip r:embed="rId11" cstate="print"/>
            <a:srcRect l="833" t="5000" r="1111" b="5889"/>
            <a:stretch>
              <a:fillRect/>
            </a:stretch>
          </p:blipFill>
          <p:spPr>
            <a:xfrm>
              <a:off x="3246709" y="2876885"/>
              <a:ext cx="2618832" cy="1364580"/>
            </a:xfrm>
            <a:prstGeom prst="rect">
              <a:avLst/>
            </a:prstGeom>
          </p:spPr>
        </p:pic>
      </p:gr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TV Anytime</a:t>
            </a:r>
            <a:endParaRPr lang="en-US" dirty="0"/>
          </a:p>
        </p:txBody>
      </p:sp>
      <p:grpSp>
        <p:nvGrpSpPr>
          <p:cNvPr id="29" name="Group 28"/>
          <p:cNvGrpSpPr/>
          <p:nvPr/>
        </p:nvGrpSpPr>
        <p:grpSpPr>
          <a:xfrm>
            <a:off x="0" y="4748522"/>
            <a:ext cx="9144000" cy="1776361"/>
            <a:chOff x="0" y="4615172"/>
            <a:chExt cx="9144000" cy="1776361"/>
          </a:xfrm>
        </p:grpSpPr>
        <p:pic>
          <p:nvPicPr>
            <p:cNvPr id="27" name="Picture 4"/>
            <p:cNvPicPr>
              <a:picLocks noChangeAspect="1" noChangeArrowheads="1"/>
            </p:cNvPicPr>
            <p:nvPr/>
          </p:nvPicPr>
          <p:blipFill>
            <a:blip r:embed="rId3" cstate="print"/>
            <a:srcRect/>
            <a:stretch>
              <a:fillRect/>
            </a:stretch>
          </p:blipFill>
          <p:spPr bwMode="auto">
            <a:xfrm>
              <a:off x="2736850" y="4615172"/>
              <a:ext cx="3676650" cy="1455687"/>
            </a:xfrm>
            <a:prstGeom prst="rect">
              <a:avLst/>
            </a:prstGeom>
            <a:noFill/>
            <a:ln w="9525">
              <a:noFill/>
              <a:miter lim="800000"/>
              <a:headEnd/>
              <a:tailEnd/>
            </a:ln>
            <a:effectLst/>
          </p:spPr>
        </p:pic>
        <p:sp>
          <p:nvSpPr>
            <p:cNvPr id="28" name="TextBox 27"/>
            <p:cNvSpPr txBox="1"/>
            <p:nvPr/>
          </p:nvSpPr>
          <p:spPr>
            <a:xfrm>
              <a:off x="0" y="5991423"/>
              <a:ext cx="9144000" cy="400110"/>
            </a:xfrm>
            <a:prstGeom prst="rect">
              <a:avLst/>
            </a:prstGeom>
            <a:noFill/>
          </p:spPr>
          <p:txBody>
            <a:bodyPr wrap="square" rtlCol="0">
              <a:spAutoFit/>
            </a:bodyPr>
            <a:lstStyle/>
            <a:p>
              <a:pPr algn="ctr"/>
              <a:r>
                <a:rPr lang="en-US" sz="2000" b="1" dirty="0" smtClean="0">
                  <a:effectLst>
                    <a:outerShdw blurRad="38100" dist="38100" dir="2700000" algn="tl">
                      <a:srgbClr val="000000">
                        <a:alpha val="43137"/>
                      </a:srgbClr>
                    </a:outerShdw>
                  </a:effectLst>
                  <a:latin typeface="Trebuchet MS" pitchFamily="34" charset="0"/>
                </a:rPr>
                <a:t>Single guide for broadband and broadcast</a:t>
              </a:r>
            </a:p>
          </p:txBody>
        </p:sp>
      </p:grpSp>
      <p:grpSp>
        <p:nvGrpSpPr>
          <p:cNvPr id="31" name="Group 30"/>
          <p:cNvGrpSpPr/>
          <p:nvPr/>
        </p:nvGrpSpPr>
        <p:grpSpPr>
          <a:xfrm>
            <a:off x="0" y="892373"/>
            <a:ext cx="9144000" cy="1695053"/>
            <a:chOff x="0" y="892373"/>
            <a:chExt cx="9144000" cy="1695053"/>
          </a:xfrm>
        </p:grpSpPr>
        <p:pic>
          <p:nvPicPr>
            <p:cNvPr id="21" name="Picture 3"/>
            <p:cNvPicPr>
              <a:picLocks noChangeAspect="1" noChangeArrowheads="1"/>
            </p:cNvPicPr>
            <p:nvPr/>
          </p:nvPicPr>
          <p:blipFill>
            <a:blip r:embed="rId4" cstate="print"/>
            <a:srcRect/>
            <a:stretch>
              <a:fillRect/>
            </a:stretch>
          </p:blipFill>
          <p:spPr bwMode="auto">
            <a:xfrm>
              <a:off x="450851" y="892373"/>
              <a:ext cx="3994150" cy="1162050"/>
            </a:xfrm>
            <a:prstGeom prst="rect">
              <a:avLst/>
            </a:prstGeom>
            <a:noFill/>
            <a:ln w="9525">
              <a:noFill/>
              <a:miter lim="800000"/>
              <a:headEnd/>
              <a:tailEnd/>
            </a:ln>
            <a:effectLst/>
          </p:spPr>
        </p:pic>
        <p:sp>
          <p:nvSpPr>
            <p:cNvPr id="23" name="TextBox 22"/>
            <p:cNvSpPr txBox="1"/>
            <p:nvPr/>
          </p:nvSpPr>
          <p:spPr>
            <a:xfrm>
              <a:off x="0" y="1971873"/>
              <a:ext cx="9144000" cy="615553"/>
            </a:xfrm>
            <a:prstGeom prst="rect">
              <a:avLst/>
            </a:prstGeom>
            <a:noFill/>
          </p:spPr>
          <p:txBody>
            <a:bodyPr wrap="square" rtlCol="0">
              <a:spAutoFit/>
            </a:bodyPr>
            <a:lstStyle/>
            <a:p>
              <a:pPr algn="ctr"/>
              <a:r>
                <a:rPr lang="en-US" sz="2000" b="1" dirty="0" smtClean="0">
                  <a:effectLst>
                    <a:outerShdw blurRad="38100" dist="38100" dir="2700000" algn="tl">
                      <a:srgbClr val="000000">
                        <a:alpha val="43137"/>
                      </a:srgbClr>
                    </a:outerShdw>
                  </a:effectLst>
                  <a:latin typeface="Trebuchet MS" pitchFamily="34" charset="0"/>
                </a:rPr>
                <a:t>My PC is my DVR</a:t>
              </a:r>
            </a:p>
            <a:p>
              <a:pPr algn="ctr"/>
              <a:r>
                <a:rPr lang="en-US" sz="1400" dirty="0" smtClean="0">
                  <a:solidFill>
                    <a:schemeClr val="tx1"/>
                  </a:solidFill>
                  <a:effectLst>
                    <a:outerShdw blurRad="38100" dist="38100" dir="2700000" algn="tl">
                      <a:srgbClr val="000000">
                        <a:alpha val="43137"/>
                      </a:srgbClr>
                    </a:outerShdw>
                  </a:effectLst>
                  <a:latin typeface="Trebuchet MS" pitchFamily="34" charset="0"/>
                </a:rPr>
                <a:t>Live News, Live Sports, HD TV | QAM, DVB-T/S, ISDB-T/S | Heterogeneous tuner support in Win7</a:t>
              </a:r>
            </a:p>
          </p:txBody>
        </p:sp>
        <p:pic>
          <p:nvPicPr>
            <p:cNvPr id="8193" name="Picture 1" descr="\\ehomefs\public\tonyman\screenshots\hybrid04.png"/>
            <p:cNvPicPr>
              <a:picLocks noChangeAspect="1" noChangeArrowheads="1"/>
            </p:cNvPicPr>
            <p:nvPr/>
          </p:nvPicPr>
          <p:blipFill>
            <a:blip r:embed="rId5"/>
            <a:srcRect l="4297" t="15807" r="4059" b="21261"/>
            <a:stretch>
              <a:fillRect/>
            </a:stretch>
          </p:blipFill>
          <p:spPr bwMode="auto">
            <a:xfrm>
              <a:off x="4514849" y="896922"/>
              <a:ext cx="3994151" cy="1160478"/>
            </a:xfrm>
            <a:prstGeom prst="rect">
              <a:avLst/>
            </a:prstGeom>
            <a:noFill/>
          </p:spPr>
        </p:pic>
      </p:grpSp>
      <p:grpSp>
        <p:nvGrpSpPr>
          <p:cNvPr id="30" name="Group 29"/>
          <p:cNvGrpSpPr/>
          <p:nvPr/>
        </p:nvGrpSpPr>
        <p:grpSpPr>
          <a:xfrm>
            <a:off x="0" y="2681858"/>
            <a:ext cx="9144000" cy="2039168"/>
            <a:chOff x="0" y="2612008"/>
            <a:chExt cx="9144000" cy="2039168"/>
          </a:xfrm>
        </p:grpSpPr>
        <p:sp>
          <p:nvSpPr>
            <p:cNvPr id="26" name="TextBox 25"/>
            <p:cNvSpPr txBox="1"/>
            <p:nvPr/>
          </p:nvSpPr>
          <p:spPr>
            <a:xfrm>
              <a:off x="0" y="4035623"/>
              <a:ext cx="9144000" cy="615553"/>
            </a:xfrm>
            <a:prstGeom prst="rect">
              <a:avLst/>
            </a:prstGeom>
            <a:noFill/>
          </p:spPr>
          <p:txBody>
            <a:bodyPr wrap="square" rtlCol="0">
              <a:spAutoFit/>
            </a:bodyPr>
            <a:lstStyle/>
            <a:p>
              <a:pPr algn="ctr"/>
              <a:r>
                <a:rPr lang="en-US" sz="2000" b="1" dirty="0" smtClean="0">
                  <a:effectLst>
                    <a:outerShdw blurRad="38100" dist="38100" dir="2700000" algn="tl">
                      <a:srgbClr val="000000">
                        <a:alpha val="43137"/>
                      </a:srgbClr>
                    </a:outerShdw>
                  </a:effectLst>
                  <a:latin typeface="Trebuchet MS" pitchFamily="34" charset="0"/>
                </a:rPr>
                <a:t>Pay and proprietary TV services</a:t>
              </a:r>
            </a:p>
            <a:p>
              <a:pPr algn="ctr"/>
              <a:r>
                <a:rPr lang="en-US" sz="1400" dirty="0" smtClean="0">
                  <a:effectLst>
                    <a:outerShdw blurRad="38100" dist="38100" dir="2700000" algn="tl">
                      <a:srgbClr val="000000">
                        <a:alpha val="43137"/>
                      </a:srgbClr>
                    </a:outerShdw>
                  </a:effectLst>
                  <a:latin typeface="Trebuchet MS" pitchFamily="34" charset="0"/>
                </a:rPr>
                <a:t>OTT subscriptions, PBDA</a:t>
              </a:r>
              <a:endParaRPr lang="en-US" sz="1400" dirty="0"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8195" name="Picture 3"/>
            <p:cNvPicPr>
              <a:picLocks noChangeAspect="1" noChangeArrowheads="1"/>
            </p:cNvPicPr>
            <p:nvPr/>
          </p:nvPicPr>
          <p:blipFill>
            <a:blip r:embed="rId6" cstate="print"/>
            <a:srcRect/>
            <a:stretch>
              <a:fillRect/>
            </a:stretch>
          </p:blipFill>
          <p:spPr bwMode="auto">
            <a:xfrm>
              <a:off x="4476750" y="2612008"/>
              <a:ext cx="2667000" cy="1509142"/>
            </a:xfrm>
            <a:prstGeom prst="rect">
              <a:avLst/>
            </a:prstGeom>
            <a:noFill/>
            <a:ln w="9525">
              <a:noFill/>
              <a:miter lim="800000"/>
              <a:headEnd/>
              <a:tailEnd/>
            </a:ln>
            <a:effectLst/>
          </p:spPr>
        </p:pic>
        <p:pic>
          <p:nvPicPr>
            <p:cNvPr id="8196" name="Picture 4"/>
            <p:cNvPicPr>
              <a:picLocks noChangeAspect="1" noChangeArrowheads="1"/>
            </p:cNvPicPr>
            <p:nvPr/>
          </p:nvPicPr>
          <p:blipFill>
            <a:blip r:embed="rId7" cstate="print"/>
            <a:srcRect l="1458" t="7593" r="959" b="3861"/>
            <a:stretch>
              <a:fillRect/>
            </a:stretch>
          </p:blipFill>
          <p:spPr bwMode="auto">
            <a:xfrm>
              <a:off x="1720850" y="2612166"/>
              <a:ext cx="2673349" cy="1508984"/>
            </a:xfrm>
            <a:prstGeom prst="rect">
              <a:avLst/>
            </a:prstGeom>
            <a:noFill/>
            <a:ln w="9525">
              <a:noFill/>
              <a:miter lim="800000"/>
              <a:headEnd/>
              <a:tailEnd/>
            </a:ln>
            <a:effectLst/>
          </p:spPr>
        </p:pic>
      </p:gr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TV Anywhere</a:t>
            </a:r>
            <a:endParaRPr lang="en-US" dirty="0"/>
          </a:p>
        </p:txBody>
      </p:sp>
      <p:sp>
        <p:nvSpPr>
          <p:cNvPr id="8" name="TextBox 7"/>
          <p:cNvSpPr txBox="1"/>
          <p:nvPr/>
        </p:nvSpPr>
        <p:spPr>
          <a:xfrm>
            <a:off x="0" y="1701770"/>
            <a:ext cx="9144000" cy="400110"/>
          </a:xfrm>
          <a:prstGeom prst="rect">
            <a:avLst/>
          </a:prstGeom>
          <a:noFill/>
        </p:spPr>
        <p:txBody>
          <a:bodyPr wrap="square" rtlCol="0">
            <a:spAutoFit/>
          </a:bodyPr>
          <a:lstStyle/>
          <a:p>
            <a:pPr algn="ctr"/>
            <a:r>
              <a:rPr lang="en-US" sz="2000" b="1" dirty="0" smtClean="0">
                <a:latin typeface="Trebuchet MS" pitchFamily="34" charset="0"/>
              </a:rPr>
              <a:t>Home group with Copy To</a:t>
            </a:r>
          </a:p>
        </p:txBody>
      </p:sp>
      <p:grpSp>
        <p:nvGrpSpPr>
          <p:cNvPr id="13" name="Group 12"/>
          <p:cNvGrpSpPr/>
          <p:nvPr/>
        </p:nvGrpSpPr>
        <p:grpSpPr>
          <a:xfrm>
            <a:off x="0" y="3998665"/>
            <a:ext cx="9144000" cy="1964015"/>
            <a:chOff x="0" y="4601945"/>
            <a:chExt cx="9144000" cy="1964015"/>
          </a:xfrm>
        </p:grpSpPr>
        <p:pic>
          <p:nvPicPr>
            <p:cNvPr id="3075" name="Picture 3"/>
            <p:cNvPicPr>
              <a:picLocks noChangeAspect="1" noChangeArrowheads="1"/>
            </p:cNvPicPr>
            <p:nvPr/>
          </p:nvPicPr>
          <p:blipFill>
            <a:blip r:embed="rId3" cstate="print"/>
            <a:srcRect/>
            <a:stretch>
              <a:fillRect/>
            </a:stretch>
          </p:blipFill>
          <p:spPr bwMode="auto">
            <a:xfrm>
              <a:off x="4726350" y="4601945"/>
              <a:ext cx="2880950" cy="1581112"/>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cstate="print"/>
            <a:srcRect/>
            <a:stretch>
              <a:fillRect/>
            </a:stretch>
          </p:blipFill>
          <p:spPr bwMode="auto">
            <a:xfrm>
              <a:off x="1600200" y="4611358"/>
              <a:ext cx="2876550" cy="1569594"/>
            </a:xfrm>
            <a:prstGeom prst="rect">
              <a:avLst/>
            </a:prstGeom>
            <a:noFill/>
            <a:ln w="9525">
              <a:noFill/>
              <a:miter lim="800000"/>
              <a:headEnd/>
              <a:tailEnd/>
            </a:ln>
            <a:effectLst/>
          </p:spPr>
        </p:pic>
        <p:sp>
          <p:nvSpPr>
            <p:cNvPr id="9" name="TextBox 8"/>
            <p:cNvSpPr txBox="1"/>
            <p:nvPr/>
          </p:nvSpPr>
          <p:spPr>
            <a:xfrm>
              <a:off x="0" y="6165850"/>
              <a:ext cx="9144000" cy="400110"/>
            </a:xfrm>
            <a:prstGeom prst="rect">
              <a:avLst/>
            </a:prstGeom>
            <a:noFill/>
          </p:spPr>
          <p:txBody>
            <a:bodyPr wrap="square" rtlCol="0">
              <a:spAutoFit/>
            </a:bodyPr>
            <a:lstStyle/>
            <a:p>
              <a:pPr algn="ctr"/>
              <a:r>
                <a:rPr lang="en-US" sz="2000" b="1" dirty="0" smtClean="0">
                  <a:latin typeface="Trebuchet MS" pitchFamily="34" charset="0"/>
                </a:rPr>
                <a:t>Pictures and music mosaic</a:t>
              </a:r>
            </a:p>
          </p:txBody>
        </p:sp>
      </p:grpSp>
      <p:grpSp>
        <p:nvGrpSpPr>
          <p:cNvPr id="12" name="Group 11"/>
          <p:cNvGrpSpPr/>
          <p:nvPr/>
        </p:nvGrpSpPr>
        <p:grpSpPr>
          <a:xfrm>
            <a:off x="0" y="2254219"/>
            <a:ext cx="9144000" cy="1657411"/>
            <a:chOff x="0" y="2857499"/>
            <a:chExt cx="9144000" cy="1657411"/>
          </a:xfrm>
        </p:grpSpPr>
        <p:pic>
          <p:nvPicPr>
            <p:cNvPr id="3074" name="Picture 2"/>
            <p:cNvPicPr>
              <a:picLocks noChangeAspect="1" noChangeArrowheads="1"/>
            </p:cNvPicPr>
            <p:nvPr/>
          </p:nvPicPr>
          <p:blipFill>
            <a:blip r:embed="rId5"/>
            <a:srcRect/>
            <a:stretch>
              <a:fillRect/>
            </a:stretch>
          </p:blipFill>
          <p:spPr bwMode="auto">
            <a:xfrm>
              <a:off x="4760096" y="2870200"/>
              <a:ext cx="2942454" cy="1235412"/>
            </a:xfrm>
            <a:prstGeom prst="rect">
              <a:avLst/>
            </a:prstGeom>
            <a:noFill/>
            <a:ln w="9525">
              <a:noFill/>
              <a:miter lim="800000"/>
              <a:headEnd/>
              <a:tailEnd/>
            </a:ln>
            <a:effectLst/>
          </p:spPr>
        </p:pic>
        <p:pic>
          <p:nvPicPr>
            <p:cNvPr id="3077" name="Picture 5"/>
            <p:cNvPicPr>
              <a:picLocks noChangeAspect="1" noChangeArrowheads="1"/>
            </p:cNvPicPr>
            <p:nvPr/>
          </p:nvPicPr>
          <p:blipFill>
            <a:blip r:embed="rId6"/>
            <a:srcRect/>
            <a:stretch>
              <a:fillRect/>
            </a:stretch>
          </p:blipFill>
          <p:spPr bwMode="auto">
            <a:xfrm>
              <a:off x="1209341" y="2857499"/>
              <a:ext cx="3009347" cy="1244601"/>
            </a:xfrm>
            <a:prstGeom prst="rect">
              <a:avLst/>
            </a:prstGeom>
            <a:noFill/>
            <a:ln w="9525">
              <a:noFill/>
              <a:miter lim="800000"/>
              <a:headEnd/>
              <a:tailEnd/>
            </a:ln>
            <a:effectLst/>
          </p:spPr>
        </p:pic>
        <p:sp>
          <p:nvSpPr>
            <p:cNvPr id="10" name="TextBox 9"/>
            <p:cNvSpPr txBox="1"/>
            <p:nvPr/>
          </p:nvSpPr>
          <p:spPr>
            <a:xfrm>
              <a:off x="0" y="4114800"/>
              <a:ext cx="9144000" cy="400110"/>
            </a:xfrm>
            <a:prstGeom prst="rect">
              <a:avLst/>
            </a:prstGeom>
            <a:noFill/>
          </p:spPr>
          <p:txBody>
            <a:bodyPr wrap="square" rtlCol="0">
              <a:spAutoFit/>
            </a:bodyPr>
            <a:lstStyle/>
            <a:p>
              <a:pPr algn="ctr"/>
              <a:r>
                <a:rPr lang="en-US" sz="2000" b="1" dirty="0" smtClean="0">
                  <a:latin typeface="Trebuchet MS" pitchFamily="34" charset="0"/>
                </a:rPr>
                <a:t>Extenders and mobile devices</a:t>
              </a:r>
            </a:p>
          </p:txBody>
        </p:sp>
      </p:gr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dirty="0"/>
          </a:p>
        </p:txBody>
      </p:sp>
      <p:sp>
        <p:nvSpPr>
          <p:cNvPr id="243715" name="Rectangle 3"/>
          <p:cNvSpPr>
            <a:spLocks noGrp="1" noChangeArrowheads="1"/>
          </p:cNvSpPr>
          <p:nvPr>
            <p:ph type="body" idx="1"/>
          </p:nvPr>
        </p:nvSpPr>
        <p:spPr>
          <a:xfrm>
            <a:off x="382588" y="1414464"/>
            <a:ext cx="8380412" cy="4461734"/>
          </a:xfrm>
        </p:spPr>
        <p:txBody>
          <a:bodyPr/>
          <a:lstStyle/>
          <a:p>
            <a:r>
              <a:rPr lang="en-US" dirty="0" smtClean="0"/>
              <a:t>Broadband content partners</a:t>
            </a:r>
          </a:p>
          <a:p>
            <a:pPr lvl="1"/>
            <a:r>
              <a:rPr lang="en-US" dirty="0" smtClean="0"/>
              <a:t>Give us your content metadata</a:t>
            </a:r>
          </a:p>
          <a:p>
            <a:r>
              <a:rPr lang="en-US" dirty="0" smtClean="0"/>
              <a:t>TV tuner partners</a:t>
            </a:r>
          </a:p>
          <a:p>
            <a:pPr lvl="1"/>
            <a:r>
              <a:rPr lang="en-US" dirty="0" smtClean="0"/>
              <a:t>WHQL tuner drivers on Windows update</a:t>
            </a:r>
          </a:p>
          <a:p>
            <a:pPr lvl="1"/>
            <a:r>
              <a:rPr lang="en-US" dirty="0" smtClean="0"/>
              <a:t>Simplify your OOB materials</a:t>
            </a:r>
          </a:p>
          <a:p>
            <a:pPr lvl="1"/>
            <a:r>
              <a:rPr lang="en-US" dirty="0" smtClean="0"/>
              <a:t>Utilize PBDA and Pay TV technologies</a:t>
            </a:r>
          </a:p>
          <a:p>
            <a:r>
              <a:rPr lang="en-US" dirty="0" smtClean="0"/>
              <a:t>OEM partners</a:t>
            </a:r>
          </a:p>
          <a:p>
            <a:pPr lvl="1"/>
            <a:r>
              <a:rPr lang="en-US" dirty="0" smtClean="0"/>
              <a:t>Create entertainment enhanced laptops</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dirty="0"/>
          </a:p>
        </p:txBody>
      </p:sp>
      <p:sp>
        <p:nvSpPr>
          <p:cNvPr id="242691" name="Rectangle 3"/>
          <p:cNvSpPr>
            <a:spLocks noGrp="1" noChangeArrowheads="1"/>
          </p:cNvSpPr>
          <p:nvPr>
            <p:ph type="body" idx="1"/>
          </p:nvPr>
        </p:nvSpPr>
        <p:spPr>
          <a:xfrm>
            <a:off x="382588" y="1414464"/>
            <a:ext cx="8380412" cy="3739998"/>
          </a:xfrm>
        </p:spPr>
        <p:txBody>
          <a:bodyPr/>
          <a:lstStyle/>
          <a:p>
            <a:pPr marL="290513" indent="-290513"/>
            <a:r>
              <a:rPr lang="en-US" sz="2400" dirty="0" smtClean="0"/>
              <a:t>Web resources</a:t>
            </a:r>
          </a:p>
          <a:p>
            <a:pPr marL="512763" lvl="1" indent="-222250"/>
            <a:r>
              <a:rPr lang="en-US" sz="2000" dirty="0" smtClean="0">
                <a:hlinkClick r:id="rId3"/>
              </a:rPr>
              <a:t>http://www.windows.com</a:t>
            </a:r>
            <a:endParaRPr lang="en-US" sz="2000" dirty="0" smtClean="0"/>
          </a:p>
          <a:p>
            <a:pPr marL="512763" lvl="1" indent="-222250"/>
            <a:r>
              <a:rPr lang="en-US" sz="2000" dirty="0" smtClean="0">
                <a:hlinkClick r:id="rId4"/>
              </a:rPr>
              <a:t>http://www.windowsmediacenter.com</a:t>
            </a:r>
            <a:endParaRPr lang="en-US" sz="2000" dirty="0" smtClean="0"/>
          </a:p>
          <a:p>
            <a:pPr marL="290513" indent="-290513"/>
            <a:r>
              <a:rPr lang="en-US" sz="2400" dirty="0" smtClean="0"/>
              <a:t>Related sessions</a:t>
            </a:r>
          </a:p>
          <a:p>
            <a:pPr marL="512763" lvl="1" indent="-222250"/>
            <a:r>
              <a:rPr lang="en-US" sz="2000" dirty="0" smtClean="0"/>
              <a:t>Today @ 9:45 AM:  GRA-T601 - Perspectives on the </a:t>
            </a:r>
            <a:br>
              <a:rPr lang="en-US" sz="2000" dirty="0" smtClean="0"/>
            </a:br>
            <a:r>
              <a:rPr lang="en-US" sz="2000" dirty="0" smtClean="0"/>
              <a:t>Windows TV Tuners Ecosystem</a:t>
            </a:r>
          </a:p>
          <a:p>
            <a:pPr marL="512763" lvl="1" indent="-222250"/>
            <a:r>
              <a:rPr lang="en-US" sz="2000" dirty="0" smtClean="0"/>
              <a:t>Today @ 11:00 AM:  GRA-T597 - Protected Broadcast Driver Architecture in Windows 7</a:t>
            </a:r>
          </a:p>
          <a:p>
            <a:pPr marL="512763" lvl="1" indent="-222250"/>
            <a:r>
              <a:rPr lang="en-US" sz="2000" dirty="0" smtClean="0"/>
              <a:t>Today @ 2:30 PM:  GRA-T600 - Overview of TV Tuners and </a:t>
            </a:r>
            <a:br>
              <a:rPr lang="en-US" sz="2000" dirty="0" smtClean="0"/>
            </a:br>
            <a:r>
              <a:rPr lang="en-US" sz="2000" dirty="0" smtClean="0"/>
              <a:t>Remotes Logo Program</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1301895"/>
          </a:xfrm>
        </p:spPr>
        <p:txBody>
          <a:bodyPr/>
          <a:lstStyle/>
          <a:p>
            <a:r>
              <a:rPr lang="en-US" dirty="0" smtClean="0"/>
              <a:t>Windows Media Center </a:t>
            </a:r>
            <a:br>
              <a:rPr lang="en-US" dirty="0" smtClean="0"/>
            </a:br>
            <a:r>
              <a:rPr lang="en-US" sz="4000" dirty="0" smtClean="0">
                <a:solidFill>
                  <a:schemeClr val="accent1"/>
                </a:solidFill>
              </a:rPr>
              <a:t>The best experience for TV</a:t>
            </a:r>
            <a:endParaRPr lang="en-US" dirty="0">
              <a:solidFill>
                <a:schemeClr val="accent1"/>
              </a:solidFill>
            </a:endParaRPr>
          </a:p>
        </p:txBody>
      </p:sp>
      <p:sp>
        <p:nvSpPr>
          <p:cNvPr id="3" name="Subtitle 2"/>
          <p:cNvSpPr>
            <a:spLocks noGrp="1"/>
          </p:cNvSpPr>
          <p:nvPr>
            <p:ph type="subTitle" idx="1"/>
          </p:nvPr>
        </p:nvSpPr>
        <p:spPr/>
        <p:txBody>
          <a:bodyPr/>
          <a:lstStyle/>
          <a:p>
            <a:r>
              <a:rPr lang="en-US" dirty="0" smtClean="0"/>
              <a:t>Mike </a:t>
            </a:r>
            <a:r>
              <a:rPr lang="en-US" dirty="0" err="1" smtClean="0"/>
              <a:t>Seamons</a:t>
            </a:r>
            <a:endParaRPr lang="en-US" dirty="0" smtClean="0"/>
          </a:p>
          <a:p>
            <a:r>
              <a:rPr lang="en-US" dirty="0" smtClean="0"/>
              <a:t>Product Marketing Director</a:t>
            </a:r>
          </a:p>
          <a:p>
            <a:r>
              <a:rPr lang="en-US" dirty="0" smtClean="0"/>
              <a:t>Connected TV Division</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169139" y="1082603"/>
          <a:ext cx="8795152" cy="3022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382588" y="228600"/>
            <a:ext cx="8380412" cy="498598"/>
          </a:xfrm>
        </p:spPr>
        <p:txBody>
          <a:bodyPr/>
          <a:lstStyle/>
          <a:p>
            <a:r>
              <a:rPr lang="en-US" sz="3600" dirty="0" smtClean="0"/>
              <a:t>Windows Media Center Consumer Scorecard</a:t>
            </a:r>
            <a:endParaRPr lang="en-US" sz="3600" dirty="0"/>
          </a:p>
        </p:txBody>
      </p:sp>
      <p:graphicFrame>
        <p:nvGraphicFramePr>
          <p:cNvPr id="9" name="Content Placeholder 3"/>
          <p:cNvGraphicFramePr>
            <a:graphicFrameLocks noGrp="1"/>
          </p:cNvGraphicFramePr>
          <p:nvPr>
            <p:ph idx="1"/>
          </p:nvPr>
        </p:nvGraphicFramePr>
        <p:xfrm>
          <a:off x="382588" y="4409590"/>
          <a:ext cx="8380411" cy="1691640"/>
        </p:xfrm>
        <a:graphic>
          <a:graphicData uri="http://schemas.openxmlformats.org/drawingml/2006/table">
            <a:tbl>
              <a:tblPr firstRow="1" bandRow="1">
                <a:tableStyleId>{5C22544A-7EE6-4342-B048-85BDC9FD1C3A}</a:tableStyleId>
              </a:tblPr>
              <a:tblGrid>
                <a:gridCol w="2397934"/>
                <a:gridCol w="1994159"/>
                <a:gridCol w="1994159"/>
                <a:gridCol w="1994159"/>
              </a:tblGrid>
              <a:tr h="370840">
                <a:tc>
                  <a:txBody>
                    <a:bodyPr/>
                    <a:lstStyle/>
                    <a:p>
                      <a:endParaRPr lang="en-US" sz="1600" dirty="0">
                        <a:latin typeface="Trebuchet MS" pitchFamily="34" charset="0"/>
                      </a:endParaRPr>
                    </a:p>
                  </a:txBody>
                  <a:tcPr/>
                </a:tc>
                <a:tc>
                  <a:txBody>
                    <a:bodyPr/>
                    <a:lstStyle/>
                    <a:p>
                      <a:r>
                        <a:rPr lang="en-US" sz="1600" dirty="0" smtClean="0">
                          <a:solidFill>
                            <a:schemeClr val="bg2"/>
                          </a:solidFill>
                          <a:latin typeface="Trebuchet MS" pitchFamily="34" charset="0"/>
                        </a:rPr>
                        <a:t>WMC </a:t>
                      </a:r>
                      <a:r>
                        <a:rPr lang="en-US" sz="1600" baseline="0" dirty="0" smtClean="0">
                          <a:solidFill>
                            <a:schemeClr val="bg2"/>
                          </a:solidFill>
                          <a:latin typeface="Trebuchet MS" pitchFamily="34" charset="0"/>
                        </a:rPr>
                        <a:t>in </a:t>
                      </a:r>
                      <a:br>
                        <a:rPr lang="en-US" sz="1600" baseline="0" dirty="0" smtClean="0">
                          <a:solidFill>
                            <a:schemeClr val="bg2"/>
                          </a:solidFill>
                          <a:latin typeface="Trebuchet MS" pitchFamily="34" charset="0"/>
                        </a:rPr>
                      </a:br>
                      <a:r>
                        <a:rPr lang="en-US" sz="1600" baseline="0" dirty="0" smtClean="0">
                          <a:solidFill>
                            <a:schemeClr val="bg2"/>
                          </a:solidFill>
                          <a:latin typeface="Trebuchet MS" pitchFamily="34" charset="0"/>
                        </a:rPr>
                        <a:t>Windows Vista</a:t>
                      </a:r>
                      <a:endParaRPr lang="en-US" sz="1600" dirty="0">
                        <a:solidFill>
                          <a:schemeClr val="bg2"/>
                        </a:solidFill>
                        <a:latin typeface="Trebuchet MS" pitchFamily="34" charset="0"/>
                      </a:endParaRPr>
                    </a:p>
                  </a:txBody>
                  <a:tcPr anchor="b"/>
                </a:tc>
                <a:tc>
                  <a:txBody>
                    <a:bodyPr/>
                    <a:lstStyle/>
                    <a:p>
                      <a:r>
                        <a:rPr lang="en-US" sz="1600" dirty="0" err="1" smtClean="0">
                          <a:solidFill>
                            <a:schemeClr val="bg2"/>
                          </a:solidFill>
                          <a:latin typeface="Trebuchet MS" pitchFamily="34" charset="0"/>
                        </a:rPr>
                        <a:t>Hulu</a:t>
                      </a:r>
                      <a:endParaRPr lang="en-US" sz="1600" dirty="0">
                        <a:solidFill>
                          <a:schemeClr val="bg2"/>
                        </a:solidFill>
                        <a:latin typeface="Trebuchet MS" pitchFamily="34" charset="0"/>
                      </a:endParaRPr>
                    </a:p>
                  </a:txBody>
                  <a:tcPr anchor="b"/>
                </a:tc>
                <a:tc>
                  <a:txBody>
                    <a:bodyPr/>
                    <a:lstStyle/>
                    <a:p>
                      <a:r>
                        <a:rPr lang="en-US" sz="1600" dirty="0" smtClean="0">
                          <a:solidFill>
                            <a:schemeClr val="bg2"/>
                          </a:solidFill>
                          <a:latin typeface="Trebuchet MS" pitchFamily="34" charset="0"/>
                        </a:rPr>
                        <a:t>ABC.com</a:t>
                      </a:r>
                      <a:endParaRPr lang="en-US" sz="1600" dirty="0">
                        <a:solidFill>
                          <a:schemeClr val="bg2"/>
                        </a:solidFill>
                        <a:latin typeface="Trebuchet MS" pitchFamily="34" charset="0"/>
                      </a:endParaRPr>
                    </a:p>
                  </a:txBody>
                  <a:tcPr anchor="b"/>
                </a:tc>
              </a:tr>
              <a:tr h="370840">
                <a:tc>
                  <a:txBody>
                    <a:bodyPr/>
                    <a:lstStyle/>
                    <a:p>
                      <a:r>
                        <a:rPr lang="en-US" sz="1600" dirty="0" smtClean="0">
                          <a:latin typeface="Trebuchet MS" pitchFamily="34" charset="0"/>
                        </a:rPr>
                        <a:t>Unique users/month</a:t>
                      </a:r>
                      <a:endParaRPr lang="en-US" sz="1600" dirty="0">
                        <a:latin typeface="Trebuchet MS" pitchFamily="34" charset="0"/>
                      </a:endParaRPr>
                    </a:p>
                  </a:txBody>
                  <a:tcPr/>
                </a:tc>
                <a:tc>
                  <a:txBody>
                    <a:bodyPr/>
                    <a:lstStyle/>
                    <a:p>
                      <a:r>
                        <a:rPr lang="en-US" sz="1600" dirty="0" smtClean="0">
                          <a:latin typeface="Trebuchet MS" pitchFamily="34" charset="0"/>
                        </a:rPr>
                        <a:t>7,100,000</a:t>
                      </a:r>
                      <a:endParaRPr lang="en-US" sz="1600" dirty="0">
                        <a:latin typeface="Trebuchet MS" pitchFamily="34" charset="0"/>
                      </a:endParaRPr>
                    </a:p>
                  </a:txBody>
                  <a:tcPr/>
                </a:tc>
                <a:tc>
                  <a:txBody>
                    <a:bodyPr/>
                    <a:lstStyle/>
                    <a:p>
                      <a:pPr marL="0" marR="0" indent="0" algn="l" defTabSz="761940" rtl="0" eaLnBrk="1" fontAlgn="auto" latinLnBrk="0" hangingPunct="1">
                        <a:lnSpc>
                          <a:spcPct val="100000"/>
                        </a:lnSpc>
                        <a:spcBef>
                          <a:spcPts val="0"/>
                        </a:spcBef>
                        <a:spcAft>
                          <a:spcPts val="0"/>
                        </a:spcAft>
                        <a:buClrTx/>
                        <a:buSzTx/>
                        <a:buFontTx/>
                        <a:buNone/>
                        <a:tabLst/>
                        <a:defRPr/>
                      </a:pPr>
                      <a:r>
                        <a:rPr lang="en-US" sz="1600" dirty="0" smtClean="0">
                          <a:latin typeface="Trebuchet MS" pitchFamily="34" charset="0"/>
                        </a:rPr>
                        <a:t>9,779,000</a:t>
                      </a:r>
                      <a:endParaRPr lang="en-US" sz="1600" dirty="0">
                        <a:latin typeface="Trebuchet MS" pitchFamily="34" charset="0"/>
                      </a:endParaRPr>
                    </a:p>
                  </a:txBody>
                  <a:tcPr/>
                </a:tc>
                <a:tc>
                  <a:txBody>
                    <a:bodyPr/>
                    <a:lstStyle/>
                    <a:p>
                      <a:pPr marL="0" marR="0" indent="0" algn="l" defTabSz="761940" rtl="0" eaLnBrk="1" fontAlgn="auto" latinLnBrk="0" hangingPunct="1">
                        <a:lnSpc>
                          <a:spcPct val="100000"/>
                        </a:lnSpc>
                        <a:spcBef>
                          <a:spcPts val="0"/>
                        </a:spcBef>
                        <a:spcAft>
                          <a:spcPts val="0"/>
                        </a:spcAft>
                        <a:buClrTx/>
                        <a:buSzTx/>
                        <a:buFontTx/>
                        <a:buNone/>
                        <a:tabLst/>
                        <a:defRPr/>
                      </a:pPr>
                      <a:r>
                        <a:rPr lang="en-US" sz="1600" dirty="0" smtClean="0">
                          <a:latin typeface="Trebuchet MS" pitchFamily="34" charset="0"/>
                        </a:rPr>
                        <a:t>3,972,000</a:t>
                      </a:r>
                      <a:endParaRPr lang="en-US" sz="1600" dirty="0">
                        <a:latin typeface="Trebuchet MS" pitchFamily="34" charset="0"/>
                      </a:endParaRPr>
                    </a:p>
                  </a:txBody>
                  <a:tcPr/>
                </a:tc>
              </a:tr>
              <a:tr h="370840">
                <a:tc>
                  <a:txBody>
                    <a:bodyPr/>
                    <a:lstStyle/>
                    <a:p>
                      <a:r>
                        <a:rPr lang="en-US" sz="1600" dirty="0" smtClean="0">
                          <a:latin typeface="Trebuchet MS" pitchFamily="34" charset="0"/>
                        </a:rPr>
                        <a:t>Minutes</a:t>
                      </a:r>
                      <a:r>
                        <a:rPr lang="en-US" sz="1600" baseline="0" dirty="0" smtClean="0">
                          <a:latin typeface="Trebuchet MS" pitchFamily="34" charset="0"/>
                        </a:rPr>
                        <a:t>/visit</a:t>
                      </a:r>
                      <a:endParaRPr lang="en-US" sz="1600" dirty="0">
                        <a:latin typeface="Trebuchet MS" pitchFamily="34" charset="0"/>
                      </a:endParaRPr>
                    </a:p>
                  </a:txBody>
                  <a:tcPr/>
                </a:tc>
                <a:tc>
                  <a:txBody>
                    <a:bodyPr/>
                    <a:lstStyle/>
                    <a:p>
                      <a:r>
                        <a:rPr lang="en-US" sz="1600" dirty="0" smtClean="0">
                          <a:latin typeface="Trebuchet MS" pitchFamily="34" charset="0"/>
                        </a:rPr>
                        <a:t>85.7</a:t>
                      </a:r>
                      <a:endParaRPr lang="en-US" sz="1600" dirty="0">
                        <a:latin typeface="Trebuchet MS" pitchFamily="34" charset="0"/>
                      </a:endParaRPr>
                    </a:p>
                  </a:txBody>
                  <a:tcPr/>
                </a:tc>
                <a:tc>
                  <a:txBody>
                    <a:bodyPr/>
                    <a:lstStyle/>
                    <a:p>
                      <a:r>
                        <a:rPr lang="en-US" sz="1600" dirty="0" smtClean="0">
                          <a:latin typeface="Trebuchet MS" pitchFamily="34" charset="0"/>
                        </a:rPr>
                        <a:t>50</a:t>
                      </a:r>
                      <a:endParaRPr lang="en-US" sz="1600" dirty="0">
                        <a:latin typeface="Trebuchet MS" pitchFamily="34" charset="0"/>
                      </a:endParaRPr>
                    </a:p>
                  </a:txBody>
                  <a:tcPr/>
                </a:tc>
                <a:tc>
                  <a:txBody>
                    <a:bodyPr/>
                    <a:lstStyle/>
                    <a:p>
                      <a:r>
                        <a:rPr lang="en-US" sz="1600" dirty="0" smtClean="0">
                          <a:latin typeface="Trebuchet MS" pitchFamily="34" charset="0"/>
                        </a:rPr>
                        <a:t>36</a:t>
                      </a:r>
                      <a:endParaRPr lang="en-US" sz="1600" dirty="0">
                        <a:latin typeface="Trebuchet MS" pitchFamily="34" charset="0"/>
                      </a:endParaRPr>
                    </a:p>
                  </a:txBody>
                  <a:tcPr/>
                </a:tc>
              </a:tr>
              <a:tr h="370840">
                <a:tc>
                  <a:txBody>
                    <a:bodyPr/>
                    <a:lstStyle/>
                    <a:p>
                      <a:r>
                        <a:rPr lang="en-US" sz="1600" dirty="0" smtClean="0">
                          <a:latin typeface="Trebuchet MS" pitchFamily="34" charset="0"/>
                        </a:rPr>
                        <a:t>Total minutes/month</a:t>
                      </a:r>
                      <a:endParaRPr lang="en-US" sz="1600" dirty="0">
                        <a:latin typeface="Trebuchet MS" pitchFamily="34" charset="0"/>
                      </a:endParaRPr>
                    </a:p>
                  </a:txBody>
                  <a:tcPr/>
                </a:tc>
                <a:tc>
                  <a:txBody>
                    <a:bodyPr/>
                    <a:lstStyle/>
                    <a:p>
                      <a:r>
                        <a:rPr lang="en-US" sz="1600" dirty="0" smtClean="0">
                          <a:latin typeface="Trebuchet MS" pitchFamily="34" charset="0"/>
                        </a:rPr>
                        <a:t>2,500,000,000</a:t>
                      </a:r>
                      <a:endParaRPr lang="en-US" sz="1600" dirty="0">
                        <a:latin typeface="Trebuchet MS" pitchFamily="34" charset="0"/>
                      </a:endParaRPr>
                    </a:p>
                  </a:txBody>
                  <a:tcPr/>
                </a:tc>
                <a:tc>
                  <a:txBody>
                    <a:bodyPr/>
                    <a:lstStyle/>
                    <a:p>
                      <a:r>
                        <a:rPr lang="en-US" sz="1600" dirty="0" smtClean="0">
                          <a:latin typeface="Trebuchet MS" pitchFamily="34" charset="0"/>
                        </a:rPr>
                        <a:t>489,000,000</a:t>
                      </a:r>
                      <a:endParaRPr lang="en-US" sz="1600" dirty="0">
                        <a:latin typeface="Trebuchet MS" pitchFamily="34" charset="0"/>
                      </a:endParaRPr>
                    </a:p>
                  </a:txBody>
                  <a:tcPr/>
                </a:tc>
                <a:tc>
                  <a:txBody>
                    <a:bodyPr/>
                    <a:lstStyle/>
                    <a:p>
                      <a:r>
                        <a:rPr lang="en-US" sz="1600" dirty="0" smtClean="0">
                          <a:latin typeface="Trebuchet MS" pitchFamily="34" charset="0"/>
                        </a:rPr>
                        <a:t>143,000,000</a:t>
                      </a:r>
                      <a:endParaRPr lang="en-US" sz="1600" dirty="0">
                        <a:latin typeface="Trebuchet MS" pitchFamily="34" charset="0"/>
                      </a:endParaRPr>
                    </a:p>
                  </a:txBody>
                  <a:tcPr/>
                </a:tc>
              </a:tr>
            </a:tbl>
          </a:graphicData>
        </a:graphic>
      </p:graphicFrame>
      <p:sp>
        <p:nvSpPr>
          <p:cNvPr id="10" name="TextBox 9"/>
          <p:cNvSpPr txBox="1"/>
          <p:nvPr/>
        </p:nvSpPr>
        <p:spPr>
          <a:xfrm>
            <a:off x="0" y="6569495"/>
            <a:ext cx="3607078" cy="276999"/>
          </a:xfrm>
          <a:prstGeom prst="rect">
            <a:avLst/>
          </a:prstGeom>
          <a:noFill/>
        </p:spPr>
        <p:txBody>
          <a:bodyPr wrap="none" rtlCol="0">
            <a:spAutoFit/>
          </a:bodyPr>
          <a:lstStyle/>
          <a:p>
            <a:r>
              <a:rPr lang="en-US" sz="1200" dirty="0" smtClean="0">
                <a:effectLst>
                  <a:outerShdw blurRad="38100" dist="38100" dir="2700000" algn="tl">
                    <a:srgbClr val="000000">
                      <a:alpha val="43137"/>
                    </a:srgbClr>
                  </a:outerShdw>
                </a:effectLst>
                <a:latin typeface="Trebuchet MS" pitchFamily="34" charset="0"/>
              </a:rPr>
              <a:t>Microsoft Internal Data and </a:t>
            </a:r>
            <a:r>
              <a:rPr lang="en-US" sz="1200" dirty="0" err="1" smtClean="0">
                <a:effectLst>
                  <a:outerShdw blurRad="38100" dist="38100" dir="2700000" algn="tl">
                    <a:srgbClr val="000000">
                      <a:alpha val="43137"/>
                    </a:srgbClr>
                  </a:outerShdw>
                </a:effectLst>
                <a:latin typeface="Trebuchet MS" pitchFamily="34" charset="0"/>
              </a:rPr>
              <a:t>CommScore</a:t>
            </a:r>
            <a:r>
              <a:rPr lang="en-US" sz="1200" dirty="0" smtClean="0">
                <a:effectLst>
                  <a:outerShdw blurRad="38100" dist="38100" dir="2700000" algn="tl">
                    <a:srgbClr val="000000">
                      <a:alpha val="43137"/>
                    </a:srgbClr>
                  </a:outerShdw>
                </a:effectLst>
                <a:latin typeface="Trebuchet MS" pitchFamily="34" charset="0"/>
              </a:rPr>
              <a:t> July 2008</a:t>
            </a:r>
            <a:endParaRPr lang="en-US" sz="1200" dirty="0"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200" smtClean="0"/>
              <a:t>Windows Media Center Consumer Personalities</a:t>
            </a:r>
            <a:endParaRPr lang="en-US" sz="3200" dirty="0"/>
          </a:p>
        </p:txBody>
      </p:sp>
      <p:graphicFrame>
        <p:nvGraphicFramePr>
          <p:cNvPr id="4" name="Content Placeholder 3"/>
          <p:cNvGraphicFramePr>
            <a:graphicFrameLocks noGrp="1"/>
          </p:cNvGraphicFramePr>
          <p:nvPr>
            <p:ph idx="4294967295"/>
          </p:nvPr>
        </p:nvGraphicFramePr>
        <p:xfrm>
          <a:off x="201704" y="1054022"/>
          <a:ext cx="8740591" cy="5030724"/>
        </p:xfrm>
        <a:graphic>
          <a:graphicData uri="http://schemas.openxmlformats.org/drawingml/2006/table">
            <a:tbl>
              <a:tblPr firstRow="1" bandRow="1">
                <a:tableStyleId>{5C22544A-7EE6-4342-B048-85BDC9FD1C3A}</a:tableStyleId>
              </a:tblPr>
              <a:tblGrid>
                <a:gridCol w="1358155"/>
                <a:gridCol w="2460812"/>
                <a:gridCol w="2460812"/>
                <a:gridCol w="2460812"/>
              </a:tblGrid>
              <a:tr h="173272">
                <a:tc>
                  <a:txBody>
                    <a:bodyPr/>
                    <a:lstStyle/>
                    <a:p>
                      <a:endParaRPr lang="en-US" sz="900" dirty="0">
                        <a:latin typeface="Trebuchet MS" pitchFamily="34" charset="0"/>
                      </a:endParaRPr>
                    </a:p>
                  </a:txBody>
                  <a:tcPr/>
                </a:tc>
                <a:tc>
                  <a:txBody>
                    <a:bodyPr/>
                    <a:lstStyle/>
                    <a:p>
                      <a:r>
                        <a:rPr lang="en-US" sz="1200" dirty="0" smtClean="0">
                          <a:solidFill>
                            <a:schemeClr val="bg2"/>
                          </a:solidFill>
                          <a:latin typeface="Trebuchet MS" pitchFamily="34" charset="0"/>
                        </a:rPr>
                        <a:t>Digital Media mainstreamer</a:t>
                      </a:r>
                    </a:p>
                  </a:txBody>
                  <a:tcPr anchor="b"/>
                </a:tc>
                <a:tc>
                  <a:txBody>
                    <a:bodyPr/>
                    <a:lstStyle/>
                    <a:p>
                      <a:r>
                        <a:rPr lang="en-US" sz="1200" dirty="0" smtClean="0">
                          <a:solidFill>
                            <a:schemeClr val="bg2"/>
                          </a:solidFill>
                          <a:latin typeface="Trebuchet MS" pitchFamily="34" charset="0"/>
                        </a:rPr>
                        <a:t>Consummate</a:t>
                      </a:r>
                      <a:r>
                        <a:rPr lang="en-US" sz="1200" baseline="0" dirty="0" smtClean="0">
                          <a:solidFill>
                            <a:schemeClr val="bg2"/>
                          </a:solidFill>
                          <a:latin typeface="Trebuchet MS" pitchFamily="34" charset="0"/>
                        </a:rPr>
                        <a:t> movie streamer</a:t>
                      </a:r>
                      <a:endParaRPr lang="en-US" sz="1200" dirty="0">
                        <a:solidFill>
                          <a:schemeClr val="bg2"/>
                        </a:solidFill>
                        <a:latin typeface="Trebuchet MS" pitchFamily="34" charset="0"/>
                      </a:endParaRPr>
                    </a:p>
                  </a:txBody>
                  <a:tcPr anchor="b"/>
                </a:tc>
                <a:tc>
                  <a:txBody>
                    <a:bodyPr/>
                    <a:lstStyle/>
                    <a:p>
                      <a:r>
                        <a:rPr lang="en-US" sz="1100" dirty="0" smtClean="0">
                          <a:solidFill>
                            <a:schemeClr val="bg2"/>
                          </a:solidFill>
                          <a:latin typeface="Trebuchet MS" pitchFamily="34" charset="0"/>
                        </a:rPr>
                        <a:t>Media maven</a:t>
                      </a:r>
                      <a:endParaRPr lang="en-US" sz="1100" dirty="0">
                        <a:solidFill>
                          <a:schemeClr val="bg2"/>
                        </a:solidFill>
                        <a:latin typeface="Trebuchet MS" pitchFamily="34" charset="0"/>
                      </a:endParaRPr>
                    </a:p>
                  </a:txBody>
                  <a:tcPr anchor="b"/>
                </a:tc>
              </a:tr>
              <a:tr h="0">
                <a:tc>
                  <a:txBody>
                    <a:bodyPr/>
                    <a:lstStyle/>
                    <a:p>
                      <a:r>
                        <a:rPr lang="en-US" sz="1050" dirty="0" smtClean="0">
                          <a:latin typeface="Trebuchet MS" pitchFamily="34" charset="0"/>
                        </a:rPr>
                        <a:t>Gender</a:t>
                      </a:r>
                      <a:endParaRPr lang="en-US" sz="1050" dirty="0">
                        <a:latin typeface="Trebuchet MS" pitchFamily="34" charset="0"/>
                      </a:endParaRPr>
                    </a:p>
                  </a:txBody>
                  <a:tcPr/>
                </a:tc>
                <a:tc>
                  <a:txBody>
                    <a:bodyPr/>
                    <a:lstStyle/>
                    <a:p>
                      <a:r>
                        <a:rPr lang="en-US" sz="1050" dirty="0" smtClean="0">
                          <a:solidFill>
                            <a:schemeClr val="bg2"/>
                          </a:solidFill>
                          <a:latin typeface="Trebuchet MS" pitchFamily="34" charset="0"/>
                        </a:rPr>
                        <a:t>39% male, 61% female</a:t>
                      </a:r>
                      <a:endParaRPr lang="en-US" sz="1050" dirty="0">
                        <a:solidFill>
                          <a:schemeClr val="bg2"/>
                        </a:solidFill>
                        <a:latin typeface="Trebuchet MS" pitchFamily="34" charset="0"/>
                      </a:endParaRPr>
                    </a:p>
                  </a:txBody>
                  <a:tcPr/>
                </a:tc>
                <a:tc>
                  <a:txBody>
                    <a:bodyPr/>
                    <a:lstStyle/>
                    <a:p>
                      <a:pPr marL="0" marR="0" lvl="0" indent="0" algn="l" defTabSz="761940" rtl="0" eaLnBrk="1" fontAlgn="auto" latinLnBrk="0" hangingPunct="1">
                        <a:lnSpc>
                          <a:spcPct val="100000"/>
                        </a:lnSpc>
                        <a:spcBef>
                          <a:spcPts val="0"/>
                        </a:spcBef>
                        <a:spcAft>
                          <a:spcPts val="0"/>
                        </a:spcAft>
                        <a:buClrTx/>
                        <a:buSzTx/>
                        <a:buFontTx/>
                        <a:buNone/>
                        <a:tabLst/>
                        <a:defRPr/>
                      </a:pPr>
                      <a:r>
                        <a:rPr kumimoji="0" lang="en-US" sz="1050" b="0" i="0" u="none" strike="noStrike" cap="none" normalizeH="0" baseline="0" dirty="0" smtClean="0">
                          <a:ln>
                            <a:noFill/>
                          </a:ln>
                          <a:solidFill>
                            <a:schemeClr val="bg2"/>
                          </a:solidFill>
                          <a:effectLst/>
                          <a:latin typeface="Trebuchet MS" pitchFamily="34" charset="0"/>
                        </a:rPr>
                        <a:t>50% male, 50% female</a:t>
                      </a:r>
                      <a:endParaRPr lang="en-US" sz="1050" dirty="0">
                        <a:solidFill>
                          <a:schemeClr val="bg2"/>
                        </a:solidFill>
                        <a:latin typeface="Trebuchet MS" pitchFamily="34" charset="0"/>
                      </a:endParaRPr>
                    </a:p>
                  </a:txBody>
                  <a:tcPr/>
                </a:tc>
                <a:tc>
                  <a:txBody>
                    <a:bodyPr/>
                    <a:lstStyle/>
                    <a:p>
                      <a:pPr marL="0" marR="0" lvl="0" indent="0" algn="l" defTabSz="761940" rtl="0" eaLnBrk="1" fontAlgn="auto" latinLnBrk="0" hangingPunct="1">
                        <a:lnSpc>
                          <a:spcPct val="100000"/>
                        </a:lnSpc>
                        <a:spcBef>
                          <a:spcPts val="0"/>
                        </a:spcBef>
                        <a:spcAft>
                          <a:spcPts val="0"/>
                        </a:spcAft>
                        <a:buClrTx/>
                        <a:buSzTx/>
                        <a:buFontTx/>
                        <a:buNone/>
                        <a:tabLst/>
                        <a:defRPr/>
                      </a:pPr>
                      <a:r>
                        <a:rPr kumimoji="0" lang="en-US" sz="1050" b="0" i="0" u="none" strike="noStrike" cap="none" normalizeH="0" baseline="0" dirty="0" smtClean="0">
                          <a:ln>
                            <a:noFill/>
                          </a:ln>
                          <a:solidFill>
                            <a:schemeClr val="bg2"/>
                          </a:solidFill>
                          <a:effectLst/>
                          <a:latin typeface="Trebuchet MS" pitchFamily="34" charset="0"/>
                        </a:rPr>
                        <a:t>34% male, 66% female</a:t>
                      </a:r>
                    </a:p>
                  </a:txBody>
                  <a:tcPr/>
                </a:tc>
              </a:tr>
              <a:tr h="207097">
                <a:tc>
                  <a:txBody>
                    <a:bodyPr/>
                    <a:lstStyle/>
                    <a:p>
                      <a:r>
                        <a:rPr lang="en-US" sz="1050" dirty="0" smtClean="0">
                          <a:latin typeface="Trebuchet MS" pitchFamily="34" charset="0"/>
                        </a:rPr>
                        <a:t>Age</a:t>
                      </a:r>
                      <a:endParaRPr lang="en-US" sz="1050" dirty="0">
                        <a:latin typeface="Trebuchet MS" pitchFamily="34" charset="0"/>
                      </a:endParaRPr>
                    </a:p>
                  </a:txBody>
                  <a:tcPr/>
                </a:tc>
                <a:tc>
                  <a:txBody>
                    <a:bodyPr/>
                    <a:lstStyle/>
                    <a:p>
                      <a:r>
                        <a:rPr kumimoji="0" lang="en-US" sz="1050" b="0" i="0" u="none" strike="noStrike" cap="none" normalizeH="0" baseline="0" dirty="0" smtClean="0">
                          <a:ln>
                            <a:noFill/>
                          </a:ln>
                          <a:solidFill>
                            <a:schemeClr val="bg2"/>
                          </a:solidFill>
                          <a:effectLst/>
                          <a:latin typeface="Trebuchet MS" pitchFamily="34" charset="0"/>
                        </a:rPr>
                        <a:t>Average age:  44.05, </a:t>
                      </a:r>
                      <a:br>
                        <a:rPr kumimoji="0" lang="en-US" sz="1050" b="0" i="0" u="none" strike="noStrike" cap="none" normalizeH="0" baseline="0" dirty="0" smtClean="0">
                          <a:ln>
                            <a:noFill/>
                          </a:ln>
                          <a:solidFill>
                            <a:schemeClr val="bg2"/>
                          </a:solidFill>
                          <a:effectLst/>
                          <a:latin typeface="Trebuchet MS" pitchFamily="34" charset="0"/>
                        </a:rPr>
                      </a:br>
                      <a:r>
                        <a:rPr kumimoji="0" lang="en-US" sz="1050" b="0" i="0" u="none" strike="noStrike" cap="none" normalizeH="0" baseline="0" dirty="0" smtClean="0">
                          <a:ln>
                            <a:noFill/>
                          </a:ln>
                          <a:solidFill>
                            <a:schemeClr val="bg2"/>
                          </a:solidFill>
                          <a:effectLst/>
                          <a:latin typeface="Trebuchet MS" pitchFamily="34" charset="0"/>
                        </a:rPr>
                        <a:t>with slightly more being 35 to 44</a:t>
                      </a:r>
                      <a:endParaRPr lang="en-US" sz="1050" dirty="0">
                        <a:solidFill>
                          <a:schemeClr val="bg2"/>
                        </a:solidFill>
                        <a:latin typeface="Trebuchet MS" pitchFamily="34" charset="0"/>
                      </a:endParaRPr>
                    </a:p>
                  </a:txBody>
                  <a:tcPr/>
                </a:tc>
                <a:tc>
                  <a:txBody>
                    <a:bodyPr/>
                    <a:lstStyle/>
                    <a:p>
                      <a:pPr marL="0" marR="0" lvl="0" indent="0" algn="l" defTabSz="914400" rtl="0" eaLnBrk="1" fontAlgn="base" latinLnBrk="0" hangingPunct="1">
                        <a:lnSpc>
                          <a:spcPct val="100000"/>
                        </a:lnSpc>
                        <a:spcBef>
                          <a:spcPct val="0"/>
                        </a:spcBef>
                        <a:spcAft>
                          <a:spcPct val="10000"/>
                        </a:spcAft>
                        <a:buClr>
                          <a:schemeClr val="bg2"/>
                        </a:buClr>
                        <a:buSzTx/>
                        <a:buFont typeface="Times" pitchFamily="18" charset="0"/>
                        <a:buNone/>
                        <a:tabLst/>
                      </a:pPr>
                      <a:r>
                        <a:rPr kumimoji="0" lang="en-US" sz="1050" b="0" i="0" u="none" strike="noStrike" cap="none" normalizeH="0" baseline="0" dirty="0" smtClean="0">
                          <a:ln>
                            <a:noFill/>
                          </a:ln>
                          <a:solidFill>
                            <a:schemeClr val="bg2"/>
                          </a:solidFill>
                          <a:effectLst/>
                          <a:latin typeface="Trebuchet MS" pitchFamily="34" charset="0"/>
                        </a:rPr>
                        <a:t>Average age:  39.5, </a:t>
                      </a:r>
                      <a:br>
                        <a:rPr kumimoji="0" lang="en-US" sz="1050" b="0" i="0" u="none" strike="noStrike" cap="none" normalizeH="0" baseline="0" dirty="0" smtClean="0">
                          <a:ln>
                            <a:noFill/>
                          </a:ln>
                          <a:solidFill>
                            <a:schemeClr val="bg2"/>
                          </a:solidFill>
                          <a:effectLst/>
                          <a:latin typeface="Trebuchet MS" pitchFamily="34" charset="0"/>
                        </a:rPr>
                      </a:br>
                      <a:r>
                        <a:rPr kumimoji="0" lang="en-US" sz="1050" b="0" i="0" u="none" strike="noStrike" cap="none" normalizeH="0" baseline="0" dirty="0" smtClean="0">
                          <a:ln>
                            <a:noFill/>
                          </a:ln>
                          <a:solidFill>
                            <a:schemeClr val="bg2"/>
                          </a:solidFill>
                          <a:effectLst/>
                          <a:latin typeface="Trebuchet MS" pitchFamily="34" charset="0"/>
                        </a:rPr>
                        <a:t>with significantly more being 25 to 34</a:t>
                      </a:r>
                    </a:p>
                  </a:txBody>
                  <a:tcPr/>
                </a:tc>
                <a:tc>
                  <a:txBody>
                    <a:bodyPr/>
                    <a:lstStyle/>
                    <a:p>
                      <a:pPr marL="0" marR="0" lvl="0" indent="0" algn="l" defTabSz="914400" rtl="0" eaLnBrk="1" fontAlgn="base" latinLnBrk="0" hangingPunct="1">
                        <a:lnSpc>
                          <a:spcPct val="100000"/>
                        </a:lnSpc>
                        <a:spcBef>
                          <a:spcPct val="0"/>
                        </a:spcBef>
                        <a:spcAft>
                          <a:spcPct val="10000"/>
                        </a:spcAft>
                        <a:buClr>
                          <a:schemeClr val="bg2"/>
                        </a:buClr>
                        <a:buSzTx/>
                        <a:buFont typeface="Times" pitchFamily="18" charset="0"/>
                        <a:buNone/>
                        <a:tabLst/>
                      </a:pPr>
                      <a:r>
                        <a:rPr kumimoji="0" lang="en-US" sz="1050" b="0" i="0" u="none" strike="noStrike" cap="none" normalizeH="0" baseline="0" dirty="0" smtClean="0">
                          <a:ln>
                            <a:noFill/>
                          </a:ln>
                          <a:solidFill>
                            <a:schemeClr val="bg2"/>
                          </a:solidFill>
                          <a:effectLst/>
                          <a:latin typeface="Trebuchet MS" pitchFamily="34" charset="0"/>
                        </a:rPr>
                        <a:t>Average age:  40.71, </a:t>
                      </a:r>
                      <a:br>
                        <a:rPr kumimoji="0" lang="en-US" sz="1050" b="0" i="0" u="none" strike="noStrike" cap="none" normalizeH="0" baseline="0" dirty="0" smtClean="0">
                          <a:ln>
                            <a:noFill/>
                          </a:ln>
                          <a:solidFill>
                            <a:schemeClr val="bg2"/>
                          </a:solidFill>
                          <a:effectLst/>
                          <a:latin typeface="Trebuchet MS" pitchFamily="34" charset="0"/>
                        </a:rPr>
                      </a:br>
                      <a:r>
                        <a:rPr kumimoji="0" lang="en-US" sz="1050" b="0" i="0" u="none" strike="noStrike" cap="none" normalizeH="0" baseline="0" dirty="0" smtClean="0">
                          <a:ln>
                            <a:noFill/>
                          </a:ln>
                          <a:solidFill>
                            <a:schemeClr val="bg2"/>
                          </a:solidFill>
                          <a:effectLst/>
                          <a:latin typeface="Trebuchet MS" pitchFamily="34" charset="0"/>
                        </a:rPr>
                        <a:t>with more being 25 to 44</a:t>
                      </a:r>
                    </a:p>
                  </a:txBody>
                  <a:tcPr/>
                </a:tc>
              </a:tr>
              <a:tr h="0">
                <a:tc>
                  <a:txBody>
                    <a:bodyPr/>
                    <a:lstStyle/>
                    <a:p>
                      <a:r>
                        <a:rPr lang="en-US" sz="1050" dirty="0" smtClean="0">
                          <a:latin typeface="Trebuchet MS" pitchFamily="34" charset="0"/>
                        </a:rPr>
                        <a:t>Income</a:t>
                      </a:r>
                      <a:endParaRPr lang="en-US" sz="1050" dirty="0">
                        <a:latin typeface="Trebuchet MS" pitchFamily="34" charset="0"/>
                      </a:endParaRPr>
                    </a:p>
                  </a:txBody>
                  <a:tcPr/>
                </a:tc>
                <a:tc>
                  <a:txBody>
                    <a:bodyPr/>
                    <a:lstStyle/>
                    <a:p>
                      <a:r>
                        <a:rPr lang="en-US" sz="1050" dirty="0" smtClean="0">
                          <a:solidFill>
                            <a:schemeClr val="bg2"/>
                          </a:solidFill>
                          <a:latin typeface="Trebuchet MS" pitchFamily="34" charset="0"/>
                        </a:rPr>
                        <a:t>$69K</a:t>
                      </a:r>
                      <a:endParaRPr lang="en-US" sz="1050" dirty="0">
                        <a:solidFill>
                          <a:schemeClr val="bg2"/>
                        </a:solidFill>
                        <a:latin typeface="Trebuchet MS" pitchFamily="34" charset="0"/>
                      </a:endParaRPr>
                    </a:p>
                  </a:txBody>
                  <a:tcPr/>
                </a:tc>
                <a:tc>
                  <a:txBody>
                    <a:bodyPr/>
                    <a:lstStyle/>
                    <a:p>
                      <a:r>
                        <a:rPr kumimoji="0" lang="en-US" sz="1050" b="0" i="0" u="none" strike="noStrike" cap="none" normalizeH="0" baseline="0" dirty="0" smtClean="0">
                          <a:ln>
                            <a:noFill/>
                          </a:ln>
                          <a:solidFill>
                            <a:schemeClr val="bg2"/>
                          </a:solidFill>
                          <a:effectLst/>
                          <a:latin typeface="Trebuchet MS" pitchFamily="34" charset="0"/>
                        </a:rPr>
                        <a:t>$72K</a:t>
                      </a:r>
                      <a:endParaRPr lang="en-US" sz="1050" dirty="0">
                        <a:solidFill>
                          <a:schemeClr val="bg2"/>
                        </a:solidFill>
                        <a:latin typeface="Trebuchet MS" pitchFamily="34" charset="0"/>
                      </a:endParaRPr>
                    </a:p>
                  </a:txBody>
                  <a:tcPr/>
                </a:tc>
                <a:tc>
                  <a:txBody>
                    <a:bodyPr/>
                    <a:lstStyle/>
                    <a:p>
                      <a:r>
                        <a:rPr lang="en-US" sz="1050" dirty="0" smtClean="0">
                          <a:solidFill>
                            <a:schemeClr val="bg2"/>
                          </a:solidFill>
                          <a:latin typeface="Trebuchet MS" pitchFamily="34" charset="0"/>
                        </a:rPr>
                        <a:t>$72K</a:t>
                      </a:r>
                      <a:endParaRPr lang="en-US" sz="1050" dirty="0">
                        <a:solidFill>
                          <a:schemeClr val="bg2"/>
                        </a:solidFill>
                        <a:latin typeface="Trebuchet MS" pitchFamily="34" charset="0"/>
                      </a:endParaRPr>
                    </a:p>
                  </a:txBody>
                  <a:tcPr/>
                </a:tc>
              </a:tr>
              <a:tr h="458000">
                <a:tc>
                  <a:txBody>
                    <a:bodyPr/>
                    <a:lstStyle/>
                    <a:p>
                      <a:r>
                        <a:rPr lang="en-US" sz="1050" dirty="0" smtClean="0">
                          <a:latin typeface="Trebuchet MS" pitchFamily="34" charset="0"/>
                        </a:rPr>
                        <a:t>Household status</a:t>
                      </a:r>
                      <a:endParaRPr lang="en-US" sz="1050" dirty="0">
                        <a:latin typeface="Trebuchet MS" pitchFamily="34" charset="0"/>
                      </a:endParaRPr>
                    </a:p>
                  </a:txBody>
                  <a:tcPr/>
                </a:tc>
                <a:tc>
                  <a:txBody>
                    <a:bodyPr/>
                    <a:lstStyle/>
                    <a:p>
                      <a:r>
                        <a:rPr lang="en-US" sz="1050" dirty="0" smtClean="0">
                          <a:solidFill>
                            <a:schemeClr val="bg2"/>
                          </a:solidFill>
                          <a:latin typeface="Trebuchet MS" pitchFamily="34" charset="0"/>
                        </a:rPr>
                        <a:t>18% single</a:t>
                      </a:r>
                    </a:p>
                    <a:p>
                      <a:r>
                        <a:rPr lang="en-US" sz="1050" dirty="0" smtClean="0">
                          <a:solidFill>
                            <a:schemeClr val="bg2"/>
                          </a:solidFill>
                          <a:latin typeface="Trebuchet MS" pitchFamily="34" charset="0"/>
                        </a:rPr>
                        <a:t>61% married</a:t>
                      </a:r>
                    </a:p>
                    <a:p>
                      <a:r>
                        <a:rPr lang="en-US" sz="1050" dirty="0" smtClean="0">
                          <a:solidFill>
                            <a:schemeClr val="bg2"/>
                          </a:solidFill>
                          <a:latin typeface="Trebuchet MS" pitchFamily="34" charset="0"/>
                        </a:rPr>
                        <a:t>37% with kids in household</a:t>
                      </a:r>
                      <a:endParaRPr lang="en-US" sz="1050" dirty="0">
                        <a:solidFill>
                          <a:schemeClr val="bg2"/>
                        </a:solidFill>
                        <a:latin typeface="Trebuchet MS" pitchFamily="34" charset="0"/>
                      </a:endParaRPr>
                    </a:p>
                  </a:txBody>
                  <a:tcPr/>
                </a:tc>
                <a:tc>
                  <a:txBody>
                    <a:bodyPr/>
                    <a:lstStyle/>
                    <a:p>
                      <a:pPr marL="0" marR="0" lvl="0" indent="0" algn="l" defTabSz="914400" rtl="0" eaLnBrk="1" fontAlgn="base" latinLnBrk="0" hangingPunct="1">
                        <a:lnSpc>
                          <a:spcPct val="100000"/>
                        </a:lnSpc>
                        <a:spcBef>
                          <a:spcPct val="0"/>
                        </a:spcBef>
                        <a:spcAft>
                          <a:spcPct val="10000"/>
                        </a:spcAft>
                        <a:buClr>
                          <a:schemeClr val="bg2"/>
                        </a:buClr>
                        <a:buSzTx/>
                        <a:buFont typeface="Times" pitchFamily="18" charset="0"/>
                        <a:buNone/>
                        <a:tabLst/>
                      </a:pPr>
                      <a:r>
                        <a:rPr kumimoji="0" lang="en-US" sz="1050" b="0" i="0" u="none" strike="noStrike" cap="none" normalizeH="0" baseline="0" dirty="0" smtClean="0">
                          <a:ln>
                            <a:noFill/>
                          </a:ln>
                          <a:solidFill>
                            <a:schemeClr val="bg2"/>
                          </a:solidFill>
                          <a:effectLst/>
                          <a:latin typeface="Trebuchet MS" pitchFamily="34" charset="0"/>
                        </a:rPr>
                        <a:t>21% single</a:t>
                      </a:r>
                    </a:p>
                    <a:p>
                      <a:pPr marL="0" marR="0" lvl="0" indent="0" algn="l" defTabSz="914400" rtl="0" eaLnBrk="1" fontAlgn="base" latinLnBrk="0" hangingPunct="1">
                        <a:lnSpc>
                          <a:spcPct val="100000"/>
                        </a:lnSpc>
                        <a:spcBef>
                          <a:spcPct val="0"/>
                        </a:spcBef>
                        <a:spcAft>
                          <a:spcPct val="10000"/>
                        </a:spcAft>
                        <a:buClr>
                          <a:schemeClr val="bg2"/>
                        </a:buClr>
                        <a:buSzTx/>
                        <a:buFont typeface="Times" pitchFamily="18" charset="0"/>
                        <a:buNone/>
                        <a:tabLst/>
                      </a:pPr>
                      <a:r>
                        <a:rPr kumimoji="0" lang="en-US" sz="1050" b="0" i="0" u="none" strike="noStrike" cap="none" normalizeH="0" baseline="0" dirty="0" smtClean="0">
                          <a:ln>
                            <a:noFill/>
                          </a:ln>
                          <a:solidFill>
                            <a:schemeClr val="bg2"/>
                          </a:solidFill>
                          <a:effectLst/>
                          <a:latin typeface="Trebuchet MS" pitchFamily="34" charset="0"/>
                        </a:rPr>
                        <a:t>62% married</a:t>
                      </a:r>
                    </a:p>
                    <a:p>
                      <a:pPr marL="0" marR="0" lvl="0" indent="0" algn="l" defTabSz="914400" rtl="0" eaLnBrk="1" fontAlgn="base" latinLnBrk="0" hangingPunct="1">
                        <a:lnSpc>
                          <a:spcPct val="100000"/>
                        </a:lnSpc>
                        <a:spcBef>
                          <a:spcPct val="0"/>
                        </a:spcBef>
                        <a:spcAft>
                          <a:spcPct val="10000"/>
                        </a:spcAft>
                        <a:buClr>
                          <a:schemeClr val="bg2"/>
                        </a:buClr>
                        <a:buSzTx/>
                        <a:buFont typeface="Times" pitchFamily="18" charset="0"/>
                        <a:buNone/>
                        <a:tabLst/>
                      </a:pPr>
                      <a:r>
                        <a:rPr kumimoji="0" lang="en-US" sz="1050" b="0" i="0" u="none" strike="noStrike" cap="none" normalizeH="0" baseline="0" dirty="0" smtClean="0">
                          <a:ln>
                            <a:noFill/>
                          </a:ln>
                          <a:solidFill>
                            <a:schemeClr val="bg2"/>
                          </a:solidFill>
                          <a:effectLst/>
                          <a:latin typeface="Trebuchet MS" pitchFamily="34" charset="0"/>
                        </a:rPr>
                        <a:t>47% with kids in household</a:t>
                      </a:r>
                    </a:p>
                  </a:txBody>
                  <a:tcPr/>
                </a:tc>
                <a:tc>
                  <a:txBody>
                    <a:bodyPr/>
                    <a:lstStyle/>
                    <a:p>
                      <a:pPr marL="0" marR="0" lvl="0" indent="0" algn="l" defTabSz="914400" rtl="0" eaLnBrk="1" fontAlgn="base" latinLnBrk="0" hangingPunct="1">
                        <a:lnSpc>
                          <a:spcPct val="100000"/>
                        </a:lnSpc>
                        <a:spcBef>
                          <a:spcPct val="0"/>
                        </a:spcBef>
                        <a:spcAft>
                          <a:spcPct val="10000"/>
                        </a:spcAft>
                        <a:buClr>
                          <a:schemeClr val="bg2"/>
                        </a:buClr>
                        <a:buSzTx/>
                        <a:buFont typeface="Times" pitchFamily="18" charset="0"/>
                        <a:buNone/>
                        <a:tabLst/>
                      </a:pPr>
                      <a:r>
                        <a:rPr kumimoji="0" lang="en-US" sz="1050" b="0" i="0" u="none" strike="noStrike" cap="none" normalizeH="0" baseline="0" dirty="0" smtClean="0">
                          <a:ln>
                            <a:noFill/>
                          </a:ln>
                          <a:solidFill>
                            <a:schemeClr val="bg2"/>
                          </a:solidFill>
                          <a:effectLst/>
                          <a:latin typeface="Trebuchet MS" pitchFamily="34" charset="0"/>
                        </a:rPr>
                        <a:t>17% single</a:t>
                      </a:r>
                    </a:p>
                    <a:p>
                      <a:pPr marL="0" marR="0" lvl="0" indent="0" algn="l" defTabSz="914400" rtl="0" eaLnBrk="1" fontAlgn="base" latinLnBrk="0" hangingPunct="1">
                        <a:lnSpc>
                          <a:spcPct val="100000"/>
                        </a:lnSpc>
                        <a:spcBef>
                          <a:spcPct val="0"/>
                        </a:spcBef>
                        <a:spcAft>
                          <a:spcPct val="10000"/>
                        </a:spcAft>
                        <a:buClr>
                          <a:schemeClr val="bg2"/>
                        </a:buClr>
                        <a:buSzTx/>
                        <a:buFont typeface="Times" pitchFamily="18" charset="0"/>
                        <a:buNone/>
                        <a:tabLst/>
                      </a:pPr>
                      <a:r>
                        <a:rPr kumimoji="0" lang="en-US" sz="1050" b="0" i="0" u="none" strike="noStrike" cap="none" normalizeH="0" baseline="0" dirty="0" smtClean="0">
                          <a:ln>
                            <a:noFill/>
                          </a:ln>
                          <a:solidFill>
                            <a:schemeClr val="bg2"/>
                          </a:solidFill>
                          <a:effectLst/>
                          <a:latin typeface="Trebuchet MS" pitchFamily="34" charset="0"/>
                        </a:rPr>
                        <a:t>62% married</a:t>
                      </a:r>
                    </a:p>
                    <a:p>
                      <a:pPr marL="0" marR="0" lvl="0" indent="0" algn="l" defTabSz="914400" rtl="0" eaLnBrk="1" fontAlgn="base" latinLnBrk="0" hangingPunct="1">
                        <a:lnSpc>
                          <a:spcPct val="100000"/>
                        </a:lnSpc>
                        <a:spcBef>
                          <a:spcPct val="0"/>
                        </a:spcBef>
                        <a:spcAft>
                          <a:spcPct val="10000"/>
                        </a:spcAft>
                        <a:buClr>
                          <a:schemeClr val="bg2"/>
                        </a:buClr>
                        <a:buSzTx/>
                        <a:buFont typeface="Times" pitchFamily="18" charset="0"/>
                        <a:buNone/>
                        <a:tabLst/>
                      </a:pPr>
                      <a:r>
                        <a:rPr kumimoji="0" lang="en-US" sz="1050" b="0" i="0" u="none" strike="noStrike" cap="none" normalizeH="0" baseline="0" dirty="0" smtClean="0">
                          <a:ln>
                            <a:noFill/>
                          </a:ln>
                          <a:solidFill>
                            <a:schemeClr val="bg2"/>
                          </a:solidFill>
                          <a:effectLst/>
                          <a:latin typeface="Trebuchet MS" pitchFamily="34" charset="0"/>
                        </a:rPr>
                        <a:t>49% with kids in household</a:t>
                      </a:r>
                    </a:p>
                  </a:txBody>
                  <a:tcPr/>
                </a:tc>
              </a:tr>
              <a:tr h="276161">
                <a:tc>
                  <a:txBody>
                    <a:bodyPr/>
                    <a:lstStyle/>
                    <a:p>
                      <a:r>
                        <a:rPr lang="en-US" sz="1050" dirty="0" smtClean="0">
                          <a:latin typeface="Trebuchet MS" pitchFamily="34" charset="0"/>
                        </a:rPr>
                        <a:t>Computer hardware spending per year</a:t>
                      </a:r>
                      <a:endParaRPr lang="en-US" sz="1050" dirty="0">
                        <a:latin typeface="Trebuchet MS" pitchFamily="34" charset="0"/>
                      </a:endParaRPr>
                    </a:p>
                  </a:txBody>
                  <a:tcPr/>
                </a:tc>
                <a:tc>
                  <a:txBody>
                    <a:bodyPr/>
                    <a:lstStyle/>
                    <a:p>
                      <a:r>
                        <a:rPr lang="en-US" sz="1050" dirty="0" smtClean="0">
                          <a:solidFill>
                            <a:schemeClr val="bg2"/>
                          </a:solidFill>
                          <a:latin typeface="Trebuchet MS" pitchFamily="34" charset="0"/>
                        </a:rPr>
                        <a:t>$250</a:t>
                      </a:r>
                      <a:endParaRPr lang="en-US" sz="1050" dirty="0">
                        <a:solidFill>
                          <a:schemeClr val="bg2"/>
                        </a:solidFill>
                        <a:latin typeface="Trebuchet MS" pitchFamily="34" charset="0"/>
                      </a:endParaRPr>
                    </a:p>
                  </a:txBody>
                  <a:tcPr/>
                </a:tc>
                <a:tc>
                  <a:txBody>
                    <a:bodyPr/>
                    <a:lstStyle/>
                    <a:p>
                      <a:pPr marL="0" marR="0" lvl="0" indent="0" algn="l" defTabSz="914400" rtl="0" eaLnBrk="1" fontAlgn="base" latinLnBrk="0" hangingPunct="1">
                        <a:lnSpc>
                          <a:spcPct val="100000"/>
                        </a:lnSpc>
                        <a:spcBef>
                          <a:spcPct val="0"/>
                        </a:spcBef>
                        <a:spcAft>
                          <a:spcPct val="10000"/>
                        </a:spcAft>
                        <a:buClr>
                          <a:schemeClr val="bg2"/>
                        </a:buClr>
                        <a:buSzTx/>
                        <a:buFont typeface="Times" pitchFamily="18" charset="0"/>
                        <a:buNone/>
                        <a:tabLst/>
                      </a:pPr>
                      <a:r>
                        <a:rPr kumimoji="0" lang="en-US" sz="1050" b="0" i="0" u="none" strike="noStrike" cap="none" normalizeH="0" baseline="0" dirty="0" smtClean="0">
                          <a:ln>
                            <a:noFill/>
                          </a:ln>
                          <a:solidFill>
                            <a:schemeClr val="bg2"/>
                          </a:solidFill>
                          <a:effectLst/>
                          <a:latin typeface="Trebuchet MS" pitchFamily="34" charset="0"/>
                        </a:rPr>
                        <a:t>$350</a:t>
                      </a:r>
                    </a:p>
                  </a:txBody>
                  <a:tcPr/>
                </a:tc>
                <a:tc>
                  <a:txBody>
                    <a:bodyPr/>
                    <a:lstStyle/>
                    <a:p>
                      <a:pPr marL="0" marR="0" lvl="0" indent="0" algn="l" defTabSz="914400" rtl="0" eaLnBrk="1" fontAlgn="base" latinLnBrk="0" hangingPunct="1">
                        <a:lnSpc>
                          <a:spcPct val="100000"/>
                        </a:lnSpc>
                        <a:spcBef>
                          <a:spcPct val="0"/>
                        </a:spcBef>
                        <a:spcAft>
                          <a:spcPct val="10000"/>
                        </a:spcAft>
                        <a:buClr>
                          <a:schemeClr val="bg2"/>
                        </a:buClr>
                        <a:buSzTx/>
                        <a:buFont typeface="Times" pitchFamily="18" charset="0"/>
                        <a:buNone/>
                        <a:tabLst/>
                      </a:pPr>
                      <a:r>
                        <a:rPr kumimoji="0" lang="en-US" sz="1050" b="0" i="0" u="none" strike="noStrike" cap="none" normalizeH="0" baseline="0" dirty="0" smtClean="0">
                          <a:ln>
                            <a:noFill/>
                          </a:ln>
                          <a:solidFill>
                            <a:schemeClr val="bg2"/>
                          </a:solidFill>
                          <a:effectLst/>
                          <a:latin typeface="Trebuchet MS" pitchFamily="34" charset="0"/>
                          <a:cs typeface="Arial" charset="0"/>
                        </a:rPr>
                        <a:t>$500</a:t>
                      </a:r>
                    </a:p>
                  </a:txBody>
                  <a:tcPr/>
                </a:tc>
              </a:tr>
              <a:tr h="440084">
                <a:tc>
                  <a:txBody>
                    <a:bodyPr/>
                    <a:lstStyle/>
                    <a:p>
                      <a:r>
                        <a:rPr lang="en-US" sz="1050" dirty="0" smtClean="0">
                          <a:latin typeface="Trebuchet MS" pitchFamily="34" charset="0"/>
                        </a:rPr>
                        <a:t>Personality traits</a:t>
                      </a:r>
                      <a:endParaRPr lang="en-US" sz="1050" dirty="0">
                        <a:latin typeface="Trebuchet MS" pitchFamily="34" charset="0"/>
                      </a:endParaRPr>
                    </a:p>
                  </a:txBody>
                  <a:tcPr/>
                </a:tc>
                <a:tc>
                  <a:txBody>
                    <a:bodyPr/>
                    <a:lstStyle/>
                    <a:p>
                      <a:r>
                        <a:rPr lang="en-US" sz="1050" dirty="0" smtClean="0">
                          <a:solidFill>
                            <a:schemeClr val="bg2"/>
                          </a:solidFill>
                          <a:latin typeface="Trebuchet MS" pitchFamily="34" charset="0"/>
                          <a:cs typeface="Arial" charset="0"/>
                        </a:rPr>
                        <a:t>Witty, wise/rationale, friendly, </a:t>
                      </a:r>
                      <a:br>
                        <a:rPr lang="en-US" sz="1050" dirty="0" smtClean="0">
                          <a:solidFill>
                            <a:schemeClr val="bg2"/>
                          </a:solidFill>
                          <a:latin typeface="Trebuchet MS" pitchFamily="34" charset="0"/>
                          <a:cs typeface="Arial" charset="0"/>
                        </a:rPr>
                      </a:br>
                      <a:r>
                        <a:rPr lang="en-US" sz="1050" dirty="0" smtClean="0">
                          <a:solidFill>
                            <a:schemeClr val="bg2"/>
                          </a:solidFill>
                          <a:latin typeface="Trebuchet MS" pitchFamily="34" charset="0"/>
                          <a:cs typeface="Arial" charset="0"/>
                        </a:rPr>
                        <a:t>open minded, confident, efficient, </a:t>
                      </a:r>
                      <a:br>
                        <a:rPr lang="en-US" sz="1050" dirty="0" smtClean="0">
                          <a:solidFill>
                            <a:schemeClr val="bg2"/>
                          </a:solidFill>
                          <a:latin typeface="Trebuchet MS" pitchFamily="34" charset="0"/>
                          <a:cs typeface="Arial" charset="0"/>
                        </a:rPr>
                      </a:br>
                      <a:r>
                        <a:rPr lang="en-US" sz="1050" dirty="0" smtClean="0">
                          <a:solidFill>
                            <a:schemeClr val="bg2"/>
                          </a:solidFill>
                          <a:latin typeface="Trebuchet MS" pitchFamily="34" charset="0"/>
                          <a:cs typeface="Arial" charset="0"/>
                        </a:rPr>
                        <a:t>tech-savvy, </a:t>
                      </a:r>
                      <a:r>
                        <a:rPr lang="en-US" sz="1050" dirty="0" smtClean="0">
                          <a:solidFill>
                            <a:schemeClr val="bg2"/>
                          </a:solidFill>
                          <a:latin typeface="Trebuchet MS" pitchFamily="34" charset="0"/>
                        </a:rPr>
                        <a:t>info seekers, organizers, planners</a:t>
                      </a:r>
                      <a:endParaRPr lang="en-US" sz="1050" dirty="0">
                        <a:solidFill>
                          <a:schemeClr val="bg2"/>
                        </a:solidFill>
                        <a:latin typeface="Trebuchet MS" pitchFamily="34" charset="0"/>
                      </a:endParaRPr>
                    </a:p>
                  </a:txBody>
                  <a:tcPr/>
                </a:tc>
                <a:tc>
                  <a:txBody>
                    <a:bodyPr/>
                    <a:lstStyle/>
                    <a:p>
                      <a:pPr marL="0" marR="0" lvl="0" indent="0" algn="l" defTabSz="914400" rtl="0" eaLnBrk="1" fontAlgn="base" latinLnBrk="0" hangingPunct="1">
                        <a:lnSpc>
                          <a:spcPct val="100000"/>
                        </a:lnSpc>
                        <a:spcBef>
                          <a:spcPct val="0"/>
                        </a:spcBef>
                        <a:spcAft>
                          <a:spcPct val="10000"/>
                        </a:spcAft>
                        <a:buClr>
                          <a:schemeClr val="bg2"/>
                        </a:buClr>
                        <a:buSzTx/>
                        <a:buFont typeface="Times" pitchFamily="18" charset="0"/>
                        <a:buNone/>
                        <a:tabLst/>
                      </a:pPr>
                      <a:r>
                        <a:rPr kumimoji="0" lang="en-US" sz="1050" b="0" i="0" u="none" strike="noStrike" cap="none" normalizeH="0" baseline="0" dirty="0" smtClean="0">
                          <a:ln>
                            <a:noFill/>
                          </a:ln>
                          <a:solidFill>
                            <a:schemeClr val="bg2"/>
                          </a:solidFill>
                          <a:effectLst/>
                          <a:latin typeface="Trebuchet MS" pitchFamily="34" charset="0"/>
                        </a:rPr>
                        <a:t>Confident, innovative, info seeker, trend setter, social/friendly, </a:t>
                      </a:r>
                      <a:br>
                        <a:rPr kumimoji="0" lang="en-US" sz="1050" b="0" i="0" u="none" strike="noStrike" cap="none" normalizeH="0" baseline="0" dirty="0" smtClean="0">
                          <a:ln>
                            <a:noFill/>
                          </a:ln>
                          <a:solidFill>
                            <a:schemeClr val="bg2"/>
                          </a:solidFill>
                          <a:effectLst/>
                          <a:latin typeface="Trebuchet MS" pitchFamily="34" charset="0"/>
                        </a:rPr>
                      </a:br>
                      <a:r>
                        <a:rPr kumimoji="0" lang="en-US" sz="1050" b="0" i="0" u="none" strike="noStrike" cap="none" normalizeH="0" baseline="0" dirty="0" smtClean="0">
                          <a:ln>
                            <a:noFill/>
                          </a:ln>
                          <a:solidFill>
                            <a:schemeClr val="bg2"/>
                          </a:solidFill>
                          <a:effectLst/>
                          <a:latin typeface="Trebuchet MS" pitchFamily="34" charset="0"/>
                        </a:rPr>
                        <a:t>risk taker, aggressive, adventurous</a:t>
                      </a:r>
                    </a:p>
                  </a:txBody>
                  <a:tcPr/>
                </a:tc>
                <a:tc>
                  <a:txBody>
                    <a:bodyPr/>
                    <a:lstStyle/>
                    <a:p>
                      <a:pPr marL="0" marR="0" lvl="0" indent="0" algn="l" defTabSz="914400" rtl="0" eaLnBrk="1" fontAlgn="base" latinLnBrk="0" hangingPunct="1">
                        <a:lnSpc>
                          <a:spcPct val="100000"/>
                        </a:lnSpc>
                        <a:spcBef>
                          <a:spcPct val="0"/>
                        </a:spcBef>
                        <a:spcAft>
                          <a:spcPct val="10000"/>
                        </a:spcAft>
                        <a:buClr>
                          <a:schemeClr val="bg2"/>
                        </a:buClr>
                        <a:buSzTx/>
                        <a:buFont typeface="Times" pitchFamily="18" charset="0"/>
                        <a:buNone/>
                        <a:tabLst/>
                      </a:pPr>
                      <a:r>
                        <a:rPr kumimoji="0" lang="en-US" sz="1050" b="0" i="0" u="none" strike="noStrike" cap="none" normalizeH="0" baseline="0" dirty="0" smtClean="0">
                          <a:ln>
                            <a:noFill/>
                          </a:ln>
                          <a:solidFill>
                            <a:schemeClr val="bg2"/>
                          </a:solidFill>
                          <a:effectLst/>
                          <a:latin typeface="Trebuchet MS" pitchFamily="34" charset="0"/>
                          <a:cs typeface="Arial" charset="0"/>
                        </a:rPr>
                        <a:t>Artistic, intellectual, carefree/free-spirited, tech-savvy, adventurous</a:t>
                      </a:r>
                    </a:p>
                    <a:p>
                      <a:pPr marL="0" marR="0" lvl="0" indent="0" algn="l" defTabSz="914400" rtl="0" eaLnBrk="1" fontAlgn="base" latinLnBrk="0" hangingPunct="1">
                        <a:lnSpc>
                          <a:spcPct val="100000"/>
                        </a:lnSpc>
                        <a:spcBef>
                          <a:spcPct val="0"/>
                        </a:spcBef>
                        <a:spcAft>
                          <a:spcPct val="10000"/>
                        </a:spcAft>
                        <a:buClr>
                          <a:schemeClr val="bg2"/>
                        </a:buClr>
                        <a:buSzTx/>
                        <a:buFont typeface="Times" pitchFamily="18" charset="0"/>
                        <a:buNone/>
                        <a:tabLst/>
                      </a:pPr>
                      <a:r>
                        <a:rPr kumimoji="0" lang="en-US" sz="1050" b="0" i="0" u="none" strike="noStrike" cap="none" normalizeH="0" baseline="0" dirty="0" smtClean="0">
                          <a:ln>
                            <a:noFill/>
                          </a:ln>
                          <a:solidFill>
                            <a:schemeClr val="bg2"/>
                          </a:solidFill>
                          <a:effectLst/>
                          <a:latin typeface="Trebuchet MS" pitchFamily="34" charset="0"/>
                          <a:cs typeface="Arial" charset="0"/>
                        </a:rPr>
                        <a:t>confident, impulsive</a:t>
                      </a:r>
                    </a:p>
                  </a:txBody>
                  <a:tcPr/>
                </a:tc>
              </a:tr>
              <a:tr h="880594">
                <a:tc>
                  <a:txBody>
                    <a:bodyPr/>
                    <a:lstStyle/>
                    <a:p>
                      <a:r>
                        <a:rPr lang="en-US" sz="1050" dirty="0" smtClean="0">
                          <a:latin typeface="Trebuchet MS" pitchFamily="34" charset="0"/>
                        </a:rPr>
                        <a:t>Internet versus</a:t>
                      </a:r>
                      <a:r>
                        <a:rPr lang="en-US" sz="1050" baseline="0" dirty="0" smtClean="0">
                          <a:latin typeface="Trebuchet MS" pitchFamily="34" charset="0"/>
                        </a:rPr>
                        <a:t> TV</a:t>
                      </a:r>
                      <a:endParaRPr lang="en-US" sz="1050" dirty="0">
                        <a:latin typeface="Trebuchet MS" pitchFamily="34" charset="0"/>
                      </a:endParaRPr>
                    </a:p>
                  </a:txBody>
                  <a:tcPr/>
                </a:tc>
                <a:tc>
                  <a:txBody>
                    <a:bodyPr/>
                    <a:lstStyle/>
                    <a:p>
                      <a:r>
                        <a:rPr lang="en-US" sz="1050" b="0" u="none" dirty="0" smtClean="0">
                          <a:solidFill>
                            <a:schemeClr val="bg2"/>
                          </a:solidFill>
                          <a:latin typeface="Trebuchet MS" pitchFamily="34" charset="0"/>
                        </a:rPr>
                        <a:t>97% spend more time on the Internet than on the TV, but 52% spend more than 16 hours a week watching TV</a:t>
                      </a:r>
                    </a:p>
                    <a:p>
                      <a:endParaRPr lang="en-US" sz="500" b="0" u="none" dirty="0" smtClean="0">
                        <a:solidFill>
                          <a:schemeClr val="bg2"/>
                        </a:solidFill>
                        <a:latin typeface="Trebuchet MS" pitchFamily="34" charset="0"/>
                      </a:endParaRPr>
                    </a:p>
                    <a:p>
                      <a:pPr marL="0" marR="0" indent="0" algn="l" defTabSz="761940" rtl="0" eaLnBrk="1" fontAlgn="auto" latinLnBrk="0" hangingPunct="1">
                        <a:lnSpc>
                          <a:spcPct val="100000"/>
                        </a:lnSpc>
                        <a:spcBef>
                          <a:spcPts val="0"/>
                        </a:spcBef>
                        <a:spcAft>
                          <a:spcPts val="0"/>
                        </a:spcAft>
                        <a:buClrTx/>
                        <a:buSzTx/>
                        <a:buFontTx/>
                        <a:buNone/>
                        <a:tabLst/>
                        <a:defRPr/>
                      </a:pPr>
                      <a:r>
                        <a:rPr lang="en-US" sz="1050" dirty="0" smtClean="0">
                          <a:solidFill>
                            <a:schemeClr val="bg2"/>
                          </a:solidFill>
                          <a:latin typeface="Trebuchet MS" pitchFamily="34" charset="0"/>
                        </a:rPr>
                        <a:t>When watching TV on the computer, 70% say that it is their main focus.</a:t>
                      </a:r>
                    </a:p>
                  </a:txBody>
                  <a:tcPr/>
                </a:tc>
                <a:tc>
                  <a:txBody>
                    <a:bodyPr/>
                    <a:lstStyle/>
                    <a:p>
                      <a:r>
                        <a:rPr lang="en-US" sz="1050" dirty="0" smtClean="0">
                          <a:solidFill>
                            <a:schemeClr val="bg2"/>
                          </a:solidFill>
                          <a:latin typeface="Trebuchet MS" pitchFamily="34" charset="0"/>
                        </a:rPr>
                        <a:t>98% spend more time on the Internet than on the TV,</a:t>
                      </a:r>
                      <a:r>
                        <a:rPr lang="en-US" sz="1050" baseline="0" dirty="0" smtClean="0">
                          <a:solidFill>
                            <a:schemeClr val="bg2"/>
                          </a:solidFill>
                          <a:latin typeface="Trebuchet MS" pitchFamily="34" charset="0"/>
                        </a:rPr>
                        <a:t> but 57% spend more than 16 hours a week watching TV.</a:t>
                      </a:r>
                    </a:p>
                    <a:p>
                      <a:endParaRPr lang="en-US" sz="500" baseline="0" dirty="0" smtClean="0">
                        <a:solidFill>
                          <a:schemeClr val="bg2"/>
                        </a:solidFill>
                        <a:latin typeface="Trebuchet MS" pitchFamily="34" charset="0"/>
                      </a:endParaRPr>
                    </a:p>
                    <a:p>
                      <a:r>
                        <a:rPr lang="en-US" sz="1050" dirty="0" smtClean="0">
                          <a:solidFill>
                            <a:schemeClr val="bg2"/>
                          </a:solidFill>
                          <a:latin typeface="Trebuchet MS" pitchFamily="34" charset="0"/>
                        </a:rPr>
                        <a:t>When watching TV on the computer, 61% say that it is their main focus.</a:t>
                      </a:r>
                      <a:endParaRPr lang="en-US" sz="1050" dirty="0">
                        <a:solidFill>
                          <a:schemeClr val="bg2"/>
                        </a:solidFill>
                        <a:latin typeface="Trebuchet MS" pitchFamily="34" charset="0"/>
                      </a:endParaRPr>
                    </a:p>
                  </a:txBody>
                  <a:tcPr/>
                </a:tc>
                <a:tc>
                  <a:txBody>
                    <a:bodyPr/>
                    <a:lstStyle/>
                    <a:p>
                      <a:pPr marL="0" marR="0" indent="0" algn="l" defTabSz="761940" rtl="0" eaLnBrk="1" fontAlgn="auto" latinLnBrk="0" hangingPunct="1">
                        <a:lnSpc>
                          <a:spcPct val="100000"/>
                        </a:lnSpc>
                        <a:spcBef>
                          <a:spcPts val="0"/>
                        </a:spcBef>
                        <a:spcAft>
                          <a:spcPts val="0"/>
                        </a:spcAft>
                        <a:buClrTx/>
                        <a:buSzTx/>
                        <a:buFontTx/>
                        <a:buNone/>
                        <a:tabLst/>
                        <a:defRPr/>
                      </a:pPr>
                      <a:r>
                        <a:rPr lang="en-US" sz="1050" dirty="0" smtClean="0">
                          <a:solidFill>
                            <a:schemeClr val="bg2"/>
                          </a:solidFill>
                          <a:latin typeface="Trebuchet MS" pitchFamily="34" charset="0"/>
                        </a:rPr>
                        <a:t>99% spend more time on the Internet than on the TV,</a:t>
                      </a:r>
                      <a:r>
                        <a:rPr lang="en-US" sz="1050" baseline="0" dirty="0" smtClean="0">
                          <a:solidFill>
                            <a:schemeClr val="bg2"/>
                          </a:solidFill>
                          <a:latin typeface="Trebuchet MS" pitchFamily="34" charset="0"/>
                        </a:rPr>
                        <a:t> but 47% spend more than 16 hours a week watching TV.</a:t>
                      </a:r>
                    </a:p>
                    <a:p>
                      <a:endParaRPr lang="en-US" sz="500" dirty="0" smtClean="0">
                        <a:solidFill>
                          <a:schemeClr val="bg2"/>
                        </a:solidFill>
                        <a:latin typeface="Trebuchet MS" pitchFamily="34" charset="0"/>
                      </a:endParaRPr>
                    </a:p>
                    <a:p>
                      <a:pPr marL="0" marR="0" indent="0" algn="l" defTabSz="761940" rtl="0" eaLnBrk="1" fontAlgn="auto" latinLnBrk="0" hangingPunct="1">
                        <a:lnSpc>
                          <a:spcPct val="100000"/>
                        </a:lnSpc>
                        <a:spcBef>
                          <a:spcPts val="0"/>
                        </a:spcBef>
                        <a:spcAft>
                          <a:spcPts val="0"/>
                        </a:spcAft>
                        <a:buClrTx/>
                        <a:buSzTx/>
                        <a:buFontTx/>
                        <a:buNone/>
                        <a:tabLst/>
                        <a:defRPr/>
                      </a:pPr>
                      <a:r>
                        <a:rPr lang="en-US" sz="1050" dirty="0" smtClean="0">
                          <a:solidFill>
                            <a:schemeClr val="bg2"/>
                          </a:solidFill>
                          <a:latin typeface="Trebuchet MS" pitchFamily="34" charset="0"/>
                        </a:rPr>
                        <a:t>When watching TV on the computer, 72% say that it is their main focus.</a:t>
                      </a:r>
                    </a:p>
                  </a:txBody>
                  <a:tcPr/>
                </a:tc>
              </a:tr>
              <a:tr h="370840">
                <a:tc>
                  <a:txBody>
                    <a:bodyPr/>
                    <a:lstStyle/>
                    <a:p>
                      <a:r>
                        <a:rPr lang="en-US" sz="1050" dirty="0" smtClean="0">
                          <a:latin typeface="Trebuchet MS" pitchFamily="34" charset="0"/>
                        </a:rPr>
                        <a:t>DVR Traits</a:t>
                      </a:r>
                      <a:endParaRPr lang="en-US" sz="1050" dirty="0">
                        <a:latin typeface="Trebuchet MS" pitchFamily="34" charset="0"/>
                      </a:endParaRPr>
                    </a:p>
                  </a:txBody>
                  <a:tcPr/>
                </a:tc>
                <a:tc>
                  <a:txBody>
                    <a:bodyPr/>
                    <a:lstStyle/>
                    <a:p>
                      <a:r>
                        <a:rPr lang="en-US" sz="1050" dirty="0" smtClean="0">
                          <a:solidFill>
                            <a:schemeClr val="bg2"/>
                          </a:solidFill>
                          <a:latin typeface="Trebuchet MS" pitchFamily="34" charset="0"/>
                        </a:rPr>
                        <a:t>22% prefer to watch TV on their </a:t>
                      </a:r>
                      <a:br>
                        <a:rPr lang="en-US" sz="1050" dirty="0" smtClean="0">
                          <a:solidFill>
                            <a:schemeClr val="bg2"/>
                          </a:solidFill>
                          <a:latin typeface="Trebuchet MS" pitchFamily="34" charset="0"/>
                        </a:rPr>
                      </a:br>
                      <a:r>
                        <a:rPr lang="en-US" sz="1050" dirty="0" smtClean="0">
                          <a:solidFill>
                            <a:schemeClr val="bg2"/>
                          </a:solidFill>
                          <a:latin typeface="Trebuchet MS" pitchFamily="34" charset="0"/>
                        </a:rPr>
                        <a:t>DVR so they can watch it on their own schedule</a:t>
                      </a:r>
                    </a:p>
                    <a:p>
                      <a:endParaRPr lang="en-US" sz="500" dirty="0" smtClean="0">
                        <a:solidFill>
                          <a:schemeClr val="bg2"/>
                        </a:solidFill>
                        <a:latin typeface="Trebuchet MS" pitchFamily="34" charset="0"/>
                      </a:endParaRPr>
                    </a:p>
                    <a:p>
                      <a:pPr marL="0" marR="0" indent="0" algn="l" defTabSz="761940" rtl="0" eaLnBrk="1" fontAlgn="auto" latinLnBrk="0" hangingPunct="1">
                        <a:lnSpc>
                          <a:spcPct val="100000"/>
                        </a:lnSpc>
                        <a:spcBef>
                          <a:spcPts val="0"/>
                        </a:spcBef>
                        <a:spcAft>
                          <a:spcPts val="0"/>
                        </a:spcAft>
                        <a:buClrTx/>
                        <a:buSzTx/>
                        <a:buFontTx/>
                        <a:buNone/>
                        <a:tabLst/>
                        <a:defRPr/>
                      </a:pPr>
                      <a:r>
                        <a:rPr lang="en-US" sz="1050" b="0" i="0" u="none" dirty="0" smtClean="0">
                          <a:solidFill>
                            <a:schemeClr val="bg2"/>
                          </a:solidFill>
                          <a:latin typeface="Trebuchet MS" pitchFamily="34" charset="0"/>
                        </a:rPr>
                        <a:t>39% (top box) are interested  the DVR feature of Windows Media Center</a:t>
                      </a:r>
                    </a:p>
                  </a:txBody>
                  <a:tcPr/>
                </a:tc>
                <a:tc>
                  <a:txBody>
                    <a:bodyPr/>
                    <a:lstStyle/>
                    <a:p>
                      <a:pPr marL="0" marR="0" indent="0" algn="l" defTabSz="761940" rtl="0" eaLnBrk="1" fontAlgn="auto" latinLnBrk="0" hangingPunct="1">
                        <a:lnSpc>
                          <a:spcPct val="100000"/>
                        </a:lnSpc>
                        <a:spcBef>
                          <a:spcPts val="0"/>
                        </a:spcBef>
                        <a:spcAft>
                          <a:spcPts val="0"/>
                        </a:spcAft>
                        <a:buClrTx/>
                        <a:buSzTx/>
                        <a:buFontTx/>
                        <a:buNone/>
                        <a:tabLst/>
                        <a:defRPr/>
                      </a:pPr>
                      <a:r>
                        <a:rPr lang="en-US" sz="1050" dirty="0" smtClean="0">
                          <a:solidFill>
                            <a:schemeClr val="bg2"/>
                          </a:solidFill>
                          <a:latin typeface="Trebuchet MS" pitchFamily="34" charset="0"/>
                        </a:rPr>
                        <a:t>22% prefer to watch TV on their </a:t>
                      </a:r>
                      <a:br>
                        <a:rPr lang="en-US" sz="1050" dirty="0" smtClean="0">
                          <a:solidFill>
                            <a:schemeClr val="bg2"/>
                          </a:solidFill>
                          <a:latin typeface="Trebuchet MS" pitchFamily="34" charset="0"/>
                        </a:rPr>
                      </a:br>
                      <a:r>
                        <a:rPr lang="en-US" sz="1050" dirty="0" smtClean="0">
                          <a:solidFill>
                            <a:schemeClr val="bg2"/>
                          </a:solidFill>
                          <a:latin typeface="Trebuchet MS" pitchFamily="34" charset="0"/>
                        </a:rPr>
                        <a:t>DVR so they can watch it on their own schedule</a:t>
                      </a:r>
                    </a:p>
                    <a:p>
                      <a:endParaRPr lang="en-US" sz="500" dirty="0" smtClean="0">
                        <a:solidFill>
                          <a:schemeClr val="bg2"/>
                        </a:solidFill>
                        <a:latin typeface="Trebuchet MS" pitchFamily="34" charset="0"/>
                      </a:endParaRPr>
                    </a:p>
                    <a:p>
                      <a:pPr marL="0" marR="0" indent="0" algn="l" defTabSz="761940" rtl="0" eaLnBrk="1" fontAlgn="auto" latinLnBrk="0" hangingPunct="1">
                        <a:lnSpc>
                          <a:spcPct val="100000"/>
                        </a:lnSpc>
                        <a:spcBef>
                          <a:spcPts val="0"/>
                        </a:spcBef>
                        <a:spcAft>
                          <a:spcPts val="0"/>
                        </a:spcAft>
                        <a:buClrTx/>
                        <a:buSzTx/>
                        <a:buFontTx/>
                        <a:buNone/>
                        <a:tabLst/>
                        <a:defRPr/>
                      </a:pPr>
                      <a:r>
                        <a:rPr lang="en-US" sz="1050" b="0" i="0" u="none" dirty="0" smtClean="0">
                          <a:solidFill>
                            <a:schemeClr val="bg2"/>
                          </a:solidFill>
                          <a:latin typeface="Trebuchet MS" pitchFamily="34" charset="0"/>
                        </a:rPr>
                        <a:t>42% (top box) are interested  the DVR feature of Windows Media Center</a:t>
                      </a:r>
                    </a:p>
                  </a:txBody>
                  <a:tcPr/>
                </a:tc>
                <a:tc>
                  <a:txBody>
                    <a:bodyPr/>
                    <a:lstStyle/>
                    <a:p>
                      <a:pPr marL="0" marR="0" indent="0" algn="l" defTabSz="761940" rtl="0" eaLnBrk="1" fontAlgn="auto" latinLnBrk="0" hangingPunct="1">
                        <a:lnSpc>
                          <a:spcPct val="100000"/>
                        </a:lnSpc>
                        <a:spcBef>
                          <a:spcPts val="0"/>
                        </a:spcBef>
                        <a:spcAft>
                          <a:spcPts val="0"/>
                        </a:spcAft>
                        <a:buClrTx/>
                        <a:buSzTx/>
                        <a:buFontTx/>
                        <a:buNone/>
                        <a:tabLst/>
                        <a:defRPr/>
                      </a:pPr>
                      <a:r>
                        <a:rPr lang="en-US" sz="1050" dirty="0" smtClean="0">
                          <a:solidFill>
                            <a:schemeClr val="bg2"/>
                          </a:solidFill>
                          <a:latin typeface="Trebuchet MS" pitchFamily="34" charset="0"/>
                        </a:rPr>
                        <a:t>27% prefer to watch TV on their </a:t>
                      </a:r>
                      <a:br>
                        <a:rPr lang="en-US" sz="1050" dirty="0" smtClean="0">
                          <a:solidFill>
                            <a:schemeClr val="bg2"/>
                          </a:solidFill>
                          <a:latin typeface="Trebuchet MS" pitchFamily="34" charset="0"/>
                        </a:rPr>
                      </a:br>
                      <a:r>
                        <a:rPr lang="en-US" sz="1050" dirty="0" smtClean="0">
                          <a:solidFill>
                            <a:schemeClr val="bg2"/>
                          </a:solidFill>
                          <a:latin typeface="Trebuchet MS" pitchFamily="34" charset="0"/>
                        </a:rPr>
                        <a:t>DVR so they can watch it on their own schedule</a:t>
                      </a:r>
                    </a:p>
                    <a:p>
                      <a:endParaRPr lang="en-US" sz="500" dirty="0" smtClean="0">
                        <a:solidFill>
                          <a:schemeClr val="bg2"/>
                        </a:solidFill>
                        <a:latin typeface="Trebuchet MS" pitchFamily="34" charset="0"/>
                      </a:endParaRPr>
                    </a:p>
                    <a:p>
                      <a:pPr marL="0" marR="0" indent="0" algn="l" defTabSz="761940" rtl="0" eaLnBrk="1" fontAlgn="auto" latinLnBrk="0" hangingPunct="1">
                        <a:lnSpc>
                          <a:spcPct val="100000"/>
                        </a:lnSpc>
                        <a:spcBef>
                          <a:spcPts val="0"/>
                        </a:spcBef>
                        <a:spcAft>
                          <a:spcPts val="0"/>
                        </a:spcAft>
                        <a:buClrTx/>
                        <a:buSzTx/>
                        <a:buFontTx/>
                        <a:buNone/>
                        <a:tabLst/>
                        <a:defRPr/>
                      </a:pPr>
                      <a:r>
                        <a:rPr lang="en-US" sz="1050" b="0" i="0" u="none" dirty="0" smtClean="0">
                          <a:solidFill>
                            <a:schemeClr val="bg2"/>
                          </a:solidFill>
                          <a:latin typeface="Trebuchet MS" pitchFamily="34" charset="0"/>
                        </a:rPr>
                        <a:t>50% (top box) are interested  the DVR feature of Windows Media Center</a:t>
                      </a:r>
                    </a:p>
                  </a:txBody>
                  <a:tcPr/>
                </a:tc>
              </a:tr>
            </a:tbl>
          </a:graphicData>
        </a:graphic>
      </p:graphicFrame>
      <p:sp>
        <p:nvSpPr>
          <p:cNvPr id="5" name="TextBox 4"/>
          <p:cNvSpPr txBox="1"/>
          <p:nvPr/>
        </p:nvSpPr>
        <p:spPr>
          <a:xfrm>
            <a:off x="0" y="6569495"/>
            <a:ext cx="3639907" cy="276999"/>
          </a:xfrm>
          <a:prstGeom prst="rect">
            <a:avLst/>
          </a:prstGeom>
          <a:noFill/>
        </p:spPr>
        <p:txBody>
          <a:bodyPr wrap="none" rtlCol="0">
            <a:spAutoFit/>
          </a:bodyPr>
          <a:lstStyle/>
          <a:p>
            <a:r>
              <a:rPr lang="en-US" sz="1200" dirty="0" smtClean="0">
                <a:effectLst>
                  <a:outerShdw blurRad="38100" dist="38100" dir="2700000" algn="tl">
                    <a:srgbClr val="000000">
                      <a:alpha val="43137"/>
                    </a:srgbClr>
                  </a:outerShdw>
                </a:effectLst>
                <a:latin typeface="Trebuchet MS" pitchFamily="34" charset="0"/>
              </a:rPr>
              <a:t>Microsoft Internal Habits and Practices Study 2008</a:t>
            </a:r>
            <a:endParaRPr lang="en-US" sz="12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 name="Rounded Rectangle 5"/>
          <p:cNvSpPr/>
          <p:nvPr/>
        </p:nvSpPr>
        <p:spPr bwMode="auto">
          <a:xfrm>
            <a:off x="200851" y="4126419"/>
            <a:ext cx="8747584" cy="1009540"/>
          </a:xfrm>
          <a:prstGeom prst="roundRect">
            <a:avLst/>
          </a:prstGeom>
          <a:noFill/>
          <a:ln w="41275">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Windows Media Center Consumer Marketing</a:t>
            </a:r>
            <a:endParaRPr lang="en-US" sz="3600" dirty="0"/>
          </a:p>
        </p:txBody>
      </p:sp>
      <p:pic>
        <p:nvPicPr>
          <p:cNvPr id="5" name="Picture 4"/>
          <p:cNvPicPr>
            <a:picLocks noChangeAspect="1" noChangeArrowheads="1"/>
          </p:cNvPicPr>
          <p:nvPr/>
        </p:nvPicPr>
        <p:blipFill>
          <a:blip r:embed="rId3" cstate="print"/>
          <a:srcRect/>
          <a:stretch>
            <a:fillRect/>
          </a:stretch>
        </p:blipFill>
        <p:spPr bwMode="auto">
          <a:xfrm>
            <a:off x="244697" y="3011031"/>
            <a:ext cx="3206841" cy="3428405"/>
          </a:xfrm>
          <a:prstGeom prst="rect">
            <a:avLst/>
          </a:prstGeom>
          <a:noFill/>
          <a:ln w="9525">
            <a:noFill/>
            <a:miter lim="800000"/>
            <a:headEnd/>
            <a:tailEnd/>
          </a:ln>
          <a:effectLst/>
        </p:spPr>
      </p:pic>
      <p:pic>
        <p:nvPicPr>
          <p:cNvPr id="4" name="Picture 3" descr="MICUS2033_Mar_14x48E7401BF.jpg"/>
          <p:cNvPicPr>
            <a:picLocks noChangeAspect="1"/>
          </p:cNvPicPr>
          <p:nvPr/>
        </p:nvPicPr>
        <p:blipFill>
          <a:blip r:embed="rId4" cstate="print"/>
          <a:stretch>
            <a:fillRect/>
          </a:stretch>
        </p:blipFill>
        <p:spPr>
          <a:xfrm>
            <a:off x="1468191" y="1020114"/>
            <a:ext cx="6478073" cy="2496757"/>
          </a:xfrm>
          <a:prstGeom prst="rect">
            <a:avLst/>
          </a:prstGeom>
        </p:spPr>
      </p:pic>
      <p:pic>
        <p:nvPicPr>
          <p:cNvPr id="7" name="Picture 6" descr="MDX5_CustomArea_full.jpg"/>
          <p:cNvPicPr>
            <a:picLocks noChangeAspect="1"/>
          </p:cNvPicPr>
          <p:nvPr/>
        </p:nvPicPr>
        <p:blipFill>
          <a:blip r:embed="rId5"/>
          <a:stretch>
            <a:fillRect/>
          </a:stretch>
        </p:blipFill>
        <p:spPr>
          <a:xfrm>
            <a:off x="4210048" y="3683358"/>
            <a:ext cx="3946614" cy="2163087"/>
          </a:xfrm>
          <a:prstGeom prst="rect">
            <a:avLst/>
          </a:prstGeom>
        </p:spPr>
      </p:pic>
      <p:pic>
        <p:nvPicPr>
          <p:cNvPr id="8" name="Picture 2"/>
          <p:cNvPicPr>
            <a:picLocks noChangeAspect="1" noChangeArrowheads="1"/>
          </p:cNvPicPr>
          <p:nvPr/>
        </p:nvPicPr>
        <p:blipFill>
          <a:blip r:embed="rId6"/>
          <a:srcRect/>
          <a:stretch>
            <a:fillRect/>
          </a:stretch>
        </p:blipFill>
        <p:spPr bwMode="auto">
          <a:xfrm>
            <a:off x="7380668" y="4077498"/>
            <a:ext cx="1524000" cy="208504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_heading2"/>
          <p:cNvSpPr>
            <a:spLocks noChangeArrowheads="1"/>
          </p:cNvSpPr>
          <p:nvPr/>
        </p:nvSpPr>
        <p:spPr bwMode="auto">
          <a:xfrm>
            <a:off x="343436" y="1751527"/>
            <a:ext cx="8458200" cy="215444"/>
          </a:xfrm>
          <a:prstGeom prst="rect">
            <a:avLst/>
          </a:prstGeom>
          <a:noFill/>
          <a:ln w="9525" algn="ctr">
            <a:noFill/>
            <a:miter lim="800000"/>
            <a:headEnd/>
            <a:tailEnd/>
          </a:ln>
        </p:spPr>
        <p:txBody>
          <a:bodyPr wrap="square" lIns="0" tIns="0" rIns="0" bIns="0">
            <a:spAutoFit/>
          </a:bodyPr>
          <a:lstStyle/>
          <a:p>
            <a:pPr>
              <a:spcBef>
                <a:spcPct val="50000"/>
              </a:spcBef>
            </a:pPr>
            <a:r>
              <a:rPr lang="en-US" sz="1400" b="1" dirty="0">
                <a:latin typeface="Trebuchet MS" pitchFamily="34" charset="0"/>
                <a:cs typeface="Microsoft Sans Serif" pitchFamily="34" charset="0"/>
              </a:rPr>
              <a:t>Worldwide </a:t>
            </a:r>
            <a:r>
              <a:rPr lang="en-US" sz="1400" b="1" dirty="0" smtClean="0">
                <a:latin typeface="Trebuchet MS" pitchFamily="34" charset="0"/>
                <a:cs typeface="Microsoft Sans Serif" pitchFamily="34" charset="0"/>
              </a:rPr>
              <a:t>home </a:t>
            </a:r>
            <a:r>
              <a:rPr lang="en-US" sz="1400" b="1" dirty="0">
                <a:latin typeface="Trebuchet MS" pitchFamily="34" charset="0"/>
                <a:cs typeface="Microsoft Sans Serif" pitchFamily="34" charset="0"/>
              </a:rPr>
              <a:t>PC </a:t>
            </a:r>
            <a:r>
              <a:rPr lang="en-US" sz="1400" b="1" dirty="0" smtClean="0">
                <a:latin typeface="Trebuchet MS" pitchFamily="34" charset="0"/>
                <a:cs typeface="Microsoft Sans Serif" pitchFamily="34" charset="0"/>
              </a:rPr>
              <a:t>shipments – </a:t>
            </a:r>
            <a:r>
              <a:rPr lang="en-US" sz="1400" b="1" dirty="0">
                <a:latin typeface="Trebuchet MS" pitchFamily="34" charset="0"/>
                <a:cs typeface="Microsoft Sans Serif" pitchFamily="34" charset="0"/>
              </a:rPr>
              <a:t>Desktop </a:t>
            </a:r>
            <a:r>
              <a:rPr lang="en-US" sz="1400" b="1" dirty="0" smtClean="0">
                <a:latin typeface="Trebuchet MS" pitchFamily="34" charset="0"/>
                <a:cs typeface="Microsoft Sans Serif" pitchFamily="34" charset="0"/>
              </a:rPr>
              <a:t>versus laptop</a:t>
            </a:r>
            <a:r>
              <a:rPr lang="en-US" sz="1400" b="1" dirty="0">
                <a:latin typeface="Trebuchet MS" pitchFamily="34" charset="0"/>
                <a:cs typeface="Microsoft Sans Serif" pitchFamily="34" charset="0"/>
              </a:rPr>
              <a:t>, FY06 </a:t>
            </a:r>
            <a:r>
              <a:rPr lang="en-US" sz="1400" b="1" dirty="0" smtClean="0">
                <a:latin typeface="Trebuchet MS" pitchFamily="34" charset="0"/>
                <a:cs typeface="Microsoft Sans Serif" pitchFamily="34" charset="0"/>
              </a:rPr>
              <a:t>– </a:t>
            </a:r>
            <a:r>
              <a:rPr lang="en-US" sz="1400" b="1" dirty="0">
                <a:latin typeface="Trebuchet MS" pitchFamily="34" charset="0"/>
                <a:cs typeface="Microsoft Sans Serif" pitchFamily="34" charset="0"/>
              </a:rPr>
              <a:t>FY11 </a:t>
            </a:r>
          </a:p>
        </p:txBody>
      </p:sp>
      <p:graphicFrame>
        <p:nvGraphicFramePr>
          <p:cNvPr id="9" name="Chart 8"/>
          <p:cNvGraphicFramePr/>
          <p:nvPr/>
        </p:nvGraphicFramePr>
        <p:xfrm>
          <a:off x="862885" y="2001591"/>
          <a:ext cx="7369935" cy="4154509"/>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p:cNvSpPr>
            <a:spLocks noGrp="1"/>
          </p:cNvSpPr>
          <p:nvPr>
            <p:ph type="title"/>
          </p:nvPr>
        </p:nvSpPr>
        <p:spPr/>
        <p:txBody>
          <a:bodyPr/>
          <a:lstStyle/>
          <a:p>
            <a:r>
              <a:rPr lang="en-US" smtClean="0"/>
              <a:t>Consumer Trends – Laptops</a:t>
            </a:r>
            <a:endParaRPr lang="en-US" dirty="0"/>
          </a:p>
        </p:txBody>
      </p:sp>
      <p:sp>
        <p:nvSpPr>
          <p:cNvPr id="7" name="TextBox 6"/>
          <p:cNvSpPr txBox="1"/>
          <p:nvPr/>
        </p:nvSpPr>
        <p:spPr>
          <a:xfrm>
            <a:off x="0" y="6569495"/>
            <a:ext cx="1747145" cy="276999"/>
          </a:xfrm>
          <a:prstGeom prst="rect">
            <a:avLst/>
          </a:prstGeom>
          <a:noFill/>
        </p:spPr>
        <p:txBody>
          <a:bodyPr wrap="none" rtlCol="0">
            <a:spAutoFit/>
          </a:bodyPr>
          <a:lstStyle/>
          <a:p>
            <a:r>
              <a:rPr lang="en-US" sz="1200" dirty="0" smtClean="0">
                <a:effectLst>
                  <a:outerShdw blurRad="38100" dist="38100" dir="2700000" algn="tl">
                    <a:srgbClr val="000000">
                      <a:alpha val="43137"/>
                    </a:srgbClr>
                  </a:outerShdw>
                </a:effectLst>
                <a:latin typeface="Trebuchet MS" pitchFamily="34" charset="0"/>
              </a:rPr>
              <a:t>IDC PC Tracker Sept 07</a:t>
            </a:r>
            <a:endParaRPr lang="en-US" sz="1200" dirty="0"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smtClean="0"/>
              <a:t>Consumer Trends </a:t>
            </a:r>
            <a:r>
              <a:rPr lang="en-US" dirty="0" smtClean="0"/>
              <a:t>–</a:t>
            </a:r>
            <a:r>
              <a:rPr smtClean="0"/>
              <a:t> TV Tuners</a:t>
            </a:r>
            <a:endParaRPr lang="en-US" dirty="0"/>
          </a:p>
        </p:txBody>
      </p:sp>
      <p:pic>
        <p:nvPicPr>
          <p:cNvPr id="1026" name="Picture 2"/>
          <p:cNvPicPr>
            <a:picLocks noChangeAspect="1" noChangeArrowheads="1"/>
          </p:cNvPicPr>
          <p:nvPr/>
        </p:nvPicPr>
        <p:blipFill>
          <a:blip r:embed="rId3"/>
          <a:stretch>
            <a:fillRect/>
          </a:stretch>
        </p:blipFill>
        <p:spPr bwMode="auto">
          <a:xfrm>
            <a:off x="380999" y="1342342"/>
            <a:ext cx="8382002" cy="4639716"/>
          </a:xfrm>
          <a:prstGeom prst="rect">
            <a:avLst/>
          </a:prstGeom>
          <a:noFill/>
          <a:ln>
            <a:noFill/>
          </a:ln>
        </p:spPr>
      </p:pic>
      <p:sp>
        <p:nvSpPr>
          <p:cNvPr id="4" name="TextBox 3"/>
          <p:cNvSpPr txBox="1"/>
          <p:nvPr/>
        </p:nvSpPr>
        <p:spPr>
          <a:xfrm>
            <a:off x="0" y="6569495"/>
            <a:ext cx="3449919" cy="276999"/>
          </a:xfrm>
          <a:prstGeom prst="rect">
            <a:avLst/>
          </a:prstGeom>
          <a:noFill/>
        </p:spPr>
        <p:txBody>
          <a:bodyPr wrap="none" rtlCol="0">
            <a:spAutoFit/>
          </a:bodyPr>
          <a:lstStyle/>
          <a:p>
            <a:r>
              <a:rPr lang="en-US" sz="1200" dirty="0" smtClean="0">
                <a:effectLst>
                  <a:outerShdw blurRad="38100" dist="38100" dir="2700000" algn="tl">
                    <a:srgbClr val="000000">
                      <a:alpha val="43137"/>
                    </a:srgbClr>
                  </a:outerShdw>
                </a:effectLst>
                <a:latin typeface="Trebuchet MS" pitchFamily="34" charset="0"/>
              </a:rPr>
              <a:t>PC TV Tuner Market Outlook, ABI Research 2007</a:t>
            </a:r>
            <a:endParaRPr lang="en-US" sz="1200" dirty="0"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Consumer Trends – OTT Video</a:t>
            </a:r>
            <a:endParaRPr lang="en-US" dirty="0"/>
          </a:p>
        </p:txBody>
      </p:sp>
      <p:sp>
        <p:nvSpPr>
          <p:cNvPr id="12" name="Content Placeholder 11"/>
          <p:cNvSpPr>
            <a:spLocks noGrp="1"/>
          </p:cNvSpPr>
          <p:nvPr>
            <p:ph idx="1"/>
          </p:nvPr>
        </p:nvSpPr>
        <p:spPr>
          <a:xfrm>
            <a:off x="382588" y="1901825"/>
            <a:ext cx="4836183" cy="4468916"/>
          </a:xfrm>
        </p:spPr>
        <p:txBody>
          <a:bodyPr/>
          <a:lstStyle/>
          <a:p>
            <a:pPr marL="0" indent="0">
              <a:buNone/>
            </a:pPr>
            <a:r>
              <a:rPr lang="en-US" sz="1600" dirty="0" smtClean="0"/>
              <a:t>The PC as a secondary TV screen for the </a:t>
            </a:r>
            <a:br>
              <a:rPr lang="en-US" sz="1600" dirty="0" smtClean="0"/>
            </a:br>
            <a:r>
              <a:rPr lang="en-US" sz="1600" dirty="0" smtClean="0"/>
              <a:t>mass market</a:t>
            </a:r>
          </a:p>
          <a:p>
            <a:pPr marL="166688" indent="-166688"/>
            <a:r>
              <a:rPr lang="en-US" sz="1600" dirty="0" smtClean="0"/>
              <a:t>14% of the U.S. television population report viewing a full-length TV episode online in 2008</a:t>
            </a:r>
          </a:p>
          <a:p>
            <a:pPr marL="166688" indent="-166688"/>
            <a:r>
              <a:rPr lang="en-US" sz="1600" dirty="0" smtClean="0"/>
              <a:t> 70% of online TV users are doing so to catch-up </a:t>
            </a:r>
            <a:br>
              <a:rPr lang="en-US" sz="1600" dirty="0" smtClean="0"/>
            </a:br>
            <a:r>
              <a:rPr lang="en-US" sz="1600" dirty="0" smtClean="0"/>
              <a:t>on TV they missed on the main screen in their living room</a:t>
            </a:r>
          </a:p>
          <a:p>
            <a:pPr>
              <a:buNone/>
            </a:pPr>
            <a:r>
              <a:rPr lang="en-US" sz="1600" dirty="0" smtClean="0"/>
              <a:t>The PC as the only TV screen for younger demos</a:t>
            </a:r>
          </a:p>
          <a:p>
            <a:pPr marL="166688" indent="-166688"/>
            <a:r>
              <a:rPr lang="en-US" sz="1600" dirty="0" smtClean="0"/>
              <a:t>80% of 13–24 year olds in U.S. say that their PC </a:t>
            </a:r>
            <a:br>
              <a:rPr lang="en-US" sz="1600" dirty="0" smtClean="0"/>
            </a:br>
            <a:r>
              <a:rPr lang="en-US" sz="1600" dirty="0" smtClean="0"/>
              <a:t>has become more of an entertainment device </a:t>
            </a:r>
            <a:br>
              <a:rPr lang="en-US" sz="1600" dirty="0" smtClean="0"/>
            </a:br>
            <a:r>
              <a:rPr lang="en-US" sz="1600" dirty="0" smtClean="0"/>
              <a:t>than their TV</a:t>
            </a:r>
          </a:p>
          <a:p>
            <a:pPr marL="166688" indent="-166688"/>
            <a:r>
              <a:rPr lang="en-US" sz="1600" dirty="0" smtClean="0"/>
              <a:t>57% of gen </a:t>
            </a:r>
            <a:r>
              <a:rPr lang="en-US" sz="1600" dirty="0" err="1" smtClean="0"/>
              <a:t>Yers</a:t>
            </a:r>
            <a:r>
              <a:rPr lang="en-US" sz="1600" dirty="0" smtClean="0"/>
              <a:t> 57 go online while watching TV, compared with 37% of the general population</a:t>
            </a:r>
          </a:p>
          <a:p>
            <a:pPr marL="166688" indent="-166688"/>
            <a:r>
              <a:rPr lang="en-US" sz="1600" dirty="0" smtClean="0"/>
              <a:t>53% of users under 25 do not believe they will </a:t>
            </a:r>
            <a:br>
              <a:rPr lang="en-US" sz="1600" dirty="0" smtClean="0"/>
            </a:br>
            <a:r>
              <a:rPr lang="en-US" sz="1600" dirty="0" smtClean="0"/>
              <a:t>use traditional pay-TV to get full-length </a:t>
            </a:r>
            <a:br>
              <a:rPr lang="en-US" sz="1600" dirty="0" smtClean="0"/>
            </a:br>
            <a:r>
              <a:rPr lang="en-US" sz="1600" dirty="0" smtClean="0"/>
              <a:t>TV programming</a:t>
            </a:r>
            <a:endParaRPr lang="en-US" sz="1600" dirty="0"/>
          </a:p>
        </p:txBody>
      </p:sp>
      <p:sp>
        <p:nvSpPr>
          <p:cNvPr id="7" name="TextBox 6"/>
          <p:cNvSpPr txBox="1"/>
          <p:nvPr/>
        </p:nvSpPr>
        <p:spPr>
          <a:xfrm>
            <a:off x="406435" y="1095597"/>
            <a:ext cx="8027581" cy="646331"/>
          </a:xfrm>
          <a:prstGeom prst="rect">
            <a:avLst/>
          </a:prstGeom>
          <a:noFill/>
        </p:spPr>
        <p:txBody>
          <a:bodyPr wrap="square" rtlCol="0">
            <a:spAutoFit/>
          </a:bodyPr>
          <a:lstStyle/>
          <a:p>
            <a:pPr algn="ctr"/>
            <a:r>
              <a:rPr lang="en-US" sz="1800" dirty="0" smtClean="0">
                <a:latin typeface="Trebuchet MS" pitchFamily="34" charset="0"/>
              </a:rPr>
              <a:t>The PC is becoming a “TV screen” where users seek to consume </a:t>
            </a:r>
            <a:br>
              <a:rPr lang="en-US" sz="1800" dirty="0" smtClean="0">
                <a:latin typeface="Trebuchet MS" pitchFamily="34" charset="0"/>
              </a:rPr>
            </a:br>
            <a:r>
              <a:rPr lang="en-US" sz="1800" dirty="0" smtClean="0">
                <a:latin typeface="Trebuchet MS" pitchFamily="34" charset="0"/>
              </a:rPr>
              <a:t>TV content whenever and wherever they choose.</a:t>
            </a:r>
          </a:p>
        </p:txBody>
      </p:sp>
      <p:pic>
        <p:nvPicPr>
          <p:cNvPr id="10" name="Picture 2" descr="Adult Internet Users in Select Countries Who Are Interested in Watching TV Programs Online or on Their Mobile Phone, Q1 2008 (% of respondents)"/>
          <p:cNvPicPr>
            <a:picLocks noChangeAspect="1" noChangeArrowheads="1"/>
          </p:cNvPicPr>
          <p:nvPr/>
        </p:nvPicPr>
        <p:blipFill>
          <a:blip r:embed="rId3"/>
          <a:stretch>
            <a:fillRect/>
          </a:stretch>
        </p:blipFill>
        <p:spPr bwMode="auto">
          <a:xfrm>
            <a:off x="5660578" y="2058829"/>
            <a:ext cx="2573166" cy="4018586"/>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p>
            <a:r>
              <a:rPr lang="en-US" sz="4000" dirty="0" smtClean="0"/>
              <a:t>Evolution Of Windows Media Center</a:t>
            </a:r>
            <a:endParaRPr lang="en-US" sz="4000" dirty="0"/>
          </a:p>
        </p:txBody>
      </p:sp>
      <p:graphicFrame>
        <p:nvGraphicFramePr>
          <p:cNvPr id="4" name="Diagram 3"/>
          <p:cNvGraphicFramePr/>
          <p:nvPr/>
        </p:nvGraphicFramePr>
        <p:xfrm>
          <a:off x="425003" y="1574800"/>
          <a:ext cx="8255357" cy="4402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GRA-T597_mseamons">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GRA-T597_mseamons</Template>
  <TotalTime>0</TotalTime>
  <Words>825</Words>
  <Application>Microsoft Office PowerPoint</Application>
  <PresentationFormat>On-screen Show (4:3)</PresentationFormat>
  <Paragraphs>165</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GRA-T597_mseamons</vt:lpstr>
      <vt:lpstr>Slide 1</vt:lpstr>
      <vt:lpstr>Windows Media Center  The best experience for TV</vt:lpstr>
      <vt:lpstr>Windows Media Center Consumer Scorecard</vt:lpstr>
      <vt:lpstr>Windows Media Center Consumer Personalities</vt:lpstr>
      <vt:lpstr>Windows Media Center Consumer Marketing</vt:lpstr>
      <vt:lpstr>Consumer Trends – Laptops</vt:lpstr>
      <vt:lpstr>Consumer Trends – TV Tuners</vt:lpstr>
      <vt:lpstr>Consumer Trends – OTT Video</vt:lpstr>
      <vt:lpstr>Evolution Of Windows Media Center</vt:lpstr>
      <vt:lpstr>Slide 10</vt:lpstr>
      <vt:lpstr>TV For Anyone</vt:lpstr>
      <vt:lpstr>TV Anytime</vt:lpstr>
      <vt:lpstr>TV Anywhere</vt:lpstr>
      <vt:lpstr>Call To Action</vt:lpstr>
      <vt:lpstr>Additional Resources</vt:lpstr>
      <vt:lpstr>Please Complete A Session Evaluation Form Your input is important!</vt:lpstr>
      <vt:lpstr>Slide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2008-11-12T06:47:49Z</dcterms:created>
  <dcterms:modified xsi:type="dcterms:W3CDTF">2008-11-12T06:47:55Z</dcterms:modified>
</cp:coreProperties>
</file>