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54"/>
  </p:notesMasterIdLst>
  <p:handoutMasterIdLst>
    <p:handoutMasterId r:id="rId55"/>
  </p:handoutMasterIdLst>
  <p:sldIdLst>
    <p:sldId id="257" r:id="rId2"/>
    <p:sldId id="258" r:id="rId3"/>
    <p:sldId id="321" r:id="rId4"/>
    <p:sldId id="322" r:id="rId5"/>
    <p:sldId id="278" r:id="rId6"/>
    <p:sldId id="327" r:id="rId7"/>
    <p:sldId id="279" r:id="rId8"/>
    <p:sldId id="282" r:id="rId9"/>
    <p:sldId id="283" r:id="rId10"/>
    <p:sldId id="284" r:id="rId11"/>
    <p:sldId id="285" r:id="rId12"/>
    <p:sldId id="286" r:id="rId13"/>
    <p:sldId id="287" r:id="rId14"/>
    <p:sldId id="288" r:id="rId15"/>
    <p:sldId id="323" r:id="rId16"/>
    <p:sldId id="324" r:id="rId17"/>
    <p:sldId id="289" r:id="rId18"/>
    <p:sldId id="290" r:id="rId19"/>
    <p:sldId id="291" r:id="rId20"/>
    <p:sldId id="292" r:id="rId21"/>
    <p:sldId id="326" r:id="rId22"/>
    <p:sldId id="293" r:id="rId23"/>
    <p:sldId id="295" r:id="rId24"/>
    <p:sldId id="328" r:id="rId25"/>
    <p:sldId id="331" r:id="rId26"/>
    <p:sldId id="299" r:id="rId27"/>
    <p:sldId id="300" r:id="rId28"/>
    <p:sldId id="301" r:id="rId29"/>
    <p:sldId id="302" r:id="rId30"/>
    <p:sldId id="303" r:id="rId31"/>
    <p:sldId id="304" r:id="rId32"/>
    <p:sldId id="305" r:id="rId33"/>
    <p:sldId id="330" r:id="rId34"/>
    <p:sldId id="307" r:id="rId35"/>
    <p:sldId id="308" r:id="rId36"/>
    <p:sldId id="309" r:id="rId37"/>
    <p:sldId id="310" r:id="rId38"/>
    <p:sldId id="311" r:id="rId39"/>
    <p:sldId id="329" r:id="rId40"/>
    <p:sldId id="312" r:id="rId41"/>
    <p:sldId id="313" r:id="rId42"/>
    <p:sldId id="338" r:id="rId43"/>
    <p:sldId id="270" r:id="rId44"/>
    <p:sldId id="271" r:id="rId45"/>
    <p:sldId id="332" r:id="rId46"/>
    <p:sldId id="333" r:id="rId47"/>
    <p:sldId id="334" r:id="rId48"/>
    <p:sldId id="335" r:id="rId49"/>
    <p:sldId id="336" r:id="rId50"/>
    <p:sldId id="337" r:id="rId51"/>
    <p:sldId id="339" r:id="rId52"/>
    <p:sldId id="272" r:id="rId53"/>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99" d="100"/>
          <a:sy n="99" d="100"/>
        </p:scale>
        <p:origin x="-456" y="-90"/>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487D73-94CE-4156-BDB1-A17F8A4406A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microsoft.com/whdc/system/sysperf/perftools.mspx"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msdn.microsoft.com/en-us/library/aa139734.aspx"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CPU Optimization</a:t>
            </a:r>
            <a:endParaRPr lang="en-US" dirty="0"/>
          </a:p>
        </p:txBody>
      </p:sp>
      <p:sp>
        <p:nvSpPr>
          <p:cNvPr id="3" name="Content Placeholder 2"/>
          <p:cNvSpPr>
            <a:spLocks noGrp="1"/>
          </p:cNvSpPr>
          <p:nvPr>
            <p:ph idx="1"/>
          </p:nvPr>
        </p:nvSpPr>
        <p:spPr>
          <a:xfrm>
            <a:off x="382588" y="1414464"/>
            <a:ext cx="8380412" cy="4460195"/>
          </a:xfrm>
        </p:spPr>
        <p:txBody>
          <a:bodyPr/>
          <a:lstStyle/>
          <a:p>
            <a:r>
              <a:rPr lang="en-US" sz="2800" dirty="0" smtClean="0"/>
              <a:t>We want to reduce the time it takes to execute the task. We care about the absolute time between Start and End</a:t>
            </a:r>
          </a:p>
          <a:p>
            <a:r>
              <a:rPr lang="en-US" sz="2800" dirty="0" smtClean="0"/>
              <a:t>F1, </a:t>
            </a:r>
            <a:r>
              <a:rPr lang="en-US" sz="2800" dirty="0" err="1" smtClean="0"/>
              <a:t>IceCap</a:t>
            </a:r>
            <a:r>
              <a:rPr lang="en-US" sz="2800" dirty="0" smtClean="0"/>
              <a:t>, SPU, </a:t>
            </a:r>
            <a:r>
              <a:rPr lang="en-US" sz="2800" dirty="0" err="1" smtClean="0"/>
              <a:t>Vtune</a:t>
            </a:r>
            <a:r>
              <a:rPr lang="en-US" sz="2800" dirty="0" smtClean="0"/>
              <a:t> allow us to drill down into the problem</a:t>
            </a:r>
          </a:p>
          <a:p>
            <a:pPr lvl="1"/>
            <a:r>
              <a:rPr lang="en-US" sz="2400" dirty="0" smtClean="0"/>
              <a:t>Change algorithm</a:t>
            </a:r>
          </a:p>
          <a:p>
            <a:pPr lvl="1"/>
            <a:r>
              <a:rPr lang="en-US" sz="2400" dirty="0" smtClean="0"/>
              <a:t>Use better instruction</a:t>
            </a:r>
          </a:p>
          <a:p>
            <a:pPr lvl="1"/>
            <a:r>
              <a:rPr lang="en-US" sz="2400" dirty="0" smtClean="0"/>
              <a:t>Reordering loop</a:t>
            </a:r>
          </a:p>
          <a:p>
            <a:pPr lvl="1"/>
            <a:r>
              <a:rPr lang="en-US" sz="2400" dirty="0" smtClean="0"/>
              <a:t>Be more mindful of cache misses</a:t>
            </a:r>
          </a:p>
          <a:p>
            <a:pPr lvl="1"/>
            <a:r>
              <a:rPr lang="en-US" sz="2400" dirty="0" smtClean="0"/>
              <a:t>…</a:t>
            </a:r>
            <a:endParaRPr lang="en-U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Thread</a:t>
            </a:r>
            <a:endParaRPr lang="en-US" dirty="0"/>
          </a:p>
        </p:txBody>
      </p:sp>
      <p:sp>
        <p:nvSpPr>
          <p:cNvPr id="5" name="TextBox 4"/>
          <p:cNvSpPr txBox="1"/>
          <p:nvPr/>
        </p:nvSpPr>
        <p:spPr>
          <a:xfrm>
            <a:off x="533400" y="1752600"/>
            <a:ext cx="4038600" cy="2185214"/>
          </a:xfrm>
          <a:prstGeom prst="rect">
            <a:avLst/>
          </a:prstGeom>
          <a:solidFill>
            <a:schemeClr val="bg2">
              <a:lumMod val="40000"/>
              <a:lumOff val="60000"/>
            </a:schemeClr>
          </a:solidFill>
          <a:ln>
            <a:solidFill>
              <a:schemeClr val="accent1"/>
            </a:solidFill>
          </a:ln>
        </p:spPr>
        <p:txBody>
          <a:bodyPr wrap="square" rtlCol="0">
            <a:spAutoFit/>
          </a:bodyPr>
          <a:lstStyle/>
          <a:p>
            <a:r>
              <a:rPr lang="en-US" dirty="0" smtClean="0">
                <a:solidFill>
                  <a:schemeClr val="bg1"/>
                </a:solidFill>
                <a:latin typeface="Lucida Console" pitchFamily="49" charset="0"/>
              </a:rPr>
              <a:t>Main()</a:t>
            </a:r>
          </a:p>
          <a:p>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for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=0;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&lt;</a:t>
            </a:r>
            <a:r>
              <a:rPr lang="en-US" sz="2800" dirty="0" smtClean="0">
                <a:solidFill>
                  <a:srgbClr val="FF0000"/>
                </a:solidFill>
                <a:latin typeface="Lucida Console" pitchFamily="49" charset="0"/>
              </a:rPr>
              <a:t>100</a:t>
            </a:r>
            <a:r>
              <a:rPr lang="en-US" dirty="0" smtClean="0">
                <a:solidFill>
                  <a:schemeClr val="bg1"/>
                </a:solidFill>
                <a:latin typeface="Lucida Console" pitchFamily="49" charset="0"/>
              </a:rPr>
              <a:t>,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a:t>
            </a:r>
          </a:p>
          <a:p>
            <a:r>
              <a:rPr lang="en-US" dirty="0" smtClean="0">
                <a:solidFill>
                  <a:schemeClr val="bg1"/>
                </a:solidFill>
                <a:latin typeface="Lucida Console" pitchFamily="49" charset="0"/>
              </a:rPr>
              <a:t>        </a:t>
            </a:r>
            <a:r>
              <a:rPr lang="en-US" dirty="0" err="1" smtClean="0">
                <a:solidFill>
                  <a:schemeClr val="bg1"/>
                </a:solidFill>
                <a:latin typeface="Lucida Console" pitchFamily="49" charset="0"/>
              </a:rPr>
              <a:t>DoSomething</a:t>
            </a:r>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a:t>
            </a:r>
          </a:p>
          <a:p>
            <a:r>
              <a:rPr lang="en-US" dirty="0" smtClean="0">
                <a:solidFill>
                  <a:schemeClr val="bg1"/>
                </a:solidFill>
                <a:latin typeface="Lucida Console" pitchFamily="49" charset="0"/>
              </a:rPr>
              <a:t>}</a:t>
            </a:r>
            <a:endParaRPr lang="en-US" dirty="0">
              <a:solidFill>
                <a:schemeClr val="bg1"/>
              </a:solidFill>
              <a:latin typeface="Lucida Console" pitchFamily="49" charset="0"/>
            </a:endParaRPr>
          </a:p>
        </p:txBody>
      </p:sp>
      <p:sp>
        <p:nvSpPr>
          <p:cNvPr id="6" name="Rectangle 5"/>
          <p:cNvSpPr/>
          <p:nvPr/>
        </p:nvSpPr>
        <p:spPr>
          <a:xfrm>
            <a:off x="533400" y="4648200"/>
            <a:ext cx="11430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flipH="1" flipV="1">
            <a:off x="266700" y="5448300"/>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410494" y="5447506"/>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5715000"/>
            <a:ext cx="671979" cy="369332"/>
          </a:xfrm>
          <a:prstGeom prst="rect">
            <a:avLst/>
          </a:prstGeom>
          <a:noFill/>
        </p:spPr>
        <p:txBody>
          <a:bodyPr wrap="none" rtlCol="0">
            <a:spAutoFit/>
          </a:bodyPr>
          <a:lstStyle/>
          <a:p>
            <a:r>
              <a:rPr lang="en-US" dirty="0" smtClean="0"/>
              <a:t>Start</a:t>
            </a:r>
            <a:endParaRPr lang="en-US" dirty="0"/>
          </a:p>
        </p:txBody>
      </p:sp>
      <p:sp>
        <p:nvSpPr>
          <p:cNvPr id="10" name="TextBox 9"/>
          <p:cNvSpPr txBox="1"/>
          <p:nvPr/>
        </p:nvSpPr>
        <p:spPr>
          <a:xfrm>
            <a:off x="1295400" y="5715000"/>
            <a:ext cx="595035" cy="369332"/>
          </a:xfrm>
          <a:prstGeom prst="rect">
            <a:avLst/>
          </a:prstGeom>
          <a:noFill/>
        </p:spPr>
        <p:txBody>
          <a:bodyPr wrap="none" rtlCol="0">
            <a:spAutoFit/>
          </a:bodyPr>
          <a:lstStyle/>
          <a:p>
            <a:r>
              <a:rPr lang="en-US" dirty="0" smtClean="0"/>
              <a:t>End</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 Environment</a:t>
            </a:r>
            <a:endParaRPr lang="en-US" dirty="0"/>
          </a:p>
        </p:txBody>
      </p:sp>
      <p:sp>
        <p:nvSpPr>
          <p:cNvPr id="3" name="Content Placeholder 2"/>
          <p:cNvSpPr>
            <a:spLocks noGrp="1"/>
          </p:cNvSpPr>
          <p:nvPr>
            <p:ph idx="1"/>
          </p:nvPr>
        </p:nvSpPr>
        <p:spPr/>
        <p:txBody>
          <a:bodyPr/>
          <a:lstStyle/>
          <a:p>
            <a:r>
              <a:rPr lang="en-US" dirty="0" smtClean="0"/>
              <a:t>The threads being monitored for performance aren’t the only threads running on the system other threads or driver (ISR/DPC) might interfere</a:t>
            </a:r>
          </a:p>
          <a:p>
            <a:endParaRPr lang="en-US" dirty="0"/>
          </a:p>
        </p:txBody>
      </p:sp>
      <p:sp>
        <p:nvSpPr>
          <p:cNvPr id="4" name="Rectangle 3"/>
          <p:cNvSpPr/>
          <p:nvPr/>
        </p:nvSpPr>
        <p:spPr>
          <a:xfrm>
            <a:off x="1295400" y="4724400"/>
            <a:ext cx="6858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rot="5400000" flipH="1" flipV="1">
            <a:off x="1029494" y="5523706"/>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7354094" y="5523706"/>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19200" y="5791200"/>
            <a:ext cx="671979" cy="369332"/>
          </a:xfrm>
          <a:prstGeom prst="rect">
            <a:avLst/>
          </a:prstGeom>
          <a:noFill/>
        </p:spPr>
        <p:txBody>
          <a:bodyPr wrap="none" rtlCol="0">
            <a:spAutoFit/>
          </a:bodyPr>
          <a:lstStyle/>
          <a:p>
            <a:r>
              <a:rPr lang="en-US" dirty="0" smtClean="0"/>
              <a:t>Start</a:t>
            </a:r>
            <a:endParaRPr lang="en-US" dirty="0"/>
          </a:p>
        </p:txBody>
      </p:sp>
      <p:sp>
        <p:nvSpPr>
          <p:cNvPr id="8" name="TextBox 7"/>
          <p:cNvSpPr txBox="1"/>
          <p:nvPr/>
        </p:nvSpPr>
        <p:spPr>
          <a:xfrm>
            <a:off x="7162800" y="5791200"/>
            <a:ext cx="595035" cy="369332"/>
          </a:xfrm>
          <a:prstGeom prst="rect">
            <a:avLst/>
          </a:prstGeom>
          <a:noFill/>
        </p:spPr>
        <p:txBody>
          <a:bodyPr wrap="none" rtlCol="0">
            <a:spAutoFit/>
          </a:bodyPr>
          <a:lstStyle/>
          <a:p>
            <a:r>
              <a:rPr lang="en-US" dirty="0" smtClean="0"/>
              <a:t>End</a:t>
            </a:r>
            <a:endParaRPr lang="en-US" dirty="0"/>
          </a:p>
        </p:txBody>
      </p:sp>
      <p:sp>
        <p:nvSpPr>
          <p:cNvPr id="9" name="Rectangle 8"/>
          <p:cNvSpPr/>
          <p:nvPr/>
        </p:nvSpPr>
        <p:spPr>
          <a:xfrm>
            <a:off x="7391400" y="4724400"/>
            <a:ext cx="2286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81200" y="4114800"/>
            <a:ext cx="54102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4724400"/>
            <a:ext cx="1219200" cy="369332"/>
          </a:xfrm>
          <a:prstGeom prst="rect">
            <a:avLst/>
          </a:prstGeom>
          <a:noFill/>
        </p:spPr>
        <p:txBody>
          <a:bodyPr wrap="square" rtlCol="0">
            <a:spAutoFit/>
          </a:bodyPr>
          <a:lstStyle/>
          <a:p>
            <a:r>
              <a:rPr lang="en-US" dirty="0" err="1" smtClean="0"/>
              <a:t>MyThread</a:t>
            </a:r>
            <a:endParaRPr lang="en-US" dirty="0"/>
          </a:p>
        </p:txBody>
      </p:sp>
      <p:sp>
        <p:nvSpPr>
          <p:cNvPr id="16" name="TextBox 15"/>
          <p:cNvSpPr txBox="1"/>
          <p:nvPr/>
        </p:nvSpPr>
        <p:spPr>
          <a:xfrm>
            <a:off x="0" y="4114800"/>
            <a:ext cx="1676400" cy="369332"/>
          </a:xfrm>
          <a:prstGeom prst="rect">
            <a:avLst/>
          </a:prstGeom>
          <a:noFill/>
        </p:spPr>
        <p:txBody>
          <a:bodyPr wrap="square" rtlCol="0">
            <a:spAutoFit/>
          </a:bodyPr>
          <a:lstStyle/>
          <a:p>
            <a:r>
              <a:rPr lang="en-US" dirty="0" err="1" smtClean="0"/>
              <a:t>BadThread</a:t>
            </a:r>
            <a:endParaRPr lang="en-US" dirty="0"/>
          </a:p>
        </p:txBody>
      </p:sp>
      <p:cxnSp>
        <p:nvCxnSpPr>
          <p:cNvPr id="18" name="Straight Arrow Connector 17"/>
          <p:cNvCxnSpPr/>
          <p:nvPr/>
        </p:nvCxnSpPr>
        <p:spPr>
          <a:xfrm rot="10800000">
            <a:off x="1981200" y="4953000"/>
            <a:ext cx="1143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324600" y="4953000"/>
            <a:ext cx="1066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2800" y="4724400"/>
            <a:ext cx="2895600" cy="646331"/>
          </a:xfrm>
          <a:prstGeom prst="rect">
            <a:avLst/>
          </a:prstGeom>
          <a:noFill/>
        </p:spPr>
        <p:txBody>
          <a:bodyPr wrap="square" rtlCol="0">
            <a:spAutoFit/>
          </a:bodyPr>
          <a:lstStyle/>
          <a:p>
            <a:r>
              <a:rPr lang="en-US" dirty="0" err="1" smtClean="0">
                <a:solidFill>
                  <a:srgbClr val="FF0000"/>
                </a:solidFill>
              </a:rPr>
              <a:t>MyThread</a:t>
            </a:r>
            <a:r>
              <a:rPr lang="en-US" dirty="0" smtClean="0">
                <a:solidFill>
                  <a:srgbClr val="FF0000"/>
                </a:solidFill>
              </a:rPr>
              <a:t> is preempted and not executing</a:t>
            </a: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Interaction</a:t>
            </a:r>
            <a:endParaRPr lang="en-US" dirty="0"/>
          </a:p>
        </p:txBody>
      </p:sp>
      <p:sp>
        <p:nvSpPr>
          <p:cNvPr id="3" name="Content Placeholder 2"/>
          <p:cNvSpPr>
            <a:spLocks noGrp="1"/>
          </p:cNvSpPr>
          <p:nvPr>
            <p:ph idx="1"/>
          </p:nvPr>
        </p:nvSpPr>
        <p:spPr/>
        <p:txBody>
          <a:bodyPr/>
          <a:lstStyle/>
          <a:p>
            <a:r>
              <a:rPr lang="en-US" dirty="0" smtClean="0"/>
              <a:t>A thread might interact with other thread or with a device and may be put into a wait state waiting for something to happen on another thread or device</a:t>
            </a:r>
          </a:p>
          <a:p>
            <a:endParaRPr lang="en-US" dirty="0" smtClean="0"/>
          </a:p>
          <a:p>
            <a:endParaRPr lang="en-US" dirty="0"/>
          </a:p>
        </p:txBody>
      </p:sp>
      <p:sp>
        <p:nvSpPr>
          <p:cNvPr id="4" name="Rectangle 3"/>
          <p:cNvSpPr/>
          <p:nvPr/>
        </p:nvSpPr>
        <p:spPr>
          <a:xfrm>
            <a:off x="1295400" y="4724400"/>
            <a:ext cx="6858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rot="5400000" flipH="1" flipV="1">
            <a:off x="1029494" y="5523706"/>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7354094" y="5523706"/>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19200" y="5791200"/>
            <a:ext cx="671979" cy="369332"/>
          </a:xfrm>
          <a:prstGeom prst="rect">
            <a:avLst/>
          </a:prstGeom>
          <a:noFill/>
        </p:spPr>
        <p:txBody>
          <a:bodyPr wrap="none" rtlCol="0">
            <a:spAutoFit/>
          </a:bodyPr>
          <a:lstStyle/>
          <a:p>
            <a:r>
              <a:rPr lang="en-US" dirty="0" smtClean="0"/>
              <a:t>Start</a:t>
            </a:r>
            <a:endParaRPr lang="en-US" dirty="0"/>
          </a:p>
        </p:txBody>
      </p:sp>
      <p:sp>
        <p:nvSpPr>
          <p:cNvPr id="8" name="TextBox 7"/>
          <p:cNvSpPr txBox="1"/>
          <p:nvPr/>
        </p:nvSpPr>
        <p:spPr>
          <a:xfrm>
            <a:off x="7162800" y="5791200"/>
            <a:ext cx="595035" cy="369332"/>
          </a:xfrm>
          <a:prstGeom prst="rect">
            <a:avLst/>
          </a:prstGeom>
          <a:noFill/>
        </p:spPr>
        <p:txBody>
          <a:bodyPr wrap="none" rtlCol="0">
            <a:spAutoFit/>
          </a:bodyPr>
          <a:lstStyle/>
          <a:p>
            <a:r>
              <a:rPr lang="en-US" dirty="0" smtClean="0"/>
              <a:t>End</a:t>
            </a:r>
            <a:endParaRPr lang="en-US" dirty="0"/>
          </a:p>
        </p:txBody>
      </p:sp>
      <p:sp>
        <p:nvSpPr>
          <p:cNvPr id="9" name="Rectangle 8"/>
          <p:cNvSpPr/>
          <p:nvPr/>
        </p:nvSpPr>
        <p:spPr>
          <a:xfrm>
            <a:off x="7391400" y="4724400"/>
            <a:ext cx="2286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81200" y="4419600"/>
            <a:ext cx="2514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4724400"/>
            <a:ext cx="1219200" cy="369332"/>
          </a:xfrm>
          <a:prstGeom prst="rect">
            <a:avLst/>
          </a:prstGeom>
          <a:noFill/>
        </p:spPr>
        <p:txBody>
          <a:bodyPr wrap="square" rtlCol="0">
            <a:spAutoFit/>
          </a:bodyPr>
          <a:lstStyle/>
          <a:p>
            <a:r>
              <a:rPr lang="en-US" dirty="0" err="1" smtClean="0"/>
              <a:t>MyThread</a:t>
            </a:r>
            <a:endParaRPr lang="en-US" dirty="0"/>
          </a:p>
        </p:txBody>
      </p:sp>
      <p:sp>
        <p:nvSpPr>
          <p:cNvPr id="12" name="TextBox 11"/>
          <p:cNvSpPr txBox="1"/>
          <p:nvPr/>
        </p:nvSpPr>
        <p:spPr>
          <a:xfrm>
            <a:off x="0" y="4114800"/>
            <a:ext cx="1676400" cy="369332"/>
          </a:xfrm>
          <a:prstGeom prst="rect">
            <a:avLst/>
          </a:prstGeom>
          <a:noFill/>
        </p:spPr>
        <p:txBody>
          <a:bodyPr wrap="square" rtlCol="0">
            <a:spAutoFit/>
          </a:bodyPr>
          <a:lstStyle/>
          <a:p>
            <a:r>
              <a:rPr lang="en-US" dirty="0" smtClean="0"/>
              <a:t>GPU</a:t>
            </a:r>
            <a:endParaRPr lang="en-US" dirty="0"/>
          </a:p>
        </p:txBody>
      </p:sp>
      <p:cxnSp>
        <p:nvCxnSpPr>
          <p:cNvPr id="13" name="Straight Arrow Connector 12"/>
          <p:cNvCxnSpPr/>
          <p:nvPr/>
        </p:nvCxnSpPr>
        <p:spPr>
          <a:xfrm rot="10800000">
            <a:off x="1981200" y="4953000"/>
            <a:ext cx="1143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324600" y="4953000"/>
            <a:ext cx="1066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52800" y="4724400"/>
            <a:ext cx="2895600" cy="646331"/>
          </a:xfrm>
          <a:prstGeom prst="rect">
            <a:avLst/>
          </a:prstGeom>
          <a:noFill/>
        </p:spPr>
        <p:txBody>
          <a:bodyPr wrap="square" rtlCol="0">
            <a:spAutoFit/>
          </a:bodyPr>
          <a:lstStyle/>
          <a:p>
            <a:r>
              <a:rPr lang="en-US" dirty="0" err="1" smtClean="0">
                <a:solidFill>
                  <a:srgbClr val="FF0000"/>
                </a:solidFill>
              </a:rPr>
              <a:t>MyThread</a:t>
            </a:r>
            <a:r>
              <a:rPr lang="en-US" dirty="0" smtClean="0">
                <a:solidFill>
                  <a:srgbClr val="FF0000"/>
                </a:solidFill>
              </a:rPr>
              <a:t> is waiting on GPU and not executing</a:t>
            </a:r>
            <a:endParaRPr lang="en-US" dirty="0">
              <a:solidFill>
                <a:srgbClr val="FF0000"/>
              </a:solidFill>
            </a:endParaRPr>
          </a:p>
        </p:txBody>
      </p:sp>
      <p:sp>
        <p:nvSpPr>
          <p:cNvPr id="16" name="Rectangle 15"/>
          <p:cNvSpPr/>
          <p:nvPr/>
        </p:nvSpPr>
        <p:spPr>
          <a:xfrm>
            <a:off x="1981200" y="4267200"/>
            <a:ext cx="2514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81200" y="4114800"/>
            <a:ext cx="2514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95800" y="4419600"/>
            <a:ext cx="609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05400" y="4419600"/>
            <a:ext cx="22860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95800" y="4267200"/>
            <a:ext cx="609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GPUView</a:t>
            </a:r>
            <a:r>
              <a:rPr lang="en-US" dirty="0" smtClean="0"/>
              <a:t> Process View</a:t>
            </a:r>
            <a:endParaRPr lang="en-US" dirty="0"/>
          </a:p>
        </p:txBody>
      </p:sp>
      <p:pic>
        <p:nvPicPr>
          <p:cNvPr id="1026" name="Picture 2"/>
          <p:cNvPicPr>
            <a:picLocks noChangeAspect="1" noChangeArrowheads="1"/>
          </p:cNvPicPr>
          <p:nvPr/>
        </p:nvPicPr>
        <p:blipFill>
          <a:blip r:embed="rId3"/>
          <a:srcRect/>
          <a:stretch>
            <a:fillRect/>
          </a:stretch>
        </p:blipFill>
        <p:spPr bwMode="auto">
          <a:xfrm>
            <a:off x="211715" y="1373765"/>
            <a:ext cx="8734425" cy="473392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Idle </a:t>
            </a:r>
            <a:r>
              <a:rPr lang="en-US" dirty="0" smtClean="0"/>
              <a:t>Thread</a:t>
            </a:r>
            <a:endParaRPr lang="en-US" dirty="0"/>
          </a:p>
        </p:txBody>
      </p:sp>
      <p:sp>
        <p:nvSpPr>
          <p:cNvPr id="3" name="Content Placeholder 2"/>
          <p:cNvSpPr>
            <a:spLocks noGrp="1"/>
          </p:cNvSpPr>
          <p:nvPr>
            <p:ph idx="1"/>
          </p:nvPr>
        </p:nvSpPr>
        <p:spPr>
          <a:xfrm>
            <a:off x="382588" y="1414464"/>
            <a:ext cx="8380412" cy="1371145"/>
          </a:xfrm>
        </p:spPr>
        <p:txBody>
          <a:bodyPr/>
          <a:lstStyle/>
          <a:p>
            <a:r>
              <a:rPr lang="en-US" dirty="0" smtClean="0"/>
              <a:t>Every CPU core execute a particular thread at any given time; When Idle, a core execute the idle thread</a:t>
            </a:r>
            <a:endParaRPr lang="en-US" dirty="0"/>
          </a:p>
        </p:txBody>
      </p:sp>
      <p:pic>
        <p:nvPicPr>
          <p:cNvPr id="2050" name="Picture 2"/>
          <p:cNvPicPr>
            <a:picLocks noChangeArrowheads="1"/>
          </p:cNvPicPr>
          <p:nvPr/>
        </p:nvPicPr>
        <p:blipFill>
          <a:blip r:embed="rId3"/>
          <a:srcRect/>
          <a:stretch>
            <a:fillRect/>
          </a:stretch>
        </p:blipFill>
        <p:spPr bwMode="auto">
          <a:xfrm>
            <a:off x="1424416" y="2812473"/>
            <a:ext cx="6295168" cy="3352799"/>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CPU Core</a:t>
            </a:r>
            <a:endParaRPr lang="en-US" dirty="0"/>
          </a:p>
        </p:txBody>
      </p:sp>
      <p:sp>
        <p:nvSpPr>
          <p:cNvPr id="3" name="Content Placeholder 2"/>
          <p:cNvSpPr>
            <a:spLocks noGrp="1"/>
          </p:cNvSpPr>
          <p:nvPr>
            <p:ph idx="1"/>
          </p:nvPr>
        </p:nvSpPr>
        <p:spPr>
          <a:xfrm>
            <a:off x="382588" y="1414464"/>
            <a:ext cx="8380412" cy="1371145"/>
          </a:xfrm>
        </p:spPr>
        <p:txBody>
          <a:bodyPr/>
          <a:lstStyle/>
          <a:p>
            <a:r>
              <a:rPr lang="en-US" dirty="0" smtClean="0"/>
              <a:t>Every CPU core gets assigned a color, thread are colored from the core they are executing on</a:t>
            </a:r>
            <a:endParaRPr lang="en-US" dirty="0"/>
          </a:p>
        </p:txBody>
      </p:sp>
      <p:pic>
        <p:nvPicPr>
          <p:cNvPr id="3075" name="Picture 3"/>
          <p:cNvPicPr>
            <a:picLocks noChangeAspect="1" noChangeArrowheads="1"/>
          </p:cNvPicPr>
          <p:nvPr/>
        </p:nvPicPr>
        <p:blipFill>
          <a:blip r:embed="rId3"/>
          <a:srcRect/>
          <a:stretch>
            <a:fillRect/>
          </a:stretch>
        </p:blipFill>
        <p:spPr bwMode="auto">
          <a:xfrm>
            <a:off x="464127" y="2882118"/>
            <a:ext cx="8319656" cy="3227737"/>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685800" y="3886200"/>
            <a:ext cx="4619625" cy="17811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Thread Priority</a:t>
            </a:r>
            <a:endParaRPr lang="en-US" dirty="0"/>
          </a:p>
        </p:txBody>
      </p:sp>
      <p:sp>
        <p:nvSpPr>
          <p:cNvPr id="3" name="Content Placeholder 2"/>
          <p:cNvSpPr>
            <a:spLocks noGrp="1"/>
          </p:cNvSpPr>
          <p:nvPr>
            <p:ph idx="1"/>
          </p:nvPr>
        </p:nvSpPr>
        <p:spPr>
          <a:xfrm>
            <a:off x="382588" y="1414464"/>
            <a:ext cx="8380412" cy="1828193"/>
          </a:xfrm>
        </p:spPr>
        <p:txBody>
          <a:bodyPr/>
          <a:lstStyle/>
          <a:p>
            <a:r>
              <a:rPr lang="en-US" dirty="0" smtClean="0"/>
              <a:t>The priority at which a thread segment is executing is displayed in the left portion of that segment; If the segment isn’t large enough, zoom in</a:t>
            </a:r>
          </a:p>
        </p:txBody>
      </p:sp>
      <p:sp>
        <p:nvSpPr>
          <p:cNvPr id="5" name="Oval 4"/>
          <p:cNvSpPr/>
          <p:nvPr/>
        </p:nvSpPr>
        <p:spPr>
          <a:xfrm flipV="1">
            <a:off x="3352800" y="4724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Execution</a:t>
            </a:r>
            <a:endParaRPr lang="en-US" dirty="0"/>
          </a:p>
        </p:txBody>
      </p:sp>
      <p:sp>
        <p:nvSpPr>
          <p:cNvPr id="3" name="Content Placeholder 2"/>
          <p:cNvSpPr>
            <a:spLocks noGrp="1"/>
          </p:cNvSpPr>
          <p:nvPr>
            <p:ph idx="1"/>
          </p:nvPr>
        </p:nvSpPr>
        <p:spPr>
          <a:xfrm>
            <a:off x="382588" y="1414464"/>
            <a:ext cx="8380412" cy="3110082"/>
          </a:xfrm>
        </p:spPr>
        <p:txBody>
          <a:bodyPr/>
          <a:lstStyle/>
          <a:p>
            <a:r>
              <a:rPr lang="en-US" sz="3200" dirty="0" smtClean="0"/>
              <a:t>Thread segments are colored to </a:t>
            </a:r>
            <a:br>
              <a:rPr lang="en-US" sz="3200" dirty="0" smtClean="0"/>
            </a:br>
            <a:r>
              <a:rPr lang="en-US" sz="3200" dirty="0" smtClean="0"/>
              <a:t>help identified what the thread is </a:t>
            </a:r>
            <a:br>
              <a:rPr lang="en-US" sz="3200" dirty="0" smtClean="0"/>
            </a:br>
            <a:r>
              <a:rPr lang="en-US" sz="3200" dirty="0" smtClean="0"/>
              <a:t>currently doing</a:t>
            </a:r>
          </a:p>
          <a:p>
            <a:pPr lvl="1"/>
            <a:r>
              <a:rPr lang="en-US" sz="2800" dirty="0" smtClean="0"/>
              <a:t>Light blue: Thread in kernel mode </a:t>
            </a:r>
            <a:br>
              <a:rPr lang="en-US" sz="2800" dirty="0" smtClean="0"/>
            </a:br>
            <a:r>
              <a:rPr lang="en-US" sz="1400" dirty="0" smtClean="0">
                <a:solidFill>
                  <a:schemeClr val="accent6">
                    <a:lumMod val="60000"/>
                    <a:lumOff val="40000"/>
                  </a:schemeClr>
                </a:solidFill>
              </a:rPr>
              <a:t>(only if </a:t>
            </a:r>
            <a:r>
              <a:rPr lang="en-US" sz="1400" dirty="0" err="1" smtClean="0">
                <a:solidFill>
                  <a:schemeClr val="accent6">
                    <a:lumMod val="60000"/>
                    <a:lumOff val="40000"/>
                  </a:schemeClr>
                </a:solidFill>
              </a:rPr>
              <a:t>syscall</a:t>
            </a:r>
            <a:r>
              <a:rPr lang="en-US" sz="1400" dirty="0" smtClean="0">
                <a:solidFill>
                  <a:schemeClr val="accent6">
                    <a:lumMod val="60000"/>
                    <a:lumOff val="40000"/>
                  </a:schemeClr>
                </a:solidFill>
              </a:rPr>
              <a:t> events were enabled as tracing option, not available on MP system)</a:t>
            </a:r>
          </a:p>
          <a:p>
            <a:pPr lvl="1"/>
            <a:r>
              <a:rPr lang="en-US" sz="2800" dirty="0" smtClean="0"/>
              <a:t>Dark blue:  Thread in </a:t>
            </a:r>
            <a:r>
              <a:rPr lang="en-US" sz="2800" dirty="0" err="1" smtClean="0"/>
              <a:t>dxgkrnl</a:t>
            </a:r>
            <a:endParaRPr lang="en-US" sz="2800" dirty="0" smtClean="0"/>
          </a:p>
          <a:p>
            <a:pPr lvl="1"/>
            <a:r>
              <a:rPr lang="en-US" sz="2800" dirty="0" smtClean="0"/>
              <a:t>Red:  Thread in KMD</a:t>
            </a:r>
            <a:endParaRPr lang="en-US" sz="2800" dirty="0"/>
          </a:p>
        </p:txBody>
      </p:sp>
      <p:pic>
        <p:nvPicPr>
          <p:cNvPr id="8194" name="Picture 2"/>
          <p:cNvPicPr>
            <a:picLocks noChangeAspect="1" noChangeArrowheads="1"/>
          </p:cNvPicPr>
          <p:nvPr/>
        </p:nvPicPr>
        <p:blipFill>
          <a:blip r:embed="rId3"/>
          <a:srcRect/>
          <a:stretch>
            <a:fillRect/>
          </a:stretch>
        </p:blipFill>
        <p:spPr bwMode="auto">
          <a:xfrm>
            <a:off x="990600" y="5105400"/>
            <a:ext cx="3105150" cy="44767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a:t>
            </a:r>
            <a:r>
              <a:rPr smtClean="0"/>
              <a:t>P</a:t>
            </a:r>
            <a:r>
              <a:rPr lang="en-US" dirty="0" err="1" smtClean="0"/>
              <a:t>rofiler</a:t>
            </a:r>
            <a:r>
              <a:rPr lang="en-US" dirty="0" smtClean="0"/>
              <a:t> Events</a:t>
            </a:r>
            <a:endParaRPr lang="en-US" dirty="0"/>
          </a:p>
        </p:txBody>
      </p:sp>
      <p:pic>
        <p:nvPicPr>
          <p:cNvPr id="9218" name="Picture 2"/>
          <p:cNvPicPr>
            <a:picLocks noChangeAspect="1" noChangeArrowheads="1"/>
          </p:cNvPicPr>
          <p:nvPr/>
        </p:nvPicPr>
        <p:blipFill>
          <a:blip r:embed="rId3"/>
          <a:srcRect/>
          <a:stretch>
            <a:fillRect/>
          </a:stretch>
        </p:blipFill>
        <p:spPr bwMode="auto">
          <a:xfrm>
            <a:off x="838200" y="1417638"/>
            <a:ext cx="7467600" cy="466725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107996"/>
          </a:xfrm>
        </p:spPr>
        <p:txBody>
          <a:bodyPr/>
          <a:lstStyle/>
          <a:p>
            <a:r>
              <a:rPr lang="en-US" sz="4000" dirty="0" smtClean="0"/>
              <a:t>GPU Performance And GPU/CPU Interactions In Windows 7</a:t>
            </a:r>
            <a:endParaRPr lang="en-US" sz="4000" dirty="0"/>
          </a:p>
        </p:txBody>
      </p:sp>
      <p:sp>
        <p:nvSpPr>
          <p:cNvPr id="3" name="Subtitle 2"/>
          <p:cNvSpPr>
            <a:spLocks noGrp="1"/>
          </p:cNvSpPr>
          <p:nvPr>
            <p:ph type="subTitle" idx="1"/>
          </p:nvPr>
        </p:nvSpPr>
        <p:spPr>
          <a:xfrm>
            <a:off x="2734826" y="3650133"/>
            <a:ext cx="5866482" cy="1163395"/>
          </a:xfrm>
        </p:spPr>
        <p:txBody>
          <a:bodyPr/>
          <a:lstStyle/>
          <a:p>
            <a:r>
              <a:rPr lang="en-US" sz="2800" dirty="0" smtClean="0"/>
              <a:t>Steve </a:t>
            </a:r>
            <a:r>
              <a:rPr lang="en-US" sz="2800" dirty="0" err="1" smtClean="0"/>
              <a:t>Pronovost</a:t>
            </a:r>
            <a:endParaRPr lang="en-US" sz="2800" dirty="0" smtClean="0"/>
          </a:p>
          <a:p>
            <a:r>
              <a:rPr lang="en-US" sz="2800" dirty="0" smtClean="0"/>
              <a:t>Principle Development Lead</a:t>
            </a:r>
          </a:p>
          <a:p>
            <a:r>
              <a:rPr lang="en-US" sz="2800" dirty="0" smtClean="0"/>
              <a:t>Microsoft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Switch Stack</a:t>
            </a:r>
            <a:endParaRPr lang="en-US" dirty="0"/>
          </a:p>
        </p:txBody>
      </p:sp>
      <p:pic>
        <p:nvPicPr>
          <p:cNvPr id="10242" name="Picture 2"/>
          <p:cNvPicPr>
            <a:picLocks noChangeAspect="1" noChangeArrowheads="1"/>
          </p:cNvPicPr>
          <p:nvPr/>
        </p:nvPicPr>
        <p:blipFill>
          <a:blip r:embed="rId3"/>
          <a:srcRect/>
          <a:stretch>
            <a:fillRect/>
          </a:stretch>
        </p:blipFill>
        <p:spPr bwMode="auto">
          <a:xfrm>
            <a:off x="788173" y="1417638"/>
            <a:ext cx="7567654" cy="4729784"/>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577780" cy="1994392"/>
          </a:xfrm>
        </p:spPr>
        <p:txBody>
          <a:bodyPr/>
          <a:lstStyle/>
          <a:p>
            <a:r>
              <a:rPr lang="en-US" dirty="0" smtClean="0"/>
              <a:t>Capturing ETW Trace And Basic Navigation </a:t>
            </a:r>
            <a:br>
              <a:rPr lang="en-US" dirty="0" smtClean="0"/>
            </a:br>
            <a:r>
              <a:rPr lang="en-US" dirty="0" smtClean="0"/>
              <a:t>In </a:t>
            </a:r>
            <a:r>
              <a:rPr lang="en-US" dirty="0" err="1" smtClean="0"/>
              <a:t>GPUView</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CPU Bound Game</a:t>
            </a:r>
            <a:endParaRPr lang="en-US" dirty="0"/>
          </a:p>
        </p:txBody>
      </p:sp>
      <p:pic>
        <p:nvPicPr>
          <p:cNvPr id="3074" name="Picture 2"/>
          <p:cNvPicPr>
            <a:picLocks noChangeAspect="1" noChangeArrowheads="1"/>
          </p:cNvPicPr>
          <p:nvPr/>
        </p:nvPicPr>
        <p:blipFill>
          <a:blip r:embed="rId3"/>
          <a:srcRect/>
          <a:stretch>
            <a:fillRect/>
          </a:stretch>
        </p:blipFill>
        <p:spPr bwMode="auto">
          <a:xfrm>
            <a:off x="1127249" y="1417638"/>
            <a:ext cx="6889502" cy="4776428"/>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smtClean="0"/>
              <a:t>Interference</a:t>
            </a:r>
            <a:endParaRPr lang="en-US" dirty="0"/>
          </a:p>
        </p:txBody>
      </p:sp>
      <p:pic>
        <p:nvPicPr>
          <p:cNvPr id="4" name="Picture 2"/>
          <p:cNvPicPr>
            <a:picLocks noChangeAspect="1" noChangeArrowheads="1"/>
          </p:cNvPicPr>
          <p:nvPr/>
        </p:nvPicPr>
        <p:blipFill>
          <a:blip r:embed="rId3"/>
          <a:srcRect/>
          <a:stretch>
            <a:fillRect/>
          </a:stretch>
        </p:blipFill>
        <p:spPr bwMode="auto">
          <a:xfrm>
            <a:off x="1132624" y="1417639"/>
            <a:ext cx="6878752" cy="4709962"/>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GPU Threading</a:t>
            </a:r>
            <a:endParaRPr lang="en-US" dirty="0"/>
          </a:p>
        </p:txBody>
      </p:sp>
      <p:sp>
        <p:nvSpPr>
          <p:cNvPr id="6" name="TextBox 5"/>
          <p:cNvSpPr txBox="1"/>
          <p:nvPr/>
        </p:nvSpPr>
        <p:spPr>
          <a:xfrm>
            <a:off x="1470421" y="1417638"/>
            <a:ext cx="6759179"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GPU</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Context And Engine Queue</a:t>
            </a:r>
            <a:endParaRPr lang="en-US" dirty="0"/>
          </a:p>
        </p:txBody>
      </p:sp>
      <p:pic>
        <p:nvPicPr>
          <p:cNvPr id="47106" name="Picture 2"/>
          <p:cNvPicPr>
            <a:picLocks noChangeAspect="1" noChangeArrowheads="1"/>
          </p:cNvPicPr>
          <p:nvPr/>
        </p:nvPicPr>
        <p:blipFill>
          <a:blip r:embed="rId3"/>
          <a:srcRect/>
          <a:stretch>
            <a:fillRect/>
          </a:stretch>
        </p:blipFill>
        <p:spPr bwMode="auto">
          <a:xfrm>
            <a:off x="1216739" y="1417638"/>
            <a:ext cx="6710522" cy="4751853"/>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Context Queue</a:t>
            </a:r>
            <a:endParaRPr lang="en-US" dirty="0"/>
          </a:p>
        </p:txBody>
      </p:sp>
      <p:sp>
        <p:nvSpPr>
          <p:cNvPr id="3" name="Content Placeholder 2"/>
          <p:cNvSpPr>
            <a:spLocks noGrp="1"/>
          </p:cNvSpPr>
          <p:nvPr>
            <p:ph idx="1"/>
          </p:nvPr>
        </p:nvSpPr>
        <p:spPr>
          <a:xfrm>
            <a:off x="382588" y="1414464"/>
            <a:ext cx="8380412" cy="3353226"/>
          </a:xfrm>
        </p:spPr>
        <p:txBody>
          <a:bodyPr/>
          <a:lstStyle/>
          <a:p>
            <a:r>
              <a:rPr lang="en-US" dirty="0" smtClean="0"/>
              <a:t>The device queue (also referred to as the software queue or </a:t>
            </a:r>
            <a:r>
              <a:rPr lang="en-US" dirty="0" err="1" smtClean="0"/>
              <a:t>QueuePacket</a:t>
            </a:r>
            <a:r>
              <a:rPr lang="en-US" dirty="0" smtClean="0"/>
              <a:t> queue) represent the accumulation of work submitted by a process to a particular GPU Context</a:t>
            </a:r>
          </a:p>
          <a:p>
            <a:r>
              <a:rPr lang="en-US" dirty="0" smtClean="0"/>
              <a:t>A process can have multiple GPU context (ex:  Multi D3D Device, LDA, Video…)</a:t>
            </a:r>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Queue</a:t>
            </a:r>
            <a:endParaRPr lang="en-US" dirty="0"/>
          </a:p>
        </p:txBody>
      </p:sp>
      <p:sp>
        <p:nvSpPr>
          <p:cNvPr id="3" name="Content Placeholder 2"/>
          <p:cNvSpPr>
            <a:spLocks noGrp="1"/>
          </p:cNvSpPr>
          <p:nvPr>
            <p:ph idx="1"/>
          </p:nvPr>
        </p:nvSpPr>
        <p:spPr>
          <a:xfrm>
            <a:off x="382588" y="1414464"/>
            <a:ext cx="8380412" cy="2439129"/>
          </a:xfrm>
        </p:spPr>
        <p:txBody>
          <a:bodyPr/>
          <a:lstStyle/>
          <a:p>
            <a:r>
              <a:rPr lang="en-US" dirty="0" smtClean="0"/>
              <a:t>Queue is represented through time </a:t>
            </a:r>
            <a:br>
              <a:rPr lang="en-US" dirty="0" smtClean="0"/>
            </a:br>
            <a:r>
              <a:rPr lang="en-US" dirty="0" smtClean="0"/>
              <a:t>as an histogram</a:t>
            </a:r>
          </a:p>
          <a:p>
            <a:r>
              <a:rPr lang="en-US" dirty="0" smtClean="0"/>
              <a:t>On submission of work by the UMD the histogram grows up, on completion of work by the GPU the histogram goes down</a:t>
            </a:r>
            <a:endParaRPr lang="en-US" dirty="0"/>
          </a:p>
        </p:txBody>
      </p:sp>
      <p:pic>
        <p:nvPicPr>
          <p:cNvPr id="4" name="Picture 2"/>
          <p:cNvPicPr>
            <a:picLocks noChangeAspect="1" noChangeArrowheads="1"/>
          </p:cNvPicPr>
          <p:nvPr/>
        </p:nvPicPr>
        <p:blipFill>
          <a:blip r:embed="rId3"/>
          <a:srcRect/>
          <a:stretch>
            <a:fillRect/>
          </a:stretch>
        </p:blipFill>
        <p:spPr bwMode="auto">
          <a:xfrm>
            <a:off x="731838" y="4576638"/>
            <a:ext cx="6391275" cy="136207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Queue Packet</a:t>
            </a:r>
            <a:endParaRPr lang="en-US" dirty="0"/>
          </a:p>
        </p:txBody>
      </p:sp>
      <p:sp>
        <p:nvSpPr>
          <p:cNvPr id="3" name="Content Placeholder 2"/>
          <p:cNvSpPr>
            <a:spLocks noGrp="1"/>
          </p:cNvSpPr>
          <p:nvPr>
            <p:ph idx="1"/>
          </p:nvPr>
        </p:nvSpPr>
        <p:spPr>
          <a:xfrm>
            <a:off x="382588" y="1414464"/>
            <a:ext cx="8380412" cy="3239861"/>
          </a:xfrm>
        </p:spPr>
        <p:txBody>
          <a:bodyPr/>
          <a:lstStyle/>
          <a:p>
            <a:r>
              <a:rPr lang="en-US" dirty="0" smtClean="0"/>
              <a:t>Various type of packet may be queued</a:t>
            </a:r>
          </a:p>
          <a:p>
            <a:pPr lvl="1"/>
            <a:r>
              <a:rPr lang="en-US" dirty="0" smtClean="0"/>
              <a:t>Orange:  MMIO flip</a:t>
            </a:r>
          </a:p>
          <a:p>
            <a:pPr lvl="1"/>
            <a:r>
              <a:rPr lang="en-US" dirty="0" err="1" smtClean="0"/>
              <a:t>Diag</a:t>
            </a:r>
            <a:r>
              <a:rPr lang="en-US" dirty="0" smtClean="0"/>
              <a:t>-Cross Hatch:  Present through DMA</a:t>
            </a:r>
          </a:p>
          <a:p>
            <a:pPr lvl="1"/>
            <a:r>
              <a:rPr lang="en-US" dirty="0" smtClean="0"/>
              <a:t>Cross Hatch:  Deferred Command</a:t>
            </a:r>
          </a:p>
          <a:p>
            <a:pPr lvl="1"/>
            <a:r>
              <a:rPr lang="en-US" dirty="0" smtClean="0"/>
              <a:t>Light Pink:  </a:t>
            </a:r>
            <a:r>
              <a:rPr lang="en-US" dirty="0" err="1" smtClean="0"/>
              <a:t>WaitForSynchronizationObject</a:t>
            </a:r>
            <a:endParaRPr lang="en-US" dirty="0" smtClean="0"/>
          </a:p>
          <a:p>
            <a:pPr lvl="1"/>
            <a:r>
              <a:rPr lang="en-US" dirty="0" smtClean="0"/>
              <a:t>Dark Pink:  </a:t>
            </a:r>
            <a:r>
              <a:rPr lang="en-US" dirty="0" err="1" smtClean="0"/>
              <a:t>SignalSynchronizationObject</a:t>
            </a:r>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MMIO Flip</a:t>
            </a:r>
            <a:endParaRPr lang="en-US" dirty="0"/>
          </a:p>
        </p:txBody>
      </p:sp>
      <p:sp>
        <p:nvSpPr>
          <p:cNvPr id="3" name="Content Placeholder 2"/>
          <p:cNvSpPr>
            <a:spLocks noGrp="1"/>
          </p:cNvSpPr>
          <p:nvPr>
            <p:ph idx="1"/>
          </p:nvPr>
        </p:nvSpPr>
        <p:spPr>
          <a:xfrm>
            <a:off x="382588" y="1414464"/>
            <a:ext cx="7672083" cy="3765646"/>
          </a:xfrm>
        </p:spPr>
        <p:txBody>
          <a:bodyPr/>
          <a:lstStyle/>
          <a:p>
            <a:r>
              <a:rPr lang="en-US" sz="2400" dirty="0" smtClean="0"/>
              <a:t>Completion of the packet indicate the flip was pushed to the flip queue</a:t>
            </a:r>
          </a:p>
          <a:p>
            <a:r>
              <a:rPr lang="en-US" sz="2400" dirty="0" smtClean="0"/>
              <a:t>Flips are </a:t>
            </a:r>
            <a:r>
              <a:rPr lang="en-US" sz="2400" dirty="0" err="1" smtClean="0"/>
              <a:t>dequeued</a:t>
            </a:r>
            <a:r>
              <a:rPr lang="en-US" sz="2400" dirty="0" smtClean="0"/>
              <a:t> from the flip queue:</a:t>
            </a:r>
          </a:p>
          <a:p>
            <a:pPr lvl="1"/>
            <a:r>
              <a:rPr lang="en-US" sz="2000" dirty="0" smtClean="0"/>
              <a:t>At VSYNC for synchronized flip</a:t>
            </a:r>
          </a:p>
          <a:p>
            <a:pPr lvl="1"/>
            <a:r>
              <a:rPr lang="en-US" sz="2000" dirty="0" smtClean="0"/>
              <a:t>Immediately for immediate flip</a:t>
            </a:r>
          </a:p>
          <a:p>
            <a:r>
              <a:rPr lang="en-US" sz="2400" dirty="0" smtClean="0"/>
              <a:t>The content of the flip queue isn’t currently displayed by </a:t>
            </a:r>
            <a:r>
              <a:rPr lang="en-US" sz="2400" dirty="0" err="1" smtClean="0"/>
              <a:t>GPUView</a:t>
            </a:r>
            <a:endParaRPr lang="en-US" sz="2400" dirty="0" smtClean="0"/>
          </a:p>
          <a:p>
            <a:r>
              <a:rPr lang="en-US" sz="2400" dirty="0" smtClean="0"/>
              <a:t>Packet contain two pieces of information</a:t>
            </a:r>
          </a:p>
          <a:p>
            <a:pPr lvl="1"/>
            <a:r>
              <a:rPr lang="en-US" sz="2000" dirty="0" err="1" smtClean="0"/>
              <a:t>VidPnSource</a:t>
            </a:r>
            <a:r>
              <a:rPr lang="en-US" sz="2000" dirty="0" smtClean="0"/>
              <a:t> : </a:t>
            </a:r>
            <a:r>
              <a:rPr lang="en-US" sz="2000" dirty="0" err="1" smtClean="0"/>
              <a:t>PrimaryAllocationHandle</a:t>
            </a:r>
            <a:endParaRPr lang="en-US" sz="2000" dirty="0"/>
          </a:p>
        </p:txBody>
      </p:sp>
      <p:pic>
        <p:nvPicPr>
          <p:cNvPr id="43010" name="Picture 2"/>
          <p:cNvPicPr>
            <a:picLocks noChangeAspect="1" noChangeArrowheads="1"/>
          </p:cNvPicPr>
          <p:nvPr/>
        </p:nvPicPr>
        <p:blipFill>
          <a:blip r:embed="rId3"/>
          <a:srcRect/>
          <a:stretch>
            <a:fillRect/>
          </a:stretch>
        </p:blipFill>
        <p:spPr bwMode="auto">
          <a:xfrm>
            <a:off x="731838" y="5402248"/>
            <a:ext cx="3876675" cy="61912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And GPU Threading</a:t>
            </a:r>
            <a:endParaRPr lang="en-US" dirty="0"/>
          </a:p>
        </p:txBody>
      </p:sp>
      <p:sp>
        <p:nvSpPr>
          <p:cNvPr id="3" name="Content Placeholder 2"/>
          <p:cNvSpPr>
            <a:spLocks noGrp="1"/>
          </p:cNvSpPr>
          <p:nvPr>
            <p:ph idx="1"/>
          </p:nvPr>
        </p:nvSpPr>
        <p:spPr>
          <a:xfrm>
            <a:off x="382588" y="1414464"/>
            <a:ext cx="8380412" cy="3410164"/>
          </a:xfrm>
        </p:spPr>
        <p:txBody>
          <a:bodyPr/>
          <a:lstStyle/>
          <a:p>
            <a:r>
              <a:rPr lang="en-US" sz="2800" dirty="0" smtClean="0"/>
              <a:t>Many performance issue are the results of inefficient threading between CPU cores and/or GPU engines</a:t>
            </a:r>
          </a:p>
          <a:p>
            <a:r>
              <a:rPr lang="en-US" sz="2800" dirty="0" smtClean="0"/>
              <a:t>It is often hard to realize these problems exist using conventional performance tools</a:t>
            </a:r>
          </a:p>
          <a:p>
            <a:r>
              <a:rPr lang="en-US" sz="2800" dirty="0" smtClean="0"/>
              <a:t>This is an area where Event Tracing for Windows (ETW) can provide critical information in understanding performance issues</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Through DMA</a:t>
            </a:r>
            <a:endParaRPr lang="en-US" dirty="0"/>
          </a:p>
        </p:txBody>
      </p:sp>
      <p:sp>
        <p:nvSpPr>
          <p:cNvPr id="3" name="Content Placeholder 2"/>
          <p:cNvSpPr>
            <a:spLocks noGrp="1"/>
          </p:cNvSpPr>
          <p:nvPr>
            <p:ph idx="1"/>
          </p:nvPr>
        </p:nvSpPr>
        <p:spPr>
          <a:xfrm>
            <a:off x="382588" y="1414464"/>
            <a:ext cx="8380412" cy="2126736"/>
          </a:xfrm>
        </p:spPr>
        <p:txBody>
          <a:bodyPr/>
          <a:lstStyle/>
          <a:p>
            <a:r>
              <a:rPr lang="en-US" dirty="0" smtClean="0"/>
              <a:t>Three types of present through DMA</a:t>
            </a:r>
          </a:p>
          <a:p>
            <a:pPr lvl="1"/>
            <a:r>
              <a:rPr lang="en-US" dirty="0" smtClean="0"/>
              <a:t>DWM Redirection</a:t>
            </a:r>
          </a:p>
          <a:p>
            <a:pPr lvl="1"/>
            <a:r>
              <a:rPr lang="en-US" dirty="0" err="1" smtClean="0"/>
              <a:t>Blit</a:t>
            </a:r>
            <a:r>
              <a:rPr lang="en-US" dirty="0" smtClean="0"/>
              <a:t> to back buffer</a:t>
            </a:r>
          </a:p>
          <a:p>
            <a:pPr lvl="1"/>
            <a:r>
              <a:rPr lang="en-US" dirty="0" smtClean="0"/>
              <a:t>Immediate flip (through DMA)</a:t>
            </a:r>
          </a:p>
        </p:txBody>
      </p:sp>
      <p:pic>
        <p:nvPicPr>
          <p:cNvPr id="44035" name="Picture 3"/>
          <p:cNvPicPr>
            <a:picLocks noChangeAspect="1" noChangeArrowheads="1"/>
          </p:cNvPicPr>
          <p:nvPr/>
        </p:nvPicPr>
        <p:blipFill>
          <a:blip r:embed="rId3"/>
          <a:srcRect/>
          <a:stretch>
            <a:fillRect/>
          </a:stretch>
        </p:blipFill>
        <p:spPr bwMode="auto">
          <a:xfrm>
            <a:off x="731838" y="4038600"/>
            <a:ext cx="6894513" cy="170497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Deferred Command</a:t>
            </a:r>
            <a:endParaRPr lang="en-US" dirty="0"/>
          </a:p>
        </p:txBody>
      </p:sp>
      <p:sp>
        <p:nvSpPr>
          <p:cNvPr id="3" name="Content Placeholder 2"/>
          <p:cNvSpPr>
            <a:spLocks noGrp="1"/>
          </p:cNvSpPr>
          <p:nvPr>
            <p:ph idx="1"/>
          </p:nvPr>
        </p:nvSpPr>
        <p:spPr>
          <a:xfrm>
            <a:off x="382588" y="1414464"/>
            <a:ext cx="8380412" cy="3552254"/>
          </a:xfrm>
        </p:spPr>
        <p:txBody>
          <a:bodyPr/>
          <a:lstStyle/>
          <a:p>
            <a:r>
              <a:rPr lang="en-US" dirty="0" smtClean="0"/>
              <a:t>Mechanism used by </a:t>
            </a:r>
            <a:r>
              <a:rPr lang="en-US" dirty="0" err="1" smtClean="0"/>
              <a:t>VidMm</a:t>
            </a:r>
            <a:r>
              <a:rPr lang="en-US" dirty="0" smtClean="0"/>
              <a:t> to schedule work synchronously with a context execution; Ex:</a:t>
            </a:r>
          </a:p>
          <a:p>
            <a:pPr lvl="1"/>
            <a:r>
              <a:rPr lang="en-US" dirty="0" smtClean="0"/>
              <a:t>Handle complex lock</a:t>
            </a:r>
          </a:p>
          <a:p>
            <a:pPr lvl="1"/>
            <a:r>
              <a:rPr lang="en-US" dirty="0" smtClean="0"/>
              <a:t>Close allocation</a:t>
            </a:r>
          </a:p>
          <a:p>
            <a:r>
              <a:rPr lang="en-US" dirty="0" smtClean="0"/>
              <a:t>You don’t usually have to worry </a:t>
            </a:r>
            <a:br>
              <a:rPr lang="en-US" dirty="0" smtClean="0"/>
            </a:br>
            <a:r>
              <a:rPr lang="en-US" dirty="0" smtClean="0"/>
              <a:t>about those</a:t>
            </a:r>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Primitive</a:t>
            </a:r>
            <a:endParaRPr lang="en-US" dirty="0"/>
          </a:p>
        </p:txBody>
      </p:sp>
      <p:sp>
        <p:nvSpPr>
          <p:cNvPr id="3" name="Content Placeholder 2"/>
          <p:cNvSpPr>
            <a:spLocks noGrp="1"/>
          </p:cNvSpPr>
          <p:nvPr>
            <p:ph idx="1"/>
          </p:nvPr>
        </p:nvSpPr>
        <p:spPr>
          <a:xfrm>
            <a:off x="382588" y="1414464"/>
            <a:ext cx="8380412" cy="2439129"/>
          </a:xfrm>
        </p:spPr>
        <p:txBody>
          <a:bodyPr/>
          <a:lstStyle/>
          <a:p>
            <a:r>
              <a:rPr lang="en-US" dirty="0" smtClean="0"/>
              <a:t>Packet inserted when UMD call Wait/</a:t>
            </a:r>
            <a:r>
              <a:rPr lang="en-US" dirty="0" err="1" smtClean="0"/>
              <a:t>SignalSynchronizationObject</a:t>
            </a:r>
            <a:endParaRPr lang="en-US" dirty="0" smtClean="0"/>
          </a:p>
          <a:p>
            <a:r>
              <a:rPr lang="en-US" dirty="0" smtClean="0"/>
              <a:t>Packet contain that allow pairing of Wait/Signal; Signal of A3 will </a:t>
            </a:r>
            <a:r>
              <a:rPr lang="en-US" dirty="0" err="1" smtClean="0"/>
              <a:t>unwait</a:t>
            </a:r>
            <a:r>
              <a:rPr lang="en-US" dirty="0" smtClean="0"/>
              <a:t> Wait of A3</a:t>
            </a:r>
            <a:endParaRPr lang="en-US" dirty="0"/>
          </a:p>
        </p:txBody>
      </p:sp>
      <p:pic>
        <p:nvPicPr>
          <p:cNvPr id="45059" name="Picture 3"/>
          <p:cNvPicPr>
            <a:picLocks noChangeAspect="1" noChangeArrowheads="1"/>
          </p:cNvPicPr>
          <p:nvPr/>
        </p:nvPicPr>
        <p:blipFill>
          <a:blip r:embed="rId3"/>
          <a:srcRect/>
          <a:stretch>
            <a:fillRect/>
          </a:stretch>
        </p:blipFill>
        <p:spPr bwMode="auto">
          <a:xfrm>
            <a:off x="731838" y="4195638"/>
            <a:ext cx="5697228" cy="207645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Engine Queue</a:t>
            </a:r>
            <a:endParaRPr lang="en-US" dirty="0"/>
          </a:p>
        </p:txBody>
      </p:sp>
      <p:sp>
        <p:nvSpPr>
          <p:cNvPr id="3" name="Content Placeholder 2"/>
          <p:cNvSpPr>
            <a:spLocks noGrp="1"/>
          </p:cNvSpPr>
          <p:nvPr>
            <p:ph idx="1"/>
          </p:nvPr>
        </p:nvSpPr>
        <p:spPr>
          <a:xfrm>
            <a:off x="382588" y="1414464"/>
            <a:ext cx="8380412" cy="3050066"/>
          </a:xfrm>
        </p:spPr>
        <p:txBody>
          <a:bodyPr/>
          <a:lstStyle/>
          <a:p>
            <a:r>
              <a:rPr lang="en-US" dirty="0" smtClean="0"/>
              <a:t>Also referred as hardware queue or </a:t>
            </a:r>
            <a:r>
              <a:rPr lang="en-US" dirty="0" err="1" smtClean="0"/>
              <a:t>DMAPacket</a:t>
            </a:r>
            <a:r>
              <a:rPr lang="en-US" dirty="0" smtClean="0"/>
              <a:t> queue</a:t>
            </a:r>
          </a:p>
          <a:p>
            <a:r>
              <a:rPr lang="en-US" dirty="0" smtClean="0"/>
              <a:t>Represent work (DMA Buffer) submitted to a particular GPU engine for execution</a:t>
            </a:r>
          </a:p>
          <a:p>
            <a:r>
              <a:rPr lang="en-US" dirty="0" smtClean="0"/>
              <a:t>Each exposed engine has exactly ONE engine queue</a:t>
            </a:r>
            <a:endParaRPr lang="en-US" dirty="0"/>
          </a:p>
        </p:txBody>
      </p:sp>
      <p:pic>
        <p:nvPicPr>
          <p:cNvPr id="46082" name="Picture 2"/>
          <p:cNvPicPr>
            <a:picLocks noChangeAspect="1" noChangeArrowheads="1"/>
          </p:cNvPicPr>
          <p:nvPr/>
        </p:nvPicPr>
        <p:blipFill>
          <a:blip r:embed="rId3"/>
          <a:srcRect/>
          <a:stretch>
            <a:fillRect/>
          </a:stretch>
        </p:blipFill>
        <p:spPr bwMode="auto">
          <a:xfrm>
            <a:off x="731838" y="4937097"/>
            <a:ext cx="7646987" cy="78105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 Packet</a:t>
            </a:r>
            <a:endParaRPr lang="en-US" dirty="0"/>
          </a:p>
        </p:txBody>
      </p:sp>
      <p:sp>
        <p:nvSpPr>
          <p:cNvPr id="3" name="Content Placeholder 2"/>
          <p:cNvSpPr>
            <a:spLocks noGrp="1"/>
          </p:cNvSpPr>
          <p:nvPr>
            <p:ph idx="1"/>
          </p:nvPr>
        </p:nvSpPr>
        <p:spPr>
          <a:xfrm>
            <a:off x="382588" y="1414464"/>
            <a:ext cx="8380412" cy="3140347"/>
          </a:xfrm>
        </p:spPr>
        <p:txBody>
          <a:bodyPr/>
          <a:lstStyle/>
          <a:p>
            <a:r>
              <a:rPr lang="en-US" dirty="0" smtClean="0"/>
              <a:t>Various type of DMA packet may be submitted to the GPU</a:t>
            </a:r>
          </a:p>
          <a:p>
            <a:pPr lvl="1"/>
            <a:r>
              <a:rPr lang="en-US" dirty="0" smtClean="0"/>
              <a:t>Red:  Paging</a:t>
            </a:r>
          </a:p>
          <a:p>
            <a:pPr lvl="1"/>
            <a:r>
              <a:rPr lang="en-US" dirty="0" smtClean="0"/>
              <a:t>Black:  Preemption</a:t>
            </a:r>
          </a:p>
          <a:p>
            <a:pPr lvl="1"/>
            <a:r>
              <a:rPr lang="en-US" dirty="0" err="1" smtClean="0"/>
              <a:t>Diag</a:t>
            </a:r>
            <a:r>
              <a:rPr lang="en-US" dirty="0" smtClean="0"/>
              <a:t>-cross hatch:  Present (through DMA)</a:t>
            </a:r>
          </a:p>
          <a:p>
            <a:pPr lvl="1"/>
            <a:r>
              <a:rPr lang="en-US" dirty="0" smtClean="0"/>
              <a:t>Other:  DMA payload from </a:t>
            </a:r>
            <a:r>
              <a:rPr lang="en-US" dirty="0" err="1" smtClean="0"/>
              <a:t>QueuePacket</a:t>
            </a:r>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Paging Buffer</a:t>
            </a:r>
            <a:endParaRPr lang="en-US" dirty="0"/>
          </a:p>
        </p:txBody>
      </p:sp>
      <p:sp>
        <p:nvSpPr>
          <p:cNvPr id="3" name="Content Placeholder 2"/>
          <p:cNvSpPr>
            <a:spLocks noGrp="1"/>
          </p:cNvSpPr>
          <p:nvPr>
            <p:ph idx="1"/>
          </p:nvPr>
        </p:nvSpPr>
        <p:spPr>
          <a:xfrm>
            <a:off x="382589" y="1414464"/>
            <a:ext cx="8093502" cy="3223959"/>
          </a:xfrm>
        </p:spPr>
        <p:txBody>
          <a:bodyPr/>
          <a:lstStyle/>
          <a:p>
            <a:r>
              <a:rPr lang="en-US" sz="2400" dirty="0" smtClean="0"/>
              <a:t>Submitted as a result of a paging operation</a:t>
            </a:r>
          </a:p>
          <a:p>
            <a:r>
              <a:rPr lang="en-US" sz="2400" dirty="0" smtClean="0"/>
              <a:t>Cause of paging operation is usually the preparation of a DMA buffer; Look at the DMA packet following the paging operation</a:t>
            </a:r>
          </a:p>
          <a:p>
            <a:r>
              <a:rPr lang="en-US" sz="2400" dirty="0" smtClean="0"/>
              <a:t>Some exception</a:t>
            </a:r>
          </a:p>
          <a:p>
            <a:pPr lvl="1"/>
            <a:r>
              <a:rPr lang="en-US" sz="2000" dirty="0" smtClean="0"/>
              <a:t>Pinning allocation</a:t>
            </a:r>
          </a:p>
          <a:p>
            <a:pPr lvl="1"/>
            <a:r>
              <a:rPr lang="en-US" sz="2000" dirty="0" smtClean="0"/>
              <a:t>Evict allocation as a result of a </a:t>
            </a:r>
            <a:r>
              <a:rPr lang="en-US" sz="2000" dirty="0" err="1" smtClean="0"/>
              <a:t>DxLock</a:t>
            </a:r>
            <a:endParaRPr lang="en-US" sz="2000" dirty="0" smtClean="0"/>
          </a:p>
          <a:p>
            <a:pPr lvl="1"/>
            <a:r>
              <a:rPr lang="en-US" sz="2000" dirty="0" smtClean="0"/>
              <a:t>…</a:t>
            </a:r>
          </a:p>
        </p:txBody>
      </p:sp>
      <p:pic>
        <p:nvPicPr>
          <p:cNvPr id="48131" name="Picture 3"/>
          <p:cNvPicPr>
            <a:picLocks noChangeAspect="1" noChangeArrowheads="1"/>
          </p:cNvPicPr>
          <p:nvPr/>
        </p:nvPicPr>
        <p:blipFill>
          <a:blip r:embed="rId3"/>
          <a:srcRect/>
          <a:stretch>
            <a:fillRect/>
          </a:stretch>
        </p:blipFill>
        <p:spPr bwMode="auto">
          <a:xfrm>
            <a:off x="731838" y="4774756"/>
            <a:ext cx="7658100" cy="1000125"/>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Paging Details</a:t>
            </a:r>
            <a:endParaRPr lang="en-US" dirty="0"/>
          </a:p>
        </p:txBody>
      </p:sp>
      <p:pic>
        <p:nvPicPr>
          <p:cNvPr id="49154" name="Picture 2"/>
          <p:cNvPicPr>
            <a:picLocks noChangeAspect="1" noChangeArrowheads="1"/>
          </p:cNvPicPr>
          <p:nvPr/>
        </p:nvPicPr>
        <p:blipFill>
          <a:blip r:embed="rId3"/>
          <a:srcRect/>
          <a:stretch>
            <a:fillRect/>
          </a:stretch>
        </p:blipFill>
        <p:spPr bwMode="auto">
          <a:xfrm>
            <a:off x="820829" y="1417638"/>
            <a:ext cx="7502342" cy="4688964"/>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Preemption</a:t>
            </a:r>
            <a:endParaRPr lang="en-US" dirty="0"/>
          </a:p>
        </p:txBody>
      </p:sp>
      <p:sp>
        <p:nvSpPr>
          <p:cNvPr id="3" name="Content Placeholder 2"/>
          <p:cNvSpPr>
            <a:spLocks noGrp="1"/>
          </p:cNvSpPr>
          <p:nvPr>
            <p:ph idx="1"/>
          </p:nvPr>
        </p:nvSpPr>
        <p:spPr>
          <a:xfrm>
            <a:off x="382588" y="1414464"/>
            <a:ext cx="8380412" cy="3353226"/>
          </a:xfrm>
        </p:spPr>
        <p:txBody>
          <a:bodyPr/>
          <a:lstStyle/>
          <a:p>
            <a:r>
              <a:rPr lang="en-US" dirty="0" smtClean="0"/>
              <a:t>Represent request by the schedule to preempt the DMA packet currently in the engine queue</a:t>
            </a:r>
          </a:p>
          <a:p>
            <a:r>
              <a:rPr lang="en-US" dirty="0" smtClean="0"/>
              <a:t>Preemption request don’t have actual payload; Their completion indicate </a:t>
            </a:r>
            <a:br>
              <a:rPr lang="en-US" dirty="0" smtClean="0"/>
            </a:br>
            <a:r>
              <a:rPr lang="en-US" dirty="0" smtClean="0"/>
              <a:t>GPU acknowledgement of the </a:t>
            </a:r>
            <a:br>
              <a:rPr lang="en-US" dirty="0" smtClean="0"/>
            </a:br>
            <a:r>
              <a:rPr lang="en-US" dirty="0" smtClean="0"/>
              <a:t>preemption request</a:t>
            </a:r>
            <a:endParaRPr lang="en-US" dirty="0"/>
          </a:p>
        </p:txBody>
      </p:sp>
      <p:pic>
        <p:nvPicPr>
          <p:cNvPr id="50178" name="Picture 2"/>
          <p:cNvPicPr>
            <a:picLocks noChangeAspect="1" noChangeArrowheads="1"/>
          </p:cNvPicPr>
          <p:nvPr/>
        </p:nvPicPr>
        <p:blipFill>
          <a:blip r:embed="rId3"/>
          <a:srcRect/>
          <a:stretch>
            <a:fillRect/>
          </a:stretch>
        </p:blipFill>
        <p:spPr bwMode="auto">
          <a:xfrm>
            <a:off x="731838" y="5025887"/>
            <a:ext cx="6627813" cy="9525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QueuePacket</a:t>
            </a:r>
            <a:r>
              <a:rPr lang="en-US" dirty="0" smtClean="0"/>
              <a:t> With DMA Payload</a:t>
            </a:r>
            <a:endParaRPr lang="en-US" dirty="0"/>
          </a:p>
        </p:txBody>
      </p:sp>
      <p:pic>
        <p:nvPicPr>
          <p:cNvPr id="41986" name="Picture 2"/>
          <p:cNvPicPr>
            <a:picLocks noChangeAspect="1" noChangeArrowheads="1"/>
          </p:cNvPicPr>
          <p:nvPr/>
        </p:nvPicPr>
        <p:blipFill>
          <a:blip r:embed="rId3"/>
          <a:srcRect/>
          <a:stretch>
            <a:fillRect/>
          </a:stretch>
        </p:blipFill>
        <p:spPr bwMode="auto">
          <a:xfrm>
            <a:off x="762000" y="1417638"/>
            <a:ext cx="7620000" cy="47625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329595"/>
          </a:xfrm>
        </p:spPr>
        <p:txBody>
          <a:bodyPr/>
          <a:lstStyle/>
          <a:p>
            <a:r>
              <a:rPr lang="en-US" dirty="0" smtClean="0"/>
              <a:t>GPU Usage In </a:t>
            </a:r>
            <a:r>
              <a:rPr lang="en-US" dirty="0" err="1" smtClean="0"/>
              <a:t>GPUView</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ETW </a:t>
            </a:r>
            <a:r>
              <a:rPr lang="en-US" dirty="0" smtClean="0"/>
              <a:t>Traces</a:t>
            </a:r>
            <a:endParaRPr lang="en-US" dirty="0"/>
          </a:p>
        </p:txBody>
      </p:sp>
      <p:sp>
        <p:nvSpPr>
          <p:cNvPr id="3" name="Content Placeholder 2"/>
          <p:cNvSpPr>
            <a:spLocks noGrp="1"/>
          </p:cNvSpPr>
          <p:nvPr>
            <p:ph idx="1"/>
          </p:nvPr>
        </p:nvSpPr>
        <p:spPr>
          <a:xfrm>
            <a:off x="382588" y="1414464"/>
            <a:ext cx="8380412" cy="3399905"/>
          </a:xfrm>
        </p:spPr>
        <p:txBody>
          <a:bodyPr/>
          <a:lstStyle/>
          <a:p>
            <a:r>
              <a:rPr lang="en-US" sz="3200" dirty="0" smtClean="0"/>
              <a:t>ETW traces (file with .ETL extension) are generated using the </a:t>
            </a:r>
            <a:r>
              <a:rPr lang="en-US" sz="3200" dirty="0" err="1" smtClean="0"/>
              <a:t>XPerf</a:t>
            </a:r>
            <a:r>
              <a:rPr lang="en-US" sz="3200" dirty="0" smtClean="0"/>
              <a:t> tools</a:t>
            </a:r>
          </a:p>
          <a:p>
            <a:r>
              <a:rPr lang="en-US" sz="3200" dirty="0" smtClean="0"/>
              <a:t>ETL file may be view using various tools</a:t>
            </a:r>
          </a:p>
          <a:p>
            <a:pPr lvl="1"/>
            <a:r>
              <a:rPr lang="en-US" sz="2800" dirty="0" err="1" smtClean="0"/>
              <a:t>XPerf</a:t>
            </a:r>
            <a:r>
              <a:rPr lang="en-US" sz="2800" dirty="0" smtClean="0"/>
              <a:t> – Powerful general purpose analysis tools</a:t>
            </a:r>
          </a:p>
          <a:p>
            <a:pPr lvl="1"/>
            <a:r>
              <a:rPr lang="en-US" sz="2800" dirty="0" err="1" smtClean="0"/>
              <a:t>GPUView</a:t>
            </a:r>
            <a:r>
              <a:rPr lang="en-US" sz="2800" dirty="0" smtClean="0"/>
              <a:t> – Timeline view of a trace with emphasis on CPU/GPU interaction. Will be available with Windows 7 Beta SDK</a:t>
            </a:r>
            <a:endParaRPr lang="en-US" sz="2800"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DWM Regular GPU Priority</a:t>
            </a:r>
            <a:endParaRPr lang="en-US" dirty="0"/>
          </a:p>
        </p:txBody>
      </p:sp>
      <p:pic>
        <p:nvPicPr>
          <p:cNvPr id="4" name="Picture 2" descr="\\spronovo\c$\temp\DWM_DefaultPriorityGPUDevice.PNG"/>
          <p:cNvPicPr>
            <a:picLocks noChangeAspect="1" noChangeArrowheads="1"/>
          </p:cNvPicPr>
          <p:nvPr/>
        </p:nvPicPr>
        <p:blipFill>
          <a:blip r:embed="rId3"/>
          <a:srcRect/>
          <a:stretch>
            <a:fillRect/>
          </a:stretch>
        </p:blipFill>
        <p:spPr>
          <a:xfrm>
            <a:off x="1308100" y="1417638"/>
            <a:ext cx="6527800" cy="4525963"/>
          </a:xfrm>
          <a:prstGeom prst="rect">
            <a:avLst/>
          </a:prstGeom>
          <a:effectLst>
            <a:outerShdw blurRad="63500" sx="102000" sy="102000" algn="ctr" rotWithShape="0">
              <a:prstClr val="black">
                <a:alpha val="40000"/>
              </a:prstClr>
            </a:outerShdw>
          </a:effectLst>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DWM High GPU Priority</a:t>
            </a:r>
            <a:endParaRPr lang="en-US" dirty="0"/>
          </a:p>
        </p:txBody>
      </p:sp>
      <p:pic>
        <p:nvPicPr>
          <p:cNvPr id="47106" name="Picture 2"/>
          <p:cNvPicPr>
            <a:picLocks noChangeAspect="1" noChangeArrowheads="1"/>
          </p:cNvPicPr>
          <p:nvPr/>
        </p:nvPicPr>
        <p:blipFill>
          <a:blip r:embed="rId3"/>
          <a:srcRect/>
          <a:stretch>
            <a:fillRect/>
          </a:stretch>
        </p:blipFill>
        <p:spPr bwMode="auto">
          <a:xfrm>
            <a:off x="1220714" y="1417638"/>
            <a:ext cx="6702571" cy="4746223"/>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  Available </a:t>
            </a:r>
            <a:r>
              <a:rPr lang="en-US" dirty="0" smtClean="0"/>
              <a:t>Resources</a:t>
            </a:r>
            <a:endParaRPr lang="en-US" dirty="0"/>
          </a:p>
        </p:txBody>
      </p:sp>
      <p:pic>
        <p:nvPicPr>
          <p:cNvPr id="2050" name="Picture 2"/>
          <p:cNvPicPr>
            <a:picLocks noChangeAspect="1" noChangeArrowheads="1"/>
          </p:cNvPicPr>
          <p:nvPr/>
        </p:nvPicPr>
        <p:blipFill>
          <a:blip r:embed="rId3"/>
          <a:srcRect/>
          <a:stretch>
            <a:fillRect/>
          </a:stretch>
        </p:blipFill>
        <p:spPr bwMode="auto">
          <a:xfrm>
            <a:off x="735063" y="1316752"/>
            <a:ext cx="7673873" cy="4534683"/>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5"/>
            <a:ext cx="8380412" cy="3699474"/>
          </a:xfrm>
        </p:spPr>
        <p:txBody>
          <a:bodyPr/>
          <a:lstStyle/>
          <a:p>
            <a:r>
              <a:rPr lang="en-US" sz="3200" dirty="0" smtClean="0"/>
              <a:t>The many core era is coming, add multi-threading support to your application to take advantage of new CPU</a:t>
            </a:r>
          </a:p>
          <a:p>
            <a:r>
              <a:rPr lang="en-US" sz="3200" dirty="0" smtClean="0"/>
              <a:t>Use </a:t>
            </a:r>
            <a:r>
              <a:rPr lang="en-US" sz="3200" dirty="0" err="1" smtClean="0"/>
              <a:t>Xperf</a:t>
            </a:r>
            <a:r>
              <a:rPr lang="en-US" sz="3200" dirty="0" smtClean="0"/>
              <a:t> and </a:t>
            </a:r>
            <a:r>
              <a:rPr lang="en-US" sz="3200" dirty="0" err="1" smtClean="0"/>
              <a:t>GPUView</a:t>
            </a:r>
            <a:r>
              <a:rPr lang="en-US" sz="3200" dirty="0" smtClean="0"/>
              <a:t> along with your current set of performance tools to better understand your threading efficiency and enhanced the performance of your Windows application</a:t>
            </a:r>
            <a:endParaRPr lang="en-US" sz="3200"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6"/>
            <a:ext cx="8380412" cy="3815403"/>
          </a:xfrm>
        </p:spPr>
        <p:txBody>
          <a:bodyPr/>
          <a:lstStyle/>
          <a:p>
            <a:pPr marL="285750" indent="-285750">
              <a:spcBef>
                <a:spcPts val="833"/>
              </a:spcBef>
            </a:pPr>
            <a:r>
              <a:rPr lang="en-US" sz="1800" dirty="0" err="1" smtClean="0"/>
              <a:t>XPerf</a:t>
            </a:r>
            <a:endParaRPr lang="en-US" sz="1800" dirty="0" smtClean="0"/>
          </a:p>
          <a:p>
            <a:pPr marL="607999" lvl="1" indent="-285750">
              <a:spcBef>
                <a:spcPts val="833"/>
              </a:spcBef>
            </a:pPr>
            <a:r>
              <a:rPr lang="en-US" sz="1500" dirty="0" smtClean="0"/>
              <a:t>Available now as the WPT Kit which is part of the Windows 7 SDK</a:t>
            </a:r>
          </a:p>
          <a:p>
            <a:pPr marL="607999" lvl="1" indent="-285750">
              <a:spcBef>
                <a:spcPts val="833"/>
              </a:spcBef>
            </a:pPr>
            <a:r>
              <a:rPr lang="en-US" sz="1500" dirty="0" smtClean="0"/>
              <a:t>Older version also available online at</a:t>
            </a:r>
          </a:p>
          <a:p>
            <a:pPr marL="892151" lvl="2" indent="-285750">
              <a:spcBef>
                <a:spcPts val="833"/>
              </a:spcBef>
            </a:pPr>
            <a:r>
              <a:rPr lang="en-US" sz="1200" dirty="0" smtClean="0">
                <a:hlinkClick r:id="rId3"/>
              </a:rPr>
              <a:t>http://www.microsoft.com/whdc/system/sysperf/perftools.mspx</a:t>
            </a:r>
            <a:r>
              <a:rPr lang="en-US" sz="1200" dirty="0" smtClean="0"/>
              <a:t> </a:t>
            </a:r>
          </a:p>
          <a:p>
            <a:pPr marL="607999" lvl="1" indent="-285750">
              <a:spcBef>
                <a:spcPts val="833"/>
              </a:spcBef>
            </a:pPr>
            <a:r>
              <a:rPr lang="en-US" sz="1500" dirty="0" err="1" smtClean="0"/>
              <a:t>Xperf</a:t>
            </a:r>
            <a:r>
              <a:rPr lang="en-US" sz="1500" dirty="0" smtClean="0"/>
              <a:t> documentation very useful to get started generating and analyzing ETW traces</a:t>
            </a:r>
          </a:p>
          <a:p>
            <a:pPr marL="892151" lvl="2" indent="-285750">
              <a:spcBef>
                <a:spcPts val="833"/>
              </a:spcBef>
            </a:pPr>
            <a:r>
              <a:rPr lang="en-US" sz="1300" u="sng" dirty="0" smtClean="0">
                <a:hlinkClick r:id="rId4"/>
              </a:rPr>
              <a:t>http://msdn.microsoft.com/en-us/library/aa139734.aspx</a:t>
            </a:r>
            <a:endParaRPr lang="en-US" sz="1300" dirty="0" smtClean="0"/>
          </a:p>
          <a:p>
            <a:pPr marL="285750" indent="-285750">
              <a:spcBef>
                <a:spcPts val="833"/>
              </a:spcBef>
            </a:pPr>
            <a:r>
              <a:rPr lang="en-US" sz="1800" dirty="0" err="1" smtClean="0"/>
              <a:t>GPUView</a:t>
            </a:r>
            <a:endParaRPr lang="en-US" sz="1800" dirty="0" smtClean="0"/>
          </a:p>
          <a:p>
            <a:pPr marL="607999" lvl="1" indent="-285750">
              <a:spcBef>
                <a:spcPts val="833"/>
              </a:spcBef>
            </a:pPr>
            <a:r>
              <a:rPr lang="en-US" sz="1500" dirty="0" smtClean="0"/>
              <a:t>Will be made available in Windows 7 </a:t>
            </a:r>
            <a:r>
              <a:rPr lang="en-US" sz="1500" u="sng" dirty="0" smtClean="0"/>
              <a:t>Beta</a:t>
            </a:r>
            <a:r>
              <a:rPr lang="en-US" sz="1500" dirty="0" smtClean="0"/>
              <a:t> SDK as part of the WPT Kit</a:t>
            </a:r>
          </a:p>
          <a:p>
            <a:pPr marL="285750" indent="-285750">
              <a:spcBef>
                <a:spcPts val="833"/>
              </a:spcBef>
            </a:pPr>
            <a:r>
              <a:rPr lang="en-US" sz="1900" dirty="0" smtClean="0"/>
              <a:t>Related Sessions</a:t>
            </a:r>
          </a:p>
          <a:p>
            <a:pPr marL="517525" lvl="1" indent="-231775">
              <a:spcBef>
                <a:spcPts val="833"/>
              </a:spcBef>
            </a:pPr>
            <a:r>
              <a:rPr lang="en-US" sz="1400" dirty="0" smtClean="0"/>
              <a:t>COR-</a:t>
            </a:r>
            <a:r>
              <a:rPr lang="en-US" sz="1400" b="1" dirty="0" smtClean="0"/>
              <a:t>T594</a:t>
            </a:r>
            <a:r>
              <a:rPr lang="en-US" sz="1400" dirty="0" smtClean="0"/>
              <a:t> – “Introduction to Performance Analysis using Windows Performance Toolkit”</a:t>
            </a:r>
          </a:p>
          <a:p>
            <a:pPr marL="195276" indent="-231775">
              <a:spcBef>
                <a:spcPts val="833"/>
              </a:spcBef>
            </a:pPr>
            <a:r>
              <a:rPr lang="en-US" sz="2100" dirty="0" smtClean="0"/>
              <a:t>For feedback and questions on </a:t>
            </a:r>
            <a:r>
              <a:rPr lang="en-US" sz="2100" dirty="0" err="1" smtClean="0"/>
              <a:t>GPUView</a:t>
            </a:r>
            <a:r>
              <a:rPr lang="en-US" sz="2100" dirty="0" smtClean="0"/>
              <a:t> use the following alias</a:t>
            </a:r>
          </a:p>
          <a:p>
            <a:pPr marL="517525" lvl="1" indent="-231775">
              <a:spcBef>
                <a:spcPts val="833"/>
              </a:spcBef>
            </a:pPr>
            <a:r>
              <a:rPr lang="en-US" sz="1600" dirty="0" smtClean="0"/>
              <a:t>gpuviewf@microsoft.com</a:t>
            </a:r>
            <a:endParaRPr lang="en-US" sz="16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Appendix</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WDDM GPU Scheduling</a:t>
            </a:r>
            <a:endParaRPr lang="en-US" dirty="0"/>
          </a:p>
        </p:txBody>
      </p:sp>
      <p:sp>
        <p:nvSpPr>
          <p:cNvPr id="4" name="Picture 2"/>
          <p:cNvSpPr/>
          <p:nvPr/>
        </p:nvSpPr>
        <p:spPr>
          <a:xfrm>
            <a:off x="304964" y="5485645"/>
            <a:ext cx="1448195" cy="610388"/>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Application #1</a:t>
            </a:r>
          </a:p>
        </p:txBody>
      </p:sp>
      <p:sp>
        <p:nvSpPr>
          <p:cNvPr id="5" name="Picture 3"/>
          <p:cNvSpPr/>
          <p:nvPr/>
        </p:nvSpPr>
        <p:spPr>
          <a:xfrm>
            <a:off x="305059" y="4571142"/>
            <a:ext cx="1524230" cy="610477"/>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D3D Runtime</a:t>
            </a:r>
          </a:p>
        </p:txBody>
      </p:sp>
      <p:sp>
        <p:nvSpPr>
          <p:cNvPr id="6" name="Picture 4"/>
          <p:cNvSpPr/>
          <p:nvPr/>
        </p:nvSpPr>
        <p:spPr>
          <a:xfrm>
            <a:off x="2211066" y="4571142"/>
            <a:ext cx="1446873" cy="610477"/>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UMD</a:t>
            </a:r>
          </a:p>
        </p:txBody>
      </p:sp>
      <p:sp>
        <p:nvSpPr>
          <p:cNvPr id="7" name="Rectangle 6"/>
          <p:cNvSpPr/>
          <p:nvPr/>
        </p:nvSpPr>
        <p:spPr>
          <a:xfrm>
            <a:off x="2210301" y="5485916"/>
            <a:ext cx="1447800" cy="53340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dirty="0">
                <a:solidFill>
                  <a:schemeClr val="tx1"/>
                </a:solidFill>
                <a:effectLst>
                  <a:outerShdw blurRad="38100" dist="38100" dir="2700000" algn="tl">
                    <a:srgbClr val="000000">
                      <a:alpha val="43137"/>
                    </a:srgbClr>
                  </a:outerShdw>
                </a:effectLst>
                <a:latin typeface="Trebuchet MS" pitchFamily="34" charset="0"/>
              </a:rPr>
              <a:t>Command Buffer</a:t>
            </a:r>
          </a:p>
        </p:txBody>
      </p:sp>
      <p:sp>
        <p:nvSpPr>
          <p:cNvPr id="8" name="Picture 6"/>
          <p:cNvSpPr/>
          <p:nvPr/>
        </p:nvSpPr>
        <p:spPr>
          <a:xfrm>
            <a:off x="4724564" y="5485645"/>
            <a:ext cx="1448195" cy="610388"/>
          </a:xfrm>
          <a:prstGeom prst="roundRect">
            <a:avLst>
              <a:gd name="adj"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Application</a:t>
            </a:r>
          </a:p>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#2</a:t>
            </a:r>
          </a:p>
        </p:txBody>
      </p:sp>
      <p:sp>
        <p:nvSpPr>
          <p:cNvPr id="9" name="Picture 7"/>
          <p:cNvSpPr/>
          <p:nvPr/>
        </p:nvSpPr>
        <p:spPr>
          <a:xfrm>
            <a:off x="4724659" y="4571142"/>
            <a:ext cx="1524230" cy="610477"/>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D3D Runtime</a:t>
            </a:r>
          </a:p>
        </p:txBody>
      </p:sp>
      <p:sp>
        <p:nvSpPr>
          <p:cNvPr id="10" name="Picture 8"/>
          <p:cNvSpPr/>
          <p:nvPr/>
        </p:nvSpPr>
        <p:spPr>
          <a:xfrm>
            <a:off x="6630666" y="4571142"/>
            <a:ext cx="1446873" cy="610477"/>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UMD</a:t>
            </a:r>
          </a:p>
        </p:txBody>
      </p:sp>
      <p:sp>
        <p:nvSpPr>
          <p:cNvPr id="11" name="Rectangle 10"/>
          <p:cNvSpPr/>
          <p:nvPr/>
        </p:nvSpPr>
        <p:spPr>
          <a:xfrm>
            <a:off x="6629901" y="5485916"/>
            <a:ext cx="1447800" cy="53340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dirty="0">
                <a:solidFill>
                  <a:schemeClr val="tx1"/>
                </a:solidFill>
                <a:effectLst>
                  <a:outerShdw blurRad="38100" dist="38100" dir="2700000" algn="tl">
                    <a:srgbClr val="000000">
                      <a:alpha val="43137"/>
                    </a:srgbClr>
                  </a:outerShdw>
                </a:effectLst>
                <a:latin typeface="Trebuchet MS" pitchFamily="34" charset="0"/>
              </a:rPr>
              <a:t>Command Buffer</a:t>
            </a:r>
          </a:p>
        </p:txBody>
      </p:sp>
      <p:cxnSp>
        <p:nvCxnSpPr>
          <p:cNvPr id="12" name="Straight Connector 11"/>
          <p:cNvCxnSpPr/>
          <p:nvPr/>
        </p:nvCxnSpPr>
        <p:spPr>
          <a:xfrm>
            <a:off x="229101" y="4114316"/>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00108" y="5105710"/>
            <a:ext cx="1981200" cy="1587"/>
          </a:xfrm>
          <a:prstGeom prst="line">
            <a:avLst/>
          </a:prstGeom>
          <a:noFill/>
          <a:ln w="4444" cap="flat" cmpd="sng" algn="ctr">
            <a:solidFill>
              <a:srgbClr val="CC4757">
                <a:satMod val="140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15701" y="4114316"/>
            <a:ext cx="1524000" cy="369888"/>
          </a:xfrm>
          <a:prstGeom prst="rect">
            <a:avLst/>
          </a:prstGeom>
          <a:noFill/>
        </p:spPr>
        <p:txBody>
          <a:bodyPr vert="horz" wrap="square" lIns="91440" tIns="45720" rIns="91440" bIns="45720" numCol="1" anchor="t" anchorCtr="0" compatLnSpc="1">
            <a:prstTxWarp prst="textNoShape">
              <a:avLst/>
            </a:prstTxWarp>
            <a:spAutoFit/>
          </a:bodyPr>
          <a:lstStyle/>
          <a:p>
            <a:r>
              <a:rPr lang="en-US">
                <a:effectLst>
                  <a:outerShdw blurRad="38100" dist="38100" dir="2700000" algn="tl">
                    <a:srgbClr val="000000">
                      <a:alpha val="43137"/>
                    </a:srgbClr>
                  </a:outerShdw>
                </a:effectLst>
                <a:latin typeface="Trebuchet MS" pitchFamily="34" charset="0"/>
              </a:rPr>
              <a:t>User Mode</a:t>
            </a:r>
          </a:p>
        </p:txBody>
      </p:sp>
      <p:sp>
        <p:nvSpPr>
          <p:cNvPr id="15" name="TextBox 14"/>
          <p:cNvSpPr txBox="1"/>
          <p:nvPr/>
        </p:nvSpPr>
        <p:spPr>
          <a:xfrm>
            <a:off x="7315701" y="3733316"/>
            <a:ext cx="1524000" cy="369888"/>
          </a:xfrm>
          <a:prstGeom prst="rect">
            <a:avLst/>
          </a:prstGeom>
          <a:noFill/>
        </p:spPr>
        <p:txBody>
          <a:bodyPr vert="horz" wrap="square" lIns="91440" tIns="45720" rIns="91440" bIns="45720" numCol="1" anchor="t" anchorCtr="0" compatLnSpc="1">
            <a:prstTxWarp prst="textNoShape">
              <a:avLst/>
            </a:prstTxWarp>
            <a:spAutoFit/>
          </a:bodyPr>
          <a:lstStyle/>
          <a:p>
            <a:r>
              <a:rPr lang="en-US">
                <a:effectLst>
                  <a:outerShdw blurRad="38100" dist="38100" dir="2700000" algn="tl">
                    <a:srgbClr val="000000">
                      <a:alpha val="43137"/>
                    </a:srgbClr>
                  </a:outerShdw>
                </a:effectLst>
                <a:latin typeface="Trebuchet MS" pitchFamily="34" charset="0"/>
              </a:rPr>
              <a:t>Kernel Mode</a:t>
            </a:r>
          </a:p>
        </p:txBody>
      </p:sp>
      <p:sp>
        <p:nvSpPr>
          <p:cNvPr id="16" name="Picture 14"/>
          <p:cNvSpPr/>
          <p:nvPr/>
        </p:nvSpPr>
        <p:spPr>
          <a:xfrm>
            <a:off x="381000" y="1676400"/>
            <a:ext cx="4266118" cy="304916"/>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GPU Scheduler Database</a:t>
            </a:r>
          </a:p>
        </p:txBody>
      </p:sp>
      <p:sp>
        <p:nvSpPr>
          <p:cNvPr id="17" name="Picture 15"/>
          <p:cNvSpPr/>
          <p:nvPr/>
        </p:nvSpPr>
        <p:spPr>
          <a:xfrm>
            <a:off x="305523" y="3275722"/>
            <a:ext cx="1523299" cy="610388"/>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Win32k </a:t>
            </a:r>
            <a:r>
              <a:rPr lang="en-US" dirty="0" smtClean="0">
                <a:solidFill>
                  <a:schemeClr val="tx1"/>
                </a:solidFill>
                <a:effectLst>
                  <a:outerShdw blurRad="38100" dist="38100" dir="2700000" algn="tl">
                    <a:srgbClr val="000000">
                      <a:alpha val="43137"/>
                    </a:srgbClr>
                  </a:outerShdw>
                </a:effectLst>
                <a:latin typeface="Trebuchet MS" pitchFamily="34" charset="0"/>
              </a:rPr>
              <a:t>and </a:t>
            </a:r>
            <a:r>
              <a:rPr lang="en-US" dirty="0" err="1">
                <a:solidFill>
                  <a:schemeClr val="tx1"/>
                </a:solidFill>
                <a:effectLst>
                  <a:outerShdw blurRad="38100" dist="38100" dir="2700000" algn="tl">
                    <a:srgbClr val="000000">
                      <a:alpha val="43137"/>
                    </a:srgbClr>
                  </a:outerShdw>
                </a:effectLst>
                <a:latin typeface="Trebuchet MS" pitchFamily="34" charset="0"/>
              </a:rPr>
              <a:t>dxgkrnl</a:t>
            </a:r>
            <a:endParaRPr lang="en-US" dirty="0">
              <a:solidFill>
                <a:schemeClr val="tx1"/>
              </a:solidFill>
              <a:effectLst>
                <a:outerShdw blurRad="38100" dist="38100" dir="2700000" algn="tl">
                  <a:srgbClr val="000000">
                    <a:alpha val="43137"/>
                  </a:srgbClr>
                </a:outerShdw>
              </a:effectLst>
              <a:latin typeface="Trebuchet MS" pitchFamily="34" charset="0"/>
            </a:endParaRPr>
          </a:p>
        </p:txBody>
      </p:sp>
      <p:sp>
        <p:nvSpPr>
          <p:cNvPr id="18" name="Picture 16"/>
          <p:cNvSpPr/>
          <p:nvPr/>
        </p:nvSpPr>
        <p:spPr>
          <a:xfrm>
            <a:off x="381592" y="2057313"/>
            <a:ext cx="1142433" cy="228203"/>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1</a:t>
            </a:r>
          </a:p>
        </p:txBody>
      </p:sp>
      <p:sp>
        <p:nvSpPr>
          <p:cNvPr id="19" name="Rectangle 18"/>
          <p:cNvSpPr/>
          <p:nvPr/>
        </p:nvSpPr>
        <p:spPr>
          <a:xfrm>
            <a:off x="381501" y="2361716"/>
            <a:ext cx="1143000" cy="152400"/>
          </a:xfrm>
          <a:prstGeom prst="rect">
            <a:avLst/>
          </a:pr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a:solidFill>
                <a:schemeClr val="tx1"/>
              </a:solidFill>
              <a:effectLst>
                <a:outerShdw blurRad="38100" dist="38100" dir="2700000" algn="tl">
                  <a:srgbClr val="000000">
                    <a:alpha val="43137"/>
                  </a:srgbClr>
                </a:outerShdw>
              </a:effectLst>
              <a:latin typeface="Trebuchet MS" pitchFamily="34" charset="0"/>
            </a:endParaRPr>
          </a:p>
        </p:txBody>
      </p:sp>
      <p:sp>
        <p:nvSpPr>
          <p:cNvPr id="20" name="Rectangle 19"/>
          <p:cNvSpPr/>
          <p:nvPr/>
        </p:nvSpPr>
        <p:spPr>
          <a:xfrm>
            <a:off x="381501" y="2590316"/>
            <a:ext cx="1143000" cy="152400"/>
          </a:xfrm>
          <a:prstGeom prst="rect">
            <a:avLst/>
          </a:prstGeom>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a:solidFill>
                <a:schemeClr val="tx1"/>
              </a:solidFill>
              <a:effectLst>
                <a:outerShdw blurRad="38100" dist="38100" dir="2700000" algn="tl">
                  <a:srgbClr val="000000">
                    <a:alpha val="43137"/>
                  </a:srgbClr>
                </a:outerShdw>
              </a:effectLst>
              <a:latin typeface="Trebuchet MS" pitchFamily="34" charset="0"/>
            </a:endParaRPr>
          </a:p>
        </p:txBody>
      </p:sp>
      <p:sp>
        <p:nvSpPr>
          <p:cNvPr id="21" name="Rectangle 20"/>
          <p:cNvSpPr/>
          <p:nvPr/>
        </p:nvSpPr>
        <p:spPr>
          <a:xfrm>
            <a:off x="3505701" y="2361716"/>
            <a:ext cx="1143000" cy="152400"/>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a:solidFill>
                <a:schemeClr val="tx1"/>
              </a:solidFill>
              <a:effectLst>
                <a:outerShdw blurRad="38100" dist="38100" dir="2700000" algn="tl">
                  <a:srgbClr val="000000">
                    <a:alpha val="43137"/>
                  </a:srgbClr>
                </a:outerShdw>
              </a:effectLst>
              <a:latin typeface="Trebuchet MS" pitchFamily="34" charset="0"/>
            </a:endParaRPr>
          </a:p>
        </p:txBody>
      </p:sp>
      <p:sp>
        <p:nvSpPr>
          <p:cNvPr id="22" name="Picture 20"/>
          <p:cNvSpPr/>
          <p:nvPr/>
        </p:nvSpPr>
        <p:spPr>
          <a:xfrm>
            <a:off x="3505539" y="2057313"/>
            <a:ext cx="1142433" cy="228203"/>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2</a:t>
            </a:r>
          </a:p>
        </p:txBody>
      </p:sp>
      <p:sp>
        <p:nvSpPr>
          <p:cNvPr id="23" name="Rectangle 22"/>
          <p:cNvSpPr/>
          <p:nvPr/>
        </p:nvSpPr>
        <p:spPr>
          <a:xfrm>
            <a:off x="3505701" y="2590316"/>
            <a:ext cx="1143000" cy="152400"/>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a:solidFill>
                <a:schemeClr val="tx1"/>
              </a:solidFill>
              <a:effectLst>
                <a:outerShdw blurRad="38100" dist="38100" dir="2700000" algn="tl">
                  <a:srgbClr val="000000">
                    <a:alpha val="43137"/>
                  </a:srgbClr>
                </a:outerShdw>
              </a:effectLst>
              <a:latin typeface="Trebuchet MS" pitchFamily="34" charset="0"/>
            </a:endParaRPr>
          </a:p>
        </p:txBody>
      </p:sp>
      <p:sp>
        <p:nvSpPr>
          <p:cNvPr id="24" name="Rectangle 23"/>
          <p:cNvSpPr/>
          <p:nvPr/>
        </p:nvSpPr>
        <p:spPr>
          <a:xfrm>
            <a:off x="3505701" y="2818916"/>
            <a:ext cx="1143000" cy="152400"/>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a:solidFill>
                <a:schemeClr val="tx1"/>
              </a:solidFill>
              <a:effectLst>
                <a:outerShdw blurRad="38100" dist="38100" dir="2700000" algn="tl">
                  <a:srgbClr val="000000">
                    <a:alpha val="43137"/>
                  </a:srgbClr>
                </a:outerShdw>
              </a:effectLst>
              <a:latin typeface="Trebuchet MS" pitchFamily="34" charset="0"/>
            </a:endParaRPr>
          </a:p>
        </p:txBody>
      </p:sp>
      <p:sp>
        <p:nvSpPr>
          <p:cNvPr id="25" name="Rectangle 24"/>
          <p:cNvSpPr/>
          <p:nvPr/>
        </p:nvSpPr>
        <p:spPr>
          <a:xfrm>
            <a:off x="3505701" y="3047516"/>
            <a:ext cx="1143000" cy="152400"/>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a:solidFill>
                <a:schemeClr val="tx1"/>
              </a:solidFill>
              <a:effectLst>
                <a:outerShdw blurRad="38100" dist="38100" dir="2700000" algn="tl">
                  <a:srgbClr val="000000">
                    <a:alpha val="43137"/>
                  </a:srgbClr>
                </a:outerShdw>
              </a:effectLst>
              <a:latin typeface="Trebuchet MS" pitchFamily="34" charset="0"/>
            </a:endParaRPr>
          </a:p>
        </p:txBody>
      </p:sp>
      <p:sp>
        <p:nvSpPr>
          <p:cNvPr id="26" name="Picture 24"/>
          <p:cNvSpPr/>
          <p:nvPr/>
        </p:nvSpPr>
        <p:spPr>
          <a:xfrm>
            <a:off x="2211066" y="3275850"/>
            <a:ext cx="1446873" cy="610276"/>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defRPr/>
            </a:pPr>
            <a:r>
              <a:rPr lang="en-US" dirty="0">
                <a:solidFill>
                  <a:schemeClr val="tx1"/>
                </a:solidFill>
                <a:effectLst>
                  <a:outerShdw blurRad="38100" dist="38100" dir="2700000" algn="tl">
                    <a:srgbClr val="000000">
                      <a:alpha val="43137"/>
                    </a:srgbClr>
                  </a:outerShdw>
                </a:effectLst>
                <a:latin typeface="Trebuchet MS" pitchFamily="34" charset="0"/>
              </a:rPr>
              <a:t>KMD</a:t>
            </a:r>
          </a:p>
        </p:txBody>
      </p:sp>
      <p:sp>
        <p:nvSpPr>
          <p:cNvPr id="27" name="Rectangle 26"/>
          <p:cNvSpPr/>
          <p:nvPr/>
        </p:nvSpPr>
        <p:spPr>
          <a:xfrm>
            <a:off x="381501" y="2818916"/>
            <a:ext cx="1143000" cy="152400"/>
          </a:xfrm>
          <a:prstGeom prst="rect">
            <a:avLst/>
          </a:prstGeom>
          <a:solidFill>
            <a:srgbClr val="92D050">
              <a:alpha val="30000"/>
            </a:srgbClr>
          </a:solidFill>
          <a:ln w="25400" cap="flat" cmpd="sng" algn="ctr">
            <a:solidFill>
              <a:srgbClr val="00B0F0"/>
            </a:solidFill>
            <a:prstDash val="dash"/>
          </a:ln>
        </p:spPr>
        <p:style>
          <a:lnRef idx="2">
            <a:schemeClr val="accent1"/>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a:solidFill>
                <a:schemeClr val="tx1"/>
              </a:solidFill>
              <a:effectLst>
                <a:outerShdw blurRad="38100" dist="38100" dir="2700000" algn="tl">
                  <a:srgbClr val="000000">
                    <a:alpha val="43137"/>
                  </a:srgbClr>
                </a:outerShdw>
              </a:effectLst>
              <a:latin typeface="Trebuchet MS" pitchFamily="34" charset="0"/>
            </a:endParaRPr>
          </a:p>
        </p:txBody>
      </p:sp>
      <p:sp>
        <p:nvSpPr>
          <p:cNvPr id="28" name="Rectangle 27"/>
          <p:cNvSpPr/>
          <p:nvPr/>
        </p:nvSpPr>
        <p:spPr>
          <a:xfrm>
            <a:off x="2210301" y="2285516"/>
            <a:ext cx="1143000" cy="60960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algn="ctr"/>
            <a:r>
              <a:rPr lang="en-US" dirty="0">
                <a:solidFill>
                  <a:schemeClr val="tx1"/>
                </a:solidFill>
                <a:effectLst>
                  <a:outerShdw blurRad="38100" dist="38100" dir="2700000" algn="tl">
                    <a:srgbClr val="000000">
                      <a:alpha val="43137"/>
                    </a:srgbClr>
                  </a:outerShdw>
                </a:effectLst>
                <a:latin typeface="Trebuchet MS" pitchFamily="34" charset="0"/>
              </a:rPr>
              <a:t>DMA Buffer</a:t>
            </a:r>
          </a:p>
        </p:txBody>
      </p:sp>
      <p:cxnSp>
        <p:nvCxnSpPr>
          <p:cNvPr id="29" name="Straight Arrow Connector 28"/>
          <p:cNvCxnSpPr/>
          <p:nvPr/>
        </p:nvCxnSpPr>
        <p:spPr>
          <a:xfrm>
            <a:off x="1829301" y="4876316"/>
            <a:ext cx="381000" cy="1588"/>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a:off x="933158" y="5315260"/>
            <a:ext cx="304800" cy="1587"/>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a:off x="5295608" y="5334310"/>
            <a:ext cx="304800" cy="1587"/>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248901" y="4876316"/>
            <a:ext cx="381000" cy="1588"/>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781008" y="5335897"/>
            <a:ext cx="266700" cy="1587"/>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7241883" y="5334310"/>
            <a:ext cx="266700" cy="1587"/>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a:off x="578351" y="4192104"/>
            <a:ext cx="663575" cy="22225"/>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612733" y="3100697"/>
            <a:ext cx="379412" cy="3175"/>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829301" y="3580916"/>
            <a:ext cx="381000" cy="1588"/>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838701" y="4038116"/>
            <a:ext cx="152400" cy="152400"/>
          </a:xfrm>
          <a:prstGeom prst="ellipse">
            <a:avLst/>
          </a:prstGeom>
          <a:solidFill>
            <a:srgbClr val="FF0000"/>
          </a:solidFill>
        </p:spPr>
        <p:style>
          <a:lnRef idx="2">
            <a:schemeClr val="accent1"/>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a:solidFill>
                <a:schemeClr val="tx1"/>
              </a:solidFill>
              <a:effectLst>
                <a:outerShdw blurRad="38100" dist="38100" dir="2700000" algn="tl">
                  <a:srgbClr val="000000">
                    <a:alpha val="43137"/>
                  </a:srgbClr>
                </a:outerShdw>
              </a:effectLst>
              <a:latin typeface="Trebuchet MS" pitchFamily="34" charset="0"/>
            </a:endParaRPr>
          </a:p>
        </p:txBody>
      </p:sp>
      <p:sp>
        <p:nvSpPr>
          <p:cNvPr id="39" name="TextBox 38"/>
          <p:cNvSpPr txBox="1"/>
          <p:nvPr/>
        </p:nvSpPr>
        <p:spPr>
          <a:xfrm>
            <a:off x="914901" y="4038116"/>
            <a:ext cx="1905000" cy="461963"/>
          </a:xfrm>
          <a:prstGeom prst="rect">
            <a:avLst/>
          </a:prstGeom>
          <a:noFill/>
        </p:spPr>
        <p:txBody>
          <a:bodyPr vert="horz" wrap="square" lIns="91440" tIns="45720" rIns="91440" bIns="45720" numCol="1" anchor="t" anchorCtr="0" compatLnSpc="1">
            <a:prstTxWarp prst="textNoShape">
              <a:avLst/>
            </a:prstTxWarp>
            <a:spAutoFit/>
          </a:bodyPr>
          <a:lstStyle/>
          <a:p>
            <a:r>
              <a:rPr lang="en-US" sz="2400">
                <a:effectLst>
                  <a:outerShdw blurRad="38100" dist="38100" dir="2700000" algn="tl">
                    <a:srgbClr val="000000">
                      <a:alpha val="43137"/>
                    </a:srgbClr>
                  </a:outerShdw>
                </a:effectLst>
                <a:latin typeface="Trebuchet MS" pitchFamily="34" charset="0"/>
              </a:rPr>
              <a:t>Process Lock</a:t>
            </a:r>
          </a:p>
        </p:txBody>
      </p:sp>
      <p:cxnSp>
        <p:nvCxnSpPr>
          <p:cNvPr id="40" name="Straight Arrow Connector 39"/>
          <p:cNvCxnSpPr>
            <a:stCxn id="28" idx="1"/>
          </p:cNvCxnSpPr>
          <p:nvPr/>
        </p:nvCxnSpPr>
        <p:spPr>
          <a:xfrm rot="10800000" flipV="1">
            <a:off x="1448301" y="2590316"/>
            <a:ext cx="762000" cy="304800"/>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448301" y="2209316"/>
            <a:ext cx="838200" cy="461963"/>
          </a:xfrm>
          <a:prstGeom prst="rect">
            <a:avLst/>
          </a:prstGeom>
          <a:noFill/>
        </p:spPr>
        <p:txBody>
          <a:bodyPr vert="horz" wrap="square" lIns="91440" tIns="45720" rIns="91440" bIns="45720" numCol="1" anchor="t" anchorCtr="0" compatLnSpc="1">
            <a:prstTxWarp prst="textNoShape">
              <a:avLst/>
            </a:prstTxWarp>
            <a:spAutoFit/>
          </a:bodyPr>
          <a:lstStyle/>
          <a:p>
            <a:r>
              <a:rPr lang="en-US" sz="2400">
                <a:effectLst>
                  <a:outerShdw blurRad="38100" dist="38100" dir="2700000" algn="tl">
                    <a:srgbClr val="000000">
                      <a:alpha val="43137"/>
                    </a:srgbClr>
                  </a:outerShdw>
                </a:effectLst>
                <a:latin typeface="Trebuchet MS" pitchFamily="34" charset="0"/>
              </a:rPr>
              <a:t>Wait</a:t>
            </a:r>
          </a:p>
        </p:txBody>
      </p:sp>
      <p:sp>
        <p:nvSpPr>
          <p:cNvPr id="42" name="Donut 41"/>
          <p:cNvSpPr/>
          <p:nvPr/>
        </p:nvSpPr>
        <p:spPr>
          <a:xfrm>
            <a:off x="5486901" y="2437916"/>
            <a:ext cx="1143000" cy="1066800"/>
          </a:xfrm>
          <a:prstGeom prst="donut">
            <a:avLst>
              <a:gd name="adj" fmla="val 10714"/>
            </a:avLst>
          </a:prstGeom>
          <a:solidFill>
            <a:schemeClr val="accent5">
              <a:tint val="60000"/>
            </a:schemeClr>
          </a:solidFill>
          <a:ln w="25400" cap="flat" cmpd="sng" algn="ctr">
            <a:solidFill>
              <a:schemeClr val="accent5">
                <a:tint val="60000"/>
              </a:schemeClr>
            </a:solidFill>
            <a:prstDash val="solid"/>
          </a:ln>
        </p:spPr>
        <p:style>
          <a:lnRef idx="2">
            <a:schemeClr val="accent1"/>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a:solidFill>
                <a:schemeClr val="tx1"/>
              </a:solidFill>
              <a:effectLst>
                <a:outerShdw blurRad="38100" dist="38100" dir="2700000" algn="tl">
                  <a:srgbClr val="000000">
                    <a:alpha val="43137"/>
                  </a:srgbClr>
                </a:outerShdw>
              </a:effectLst>
              <a:latin typeface="Trebuchet MS" pitchFamily="34" charset="0"/>
            </a:endParaRPr>
          </a:p>
        </p:txBody>
      </p:sp>
      <p:sp>
        <p:nvSpPr>
          <p:cNvPr id="43" name="TextBox 42"/>
          <p:cNvSpPr txBox="1"/>
          <p:nvPr/>
        </p:nvSpPr>
        <p:spPr>
          <a:xfrm>
            <a:off x="5105901" y="3504716"/>
            <a:ext cx="2057400" cy="646331"/>
          </a:xfrm>
          <a:prstGeom prst="rect">
            <a:avLst/>
          </a:prstGeom>
          <a:noFill/>
        </p:spPr>
        <p:txBody>
          <a:bodyPr vert="horz" wrap="square" lIns="91440" tIns="45720" rIns="91440" bIns="45720" numCol="1" anchor="t" anchorCtr="0" compatLnSpc="1">
            <a:prstTxWarp prst="textNoShape">
              <a:avLst/>
            </a:prstTxWarp>
            <a:spAutoFit/>
          </a:bodyPr>
          <a:lstStyle/>
          <a:p>
            <a:r>
              <a:rPr lang="en-US">
                <a:effectLst>
                  <a:outerShdw blurRad="38100" dist="38100" dir="2700000" algn="tl">
                    <a:srgbClr val="000000">
                      <a:alpha val="43137"/>
                    </a:srgbClr>
                  </a:outerShdw>
                </a:effectLst>
                <a:latin typeface="Trebuchet MS" pitchFamily="34" charset="0"/>
              </a:rPr>
              <a:t>Scheduling Thread</a:t>
            </a:r>
          </a:p>
        </p:txBody>
      </p:sp>
      <p:sp>
        <p:nvSpPr>
          <p:cNvPr id="44" name="Picture 42"/>
          <p:cNvSpPr/>
          <p:nvPr/>
        </p:nvSpPr>
        <p:spPr>
          <a:xfrm>
            <a:off x="7087866" y="1600239"/>
            <a:ext cx="1446873" cy="381090"/>
          </a:xfrm>
          <a:prstGeom prst="roundRect">
            <a:avLst>
              <a:gd name="adj"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defRPr/>
            </a:pPr>
            <a:r>
              <a:rPr lang="en-US" sz="1600" dirty="0" smtClean="0">
                <a:solidFill>
                  <a:schemeClr val="tx1"/>
                </a:solidFill>
                <a:effectLst>
                  <a:outerShdw blurRad="38100" dist="38100" dir="2700000" algn="tl">
                    <a:srgbClr val="000000">
                      <a:alpha val="43137"/>
                    </a:srgbClr>
                  </a:outerShdw>
                </a:effectLst>
                <a:latin typeface="Trebuchet MS" pitchFamily="34" charset="0"/>
              </a:rPr>
              <a:t>GPU Engine</a:t>
            </a:r>
            <a:endParaRPr lang="en-US" sz="1600" dirty="0">
              <a:solidFill>
                <a:schemeClr val="tx1"/>
              </a:solidFill>
              <a:effectLst>
                <a:outerShdw blurRad="38100" dist="38100" dir="2700000" algn="tl">
                  <a:srgbClr val="000000">
                    <a:alpha val="43137"/>
                  </a:srgbClr>
                </a:outerShdw>
              </a:effectLst>
              <a:latin typeface="Trebuchet MS" pitchFamily="34" charset="0"/>
            </a:endParaRPr>
          </a:p>
        </p:txBody>
      </p:sp>
      <p:sp>
        <p:nvSpPr>
          <p:cNvPr id="45" name="Rectangle 44"/>
          <p:cNvSpPr/>
          <p:nvPr/>
        </p:nvSpPr>
        <p:spPr>
          <a:xfrm>
            <a:off x="7315701" y="2133116"/>
            <a:ext cx="914400" cy="228600"/>
          </a:xfrm>
          <a:prstGeom prst="rect">
            <a:avLst/>
          </a:prstGeom>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a:solidFill>
                <a:schemeClr val="tx1"/>
              </a:solidFill>
              <a:effectLst>
                <a:outerShdw blurRad="38100" dist="38100" dir="2700000" algn="tl">
                  <a:srgbClr val="000000">
                    <a:alpha val="43137"/>
                  </a:srgbClr>
                </a:outerShdw>
              </a:effectLst>
              <a:latin typeface="Trebuchet MS" pitchFamily="34" charset="0"/>
            </a:endParaRPr>
          </a:p>
        </p:txBody>
      </p:sp>
      <p:sp>
        <p:nvSpPr>
          <p:cNvPr id="46" name="Rectangle 45"/>
          <p:cNvSpPr/>
          <p:nvPr/>
        </p:nvSpPr>
        <p:spPr>
          <a:xfrm>
            <a:off x="7315701" y="2514116"/>
            <a:ext cx="914400" cy="228600"/>
          </a:xfrm>
          <a:prstGeom prst="rect">
            <a:avLst/>
          </a:prstGeom>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a:endParaRPr lang="en-US">
              <a:solidFill>
                <a:schemeClr val="tx1"/>
              </a:solidFill>
              <a:effectLst>
                <a:outerShdw blurRad="38100" dist="38100" dir="2700000" algn="tl">
                  <a:srgbClr val="000000">
                    <a:alpha val="43137"/>
                  </a:srgbClr>
                </a:outerShdw>
              </a:effectLst>
              <a:latin typeface="Trebuchet MS" pitchFamily="34" charset="0"/>
            </a:endParaRPr>
          </a:p>
        </p:txBody>
      </p:sp>
      <p:cxnSp>
        <p:nvCxnSpPr>
          <p:cNvPr id="47" name="Straight Arrow Connector 46"/>
          <p:cNvCxnSpPr>
            <a:endCxn id="42" idx="2"/>
          </p:cNvCxnSpPr>
          <p:nvPr/>
        </p:nvCxnSpPr>
        <p:spPr>
          <a:xfrm rot="5400000" flipV="1">
            <a:off x="4534401" y="2018816"/>
            <a:ext cx="1143000" cy="762000"/>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0"/>
          </p:cNvCxnSpPr>
          <p:nvPr/>
        </p:nvCxnSpPr>
        <p:spPr>
          <a:xfrm flipV="1">
            <a:off x="6629901" y="2818916"/>
            <a:ext cx="609600" cy="152400"/>
          </a:xfrm>
          <a:prstGeom prst="straightConnector1">
            <a:avLst/>
          </a:prstGeom>
          <a:noFill/>
          <a:ln w="25400" cap="flat" cmpd="sng" algn="ctr">
            <a:solidFill>
              <a:srgbClr val="CC4757">
                <a:satMod val="140000"/>
              </a:srgbClr>
            </a:solidFill>
            <a:prstDash val="solid"/>
            <a:tailEnd type="triangle" w="lg" len="lg"/>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VSync</a:t>
            </a:r>
            <a:endParaRPr lang="en-US" dirty="0"/>
          </a:p>
        </p:txBody>
      </p:sp>
      <p:pic>
        <p:nvPicPr>
          <p:cNvPr id="53250" name="Picture 2"/>
          <p:cNvPicPr>
            <a:picLocks noChangeAspect="1" noChangeArrowheads="1"/>
          </p:cNvPicPr>
          <p:nvPr/>
        </p:nvPicPr>
        <p:blipFill>
          <a:blip r:embed="rId3"/>
          <a:srcRect/>
          <a:stretch>
            <a:fillRect/>
          </a:stretch>
        </p:blipFill>
        <p:spPr bwMode="auto">
          <a:xfrm>
            <a:off x="838200" y="1417638"/>
            <a:ext cx="7467600" cy="466725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AllocationList</a:t>
            </a:r>
            <a:r>
              <a:rPr lang="en-US" dirty="0" smtClean="0"/>
              <a:t> And Placement</a:t>
            </a:r>
            <a:endParaRPr lang="en-US" dirty="0"/>
          </a:p>
        </p:txBody>
      </p:sp>
      <p:pic>
        <p:nvPicPr>
          <p:cNvPr id="54274" name="Picture 2"/>
          <p:cNvPicPr>
            <a:picLocks noChangeAspect="1" noChangeArrowheads="1"/>
          </p:cNvPicPr>
          <p:nvPr/>
        </p:nvPicPr>
        <p:blipFill>
          <a:blip r:embed="rId3"/>
          <a:srcRect/>
          <a:stretch>
            <a:fillRect/>
          </a:stretch>
        </p:blipFill>
        <p:spPr bwMode="auto">
          <a:xfrm>
            <a:off x="823292" y="1417638"/>
            <a:ext cx="7497417" cy="4685886"/>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AllocationList</a:t>
            </a:r>
            <a:r>
              <a:rPr lang="en-US" dirty="0" smtClean="0"/>
              <a:t> And Placement</a:t>
            </a:r>
            <a:endParaRPr lang="en-US" dirty="0"/>
          </a:p>
        </p:txBody>
      </p:sp>
      <p:sp>
        <p:nvSpPr>
          <p:cNvPr id="3" name="Content Placeholder 2"/>
          <p:cNvSpPr>
            <a:spLocks noGrp="1"/>
          </p:cNvSpPr>
          <p:nvPr>
            <p:ph idx="1"/>
          </p:nvPr>
        </p:nvSpPr>
        <p:spPr>
          <a:xfrm>
            <a:off x="382588" y="1414464"/>
            <a:ext cx="8380412" cy="4758226"/>
          </a:xfrm>
        </p:spPr>
        <p:txBody>
          <a:bodyPr/>
          <a:lstStyle/>
          <a:p>
            <a:r>
              <a:rPr lang="pl-PL" sz="3200" dirty="0" smtClean="0">
                <a:solidFill>
                  <a:schemeClr val="accent6">
                    <a:lumMod val="60000"/>
                    <a:lumOff val="40000"/>
                  </a:schemeClr>
                </a:solidFill>
              </a:rPr>
              <a:t>0x83115AC0 (w)   P0 Mem 0x87000 (540KB)</a:t>
            </a:r>
            <a:endParaRPr lang="en-US" sz="3200" dirty="0" smtClean="0">
              <a:solidFill>
                <a:schemeClr val="accent6">
                  <a:lumMod val="60000"/>
                  <a:lumOff val="40000"/>
                </a:schemeClr>
              </a:solidFill>
            </a:endParaRPr>
          </a:p>
          <a:p>
            <a:r>
              <a:rPr lang="en-US" sz="3200" dirty="0" smtClean="0"/>
              <a:t>Handle:  Global identifier for the allocation</a:t>
            </a:r>
          </a:p>
          <a:p>
            <a:r>
              <a:rPr lang="en-US" sz="3200" dirty="0" smtClean="0"/>
              <a:t>Operation:  (w) indicate a write operation. The default is read</a:t>
            </a:r>
          </a:p>
          <a:p>
            <a:r>
              <a:rPr lang="en-US" sz="3200" dirty="0" smtClean="0"/>
              <a:t>Relative priority:  Where the allocation was placed relative to its priority</a:t>
            </a:r>
          </a:p>
          <a:p>
            <a:r>
              <a:rPr lang="en-US" sz="3200" dirty="0" err="1" smtClean="0"/>
              <a:t>Mem</a:t>
            </a:r>
            <a:r>
              <a:rPr lang="en-US" sz="3200" dirty="0" smtClean="0"/>
              <a:t>/App:  Memory segment or Aperture Segment</a:t>
            </a:r>
          </a:p>
          <a:p>
            <a:r>
              <a:rPr lang="en-US" sz="3200" dirty="0" smtClean="0"/>
              <a:t>Size of allocation</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GPUView</a:t>
            </a:r>
            <a:r>
              <a:rPr lang="en-US" dirty="0" smtClean="0"/>
              <a:t> Is One More Tools</a:t>
            </a:r>
            <a:endParaRPr lang="en-US" dirty="0"/>
          </a:p>
        </p:txBody>
      </p:sp>
      <p:sp>
        <p:nvSpPr>
          <p:cNvPr id="3" name="Content Placeholder 2"/>
          <p:cNvSpPr>
            <a:spLocks noGrp="1"/>
          </p:cNvSpPr>
          <p:nvPr>
            <p:ph idx="1"/>
          </p:nvPr>
        </p:nvSpPr>
        <p:spPr>
          <a:xfrm>
            <a:off x="382588" y="1414464"/>
            <a:ext cx="8380412" cy="4421210"/>
          </a:xfrm>
        </p:spPr>
        <p:txBody>
          <a:bodyPr/>
          <a:lstStyle/>
          <a:p>
            <a:r>
              <a:rPr lang="en-US" dirty="0" err="1" smtClean="0"/>
              <a:t>GPUView</a:t>
            </a:r>
            <a:r>
              <a:rPr lang="en-US" dirty="0" smtClean="0"/>
              <a:t> doesn’t replace F1, </a:t>
            </a:r>
            <a:r>
              <a:rPr lang="en-US" dirty="0" err="1" smtClean="0"/>
              <a:t>IceCap</a:t>
            </a:r>
            <a:r>
              <a:rPr lang="en-US" dirty="0" smtClean="0"/>
              <a:t>, SPU, </a:t>
            </a:r>
            <a:r>
              <a:rPr lang="en-US" dirty="0" err="1" smtClean="0"/>
              <a:t>Vtune</a:t>
            </a:r>
            <a:r>
              <a:rPr lang="en-US" dirty="0" smtClean="0"/>
              <a:t>, PIX, GPU </a:t>
            </a:r>
            <a:r>
              <a:rPr lang="en-US" dirty="0" err="1" smtClean="0"/>
              <a:t>PerfStudio</a:t>
            </a:r>
            <a:r>
              <a:rPr lang="en-US" dirty="0" smtClean="0"/>
              <a:t>, </a:t>
            </a:r>
            <a:r>
              <a:rPr lang="en-US" dirty="0" err="1" smtClean="0"/>
              <a:t>NVPerfHUD</a:t>
            </a:r>
            <a:r>
              <a:rPr lang="en-US" dirty="0" smtClean="0"/>
              <a:t>…</a:t>
            </a:r>
          </a:p>
          <a:p>
            <a:r>
              <a:rPr lang="en-US" dirty="0" err="1" smtClean="0"/>
              <a:t>GPUView’s</a:t>
            </a:r>
            <a:r>
              <a:rPr lang="en-US" dirty="0" smtClean="0"/>
              <a:t> strength is in CPU/CPU, CPU/GPU and GPU/GPU interaction</a:t>
            </a:r>
          </a:p>
          <a:p>
            <a:r>
              <a:rPr lang="en-US" dirty="0" err="1" smtClean="0"/>
              <a:t>GPUView</a:t>
            </a:r>
            <a:r>
              <a:rPr lang="en-US" dirty="0" smtClean="0"/>
              <a:t> makes it easy to see if the CPU core and GPU engines are being threaded efficiently and if so where to look at next to improve performance</a:t>
            </a:r>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Allocation</a:t>
            </a:r>
            <a:endParaRPr lang="en-US" dirty="0"/>
          </a:p>
        </p:txBody>
      </p:sp>
      <p:pic>
        <p:nvPicPr>
          <p:cNvPr id="55298" name="Picture 2"/>
          <p:cNvPicPr>
            <a:picLocks noGrp="1" noChangeAspect="1" noChangeArrowheads="1"/>
          </p:cNvPicPr>
          <p:nvPr>
            <p:ph idx="1"/>
          </p:nvPr>
        </p:nvPicPr>
        <p:blipFill>
          <a:blip r:embed="rId3"/>
          <a:srcRect/>
          <a:stretch>
            <a:fillRect/>
          </a:stretch>
        </p:blipFill>
        <p:spPr bwMode="auto">
          <a:xfrm>
            <a:off x="951229" y="1417638"/>
            <a:ext cx="7241541" cy="4525963"/>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CPU Threading</a:t>
            </a:r>
            <a:endParaRPr lang="en-US" dirty="0"/>
          </a:p>
        </p:txBody>
      </p:sp>
      <p:sp>
        <p:nvSpPr>
          <p:cNvPr id="6" name="TextBox 5"/>
          <p:cNvSpPr txBox="1"/>
          <p:nvPr/>
        </p:nvSpPr>
        <p:spPr>
          <a:xfrm>
            <a:off x="1470421" y="1417638"/>
            <a:ext cx="6759179"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CPU</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 Basics</a:t>
            </a:r>
            <a:endParaRPr lang="en-US" dirty="0"/>
          </a:p>
        </p:txBody>
      </p:sp>
      <p:sp>
        <p:nvSpPr>
          <p:cNvPr id="4" name="TextBox 3"/>
          <p:cNvSpPr txBox="1"/>
          <p:nvPr/>
        </p:nvSpPr>
        <p:spPr>
          <a:xfrm>
            <a:off x="533400" y="1752600"/>
            <a:ext cx="3810000" cy="2031325"/>
          </a:xfrm>
          <a:prstGeom prst="rect">
            <a:avLst/>
          </a:prstGeom>
          <a:solidFill>
            <a:schemeClr val="bg2">
              <a:lumMod val="40000"/>
              <a:lumOff val="60000"/>
            </a:schemeClr>
          </a:solidFill>
          <a:ln>
            <a:solidFill>
              <a:schemeClr val="accent1"/>
            </a:solidFill>
          </a:ln>
        </p:spPr>
        <p:txBody>
          <a:bodyPr wrap="square" rtlCol="0">
            <a:spAutoFit/>
          </a:bodyPr>
          <a:lstStyle/>
          <a:p>
            <a:r>
              <a:rPr lang="en-US" dirty="0" smtClean="0">
                <a:solidFill>
                  <a:schemeClr val="bg1"/>
                </a:solidFill>
                <a:latin typeface="Lucida Console" pitchFamily="49" charset="0"/>
              </a:rPr>
              <a:t>Main()</a:t>
            </a:r>
          </a:p>
          <a:p>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for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=0;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&lt;</a:t>
            </a:r>
            <a:r>
              <a:rPr lang="en-US" dirty="0" smtClean="0">
                <a:solidFill>
                  <a:srgbClr val="FF0000"/>
                </a:solidFill>
                <a:latin typeface="Lucida Console" pitchFamily="49" charset="0"/>
              </a:rPr>
              <a:t>1000</a:t>
            </a:r>
            <a:r>
              <a:rPr lang="en-US" dirty="0" smtClean="0">
                <a:solidFill>
                  <a:schemeClr val="bg1"/>
                </a:solidFill>
                <a:latin typeface="Lucida Console" pitchFamily="49" charset="0"/>
              </a:rPr>
              <a:t>,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a:t>
            </a:r>
          </a:p>
          <a:p>
            <a:r>
              <a:rPr lang="en-US" dirty="0" smtClean="0">
                <a:solidFill>
                  <a:schemeClr val="bg1"/>
                </a:solidFill>
                <a:latin typeface="Lucida Console" pitchFamily="49" charset="0"/>
              </a:rPr>
              <a:t>        </a:t>
            </a:r>
            <a:r>
              <a:rPr lang="en-US" dirty="0" err="1" smtClean="0">
                <a:solidFill>
                  <a:schemeClr val="bg1"/>
                </a:solidFill>
                <a:latin typeface="Lucida Console" pitchFamily="49" charset="0"/>
              </a:rPr>
              <a:t>DoSomething</a:t>
            </a:r>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a:t>
            </a:r>
          </a:p>
          <a:p>
            <a:r>
              <a:rPr lang="en-US" dirty="0" smtClean="0">
                <a:solidFill>
                  <a:schemeClr val="bg1"/>
                </a:solidFill>
                <a:latin typeface="Lucida Console" pitchFamily="49" charset="0"/>
              </a:rPr>
              <a:t>}</a:t>
            </a:r>
            <a:endParaRPr lang="en-US" dirty="0">
              <a:solidFill>
                <a:schemeClr val="bg1"/>
              </a:solidFill>
              <a:latin typeface="Lucida Console" pitchFamily="49" charset="0"/>
            </a:endParaRPr>
          </a:p>
        </p:txBody>
      </p:sp>
      <p:sp>
        <p:nvSpPr>
          <p:cNvPr id="5" name="Rectangle 4"/>
          <p:cNvSpPr/>
          <p:nvPr/>
        </p:nvSpPr>
        <p:spPr>
          <a:xfrm>
            <a:off x="533400" y="4648200"/>
            <a:ext cx="73914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rot="5400000" flipH="1" flipV="1">
            <a:off x="266700" y="5448300"/>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7658894" y="5447506"/>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5715000"/>
            <a:ext cx="671979" cy="369332"/>
          </a:xfrm>
          <a:prstGeom prst="rect">
            <a:avLst/>
          </a:prstGeom>
          <a:noFill/>
        </p:spPr>
        <p:txBody>
          <a:bodyPr wrap="none" rtlCol="0">
            <a:spAutoFit/>
          </a:bodyPr>
          <a:lstStyle/>
          <a:p>
            <a:r>
              <a:rPr lang="en-US" dirty="0" smtClean="0"/>
              <a:t>Start</a:t>
            </a:r>
            <a:endParaRPr lang="en-US" dirty="0"/>
          </a:p>
        </p:txBody>
      </p:sp>
      <p:sp>
        <p:nvSpPr>
          <p:cNvPr id="23" name="TextBox 22"/>
          <p:cNvSpPr txBox="1"/>
          <p:nvPr/>
        </p:nvSpPr>
        <p:spPr>
          <a:xfrm>
            <a:off x="7391400" y="5791200"/>
            <a:ext cx="595035" cy="369332"/>
          </a:xfrm>
          <a:prstGeom prst="rect">
            <a:avLst/>
          </a:prstGeom>
          <a:noFill/>
        </p:spPr>
        <p:txBody>
          <a:bodyPr wrap="none" rtlCol="0">
            <a:spAutoFit/>
          </a:bodyPr>
          <a:lstStyle/>
          <a:p>
            <a:r>
              <a:rPr lang="en-US" dirty="0" smtClean="0"/>
              <a:t>End</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a:t>
            </a:r>
            <a:endParaRPr lang="en-US" dirty="0"/>
          </a:p>
        </p:txBody>
      </p:sp>
      <p:sp>
        <p:nvSpPr>
          <p:cNvPr id="4" name="TextBox 3"/>
          <p:cNvSpPr txBox="1"/>
          <p:nvPr/>
        </p:nvSpPr>
        <p:spPr>
          <a:xfrm>
            <a:off x="533400" y="1752600"/>
            <a:ext cx="3810000" cy="2031325"/>
          </a:xfrm>
          <a:prstGeom prst="rect">
            <a:avLst/>
          </a:prstGeom>
          <a:solidFill>
            <a:schemeClr val="bg2">
              <a:lumMod val="40000"/>
              <a:lumOff val="60000"/>
            </a:schemeClr>
          </a:solidFill>
          <a:ln>
            <a:solidFill>
              <a:schemeClr val="accent1"/>
            </a:solidFill>
          </a:ln>
        </p:spPr>
        <p:txBody>
          <a:bodyPr wrap="square" rtlCol="0">
            <a:spAutoFit/>
          </a:bodyPr>
          <a:lstStyle/>
          <a:p>
            <a:r>
              <a:rPr lang="en-US" dirty="0" smtClean="0">
                <a:solidFill>
                  <a:schemeClr val="bg1"/>
                </a:solidFill>
                <a:latin typeface="Lucida Console" pitchFamily="49" charset="0"/>
              </a:rPr>
              <a:t>Main()</a:t>
            </a:r>
          </a:p>
          <a:p>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for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=0;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&lt;</a:t>
            </a:r>
            <a:r>
              <a:rPr lang="en-US" dirty="0" smtClean="0">
                <a:solidFill>
                  <a:srgbClr val="FF0000"/>
                </a:solidFill>
                <a:latin typeface="Lucida Console" pitchFamily="49" charset="0"/>
              </a:rPr>
              <a:t>1000</a:t>
            </a:r>
            <a:r>
              <a:rPr lang="en-US" dirty="0" smtClean="0">
                <a:solidFill>
                  <a:schemeClr val="bg1"/>
                </a:solidFill>
                <a:latin typeface="Lucida Console" pitchFamily="49" charset="0"/>
              </a:rPr>
              <a:t>,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a:t>
            </a:r>
          </a:p>
          <a:p>
            <a:r>
              <a:rPr lang="en-US" dirty="0" smtClean="0">
                <a:solidFill>
                  <a:schemeClr val="bg1"/>
                </a:solidFill>
                <a:latin typeface="Lucida Console" pitchFamily="49" charset="0"/>
              </a:rPr>
              <a:t>        </a:t>
            </a:r>
            <a:r>
              <a:rPr lang="en-US" dirty="0" err="1" smtClean="0">
                <a:solidFill>
                  <a:schemeClr val="bg1"/>
                </a:solidFill>
                <a:latin typeface="Lucida Console" pitchFamily="49" charset="0"/>
              </a:rPr>
              <a:t>DoSomething</a:t>
            </a:r>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a:t>
            </a:r>
          </a:p>
          <a:p>
            <a:r>
              <a:rPr lang="en-US" dirty="0" smtClean="0">
                <a:solidFill>
                  <a:schemeClr val="bg1"/>
                </a:solidFill>
                <a:latin typeface="Lucida Console" pitchFamily="49" charset="0"/>
              </a:rPr>
              <a:t>}</a:t>
            </a:r>
            <a:endParaRPr lang="en-US" dirty="0">
              <a:solidFill>
                <a:schemeClr val="bg1"/>
              </a:solidFill>
              <a:latin typeface="Lucida Console" pitchFamily="49" charset="0"/>
            </a:endParaRPr>
          </a:p>
        </p:txBody>
      </p:sp>
      <p:sp>
        <p:nvSpPr>
          <p:cNvPr id="5" name="Rectangle 4"/>
          <p:cNvSpPr/>
          <p:nvPr/>
        </p:nvSpPr>
        <p:spPr>
          <a:xfrm>
            <a:off x="533400" y="4648200"/>
            <a:ext cx="73914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rot="5400000" flipH="1" flipV="1">
            <a:off x="266700" y="5448300"/>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7658894" y="5447506"/>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5715000"/>
            <a:ext cx="671979" cy="369332"/>
          </a:xfrm>
          <a:prstGeom prst="rect">
            <a:avLst/>
          </a:prstGeom>
          <a:noFill/>
        </p:spPr>
        <p:txBody>
          <a:bodyPr wrap="none" rtlCol="0">
            <a:spAutoFit/>
          </a:bodyPr>
          <a:lstStyle/>
          <a:p>
            <a:r>
              <a:rPr lang="en-US" dirty="0" smtClean="0"/>
              <a:t>Start</a:t>
            </a:r>
            <a:endParaRPr lang="en-US" dirty="0"/>
          </a:p>
        </p:txBody>
      </p:sp>
      <p:sp>
        <p:nvSpPr>
          <p:cNvPr id="9" name="TextBox 8"/>
          <p:cNvSpPr txBox="1"/>
          <p:nvPr/>
        </p:nvSpPr>
        <p:spPr>
          <a:xfrm>
            <a:off x="7391400" y="5791200"/>
            <a:ext cx="595035" cy="369332"/>
          </a:xfrm>
          <a:prstGeom prst="rect">
            <a:avLst/>
          </a:prstGeom>
          <a:noFill/>
        </p:spPr>
        <p:txBody>
          <a:bodyPr wrap="none" rtlCol="0">
            <a:spAutoFit/>
          </a:bodyPr>
          <a:lstStyle/>
          <a:p>
            <a:r>
              <a:rPr lang="en-US" dirty="0" smtClean="0"/>
              <a:t>End</a:t>
            </a:r>
            <a:endParaRPr lang="en-US" dirty="0"/>
          </a:p>
        </p:txBody>
      </p:sp>
      <p:cxnSp>
        <p:nvCxnSpPr>
          <p:cNvPr id="12" name="Shape 11"/>
          <p:cNvCxnSpPr/>
          <p:nvPr/>
        </p:nvCxnSpPr>
        <p:spPr>
          <a:xfrm flipV="1">
            <a:off x="533400" y="4191000"/>
            <a:ext cx="762000" cy="457200"/>
          </a:xfrm>
          <a:prstGeom prst="bentConnector3">
            <a:avLst>
              <a:gd name="adj1" fmla="val -1864"/>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4038600"/>
            <a:ext cx="1254574" cy="276999"/>
          </a:xfrm>
          <a:prstGeom prst="rect">
            <a:avLst/>
          </a:prstGeom>
          <a:noFill/>
        </p:spPr>
        <p:txBody>
          <a:bodyPr wrap="none" rtlCol="0">
            <a:spAutoFit/>
          </a:bodyPr>
          <a:lstStyle/>
          <a:p>
            <a:r>
              <a:rPr lang="en-US" sz="1200" dirty="0" smtClean="0">
                <a:solidFill>
                  <a:srgbClr val="FF0000"/>
                </a:solidFill>
              </a:rPr>
              <a:t>Main </a:t>
            </a:r>
            <a:r>
              <a:rPr lang="en-US" sz="1200" dirty="0" err="1" smtClean="0">
                <a:solidFill>
                  <a:srgbClr val="FF0000"/>
                </a:solidFill>
              </a:rPr>
              <a:t>EntryTime</a:t>
            </a:r>
            <a:endParaRPr lang="en-US" dirty="0">
              <a:solidFill>
                <a:srgbClr val="FF0000"/>
              </a:solidFill>
            </a:endParaRPr>
          </a:p>
        </p:txBody>
      </p:sp>
      <p:cxnSp>
        <p:nvCxnSpPr>
          <p:cNvPr id="19" name="Shape 11"/>
          <p:cNvCxnSpPr/>
          <p:nvPr/>
        </p:nvCxnSpPr>
        <p:spPr>
          <a:xfrm flipV="1">
            <a:off x="7924800" y="4419600"/>
            <a:ext cx="304800" cy="228600"/>
          </a:xfrm>
          <a:prstGeom prst="bentConnector3">
            <a:avLst>
              <a:gd name="adj1" fmla="val -847"/>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992018" y="4419600"/>
            <a:ext cx="1151982" cy="276999"/>
          </a:xfrm>
          <a:prstGeom prst="rect">
            <a:avLst/>
          </a:prstGeom>
          <a:noFill/>
        </p:spPr>
        <p:txBody>
          <a:bodyPr wrap="none" rtlCol="0">
            <a:spAutoFit/>
          </a:bodyPr>
          <a:lstStyle/>
          <a:p>
            <a:r>
              <a:rPr lang="en-US" sz="1200" dirty="0" smtClean="0">
                <a:solidFill>
                  <a:srgbClr val="FF0000"/>
                </a:solidFill>
              </a:rPr>
              <a:t>Main </a:t>
            </a:r>
            <a:r>
              <a:rPr lang="en-US" sz="1200" dirty="0" err="1" smtClean="0">
                <a:solidFill>
                  <a:srgbClr val="FF0000"/>
                </a:solidFill>
              </a:rPr>
              <a:t>ExitTime</a:t>
            </a:r>
            <a:endParaRPr lang="en-US" dirty="0">
              <a:solidFill>
                <a:srgbClr val="FF0000"/>
              </a:solidFill>
            </a:endParaRPr>
          </a:p>
        </p:txBody>
      </p:sp>
      <p:cxnSp>
        <p:nvCxnSpPr>
          <p:cNvPr id="24" name="Shape 11"/>
          <p:cNvCxnSpPr/>
          <p:nvPr/>
        </p:nvCxnSpPr>
        <p:spPr>
          <a:xfrm>
            <a:off x="1676400" y="5105400"/>
            <a:ext cx="508000" cy="304800"/>
          </a:xfrm>
          <a:prstGeom prst="bentConnector3">
            <a:avLst>
              <a:gd name="adj1" fmla="val -339"/>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09800" y="5334000"/>
            <a:ext cx="1850891" cy="276999"/>
          </a:xfrm>
          <a:prstGeom prst="rect">
            <a:avLst/>
          </a:prstGeom>
          <a:noFill/>
        </p:spPr>
        <p:txBody>
          <a:bodyPr wrap="none" rtlCol="0">
            <a:spAutoFit/>
          </a:bodyPr>
          <a:lstStyle/>
          <a:p>
            <a:r>
              <a:rPr lang="en-US" sz="1200" dirty="0" err="1" smtClean="0">
                <a:solidFill>
                  <a:srgbClr val="FF0000"/>
                </a:solidFill>
              </a:rPr>
              <a:t>DoSomething</a:t>
            </a:r>
            <a:r>
              <a:rPr lang="en-US" sz="1200" dirty="0" smtClean="0">
                <a:solidFill>
                  <a:srgbClr val="FF0000"/>
                </a:solidFill>
              </a:rPr>
              <a:t> </a:t>
            </a:r>
            <a:r>
              <a:rPr lang="en-US" sz="1200" dirty="0" err="1" smtClean="0">
                <a:solidFill>
                  <a:srgbClr val="FF0000"/>
                </a:solidFill>
              </a:rPr>
              <a:t>EntryTime</a:t>
            </a:r>
            <a:endParaRPr lang="en-US" dirty="0">
              <a:solidFill>
                <a:srgbClr val="FF0000"/>
              </a:solidFill>
            </a:endParaRPr>
          </a:p>
        </p:txBody>
      </p:sp>
      <p:sp>
        <p:nvSpPr>
          <p:cNvPr id="34" name="TextBox 33"/>
          <p:cNvSpPr txBox="1"/>
          <p:nvPr/>
        </p:nvSpPr>
        <p:spPr>
          <a:xfrm>
            <a:off x="3200400" y="4191000"/>
            <a:ext cx="1748299" cy="276999"/>
          </a:xfrm>
          <a:prstGeom prst="rect">
            <a:avLst/>
          </a:prstGeom>
          <a:noFill/>
        </p:spPr>
        <p:txBody>
          <a:bodyPr wrap="none" rtlCol="0">
            <a:spAutoFit/>
          </a:bodyPr>
          <a:lstStyle/>
          <a:p>
            <a:r>
              <a:rPr lang="en-US" sz="1200" dirty="0" err="1" smtClean="0">
                <a:solidFill>
                  <a:srgbClr val="FF0000"/>
                </a:solidFill>
              </a:rPr>
              <a:t>DoSomething</a:t>
            </a:r>
            <a:r>
              <a:rPr lang="en-US" sz="1200" dirty="0" smtClean="0">
                <a:solidFill>
                  <a:srgbClr val="FF0000"/>
                </a:solidFill>
              </a:rPr>
              <a:t> </a:t>
            </a:r>
            <a:r>
              <a:rPr lang="en-US" sz="1200" dirty="0" err="1" smtClean="0">
                <a:solidFill>
                  <a:srgbClr val="FF0000"/>
                </a:solidFill>
              </a:rPr>
              <a:t>ExitTime</a:t>
            </a:r>
            <a:endParaRPr lang="en-US" dirty="0">
              <a:solidFill>
                <a:srgbClr val="FF0000"/>
              </a:solidFill>
            </a:endParaRPr>
          </a:p>
        </p:txBody>
      </p:sp>
      <p:cxnSp>
        <p:nvCxnSpPr>
          <p:cNvPr id="35" name="Shape 11"/>
          <p:cNvCxnSpPr>
            <a:endCxn id="34" idx="1"/>
          </p:cNvCxnSpPr>
          <p:nvPr/>
        </p:nvCxnSpPr>
        <p:spPr>
          <a:xfrm flipV="1">
            <a:off x="1981200" y="4329500"/>
            <a:ext cx="1219200" cy="3187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191000" y="5410200"/>
            <a:ext cx="3276600" cy="646331"/>
          </a:xfrm>
          <a:prstGeom prst="rect">
            <a:avLst/>
          </a:prstGeom>
          <a:solidFill>
            <a:srgbClr val="92D050"/>
          </a:solidFill>
          <a:ln>
            <a:solidFill>
              <a:schemeClr val="accent1"/>
            </a:solidFill>
          </a:ln>
        </p:spPr>
        <p:txBody>
          <a:bodyPr wrap="square" rtlCol="0">
            <a:spAutoFit/>
          </a:bodyPr>
          <a:lstStyle/>
          <a:p>
            <a:r>
              <a:rPr lang="en-US" dirty="0" smtClean="0">
                <a:solidFill>
                  <a:schemeClr val="bg1"/>
                </a:solidFill>
              </a:rPr>
              <a:t>Main: 1000000cycles</a:t>
            </a:r>
          </a:p>
          <a:p>
            <a:r>
              <a:rPr lang="en-US" dirty="0" err="1" smtClean="0">
                <a:solidFill>
                  <a:schemeClr val="bg1"/>
                </a:solidFill>
              </a:rPr>
              <a:t>DoSomething</a:t>
            </a:r>
            <a:r>
              <a:rPr lang="en-US" dirty="0" smtClean="0">
                <a:solidFill>
                  <a:schemeClr val="bg1"/>
                </a:solidFill>
              </a:rPr>
              <a:t>: 999000 cycles</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Analysis</a:t>
            </a:r>
            <a:endParaRPr lang="en-US" dirty="0"/>
          </a:p>
        </p:txBody>
      </p:sp>
      <p:sp>
        <p:nvSpPr>
          <p:cNvPr id="5" name="TextBox 4"/>
          <p:cNvSpPr txBox="1"/>
          <p:nvPr/>
        </p:nvSpPr>
        <p:spPr>
          <a:xfrm>
            <a:off x="533400" y="1752600"/>
            <a:ext cx="3810000" cy="2031325"/>
          </a:xfrm>
          <a:prstGeom prst="rect">
            <a:avLst/>
          </a:prstGeom>
          <a:solidFill>
            <a:schemeClr val="bg2">
              <a:lumMod val="40000"/>
              <a:lumOff val="60000"/>
            </a:schemeClr>
          </a:solidFill>
          <a:ln>
            <a:solidFill>
              <a:schemeClr val="accent1"/>
            </a:solidFill>
          </a:ln>
        </p:spPr>
        <p:txBody>
          <a:bodyPr wrap="square" rtlCol="0">
            <a:spAutoFit/>
          </a:bodyPr>
          <a:lstStyle/>
          <a:p>
            <a:r>
              <a:rPr lang="en-US" dirty="0" smtClean="0">
                <a:solidFill>
                  <a:schemeClr val="bg1"/>
                </a:solidFill>
                <a:latin typeface="Lucida Console" pitchFamily="49" charset="0"/>
              </a:rPr>
              <a:t>Main()</a:t>
            </a:r>
          </a:p>
          <a:p>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for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=0;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&lt;</a:t>
            </a:r>
            <a:r>
              <a:rPr lang="en-US" dirty="0" smtClean="0">
                <a:solidFill>
                  <a:srgbClr val="FF0000"/>
                </a:solidFill>
                <a:latin typeface="Lucida Console" pitchFamily="49" charset="0"/>
              </a:rPr>
              <a:t>1000</a:t>
            </a:r>
            <a:r>
              <a:rPr lang="en-US" dirty="0" smtClean="0">
                <a:solidFill>
                  <a:schemeClr val="bg1"/>
                </a:solidFill>
                <a:latin typeface="Lucida Console" pitchFamily="49" charset="0"/>
              </a:rPr>
              <a:t>, </a:t>
            </a:r>
            <a:r>
              <a:rPr lang="en-US" dirty="0" err="1" smtClean="0">
                <a:solidFill>
                  <a:schemeClr val="bg1"/>
                </a:solidFill>
                <a:latin typeface="Lucida Console" pitchFamily="49" charset="0"/>
              </a:rPr>
              <a:t>i</a:t>
            </a:r>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a:t>
            </a:r>
          </a:p>
          <a:p>
            <a:r>
              <a:rPr lang="en-US" dirty="0" smtClean="0">
                <a:solidFill>
                  <a:schemeClr val="bg1"/>
                </a:solidFill>
                <a:latin typeface="Lucida Console" pitchFamily="49" charset="0"/>
              </a:rPr>
              <a:t>        </a:t>
            </a:r>
            <a:r>
              <a:rPr lang="en-US" dirty="0" err="1" smtClean="0">
                <a:solidFill>
                  <a:schemeClr val="bg1"/>
                </a:solidFill>
                <a:latin typeface="Lucida Console" pitchFamily="49" charset="0"/>
              </a:rPr>
              <a:t>DoSomething</a:t>
            </a:r>
            <a:r>
              <a:rPr lang="en-US" dirty="0" smtClean="0">
                <a:solidFill>
                  <a:schemeClr val="bg1"/>
                </a:solidFill>
                <a:latin typeface="Lucida Console" pitchFamily="49" charset="0"/>
              </a:rPr>
              <a:t>()</a:t>
            </a:r>
          </a:p>
          <a:p>
            <a:r>
              <a:rPr lang="en-US" dirty="0" smtClean="0">
                <a:solidFill>
                  <a:schemeClr val="bg1"/>
                </a:solidFill>
                <a:latin typeface="Lucida Console" pitchFamily="49" charset="0"/>
              </a:rPr>
              <a:t>    }</a:t>
            </a:r>
          </a:p>
          <a:p>
            <a:r>
              <a:rPr lang="en-US" dirty="0" smtClean="0">
                <a:solidFill>
                  <a:schemeClr val="bg1"/>
                </a:solidFill>
                <a:latin typeface="Lucida Console" pitchFamily="49" charset="0"/>
              </a:rPr>
              <a:t>}</a:t>
            </a:r>
            <a:endParaRPr lang="en-US" dirty="0">
              <a:solidFill>
                <a:schemeClr val="bg1"/>
              </a:solidFill>
              <a:latin typeface="Lucida Console" pitchFamily="49" charset="0"/>
            </a:endParaRPr>
          </a:p>
        </p:txBody>
      </p:sp>
      <p:sp>
        <p:nvSpPr>
          <p:cNvPr id="6" name="Rectangle 5"/>
          <p:cNvSpPr/>
          <p:nvPr/>
        </p:nvSpPr>
        <p:spPr>
          <a:xfrm>
            <a:off x="533400" y="4267200"/>
            <a:ext cx="73914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rot="5400000">
            <a:off x="381000" y="44958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341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865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8389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990600" y="44958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1437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2961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4485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009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7541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065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0589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2105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3637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5161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685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8201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9733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1257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2781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4297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5829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7353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887788" y="4494212"/>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038600" y="44958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1917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3441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4965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648200" y="44958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013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9537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1061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257800" y="44958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4109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5633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7157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867400" y="44958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0205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1729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63253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477000" y="44958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6301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7825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9349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7086600" y="44958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72397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73921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29394" y="4495006"/>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1905000" y="4419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a:stCxn id="57" idx="5"/>
          </p:cNvCxnSpPr>
          <p:nvPr/>
        </p:nvCxnSpPr>
        <p:spPr>
          <a:xfrm rot="16200000" flipH="1">
            <a:off x="1899421" y="4685342"/>
            <a:ext cx="765829" cy="49450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752600" y="5410200"/>
            <a:ext cx="1736373" cy="369332"/>
          </a:xfrm>
          <a:prstGeom prst="rect">
            <a:avLst/>
          </a:prstGeom>
          <a:noFill/>
        </p:spPr>
        <p:txBody>
          <a:bodyPr wrap="none" rtlCol="0">
            <a:spAutoFit/>
          </a:bodyPr>
          <a:lstStyle/>
          <a:p>
            <a:r>
              <a:rPr lang="en-US" dirty="0" err="1" smtClean="0">
                <a:solidFill>
                  <a:schemeClr val="bg1"/>
                </a:solidFill>
              </a:rPr>
              <a:t>DoSomething</a:t>
            </a:r>
            <a:r>
              <a:rPr lang="en-US" dirty="0" smtClean="0">
                <a:solidFill>
                  <a:schemeClr val="bg1"/>
                </a:solidFill>
              </a:rPr>
              <a:t>()</a:t>
            </a:r>
            <a:endParaRPr lang="en-US" dirty="0">
              <a:solidFill>
                <a:schemeClr val="bg1"/>
              </a:solidFill>
            </a:endParaRPr>
          </a:p>
        </p:txBody>
      </p:sp>
      <p:sp>
        <p:nvSpPr>
          <p:cNvPr id="72" name="TextBox 71"/>
          <p:cNvSpPr txBox="1"/>
          <p:nvPr/>
        </p:nvSpPr>
        <p:spPr>
          <a:xfrm>
            <a:off x="4191000" y="5105400"/>
            <a:ext cx="2514600" cy="646331"/>
          </a:xfrm>
          <a:prstGeom prst="rect">
            <a:avLst/>
          </a:prstGeom>
          <a:solidFill>
            <a:srgbClr val="92D050"/>
          </a:solidFill>
          <a:ln>
            <a:solidFill>
              <a:schemeClr val="accent1"/>
            </a:solidFill>
          </a:ln>
        </p:spPr>
        <p:txBody>
          <a:bodyPr wrap="square" rtlCol="0">
            <a:spAutoFit/>
          </a:bodyPr>
          <a:lstStyle/>
          <a:p>
            <a:r>
              <a:rPr lang="en-US" dirty="0" smtClean="0">
                <a:solidFill>
                  <a:schemeClr val="bg1"/>
                </a:solidFill>
              </a:rPr>
              <a:t>Main: 0.1%</a:t>
            </a:r>
          </a:p>
          <a:p>
            <a:r>
              <a:rPr lang="en-US" dirty="0" err="1" smtClean="0">
                <a:solidFill>
                  <a:schemeClr val="bg1"/>
                </a:solidFill>
              </a:rPr>
              <a:t>DoSomething</a:t>
            </a:r>
            <a:r>
              <a:rPr lang="en-US" dirty="0" smtClean="0">
                <a:solidFill>
                  <a:schemeClr val="bg1"/>
                </a:solidFill>
              </a:rPr>
              <a:t>: 99.9%</a:t>
            </a:r>
            <a:endParaRPr lang="en-US" dirty="0">
              <a:solidFill>
                <a:schemeClr val="bg1"/>
              </a:solidFill>
            </a:endParaRPr>
          </a:p>
        </p:txBody>
      </p:sp>
      <p:sp>
        <p:nvSpPr>
          <p:cNvPr id="73" name="Oval 72"/>
          <p:cNvSpPr/>
          <p:nvPr/>
        </p:nvSpPr>
        <p:spPr>
          <a:xfrm>
            <a:off x="3124200" y="44196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rot="5400000">
            <a:off x="2628900" y="4762500"/>
            <a:ext cx="762000" cy="3810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267494" y="5142706"/>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7659688" y="5141912"/>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81794" y="5409406"/>
            <a:ext cx="671979" cy="369332"/>
          </a:xfrm>
          <a:prstGeom prst="rect">
            <a:avLst/>
          </a:prstGeom>
          <a:noFill/>
        </p:spPr>
        <p:txBody>
          <a:bodyPr wrap="none" rtlCol="0">
            <a:spAutoFit/>
          </a:bodyPr>
          <a:lstStyle/>
          <a:p>
            <a:r>
              <a:rPr lang="en-US" dirty="0" smtClean="0"/>
              <a:t>Start</a:t>
            </a:r>
            <a:endParaRPr lang="en-US" dirty="0"/>
          </a:p>
        </p:txBody>
      </p:sp>
      <p:sp>
        <p:nvSpPr>
          <p:cNvPr id="79" name="TextBox 78"/>
          <p:cNvSpPr txBox="1"/>
          <p:nvPr/>
        </p:nvSpPr>
        <p:spPr>
          <a:xfrm>
            <a:off x="7392194" y="5485606"/>
            <a:ext cx="595035" cy="369332"/>
          </a:xfrm>
          <a:prstGeom prst="rect">
            <a:avLst/>
          </a:prstGeom>
          <a:noFill/>
        </p:spPr>
        <p:txBody>
          <a:bodyPr wrap="none" rtlCol="0">
            <a:spAutoFit/>
          </a:bodyPr>
          <a:lstStyle/>
          <a:p>
            <a:r>
              <a:rPr lang="en-US" dirty="0" smtClean="0"/>
              <a:t>End</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1945</Words>
  <Application>Microsoft Office PowerPoint</Application>
  <PresentationFormat>On-screen Show (4:3)</PresentationFormat>
  <Paragraphs>302</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WinHEC 2008 Template_NEW_9.22.08</vt:lpstr>
      <vt:lpstr>Slide 1</vt:lpstr>
      <vt:lpstr>GPU Performance And GPU/CPU Interactions In Windows 7</vt:lpstr>
      <vt:lpstr>CPU And GPU Threading</vt:lpstr>
      <vt:lpstr>ETW Traces</vt:lpstr>
      <vt:lpstr>GPUView Is One More Tools</vt:lpstr>
      <vt:lpstr>CPU Threading</vt:lpstr>
      <vt:lpstr>Threading Basics</vt:lpstr>
      <vt:lpstr>Instrumentation</vt:lpstr>
      <vt:lpstr>Sampling Analysis</vt:lpstr>
      <vt:lpstr>CPU Optimization</vt:lpstr>
      <vt:lpstr>Optimized Thread</vt:lpstr>
      <vt:lpstr>Multi-tasking Environment</vt:lpstr>
      <vt:lpstr>Device Interaction</vt:lpstr>
      <vt:lpstr>GPUView Process View</vt:lpstr>
      <vt:lpstr>Idle Thread</vt:lpstr>
      <vt:lpstr>CPU Core</vt:lpstr>
      <vt:lpstr>Thread Priority</vt:lpstr>
      <vt:lpstr>Thread Execution</vt:lpstr>
      <vt:lpstr>Thread Profiler Events</vt:lpstr>
      <vt:lpstr>Context Switch Stack</vt:lpstr>
      <vt:lpstr>Capturing ETW Trace And Basic Navigation  In GPUView</vt:lpstr>
      <vt:lpstr>Example:  CPU Bound Game</vt:lpstr>
      <vt:lpstr>Example:  Interference</vt:lpstr>
      <vt:lpstr>GPU Threading</vt:lpstr>
      <vt:lpstr>GPU Context And Engine Queue</vt:lpstr>
      <vt:lpstr>Context Queue</vt:lpstr>
      <vt:lpstr>Context Queue</vt:lpstr>
      <vt:lpstr>Queue Packet</vt:lpstr>
      <vt:lpstr>MMIO Flip</vt:lpstr>
      <vt:lpstr>Present Through DMA</vt:lpstr>
      <vt:lpstr>Deferred Command</vt:lpstr>
      <vt:lpstr>Synchronization Primitive</vt:lpstr>
      <vt:lpstr>GPU Engine Queue</vt:lpstr>
      <vt:lpstr>DMA Packet</vt:lpstr>
      <vt:lpstr>Paging Buffer</vt:lpstr>
      <vt:lpstr>Paging Details</vt:lpstr>
      <vt:lpstr>Preemption</vt:lpstr>
      <vt:lpstr>QueuePacket With DMA Payload</vt:lpstr>
      <vt:lpstr>GPU Usage In GPUView</vt:lpstr>
      <vt:lpstr>Ex:  DWM Regular GPU Priority</vt:lpstr>
      <vt:lpstr>Ex:  DWM High GPU Priority</vt:lpstr>
      <vt:lpstr>Ex:  Available Resources</vt:lpstr>
      <vt:lpstr>Call To Action</vt:lpstr>
      <vt:lpstr>Additional Resources</vt:lpstr>
      <vt:lpstr>Appendix</vt:lpstr>
      <vt:lpstr>WDDM GPU Scheduling</vt:lpstr>
      <vt:lpstr>VSync</vt:lpstr>
      <vt:lpstr>AllocationList And Placement</vt:lpstr>
      <vt:lpstr>AllocationList And Placement</vt:lpstr>
      <vt:lpstr>More Details On Allocation</vt:lpstr>
      <vt:lpstr>Please Complete A Session Evaluation Form Your input is important!</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2008-11-12T06:51:08Z</dcterms:created>
  <dcterms:modified xsi:type="dcterms:W3CDTF">2008-11-12T06:51:15Z</dcterms:modified>
</cp:coreProperties>
</file>