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9"/>
  </p:notesMasterIdLst>
  <p:handoutMasterIdLst>
    <p:handoutMasterId r:id="rId30"/>
  </p:handoutMasterIdLst>
  <p:sldIdLst>
    <p:sldId id="257" r:id="rId2"/>
    <p:sldId id="258" r:id="rId3"/>
    <p:sldId id="307" r:id="rId4"/>
    <p:sldId id="277" r:id="rId5"/>
    <p:sldId id="278" r:id="rId6"/>
    <p:sldId id="302" r:id="rId7"/>
    <p:sldId id="291" r:id="rId8"/>
    <p:sldId id="282" r:id="rId9"/>
    <p:sldId id="292" r:id="rId10"/>
    <p:sldId id="301" r:id="rId11"/>
    <p:sldId id="299" r:id="rId12"/>
    <p:sldId id="300" r:id="rId13"/>
    <p:sldId id="305" r:id="rId14"/>
    <p:sldId id="285" r:id="rId15"/>
    <p:sldId id="284" r:id="rId16"/>
    <p:sldId id="298" r:id="rId17"/>
    <p:sldId id="288" r:id="rId18"/>
    <p:sldId id="286" r:id="rId19"/>
    <p:sldId id="287" r:id="rId20"/>
    <p:sldId id="303" r:id="rId21"/>
    <p:sldId id="296" r:id="rId22"/>
    <p:sldId id="304" r:id="rId23"/>
    <p:sldId id="294" r:id="rId24"/>
    <p:sldId id="293" r:id="rId25"/>
    <p:sldId id="295" r:id="rId26"/>
    <p:sldId id="306" r:id="rId27"/>
    <p:sldId id="272" r:id="rId28"/>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600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868" autoAdjust="0"/>
    <p:restoredTop sz="86441" autoAdjust="0"/>
  </p:normalViewPr>
  <p:slideViewPr>
    <p:cSldViewPr snapToGrid="0" showGuides="1">
      <p:cViewPr>
        <p:scale>
          <a:sx n="100" d="100"/>
          <a:sy n="100" d="100"/>
        </p:scale>
        <p:origin x="-534" y="-192"/>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6312"/>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1956"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831580"/>
            <a:ext cx="6309360" cy="464820"/>
          </a:xfrm>
          <a:prstGeom prst="rect">
            <a:avLst/>
          </a:prstGeom>
        </p:spPr>
        <p:txBody>
          <a:bodyPr vert="horz" lIns="93177" tIns="46589" rIns="93177" bIns="46589" rtlCol="0" anchor="b"/>
          <a:lstStyle>
            <a:lvl1pPr algn="l">
              <a:defRPr sz="500">
                <a:latin typeface="Segoe" pitchFamily="34" charset="0"/>
              </a:defRPr>
            </a:lvl1pPr>
          </a:lstStyle>
          <a:p>
            <a:pPr defTabSz="931774">
              <a:defRPr/>
            </a:pPr>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pPr defTabSz="931774">
              <a:defRPr/>
            </a:pPr>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831580"/>
            <a:ext cx="6309360" cy="464820"/>
          </a:xfrm>
          <a:prstGeom prst="rect">
            <a:avLst/>
          </a:prstGeom>
        </p:spPr>
        <p:txBody>
          <a:bodyPr vert="horz" lIns="93177" tIns="46589" rIns="93177" bIns="46589" rtlCol="0" anchor="b"/>
          <a:lstStyle>
            <a:lvl1pPr algn="l">
              <a:defRPr sz="500">
                <a:latin typeface="Segoe" pitchFamily="34" charset="0"/>
              </a:defRPr>
            </a:lvl1p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10:51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lIns="93177" tIns="46589" rIns="93177" bIns="46589"/>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10:51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lIns="93177" tIns="46589" rIns="93177" bIns="46589"/>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10:51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lIns="93177" tIns="46589" rIns="93177" bIns="46589"/>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829967"/>
            <a:ext cx="3037840" cy="464820"/>
          </a:xfrm>
          <a:prstGeom prst="rect">
            <a:avLst/>
          </a:prstGeom>
        </p:spPr>
        <p:txBody>
          <a:bodyPr lIns="93177" tIns="46589" rIns="93177" bIns="46589"/>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10:51 PM</a:t>
            </a:fld>
            <a:endParaRPr lang="en-US"/>
          </a:p>
        </p:txBody>
      </p:sp>
      <p:sp>
        <p:nvSpPr>
          <p:cNvPr id="6" name="Footer Placeholder 5"/>
          <p:cNvSpPr>
            <a:spLocks noGrp="1"/>
          </p:cNvSpPr>
          <p:nvPr>
            <p:ph type="ftr" sz="quarter" idx="12"/>
          </p:nvPr>
        </p:nvSpPr>
        <p:spPr>
          <a:xfrm>
            <a:off x="0" y="8829967"/>
            <a:ext cx="6421120" cy="464820"/>
          </a:xfrm>
          <a:prstGeom prst="rect">
            <a:avLst/>
          </a:prstGeom>
        </p:spPr>
        <p:txBody>
          <a:bodyPr lIns="93177" tIns="46589" rIns="93177" bIns="46589"/>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whdc/sensor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mailto:locext@microsoft.com" TargetMode="External"/><Relationship Id="rId4" Type="http://schemas.openxmlformats.org/officeDocument/2006/relationships/hyperlink" Target="mailto:sensext@microsoft.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lstStyle/>
          <a:p>
            <a:r>
              <a:rPr lang="en-US" dirty="0" smtClean="0"/>
              <a:t>Sensor And Location Enabled Applications</a:t>
            </a:r>
            <a:endParaRPr lang="en-US" dirty="0"/>
          </a:p>
        </p:txBody>
      </p:sp>
      <p:sp>
        <p:nvSpPr>
          <p:cNvPr id="7" name="Subtitle 6"/>
          <p:cNvSpPr>
            <a:spLocks noGrp="1"/>
          </p:cNvSpPr>
          <p:nvPr>
            <p:ph type="subTitle" idx="1"/>
          </p:nvPr>
        </p:nvSpPr>
        <p:spPr/>
        <p:txBody>
          <a:bodyPr/>
          <a:lstStyle/>
          <a:p>
            <a:endParaRPr lang="en-US"/>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Location Platform Benefits</a:t>
            </a:r>
            <a:endParaRPr lang="en-US" dirty="0"/>
          </a:p>
        </p:txBody>
      </p:sp>
      <p:sp>
        <p:nvSpPr>
          <p:cNvPr id="5" name="Content Placeholder 4"/>
          <p:cNvSpPr>
            <a:spLocks noGrp="1"/>
          </p:cNvSpPr>
          <p:nvPr>
            <p:ph idx="1"/>
          </p:nvPr>
        </p:nvSpPr>
        <p:spPr/>
        <p:txBody>
          <a:bodyPr/>
          <a:lstStyle/>
          <a:p>
            <a:pPr lvl="0"/>
            <a:r>
              <a:rPr lang="en-US" smtClean="0"/>
              <a:t>One API call to get the PC’s location</a:t>
            </a:r>
          </a:p>
          <a:p>
            <a:pPr lvl="0"/>
            <a:r>
              <a:rPr lang="en-US" smtClean="0"/>
              <a:t>One API for all location providers</a:t>
            </a:r>
          </a:p>
          <a:p>
            <a:pPr lvl="0"/>
            <a:r>
              <a:rPr lang="en-US" smtClean="0"/>
              <a:t>Automatic transition between providers</a:t>
            </a:r>
          </a:p>
          <a:p>
            <a:pPr lvl="0"/>
            <a:r>
              <a:rPr lang="en-US" smtClean="0"/>
              <a:t>Concurrent access for any application</a:t>
            </a:r>
          </a:p>
          <a:p>
            <a:pPr lvl="0"/>
            <a:r>
              <a:rPr lang="en-US" smtClean="0"/>
              <a:t>Privacy controls</a:t>
            </a:r>
          </a:p>
          <a:p>
            <a:pPr lvl="0"/>
            <a:r>
              <a:rPr lang="en-US" smtClean="0"/>
              <a:t>Support for multiple API surfaces </a:t>
            </a:r>
            <a:endParaRPr lang="en-US"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Location-Awareness Opportunities</a:t>
            </a:r>
            <a:endParaRPr lang="en-US" sz="4400" dirty="0"/>
          </a:p>
        </p:txBody>
      </p:sp>
      <p:sp>
        <p:nvSpPr>
          <p:cNvPr id="3" name="Content Placeholder 2"/>
          <p:cNvSpPr>
            <a:spLocks noGrp="1"/>
          </p:cNvSpPr>
          <p:nvPr>
            <p:ph idx="1"/>
          </p:nvPr>
        </p:nvSpPr>
        <p:spPr>
          <a:xfrm>
            <a:off x="381000" y="1417638"/>
            <a:ext cx="8380412" cy="3274743"/>
          </a:xfrm>
        </p:spPr>
        <p:txBody>
          <a:bodyPr/>
          <a:lstStyle/>
          <a:p>
            <a:r>
              <a:rPr lang="en-US" sz="3200" dirty="0" smtClean="0"/>
              <a:t>Useful local information</a:t>
            </a:r>
          </a:p>
          <a:p>
            <a:r>
              <a:rPr lang="en-US" sz="3200" dirty="0" smtClean="0"/>
              <a:t>Location based search for points of interest</a:t>
            </a:r>
          </a:p>
          <a:p>
            <a:r>
              <a:rPr lang="en-US" sz="3200" dirty="0" smtClean="0"/>
              <a:t>Mapping/navigation based on </a:t>
            </a:r>
            <a:br>
              <a:rPr lang="en-US" sz="3200" dirty="0" smtClean="0"/>
            </a:br>
            <a:r>
              <a:rPr lang="en-US" sz="3200" dirty="0" smtClean="0"/>
              <a:t>current location </a:t>
            </a:r>
          </a:p>
          <a:p>
            <a:r>
              <a:rPr lang="en-US" sz="3200" dirty="0" smtClean="0"/>
              <a:t>PC recovery service</a:t>
            </a:r>
          </a:p>
          <a:p>
            <a:r>
              <a:rPr lang="en-US" sz="3200" dirty="0" smtClean="0"/>
              <a:t>Where are my friends and family?</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Integrating Location Sensors</a:t>
            </a:r>
            <a:endParaRPr lang="en-US" dirty="0"/>
          </a:p>
        </p:txBody>
      </p:sp>
      <p:sp>
        <p:nvSpPr>
          <p:cNvPr id="3" name="Content Placeholder 2"/>
          <p:cNvSpPr>
            <a:spLocks noGrp="1"/>
          </p:cNvSpPr>
          <p:nvPr>
            <p:ph idx="1"/>
          </p:nvPr>
        </p:nvSpPr>
        <p:spPr>
          <a:xfrm>
            <a:off x="382588" y="1414464"/>
            <a:ext cx="8380412" cy="3203954"/>
          </a:xfrm>
        </p:spPr>
        <p:txBody>
          <a:bodyPr/>
          <a:lstStyle/>
          <a:p>
            <a:pPr lvl="0"/>
            <a:r>
              <a:rPr lang="en-US" dirty="0" smtClean="0"/>
              <a:t>PnP driver that natively support </a:t>
            </a:r>
            <a:br>
              <a:rPr lang="en-US" dirty="0" smtClean="0"/>
            </a:br>
            <a:r>
              <a:rPr lang="en-US" dirty="0" smtClean="0"/>
              <a:t>the sensor platform</a:t>
            </a:r>
          </a:p>
          <a:p>
            <a:pPr lvl="0"/>
            <a:r>
              <a:rPr lang="en-US" dirty="0" smtClean="0"/>
              <a:t>Don’t use virtual COM ports</a:t>
            </a:r>
          </a:p>
          <a:p>
            <a:pPr lvl="0"/>
            <a:r>
              <a:rPr lang="en-US" dirty="0" smtClean="0"/>
              <a:t>Support the location API data fields</a:t>
            </a:r>
          </a:p>
          <a:p>
            <a:pPr lvl="0"/>
            <a:r>
              <a:rPr lang="en-US" dirty="0" smtClean="0"/>
              <a:t>Virtual providers (such as Wi-Fi look-up) are excellent compliments to GPS devices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Ambient Light Sensors And Adaptive Brightness In Windows</a:t>
            </a:r>
            <a:endParaRPr lang="en-US" dirty="0"/>
          </a:p>
        </p:txBody>
      </p:sp>
      <p:sp>
        <p:nvSpPr>
          <p:cNvPr id="3" name="Content Placeholder 2"/>
          <p:cNvSpPr>
            <a:spLocks noGrp="1"/>
          </p:cNvSpPr>
          <p:nvPr>
            <p:ph idx="1"/>
          </p:nvPr>
        </p:nvSpPr>
        <p:spPr>
          <a:xfrm>
            <a:off x="382588" y="1901825"/>
            <a:ext cx="8380412" cy="3507114"/>
          </a:xfrm>
        </p:spPr>
        <p:txBody>
          <a:bodyPr/>
          <a:lstStyle/>
          <a:p>
            <a:r>
              <a:rPr lang="en-US" dirty="0" smtClean="0"/>
              <a:t>Class driver support in box for ACPI </a:t>
            </a:r>
            <a:br>
              <a:rPr lang="en-US" dirty="0" smtClean="0"/>
            </a:br>
            <a:r>
              <a:rPr lang="en-US" dirty="0" smtClean="0"/>
              <a:t>light sensors</a:t>
            </a:r>
          </a:p>
          <a:p>
            <a:r>
              <a:rPr lang="en-US" dirty="0" smtClean="0"/>
              <a:t>Adaptive brightness feature supported end to end in Windows 7</a:t>
            </a:r>
          </a:p>
          <a:p>
            <a:r>
              <a:rPr lang="en-US" dirty="0" smtClean="0"/>
              <a:t>Light-aware applications can use </a:t>
            </a:r>
            <a:br>
              <a:rPr lang="en-US" dirty="0" smtClean="0"/>
            </a:br>
            <a:r>
              <a:rPr lang="en-US" dirty="0" smtClean="0"/>
              <a:t>these sensors to optimize UI content </a:t>
            </a:r>
            <a:br>
              <a:rPr lang="en-US" dirty="0" smtClean="0"/>
            </a:br>
            <a:r>
              <a:rPr lang="en-US" dirty="0" smtClean="0"/>
              <a:t>for various lighting conditions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Bent Arrow 27"/>
          <p:cNvSpPr/>
          <p:nvPr/>
        </p:nvSpPr>
        <p:spPr bwMode="auto">
          <a:xfrm rot="5400000">
            <a:off x="5323351" y="2931846"/>
            <a:ext cx="3544033" cy="633092"/>
          </a:xfrm>
          <a:prstGeom prst="bentArrow">
            <a:avLst/>
          </a:prstGeom>
          <a:solidFill>
            <a:schemeClr val="tx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4" name="Title 1"/>
          <p:cNvSpPr>
            <a:spLocks noGrp="1"/>
          </p:cNvSpPr>
          <p:nvPr>
            <p:ph type="title"/>
          </p:nvPr>
        </p:nvSpPr>
        <p:spPr>
          <a:xfrm>
            <a:off x="382588" y="228600"/>
            <a:ext cx="8380412" cy="387798"/>
          </a:xfrm>
        </p:spPr>
        <p:txBody>
          <a:bodyPr/>
          <a:lstStyle/>
          <a:p>
            <a:r>
              <a:rPr lang="en-US" sz="2800" dirty="0" smtClean="0"/>
              <a:t>ALS Brightness Control – Suggested Vista Implementation</a:t>
            </a:r>
            <a:endParaRPr lang="en-US" sz="2800" dirty="0"/>
          </a:p>
        </p:txBody>
      </p:sp>
      <p:sp>
        <p:nvSpPr>
          <p:cNvPr id="6" name="Rounded Rectangle 5"/>
          <p:cNvSpPr/>
          <p:nvPr/>
        </p:nvSpPr>
        <p:spPr>
          <a:xfrm>
            <a:off x="1943100" y="4194631"/>
            <a:ext cx="2133600" cy="519208"/>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ACPI ALS drivers</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a:xfrm>
            <a:off x="2235200" y="1023999"/>
            <a:ext cx="4622800" cy="697152"/>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Sensor monitor service</a:t>
            </a:r>
          </a:p>
        </p:txBody>
      </p:sp>
      <p:sp>
        <p:nvSpPr>
          <p:cNvPr id="14" name="Rounded Rectangle 13"/>
          <p:cNvSpPr/>
          <p:nvPr/>
        </p:nvSpPr>
        <p:spPr>
          <a:xfrm>
            <a:off x="4724400" y="2310077"/>
            <a:ext cx="1981200" cy="137655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Configuration UI</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4" name="Left-Right Arrow 23"/>
          <p:cNvSpPr/>
          <p:nvPr/>
        </p:nvSpPr>
        <p:spPr>
          <a:xfrm rot="5400000">
            <a:off x="5419522" y="1890977"/>
            <a:ext cx="590956" cy="228600"/>
          </a:xfrm>
          <a:prstGeom prst="leftRightArrow">
            <a:avLst/>
          </a:prstGeom>
          <a:solidFill>
            <a:schemeClr val="tx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p:cNvSpPr/>
          <p:nvPr/>
        </p:nvSpPr>
        <p:spPr>
          <a:xfrm rot="5400000">
            <a:off x="1827665" y="2829152"/>
            <a:ext cx="2394856" cy="278040"/>
          </a:xfrm>
          <a:prstGeom prst="leftRightArrow">
            <a:avLst/>
          </a:prstGeom>
          <a:solidFill>
            <a:schemeClr val="tx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032960" y="5040928"/>
            <a:ext cx="2414361" cy="10668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WDDM supported dimmable display</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9" name="TextBox 28"/>
          <p:cNvSpPr txBox="1"/>
          <p:nvPr/>
        </p:nvSpPr>
        <p:spPr>
          <a:xfrm>
            <a:off x="214085" y="3541489"/>
            <a:ext cx="1095172" cy="369332"/>
          </a:xfrm>
          <a:prstGeom prst="rect">
            <a:avLst/>
          </a:prstGeom>
          <a:noFill/>
        </p:spPr>
        <p:txBody>
          <a:bodyPr wrap="none" rtlCol="0">
            <a:spAutoFit/>
          </a:bodyPr>
          <a:lstStyle/>
          <a:p>
            <a:r>
              <a:rPr lang="en-US" dirty="0" smtClean="0">
                <a:latin typeface="Trebuchet MS" pitchFamily="34" charset="0"/>
              </a:rPr>
              <a:t>Software</a:t>
            </a:r>
            <a:endParaRPr lang="en-US" dirty="0">
              <a:latin typeface="Trebuchet MS" pitchFamily="34" charset="0"/>
            </a:endParaRPr>
          </a:p>
        </p:txBody>
      </p:sp>
      <p:sp>
        <p:nvSpPr>
          <p:cNvPr id="30" name="TextBox 29"/>
          <p:cNvSpPr txBox="1"/>
          <p:nvPr/>
        </p:nvSpPr>
        <p:spPr>
          <a:xfrm>
            <a:off x="209136" y="3897544"/>
            <a:ext cx="1184940" cy="369332"/>
          </a:xfrm>
          <a:prstGeom prst="rect">
            <a:avLst/>
          </a:prstGeom>
          <a:noFill/>
        </p:spPr>
        <p:txBody>
          <a:bodyPr wrap="none" rtlCol="0">
            <a:spAutoFit/>
          </a:bodyPr>
          <a:lstStyle/>
          <a:p>
            <a:r>
              <a:rPr lang="en-US" dirty="0" smtClean="0">
                <a:latin typeface="Trebuchet MS" pitchFamily="34" charset="0"/>
              </a:rPr>
              <a:t>Hardware</a:t>
            </a:r>
            <a:endParaRPr lang="en-US" dirty="0">
              <a:latin typeface="Trebuchet MS" pitchFamily="34" charset="0"/>
            </a:endParaRPr>
          </a:p>
        </p:txBody>
      </p:sp>
      <p:cxnSp>
        <p:nvCxnSpPr>
          <p:cNvPr id="31" name="Straight Connector 30"/>
          <p:cNvCxnSpPr/>
          <p:nvPr/>
        </p:nvCxnSpPr>
        <p:spPr>
          <a:xfrm rot="10800000" flipV="1">
            <a:off x="376919" y="3875318"/>
            <a:ext cx="8429625" cy="19050"/>
          </a:xfrm>
          <a:prstGeom prst="line">
            <a:avLst/>
          </a:prstGeom>
          <a:ln w="28575">
            <a:solidFill>
              <a:schemeClr val="tx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15200" y="2783118"/>
            <a:ext cx="609462" cy="369332"/>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dirty="0" smtClean="0">
                <a:latin typeface="Trebuchet MS" pitchFamily="34" charset="0"/>
              </a:rPr>
              <a:t>WMI</a:t>
            </a:r>
            <a:endParaRPr lang="en-US" dirty="0">
              <a:latin typeface="Trebuchet MS" pitchFamily="34" charset="0"/>
            </a:endParaRPr>
          </a:p>
        </p:txBody>
      </p:sp>
      <p:sp>
        <p:nvSpPr>
          <p:cNvPr id="21" name="TextBox 20"/>
          <p:cNvSpPr txBox="1"/>
          <p:nvPr/>
        </p:nvSpPr>
        <p:spPr>
          <a:xfrm>
            <a:off x="0" y="943430"/>
            <a:ext cx="2032000" cy="830997"/>
          </a:xfrm>
          <a:prstGeom prst="rect">
            <a:avLst/>
          </a:prstGeom>
          <a:noFill/>
        </p:spPr>
        <p:txBody>
          <a:bodyPr wrap="square" rtlCol="0">
            <a:spAutoFit/>
          </a:bodyPr>
          <a:lstStyle/>
          <a:p>
            <a:r>
              <a:rPr lang="en-US" sz="2400" dirty="0" smtClean="0">
                <a:solidFill>
                  <a:srgbClr val="F1600F"/>
                </a:solidFill>
                <a:effectLst>
                  <a:outerShdw blurRad="38100" dist="38100" dir="2700000" algn="tl">
                    <a:srgbClr val="000000">
                      <a:alpha val="43137"/>
                    </a:srgbClr>
                  </a:outerShdw>
                </a:effectLst>
                <a:latin typeface="Trebuchet MS" pitchFamily="34" charset="0"/>
              </a:rPr>
              <a:t>Red = OEM implemented</a:t>
            </a:r>
          </a:p>
        </p:txBody>
      </p:sp>
      <p:sp>
        <p:nvSpPr>
          <p:cNvPr id="18" name="TextBox 17"/>
          <p:cNvSpPr txBox="1"/>
          <p:nvPr/>
        </p:nvSpPr>
        <p:spPr>
          <a:xfrm>
            <a:off x="3669515" y="5376709"/>
            <a:ext cx="1435262" cy="646331"/>
          </a:xfrm>
          <a:prstGeom prst="rect">
            <a:avLst/>
          </a:prstGeom>
          <a:noFill/>
        </p:spPr>
        <p:txBody>
          <a:bodyPr wrap="square" rtlCol="0">
            <a:spAutoFit/>
          </a:bodyPr>
          <a:lstStyle/>
          <a:p>
            <a:r>
              <a:rPr lang="en-US" dirty="0" smtClean="0">
                <a:latin typeface="Trebuchet MS" pitchFamily="34" charset="0"/>
              </a:rPr>
              <a:t>ACPI ALS Hardware</a:t>
            </a:r>
            <a:endParaRPr lang="en-US" dirty="0">
              <a:latin typeface="Trebuchet MS" pitchFamily="34" charset="0"/>
            </a:endParaRPr>
          </a:p>
        </p:txBody>
      </p:sp>
      <p:grpSp>
        <p:nvGrpSpPr>
          <p:cNvPr id="20" name="Group 19"/>
          <p:cNvGrpSpPr/>
          <p:nvPr/>
        </p:nvGrpSpPr>
        <p:grpSpPr>
          <a:xfrm>
            <a:off x="2427236" y="5407843"/>
            <a:ext cx="1233714" cy="620709"/>
            <a:chOff x="851354" y="4911725"/>
            <a:chExt cx="1233714" cy="620709"/>
          </a:xfrm>
        </p:grpSpPr>
        <p:sp>
          <p:nvSpPr>
            <p:cNvPr id="22" name="Rectangle 21"/>
            <p:cNvSpPr/>
            <p:nvPr/>
          </p:nvSpPr>
          <p:spPr bwMode="auto">
            <a:xfrm>
              <a:off x="887867" y="498871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3" name="Rectangle 22"/>
            <p:cNvSpPr/>
            <p:nvPr/>
          </p:nvSpPr>
          <p:spPr bwMode="auto">
            <a:xfrm>
              <a:off x="990260" y="498395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 name="Rectangle 26"/>
            <p:cNvSpPr/>
            <p:nvPr/>
          </p:nvSpPr>
          <p:spPr bwMode="auto">
            <a:xfrm>
              <a:off x="1092654" y="498156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Rectangle 31"/>
            <p:cNvSpPr/>
            <p:nvPr/>
          </p:nvSpPr>
          <p:spPr bwMode="auto">
            <a:xfrm>
              <a:off x="1197413" y="497920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 name="Rectangle 33"/>
            <p:cNvSpPr/>
            <p:nvPr/>
          </p:nvSpPr>
          <p:spPr bwMode="auto">
            <a:xfrm>
              <a:off x="1299806" y="497444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 name="Rectangle 34"/>
            <p:cNvSpPr/>
            <p:nvPr/>
          </p:nvSpPr>
          <p:spPr bwMode="auto">
            <a:xfrm>
              <a:off x="1402200" y="497206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 name="Rectangle 35"/>
            <p:cNvSpPr/>
            <p:nvPr/>
          </p:nvSpPr>
          <p:spPr bwMode="auto">
            <a:xfrm>
              <a:off x="1511754" y="496966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Rectangle 36"/>
            <p:cNvSpPr/>
            <p:nvPr/>
          </p:nvSpPr>
          <p:spPr bwMode="auto">
            <a:xfrm>
              <a:off x="1614147" y="496490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Rectangle 37"/>
            <p:cNvSpPr/>
            <p:nvPr/>
          </p:nvSpPr>
          <p:spPr bwMode="auto">
            <a:xfrm>
              <a:off x="1716541" y="496251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 name="Rectangle 38"/>
            <p:cNvSpPr/>
            <p:nvPr/>
          </p:nvSpPr>
          <p:spPr bwMode="auto">
            <a:xfrm>
              <a:off x="1821300" y="496015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0" name="Rectangle 39"/>
            <p:cNvSpPr/>
            <p:nvPr/>
          </p:nvSpPr>
          <p:spPr bwMode="auto">
            <a:xfrm>
              <a:off x="1923693" y="495539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1" name="Rectangle 40"/>
            <p:cNvSpPr/>
            <p:nvPr/>
          </p:nvSpPr>
          <p:spPr bwMode="auto">
            <a:xfrm>
              <a:off x="851354" y="4911725"/>
              <a:ext cx="1233714" cy="406400"/>
            </a:xfrm>
            <a:prstGeom prst="rect">
              <a:avLst/>
            </a:prstGeom>
            <a:gradFill>
              <a:gsLst>
                <a:gs pos="0">
                  <a:schemeClr val="bg2">
                    <a:lumMod val="95000"/>
                    <a:lumOff val="5000"/>
                  </a:schemeClr>
                </a:gs>
                <a:gs pos="39999">
                  <a:schemeClr val="bg2">
                    <a:lumMod val="65000"/>
                    <a:lumOff val="35000"/>
                  </a:schemeClr>
                </a:gs>
              </a:gsLst>
              <a:lin ang="5400000" scaled="0"/>
            </a:gradFill>
            <a:ln>
              <a:noFill/>
              <a:headEnd type="none" w="med" len="med"/>
              <a:tailEnd type="none" w="med" len="med"/>
            </a:ln>
            <a:effectLst/>
            <a:scene3d>
              <a:camera prst="perspectiveRelaxedModerately">
                <a:rot lat="19299179" lon="20951309" rev="522199"/>
              </a:camera>
              <a:lightRig rig="threePt" dir="t"/>
            </a:scene3d>
            <a:sp3d extrusionH="177800">
              <a:bevelT w="19050" h="19050" prst="coolSlan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600" dirty="0" smtClean="0">
                  <a:solidFill>
                    <a:schemeClr val="tx1"/>
                  </a:solidFill>
                  <a:effectLst>
                    <a:outerShdw blurRad="38100" dist="38100" dir="2700000" algn="tl">
                      <a:srgbClr val="000000">
                        <a:alpha val="43137"/>
                      </a:srgbClr>
                    </a:outerShdw>
                  </a:effectLst>
                  <a:latin typeface="Trebuchet MS" pitchFamily="34" charset="0"/>
                </a:rPr>
                <a:t>Sensor MCU</a:t>
              </a:r>
            </a:p>
          </p:txBody>
        </p:sp>
        <p:sp>
          <p:nvSpPr>
            <p:cNvPr id="42" name="Rectangle 41"/>
            <p:cNvSpPr/>
            <p:nvPr/>
          </p:nvSpPr>
          <p:spPr bwMode="auto">
            <a:xfrm>
              <a:off x="935492" y="535701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3" name="Rectangle 42"/>
            <p:cNvSpPr/>
            <p:nvPr/>
          </p:nvSpPr>
          <p:spPr bwMode="auto">
            <a:xfrm>
              <a:off x="1037885" y="535225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4" name="Rectangle 43"/>
            <p:cNvSpPr/>
            <p:nvPr/>
          </p:nvSpPr>
          <p:spPr bwMode="auto">
            <a:xfrm>
              <a:off x="1140279" y="534986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 name="Rectangle 44"/>
            <p:cNvSpPr/>
            <p:nvPr/>
          </p:nvSpPr>
          <p:spPr bwMode="auto">
            <a:xfrm>
              <a:off x="1245038" y="534750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Rectangle 45"/>
            <p:cNvSpPr/>
            <p:nvPr/>
          </p:nvSpPr>
          <p:spPr bwMode="auto">
            <a:xfrm>
              <a:off x="1347431" y="534274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bwMode="auto">
            <a:xfrm>
              <a:off x="1449825" y="534036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 name="Rectangle 47"/>
            <p:cNvSpPr/>
            <p:nvPr/>
          </p:nvSpPr>
          <p:spPr bwMode="auto">
            <a:xfrm>
              <a:off x="1559379" y="533796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9" name="Rectangle 48"/>
            <p:cNvSpPr/>
            <p:nvPr/>
          </p:nvSpPr>
          <p:spPr bwMode="auto">
            <a:xfrm>
              <a:off x="1661772" y="533320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0" name="Rectangle 49"/>
            <p:cNvSpPr/>
            <p:nvPr/>
          </p:nvSpPr>
          <p:spPr bwMode="auto">
            <a:xfrm>
              <a:off x="1764166" y="533081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Rectangle 50"/>
            <p:cNvSpPr/>
            <p:nvPr/>
          </p:nvSpPr>
          <p:spPr bwMode="auto">
            <a:xfrm>
              <a:off x="1868925" y="532845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 name="Rectangle 51"/>
            <p:cNvSpPr/>
            <p:nvPr/>
          </p:nvSpPr>
          <p:spPr bwMode="auto">
            <a:xfrm>
              <a:off x="1971318" y="532369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19" name="Left-Right Arrow 18"/>
          <p:cNvSpPr/>
          <p:nvPr/>
        </p:nvSpPr>
        <p:spPr>
          <a:xfrm rot="5400000">
            <a:off x="2643121" y="4970349"/>
            <a:ext cx="774195" cy="296817"/>
          </a:xfrm>
          <a:prstGeom prst="leftRightArrow">
            <a:avLst/>
          </a:prstGeom>
          <a:solidFill>
            <a:schemeClr val="tx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Bent Arrow 27"/>
          <p:cNvSpPr/>
          <p:nvPr/>
        </p:nvSpPr>
        <p:spPr bwMode="auto">
          <a:xfrm rot="5400000">
            <a:off x="5332144" y="2923054"/>
            <a:ext cx="3517656" cy="624300"/>
          </a:xfrm>
          <a:prstGeom prst="bentArrow">
            <a:avLst/>
          </a:prstGeom>
          <a:solidFill>
            <a:schemeClr val="tx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4" name="Title 1"/>
          <p:cNvSpPr>
            <a:spLocks noGrp="1"/>
          </p:cNvSpPr>
          <p:nvPr>
            <p:ph type="title"/>
          </p:nvPr>
        </p:nvSpPr>
        <p:spPr>
          <a:xfrm>
            <a:off x="382588" y="228600"/>
            <a:ext cx="8380412" cy="498598"/>
          </a:xfrm>
        </p:spPr>
        <p:txBody>
          <a:bodyPr/>
          <a:lstStyle/>
          <a:p>
            <a:r>
              <a:rPr lang="en-US" sz="3600" dirty="0" smtClean="0"/>
              <a:t>Adaptive Brightness Windows 7 Components</a:t>
            </a:r>
            <a:endParaRPr lang="en-US" sz="3600" dirty="0"/>
          </a:p>
        </p:txBody>
      </p:sp>
      <p:sp>
        <p:nvSpPr>
          <p:cNvPr id="6" name="Rounded Rectangle 5"/>
          <p:cNvSpPr/>
          <p:nvPr/>
        </p:nvSpPr>
        <p:spPr>
          <a:xfrm>
            <a:off x="1943100" y="4194631"/>
            <a:ext cx="2133600" cy="51920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ACPI ALS drivers</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Rounded Rectangle 8"/>
          <p:cNvSpPr/>
          <p:nvPr/>
        </p:nvSpPr>
        <p:spPr>
          <a:xfrm>
            <a:off x="1600200" y="2295087"/>
            <a:ext cx="2812920" cy="54312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Sensor API</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0" name="Rounded Rectangle 9"/>
          <p:cNvSpPr/>
          <p:nvPr/>
        </p:nvSpPr>
        <p:spPr>
          <a:xfrm>
            <a:off x="381000" y="1023999"/>
            <a:ext cx="2452984" cy="69552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Light-aware application</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a:xfrm>
            <a:off x="3185816" y="1023999"/>
            <a:ext cx="3672184" cy="69715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Sensor monitor service</a:t>
            </a:r>
          </a:p>
        </p:txBody>
      </p:sp>
      <p:sp>
        <p:nvSpPr>
          <p:cNvPr id="12" name="Left-Right Arrow 11"/>
          <p:cNvSpPr/>
          <p:nvPr/>
        </p:nvSpPr>
        <p:spPr>
          <a:xfrm rot="5400000">
            <a:off x="3453718" y="1895021"/>
            <a:ext cx="590956" cy="228600"/>
          </a:xfrm>
          <a:prstGeom prst="leftRightArrow">
            <a:avLst/>
          </a:prstGeom>
          <a:solidFill>
            <a:schemeClr val="tx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5400000">
            <a:off x="2028621" y="1890977"/>
            <a:ext cx="590956" cy="228600"/>
          </a:xfrm>
          <a:prstGeom prst="leftRightArrow">
            <a:avLst/>
          </a:prstGeom>
          <a:solidFill>
            <a:schemeClr val="tx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724400" y="2310077"/>
            <a:ext cx="1981200" cy="137655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Advanced power configuration CPL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0" name="TextBox 19"/>
          <p:cNvSpPr txBox="1"/>
          <p:nvPr/>
        </p:nvSpPr>
        <p:spPr>
          <a:xfrm>
            <a:off x="3630608" y="5376709"/>
            <a:ext cx="1435262" cy="646331"/>
          </a:xfrm>
          <a:prstGeom prst="rect">
            <a:avLst/>
          </a:prstGeom>
          <a:noFill/>
        </p:spPr>
        <p:txBody>
          <a:bodyPr wrap="square" rtlCol="0">
            <a:spAutoFit/>
          </a:bodyPr>
          <a:lstStyle/>
          <a:p>
            <a:r>
              <a:rPr lang="en-US" dirty="0" smtClean="0">
                <a:latin typeface="Trebuchet MS" pitchFamily="34" charset="0"/>
              </a:rPr>
              <a:t>ACPI ALS Hardware</a:t>
            </a:r>
            <a:endParaRPr lang="en-US" dirty="0">
              <a:latin typeface="Trebuchet MS" pitchFamily="34" charset="0"/>
            </a:endParaRPr>
          </a:p>
        </p:txBody>
      </p:sp>
      <p:sp>
        <p:nvSpPr>
          <p:cNvPr id="24" name="Left-Right Arrow 23"/>
          <p:cNvSpPr/>
          <p:nvPr/>
        </p:nvSpPr>
        <p:spPr>
          <a:xfrm rot="5400000">
            <a:off x="5419522" y="1890977"/>
            <a:ext cx="590956" cy="228600"/>
          </a:xfrm>
          <a:prstGeom prst="leftRightArrow">
            <a:avLst/>
          </a:prstGeom>
          <a:solidFill>
            <a:schemeClr val="tx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p:cNvSpPr/>
          <p:nvPr/>
        </p:nvSpPr>
        <p:spPr>
          <a:xfrm rot="5400000">
            <a:off x="2378218" y="3379704"/>
            <a:ext cx="1293751" cy="278039"/>
          </a:xfrm>
          <a:prstGeom prst="leftRightArrow">
            <a:avLst/>
          </a:prstGeom>
          <a:solidFill>
            <a:schemeClr val="tx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032960" y="5032136"/>
            <a:ext cx="2414361" cy="10668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WDDM supported dimmable display</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9" name="TextBox 28"/>
          <p:cNvSpPr txBox="1"/>
          <p:nvPr/>
        </p:nvSpPr>
        <p:spPr>
          <a:xfrm>
            <a:off x="214085" y="3541489"/>
            <a:ext cx="1095172" cy="369332"/>
          </a:xfrm>
          <a:prstGeom prst="rect">
            <a:avLst/>
          </a:prstGeom>
          <a:noFill/>
        </p:spPr>
        <p:txBody>
          <a:bodyPr wrap="none" rtlCol="0">
            <a:spAutoFit/>
          </a:bodyPr>
          <a:lstStyle/>
          <a:p>
            <a:r>
              <a:rPr lang="en-US" dirty="0" smtClean="0">
                <a:latin typeface="Trebuchet MS" pitchFamily="34" charset="0"/>
              </a:rPr>
              <a:t>Software</a:t>
            </a:r>
            <a:endParaRPr lang="en-US" dirty="0">
              <a:latin typeface="Trebuchet MS" pitchFamily="34" charset="0"/>
            </a:endParaRPr>
          </a:p>
        </p:txBody>
      </p:sp>
      <p:sp>
        <p:nvSpPr>
          <p:cNvPr id="30" name="TextBox 29"/>
          <p:cNvSpPr txBox="1"/>
          <p:nvPr/>
        </p:nvSpPr>
        <p:spPr>
          <a:xfrm>
            <a:off x="209136" y="3897544"/>
            <a:ext cx="1184940" cy="369332"/>
          </a:xfrm>
          <a:prstGeom prst="rect">
            <a:avLst/>
          </a:prstGeom>
          <a:noFill/>
        </p:spPr>
        <p:txBody>
          <a:bodyPr wrap="none" rtlCol="0">
            <a:spAutoFit/>
          </a:bodyPr>
          <a:lstStyle/>
          <a:p>
            <a:r>
              <a:rPr lang="en-US" dirty="0" smtClean="0">
                <a:latin typeface="Trebuchet MS" pitchFamily="34" charset="0"/>
              </a:rPr>
              <a:t>Hardware</a:t>
            </a:r>
            <a:endParaRPr lang="en-US" dirty="0">
              <a:latin typeface="Trebuchet MS" pitchFamily="34" charset="0"/>
            </a:endParaRPr>
          </a:p>
        </p:txBody>
      </p:sp>
      <p:cxnSp>
        <p:nvCxnSpPr>
          <p:cNvPr id="31" name="Straight Connector 30"/>
          <p:cNvCxnSpPr/>
          <p:nvPr/>
        </p:nvCxnSpPr>
        <p:spPr>
          <a:xfrm rot="10800000" flipV="1">
            <a:off x="376919" y="3875318"/>
            <a:ext cx="8429625" cy="19050"/>
          </a:xfrm>
          <a:prstGeom prst="line">
            <a:avLst/>
          </a:prstGeom>
          <a:ln w="28575">
            <a:solidFill>
              <a:schemeClr val="tx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315200" y="2783118"/>
            <a:ext cx="609462" cy="369332"/>
          </a:xfrm>
          <a:prstGeom prst="rect">
            <a:avLst/>
          </a:prstGeom>
          <a:noFill/>
          <a:effectLst>
            <a:outerShdw blurRad="50800" dist="38100" dir="8100000" algn="tr" rotWithShape="0">
              <a:prstClr val="black">
                <a:alpha val="40000"/>
              </a:prstClr>
            </a:outerShdw>
          </a:effectLst>
        </p:spPr>
        <p:txBody>
          <a:bodyPr wrap="none" rtlCol="0">
            <a:spAutoFit/>
          </a:bodyPr>
          <a:lstStyle/>
          <a:p>
            <a:r>
              <a:rPr lang="en-US" dirty="0" smtClean="0">
                <a:latin typeface="Trebuchet MS" pitchFamily="34" charset="0"/>
              </a:rPr>
              <a:t>WMI</a:t>
            </a:r>
            <a:endParaRPr lang="en-US" dirty="0">
              <a:latin typeface="Trebuchet MS" pitchFamily="34" charset="0"/>
            </a:endParaRPr>
          </a:p>
        </p:txBody>
      </p:sp>
      <p:sp>
        <p:nvSpPr>
          <p:cNvPr id="21" name="TextBox 20"/>
          <p:cNvSpPr txBox="1"/>
          <p:nvPr/>
        </p:nvSpPr>
        <p:spPr>
          <a:xfrm>
            <a:off x="7398603" y="899884"/>
            <a:ext cx="2033275" cy="861183"/>
          </a:xfrm>
          <a:prstGeom prst="rect">
            <a:avLst/>
          </a:prstGeom>
          <a:noFill/>
        </p:spPr>
        <p:txBody>
          <a:bodyPr wrap="square" rtlCol="0">
            <a:spAutoFit/>
          </a:bodyPr>
          <a:lstStyle/>
          <a:p>
            <a:r>
              <a:rPr lang="en-US" sz="2400" dirty="0" smtClean="0">
                <a:solidFill>
                  <a:srgbClr val="00B0F0"/>
                </a:solidFill>
                <a:effectLst>
                  <a:outerShdw blurRad="38100" dist="38100" dir="2700000" algn="tl">
                    <a:srgbClr val="000000">
                      <a:alpha val="43137"/>
                    </a:srgbClr>
                  </a:outerShdw>
                </a:effectLst>
                <a:latin typeface="Trebuchet MS" pitchFamily="34" charset="0"/>
              </a:rPr>
              <a:t>Blue = In Windows 7</a:t>
            </a:r>
          </a:p>
        </p:txBody>
      </p:sp>
      <p:grpSp>
        <p:nvGrpSpPr>
          <p:cNvPr id="22" name="Group 21"/>
          <p:cNvGrpSpPr/>
          <p:nvPr/>
        </p:nvGrpSpPr>
        <p:grpSpPr>
          <a:xfrm>
            <a:off x="2398052" y="5398108"/>
            <a:ext cx="1233714" cy="620709"/>
            <a:chOff x="851354" y="4911725"/>
            <a:chExt cx="1233714" cy="620709"/>
          </a:xfrm>
        </p:grpSpPr>
        <p:sp>
          <p:nvSpPr>
            <p:cNvPr id="23" name="Rectangle 22"/>
            <p:cNvSpPr/>
            <p:nvPr/>
          </p:nvSpPr>
          <p:spPr bwMode="auto">
            <a:xfrm>
              <a:off x="887867" y="498871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 name="Rectangle 26"/>
            <p:cNvSpPr/>
            <p:nvPr/>
          </p:nvSpPr>
          <p:spPr bwMode="auto">
            <a:xfrm>
              <a:off x="990260" y="498395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Rectangle 31"/>
            <p:cNvSpPr/>
            <p:nvPr/>
          </p:nvSpPr>
          <p:spPr bwMode="auto">
            <a:xfrm>
              <a:off x="1092654" y="498156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 name="Rectangle 33"/>
            <p:cNvSpPr/>
            <p:nvPr/>
          </p:nvSpPr>
          <p:spPr bwMode="auto">
            <a:xfrm>
              <a:off x="1197413" y="497920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 name="Rectangle 34"/>
            <p:cNvSpPr/>
            <p:nvPr/>
          </p:nvSpPr>
          <p:spPr bwMode="auto">
            <a:xfrm>
              <a:off x="1299806" y="497444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 name="Rectangle 35"/>
            <p:cNvSpPr/>
            <p:nvPr/>
          </p:nvSpPr>
          <p:spPr bwMode="auto">
            <a:xfrm>
              <a:off x="1402200" y="497206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Rectangle 36"/>
            <p:cNvSpPr/>
            <p:nvPr/>
          </p:nvSpPr>
          <p:spPr bwMode="auto">
            <a:xfrm>
              <a:off x="1511754" y="496966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Rectangle 37"/>
            <p:cNvSpPr/>
            <p:nvPr/>
          </p:nvSpPr>
          <p:spPr bwMode="auto">
            <a:xfrm>
              <a:off x="1614147" y="496490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 name="Rectangle 38"/>
            <p:cNvSpPr/>
            <p:nvPr/>
          </p:nvSpPr>
          <p:spPr bwMode="auto">
            <a:xfrm>
              <a:off x="1716541" y="496251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0" name="Rectangle 39"/>
            <p:cNvSpPr/>
            <p:nvPr/>
          </p:nvSpPr>
          <p:spPr bwMode="auto">
            <a:xfrm>
              <a:off x="1821300" y="496015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1" name="Rectangle 40"/>
            <p:cNvSpPr/>
            <p:nvPr/>
          </p:nvSpPr>
          <p:spPr bwMode="auto">
            <a:xfrm>
              <a:off x="1923693" y="495539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2" name="Rectangle 41"/>
            <p:cNvSpPr/>
            <p:nvPr/>
          </p:nvSpPr>
          <p:spPr bwMode="auto">
            <a:xfrm>
              <a:off x="851354" y="4911725"/>
              <a:ext cx="1233714" cy="406400"/>
            </a:xfrm>
            <a:prstGeom prst="rect">
              <a:avLst/>
            </a:prstGeom>
            <a:gradFill>
              <a:gsLst>
                <a:gs pos="0">
                  <a:schemeClr val="bg2">
                    <a:lumMod val="95000"/>
                    <a:lumOff val="5000"/>
                  </a:schemeClr>
                </a:gs>
                <a:gs pos="39999">
                  <a:schemeClr val="bg2">
                    <a:lumMod val="65000"/>
                    <a:lumOff val="35000"/>
                  </a:schemeClr>
                </a:gs>
              </a:gsLst>
              <a:lin ang="5400000" scaled="0"/>
            </a:gradFill>
            <a:ln>
              <a:noFill/>
              <a:headEnd type="none" w="med" len="med"/>
              <a:tailEnd type="none" w="med" len="med"/>
            </a:ln>
            <a:effectLst/>
            <a:scene3d>
              <a:camera prst="perspectiveRelaxedModerately">
                <a:rot lat="19299179" lon="20951309" rev="522199"/>
              </a:camera>
              <a:lightRig rig="threePt" dir="t"/>
            </a:scene3d>
            <a:sp3d extrusionH="177800">
              <a:bevelT w="19050" h="19050" prst="coolSlan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600" dirty="0" smtClean="0">
                  <a:solidFill>
                    <a:schemeClr val="tx1"/>
                  </a:solidFill>
                  <a:effectLst>
                    <a:outerShdw blurRad="38100" dist="38100" dir="2700000" algn="tl">
                      <a:srgbClr val="000000">
                        <a:alpha val="43137"/>
                      </a:srgbClr>
                    </a:outerShdw>
                  </a:effectLst>
                  <a:latin typeface="Trebuchet MS" pitchFamily="34" charset="0"/>
                </a:rPr>
                <a:t>Sensor MCU</a:t>
              </a:r>
            </a:p>
          </p:txBody>
        </p:sp>
        <p:sp>
          <p:nvSpPr>
            <p:cNvPr id="43" name="Rectangle 42"/>
            <p:cNvSpPr/>
            <p:nvPr/>
          </p:nvSpPr>
          <p:spPr bwMode="auto">
            <a:xfrm>
              <a:off x="935492" y="535701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4" name="Rectangle 43"/>
            <p:cNvSpPr/>
            <p:nvPr/>
          </p:nvSpPr>
          <p:spPr bwMode="auto">
            <a:xfrm>
              <a:off x="1037885" y="535225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 name="Rectangle 44"/>
            <p:cNvSpPr/>
            <p:nvPr/>
          </p:nvSpPr>
          <p:spPr bwMode="auto">
            <a:xfrm>
              <a:off x="1140279" y="534986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Rectangle 45"/>
            <p:cNvSpPr/>
            <p:nvPr/>
          </p:nvSpPr>
          <p:spPr bwMode="auto">
            <a:xfrm>
              <a:off x="1245038" y="534750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bwMode="auto">
            <a:xfrm>
              <a:off x="1347431" y="534274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 name="Rectangle 47"/>
            <p:cNvSpPr/>
            <p:nvPr/>
          </p:nvSpPr>
          <p:spPr bwMode="auto">
            <a:xfrm>
              <a:off x="1449825" y="534036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9" name="Rectangle 48"/>
            <p:cNvSpPr/>
            <p:nvPr/>
          </p:nvSpPr>
          <p:spPr bwMode="auto">
            <a:xfrm>
              <a:off x="1559379" y="533796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0" name="Rectangle 49"/>
            <p:cNvSpPr/>
            <p:nvPr/>
          </p:nvSpPr>
          <p:spPr bwMode="auto">
            <a:xfrm>
              <a:off x="1661772" y="533320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Rectangle 50"/>
            <p:cNvSpPr/>
            <p:nvPr/>
          </p:nvSpPr>
          <p:spPr bwMode="auto">
            <a:xfrm>
              <a:off x="1764166" y="533081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 name="Rectangle 51"/>
            <p:cNvSpPr/>
            <p:nvPr/>
          </p:nvSpPr>
          <p:spPr bwMode="auto">
            <a:xfrm>
              <a:off x="1868925" y="532845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3" name="Rectangle 52"/>
            <p:cNvSpPr/>
            <p:nvPr/>
          </p:nvSpPr>
          <p:spPr bwMode="auto">
            <a:xfrm>
              <a:off x="1971318" y="532369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19" name="Left-Right Arrow 18"/>
          <p:cNvSpPr/>
          <p:nvPr/>
        </p:nvSpPr>
        <p:spPr>
          <a:xfrm rot="5400000">
            <a:off x="2647985" y="4965485"/>
            <a:ext cx="764468" cy="296817"/>
          </a:xfrm>
          <a:prstGeom prst="leftRightArrow">
            <a:avLst/>
          </a:prstGeom>
          <a:solidFill>
            <a:schemeClr val="tx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Adaptive Brightness </a:t>
            </a:r>
            <a:br>
              <a:rPr lang="en-US" dirty="0" smtClean="0"/>
            </a:br>
            <a:r>
              <a:rPr lang="en-US" dirty="0" smtClean="0"/>
              <a:t>Hardware Requirements</a:t>
            </a:r>
            <a:endParaRPr lang="en-US" dirty="0"/>
          </a:p>
        </p:txBody>
      </p:sp>
      <p:sp>
        <p:nvSpPr>
          <p:cNvPr id="3" name="Content Placeholder 2"/>
          <p:cNvSpPr>
            <a:spLocks noGrp="1"/>
          </p:cNvSpPr>
          <p:nvPr>
            <p:ph idx="1"/>
          </p:nvPr>
        </p:nvSpPr>
        <p:spPr>
          <a:xfrm>
            <a:off x="381000" y="1901825"/>
            <a:ext cx="8380412" cy="4183196"/>
          </a:xfrm>
        </p:spPr>
        <p:txBody>
          <a:bodyPr/>
          <a:lstStyle/>
          <a:p>
            <a:pPr marL="344488" indent="-344488"/>
            <a:r>
              <a:rPr lang="en-US" sz="2800" dirty="0" smtClean="0"/>
              <a:t>One or more light sensors integrated through ACPI, compliant with ACPI 3.0b specification, including</a:t>
            </a:r>
          </a:p>
          <a:p>
            <a:pPr marL="622300" lvl="1" indent="-277813"/>
            <a:r>
              <a:rPr lang="en-US" sz="2400" dirty="0" smtClean="0"/>
              <a:t>_ALI method (with notifications)</a:t>
            </a:r>
          </a:p>
          <a:p>
            <a:pPr marL="622300" lvl="1" indent="-277813"/>
            <a:r>
              <a:rPr lang="en-US" sz="2400" dirty="0" smtClean="0"/>
              <a:t>_ALR method</a:t>
            </a:r>
          </a:p>
          <a:p>
            <a:pPr marL="622300" lvl="1" indent="-277813"/>
            <a:r>
              <a:rPr lang="en-US" sz="2400" dirty="0" smtClean="0"/>
              <a:t>Sensor enumerates with ACPI0008 PNP ID</a:t>
            </a:r>
          </a:p>
          <a:p>
            <a:pPr marL="344488" indent="-344488"/>
            <a:r>
              <a:rPr lang="en-US" sz="2800" dirty="0" smtClean="0"/>
              <a:t>Brightness control using WDDM, options</a:t>
            </a:r>
          </a:p>
          <a:p>
            <a:pPr marL="569913" lvl="1" indent="-225425"/>
            <a:r>
              <a:rPr lang="en-US" sz="2400" dirty="0" smtClean="0"/>
              <a:t>ACPI brightness methods</a:t>
            </a:r>
          </a:p>
          <a:p>
            <a:pPr marL="569913" lvl="1" indent="-225425"/>
            <a:r>
              <a:rPr lang="en-US" sz="2400" dirty="0" smtClean="0"/>
              <a:t>WDDM support in video driver</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Light-Aware Applications (Part A)</a:t>
            </a:r>
            <a:endParaRPr lang="en-US" sz="4400" dirty="0"/>
          </a:p>
        </p:txBody>
      </p:sp>
      <p:pic>
        <p:nvPicPr>
          <p:cNvPr id="4" name="Picture 3" descr="C:\Users\gaving\Desktop\light aware ui\Sized\MSDN indoors 40.jpg"/>
          <p:cNvPicPr>
            <a:picLocks noChangeAspect="1" noChangeArrowheads="1"/>
          </p:cNvPicPr>
          <p:nvPr/>
        </p:nvPicPr>
        <p:blipFill>
          <a:blip r:embed="rId3" cstate="print"/>
          <a:srcRect l="15466" t="16369" r="14437" b="16936"/>
          <a:stretch>
            <a:fillRect/>
          </a:stretch>
        </p:blipFill>
        <p:spPr bwMode="auto">
          <a:xfrm>
            <a:off x="116112" y="2888339"/>
            <a:ext cx="4325254" cy="3084923"/>
          </a:xfrm>
          <a:prstGeom prst="rect">
            <a:avLst/>
          </a:prstGeom>
          <a:noFill/>
        </p:spPr>
      </p:pic>
      <p:pic>
        <p:nvPicPr>
          <p:cNvPr id="5" name="Picture 4" descr="C:\Users\gaving\Desktop\light aware ui\Sized\MSDN outdoors 100.jpg"/>
          <p:cNvPicPr>
            <a:picLocks noChangeAspect="1" noChangeArrowheads="1"/>
          </p:cNvPicPr>
          <p:nvPr/>
        </p:nvPicPr>
        <p:blipFill>
          <a:blip r:embed="rId4" cstate="print"/>
          <a:srcRect l="17645" t="17451" r="14853" b="17269"/>
          <a:stretch>
            <a:fillRect/>
          </a:stretch>
        </p:blipFill>
        <p:spPr bwMode="auto">
          <a:xfrm>
            <a:off x="4702177" y="2873825"/>
            <a:ext cx="4304530" cy="3120572"/>
          </a:xfrm>
          <a:prstGeom prst="rect">
            <a:avLst/>
          </a:prstGeom>
          <a:noFill/>
        </p:spPr>
      </p:pic>
      <p:sp>
        <p:nvSpPr>
          <p:cNvPr id="6" name="TextBox 5"/>
          <p:cNvSpPr txBox="1"/>
          <p:nvPr/>
        </p:nvSpPr>
        <p:spPr>
          <a:xfrm>
            <a:off x="116112" y="2197027"/>
            <a:ext cx="4285341" cy="707886"/>
          </a:xfrm>
          <a:prstGeom prst="rect">
            <a:avLst/>
          </a:prstGeom>
          <a:noFill/>
        </p:spPr>
        <p:txBody>
          <a:bodyPr wrap="square" rtlCol="0">
            <a:spAutoFit/>
          </a:bodyPr>
          <a:lstStyle/>
          <a:p>
            <a:r>
              <a:rPr lang="en-US" sz="2000" dirty="0" smtClean="0">
                <a:latin typeface="Trebuchet MS" pitchFamily="34" charset="0"/>
              </a:rPr>
              <a:t>UI without light-awareness,</a:t>
            </a:r>
          </a:p>
          <a:p>
            <a:r>
              <a:rPr lang="en-US" sz="2000" dirty="0" smtClean="0">
                <a:latin typeface="Trebuchet MS" pitchFamily="34" charset="0"/>
              </a:rPr>
              <a:t>40% screen brightness</a:t>
            </a:r>
            <a:endParaRPr lang="en-US" sz="2000" dirty="0">
              <a:latin typeface="Trebuchet MS" pitchFamily="34" charset="0"/>
            </a:endParaRPr>
          </a:p>
        </p:txBody>
      </p:sp>
      <p:sp>
        <p:nvSpPr>
          <p:cNvPr id="7" name="TextBox 6"/>
          <p:cNvSpPr txBox="1"/>
          <p:nvPr/>
        </p:nvSpPr>
        <p:spPr>
          <a:xfrm>
            <a:off x="4702177" y="2167998"/>
            <a:ext cx="4416387" cy="707886"/>
          </a:xfrm>
          <a:prstGeom prst="rect">
            <a:avLst/>
          </a:prstGeom>
          <a:noFill/>
        </p:spPr>
        <p:txBody>
          <a:bodyPr wrap="square" rtlCol="0">
            <a:spAutoFit/>
          </a:bodyPr>
          <a:lstStyle/>
          <a:p>
            <a:r>
              <a:rPr lang="en-US" sz="2000" dirty="0" smtClean="0">
                <a:latin typeface="Trebuchet MS" pitchFamily="34" charset="0"/>
              </a:rPr>
              <a:t>UI with light-awareness,</a:t>
            </a:r>
          </a:p>
          <a:p>
            <a:r>
              <a:rPr lang="en-US" sz="2000" dirty="0" smtClean="0">
                <a:latin typeface="Trebuchet MS" pitchFamily="34" charset="0"/>
              </a:rPr>
              <a:t>100% screen brightness</a:t>
            </a:r>
            <a:endParaRPr lang="en-US" sz="2000" dirty="0">
              <a:latin typeface="Trebuchet MS" pitchFamily="34" charset="0"/>
            </a:endParaRPr>
          </a:p>
        </p:txBody>
      </p:sp>
      <p:sp>
        <p:nvSpPr>
          <p:cNvPr id="8" name="Right Brace 7"/>
          <p:cNvSpPr/>
          <p:nvPr/>
        </p:nvSpPr>
        <p:spPr bwMode="auto">
          <a:xfrm rot="16200000">
            <a:off x="4332516" y="-2474688"/>
            <a:ext cx="435429" cy="8752117"/>
          </a:xfrm>
          <a:prstGeom prst="rightBrace">
            <a:avLst>
              <a:gd name="adj1" fmla="val 8333"/>
              <a:gd name="adj2" fmla="val 50633"/>
            </a:avLst>
          </a:prstGeom>
          <a:noFill/>
          <a:ln w="12700"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9" name="TextBox 8"/>
          <p:cNvSpPr txBox="1"/>
          <p:nvPr/>
        </p:nvSpPr>
        <p:spPr>
          <a:xfrm>
            <a:off x="2032001" y="1277259"/>
            <a:ext cx="5222071"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Trebuchet MS" pitchFamily="34" charset="0"/>
              </a:rPr>
              <a:t>Photos taken in direct sunlight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Light-Aware Applications (Part B)</a:t>
            </a:r>
            <a:endParaRPr lang="en-US" sz="4400" dirty="0"/>
          </a:p>
        </p:txBody>
      </p:sp>
      <p:sp>
        <p:nvSpPr>
          <p:cNvPr id="8" name="Right Brace 7"/>
          <p:cNvSpPr/>
          <p:nvPr/>
        </p:nvSpPr>
        <p:spPr bwMode="auto">
          <a:xfrm rot="16200000">
            <a:off x="4332516" y="-2474688"/>
            <a:ext cx="435429" cy="8752117"/>
          </a:xfrm>
          <a:prstGeom prst="rightBrace">
            <a:avLst>
              <a:gd name="adj1" fmla="val 8333"/>
              <a:gd name="adj2" fmla="val 50633"/>
            </a:avLst>
          </a:prstGeom>
          <a:noFill/>
          <a:ln w="12700" cap="flat" cmpd="sng" algn="ctr">
            <a:solidFill>
              <a:srgbClr val="FFC000"/>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9" name="TextBox 8"/>
          <p:cNvSpPr txBox="1"/>
          <p:nvPr/>
        </p:nvSpPr>
        <p:spPr>
          <a:xfrm>
            <a:off x="2032001" y="1277259"/>
            <a:ext cx="5222071"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Trebuchet MS" pitchFamily="34" charset="0"/>
              </a:rPr>
              <a:t>Photos taken in direct sunlight</a:t>
            </a:r>
          </a:p>
        </p:txBody>
      </p:sp>
      <p:sp>
        <p:nvSpPr>
          <p:cNvPr id="10" name="TextBox 9"/>
          <p:cNvSpPr txBox="1"/>
          <p:nvPr/>
        </p:nvSpPr>
        <p:spPr>
          <a:xfrm>
            <a:off x="159653" y="2188679"/>
            <a:ext cx="4296229" cy="707886"/>
          </a:xfrm>
          <a:prstGeom prst="rect">
            <a:avLst/>
          </a:prstGeom>
          <a:noFill/>
        </p:spPr>
        <p:txBody>
          <a:bodyPr wrap="square" rtlCol="0">
            <a:spAutoFit/>
          </a:bodyPr>
          <a:lstStyle/>
          <a:p>
            <a:r>
              <a:rPr lang="en-US" sz="2000" dirty="0" smtClean="0">
                <a:latin typeface="Trebuchet MS" pitchFamily="34" charset="0"/>
              </a:rPr>
              <a:t>Navigation UI:</a:t>
            </a:r>
          </a:p>
          <a:p>
            <a:r>
              <a:rPr lang="en-US" sz="2000" b="1" dirty="0" smtClean="0">
                <a:latin typeface="Trebuchet MS" pitchFamily="34" charset="0"/>
              </a:rPr>
              <a:t>without</a:t>
            </a:r>
            <a:r>
              <a:rPr lang="en-US" sz="2000" dirty="0" smtClean="0">
                <a:latin typeface="Trebuchet MS" pitchFamily="34" charset="0"/>
              </a:rPr>
              <a:t> light-awareness</a:t>
            </a:r>
            <a:endParaRPr lang="en-US" sz="2000" dirty="0">
              <a:latin typeface="Trebuchet MS" pitchFamily="34" charset="0"/>
            </a:endParaRPr>
          </a:p>
        </p:txBody>
      </p:sp>
      <p:sp>
        <p:nvSpPr>
          <p:cNvPr id="11" name="TextBox 10"/>
          <p:cNvSpPr txBox="1"/>
          <p:nvPr/>
        </p:nvSpPr>
        <p:spPr>
          <a:xfrm>
            <a:off x="4556186" y="2191655"/>
            <a:ext cx="4428159" cy="707886"/>
          </a:xfrm>
          <a:prstGeom prst="rect">
            <a:avLst/>
          </a:prstGeom>
          <a:noFill/>
        </p:spPr>
        <p:txBody>
          <a:bodyPr wrap="square" rtlCol="0">
            <a:spAutoFit/>
          </a:bodyPr>
          <a:lstStyle/>
          <a:p>
            <a:r>
              <a:rPr lang="en-US" sz="2000" dirty="0" smtClean="0">
                <a:latin typeface="Trebuchet MS" pitchFamily="34" charset="0"/>
              </a:rPr>
              <a:t>Navigation UI:</a:t>
            </a:r>
          </a:p>
          <a:p>
            <a:r>
              <a:rPr lang="en-US" sz="2000" b="1" dirty="0" smtClean="0">
                <a:latin typeface="Trebuchet MS" pitchFamily="34" charset="0"/>
              </a:rPr>
              <a:t>with</a:t>
            </a:r>
            <a:r>
              <a:rPr lang="en-US" sz="2000" dirty="0" smtClean="0">
                <a:latin typeface="Trebuchet MS" pitchFamily="34" charset="0"/>
              </a:rPr>
              <a:t> light-awareness</a:t>
            </a:r>
            <a:endParaRPr lang="en-US" sz="2000" dirty="0">
              <a:latin typeface="Trebuchet MS"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253107" y="2937326"/>
            <a:ext cx="4240958" cy="2423888"/>
          </a:xfrm>
          <a:prstGeom prst="rect">
            <a:avLst/>
          </a:prstGeom>
          <a:noFill/>
          <a:ln w="9525">
            <a:noFill/>
            <a:miter lim="800000"/>
            <a:headEnd/>
            <a:tailEnd/>
          </a:ln>
          <a:effectLst/>
        </p:spPr>
      </p:pic>
      <p:pic>
        <p:nvPicPr>
          <p:cNvPr id="13" name="Picture 3"/>
          <p:cNvPicPr>
            <a:picLocks noChangeAspect="1" noChangeArrowheads="1"/>
          </p:cNvPicPr>
          <p:nvPr/>
        </p:nvPicPr>
        <p:blipFill>
          <a:blip r:embed="rId4" cstate="print"/>
          <a:srcRect/>
          <a:stretch>
            <a:fillRect/>
          </a:stretch>
        </p:blipFill>
        <p:spPr bwMode="auto">
          <a:xfrm>
            <a:off x="4650939" y="2922812"/>
            <a:ext cx="4267181" cy="242388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7 Sensor </a:t>
            </a:r>
            <a:br>
              <a:rPr lang="en-US" dirty="0" smtClean="0"/>
            </a:br>
            <a:r>
              <a:rPr lang="en-US" dirty="0" smtClean="0"/>
              <a:t>And Location Platform</a:t>
            </a:r>
            <a:endParaRPr lang="en-US" dirty="0"/>
          </a:p>
        </p:txBody>
      </p:sp>
      <p:sp>
        <p:nvSpPr>
          <p:cNvPr id="3" name="Subtitle 2"/>
          <p:cNvSpPr>
            <a:spLocks noGrp="1"/>
          </p:cNvSpPr>
          <p:nvPr>
            <p:ph type="subTitle" idx="1"/>
          </p:nvPr>
        </p:nvSpPr>
        <p:spPr/>
        <p:txBody>
          <a:bodyPr/>
          <a:lstStyle/>
          <a:p>
            <a:r>
              <a:rPr lang="en-US" dirty="0" smtClean="0"/>
              <a:t>Gavin Gear</a:t>
            </a:r>
          </a:p>
          <a:p>
            <a:r>
              <a:rPr lang="en-US" dirty="0" smtClean="0"/>
              <a:t>Program Manager</a:t>
            </a:r>
          </a:p>
          <a:p>
            <a:r>
              <a:rPr lang="en-US" dirty="0" smtClean="0"/>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lstStyle/>
          <a:p>
            <a:r>
              <a:rPr lang="en-US" dirty="0" smtClean="0"/>
              <a:t>Adaptive Brightness And Light-Aware UI</a:t>
            </a:r>
            <a:endParaRPr lang="en-US" dirty="0"/>
          </a:p>
        </p:txBody>
      </p:sp>
      <p:sp>
        <p:nvSpPr>
          <p:cNvPr id="7" name="Subtitle 6"/>
          <p:cNvSpPr>
            <a:spLocks noGrp="1"/>
          </p:cNvSpPr>
          <p:nvPr>
            <p:ph type="subTitle" idx="1"/>
          </p:nvPr>
        </p:nvSpPr>
        <p:spPr/>
        <p:txBody>
          <a:bodyPr/>
          <a:lstStyle/>
          <a:p>
            <a:endParaRPr lang="en-US"/>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Optimizing Adaptive Brightness</a:t>
            </a:r>
            <a:endParaRPr lang="en-US" dirty="0"/>
          </a:p>
        </p:txBody>
      </p:sp>
      <p:sp>
        <p:nvSpPr>
          <p:cNvPr id="5" name="Content Placeholder 4"/>
          <p:cNvSpPr>
            <a:spLocks noGrp="1"/>
          </p:cNvSpPr>
          <p:nvPr>
            <p:ph idx="1"/>
          </p:nvPr>
        </p:nvSpPr>
        <p:spPr>
          <a:xfrm>
            <a:off x="382588" y="1414464"/>
            <a:ext cx="8380412" cy="4719754"/>
          </a:xfrm>
        </p:spPr>
        <p:txBody>
          <a:bodyPr/>
          <a:lstStyle/>
          <a:p>
            <a:r>
              <a:rPr lang="en-US" dirty="0" smtClean="0"/>
              <a:t>Multiple sensors give a better approximation of lighting conditions</a:t>
            </a:r>
          </a:p>
          <a:p>
            <a:r>
              <a:rPr lang="en-US" dirty="0" smtClean="0"/>
              <a:t>Proper part selection and </a:t>
            </a:r>
            <a:br>
              <a:rPr lang="en-US" dirty="0" smtClean="0"/>
            </a:br>
            <a:r>
              <a:rPr lang="en-US" dirty="0" smtClean="0"/>
              <a:t>placement are critical</a:t>
            </a:r>
          </a:p>
          <a:p>
            <a:r>
              <a:rPr lang="en-US" dirty="0" smtClean="0"/>
              <a:t>Registry parameters can be used </a:t>
            </a:r>
            <a:br>
              <a:rPr lang="en-US" dirty="0" smtClean="0"/>
            </a:br>
            <a:r>
              <a:rPr lang="en-US" dirty="0" smtClean="0"/>
              <a:t>to specify behavior</a:t>
            </a:r>
          </a:p>
          <a:p>
            <a:pPr lvl="1"/>
            <a:r>
              <a:rPr lang="en-US" dirty="0" smtClean="0"/>
              <a:t>Ambient light response curve</a:t>
            </a:r>
          </a:p>
          <a:p>
            <a:pPr lvl="1"/>
            <a:r>
              <a:rPr lang="en-US" dirty="0" smtClean="0"/>
              <a:t>Display Response Interval</a:t>
            </a:r>
          </a:p>
          <a:p>
            <a:pPr lvl="1"/>
            <a:r>
              <a:rPr lang="en-US" dirty="0" err="1" smtClean="0"/>
              <a:t>Illuminance</a:t>
            </a:r>
            <a:r>
              <a:rPr lang="en-US" dirty="0" smtClean="0"/>
              <a:t> Change Sensitivity</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Sensor Development Kit</a:t>
            </a:r>
            <a:endParaRPr lang="en-US" dirty="0"/>
          </a:p>
        </p:txBody>
      </p:sp>
      <p:sp>
        <p:nvSpPr>
          <p:cNvPr id="4" name="Content Placeholder 2"/>
          <p:cNvSpPr>
            <a:spLocks noGrp="1"/>
          </p:cNvSpPr>
          <p:nvPr>
            <p:ph sz="half" idx="1"/>
          </p:nvPr>
        </p:nvSpPr>
        <p:spPr>
          <a:xfrm>
            <a:off x="382588" y="1414464"/>
            <a:ext cx="5156821" cy="4900829"/>
          </a:xfrm>
        </p:spPr>
        <p:txBody>
          <a:bodyPr/>
          <a:lstStyle/>
          <a:p>
            <a:pPr marL="292100" indent="-292100"/>
            <a:r>
              <a:rPr lang="en-US" sz="2400" dirty="0" smtClean="0"/>
              <a:t>Based on </a:t>
            </a:r>
            <a:r>
              <a:rPr lang="en-US" sz="2400" dirty="0" err="1" smtClean="0"/>
              <a:t>Freescale</a:t>
            </a:r>
            <a:r>
              <a:rPr lang="en-US" sz="2400" dirty="0" smtClean="0"/>
              <a:t> JM128 </a:t>
            </a:r>
            <a:br>
              <a:rPr lang="en-US" sz="2400" dirty="0" smtClean="0"/>
            </a:br>
            <a:r>
              <a:rPr lang="en-US" sz="2400" dirty="0" smtClean="0"/>
              <a:t>Badge Board (HID)</a:t>
            </a:r>
          </a:p>
          <a:p>
            <a:pPr marL="292100" indent="-292100"/>
            <a:r>
              <a:rPr lang="en-US" sz="2400" dirty="0" smtClean="0"/>
              <a:t>Sensors</a:t>
            </a:r>
          </a:p>
          <a:p>
            <a:pPr marL="517525" lvl="1" indent="-225425"/>
            <a:r>
              <a:rPr lang="en-US" sz="2000" dirty="0" smtClean="0"/>
              <a:t>Ambient light sensor</a:t>
            </a:r>
          </a:p>
          <a:p>
            <a:pPr marL="517525" lvl="1" indent="-225425"/>
            <a:r>
              <a:rPr lang="en-US" sz="2000" dirty="0" smtClean="0"/>
              <a:t>3D accelerometer</a:t>
            </a:r>
          </a:p>
          <a:p>
            <a:pPr marL="517525" lvl="1" indent="-225425"/>
            <a:r>
              <a:rPr lang="en-US" sz="2000" dirty="0" smtClean="0"/>
              <a:t>Dual touch strip sensors</a:t>
            </a:r>
          </a:p>
          <a:p>
            <a:pPr marL="292100" indent="-292100"/>
            <a:r>
              <a:rPr lang="en-US" sz="2400" dirty="0" smtClean="0"/>
              <a:t>Developer tools</a:t>
            </a:r>
          </a:p>
          <a:p>
            <a:pPr marL="517525" lvl="1" indent="-225425"/>
            <a:r>
              <a:rPr lang="en-US" sz="2000" dirty="0" smtClean="0"/>
              <a:t>Sample firmware code</a:t>
            </a:r>
          </a:p>
          <a:p>
            <a:pPr marL="517525" lvl="1" indent="-225425"/>
            <a:r>
              <a:rPr lang="en-US" sz="2000" dirty="0" smtClean="0"/>
              <a:t>Sample driver code</a:t>
            </a:r>
          </a:p>
          <a:p>
            <a:pPr marL="517525" lvl="1" indent="-225425"/>
            <a:r>
              <a:rPr lang="en-US" sz="2000" dirty="0" smtClean="0"/>
              <a:t>Diagnostic and sample applications</a:t>
            </a:r>
          </a:p>
          <a:p>
            <a:pPr marL="741363" lvl="2" indent="-223838"/>
            <a:r>
              <a:rPr lang="en-US" sz="1800" dirty="0" smtClean="0"/>
              <a:t>Light-aware MSDN reader</a:t>
            </a:r>
          </a:p>
          <a:p>
            <a:pPr marL="741363" lvl="2" indent="-223838"/>
            <a:r>
              <a:rPr lang="en-US" sz="1800" dirty="0" smtClean="0"/>
              <a:t>Marble game</a:t>
            </a:r>
            <a:endParaRPr lang="en-US" sz="1800" dirty="0"/>
          </a:p>
        </p:txBody>
      </p:sp>
      <p:pic>
        <p:nvPicPr>
          <p:cNvPr id="5" name="Content Placeholder 6" descr="Freescale Board.png"/>
          <p:cNvPicPr>
            <a:picLocks noChangeAspect="1"/>
          </p:cNvPicPr>
          <p:nvPr/>
        </p:nvPicPr>
        <p:blipFill>
          <a:blip r:embed="rId3" cstate="print"/>
          <a:stretch>
            <a:fillRect/>
          </a:stretch>
        </p:blipFill>
        <p:spPr>
          <a:xfrm>
            <a:off x="5687982" y="1411288"/>
            <a:ext cx="3012987" cy="3465512"/>
          </a:xfrm>
          <a:prstGeom prst="rect">
            <a:avLst/>
          </a:prstGeom>
        </p:spPr>
      </p:pic>
      <p:sp>
        <p:nvSpPr>
          <p:cNvPr id="6" name="TextBox 5"/>
          <p:cNvSpPr txBox="1"/>
          <p:nvPr/>
        </p:nvSpPr>
        <p:spPr>
          <a:xfrm>
            <a:off x="5715000" y="4853360"/>
            <a:ext cx="3014763" cy="923330"/>
          </a:xfrm>
          <a:prstGeom prst="rect">
            <a:avLst/>
          </a:prstGeom>
          <a:noFill/>
        </p:spPr>
        <p:txBody>
          <a:bodyPr wrap="square" rtlCol="0">
            <a:spAutoFit/>
          </a:bodyPr>
          <a:lstStyle/>
          <a:p>
            <a:r>
              <a:rPr lang="en-US" dirty="0" smtClean="0">
                <a:gradFill>
                  <a:gsLst>
                    <a:gs pos="0">
                      <a:schemeClr val="tx1"/>
                    </a:gs>
                    <a:gs pos="86000">
                      <a:schemeClr val="tx1"/>
                    </a:gs>
                  </a:gsLst>
                  <a:lin ang="5400000" scaled="0"/>
                </a:gradFill>
                <a:latin typeface="Trebuchet MS" pitchFamily="34" charset="0"/>
              </a:rPr>
              <a:t>Limited quantities</a:t>
            </a:r>
          </a:p>
          <a:p>
            <a:r>
              <a:rPr lang="en-US" dirty="0" smtClean="0">
                <a:gradFill>
                  <a:gsLst>
                    <a:gs pos="0">
                      <a:schemeClr val="tx1"/>
                    </a:gs>
                    <a:gs pos="86000">
                      <a:schemeClr val="tx1"/>
                    </a:gs>
                  </a:gsLst>
                  <a:lin ang="5400000" scaled="0"/>
                </a:gradFill>
                <a:latin typeface="Trebuchet MS" pitchFamily="34" charset="0"/>
              </a:rPr>
              <a:t>available in the </a:t>
            </a:r>
            <a:br>
              <a:rPr lang="en-US" dirty="0" smtClean="0">
                <a:gradFill>
                  <a:gsLst>
                    <a:gs pos="0">
                      <a:schemeClr val="tx1"/>
                    </a:gs>
                    <a:gs pos="86000">
                      <a:schemeClr val="tx1"/>
                    </a:gs>
                  </a:gsLst>
                  <a:lin ang="5400000" scaled="0"/>
                </a:gradFill>
                <a:latin typeface="Trebuchet MS" pitchFamily="34" charset="0"/>
              </a:rPr>
            </a:br>
            <a:r>
              <a:rPr lang="en-US" dirty="0" smtClean="0">
                <a:gradFill>
                  <a:gsLst>
                    <a:gs pos="0">
                      <a:schemeClr val="tx1"/>
                    </a:gs>
                    <a:gs pos="86000">
                      <a:schemeClr val="tx1"/>
                    </a:gs>
                  </a:gsLst>
                  <a:lin ang="5400000" scaled="0"/>
                </a:gradFill>
                <a:latin typeface="Trebuchet MS" pitchFamily="34" charset="0"/>
              </a:rPr>
              <a:t>Windows 7 booth!</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Logo Requirements And Tests</a:t>
            </a:r>
            <a:endParaRPr lang="en-US" dirty="0"/>
          </a:p>
        </p:txBody>
      </p:sp>
      <p:sp>
        <p:nvSpPr>
          <p:cNvPr id="5" name="Content Placeholder 4"/>
          <p:cNvSpPr>
            <a:spLocks noGrp="1"/>
          </p:cNvSpPr>
          <p:nvPr>
            <p:ph idx="1"/>
          </p:nvPr>
        </p:nvSpPr>
        <p:spPr>
          <a:xfrm>
            <a:off x="382588" y="1414464"/>
            <a:ext cx="8380412" cy="3850798"/>
          </a:xfrm>
        </p:spPr>
        <p:txBody>
          <a:bodyPr/>
          <a:lstStyle/>
          <a:p>
            <a:r>
              <a:rPr lang="en-US" dirty="0" smtClean="0"/>
              <a:t>Requirements are listed under</a:t>
            </a:r>
          </a:p>
          <a:p>
            <a:pPr lvl="1"/>
            <a:r>
              <a:rPr lang="en-US" dirty="0" smtClean="0"/>
              <a:t>Input 048 </a:t>
            </a:r>
            <a:r>
              <a:rPr lang="en-US" sz="2000" i="1" dirty="0" smtClean="0"/>
              <a:t>Apply to all sensor devices</a:t>
            </a:r>
            <a:endParaRPr lang="en-US" i="1" dirty="0" smtClean="0"/>
          </a:p>
          <a:p>
            <a:pPr lvl="1"/>
            <a:r>
              <a:rPr lang="en-US" dirty="0" smtClean="0"/>
              <a:t>Input 049 </a:t>
            </a:r>
            <a:r>
              <a:rPr lang="en-US" sz="2000" i="1" dirty="0" smtClean="0"/>
              <a:t>Apply to location devices only</a:t>
            </a:r>
            <a:endParaRPr lang="en-US" i="1" dirty="0" smtClean="0"/>
          </a:p>
          <a:p>
            <a:pPr lvl="1"/>
            <a:r>
              <a:rPr lang="en-US" dirty="0" smtClean="0"/>
              <a:t>Input 050 </a:t>
            </a:r>
            <a:r>
              <a:rPr lang="en-US" sz="2000" i="1" dirty="0" smtClean="0"/>
              <a:t>Apply to ambient light sensor devices only</a:t>
            </a:r>
            <a:endParaRPr lang="en-US" i="1" dirty="0" smtClean="0"/>
          </a:p>
          <a:p>
            <a:r>
              <a:rPr lang="en-US" dirty="0" smtClean="0"/>
              <a:t>Requirements are focused around</a:t>
            </a:r>
          </a:p>
          <a:p>
            <a:pPr lvl="1"/>
            <a:r>
              <a:rPr lang="en-US" dirty="0" smtClean="0"/>
              <a:t>Exposing proper data fields</a:t>
            </a:r>
          </a:p>
          <a:p>
            <a:pPr lvl="1"/>
            <a:r>
              <a:rPr lang="en-US" dirty="0" smtClean="0"/>
              <a:t>Exposing properties correctly</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4" name="Content Placeholder 3"/>
          <p:cNvSpPr>
            <a:spLocks noGrp="1"/>
          </p:cNvSpPr>
          <p:nvPr>
            <p:ph idx="1"/>
          </p:nvPr>
        </p:nvSpPr>
        <p:spPr>
          <a:xfrm>
            <a:off x="382588" y="1414464"/>
            <a:ext cx="8380412" cy="4558684"/>
          </a:xfrm>
        </p:spPr>
        <p:txBody>
          <a:bodyPr/>
          <a:lstStyle/>
          <a:p>
            <a:pPr marL="344488" indent="-344488"/>
            <a:r>
              <a:rPr lang="en-US" sz="2800" dirty="0" smtClean="0"/>
              <a:t>Location</a:t>
            </a:r>
          </a:p>
          <a:p>
            <a:pPr marL="622300" lvl="1" indent="-277813"/>
            <a:r>
              <a:rPr lang="en-US" sz="2400" dirty="0" smtClean="0"/>
              <a:t>Select chipsets with drivers that integrate with Windows 7 Sensor and Location platform</a:t>
            </a:r>
          </a:p>
          <a:p>
            <a:pPr marL="622300" lvl="1" indent="-277813"/>
            <a:r>
              <a:rPr lang="en-US" sz="2400" dirty="0" smtClean="0"/>
              <a:t>Update your existing location device driver to support the Windows 7 Sensor and </a:t>
            </a:r>
            <a:r>
              <a:rPr lang="en-US" sz="2400" smtClean="0"/>
              <a:t>Location platform</a:t>
            </a:r>
            <a:endParaRPr lang="en-US" sz="2400" dirty="0" smtClean="0"/>
          </a:p>
          <a:p>
            <a:pPr marL="344488" indent="-344488"/>
            <a:r>
              <a:rPr lang="en-US" sz="2800" dirty="0" smtClean="0"/>
              <a:t>Ambient light sensors/adaptive brightness</a:t>
            </a:r>
          </a:p>
          <a:p>
            <a:pPr marL="622300" lvl="1" indent="-277813"/>
            <a:r>
              <a:rPr lang="en-US" sz="2400" dirty="0" smtClean="0"/>
              <a:t>ACPI 3.0b compliance</a:t>
            </a:r>
          </a:p>
          <a:p>
            <a:pPr marL="622300" lvl="1" indent="-277813"/>
            <a:r>
              <a:rPr lang="en-US" sz="2400" dirty="0" smtClean="0"/>
              <a:t>WDDM/ACPI brightness control</a:t>
            </a:r>
          </a:p>
          <a:p>
            <a:pPr marL="622300" lvl="1" indent="-277813"/>
            <a:r>
              <a:rPr lang="en-US" sz="2400" dirty="0" smtClean="0"/>
              <a:t>Smooth display transitions</a:t>
            </a:r>
          </a:p>
          <a:p>
            <a:pPr marL="344488" lvl="0" indent="-344488"/>
            <a:r>
              <a:rPr lang="en-US" sz="2800" dirty="0" smtClean="0"/>
              <a:t>Get a Windows 7 Sensor Development Kit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a:xfrm>
            <a:off x="382588" y="1414464"/>
            <a:ext cx="8380412" cy="5475345"/>
          </a:xfrm>
        </p:spPr>
        <p:txBody>
          <a:bodyPr/>
          <a:lstStyle/>
          <a:p>
            <a:r>
              <a:rPr lang="en-US" dirty="0" smtClean="0"/>
              <a:t>Location and sensors WHDC site</a:t>
            </a:r>
            <a:br>
              <a:rPr lang="en-US" dirty="0" smtClean="0"/>
            </a:br>
            <a:r>
              <a:rPr lang="en-US" dirty="0" smtClean="0">
                <a:hlinkClick r:id="rId3"/>
              </a:rPr>
              <a:t>www.microsoft.com/whdc/sensors</a:t>
            </a:r>
            <a:r>
              <a:rPr lang="en-US" dirty="0" smtClean="0"/>
              <a:t> </a:t>
            </a:r>
          </a:p>
          <a:p>
            <a:r>
              <a:rPr lang="en-US" dirty="0" smtClean="0"/>
              <a:t>Inquiry aliases</a:t>
            </a:r>
          </a:p>
          <a:p>
            <a:pPr lvl="1"/>
            <a:r>
              <a:rPr lang="en-US" dirty="0" smtClean="0">
                <a:hlinkClick r:id="rId4"/>
              </a:rPr>
              <a:t>sensext@microsoft.com</a:t>
            </a:r>
            <a:r>
              <a:rPr lang="en-US" dirty="0" smtClean="0"/>
              <a:t> </a:t>
            </a:r>
          </a:p>
          <a:p>
            <a:pPr lvl="1"/>
            <a:r>
              <a:rPr lang="en-US" dirty="0" smtClean="0">
                <a:hlinkClick r:id="rId5"/>
              </a:rPr>
              <a:t>locext@microsoft.com</a:t>
            </a:r>
            <a:r>
              <a:rPr lang="en-US" dirty="0" smtClean="0"/>
              <a:t> </a:t>
            </a:r>
          </a:p>
          <a:p>
            <a:r>
              <a:rPr lang="en-US" dirty="0" smtClean="0"/>
              <a:t>White papers </a:t>
            </a:r>
            <a:r>
              <a:rPr lang="en-US" sz="2400" i="1" dirty="0" smtClean="0"/>
              <a:t>see WHDC site</a:t>
            </a:r>
            <a:endParaRPr lang="en-US" i="1" dirty="0" smtClean="0"/>
          </a:p>
          <a:p>
            <a:pPr lvl="1"/>
            <a:r>
              <a:rPr lang="en-US" dirty="0" smtClean="0"/>
              <a:t>Sensor platform overview</a:t>
            </a:r>
          </a:p>
          <a:p>
            <a:pPr lvl="1"/>
            <a:r>
              <a:rPr lang="en-US" dirty="0" smtClean="0"/>
              <a:t>ALS and light-aware applications</a:t>
            </a:r>
          </a:p>
          <a:p>
            <a:pPr lvl="1"/>
            <a:r>
              <a:rPr lang="en-US" dirty="0" smtClean="0"/>
              <a:t>ALS hardware and adaptive brightness</a:t>
            </a:r>
          </a:p>
          <a:p>
            <a:pPr lvl="1"/>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Laptops: 20 Years of Progress</a:t>
            </a:r>
            <a:endParaRPr lang="en-US" dirty="0"/>
          </a:p>
        </p:txBody>
      </p:sp>
      <p:pic>
        <p:nvPicPr>
          <p:cNvPr id="1026" name="Picture 2"/>
          <p:cNvPicPr>
            <a:picLocks noChangeAspect="1" noChangeArrowheads="1"/>
          </p:cNvPicPr>
          <p:nvPr/>
        </p:nvPicPr>
        <p:blipFill>
          <a:blip r:embed="rId3"/>
          <a:srcRect/>
          <a:stretch>
            <a:fillRect/>
          </a:stretch>
        </p:blipFill>
        <p:spPr bwMode="auto">
          <a:xfrm>
            <a:off x="4610101" y="1333500"/>
            <a:ext cx="2489200" cy="1718903"/>
          </a:xfrm>
          <a:prstGeom prst="rect">
            <a:avLst/>
          </a:prstGeom>
          <a:noFill/>
          <a:ln w="9525">
            <a:noFill/>
            <a:miter lim="800000"/>
            <a:headEnd/>
            <a:tailEnd/>
          </a:ln>
          <a:effectLst>
            <a:outerShdw blurRad="190500" dist="38100" dir="2700000" sx="104000" sy="104000" algn="tl" rotWithShape="0">
              <a:prstClr val="black">
                <a:alpha val="40000"/>
              </a:prstClr>
            </a:outerShdw>
          </a:effectLst>
        </p:spPr>
      </p:pic>
      <p:pic>
        <p:nvPicPr>
          <p:cNvPr id="1027" name="Picture 3"/>
          <p:cNvPicPr>
            <a:picLocks noChangeAspect="1" noChangeArrowheads="1"/>
          </p:cNvPicPr>
          <p:nvPr/>
        </p:nvPicPr>
        <p:blipFill>
          <a:blip r:embed="rId4"/>
          <a:srcRect/>
          <a:stretch>
            <a:fillRect/>
          </a:stretch>
        </p:blipFill>
        <p:spPr bwMode="auto">
          <a:xfrm>
            <a:off x="901701" y="1333500"/>
            <a:ext cx="1651000" cy="1563396"/>
          </a:xfrm>
          <a:prstGeom prst="rect">
            <a:avLst/>
          </a:prstGeom>
          <a:noFill/>
          <a:ln w="9525">
            <a:noFill/>
            <a:miter lim="800000"/>
            <a:headEnd/>
            <a:tailEnd/>
          </a:ln>
          <a:effectLst>
            <a:outerShdw blurRad="190500" dist="38100" dir="2700000" sx="104000" sy="104000" algn="tl" rotWithShape="0">
              <a:prstClr val="black">
                <a:alpha val="40000"/>
              </a:prstClr>
            </a:outerShdw>
          </a:effectLst>
        </p:spPr>
      </p:pic>
      <p:sp>
        <p:nvSpPr>
          <p:cNvPr id="8" name="TextBox 7"/>
          <p:cNvSpPr txBox="1"/>
          <p:nvPr/>
        </p:nvSpPr>
        <p:spPr>
          <a:xfrm>
            <a:off x="342900" y="939800"/>
            <a:ext cx="2811475"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1988: Compaq SLT/286</a:t>
            </a:r>
          </a:p>
        </p:txBody>
      </p:sp>
      <p:sp>
        <p:nvSpPr>
          <p:cNvPr id="9" name="TextBox 8"/>
          <p:cNvSpPr txBox="1"/>
          <p:nvPr/>
        </p:nvSpPr>
        <p:spPr>
          <a:xfrm>
            <a:off x="4978400" y="965200"/>
            <a:ext cx="2019592"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2008: Sony VAIO</a:t>
            </a:r>
          </a:p>
        </p:txBody>
      </p:sp>
      <p:sp>
        <p:nvSpPr>
          <p:cNvPr id="10" name="TextBox 9"/>
          <p:cNvSpPr txBox="1"/>
          <p:nvPr/>
        </p:nvSpPr>
        <p:spPr>
          <a:xfrm>
            <a:off x="444500" y="3035300"/>
            <a:ext cx="5692584" cy="1815882"/>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What has changed:</a:t>
            </a:r>
          </a:p>
          <a:p>
            <a:pPr lvl="1">
              <a:buFont typeface="Arial" pitchFamily="34" charset="0"/>
              <a:buChar char="•"/>
            </a:pPr>
            <a:r>
              <a:rPr lang="en-US" sz="2800" dirty="0" smtClean="0">
                <a:effectLst>
                  <a:outerShdw blurRad="38100" dist="38100" dir="2700000" algn="tl">
                    <a:srgbClr val="000000">
                      <a:alpha val="43137"/>
                    </a:srgbClr>
                  </a:outerShdw>
                </a:effectLst>
                <a:latin typeface="Trebuchet MS" pitchFamily="34" charset="0"/>
              </a:rPr>
              <a:t> 400x increase in CPU</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a:p>
            <a:pPr lvl="1">
              <a:buFont typeface="Arial" pitchFamily="34" charset="0"/>
              <a:buChar char="•"/>
            </a:pPr>
            <a:r>
              <a:rPr lang="en-US" sz="2800" dirty="0" smtClean="0">
                <a:effectLst>
                  <a:outerShdw blurRad="38100" dist="38100" dir="2700000" algn="tl">
                    <a:srgbClr val="000000">
                      <a:alpha val="43137"/>
                    </a:srgbClr>
                  </a:outerShdw>
                </a:effectLst>
                <a:latin typeface="Trebuchet MS" pitchFamily="34" charset="0"/>
              </a:rPr>
              <a:t> 1700x increase in disk storage</a:t>
            </a:r>
          </a:p>
          <a:p>
            <a:pPr lvl="1">
              <a:buFont typeface="Arial" pitchFamily="34" charset="0"/>
              <a:buChar char="•"/>
            </a:pPr>
            <a:r>
              <a:rPr lang="en-US" sz="2800" dirty="0" smtClean="0">
                <a:effectLst>
                  <a:outerShdw blurRad="38100" dist="38100" dir="2700000" algn="tl">
                    <a:srgbClr val="000000">
                      <a:alpha val="43137"/>
                    </a:srgbClr>
                  </a:outerShdw>
                </a:effectLst>
                <a:latin typeface="Trebuchet MS" pitchFamily="34" charset="0"/>
              </a:rPr>
              <a:t> 5000x increase in RAM</a:t>
            </a:r>
          </a:p>
        </p:txBody>
      </p:sp>
      <p:sp>
        <p:nvSpPr>
          <p:cNvPr id="11" name="TextBox 10"/>
          <p:cNvSpPr txBox="1"/>
          <p:nvPr/>
        </p:nvSpPr>
        <p:spPr>
          <a:xfrm>
            <a:off x="431800" y="4915118"/>
            <a:ext cx="5327099" cy="1384995"/>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What has not changed?</a:t>
            </a:r>
          </a:p>
          <a:p>
            <a:pPr lvl="1">
              <a:buFont typeface="Arial" pitchFamily="34" charset="0"/>
              <a:buChar char="•"/>
            </a:pPr>
            <a:r>
              <a:rPr lang="en-US" sz="2800" dirty="0" smtClean="0">
                <a:effectLst>
                  <a:outerShdw blurRad="38100" dist="38100" dir="2700000" algn="tl">
                    <a:srgbClr val="000000">
                      <a:alpha val="43137"/>
                    </a:srgbClr>
                  </a:outerShdw>
                </a:effectLst>
                <a:latin typeface="Trebuchet MS" pitchFamily="34" charset="0"/>
              </a:rPr>
              <a:t> GPS interface: COM port</a:t>
            </a:r>
          </a:p>
          <a:p>
            <a:pPr lvl="1">
              <a:buFont typeface="Arial" pitchFamily="34" charset="0"/>
              <a:buChar char="•"/>
            </a:pPr>
            <a:r>
              <a:rPr lang="en-US" sz="2800" dirty="0" smtClean="0">
                <a:effectLst>
                  <a:outerShdw blurRad="38100" dist="38100" dir="2700000" algn="tl">
                    <a:srgbClr val="000000">
                      <a:alpha val="43137"/>
                    </a:srgbClr>
                  </a:outerShdw>
                </a:effectLst>
                <a:latin typeface="Trebuchet MS" pitchFamily="34" charset="0"/>
              </a:rPr>
              <a:t> Integration of other sensors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About Sensors</a:t>
            </a:r>
            <a:endParaRPr lang="en-US" dirty="0"/>
          </a:p>
        </p:txBody>
      </p:sp>
      <p:sp>
        <p:nvSpPr>
          <p:cNvPr id="5" name="Content Placeholder 4"/>
          <p:cNvSpPr>
            <a:spLocks noGrp="1"/>
          </p:cNvSpPr>
          <p:nvPr>
            <p:ph idx="1"/>
          </p:nvPr>
        </p:nvSpPr>
        <p:spPr>
          <a:xfrm>
            <a:off x="382588" y="1414464"/>
            <a:ext cx="8380412" cy="4199098"/>
          </a:xfrm>
        </p:spPr>
        <p:txBody>
          <a:bodyPr/>
          <a:lstStyle/>
          <a:p>
            <a:r>
              <a:rPr lang="en-US" dirty="0" smtClean="0"/>
              <a:t>Sensors measure a physical phenomenon or a physical interaction</a:t>
            </a:r>
          </a:p>
          <a:p>
            <a:r>
              <a:rPr lang="en-US" dirty="0" smtClean="0"/>
              <a:t>Sensors of interest</a:t>
            </a:r>
          </a:p>
          <a:p>
            <a:pPr lvl="1"/>
            <a:r>
              <a:rPr lang="en-US" dirty="0" smtClean="0"/>
              <a:t>Location sensors </a:t>
            </a:r>
          </a:p>
          <a:p>
            <a:pPr lvl="2"/>
            <a:r>
              <a:rPr lang="en-US" dirty="0" smtClean="0"/>
              <a:t>GPS, Wi-Fi/cell tower triangulation, IP resolver</a:t>
            </a:r>
          </a:p>
          <a:p>
            <a:pPr lvl="1"/>
            <a:r>
              <a:rPr lang="en-US" dirty="0" smtClean="0"/>
              <a:t>Ambient Light Sensors (ALS)</a:t>
            </a:r>
          </a:p>
          <a:p>
            <a:pPr lvl="1"/>
            <a:r>
              <a:rPr lang="en-US" dirty="0" smtClean="0"/>
              <a:t>Other sensors</a:t>
            </a:r>
          </a:p>
          <a:p>
            <a:pPr lvl="2"/>
            <a:r>
              <a:rPr lang="en-US" dirty="0" smtClean="0"/>
              <a:t>Accelerometers, Human presence, RFID, others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smtClean="0"/>
              <a:t>Dealing With Sensors </a:t>
            </a:r>
            <a:br>
              <a:rPr smtClean="0"/>
            </a:br>
            <a:r>
              <a:rPr smtClean="0"/>
              <a:t>And Location Today</a:t>
            </a:r>
            <a:endParaRPr lang="en-US" dirty="0"/>
          </a:p>
        </p:txBody>
      </p:sp>
      <p:sp>
        <p:nvSpPr>
          <p:cNvPr id="3" name="Content Placeholder 2"/>
          <p:cNvSpPr>
            <a:spLocks noGrp="1"/>
          </p:cNvSpPr>
          <p:nvPr>
            <p:ph idx="1"/>
          </p:nvPr>
        </p:nvSpPr>
        <p:spPr>
          <a:xfrm>
            <a:off x="381000" y="1901825"/>
            <a:ext cx="8380412" cy="3296800"/>
          </a:xfrm>
        </p:spPr>
        <p:txBody>
          <a:bodyPr/>
          <a:lstStyle/>
          <a:p>
            <a:pPr marL="347663" indent="-347663"/>
            <a:r>
              <a:rPr lang="en-US" sz="2800" dirty="0" smtClean="0"/>
              <a:t>Sensors are integrated as vertical solutions</a:t>
            </a:r>
          </a:p>
          <a:p>
            <a:pPr marL="631825" lvl="1" indent="-284163"/>
            <a:r>
              <a:rPr lang="en-US" sz="2400" dirty="0" smtClean="0"/>
              <a:t>Applications need to know sensor hardware specifics</a:t>
            </a:r>
          </a:p>
          <a:p>
            <a:pPr marL="631825" lvl="1" indent="-284163"/>
            <a:r>
              <a:rPr lang="en-US" sz="2400" dirty="0" smtClean="0"/>
              <a:t>Limited adoption and scope</a:t>
            </a:r>
            <a:endParaRPr lang="en-US" sz="2800" dirty="0" smtClean="0"/>
          </a:p>
          <a:p>
            <a:pPr marL="347663" indent="-347663"/>
            <a:r>
              <a:rPr lang="en-US" sz="2800" dirty="0" smtClean="0"/>
              <a:t>Location devices are exposed as virtual COM ports</a:t>
            </a:r>
          </a:p>
          <a:p>
            <a:pPr marL="631825" lvl="1" indent="-284163"/>
            <a:r>
              <a:rPr lang="en-US" sz="2400" dirty="0" smtClean="0"/>
              <a:t>Exclusive application access</a:t>
            </a:r>
          </a:p>
          <a:p>
            <a:pPr marL="631825" lvl="1" indent="-284163"/>
            <a:r>
              <a:rPr lang="en-US" sz="2400" dirty="0" smtClean="0"/>
              <a:t>Not secure</a:t>
            </a:r>
          </a:p>
          <a:p>
            <a:pPr marL="631825" lvl="1" indent="-284163"/>
            <a:r>
              <a:rPr lang="en-US" sz="2400" dirty="0" smtClean="0"/>
              <a:t>Proprietary data formats (NMEA, others)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994392"/>
          </a:xfrm>
        </p:spPr>
        <p:txBody>
          <a:bodyPr/>
          <a:lstStyle/>
          <a:p>
            <a:r>
              <a:rPr lang="en-US" dirty="0" smtClean="0"/>
              <a:t>Sensor And Location Platform New For Windows 7</a:t>
            </a:r>
            <a:endParaRPr lang="en-US" dirty="0"/>
          </a:p>
        </p:txBody>
      </p:sp>
      <p:sp>
        <p:nvSpPr>
          <p:cNvPr id="7" name="Subtitle 6"/>
          <p:cNvSpPr>
            <a:spLocks noGrp="1"/>
          </p:cNvSpPr>
          <p:nvPr>
            <p:ph type="subTitle" idx="1"/>
          </p:nvPr>
        </p:nvSpPr>
        <p:spPr/>
        <p:txBody>
          <a:bodyPr/>
          <a:lstStyle/>
          <a:p>
            <a:endParaRPr lang="en-US"/>
          </a:p>
        </p:txBody>
      </p:sp>
      <p:sp>
        <p:nvSpPr>
          <p:cNvPr id="6" name="TextBox 5"/>
          <p:cNvSpPr txBox="1"/>
          <p:nvPr/>
        </p:nvSpPr>
        <p:spPr>
          <a:xfrm>
            <a:off x="1470421" y="1417638"/>
            <a:ext cx="6759179"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announcing</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Sensor And Location Platform</a:t>
            </a:r>
            <a:endParaRPr lang="en-US" dirty="0"/>
          </a:p>
        </p:txBody>
      </p:sp>
      <p:sp>
        <p:nvSpPr>
          <p:cNvPr id="5" name="Content Placeholder 4"/>
          <p:cNvSpPr>
            <a:spLocks noGrp="1"/>
          </p:cNvSpPr>
          <p:nvPr>
            <p:ph idx="1"/>
          </p:nvPr>
        </p:nvSpPr>
        <p:spPr>
          <a:xfrm>
            <a:off x="382588" y="1414464"/>
            <a:ext cx="8380412" cy="3661002"/>
          </a:xfrm>
        </p:spPr>
        <p:txBody>
          <a:bodyPr/>
          <a:lstStyle/>
          <a:p>
            <a:r>
              <a:rPr lang="en-US" dirty="0" smtClean="0"/>
              <a:t>Implements native support for sensor </a:t>
            </a:r>
            <a:br>
              <a:rPr lang="en-US" dirty="0" smtClean="0"/>
            </a:br>
            <a:r>
              <a:rPr lang="en-US" dirty="0" smtClean="0"/>
              <a:t>and location devices on Windows</a:t>
            </a:r>
          </a:p>
          <a:p>
            <a:r>
              <a:rPr lang="en-US" dirty="0" smtClean="0"/>
              <a:t>Provides a standard way to expose location and sensor hardware</a:t>
            </a:r>
          </a:p>
          <a:p>
            <a:r>
              <a:rPr lang="en-US" dirty="0" smtClean="0"/>
              <a:t>Provides standard APIs for location </a:t>
            </a:r>
            <a:br>
              <a:rPr lang="en-US" dirty="0" smtClean="0"/>
            </a:br>
            <a:r>
              <a:rPr lang="en-US" dirty="0" smtClean="0"/>
              <a:t>and other sensor devices</a:t>
            </a:r>
          </a:p>
          <a:p>
            <a:r>
              <a:rPr lang="en-US" dirty="0" smtClean="0"/>
              <a:t>Provides security for sensors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Sensor Components</a:t>
            </a:r>
            <a:endParaRPr lang="en-US" dirty="0"/>
          </a:p>
        </p:txBody>
      </p:sp>
      <p:sp>
        <p:nvSpPr>
          <p:cNvPr id="7" name="Rounded Rectangle 6"/>
          <p:cNvSpPr/>
          <p:nvPr/>
        </p:nvSpPr>
        <p:spPr>
          <a:xfrm>
            <a:off x="385950" y="3720264"/>
            <a:ext cx="2133600" cy="66634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UMDF sensor  driver</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ounded Rectangle 7"/>
          <p:cNvSpPr/>
          <p:nvPr/>
        </p:nvSpPr>
        <p:spPr>
          <a:xfrm>
            <a:off x="3301006" y="3777492"/>
            <a:ext cx="2799944" cy="54312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Sensor class extension</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Left-Right Arrow 8"/>
          <p:cNvSpPr/>
          <p:nvPr/>
        </p:nvSpPr>
        <p:spPr>
          <a:xfrm>
            <a:off x="2519550" y="3947724"/>
            <a:ext cx="771728" cy="238328"/>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281550" y="2352396"/>
            <a:ext cx="2812920" cy="54312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Sensor API</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a:xfrm>
            <a:off x="1917210" y="1219200"/>
            <a:ext cx="2452984" cy="54312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ounded Rectangle 11"/>
          <p:cNvSpPr/>
          <p:nvPr/>
        </p:nvSpPr>
        <p:spPr>
          <a:xfrm>
            <a:off x="4867166" y="1220824"/>
            <a:ext cx="2452984" cy="54312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Left-Right Arrow 12"/>
          <p:cNvSpPr/>
          <p:nvPr/>
        </p:nvSpPr>
        <p:spPr>
          <a:xfrm rot="5400000">
            <a:off x="5135068" y="1937822"/>
            <a:ext cx="590956" cy="22860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5400000">
            <a:off x="3564831" y="1933778"/>
            <a:ext cx="590956" cy="22860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862950" y="2300508"/>
            <a:ext cx="1981200" cy="204767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Location and other sensors CPL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6" name="Left-Right Arrow 15"/>
          <p:cNvSpPr/>
          <p:nvPr/>
        </p:nvSpPr>
        <p:spPr>
          <a:xfrm>
            <a:off x="6100950" y="2519380"/>
            <a:ext cx="762000" cy="238328"/>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a:off x="6100950" y="3890980"/>
            <a:ext cx="762000" cy="238328"/>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871210" y="5330063"/>
            <a:ext cx="1905000" cy="54312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7 SDK</a:t>
            </a:r>
          </a:p>
        </p:txBody>
      </p:sp>
      <p:sp>
        <p:nvSpPr>
          <p:cNvPr id="19" name="Rounded Rectangle 18"/>
          <p:cNvSpPr/>
          <p:nvPr/>
        </p:nvSpPr>
        <p:spPr>
          <a:xfrm>
            <a:off x="4824696" y="5333692"/>
            <a:ext cx="1905000" cy="54312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7 WDK</a:t>
            </a:r>
          </a:p>
        </p:txBody>
      </p:sp>
      <p:cxnSp>
        <p:nvCxnSpPr>
          <p:cNvPr id="22" name="Straight Connector 21"/>
          <p:cNvCxnSpPr/>
          <p:nvPr/>
        </p:nvCxnSpPr>
        <p:spPr>
          <a:xfrm rot="10800000">
            <a:off x="81150" y="3158894"/>
            <a:ext cx="6477000" cy="158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50" y="2833908"/>
            <a:ext cx="1104790" cy="369332"/>
          </a:xfrm>
          <a:prstGeom prst="rect">
            <a:avLst/>
          </a:prstGeom>
          <a:noFill/>
        </p:spPr>
        <p:txBody>
          <a:bodyPr wrap="none" rtlCol="0">
            <a:spAutoFit/>
          </a:bodyPr>
          <a:lstStyle/>
          <a:p>
            <a:r>
              <a:rPr lang="en-US" dirty="0" smtClean="0">
                <a:solidFill>
                  <a:srgbClr val="AABCF0"/>
                </a:solidFill>
                <a:latin typeface="Trebuchet MS" pitchFamily="34" charset="0"/>
              </a:rPr>
              <a:t>Software</a:t>
            </a:r>
            <a:endParaRPr lang="en-US" dirty="0">
              <a:solidFill>
                <a:srgbClr val="AABCF0"/>
              </a:solidFill>
              <a:latin typeface="Trebuchet MS" pitchFamily="34" charset="0"/>
            </a:endParaRPr>
          </a:p>
        </p:txBody>
      </p:sp>
      <p:sp>
        <p:nvSpPr>
          <p:cNvPr id="24" name="TextBox 23"/>
          <p:cNvSpPr txBox="1"/>
          <p:nvPr/>
        </p:nvSpPr>
        <p:spPr>
          <a:xfrm>
            <a:off x="0" y="3102876"/>
            <a:ext cx="1184940" cy="369332"/>
          </a:xfrm>
          <a:prstGeom prst="rect">
            <a:avLst/>
          </a:prstGeom>
          <a:noFill/>
        </p:spPr>
        <p:txBody>
          <a:bodyPr wrap="none" rtlCol="0">
            <a:spAutoFit/>
          </a:bodyPr>
          <a:lstStyle/>
          <a:p>
            <a:r>
              <a:rPr lang="en-US" dirty="0" smtClean="0">
                <a:solidFill>
                  <a:srgbClr val="AABCF0"/>
                </a:solidFill>
                <a:latin typeface="Trebuchet MS" pitchFamily="34" charset="0"/>
              </a:rPr>
              <a:t>Hardware</a:t>
            </a:r>
            <a:endParaRPr lang="en-US" dirty="0">
              <a:solidFill>
                <a:srgbClr val="AABCF0"/>
              </a:solidFill>
              <a:latin typeface="Trebuchet MS" pitchFamily="34" charset="0"/>
            </a:endParaRPr>
          </a:p>
        </p:txBody>
      </p:sp>
      <p:sp>
        <p:nvSpPr>
          <p:cNvPr id="28" name="Rectangle 27"/>
          <p:cNvSpPr/>
          <p:nvPr/>
        </p:nvSpPr>
        <p:spPr bwMode="auto">
          <a:xfrm>
            <a:off x="4673601" y="5181601"/>
            <a:ext cx="4194628" cy="798286"/>
          </a:xfrm>
          <a:prstGeom prst="rect">
            <a:avLst/>
          </a:prstGeom>
          <a:noFill/>
          <a:ln>
            <a:solidFill>
              <a:srgbClr val="FFFF00"/>
            </a:solidFill>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9" name="TextBox 28"/>
          <p:cNvSpPr txBox="1"/>
          <p:nvPr/>
        </p:nvSpPr>
        <p:spPr>
          <a:xfrm>
            <a:off x="4557488" y="4789714"/>
            <a:ext cx="1985159"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Developer tools</a:t>
            </a:r>
          </a:p>
        </p:txBody>
      </p:sp>
      <p:sp>
        <p:nvSpPr>
          <p:cNvPr id="25" name="Left-Right Arrow 24"/>
          <p:cNvSpPr/>
          <p:nvPr/>
        </p:nvSpPr>
        <p:spPr>
          <a:xfrm rot="5400000">
            <a:off x="4273305" y="3218228"/>
            <a:ext cx="838200" cy="25156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08173" y="4902870"/>
            <a:ext cx="1184940" cy="646331"/>
          </a:xfrm>
          <a:prstGeom prst="rect">
            <a:avLst/>
          </a:prstGeom>
          <a:noFill/>
        </p:spPr>
        <p:txBody>
          <a:bodyPr wrap="none" rtlCol="0">
            <a:spAutoFit/>
          </a:bodyPr>
          <a:lstStyle/>
          <a:p>
            <a:r>
              <a:rPr lang="en-US" dirty="0" smtClean="0">
                <a:latin typeface="Trebuchet MS" pitchFamily="34" charset="0"/>
              </a:rPr>
              <a:t>Sensor</a:t>
            </a:r>
          </a:p>
          <a:p>
            <a:r>
              <a:rPr lang="en-US" dirty="0" smtClean="0">
                <a:latin typeface="Trebuchet MS" pitchFamily="34" charset="0"/>
              </a:rPr>
              <a:t>hardware</a:t>
            </a:r>
            <a:endParaRPr lang="en-US" dirty="0">
              <a:latin typeface="Trebuchet MS" pitchFamily="34" charset="0"/>
            </a:endParaRPr>
          </a:p>
        </p:txBody>
      </p:sp>
      <p:grpSp>
        <p:nvGrpSpPr>
          <p:cNvPr id="54" name="Group 53"/>
          <p:cNvGrpSpPr/>
          <p:nvPr/>
        </p:nvGrpSpPr>
        <p:grpSpPr>
          <a:xfrm>
            <a:off x="851354" y="4911725"/>
            <a:ext cx="1233714" cy="620709"/>
            <a:chOff x="851354" y="4911725"/>
            <a:chExt cx="1233714" cy="620709"/>
          </a:xfrm>
        </p:grpSpPr>
        <p:sp>
          <p:nvSpPr>
            <p:cNvPr id="42" name="Rectangle 41"/>
            <p:cNvSpPr/>
            <p:nvPr/>
          </p:nvSpPr>
          <p:spPr bwMode="auto">
            <a:xfrm>
              <a:off x="887867" y="498871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3" name="Rectangle 42"/>
            <p:cNvSpPr/>
            <p:nvPr/>
          </p:nvSpPr>
          <p:spPr bwMode="auto">
            <a:xfrm>
              <a:off x="990260" y="498395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4" name="Rectangle 43"/>
            <p:cNvSpPr/>
            <p:nvPr/>
          </p:nvSpPr>
          <p:spPr bwMode="auto">
            <a:xfrm>
              <a:off x="1092654" y="498156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 name="Rectangle 44"/>
            <p:cNvSpPr/>
            <p:nvPr/>
          </p:nvSpPr>
          <p:spPr bwMode="auto">
            <a:xfrm>
              <a:off x="1197413" y="497920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Rectangle 45"/>
            <p:cNvSpPr/>
            <p:nvPr/>
          </p:nvSpPr>
          <p:spPr bwMode="auto">
            <a:xfrm>
              <a:off x="1299806" y="497444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bwMode="auto">
            <a:xfrm>
              <a:off x="1402200" y="497206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 name="Rectangle 47"/>
            <p:cNvSpPr/>
            <p:nvPr/>
          </p:nvSpPr>
          <p:spPr bwMode="auto">
            <a:xfrm>
              <a:off x="1511754" y="496966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9" name="Rectangle 48"/>
            <p:cNvSpPr/>
            <p:nvPr/>
          </p:nvSpPr>
          <p:spPr bwMode="auto">
            <a:xfrm>
              <a:off x="1614147" y="496490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0" name="Rectangle 49"/>
            <p:cNvSpPr/>
            <p:nvPr/>
          </p:nvSpPr>
          <p:spPr bwMode="auto">
            <a:xfrm>
              <a:off x="1716541" y="496251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Rectangle 50"/>
            <p:cNvSpPr/>
            <p:nvPr/>
          </p:nvSpPr>
          <p:spPr bwMode="auto">
            <a:xfrm>
              <a:off x="1821300" y="496015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 name="Rectangle 51"/>
            <p:cNvSpPr/>
            <p:nvPr/>
          </p:nvSpPr>
          <p:spPr bwMode="auto">
            <a:xfrm>
              <a:off x="1923693" y="495539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7" name="Rectangle 26"/>
            <p:cNvSpPr/>
            <p:nvPr/>
          </p:nvSpPr>
          <p:spPr bwMode="auto">
            <a:xfrm>
              <a:off x="851354" y="4911725"/>
              <a:ext cx="1233714" cy="406400"/>
            </a:xfrm>
            <a:prstGeom prst="rect">
              <a:avLst/>
            </a:prstGeom>
            <a:gradFill>
              <a:gsLst>
                <a:gs pos="0">
                  <a:schemeClr val="bg2">
                    <a:lumMod val="95000"/>
                    <a:lumOff val="5000"/>
                  </a:schemeClr>
                </a:gs>
                <a:gs pos="39999">
                  <a:schemeClr val="bg2">
                    <a:lumMod val="65000"/>
                    <a:lumOff val="35000"/>
                  </a:schemeClr>
                </a:gs>
              </a:gsLst>
              <a:lin ang="5400000" scaled="0"/>
            </a:gradFill>
            <a:ln>
              <a:noFill/>
              <a:headEnd type="none" w="med" len="med"/>
              <a:tailEnd type="none" w="med" len="med"/>
            </a:ln>
            <a:effectLst/>
            <a:scene3d>
              <a:camera prst="perspectiveRelaxedModerately">
                <a:rot lat="19299179" lon="20951309" rev="522199"/>
              </a:camera>
              <a:lightRig rig="threePt" dir="t"/>
            </a:scene3d>
            <a:sp3d extrusionH="177800">
              <a:bevelT w="19050" h="19050" prst="coolSlan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600" dirty="0" smtClean="0">
                  <a:solidFill>
                    <a:schemeClr val="tx1"/>
                  </a:solidFill>
                  <a:effectLst>
                    <a:outerShdw blurRad="38100" dist="38100" dir="2700000" algn="tl">
                      <a:srgbClr val="000000">
                        <a:alpha val="43137"/>
                      </a:srgbClr>
                    </a:outerShdw>
                  </a:effectLst>
                  <a:latin typeface="Trebuchet MS" pitchFamily="34" charset="0"/>
                </a:rPr>
                <a:t>Sensor MCU</a:t>
              </a:r>
            </a:p>
          </p:txBody>
        </p:sp>
        <p:sp>
          <p:nvSpPr>
            <p:cNvPr id="30" name="Rectangle 29"/>
            <p:cNvSpPr/>
            <p:nvPr/>
          </p:nvSpPr>
          <p:spPr bwMode="auto">
            <a:xfrm>
              <a:off x="935492" y="535701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1" name="Rectangle 30"/>
            <p:cNvSpPr/>
            <p:nvPr/>
          </p:nvSpPr>
          <p:spPr bwMode="auto">
            <a:xfrm>
              <a:off x="1037885" y="535225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Rectangle 31"/>
            <p:cNvSpPr/>
            <p:nvPr/>
          </p:nvSpPr>
          <p:spPr bwMode="auto">
            <a:xfrm>
              <a:off x="1140279" y="534986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Rectangle 32"/>
            <p:cNvSpPr/>
            <p:nvPr/>
          </p:nvSpPr>
          <p:spPr bwMode="auto">
            <a:xfrm>
              <a:off x="1245038" y="534750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 name="Rectangle 33"/>
            <p:cNvSpPr/>
            <p:nvPr/>
          </p:nvSpPr>
          <p:spPr bwMode="auto">
            <a:xfrm>
              <a:off x="1347431" y="534274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 name="Rectangle 34"/>
            <p:cNvSpPr/>
            <p:nvPr/>
          </p:nvSpPr>
          <p:spPr bwMode="auto">
            <a:xfrm>
              <a:off x="1449825" y="534036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 name="Rectangle 35"/>
            <p:cNvSpPr/>
            <p:nvPr/>
          </p:nvSpPr>
          <p:spPr bwMode="auto">
            <a:xfrm>
              <a:off x="1559379" y="533796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Rectangle 36"/>
            <p:cNvSpPr/>
            <p:nvPr/>
          </p:nvSpPr>
          <p:spPr bwMode="auto">
            <a:xfrm>
              <a:off x="1661772" y="533320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Rectangle 37"/>
            <p:cNvSpPr/>
            <p:nvPr/>
          </p:nvSpPr>
          <p:spPr bwMode="auto">
            <a:xfrm>
              <a:off x="1764166" y="533081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 name="Rectangle 38"/>
            <p:cNvSpPr/>
            <p:nvPr/>
          </p:nvSpPr>
          <p:spPr bwMode="auto">
            <a:xfrm>
              <a:off x="1868925" y="532845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0" name="Rectangle 39"/>
            <p:cNvSpPr/>
            <p:nvPr/>
          </p:nvSpPr>
          <p:spPr bwMode="auto">
            <a:xfrm>
              <a:off x="1971318" y="532369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20" name="Left-Right Arrow 19"/>
          <p:cNvSpPr/>
          <p:nvPr/>
        </p:nvSpPr>
        <p:spPr>
          <a:xfrm rot="5400000">
            <a:off x="1125621" y="4582513"/>
            <a:ext cx="626681" cy="228600"/>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8" grpId="0" animBg="1"/>
      <p:bldP spid="29" grpId="0"/>
      <p:bldP spid="25"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Location Components</a:t>
            </a:r>
            <a:endParaRPr lang="en-US" dirty="0"/>
          </a:p>
        </p:txBody>
      </p:sp>
      <p:sp>
        <p:nvSpPr>
          <p:cNvPr id="7" name="Rounded Rectangle 6"/>
          <p:cNvSpPr/>
          <p:nvPr/>
        </p:nvSpPr>
        <p:spPr>
          <a:xfrm>
            <a:off x="385950" y="4039573"/>
            <a:ext cx="2133600" cy="66634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UMDF sensor  driver</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8" name="Rounded Rectangle 7"/>
          <p:cNvSpPr/>
          <p:nvPr/>
        </p:nvSpPr>
        <p:spPr>
          <a:xfrm>
            <a:off x="3301006" y="4096801"/>
            <a:ext cx="2799944" cy="543128"/>
          </a:xfrm>
          <a:prstGeom prst="roundRect">
            <a:avLst/>
          </a:prstGeom>
          <a:gradFill>
            <a:gsLst>
              <a:gs pos="0">
                <a:schemeClr val="tx1">
                  <a:lumMod val="85000"/>
                </a:schemeClr>
              </a:gs>
              <a:gs pos="39999">
                <a:schemeClr val="tx1">
                  <a:lumMod val="65000"/>
                </a:schemeClr>
              </a:gs>
              <a:gs pos="70000">
                <a:srgbClr val="C4D6EB"/>
              </a:gs>
              <a:gs pos="100000">
                <a:srgbClr val="FFEBFA"/>
              </a:gs>
            </a:gsLst>
            <a:lin ang="5400000" scaled="0"/>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Sensor class extension</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9" name="Left-Right Arrow 8"/>
          <p:cNvSpPr/>
          <p:nvPr/>
        </p:nvSpPr>
        <p:spPr>
          <a:xfrm>
            <a:off x="2519550" y="4267033"/>
            <a:ext cx="771728" cy="238328"/>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72114" y="3005527"/>
            <a:ext cx="2422356" cy="543128"/>
          </a:xfrm>
          <a:prstGeom prst="roundRect">
            <a:avLst/>
          </a:prstGeom>
          <a:gradFill>
            <a:gsLst>
              <a:gs pos="0">
                <a:schemeClr val="tx1">
                  <a:lumMod val="85000"/>
                </a:schemeClr>
              </a:gs>
              <a:gs pos="39999">
                <a:schemeClr val="tx1">
                  <a:lumMod val="65000"/>
                </a:schemeClr>
              </a:gs>
              <a:gs pos="70000">
                <a:srgbClr val="C4D6EB"/>
              </a:gs>
              <a:gs pos="100000">
                <a:srgbClr val="FFEBFA"/>
              </a:gs>
            </a:gsLst>
            <a:lin ang="5400000" scaled="0"/>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Sensor API</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a:xfrm>
            <a:off x="319314" y="1291767"/>
            <a:ext cx="3207657" cy="54312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Gadget or script</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2" name="Rounded Rectangle 11"/>
          <p:cNvSpPr/>
          <p:nvPr/>
        </p:nvSpPr>
        <p:spPr>
          <a:xfrm>
            <a:off x="3633451" y="1278883"/>
            <a:ext cx="2452984" cy="54312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Left-Right Arrow 12"/>
          <p:cNvSpPr/>
          <p:nvPr/>
        </p:nvSpPr>
        <p:spPr>
          <a:xfrm rot="5400000">
            <a:off x="4691980" y="1988608"/>
            <a:ext cx="431714" cy="228212"/>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5400000">
            <a:off x="1855110" y="1977979"/>
            <a:ext cx="384127" cy="230909"/>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862950" y="2866555"/>
            <a:ext cx="1981200" cy="2047672"/>
          </a:xfrm>
          <a:prstGeom prst="roundRect">
            <a:avLst/>
          </a:prstGeom>
          <a:gradFill>
            <a:gsLst>
              <a:gs pos="0">
                <a:schemeClr val="tx1">
                  <a:lumMod val="85000"/>
                </a:schemeClr>
              </a:gs>
              <a:gs pos="39999">
                <a:schemeClr val="tx1">
                  <a:lumMod val="65000"/>
                </a:schemeClr>
              </a:gs>
              <a:gs pos="70000">
                <a:srgbClr val="C4D6EB"/>
              </a:gs>
              <a:gs pos="100000">
                <a:srgbClr val="FFEBFA"/>
              </a:gs>
            </a:gsLst>
            <a:lin ang="5400000" scaled="0"/>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Location and other sensors CPL</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6" name="Left-Right Arrow 15"/>
          <p:cNvSpPr/>
          <p:nvPr/>
        </p:nvSpPr>
        <p:spPr>
          <a:xfrm>
            <a:off x="6100950" y="3143483"/>
            <a:ext cx="762000" cy="238328"/>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a:off x="6100950" y="4210289"/>
            <a:ext cx="762000" cy="238328"/>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781154" y="5460687"/>
            <a:ext cx="1905000" cy="54312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7 SDK</a:t>
            </a:r>
          </a:p>
        </p:txBody>
      </p:sp>
      <p:sp>
        <p:nvSpPr>
          <p:cNvPr id="21" name="TextBox 20"/>
          <p:cNvSpPr txBox="1"/>
          <p:nvPr/>
        </p:nvSpPr>
        <p:spPr>
          <a:xfrm>
            <a:off x="2104508" y="5310073"/>
            <a:ext cx="1184940" cy="646331"/>
          </a:xfrm>
          <a:prstGeom prst="rect">
            <a:avLst/>
          </a:prstGeom>
          <a:noFill/>
        </p:spPr>
        <p:txBody>
          <a:bodyPr wrap="none" rtlCol="0">
            <a:spAutoFit/>
          </a:bodyPr>
          <a:lstStyle/>
          <a:p>
            <a:r>
              <a:rPr lang="en-US" dirty="0" smtClean="0">
                <a:latin typeface="Trebuchet MS" pitchFamily="34" charset="0"/>
              </a:rPr>
              <a:t>Location</a:t>
            </a:r>
          </a:p>
          <a:p>
            <a:r>
              <a:rPr lang="en-US" dirty="0" smtClean="0">
                <a:latin typeface="Trebuchet MS" pitchFamily="34" charset="0"/>
              </a:rPr>
              <a:t>hardware</a:t>
            </a:r>
            <a:endParaRPr lang="en-US" dirty="0">
              <a:latin typeface="Trebuchet MS" pitchFamily="34" charset="0"/>
            </a:endParaRPr>
          </a:p>
        </p:txBody>
      </p:sp>
      <p:cxnSp>
        <p:nvCxnSpPr>
          <p:cNvPr id="22" name="Straight Connector 21"/>
          <p:cNvCxnSpPr/>
          <p:nvPr/>
        </p:nvCxnSpPr>
        <p:spPr>
          <a:xfrm rot="10800000">
            <a:off x="81150" y="3753969"/>
            <a:ext cx="6477000" cy="158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50" y="3428983"/>
            <a:ext cx="1104790" cy="369332"/>
          </a:xfrm>
          <a:prstGeom prst="rect">
            <a:avLst/>
          </a:prstGeom>
          <a:noFill/>
        </p:spPr>
        <p:txBody>
          <a:bodyPr wrap="none" rtlCol="0">
            <a:spAutoFit/>
          </a:bodyPr>
          <a:lstStyle/>
          <a:p>
            <a:r>
              <a:rPr lang="en-US" dirty="0" smtClean="0">
                <a:solidFill>
                  <a:srgbClr val="AABCF0"/>
                </a:solidFill>
                <a:latin typeface="Trebuchet MS" pitchFamily="34" charset="0"/>
              </a:rPr>
              <a:t>Software</a:t>
            </a:r>
            <a:endParaRPr lang="en-US" dirty="0">
              <a:solidFill>
                <a:srgbClr val="AABCF0"/>
              </a:solidFill>
              <a:latin typeface="Trebuchet MS" pitchFamily="34" charset="0"/>
            </a:endParaRPr>
          </a:p>
        </p:txBody>
      </p:sp>
      <p:sp>
        <p:nvSpPr>
          <p:cNvPr id="24" name="TextBox 23"/>
          <p:cNvSpPr txBox="1"/>
          <p:nvPr/>
        </p:nvSpPr>
        <p:spPr>
          <a:xfrm>
            <a:off x="0" y="3697951"/>
            <a:ext cx="1184940" cy="369332"/>
          </a:xfrm>
          <a:prstGeom prst="rect">
            <a:avLst/>
          </a:prstGeom>
          <a:noFill/>
        </p:spPr>
        <p:txBody>
          <a:bodyPr wrap="none" rtlCol="0">
            <a:spAutoFit/>
          </a:bodyPr>
          <a:lstStyle/>
          <a:p>
            <a:r>
              <a:rPr lang="en-US" dirty="0" smtClean="0">
                <a:solidFill>
                  <a:srgbClr val="AABCF0"/>
                </a:solidFill>
                <a:latin typeface="Trebuchet MS" pitchFamily="34" charset="0"/>
              </a:rPr>
              <a:t>Hardware</a:t>
            </a:r>
            <a:endParaRPr lang="en-US" dirty="0">
              <a:solidFill>
                <a:srgbClr val="AABCF0"/>
              </a:solidFill>
              <a:latin typeface="Trebuchet MS" pitchFamily="34" charset="0"/>
            </a:endParaRPr>
          </a:p>
        </p:txBody>
      </p:sp>
      <p:sp>
        <p:nvSpPr>
          <p:cNvPr id="28" name="Rectangle 27"/>
          <p:cNvSpPr/>
          <p:nvPr/>
        </p:nvSpPr>
        <p:spPr bwMode="auto">
          <a:xfrm>
            <a:off x="4659088" y="5341257"/>
            <a:ext cx="4194628" cy="798286"/>
          </a:xfrm>
          <a:prstGeom prst="rect">
            <a:avLst/>
          </a:prstGeom>
          <a:noFill/>
          <a:ln>
            <a:solidFill>
              <a:srgbClr val="FFFF00"/>
            </a:solidFill>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9" name="TextBox 28"/>
          <p:cNvSpPr txBox="1"/>
          <p:nvPr/>
        </p:nvSpPr>
        <p:spPr>
          <a:xfrm>
            <a:off x="4542975" y="4963879"/>
            <a:ext cx="1985159"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Developer tools</a:t>
            </a:r>
          </a:p>
        </p:txBody>
      </p:sp>
      <p:sp>
        <p:nvSpPr>
          <p:cNvPr id="25" name="Rounded Rectangle 24"/>
          <p:cNvSpPr/>
          <p:nvPr/>
        </p:nvSpPr>
        <p:spPr>
          <a:xfrm>
            <a:off x="3657600" y="2330613"/>
            <a:ext cx="2400584" cy="54312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Location API</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6" name="Rounded Rectangle 25"/>
          <p:cNvSpPr/>
          <p:nvPr/>
        </p:nvSpPr>
        <p:spPr>
          <a:xfrm>
            <a:off x="364177" y="2323355"/>
            <a:ext cx="3177308" cy="56498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Location Scripting Interface</a:t>
            </a:r>
            <a:endParaRPr lang="en-US" dirty="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27" name="Rounded Rectangle 26"/>
          <p:cNvSpPr/>
          <p:nvPr/>
        </p:nvSpPr>
        <p:spPr>
          <a:xfrm>
            <a:off x="6827668" y="5446175"/>
            <a:ext cx="1905000" cy="54312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7 WDK</a:t>
            </a:r>
          </a:p>
        </p:txBody>
      </p:sp>
      <p:grpSp>
        <p:nvGrpSpPr>
          <p:cNvPr id="30" name="Group 29"/>
          <p:cNvGrpSpPr/>
          <p:nvPr/>
        </p:nvGrpSpPr>
        <p:grpSpPr>
          <a:xfrm>
            <a:off x="851353" y="5339745"/>
            <a:ext cx="1233714" cy="620709"/>
            <a:chOff x="851354" y="4911725"/>
            <a:chExt cx="1233714" cy="620709"/>
          </a:xfrm>
        </p:grpSpPr>
        <p:sp>
          <p:nvSpPr>
            <p:cNvPr id="31" name="Rectangle 30"/>
            <p:cNvSpPr/>
            <p:nvPr/>
          </p:nvSpPr>
          <p:spPr bwMode="auto">
            <a:xfrm>
              <a:off x="887867" y="498871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Rectangle 31"/>
            <p:cNvSpPr/>
            <p:nvPr/>
          </p:nvSpPr>
          <p:spPr bwMode="auto">
            <a:xfrm>
              <a:off x="990260" y="498395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Rectangle 32"/>
            <p:cNvSpPr/>
            <p:nvPr/>
          </p:nvSpPr>
          <p:spPr bwMode="auto">
            <a:xfrm>
              <a:off x="1092654" y="498156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4" name="Rectangle 33"/>
            <p:cNvSpPr/>
            <p:nvPr/>
          </p:nvSpPr>
          <p:spPr bwMode="auto">
            <a:xfrm>
              <a:off x="1197413" y="497920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 name="Rectangle 34"/>
            <p:cNvSpPr/>
            <p:nvPr/>
          </p:nvSpPr>
          <p:spPr bwMode="auto">
            <a:xfrm>
              <a:off x="1299806" y="497444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 name="Rectangle 35"/>
            <p:cNvSpPr/>
            <p:nvPr/>
          </p:nvSpPr>
          <p:spPr bwMode="auto">
            <a:xfrm>
              <a:off x="1402200" y="497206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Rectangle 36"/>
            <p:cNvSpPr/>
            <p:nvPr/>
          </p:nvSpPr>
          <p:spPr bwMode="auto">
            <a:xfrm>
              <a:off x="1511754" y="496966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8" name="Rectangle 37"/>
            <p:cNvSpPr/>
            <p:nvPr/>
          </p:nvSpPr>
          <p:spPr bwMode="auto">
            <a:xfrm>
              <a:off x="1614147" y="496490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 name="Rectangle 38"/>
            <p:cNvSpPr/>
            <p:nvPr/>
          </p:nvSpPr>
          <p:spPr bwMode="auto">
            <a:xfrm>
              <a:off x="1716541" y="496251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0" name="Rectangle 39"/>
            <p:cNvSpPr/>
            <p:nvPr/>
          </p:nvSpPr>
          <p:spPr bwMode="auto">
            <a:xfrm>
              <a:off x="1821300" y="496015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1" name="Rectangle 40"/>
            <p:cNvSpPr/>
            <p:nvPr/>
          </p:nvSpPr>
          <p:spPr bwMode="auto">
            <a:xfrm>
              <a:off x="1923693" y="495539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2" name="Rectangle 41"/>
            <p:cNvSpPr/>
            <p:nvPr/>
          </p:nvSpPr>
          <p:spPr bwMode="auto">
            <a:xfrm>
              <a:off x="851354" y="4911725"/>
              <a:ext cx="1233714" cy="406400"/>
            </a:xfrm>
            <a:prstGeom prst="rect">
              <a:avLst/>
            </a:prstGeom>
            <a:gradFill>
              <a:gsLst>
                <a:gs pos="0">
                  <a:schemeClr val="bg2">
                    <a:lumMod val="95000"/>
                    <a:lumOff val="5000"/>
                  </a:schemeClr>
                </a:gs>
                <a:gs pos="39999">
                  <a:schemeClr val="bg2">
                    <a:lumMod val="65000"/>
                    <a:lumOff val="35000"/>
                  </a:schemeClr>
                </a:gs>
              </a:gsLst>
              <a:lin ang="5400000" scaled="0"/>
            </a:gradFill>
            <a:ln>
              <a:noFill/>
              <a:headEnd type="none" w="med" len="med"/>
              <a:tailEnd type="none" w="med" len="med"/>
            </a:ln>
            <a:effectLst/>
            <a:scene3d>
              <a:camera prst="perspectiveRelaxedModerately">
                <a:rot lat="19299179" lon="20951309" rev="522199"/>
              </a:camera>
              <a:lightRig rig="threePt" dir="t"/>
            </a:scene3d>
            <a:sp3d extrusionH="177800">
              <a:bevelT w="19050" h="19050" prst="coolSlant"/>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600" dirty="0" smtClean="0">
                  <a:solidFill>
                    <a:schemeClr val="tx1"/>
                  </a:solidFill>
                  <a:effectLst>
                    <a:outerShdw blurRad="38100" dist="38100" dir="2700000" algn="tl">
                      <a:srgbClr val="000000">
                        <a:alpha val="43137"/>
                      </a:srgbClr>
                    </a:outerShdw>
                  </a:effectLst>
                  <a:latin typeface="Trebuchet MS" pitchFamily="34" charset="0"/>
                </a:rPr>
                <a:t>Sensor MCU</a:t>
              </a:r>
            </a:p>
          </p:txBody>
        </p:sp>
        <p:sp>
          <p:nvSpPr>
            <p:cNvPr id="43" name="Rectangle 42"/>
            <p:cNvSpPr/>
            <p:nvPr/>
          </p:nvSpPr>
          <p:spPr bwMode="auto">
            <a:xfrm>
              <a:off x="935492" y="535701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4" name="Rectangle 43"/>
            <p:cNvSpPr/>
            <p:nvPr/>
          </p:nvSpPr>
          <p:spPr bwMode="auto">
            <a:xfrm>
              <a:off x="1037885" y="535225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 name="Rectangle 44"/>
            <p:cNvSpPr/>
            <p:nvPr/>
          </p:nvSpPr>
          <p:spPr bwMode="auto">
            <a:xfrm>
              <a:off x="1140279" y="534986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Rectangle 45"/>
            <p:cNvSpPr/>
            <p:nvPr/>
          </p:nvSpPr>
          <p:spPr bwMode="auto">
            <a:xfrm>
              <a:off x="1245038" y="534750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bwMode="auto">
            <a:xfrm>
              <a:off x="1347431" y="534274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 name="Rectangle 47"/>
            <p:cNvSpPr/>
            <p:nvPr/>
          </p:nvSpPr>
          <p:spPr bwMode="auto">
            <a:xfrm>
              <a:off x="1449825" y="534036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9" name="Rectangle 48"/>
            <p:cNvSpPr/>
            <p:nvPr/>
          </p:nvSpPr>
          <p:spPr bwMode="auto">
            <a:xfrm>
              <a:off x="1559379" y="5337965"/>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0" name="Rectangle 49"/>
            <p:cNvSpPr/>
            <p:nvPr/>
          </p:nvSpPr>
          <p:spPr bwMode="auto">
            <a:xfrm>
              <a:off x="1661772" y="5333200"/>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Rectangle 50"/>
            <p:cNvSpPr/>
            <p:nvPr/>
          </p:nvSpPr>
          <p:spPr bwMode="auto">
            <a:xfrm>
              <a:off x="1764166" y="5330818"/>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 name="Rectangle 51"/>
            <p:cNvSpPr/>
            <p:nvPr/>
          </p:nvSpPr>
          <p:spPr bwMode="auto">
            <a:xfrm>
              <a:off x="1868925" y="5328457"/>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3" name="Rectangle 52"/>
            <p:cNvSpPr/>
            <p:nvPr/>
          </p:nvSpPr>
          <p:spPr bwMode="auto">
            <a:xfrm>
              <a:off x="1971318" y="5323692"/>
              <a:ext cx="55902" cy="175419"/>
            </a:xfrm>
            <a:prstGeom prst="rect">
              <a:avLst/>
            </a:prstGeom>
            <a:gradFill>
              <a:gsLst>
                <a:gs pos="0">
                  <a:schemeClr val="tx1">
                    <a:lumMod val="85000"/>
                  </a:schemeClr>
                </a:gs>
                <a:gs pos="39999">
                  <a:schemeClr val="tx1">
                    <a:lumMod val="75000"/>
                  </a:schemeClr>
                </a:gs>
              </a:gsLst>
              <a:lin ang="5400000" scaled="0"/>
            </a:gradFill>
            <a:ln>
              <a:noFill/>
              <a:headEnd type="none" w="med" len="med"/>
              <a:tailEnd type="none" w="med" len="med"/>
            </a:ln>
            <a:effectLst/>
            <a:scene3d>
              <a:camera prst="perspectiveRelaxedModerately">
                <a:rot lat="1846509" lon="21175615" rev="21298352"/>
              </a:camera>
              <a:lightRig rig="threePt" dir="t"/>
            </a:scene3d>
            <a:sp3d extrusionH="57150">
              <a:extrusionClr>
                <a:schemeClr val="tx1"/>
              </a:extrusionClr>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20" name="Left-Right Arrow 19"/>
          <p:cNvSpPr/>
          <p:nvPr/>
        </p:nvSpPr>
        <p:spPr>
          <a:xfrm rot="5400000">
            <a:off x="1055002" y="4946065"/>
            <a:ext cx="771084" cy="231764"/>
          </a:xfrm>
          <a:prstGeom prst="leftRightArrow">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animBg="1"/>
      <p:bldP spid="28" grpId="0" animBg="1"/>
      <p:bldP spid="29" grpId="0"/>
      <p:bldP spid="25" grpId="0" animBg="1"/>
      <p:bldP spid="26"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1258</Words>
  <Application>Microsoft Office PowerPoint</Application>
  <PresentationFormat>On-screen Show (4:3)</PresentationFormat>
  <Paragraphs>239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5-10070</vt:lpstr>
      <vt:lpstr>Slide 1</vt:lpstr>
      <vt:lpstr>Windows 7 Sensor  And Location Platform</vt:lpstr>
      <vt:lpstr>Laptops: 20 Years of Progress</vt:lpstr>
      <vt:lpstr>About Sensors</vt:lpstr>
      <vt:lpstr>Dealing With Sensors  And Location Today</vt:lpstr>
      <vt:lpstr>Sensor And Location Platform New For Windows 7</vt:lpstr>
      <vt:lpstr>Sensor And Location Platform</vt:lpstr>
      <vt:lpstr>Sensor Components</vt:lpstr>
      <vt:lpstr>Location Components</vt:lpstr>
      <vt:lpstr>Sensor And Location Enabled Applications</vt:lpstr>
      <vt:lpstr>Location Platform Benefits</vt:lpstr>
      <vt:lpstr>Location-Awareness Opportunities</vt:lpstr>
      <vt:lpstr>Integrating Location Sensors</vt:lpstr>
      <vt:lpstr>Ambient Light Sensors And Adaptive Brightness In Windows</vt:lpstr>
      <vt:lpstr>ALS Brightness Control – Suggested Vista Implementation</vt:lpstr>
      <vt:lpstr>Adaptive Brightness Windows 7 Components</vt:lpstr>
      <vt:lpstr>Adaptive Brightness  Hardware Requirements</vt:lpstr>
      <vt:lpstr>Light-Aware Applications (Part A)</vt:lpstr>
      <vt:lpstr>Light-Aware Applications (Part B)</vt:lpstr>
      <vt:lpstr>Adaptive Brightness And Light-Aware UI</vt:lpstr>
      <vt:lpstr>Optimizing Adaptive Brightness</vt:lpstr>
      <vt:lpstr>Sensor Development Kit</vt:lpstr>
      <vt:lpstr>Logo Requirements And Tests</vt:lpstr>
      <vt:lpstr>Call To Action</vt:lpstr>
      <vt:lpstr>Resources</vt:lpstr>
      <vt:lpstr>Please Complete A Session Evaluation Form Your input is important!</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2008-11-12T06:51:58Z</dcterms:created>
  <dcterms:modified xsi:type="dcterms:W3CDTF">2008-11-12T06:52:05Z</dcterms:modified>
</cp:coreProperties>
</file>