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1" r:id="rId1"/>
  </p:sldMasterIdLst>
  <p:notesMasterIdLst>
    <p:notesMasterId r:id="rId30"/>
  </p:notesMasterIdLst>
  <p:handoutMasterIdLst>
    <p:handoutMasterId r:id="rId31"/>
  </p:handoutMasterIdLst>
  <p:sldIdLst>
    <p:sldId id="257" r:id="rId2"/>
    <p:sldId id="258" r:id="rId3"/>
    <p:sldId id="301" r:id="rId4"/>
    <p:sldId id="277" r:id="rId5"/>
    <p:sldId id="310" r:id="rId6"/>
    <p:sldId id="308" r:id="rId7"/>
    <p:sldId id="303" r:id="rId8"/>
    <p:sldId id="304" r:id="rId9"/>
    <p:sldId id="307" r:id="rId10"/>
    <p:sldId id="281" r:id="rId11"/>
    <p:sldId id="282" r:id="rId12"/>
    <p:sldId id="284" r:id="rId13"/>
    <p:sldId id="285" r:id="rId14"/>
    <p:sldId id="286" r:id="rId15"/>
    <p:sldId id="287" r:id="rId16"/>
    <p:sldId id="288" r:id="rId17"/>
    <p:sldId id="289" r:id="rId18"/>
    <p:sldId id="291" r:id="rId19"/>
    <p:sldId id="292" r:id="rId20"/>
    <p:sldId id="279" r:id="rId21"/>
    <p:sldId id="309" r:id="rId22"/>
    <p:sldId id="280" r:id="rId23"/>
    <p:sldId id="302" r:id="rId24"/>
    <p:sldId id="270" r:id="rId25"/>
    <p:sldId id="271" r:id="rId26"/>
    <p:sldId id="311" r:id="rId27"/>
    <p:sldId id="312" r:id="rId28"/>
    <p:sldId id="272" r:id="rId29"/>
  </p:sldIdLst>
  <p:sldSz cx="9144000" cy="6858000" type="screen4x3"/>
  <p:notesSz cx="7010400" cy="92964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085" autoAdjust="0"/>
    <p:restoredTop sz="94660"/>
  </p:normalViewPr>
  <p:slideViewPr>
    <p:cSldViewPr snapToGrid="0" showGuides="1">
      <p:cViewPr varScale="1">
        <p:scale>
          <a:sx n="99" d="100"/>
          <a:sy n="99" d="100"/>
        </p:scale>
        <p:origin x="-396" y="-90"/>
      </p:cViewPr>
      <p:guideLst>
        <p:guide orient="horz" pos="2160"/>
        <p:guide orient="horz" pos="146"/>
        <p:guide orient="horz" pos="4178"/>
        <p:guide orient="horz" pos="893"/>
        <p:guide orient="horz" pos="1198"/>
        <p:guide orient="horz" pos="1484"/>
        <p:guide orient="horz" pos="2105"/>
        <p:guide pos="240"/>
        <p:guide pos="5520"/>
        <p:guide pos="2880"/>
        <p:guide pos="461"/>
      </p:guideLst>
    </p:cSldViewPr>
  </p:slid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83" d="100"/>
          <a:sy n="83" d="100"/>
        </p:scale>
        <p:origin x="-1956"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831580"/>
            <a:ext cx="6309360" cy="46482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831580"/>
            <a:ext cx="6309360" cy="46482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10:53 PM</a:t>
            </a:fld>
            <a:endParaRPr lang="en-US"/>
          </a:p>
        </p:txBody>
      </p:sp>
      <p:sp>
        <p:nvSpPr>
          <p:cNvPr id="6" name="Footer Placeholder 5"/>
          <p:cNvSpPr>
            <a:spLocks noGrp="1"/>
          </p:cNvSpPr>
          <p:nvPr>
            <p:ph type="ftr" sz="quarter" idx="12"/>
          </p:nvPr>
        </p:nvSpPr>
        <p:spPr>
          <a:xfrm>
            <a:off x="0" y="8829967"/>
            <a:ext cx="6421120" cy="46482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829967"/>
            <a:ext cx="3037840" cy="464820"/>
          </a:xfrm>
          <a:prstGeom prst="rect">
            <a:avLst/>
          </a:prstGeom>
        </p:spPr>
        <p:txBody>
          <a:bodyPr lIns="93177" tIns="46589" rIns="93177" bIns="46589"/>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69" r:id="rId11"/>
    <p:sldLayoutId id="2147483670" r:id="rId12"/>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5"/>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6"/>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6"/>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indowsupdate.microsoft.com/"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www.microsoft.com/whdc/maintain/DrvUpdate.mspx"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microsoft.com/whdc/winlogo/getstart/default.mspx"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www.microsoft.com/whdc/device/input/PEN_touch.mspx"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a:r>
            <a:r>
              <a:rPr smtClean="0"/>
              <a:t>creen </a:t>
            </a:r>
            <a:r>
              <a:rPr lang="en-US" dirty="0" smtClean="0"/>
              <a:t>Coverage</a:t>
            </a:r>
            <a:endParaRPr lang="en-US" dirty="0"/>
          </a:p>
        </p:txBody>
      </p:sp>
      <p:sp>
        <p:nvSpPr>
          <p:cNvPr id="3" name="Content Placeholder 2"/>
          <p:cNvSpPr>
            <a:spLocks noGrp="1"/>
          </p:cNvSpPr>
          <p:nvPr>
            <p:ph idx="1"/>
          </p:nvPr>
        </p:nvSpPr>
        <p:spPr>
          <a:xfrm>
            <a:off x="381000" y="3429000"/>
            <a:ext cx="8459571" cy="2903872"/>
          </a:xfrm>
        </p:spPr>
        <p:txBody>
          <a:bodyPr/>
          <a:lstStyle/>
          <a:p>
            <a:r>
              <a:rPr lang="en-US" sz="2400" dirty="0" smtClean="0"/>
              <a:t>Why? </a:t>
            </a:r>
          </a:p>
          <a:p>
            <a:pPr lvl="1"/>
            <a:r>
              <a:rPr lang="en-US" sz="2000" dirty="0" smtClean="0"/>
              <a:t>To avoid blind spots or dead areas. The desktop experience in Windows relies on accurate touch at edges and corners</a:t>
            </a:r>
          </a:p>
          <a:p>
            <a:r>
              <a:rPr lang="en-US" sz="2400" dirty="0" smtClean="0"/>
              <a:t>Design and test tips</a:t>
            </a:r>
          </a:p>
          <a:p>
            <a:pPr lvl="1"/>
            <a:r>
              <a:rPr lang="en-US" sz="2000" dirty="0" smtClean="0"/>
              <a:t>Crucial to test this at all integration phases - hardware placement can easily impact it</a:t>
            </a:r>
          </a:p>
          <a:p>
            <a:pPr lvl="1"/>
            <a:r>
              <a:rPr lang="en-US" sz="2000" dirty="0" smtClean="0"/>
              <a:t>Tests will include touch points throughout the screen area and at all extremes</a:t>
            </a:r>
            <a:endParaRPr lang="en-US" sz="2000" dirty="0"/>
          </a:p>
        </p:txBody>
      </p:sp>
      <p:sp>
        <p:nvSpPr>
          <p:cNvPr id="6" name="Rounded Rectangle 5"/>
          <p:cNvSpPr/>
          <p:nvPr/>
        </p:nvSpPr>
        <p:spPr bwMode="auto">
          <a:xfrm>
            <a:off x="381000" y="1417638"/>
            <a:ext cx="8382000" cy="192405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defTabSz="914063"/>
            <a:r>
              <a:rPr lang="en-US" sz="3000" i="1"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Input requirements apply equally to all areas, including edges and corners.</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smtClean="0"/>
              <a:t>Battery </a:t>
            </a:r>
            <a:r>
              <a:rPr lang="en-US" dirty="0" smtClean="0"/>
              <a:t>Operation</a:t>
            </a:r>
            <a:endParaRPr lang="en-US" dirty="0"/>
          </a:p>
        </p:txBody>
      </p:sp>
      <p:sp>
        <p:nvSpPr>
          <p:cNvPr id="3" name="Content Placeholder 2"/>
          <p:cNvSpPr>
            <a:spLocks noGrp="1"/>
          </p:cNvSpPr>
          <p:nvPr>
            <p:ph idx="1"/>
          </p:nvPr>
        </p:nvSpPr>
        <p:spPr>
          <a:xfrm>
            <a:off x="382588" y="3429000"/>
            <a:ext cx="8380412" cy="2903872"/>
          </a:xfrm>
        </p:spPr>
        <p:txBody>
          <a:bodyPr/>
          <a:lstStyle/>
          <a:p>
            <a:r>
              <a:rPr lang="en-US" sz="2400" dirty="0" smtClean="0"/>
              <a:t>Why? </a:t>
            </a:r>
          </a:p>
          <a:p>
            <a:pPr lvl="1"/>
            <a:r>
              <a:rPr lang="en-US" sz="2400" dirty="0" smtClean="0"/>
              <a:t>Mobile user scenarios are primary; the requirements are equally important for tethered or mobile use</a:t>
            </a:r>
          </a:p>
          <a:p>
            <a:r>
              <a:rPr lang="en-US" sz="2400" dirty="0" smtClean="0"/>
              <a:t>Design and test tips</a:t>
            </a:r>
          </a:p>
          <a:p>
            <a:pPr lvl="1"/>
            <a:r>
              <a:rPr lang="en-US" sz="2400" dirty="0" smtClean="0"/>
              <a:t>If digitizer performance is impacted by power supply, design for both cases</a:t>
            </a:r>
          </a:p>
          <a:p>
            <a:pPr lvl="1"/>
            <a:r>
              <a:rPr lang="en-US" sz="2400" dirty="0" smtClean="0"/>
              <a:t>Tests must be run on both cases</a:t>
            </a:r>
          </a:p>
        </p:txBody>
      </p:sp>
      <p:sp>
        <p:nvSpPr>
          <p:cNvPr id="6" name="Rounded Rectangle 5"/>
          <p:cNvSpPr/>
          <p:nvPr/>
        </p:nvSpPr>
        <p:spPr bwMode="auto">
          <a:xfrm>
            <a:off x="381000" y="1417638"/>
            <a:ext cx="8382000" cy="192405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r>
              <a:rPr lang="en-US" sz="3000" i="1" dirty="0" smtClean="0">
                <a:effectLst>
                  <a:outerShdw blurRad="38100" dist="38100" dir="2700000" algn="tl">
                    <a:srgbClr val="000000">
                      <a:alpha val="43137"/>
                    </a:srgbClr>
                  </a:outerShdw>
                </a:effectLst>
                <a:latin typeface="Trebuchet MS" pitchFamily="34" charset="0"/>
              </a:rPr>
              <a:t>For battery-operated devices, the requirements must be met whether the device is running on AC or battery power.</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Sampling </a:t>
            </a:r>
            <a:r>
              <a:rPr lang="en-US" dirty="0" smtClean="0"/>
              <a:t>Rate</a:t>
            </a:r>
            <a:endParaRPr lang="en-US" dirty="0"/>
          </a:p>
        </p:txBody>
      </p:sp>
      <p:sp>
        <p:nvSpPr>
          <p:cNvPr id="3" name="Content Placeholder 2"/>
          <p:cNvSpPr>
            <a:spLocks noGrp="1"/>
          </p:cNvSpPr>
          <p:nvPr>
            <p:ph idx="1"/>
          </p:nvPr>
        </p:nvSpPr>
        <p:spPr>
          <a:xfrm>
            <a:off x="382588" y="3428999"/>
            <a:ext cx="8380412" cy="3014671"/>
          </a:xfrm>
        </p:spPr>
        <p:txBody>
          <a:bodyPr/>
          <a:lstStyle/>
          <a:p>
            <a:r>
              <a:rPr lang="en-US" sz="2800" dirty="0" smtClean="0"/>
              <a:t>Why?</a:t>
            </a:r>
          </a:p>
          <a:p>
            <a:pPr lvl="1"/>
            <a:r>
              <a:rPr lang="en-US" sz="2400" dirty="0" smtClean="0"/>
              <a:t>Packet rate determines responsiveness and ability to handle fast-moving fingers</a:t>
            </a:r>
          </a:p>
          <a:p>
            <a:r>
              <a:rPr lang="en-US" sz="2800" dirty="0" smtClean="0"/>
              <a:t>Design and test tips</a:t>
            </a:r>
          </a:p>
          <a:p>
            <a:pPr lvl="1"/>
            <a:r>
              <a:rPr lang="en-US" sz="2400" dirty="0" smtClean="0"/>
              <a:t>50hz is really a minimum (USB supports up to 133hz)</a:t>
            </a:r>
          </a:p>
          <a:p>
            <a:pPr lvl="1"/>
            <a:r>
              <a:rPr lang="en-US" sz="2400" dirty="0" smtClean="0"/>
              <a:t>For the manual tests, sample rate will be measured for all contacts</a:t>
            </a:r>
          </a:p>
        </p:txBody>
      </p:sp>
      <p:sp>
        <p:nvSpPr>
          <p:cNvPr id="5" name="Rounded Rectangle 4"/>
          <p:cNvSpPr/>
          <p:nvPr/>
        </p:nvSpPr>
        <p:spPr bwMode="auto">
          <a:xfrm>
            <a:off x="381000" y="1417638"/>
            <a:ext cx="8382000" cy="192405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r>
              <a:rPr lang="en-US" sz="3000" i="1" dirty="0" smtClean="0">
                <a:effectLst>
                  <a:outerShdw blurRad="38100" dist="38100" dir="2700000" algn="tl">
                    <a:srgbClr val="000000">
                      <a:alpha val="43137"/>
                    </a:srgbClr>
                  </a:outerShdw>
                </a:effectLst>
                <a:latin typeface="Trebuchet MS" pitchFamily="34" charset="0"/>
              </a:rPr>
              <a:t>Sample rate: at least 50hz per finger.</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Resolution</a:t>
            </a:r>
            <a:endParaRPr lang="en-US" dirty="0"/>
          </a:p>
        </p:txBody>
      </p:sp>
      <p:sp>
        <p:nvSpPr>
          <p:cNvPr id="3" name="Content Placeholder 2"/>
          <p:cNvSpPr>
            <a:spLocks noGrp="1"/>
          </p:cNvSpPr>
          <p:nvPr>
            <p:ph idx="1"/>
          </p:nvPr>
        </p:nvSpPr>
        <p:spPr>
          <a:xfrm>
            <a:off x="382588" y="3428999"/>
            <a:ext cx="7862915" cy="2626873"/>
          </a:xfrm>
        </p:spPr>
        <p:txBody>
          <a:bodyPr/>
          <a:lstStyle/>
          <a:p>
            <a:r>
              <a:rPr lang="en-US" sz="2400" dirty="0" smtClean="0"/>
              <a:t>Why?</a:t>
            </a:r>
          </a:p>
          <a:p>
            <a:pPr lvl="1"/>
            <a:r>
              <a:rPr lang="en-US" sz="2000" dirty="0" smtClean="0"/>
              <a:t>Resolution is a fundamental component of accuracy; pixel level accuracy is important for many user scenarios</a:t>
            </a:r>
          </a:p>
          <a:p>
            <a:r>
              <a:rPr lang="en-US" sz="2400" dirty="0" smtClean="0"/>
              <a:t>Design and test tips</a:t>
            </a:r>
          </a:p>
          <a:p>
            <a:pPr lvl="1"/>
            <a:r>
              <a:rPr lang="en-US" sz="2000" dirty="0" smtClean="0"/>
              <a:t>Report in HID usage</a:t>
            </a:r>
          </a:p>
          <a:p>
            <a:pPr lvl="1"/>
            <a:r>
              <a:rPr lang="en-US" sz="2000" dirty="0" smtClean="0"/>
              <a:t>The manual tests will include a component to determine resolution of input</a:t>
            </a:r>
            <a:endParaRPr lang="en-US" sz="2000" dirty="0"/>
          </a:p>
        </p:txBody>
      </p:sp>
      <p:sp>
        <p:nvSpPr>
          <p:cNvPr id="6" name="Rounded Rectangle 5"/>
          <p:cNvSpPr/>
          <p:nvPr/>
        </p:nvSpPr>
        <p:spPr bwMode="auto">
          <a:xfrm>
            <a:off x="381000" y="1417638"/>
            <a:ext cx="8382000" cy="192405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r>
              <a:rPr lang="en-US" sz="3000" i="1" dirty="0" smtClean="0">
                <a:effectLst>
                  <a:outerShdw blurRad="38100" dist="38100" dir="2700000" algn="tl">
                    <a:srgbClr val="000000">
                      <a:alpha val="43137"/>
                    </a:srgbClr>
                  </a:outerShdw>
                </a:effectLst>
                <a:latin typeface="Trebuchet MS" pitchFamily="34" charset="0"/>
              </a:rPr>
              <a:t>Resolution:  At least 100ppi and at least display resolution</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Jitter</a:t>
            </a:r>
            <a:endParaRPr lang="en-US" dirty="0"/>
          </a:p>
        </p:txBody>
      </p:sp>
      <p:sp>
        <p:nvSpPr>
          <p:cNvPr id="3" name="Content Placeholder 2"/>
          <p:cNvSpPr>
            <a:spLocks noGrp="1"/>
          </p:cNvSpPr>
          <p:nvPr>
            <p:ph idx="1"/>
          </p:nvPr>
        </p:nvSpPr>
        <p:spPr>
          <a:xfrm>
            <a:off x="381000" y="3429000"/>
            <a:ext cx="8380412" cy="2873607"/>
          </a:xfrm>
        </p:spPr>
        <p:txBody>
          <a:bodyPr/>
          <a:lstStyle/>
          <a:p>
            <a:r>
              <a:rPr lang="en-US" sz="2800" dirty="0" smtClean="0"/>
              <a:t>Why?</a:t>
            </a:r>
          </a:p>
          <a:p>
            <a:pPr lvl="1"/>
            <a:r>
              <a:rPr lang="en-US" sz="2400" dirty="0" smtClean="0"/>
              <a:t>Stationary contacts are an important class of interaction primitives; many applications need to be able to rely on stationary contacts</a:t>
            </a:r>
          </a:p>
          <a:p>
            <a:r>
              <a:rPr lang="en-US" sz="2800" dirty="0" smtClean="0"/>
              <a:t>Design and test tips</a:t>
            </a:r>
          </a:p>
          <a:p>
            <a:pPr lvl="1"/>
            <a:r>
              <a:rPr lang="en-US" sz="2400" dirty="0" smtClean="0"/>
              <a:t>Manual test will require multiple stationary contacts, will log position data</a:t>
            </a:r>
            <a:endParaRPr lang="en-US" sz="2400" dirty="0"/>
          </a:p>
        </p:txBody>
      </p:sp>
      <p:sp>
        <p:nvSpPr>
          <p:cNvPr id="5" name="Rounded Rectangle 4"/>
          <p:cNvSpPr/>
          <p:nvPr/>
        </p:nvSpPr>
        <p:spPr bwMode="auto">
          <a:xfrm>
            <a:off x="381000" y="1417638"/>
            <a:ext cx="8382000" cy="192405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r>
              <a:rPr lang="en-US" sz="3000" i="1" dirty="0" smtClean="0">
                <a:effectLst>
                  <a:outerShdw blurRad="38100" dist="38100" dir="2700000" algn="tl">
                    <a:srgbClr val="000000">
                      <a:alpha val="43137"/>
                    </a:srgbClr>
                  </a:outerShdw>
                </a:effectLst>
                <a:latin typeface="Trebuchet MS" pitchFamily="34" charset="0"/>
              </a:rPr>
              <a:t>For all fingers, if a contact is stationary, the reported position data must not change</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Contact Accuracy</a:t>
            </a:r>
            <a:endParaRPr lang="en-US" dirty="0"/>
          </a:p>
        </p:txBody>
      </p:sp>
      <p:sp>
        <p:nvSpPr>
          <p:cNvPr id="3" name="Content Placeholder 2"/>
          <p:cNvSpPr>
            <a:spLocks noGrp="1"/>
          </p:cNvSpPr>
          <p:nvPr>
            <p:ph idx="1"/>
          </p:nvPr>
        </p:nvSpPr>
        <p:spPr>
          <a:xfrm>
            <a:off x="382588" y="3429000"/>
            <a:ext cx="8380412" cy="2903872"/>
          </a:xfrm>
        </p:spPr>
        <p:txBody>
          <a:bodyPr/>
          <a:lstStyle/>
          <a:p>
            <a:r>
              <a:rPr lang="en-US" sz="2400" dirty="0" smtClean="0"/>
              <a:t>Why?</a:t>
            </a:r>
          </a:p>
          <a:p>
            <a:pPr lvl="1"/>
            <a:r>
              <a:rPr lang="en-US" sz="2000" dirty="0" smtClean="0"/>
              <a:t>Accuracy of contacts in motion is fundamental to almost all multi-touch scenarios. </a:t>
            </a:r>
          </a:p>
          <a:p>
            <a:r>
              <a:rPr lang="en-US" sz="2400" dirty="0" smtClean="0"/>
              <a:t>Design and test tips</a:t>
            </a:r>
          </a:p>
          <a:p>
            <a:pPr lvl="1"/>
            <a:r>
              <a:rPr lang="en-US" sz="2000" dirty="0" smtClean="0"/>
              <a:t>Prioritize accuracy in design (meeting this generally buys you the other requirements)</a:t>
            </a:r>
          </a:p>
          <a:p>
            <a:pPr lvl="1"/>
            <a:r>
              <a:rPr lang="en-US" sz="2000" dirty="0" smtClean="0"/>
              <a:t>Manual tests following lines and patterns on a canvas (</a:t>
            </a:r>
            <a:r>
              <a:rPr lang="en-US" sz="2000" dirty="0" err="1" smtClean="0"/>
              <a:t>MSPaint</a:t>
            </a:r>
            <a:r>
              <a:rPr lang="en-US" sz="2000" dirty="0" smtClean="0"/>
              <a:t> good </a:t>
            </a:r>
            <a:r>
              <a:rPr lang="en-US" sz="2000" dirty="0" err="1" smtClean="0"/>
              <a:t>testbed</a:t>
            </a:r>
            <a:r>
              <a:rPr lang="en-US" sz="2000" dirty="0" smtClean="0"/>
              <a:t>)</a:t>
            </a:r>
            <a:endParaRPr lang="en-US" sz="2000" dirty="0"/>
          </a:p>
        </p:txBody>
      </p:sp>
      <p:sp>
        <p:nvSpPr>
          <p:cNvPr id="5" name="Rounded Rectangle 4"/>
          <p:cNvSpPr/>
          <p:nvPr/>
        </p:nvSpPr>
        <p:spPr bwMode="auto">
          <a:xfrm>
            <a:off x="381000" y="1417638"/>
            <a:ext cx="8382000" cy="192405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r>
              <a:rPr lang="en-US" sz="3000" i="1" dirty="0" smtClean="0">
                <a:effectLst>
                  <a:outerShdw blurRad="38100" dist="38100" dir="2700000" algn="tl">
                    <a:srgbClr val="000000">
                      <a:alpha val="43137"/>
                    </a:srgbClr>
                  </a:outerShdw>
                </a:effectLst>
                <a:latin typeface="Trebuchet MS" pitchFamily="34" charset="0"/>
              </a:rPr>
              <a:t>Tracing a line, circle, or other pattern should produce data that is within 0.5mm of the expected data pattern… </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Contact Accuracy</a:t>
            </a:r>
            <a:endParaRPr lang="en-US" dirty="0"/>
          </a:p>
        </p:txBody>
      </p:sp>
      <p:sp>
        <p:nvSpPr>
          <p:cNvPr id="3" name="Content Placeholder 2"/>
          <p:cNvSpPr>
            <a:spLocks noGrp="1"/>
          </p:cNvSpPr>
          <p:nvPr>
            <p:ph idx="1"/>
          </p:nvPr>
        </p:nvSpPr>
        <p:spPr>
          <a:xfrm>
            <a:off x="382588" y="3429000"/>
            <a:ext cx="8380412" cy="2934137"/>
          </a:xfrm>
        </p:spPr>
        <p:txBody>
          <a:bodyPr/>
          <a:lstStyle/>
          <a:p>
            <a:r>
              <a:rPr lang="en-US" sz="2000" dirty="0" smtClean="0"/>
              <a:t>Why?</a:t>
            </a:r>
          </a:p>
          <a:p>
            <a:pPr lvl="1"/>
            <a:r>
              <a:rPr lang="en-US" sz="2000" dirty="0" smtClean="0"/>
              <a:t>Incorrect up/down data destroys integrity of linear movements, including dragging and line drawing.</a:t>
            </a:r>
          </a:p>
          <a:p>
            <a:r>
              <a:rPr lang="en-US" sz="2000" dirty="0" smtClean="0"/>
              <a:t>Design and test tips </a:t>
            </a:r>
          </a:p>
          <a:p>
            <a:pPr lvl="1"/>
            <a:r>
              <a:rPr lang="en-US" sz="2000" dirty="0" smtClean="0"/>
              <a:t>High packet rate, robust tip switch usages</a:t>
            </a:r>
          </a:p>
          <a:p>
            <a:pPr lvl="1"/>
            <a:r>
              <a:rPr lang="en-US" sz="2000" dirty="0" smtClean="0"/>
              <a:t>Resistive technologies should use softer spacers</a:t>
            </a:r>
          </a:p>
          <a:p>
            <a:pPr lvl="1"/>
            <a:r>
              <a:rPr lang="en-US" sz="2000" dirty="0" smtClean="0"/>
              <a:t>Manual canvas tests will specify patterns to be drawn which maintain linear integrity</a:t>
            </a:r>
            <a:endParaRPr lang="en-US" sz="2000" dirty="0"/>
          </a:p>
        </p:txBody>
      </p:sp>
      <p:sp>
        <p:nvSpPr>
          <p:cNvPr id="6" name="Rounded Rectangle 5"/>
          <p:cNvSpPr/>
          <p:nvPr/>
        </p:nvSpPr>
        <p:spPr bwMode="auto">
          <a:xfrm>
            <a:off x="381000" y="1417638"/>
            <a:ext cx="8382000" cy="192405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r>
              <a:rPr lang="en-US" sz="3000" i="1" dirty="0" smtClean="0">
                <a:effectLst>
                  <a:outerShdw blurRad="38100" dist="38100" dir="2700000" algn="tl">
                    <a:srgbClr val="000000">
                      <a:alpha val="43137"/>
                    </a:srgbClr>
                  </a:outerShdw>
                </a:effectLst>
                <a:latin typeface="Trebuchet MS" pitchFamily="34" charset="0"/>
              </a:rPr>
              <a:t>…and without interruption to the pattern</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Contact </a:t>
            </a:r>
            <a:r>
              <a:rPr lang="en-US" dirty="0" smtClean="0"/>
              <a:t>Offset</a:t>
            </a:r>
            <a:endParaRPr lang="en-US" dirty="0"/>
          </a:p>
        </p:txBody>
      </p:sp>
      <p:sp>
        <p:nvSpPr>
          <p:cNvPr id="3" name="Content Placeholder 2"/>
          <p:cNvSpPr>
            <a:spLocks noGrp="1"/>
          </p:cNvSpPr>
          <p:nvPr>
            <p:ph idx="1"/>
          </p:nvPr>
        </p:nvSpPr>
        <p:spPr>
          <a:xfrm>
            <a:off x="382588" y="3429000"/>
            <a:ext cx="8380412" cy="2678077"/>
          </a:xfrm>
        </p:spPr>
        <p:txBody>
          <a:bodyPr/>
          <a:lstStyle/>
          <a:p>
            <a:r>
              <a:rPr lang="en-US" sz="2800" dirty="0" smtClean="0"/>
              <a:t>Why?</a:t>
            </a:r>
          </a:p>
          <a:p>
            <a:pPr lvl="1"/>
            <a:r>
              <a:rPr lang="en-US" sz="2400" dirty="0" smtClean="0"/>
              <a:t>Reduced offset is crucial to accuracy (and user perceptions of accuracy)</a:t>
            </a:r>
          </a:p>
          <a:p>
            <a:r>
              <a:rPr lang="en-US" sz="2800" dirty="0" smtClean="0"/>
              <a:t>Design and test tips</a:t>
            </a:r>
          </a:p>
          <a:p>
            <a:pPr lvl="1"/>
            <a:r>
              <a:rPr lang="en-US" sz="2400" dirty="0" smtClean="0"/>
              <a:t>No cheating! This is core to every requirement</a:t>
            </a:r>
          </a:p>
          <a:p>
            <a:pPr lvl="1"/>
            <a:r>
              <a:rPr lang="en-US" sz="2400" dirty="0" smtClean="0"/>
              <a:t>Manual test will require finger contact at known points on the screen</a:t>
            </a:r>
            <a:endParaRPr lang="en-US" sz="2400" dirty="0"/>
          </a:p>
        </p:txBody>
      </p:sp>
      <p:sp>
        <p:nvSpPr>
          <p:cNvPr id="6" name="Rounded Rectangle 5"/>
          <p:cNvSpPr/>
          <p:nvPr/>
        </p:nvSpPr>
        <p:spPr bwMode="auto">
          <a:xfrm>
            <a:off x="381000" y="1417638"/>
            <a:ext cx="8382000" cy="192405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r>
              <a:rPr lang="en-US" sz="3000" i="1" dirty="0" smtClean="0">
                <a:effectLst>
                  <a:outerShdw blurRad="38100" dist="38100" dir="2700000" algn="tl">
                    <a:srgbClr val="000000">
                      <a:alpha val="43137"/>
                    </a:srgbClr>
                  </a:outerShdw>
                </a:effectLst>
                <a:latin typeface="Trebuchet MS" pitchFamily="34" charset="0"/>
              </a:rPr>
              <a:t>The physical contact with the device and the position the device reports must be within 2mm of each other for all fingers… </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Contact </a:t>
            </a:r>
            <a:r>
              <a:rPr lang="en-US" dirty="0" smtClean="0"/>
              <a:t>Offset</a:t>
            </a:r>
            <a:endParaRPr lang="en-US" dirty="0"/>
          </a:p>
        </p:txBody>
      </p:sp>
      <p:sp>
        <p:nvSpPr>
          <p:cNvPr id="3" name="Content Placeholder 2"/>
          <p:cNvSpPr>
            <a:spLocks noGrp="1"/>
          </p:cNvSpPr>
          <p:nvPr>
            <p:ph idx="1"/>
          </p:nvPr>
        </p:nvSpPr>
        <p:spPr>
          <a:xfrm>
            <a:off x="382588" y="3429000"/>
            <a:ext cx="8380412" cy="2541208"/>
          </a:xfrm>
        </p:spPr>
        <p:txBody>
          <a:bodyPr/>
          <a:lstStyle/>
          <a:p>
            <a:r>
              <a:rPr lang="en-US" sz="2800" dirty="0" smtClean="0"/>
              <a:t>Why?</a:t>
            </a:r>
          </a:p>
          <a:p>
            <a:pPr lvl="1"/>
            <a:r>
              <a:rPr lang="en-US" sz="2400" dirty="0" smtClean="0"/>
              <a:t>High accuracy in movement operations, and guaranteed correlation of x, y co-ordinates</a:t>
            </a:r>
          </a:p>
          <a:p>
            <a:r>
              <a:rPr lang="en-US" sz="2800" dirty="0" smtClean="0"/>
              <a:t>Design and test tips</a:t>
            </a:r>
          </a:p>
          <a:p>
            <a:pPr lvl="1"/>
            <a:r>
              <a:rPr lang="en-US" sz="2400" dirty="0" smtClean="0"/>
              <a:t>Manual canvas tests, including contact detection for multiple fingers simultaneously or incrementally</a:t>
            </a:r>
            <a:endParaRPr lang="en-US" sz="2400" dirty="0"/>
          </a:p>
        </p:txBody>
      </p:sp>
      <p:sp>
        <p:nvSpPr>
          <p:cNvPr id="5" name="Rounded Rectangle 4"/>
          <p:cNvSpPr/>
          <p:nvPr/>
        </p:nvSpPr>
        <p:spPr bwMode="auto">
          <a:xfrm>
            <a:off x="381000" y="1417638"/>
            <a:ext cx="8382000" cy="192405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r>
              <a:rPr lang="en-US" sz="3000" i="1" dirty="0" smtClean="0">
                <a:effectLst>
                  <a:outerShdw blurRad="38100" dist="38100" dir="2700000" algn="tl">
                    <a:srgbClr val="000000">
                      <a:alpha val="43137"/>
                    </a:srgbClr>
                  </a:outerShdw>
                </a:effectLst>
                <a:latin typeface="Trebuchet MS" pitchFamily="34" charset="0"/>
              </a:rPr>
              <a:t>…applies whether each contact is stationary or in motion, and when multiple fingers make contact simultaneously or separately. </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Ghost </a:t>
            </a:r>
            <a:r>
              <a:rPr lang="en-US" dirty="0" smtClean="0"/>
              <a:t>Points</a:t>
            </a:r>
            <a:endParaRPr lang="en-US" dirty="0"/>
          </a:p>
        </p:txBody>
      </p:sp>
      <p:sp>
        <p:nvSpPr>
          <p:cNvPr id="3" name="Content Placeholder 2"/>
          <p:cNvSpPr>
            <a:spLocks noGrp="1"/>
          </p:cNvSpPr>
          <p:nvPr>
            <p:ph idx="1"/>
          </p:nvPr>
        </p:nvSpPr>
        <p:spPr>
          <a:xfrm>
            <a:off x="382588" y="3429000"/>
            <a:ext cx="8380412" cy="2934137"/>
          </a:xfrm>
        </p:spPr>
        <p:txBody>
          <a:bodyPr/>
          <a:lstStyle/>
          <a:p>
            <a:r>
              <a:rPr lang="en-US" sz="2000" dirty="0" smtClean="0"/>
              <a:t>Why?</a:t>
            </a:r>
          </a:p>
          <a:p>
            <a:pPr lvl="1"/>
            <a:r>
              <a:rPr lang="en-US" sz="2000" dirty="0" smtClean="0"/>
              <a:t>Random input packets are guaranteed to destroy trust and turn users instantly against the technology</a:t>
            </a:r>
          </a:p>
          <a:p>
            <a:r>
              <a:rPr lang="en-US" sz="2000" dirty="0" smtClean="0"/>
              <a:t>Design and test tips</a:t>
            </a:r>
          </a:p>
          <a:p>
            <a:pPr lvl="1"/>
            <a:r>
              <a:rPr lang="en-US" sz="2000" dirty="0" smtClean="0"/>
              <a:t>Ensure elimination of noise at all phases of construction/integration</a:t>
            </a:r>
          </a:p>
          <a:p>
            <a:pPr lvl="1"/>
            <a:r>
              <a:rPr lang="en-US" sz="2000" dirty="0" smtClean="0"/>
              <a:t>If mobile, move it around while testing</a:t>
            </a:r>
          </a:p>
          <a:p>
            <a:pPr lvl="1"/>
            <a:r>
              <a:rPr lang="en-US" sz="2000" dirty="0" smtClean="0"/>
              <a:t>Tests will specify periods of inactivity</a:t>
            </a:r>
            <a:endParaRPr lang="en-US" sz="2000" dirty="0"/>
          </a:p>
        </p:txBody>
      </p:sp>
      <p:sp>
        <p:nvSpPr>
          <p:cNvPr id="5" name="Rounded Rectangle 4"/>
          <p:cNvSpPr/>
          <p:nvPr/>
        </p:nvSpPr>
        <p:spPr bwMode="auto">
          <a:xfrm>
            <a:off x="381000" y="1417638"/>
            <a:ext cx="8381999" cy="192405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r>
              <a:rPr lang="en-US" sz="3000" i="1" dirty="0" smtClean="0">
                <a:effectLst>
                  <a:outerShdw blurRad="38100" dist="38100" dir="2700000" algn="tl">
                    <a:srgbClr val="000000">
                      <a:alpha val="43137"/>
                    </a:srgbClr>
                  </a:outerShdw>
                </a:effectLst>
                <a:latin typeface="Trebuchet MS" pitchFamily="34" charset="0"/>
              </a:rPr>
              <a:t>No data must be reported for locations where contact is not made.</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1218795"/>
          </a:xfrm>
        </p:spPr>
        <p:txBody>
          <a:bodyPr/>
          <a:lstStyle/>
          <a:p>
            <a:r>
              <a:rPr sz="4400" smtClean="0"/>
              <a:t>Multi-Touch:  Designing </a:t>
            </a:r>
            <a:r>
              <a:rPr lang="en-US" sz="4400" dirty="0" smtClean="0"/>
              <a:t>And </a:t>
            </a:r>
            <a:r>
              <a:rPr sz="4400" smtClean="0"/>
              <a:t>Testing </a:t>
            </a:r>
            <a:r>
              <a:rPr lang="en-US" sz="4400" dirty="0" smtClean="0"/>
              <a:t>For </a:t>
            </a:r>
            <a:r>
              <a:rPr sz="4400" smtClean="0"/>
              <a:t>Logo Compliance</a:t>
            </a:r>
            <a:endParaRPr lang="en-US" sz="4400" dirty="0"/>
          </a:p>
        </p:txBody>
      </p:sp>
      <p:sp>
        <p:nvSpPr>
          <p:cNvPr id="3" name="Subtitle 2"/>
          <p:cNvSpPr>
            <a:spLocks noGrp="1"/>
          </p:cNvSpPr>
          <p:nvPr>
            <p:ph type="subTitle" idx="1"/>
          </p:nvPr>
        </p:nvSpPr>
        <p:spPr>
          <a:xfrm>
            <a:off x="2734826" y="3650133"/>
            <a:ext cx="5866482" cy="1828193"/>
          </a:xfrm>
        </p:spPr>
        <p:txBody>
          <a:bodyPr/>
          <a:lstStyle/>
          <a:p>
            <a:r>
              <a:rPr lang="en-US" dirty="0" smtClean="0"/>
              <a:t>Stephen Potter</a:t>
            </a:r>
          </a:p>
          <a:p>
            <a:r>
              <a:rPr lang="en-US" dirty="0" smtClean="0"/>
              <a:t>Senior Program Manager</a:t>
            </a:r>
          </a:p>
          <a:p>
            <a:r>
              <a:rPr lang="en-US" dirty="0" smtClean="0"/>
              <a:t>Microsoft Corporation</a:t>
            </a:r>
          </a:p>
          <a:p>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Device F</a:t>
            </a:r>
            <a:r>
              <a:rPr lang="en-US" dirty="0" smtClean="0"/>
              <a:t>u</a:t>
            </a:r>
            <a:r>
              <a:rPr smtClean="0"/>
              <a:t>ndamentals</a:t>
            </a:r>
            <a:endParaRPr lang="en-US" dirty="0"/>
          </a:p>
        </p:txBody>
      </p:sp>
      <p:sp>
        <p:nvSpPr>
          <p:cNvPr id="3" name="Content Placeholder 2"/>
          <p:cNvSpPr>
            <a:spLocks noGrp="1"/>
          </p:cNvSpPr>
          <p:nvPr>
            <p:ph idx="1"/>
          </p:nvPr>
        </p:nvSpPr>
        <p:spPr>
          <a:xfrm>
            <a:off x="382588" y="1414464"/>
            <a:ext cx="8380412" cy="4386842"/>
          </a:xfrm>
        </p:spPr>
        <p:txBody>
          <a:bodyPr/>
          <a:lstStyle/>
          <a:p>
            <a:r>
              <a:rPr lang="en-US" sz="2800" dirty="0" smtClean="0"/>
              <a:t>General core driver requirements for all </a:t>
            </a:r>
            <a:br>
              <a:rPr lang="en-US" sz="2800" dirty="0" smtClean="0"/>
            </a:br>
            <a:r>
              <a:rPr lang="en-US" sz="2800" dirty="0" smtClean="0"/>
              <a:t>devices – satisfying another dimension of the </a:t>
            </a:r>
            <a:br>
              <a:rPr lang="en-US" sz="2800" dirty="0" smtClean="0"/>
            </a:br>
            <a:r>
              <a:rPr lang="en-US" sz="2800" dirty="0" smtClean="0"/>
              <a:t>user experience</a:t>
            </a:r>
          </a:p>
          <a:p>
            <a:pPr lvl="1"/>
            <a:r>
              <a:rPr lang="en-US" sz="2400" dirty="0" smtClean="0"/>
              <a:t>Drivers must be secure, stable, reliable… architected to maximize reliability and stability and do not </a:t>
            </a:r>
            <a:br>
              <a:rPr lang="en-US" sz="2400" dirty="0" smtClean="0"/>
            </a:br>
            <a:r>
              <a:rPr lang="en-US" sz="2400" dirty="0" smtClean="0"/>
              <a:t>leak resources…</a:t>
            </a:r>
          </a:p>
          <a:p>
            <a:pPr lvl="1"/>
            <a:r>
              <a:rPr lang="en-US" sz="2400" dirty="0" smtClean="0"/>
              <a:t>Install/uninstall behavior </a:t>
            </a:r>
          </a:p>
          <a:p>
            <a:pPr lvl="1"/>
            <a:r>
              <a:rPr lang="en-US" sz="2400" dirty="0" smtClean="0"/>
              <a:t>In the wild:  All drivers must maintain a high Driver Quality Rating (DQR) or the manufacturer must make a fixed driver available to customers within 90 days </a:t>
            </a:r>
          </a:p>
          <a:p>
            <a:pPr lvl="1"/>
            <a:r>
              <a:rPr lang="en-US" sz="2400" dirty="0" smtClean="0"/>
              <a:t>…</a:t>
            </a:r>
            <a:endParaRPr lang="en-US" sz="2400" dirty="0"/>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Get Your Drivers Easily To Users</a:t>
            </a:r>
            <a:endParaRPr lang="en-US" dirty="0"/>
          </a:p>
        </p:txBody>
      </p:sp>
      <p:sp>
        <p:nvSpPr>
          <p:cNvPr id="3" name="Content Placeholder 2"/>
          <p:cNvSpPr>
            <a:spLocks noGrp="1"/>
          </p:cNvSpPr>
          <p:nvPr>
            <p:ph idx="1"/>
          </p:nvPr>
        </p:nvSpPr>
        <p:spPr>
          <a:xfrm>
            <a:off x="382588" y="1414464"/>
            <a:ext cx="8380412" cy="4409412"/>
          </a:xfrm>
        </p:spPr>
        <p:txBody>
          <a:bodyPr/>
          <a:lstStyle/>
          <a:p>
            <a:r>
              <a:rPr lang="en-US" sz="2400" dirty="0" smtClean="0"/>
              <a:t>Limited opportunity to ship in Windows 7</a:t>
            </a:r>
          </a:p>
          <a:p>
            <a:pPr lvl="1"/>
            <a:r>
              <a:rPr lang="en-US" sz="2000" dirty="0" smtClean="0"/>
              <a:t>Window closing</a:t>
            </a:r>
          </a:p>
          <a:p>
            <a:r>
              <a:rPr lang="en-US" sz="2400" dirty="0" smtClean="0"/>
              <a:t>Windows Update</a:t>
            </a:r>
          </a:p>
          <a:p>
            <a:pPr lvl="1"/>
            <a:r>
              <a:rPr lang="en-US" sz="2000" dirty="0" smtClean="0"/>
              <a:t>Each week, millions of users worldwide automatically update their systems at </a:t>
            </a:r>
            <a:r>
              <a:rPr lang="en-US" sz="2000" dirty="0" smtClean="0">
                <a:hlinkClick r:id="rId3"/>
              </a:rPr>
              <a:t>http://windowsupdate.microsoft.com</a:t>
            </a:r>
            <a:endParaRPr lang="en-US" sz="2000" dirty="0" smtClean="0"/>
          </a:p>
          <a:p>
            <a:pPr lvl="1"/>
            <a:r>
              <a:rPr lang="en-US" sz="2000" dirty="0" smtClean="0"/>
              <a:t>Highly recommended: once </a:t>
            </a:r>
            <a:r>
              <a:rPr lang="en-US" sz="2000" dirty="0" err="1" smtClean="0"/>
              <a:t>logo’d</a:t>
            </a:r>
            <a:r>
              <a:rPr lang="en-US" sz="2000" dirty="0" smtClean="0"/>
              <a:t>, distribute your drivers through Windows Update</a:t>
            </a:r>
          </a:p>
          <a:p>
            <a:pPr lvl="1"/>
            <a:r>
              <a:rPr lang="en-US" sz="2000" dirty="0" smtClean="0"/>
              <a:t>Manage settings for distributing your driver via </a:t>
            </a:r>
            <a:br>
              <a:rPr lang="en-US" sz="2000" dirty="0" smtClean="0"/>
            </a:br>
            <a:r>
              <a:rPr lang="en-US" sz="2000" dirty="0" smtClean="0"/>
              <a:t>Driver Distribution Center (DDC) on </a:t>
            </a:r>
            <a:r>
              <a:rPr lang="en-US" sz="2000" dirty="0" err="1" smtClean="0"/>
              <a:t>Winqual</a:t>
            </a:r>
            <a:endParaRPr lang="en-US" sz="2000" dirty="0" smtClean="0"/>
          </a:p>
          <a:p>
            <a:pPr lvl="2"/>
            <a:r>
              <a:rPr lang="en-US" sz="1800" dirty="0" smtClean="0"/>
              <a:t>View download statistics and WER data</a:t>
            </a:r>
          </a:p>
          <a:p>
            <a:pPr lvl="2"/>
            <a:r>
              <a:rPr lang="en-US" sz="1800" dirty="0" smtClean="0"/>
              <a:t>For details, see Distributing Drivers on Windows Update</a:t>
            </a:r>
            <a:br>
              <a:rPr lang="en-US" sz="1800" dirty="0" smtClean="0"/>
            </a:br>
            <a:r>
              <a:rPr lang="en-US" sz="1800" dirty="0" smtClean="0">
                <a:hlinkClick r:id="rId4"/>
              </a:rPr>
              <a:t>www.microsoft.com/whdc/maintain/DrvUpdate.mspx</a:t>
            </a:r>
            <a:r>
              <a:rPr lang="en-US" sz="1800" dirty="0" smtClean="0"/>
              <a:t> </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Beyond Logo</a:t>
            </a:r>
            <a:endParaRPr lang="en-US" dirty="0"/>
          </a:p>
        </p:txBody>
      </p:sp>
      <p:sp>
        <p:nvSpPr>
          <p:cNvPr id="3" name="Content Placeholder 2"/>
          <p:cNvSpPr>
            <a:spLocks noGrp="1"/>
          </p:cNvSpPr>
          <p:nvPr>
            <p:ph idx="1"/>
          </p:nvPr>
        </p:nvSpPr>
        <p:spPr>
          <a:xfrm>
            <a:off x="382588" y="1414464"/>
            <a:ext cx="7923212" cy="4317592"/>
          </a:xfrm>
        </p:spPr>
        <p:txBody>
          <a:bodyPr/>
          <a:lstStyle/>
          <a:p>
            <a:r>
              <a:rPr lang="en-US" sz="2800" dirty="0" smtClean="0"/>
              <a:t>Lead the field with an even better user experience</a:t>
            </a:r>
          </a:p>
          <a:p>
            <a:pPr lvl="1"/>
            <a:r>
              <a:rPr lang="en-US" sz="2400" dirty="0" smtClean="0"/>
              <a:t>Support optional HID usages for richer applications</a:t>
            </a:r>
          </a:p>
          <a:p>
            <a:pPr lvl="2"/>
            <a:r>
              <a:rPr lang="en-US" sz="2000" dirty="0" smtClean="0"/>
              <a:t>Contact width/height – very important</a:t>
            </a:r>
          </a:p>
          <a:p>
            <a:pPr lvl="2"/>
            <a:r>
              <a:rPr lang="en-US" sz="2000" dirty="0" smtClean="0"/>
              <a:t>Pressure </a:t>
            </a:r>
          </a:p>
          <a:p>
            <a:pPr lvl="2"/>
            <a:r>
              <a:rPr lang="en-US" sz="2000" dirty="0" smtClean="0"/>
              <a:t>Valid touch confidence (and do it fast)</a:t>
            </a:r>
          </a:p>
          <a:p>
            <a:pPr lvl="3"/>
            <a:r>
              <a:rPr lang="en-US" sz="1800" dirty="0" smtClean="0"/>
              <a:t>OS won’t do palm rejection otherwise</a:t>
            </a:r>
          </a:p>
          <a:p>
            <a:pPr lvl="1"/>
            <a:r>
              <a:rPr lang="en-US" sz="2400" dirty="0" smtClean="0"/>
              <a:t>Double-tapping should work with minimal uplift of the finger</a:t>
            </a:r>
          </a:p>
          <a:p>
            <a:pPr lvl="2"/>
            <a:r>
              <a:rPr lang="en-US" sz="2000" dirty="0" smtClean="0"/>
              <a:t>Many users lift the finger only a small distance off the screen to double-tap</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Beyond Logo</a:t>
            </a:r>
            <a:endParaRPr lang="en-US" dirty="0"/>
          </a:p>
        </p:txBody>
      </p:sp>
      <p:sp>
        <p:nvSpPr>
          <p:cNvPr id="3" name="Content Placeholder 2"/>
          <p:cNvSpPr>
            <a:spLocks noGrp="1"/>
          </p:cNvSpPr>
          <p:nvPr>
            <p:ph idx="1"/>
          </p:nvPr>
        </p:nvSpPr>
        <p:spPr>
          <a:xfrm>
            <a:off x="382588" y="1414464"/>
            <a:ext cx="8380412" cy="4016997"/>
          </a:xfrm>
        </p:spPr>
        <p:txBody>
          <a:bodyPr/>
          <a:lstStyle/>
          <a:p>
            <a:r>
              <a:rPr lang="en-US" sz="2800" dirty="0" smtClean="0"/>
              <a:t>Performance</a:t>
            </a:r>
          </a:p>
          <a:p>
            <a:pPr lvl="1"/>
            <a:r>
              <a:rPr lang="en-US" sz="2400" dirty="0" smtClean="0"/>
              <a:t>Device-side gesture detection strongly discouraged</a:t>
            </a:r>
          </a:p>
          <a:p>
            <a:pPr lvl="1"/>
            <a:r>
              <a:rPr lang="en-US" sz="2400" dirty="0" smtClean="0"/>
              <a:t>Palm rejection should be especially fast</a:t>
            </a:r>
          </a:p>
          <a:p>
            <a:pPr lvl="2"/>
            <a:r>
              <a:rPr lang="en-US" sz="2000" dirty="0" smtClean="0"/>
              <a:t>Set the ‘touch valid’ usage sooner rather than later</a:t>
            </a:r>
          </a:p>
          <a:p>
            <a:r>
              <a:rPr lang="en-US" sz="2800" dirty="0" smtClean="0"/>
              <a:t>Pen use on touch screen is an important scenario</a:t>
            </a:r>
          </a:p>
          <a:p>
            <a:pPr lvl="1"/>
            <a:r>
              <a:rPr lang="en-US" sz="2400" dirty="0" smtClean="0"/>
              <a:t>Palm detection shouldn’t interfere with pen </a:t>
            </a:r>
            <a:br>
              <a:rPr lang="en-US" sz="2400" dirty="0" smtClean="0"/>
            </a:br>
            <a:r>
              <a:rPr lang="en-US" sz="2400" dirty="0" smtClean="0"/>
              <a:t>use scenarios </a:t>
            </a:r>
          </a:p>
          <a:p>
            <a:r>
              <a:rPr lang="en-US" sz="2800" dirty="0" smtClean="0"/>
              <a:t>Input should not be triggered by dust or </a:t>
            </a:r>
            <a:br>
              <a:rPr lang="en-US" sz="2800" dirty="0" smtClean="0"/>
            </a:br>
            <a:r>
              <a:rPr lang="en-US" sz="2800" dirty="0" smtClean="0"/>
              <a:t>small insects</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dirty="0"/>
          </a:p>
        </p:txBody>
      </p:sp>
      <p:sp>
        <p:nvSpPr>
          <p:cNvPr id="243715" name="Rectangle 3"/>
          <p:cNvSpPr>
            <a:spLocks noGrp="1" noChangeArrowheads="1"/>
          </p:cNvSpPr>
          <p:nvPr>
            <p:ph idx="1"/>
          </p:nvPr>
        </p:nvSpPr>
        <p:spPr>
          <a:xfrm>
            <a:off x="382588" y="1414464"/>
            <a:ext cx="8380412" cy="4633063"/>
          </a:xfrm>
        </p:spPr>
        <p:txBody>
          <a:bodyPr/>
          <a:lstStyle/>
          <a:p>
            <a:r>
              <a:rPr lang="en-US" dirty="0" smtClean="0"/>
              <a:t>Recognize the fundamental need </a:t>
            </a:r>
            <a:br>
              <a:rPr lang="en-US" dirty="0" smtClean="0"/>
            </a:br>
            <a:r>
              <a:rPr lang="en-US" dirty="0" smtClean="0"/>
              <a:t>for quality</a:t>
            </a:r>
          </a:p>
          <a:p>
            <a:pPr lvl="1"/>
            <a:r>
              <a:rPr lang="en-US" dirty="0" smtClean="0"/>
              <a:t>Please ensure your managers, partners </a:t>
            </a:r>
            <a:br>
              <a:rPr lang="en-US" dirty="0" smtClean="0"/>
            </a:br>
            <a:r>
              <a:rPr lang="en-US" dirty="0" smtClean="0"/>
              <a:t>and suppliers all appreciate this!</a:t>
            </a:r>
          </a:p>
          <a:p>
            <a:r>
              <a:rPr lang="en-US" dirty="0" smtClean="0"/>
              <a:t>Build drivers following the guidance </a:t>
            </a:r>
            <a:br>
              <a:rPr lang="en-US" dirty="0" smtClean="0"/>
            </a:br>
            <a:r>
              <a:rPr lang="en-US" dirty="0" smtClean="0"/>
              <a:t>and samples in the Windows Driver Kit</a:t>
            </a:r>
          </a:p>
          <a:p>
            <a:r>
              <a:rPr lang="en-US" dirty="0" smtClean="0"/>
              <a:t>Run the tests in Windows Logo Kit frequently</a:t>
            </a:r>
          </a:p>
          <a:p>
            <a:r>
              <a:rPr lang="en-US" dirty="0" smtClean="0"/>
              <a:t>Contact us if you have any questions </a:t>
            </a:r>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dirty="0"/>
          </a:p>
        </p:txBody>
      </p:sp>
      <p:sp>
        <p:nvSpPr>
          <p:cNvPr id="242691" name="Rectangle 3"/>
          <p:cNvSpPr>
            <a:spLocks noGrp="1" noChangeArrowheads="1"/>
          </p:cNvSpPr>
          <p:nvPr>
            <p:ph idx="1"/>
          </p:nvPr>
        </p:nvSpPr>
        <p:spPr>
          <a:xfrm>
            <a:off x="382588" y="1414466"/>
            <a:ext cx="8380412" cy="4566378"/>
          </a:xfrm>
        </p:spPr>
        <p:txBody>
          <a:bodyPr/>
          <a:lstStyle/>
          <a:p>
            <a:pPr marL="285750" indent="-285750">
              <a:spcBef>
                <a:spcPts val="833"/>
              </a:spcBef>
            </a:pPr>
            <a:r>
              <a:rPr lang="en-US" sz="1600" dirty="0" smtClean="0"/>
              <a:t>Documents </a:t>
            </a:r>
          </a:p>
          <a:p>
            <a:pPr marL="607999" lvl="1" indent="-285750">
              <a:spcBef>
                <a:spcPts val="833"/>
              </a:spcBef>
            </a:pPr>
            <a:r>
              <a:rPr lang="en-US" sz="1200" dirty="0" smtClean="0"/>
              <a:t>HID Extensions for Multi-touch (</a:t>
            </a:r>
            <a:r>
              <a:rPr lang="en-US" sz="1200" dirty="0" err="1" smtClean="0"/>
              <a:t>SpecServer</a:t>
            </a:r>
            <a:r>
              <a:rPr lang="en-US" sz="1200" dirty="0" smtClean="0"/>
              <a:t>)</a:t>
            </a:r>
          </a:p>
          <a:p>
            <a:pPr marL="607999" lvl="1" indent="-285750">
              <a:spcBef>
                <a:spcPts val="833"/>
              </a:spcBef>
            </a:pPr>
            <a:r>
              <a:rPr lang="en-US" sz="1200" dirty="0" smtClean="0"/>
              <a:t>Digitizer Drivers for Touch, Multi-touch, and Pen Devices  (</a:t>
            </a:r>
            <a:r>
              <a:rPr lang="en-US" sz="1200" dirty="0" err="1" smtClean="0"/>
              <a:t>WinHEC</a:t>
            </a:r>
            <a:r>
              <a:rPr lang="en-US" sz="1200" dirty="0" smtClean="0"/>
              <a:t> whitepaper)</a:t>
            </a:r>
          </a:p>
          <a:p>
            <a:pPr marL="607999" lvl="1" indent="-285750">
              <a:spcBef>
                <a:spcPts val="833"/>
              </a:spcBef>
            </a:pPr>
            <a:r>
              <a:rPr lang="en-US" sz="1200" dirty="0" smtClean="0"/>
              <a:t>Designing and Testing Multi-Touch Solutions for a High Quality User Experience and Logo Compliance (</a:t>
            </a:r>
            <a:r>
              <a:rPr lang="en-US" sz="1200" dirty="0" err="1" smtClean="0"/>
              <a:t>WinHEC</a:t>
            </a:r>
            <a:r>
              <a:rPr lang="en-US" sz="1200" dirty="0" smtClean="0"/>
              <a:t> whitepaper)</a:t>
            </a:r>
          </a:p>
          <a:p>
            <a:pPr marL="285750" indent="-285750">
              <a:spcBef>
                <a:spcPts val="833"/>
              </a:spcBef>
            </a:pPr>
            <a:r>
              <a:rPr lang="en-US" sz="1600" dirty="0" smtClean="0"/>
              <a:t>Websites</a:t>
            </a:r>
          </a:p>
          <a:p>
            <a:pPr marL="607999" lvl="1" indent="-285750">
              <a:spcBef>
                <a:spcPts val="833"/>
              </a:spcBef>
            </a:pPr>
            <a:r>
              <a:rPr lang="en-US" sz="1200" dirty="0" smtClean="0"/>
              <a:t>Getting started with the Windows Logo program: </a:t>
            </a:r>
            <a:r>
              <a:rPr lang="en-US" sz="1200" dirty="0" smtClean="0">
                <a:hlinkClick r:id="rId3"/>
              </a:rPr>
              <a:t>http://www.microsoft.com/whdc/winlogo/getstart/default.mspx</a:t>
            </a:r>
            <a:r>
              <a:rPr lang="en-US" sz="1200" dirty="0" smtClean="0"/>
              <a:t>  </a:t>
            </a:r>
          </a:p>
          <a:p>
            <a:pPr marL="607999" lvl="1" indent="-285750">
              <a:spcBef>
                <a:spcPts val="833"/>
              </a:spcBef>
            </a:pPr>
            <a:r>
              <a:rPr lang="en-US" sz="1200" dirty="0" smtClean="0"/>
              <a:t>Pen and Touch Digitizer Drivers: </a:t>
            </a:r>
            <a:r>
              <a:rPr lang="en-US" sz="1200" dirty="0" smtClean="0">
                <a:hlinkClick r:id="rId4"/>
              </a:rPr>
              <a:t>http://www.microsoft.com/whdc/device/input/PEN_touch.mspx</a:t>
            </a:r>
            <a:r>
              <a:rPr lang="en-US" sz="1200" dirty="0" smtClean="0"/>
              <a:t>   </a:t>
            </a:r>
          </a:p>
          <a:p>
            <a:pPr marL="285750" indent="-285750">
              <a:spcBef>
                <a:spcPts val="833"/>
              </a:spcBef>
            </a:pPr>
            <a:r>
              <a:rPr lang="en-US" sz="1600" dirty="0" smtClean="0"/>
              <a:t>Related </a:t>
            </a:r>
            <a:r>
              <a:rPr lang="en-US" sz="1600" dirty="0" err="1" smtClean="0"/>
              <a:t>WinHEC</a:t>
            </a:r>
            <a:r>
              <a:rPr lang="en-US" sz="1600" dirty="0" smtClean="0"/>
              <a:t> Sessions</a:t>
            </a:r>
          </a:p>
          <a:p>
            <a:pPr marL="607999" lvl="1" indent="-285750">
              <a:spcBef>
                <a:spcPts val="833"/>
              </a:spcBef>
            </a:pPr>
            <a:r>
              <a:rPr lang="en-US" sz="1200" dirty="0" smtClean="0"/>
              <a:t>MBL-T527 Multi-Touch in Windows 7 Overview</a:t>
            </a:r>
          </a:p>
          <a:p>
            <a:pPr marL="607999" lvl="1" indent="-285750">
              <a:spcBef>
                <a:spcPts val="833"/>
              </a:spcBef>
            </a:pPr>
            <a:r>
              <a:rPr lang="en-US" sz="1200" dirty="0" smtClean="0"/>
              <a:t>MBL-T528 Multi-Touch Driver Development </a:t>
            </a:r>
          </a:p>
          <a:p>
            <a:pPr marL="607999" lvl="1" indent="-285750">
              <a:spcBef>
                <a:spcPts val="833"/>
              </a:spcBef>
            </a:pPr>
            <a:r>
              <a:rPr lang="en-US" sz="1200" dirty="0" smtClean="0"/>
              <a:t>COR-T520 Windows Logo Program Tools: Overview and Directions </a:t>
            </a:r>
          </a:p>
          <a:p>
            <a:pPr marL="607999" lvl="1" indent="-285750">
              <a:spcBef>
                <a:spcPts val="833"/>
              </a:spcBef>
            </a:pPr>
            <a:r>
              <a:rPr lang="en-US" sz="1200" dirty="0" smtClean="0"/>
              <a:t>COR-T609 Making Drivers Available on Windows</a:t>
            </a:r>
          </a:p>
          <a:p>
            <a:pPr marL="285750" indent="-285750">
              <a:spcBef>
                <a:spcPts val="833"/>
              </a:spcBef>
            </a:pPr>
            <a:r>
              <a:rPr lang="en-US" sz="1600" dirty="0" err="1" smtClean="0"/>
              <a:t>Logofest</a:t>
            </a:r>
            <a:r>
              <a:rPr lang="en-US" sz="1600" dirty="0" smtClean="0"/>
              <a:t> events worldwide in first half of 2009</a:t>
            </a:r>
          </a:p>
          <a:p>
            <a:pPr marL="607999" lvl="1" indent="-285750">
              <a:spcBef>
                <a:spcPts val="833"/>
              </a:spcBef>
            </a:pPr>
            <a:r>
              <a:rPr lang="en-US" sz="1200" dirty="0" smtClean="0"/>
              <a:t>Meet the team!</a:t>
            </a:r>
          </a:p>
          <a:p>
            <a:pPr marL="285750" indent="-285750">
              <a:spcBef>
                <a:spcPts val="833"/>
              </a:spcBef>
            </a:pPr>
            <a:r>
              <a:rPr lang="en-US" sz="1600" dirty="0" smtClean="0"/>
              <a:t>Contact us:</a:t>
            </a:r>
          </a:p>
        </p:txBody>
      </p:sp>
      <p:sp>
        <p:nvSpPr>
          <p:cNvPr id="4" name="Rectangle 3"/>
          <p:cNvSpPr/>
          <p:nvPr/>
        </p:nvSpPr>
        <p:spPr>
          <a:xfrm>
            <a:off x="1723455" y="5605795"/>
            <a:ext cx="2347117" cy="338554"/>
          </a:xfrm>
          <a:prstGeom prst="rect">
            <a:avLst/>
          </a:prstGeom>
        </p:spPr>
        <p:txBody>
          <a:bodyPr wrap="none">
            <a:spAutoFit/>
          </a:bodyPr>
          <a:lstStyle/>
          <a:p>
            <a:r>
              <a:rPr lang="en-US" sz="1600" dirty="0" smtClean="0">
                <a:latin typeface="Trebuchet MS" pitchFamily="34" charset="0"/>
              </a:rPr>
              <a:t>tab-ext@microsoft.com</a:t>
            </a:r>
            <a:endParaRPr lang="en-US" sz="1600"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Questio</a:t>
            </a:r>
            <a:r>
              <a:rPr lang="en-US" dirty="0" smtClean="0"/>
              <a:t>ns</a:t>
            </a:r>
            <a:r>
              <a:rPr smtClean="0"/>
              <a:t>?</a:t>
            </a:r>
            <a:endParaRPr lang="en-US" dirty="0"/>
          </a:p>
        </p:txBody>
      </p:sp>
      <p:sp>
        <p:nvSpPr>
          <p:cNvPr id="4" name="Subtitle 3"/>
          <p:cNvSpPr>
            <a:spLocks noGrp="1"/>
          </p:cNvSpPr>
          <p:nvPr>
            <p:ph type="subTitle" idx="1"/>
          </p:nvPr>
        </p:nvSpPr>
        <p:spPr/>
        <p:txBody>
          <a:bodyPr/>
          <a:lstStyle/>
          <a:p>
            <a:endParaRPr lang="en-US"/>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Agenda</a:t>
            </a:r>
            <a:endParaRPr lang="en-US" dirty="0"/>
          </a:p>
        </p:txBody>
      </p:sp>
      <p:sp>
        <p:nvSpPr>
          <p:cNvPr id="3" name="Content Placeholder 2"/>
          <p:cNvSpPr>
            <a:spLocks noGrp="1"/>
          </p:cNvSpPr>
          <p:nvPr>
            <p:ph idx="1"/>
          </p:nvPr>
        </p:nvSpPr>
        <p:spPr>
          <a:xfrm>
            <a:off x="382588" y="1414464"/>
            <a:ext cx="8380412" cy="3821046"/>
          </a:xfrm>
        </p:spPr>
        <p:txBody>
          <a:bodyPr/>
          <a:lstStyle/>
          <a:p>
            <a:r>
              <a:rPr lang="en-US" sz="2800" dirty="0" smtClean="0"/>
              <a:t>What’s so important?</a:t>
            </a:r>
          </a:p>
          <a:p>
            <a:r>
              <a:rPr lang="en-US" sz="2800" dirty="0" smtClean="0"/>
              <a:t>Logo tools and the Multi-touch AQ (Additional Qualifications)</a:t>
            </a:r>
          </a:p>
          <a:p>
            <a:r>
              <a:rPr lang="en-US" sz="2800" dirty="0" smtClean="0"/>
              <a:t>The Windows 7 multi-touch logo requirements </a:t>
            </a:r>
          </a:p>
          <a:p>
            <a:pPr lvl="1"/>
            <a:r>
              <a:rPr lang="en-US" sz="2400" dirty="0" smtClean="0"/>
              <a:t>What do they mean?</a:t>
            </a:r>
          </a:p>
          <a:p>
            <a:pPr lvl="1"/>
            <a:r>
              <a:rPr lang="en-US" sz="2400" dirty="0" smtClean="0"/>
              <a:t>How to test them?</a:t>
            </a:r>
          </a:p>
          <a:p>
            <a:r>
              <a:rPr lang="en-US" sz="2800" dirty="0" smtClean="0"/>
              <a:t>Beyond the logo</a:t>
            </a:r>
          </a:p>
          <a:p>
            <a:pPr lvl="1"/>
            <a:r>
              <a:rPr lang="en-US" sz="2400" dirty="0" smtClean="0"/>
              <a:t>Even higher quality for a more competitive product</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What's </a:t>
            </a:r>
            <a:r>
              <a:rPr lang="en-US" dirty="0" smtClean="0"/>
              <a:t>So Important</a:t>
            </a:r>
            <a:r>
              <a:rPr smtClean="0"/>
              <a:t>?</a:t>
            </a:r>
            <a:endParaRPr lang="en-US" dirty="0"/>
          </a:p>
        </p:txBody>
      </p:sp>
      <p:sp>
        <p:nvSpPr>
          <p:cNvPr id="3" name="Content Placeholder 2"/>
          <p:cNvSpPr>
            <a:spLocks noGrp="1"/>
          </p:cNvSpPr>
          <p:nvPr>
            <p:ph idx="1"/>
          </p:nvPr>
        </p:nvSpPr>
        <p:spPr>
          <a:xfrm>
            <a:off x="382588" y="1316806"/>
            <a:ext cx="8380412" cy="4777205"/>
          </a:xfrm>
        </p:spPr>
        <p:txBody>
          <a:bodyPr/>
          <a:lstStyle/>
          <a:p>
            <a:r>
              <a:rPr lang="en-US" sz="3200" dirty="0" smtClean="0"/>
              <a:t>The user experience </a:t>
            </a:r>
          </a:p>
          <a:p>
            <a:pPr lvl="1"/>
            <a:r>
              <a:rPr lang="en-US" sz="2800" dirty="0" smtClean="0"/>
              <a:t>Multi-touch technology will stand or fall on the quality of the user experience</a:t>
            </a:r>
          </a:p>
          <a:p>
            <a:pPr lvl="1"/>
            <a:r>
              <a:rPr lang="en-US" sz="2800" dirty="0" smtClean="0"/>
              <a:t>Success for all of us depends on meeting </a:t>
            </a:r>
            <a:br>
              <a:rPr lang="en-US" sz="2800" dirty="0" smtClean="0"/>
            </a:br>
            <a:r>
              <a:rPr lang="en-US" sz="2800" dirty="0" smtClean="0"/>
              <a:t>user expectations</a:t>
            </a:r>
          </a:p>
          <a:p>
            <a:pPr lvl="2"/>
            <a:r>
              <a:rPr lang="en-US" sz="2400" dirty="0" smtClean="0"/>
              <a:t>Using touch must be simple, reliable and consistent</a:t>
            </a:r>
          </a:p>
          <a:p>
            <a:r>
              <a:rPr lang="en-US" sz="3200" dirty="0" smtClean="0"/>
              <a:t>The quality of the user experience begins with the digitizer and its drivers </a:t>
            </a:r>
          </a:p>
          <a:p>
            <a:pPr lvl="1"/>
            <a:r>
              <a:rPr lang="en-US" sz="2800" dirty="0" smtClean="0"/>
              <a:t>We’ll do what we can to help you meet the quality bar</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What's </a:t>
            </a:r>
            <a:r>
              <a:rPr lang="en-US" dirty="0" smtClean="0"/>
              <a:t>So Important</a:t>
            </a:r>
            <a:r>
              <a:rPr smtClean="0"/>
              <a:t>?</a:t>
            </a:r>
            <a:endParaRPr lang="en-US" dirty="0"/>
          </a:p>
        </p:txBody>
      </p:sp>
      <p:sp>
        <p:nvSpPr>
          <p:cNvPr id="3" name="Content Placeholder 2"/>
          <p:cNvSpPr>
            <a:spLocks noGrp="1"/>
          </p:cNvSpPr>
          <p:nvPr>
            <p:ph idx="1"/>
          </p:nvPr>
        </p:nvSpPr>
        <p:spPr>
          <a:xfrm>
            <a:off x="382588" y="1414464"/>
            <a:ext cx="8380412" cy="4437112"/>
          </a:xfrm>
        </p:spPr>
        <p:txBody>
          <a:bodyPr/>
          <a:lstStyle/>
          <a:p>
            <a:r>
              <a:rPr lang="en-US" sz="2400" dirty="0" smtClean="0"/>
              <a:t>New Windows 7 touch features will only work on PCs that have a Logo certified digitizer</a:t>
            </a:r>
          </a:p>
          <a:p>
            <a:pPr lvl="1"/>
            <a:r>
              <a:rPr lang="en-US" sz="2100" dirty="0" smtClean="0"/>
              <a:t>Single touch or non-logo PCs will have Vista-level </a:t>
            </a:r>
            <a:br>
              <a:rPr lang="en-US" sz="2100" dirty="0" smtClean="0"/>
            </a:br>
            <a:r>
              <a:rPr lang="en-US" sz="2100" dirty="0" smtClean="0"/>
              <a:t>touch functionality</a:t>
            </a:r>
          </a:p>
          <a:p>
            <a:r>
              <a:rPr lang="en-US" sz="2400" dirty="0" smtClean="0"/>
              <a:t>Multi-touch is also an AQ – Additional Qualification</a:t>
            </a:r>
          </a:p>
          <a:p>
            <a:pPr lvl="1"/>
            <a:r>
              <a:rPr lang="en-US" sz="2000" dirty="0" smtClean="0"/>
              <a:t>Goals of the AQ program</a:t>
            </a:r>
          </a:p>
          <a:p>
            <a:pPr lvl="2"/>
            <a:r>
              <a:rPr lang="en-US" sz="1800" dirty="0" smtClean="0"/>
              <a:t>Customers can find devices or systems that enable specific experiences</a:t>
            </a:r>
          </a:p>
          <a:p>
            <a:pPr lvl="2"/>
            <a:r>
              <a:rPr lang="en-US" sz="1800" dirty="0" smtClean="0"/>
              <a:t>Partners can communicate that their device/system supports </a:t>
            </a:r>
            <a:br>
              <a:rPr lang="en-US" sz="1800" dirty="0" smtClean="0"/>
            </a:br>
            <a:r>
              <a:rPr lang="en-US" sz="1800" dirty="0" smtClean="0"/>
              <a:t>the experience</a:t>
            </a:r>
          </a:p>
          <a:p>
            <a:pPr lvl="1"/>
            <a:r>
              <a:rPr lang="en-US" sz="2000" dirty="0" smtClean="0"/>
              <a:t>Meet the Windows 7 Multi-touch logo requirements… and you get the Windows 7 Multi-touch AQ for free</a:t>
            </a:r>
          </a:p>
          <a:p>
            <a:pPr lvl="2"/>
            <a:r>
              <a:rPr lang="en-US" sz="1800" dirty="0" smtClean="0"/>
              <a:t>No extra requirements</a:t>
            </a:r>
            <a:endParaRPr lang="en-US" sz="2400"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Logo Tools</a:t>
            </a:r>
            <a:endParaRPr lang="en-US" dirty="0"/>
          </a:p>
        </p:txBody>
      </p:sp>
      <p:sp>
        <p:nvSpPr>
          <p:cNvPr id="5" name="Content Placeholder 4"/>
          <p:cNvSpPr>
            <a:spLocks noGrp="1"/>
          </p:cNvSpPr>
          <p:nvPr>
            <p:ph idx="1"/>
          </p:nvPr>
        </p:nvSpPr>
        <p:spPr>
          <a:xfrm>
            <a:off x="382588" y="1414464"/>
            <a:ext cx="8101454" cy="4278094"/>
          </a:xfrm>
        </p:spPr>
        <p:txBody>
          <a:bodyPr/>
          <a:lstStyle/>
          <a:p>
            <a:r>
              <a:rPr lang="en-US" sz="2400" dirty="0" smtClean="0"/>
              <a:t>Windows Logo Kit 1.3 (Windows 7 preview)</a:t>
            </a:r>
          </a:p>
          <a:p>
            <a:pPr lvl="1"/>
            <a:r>
              <a:rPr lang="en-US" sz="2000" dirty="0" smtClean="0"/>
              <a:t>Available later this year</a:t>
            </a:r>
          </a:p>
          <a:p>
            <a:pPr lvl="1"/>
            <a:r>
              <a:rPr lang="en-US" sz="2000" dirty="0" smtClean="0"/>
              <a:t>Preview changes to the logo program for Windows 7 and expected tests</a:t>
            </a:r>
          </a:p>
          <a:p>
            <a:pPr lvl="2"/>
            <a:r>
              <a:rPr lang="en-US" sz="2000" dirty="0" smtClean="0"/>
              <a:t>Automated tests querying HID values</a:t>
            </a:r>
          </a:p>
          <a:p>
            <a:pPr lvl="2"/>
            <a:r>
              <a:rPr lang="en-US" sz="2000" dirty="0" smtClean="0"/>
              <a:t>Stub jobs for manual tests (with descriptions)</a:t>
            </a:r>
          </a:p>
          <a:p>
            <a:r>
              <a:rPr lang="en-US" sz="2400" dirty="0" smtClean="0"/>
              <a:t>Windows Logo Kit 1.4</a:t>
            </a:r>
          </a:p>
          <a:p>
            <a:pPr lvl="1"/>
            <a:r>
              <a:rPr lang="en-US" sz="2000" dirty="0" smtClean="0"/>
              <a:t>Will ship at same time as Windows 7 RC</a:t>
            </a:r>
          </a:p>
          <a:p>
            <a:pPr lvl="1"/>
            <a:r>
              <a:rPr lang="en-US" sz="2000" dirty="0" smtClean="0"/>
              <a:t>Comprehensive manual test set</a:t>
            </a:r>
          </a:p>
          <a:p>
            <a:pPr lvl="2"/>
            <a:r>
              <a:rPr lang="en-US" sz="1600" dirty="0" smtClean="0"/>
              <a:t>Placing contacts, drawing lines, circles, other patterns</a:t>
            </a:r>
          </a:p>
          <a:p>
            <a:pPr lvl="2"/>
            <a:r>
              <a:rPr lang="en-US" sz="1600" dirty="0" smtClean="0"/>
              <a:t>Complete validation of HID Usage and the user experience requirements</a:t>
            </a:r>
            <a:endParaRPr lang="en-US" sz="2000" dirty="0" smtClean="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Systems </a:t>
            </a:r>
            <a:r>
              <a:rPr lang="en-US" dirty="0" smtClean="0"/>
              <a:t>And Devices</a:t>
            </a:r>
            <a:endParaRPr lang="en-US" dirty="0"/>
          </a:p>
        </p:txBody>
      </p:sp>
      <p:sp>
        <p:nvSpPr>
          <p:cNvPr id="3" name="Content Placeholder 2"/>
          <p:cNvSpPr>
            <a:spLocks noGrp="1"/>
          </p:cNvSpPr>
          <p:nvPr>
            <p:ph idx="1"/>
          </p:nvPr>
        </p:nvSpPr>
        <p:spPr>
          <a:xfrm>
            <a:off x="382588" y="1414464"/>
            <a:ext cx="8380412" cy="4826962"/>
          </a:xfrm>
        </p:spPr>
        <p:txBody>
          <a:bodyPr/>
          <a:lstStyle/>
          <a:p>
            <a:r>
              <a:rPr lang="en-US" sz="3200" dirty="0" smtClean="0"/>
              <a:t>Multi-touch requirements apply equally to devices and systems</a:t>
            </a:r>
          </a:p>
          <a:p>
            <a:pPr lvl="1"/>
            <a:r>
              <a:rPr lang="en-US" sz="2800" dirty="0" smtClean="0"/>
              <a:t>Hardware integrations can introduce noise</a:t>
            </a:r>
          </a:p>
          <a:p>
            <a:pPr lvl="2"/>
            <a:r>
              <a:rPr lang="en-US" sz="2400" dirty="0" smtClean="0"/>
              <a:t>Poor bezel placement</a:t>
            </a:r>
          </a:p>
          <a:p>
            <a:pPr lvl="2"/>
            <a:r>
              <a:rPr lang="en-US" sz="2400" dirty="0" smtClean="0"/>
              <a:t>Added capacitance</a:t>
            </a:r>
          </a:p>
          <a:p>
            <a:pPr lvl="1"/>
            <a:r>
              <a:rPr lang="en-US" sz="2800" dirty="0" smtClean="0"/>
              <a:t>Keep testing at every phase of integration</a:t>
            </a:r>
          </a:p>
          <a:p>
            <a:pPr lvl="2"/>
            <a:r>
              <a:rPr lang="en-US" sz="2400" dirty="0" smtClean="0"/>
              <a:t>Work with your supply chain partners</a:t>
            </a:r>
          </a:p>
          <a:p>
            <a:pPr lvl="2"/>
            <a:r>
              <a:rPr lang="en-US" sz="2400" dirty="0" smtClean="0"/>
              <a:t>Please ask them to work with us</a:t>
            </a:r>
          </a:p>
          <a:p>
            <a:r>
              <a:rPr lang="en-US" sz="3200" dirty="0" smtClean="0"/>
              <a:t>Devices need to be submitted for manual logo verification test pass at Microsoft lab</a:t>
            </a:r>
            <a:endParaRPr lang="en-US" sz="3200"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HID Class</a:t>
            </a:r>
            <a:endParaRPr lang="en-US" dirty="0"/>
          </a:p>
        </p:txBody>
      </p:sp>
      <p:sp>
        <p:nvSpPr>
          <p:cNvPr id="3" name="Content Placeholder 2"/>
          <p:cNvSpPr>
            <a:spLocks noGrp="1"/>
          </p:cNvSpPr>
          <p:nvPr>
            <p:ph idx="1"/>
          </p:nvPr>
        </p:nvSpPr>
        <p:spPr>
          <a:xfrm>
            <a:off x="382588" y="3429000"/>
            <a:ext cx="8380412" cy="2682273"/>
          </a:xfrm>
        </p:spPr>
        <p:txBody>
          <a:bodyPr/>
          <a:lstStyle/>
          <a:p>
            <a:r>
              <a:rPr lang="en-US" sz="2800" dirty="0" smtClean="0"/>
              <a:t>Why? </a:t>
            </a:r>
          </a:p>
          <a:p>
            <a:pPr lvl="1"/>
            <a:r>
              <a:rPr lang="en-US" sz="2400" dirty="0" smtClean="0"/>
              <a:t>So Windows knows when to enable </a:t>
            </a:r>
            <a:br>
              <a:rPr lang="en-US" sz="2400" dirty="0" smtClean="0"/>
            </a:br>
            <a:r>
              <a:rPr lang="en-US" sz="2400" dirty="0" smtClean="0"/>
              <a:t>multi-touch capabilities</a:t>
            </a:r>
          </a:p>
          <a:p>
            <a:r>
              <a:rPr lang="en-US" sz="2800" dirty="0" smtClean="0"/>
              <a:t>Design and test tips</a:t>
            </a:r>
          </a:p>
          <a:p>
            <a:pPr lvl="1"/>
            <a:r>
              <a:rPr lang="en-US" sz="2400" dirty="0" smtClean="0"/>
              <a:t>Standard device class in HID descriptor</a:t>
            </a:r>
          </a:p>
          <a:p>
            <a:pPr lvl="1"/>
            <a:r>
              <a:rPr lang="en-US" sz="2400" dirty="0" smtClean="0"/>
              <a:t>Automated descriptor query</a:t>
            </a:r>
          </a:p>
        </p:txBody>
      </p:sp>
      <p:sp>
        <p:nvSpPr>
          <p:cNvPr id="5" name="Rounded Rectangle 4"/>
          <p:cNvSpPr/>
          <p:nvPr/>
        </p:nvSpPr>
        <p:spPr bwMode="auto">
          <a:xfrm>
            <a:off x="381000" y="1417638"/>
            <a:ext cx="8382000" cy="192405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r>
              <a:rPr lang="en-US" sz="3000" i="1" dirty="0" smtClean="0">
                <a:effectLst>
                  <a:outerShdw blurRad="38100" dist="38100" dir="2700000" algn="tl">
                    <a:srgbClr val="000000">
                      <a:alpha val="43137"/>
                    </a:srgbClr>
                  </a:outerShdw>
                </a:effectLst>
                <a:latin typeface="Trebuchet MS" pitchFamily="34" charset="0"/>
              </a:rPr>
              <a:t>Multi-touch digitizers must appear to the OS as HID digitizers, and not as a mouse or other proprietary device. </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HID U</a:t>
            </a:r>
            <a:r>
              <a:rPr lang="en-US" dirty="0" smtClean="0"/>
              <a:t>s</a:t>
            </a:r>
            <a:r>
              <a:rPr smtClean="0"/>
              <a:t>ages</a:t>
            </a:r>
            <a:endParaRPr lang="en-US" dirty="0"/>
          </a:p>
        </p:txBody>
      </p:sp>
      <p:sp>
        <p:nvSpPr>
          <p:cNvPr id="3" name="Content Placeholder 2"/>
          <p:cNvSpPr>
            <a:spLocks noGrp="1"/>
          </p:cNvSpPr>
          <p:nvPr>
            <p:ph idx="1"/>
          </p:nvPr>
        </p:nvSpPr>
        <p:spPr>
          <a:xfrm>
            <a:off x="382588" y="1414464"/>
            <a:ext cx="8380412" cy="4568430"/>
          </a:xfrm>
        </p:spPr>
        <p:txBody>
          <a:bodyPr/>
          <a:lstStyle/>
          <a:p>
            <a:r>
              <a:rPr lang="en-US" sz="2400" dirty="0" smtClean="0"/>
              <a:t>Automated descriptor queries</a:t>
            </a:r>
          </a:p>
          <a:p>
            <a:pPr lvl="1"/>
            <a:r>
              <a:rPr lang="en-US" sz="2000" dirty="0" smtClean="0"/>
              <a:t>X, Y coordinate support</a:t>
            </a:r>
          </a:p>
          <a:p>
            <a:pPr lvl="2"/>
            <a:r>
              <a:rPr lang="en-US" sz="1800" dirty="0" smtClean="0"/>
              <a:t>Physical/logical sizes:  Min/max</a:t>
            </a:r>
          </a:p>
          <a:p>
            <a:pPr lvl="2"/>
            <a:r>
              <a:rPr lang="en-US" sz="1800" dirty="0" smtClean="0"/>
              <a:t>(If you can’t report accurate maximums, report 0 units)</a:t>
            </a:r>
          </a:p>
          <a:p>
            <a:pPr lvl="1"/>
            <a:r>
              <a:rPr lang="en-US" sz="2000" dirty="0" smtClean="0"/>
              <a:t>Maximum count support</a:t>
            </a:r>
          </a:p>
          <a:p>
            <a:pPr lvl="1"/>
            <a:r>
              <a:rPr lang="en-US" sz="2000" dirty="0" smtClean="0"/>
              <a:t>Height, Width support</a:t>
            </a:r>
          </a:p>
          <a:p>
            <a:pPr lvl="1"/>
            <a:r>
              <a:rPr lang="en-US" sz="2000" dirty="0" smtClean="0"/>
              <a:t>Touch valid (confidence) support</a:t>
            </a:r>
          </a:p>
          <a:p>
            <a:r>
              <a:rPr lang="en-US" sz="2400" dirty="0" smtClean="0"/>
              <a:t>Packet data  </a:t>
            </a:r>
          </a:p>
          <a:p>
            <a:pPr lvl="1"/>
            <a:r>
              <a:rPr lang="en-US" sz="2000" dirty="0" smtClean="0"/>
              <a:t>Validation of packaging and sequencing </a:t>
            </a:r>
          </a:p>
          <a:p>
            <a:pPr lvl="1"/>
            <a:r>
              <a:rPr lang="en-US" sz="2000" dirty="0" smtClean="0"/>
              <a:t>Serial, parallel, hybrid modes</a:t>
            </a:r>
          </a:p>
          <a:p>
            <a:r>
              <a:rPr lang="en-US" sz="2400" dirty="0" smtClean="0"/>
              <a:t>Validation with WLK 1.4 manual tests</a:t>
            </a:r>
          </a:p>
        </p:txBody>
      </p:sp>
    </p:spTree>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1574</Words>
  <Application>Microsoft Office PowerPoint</Application>
  <PresentationFormat>On-screen Show (4:3)</PresentationFormat>
  <Paragraphs>238</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WinHEC 2008 Template_NEW_9.22.08</vt:lpstr>
      <vt:lpstr>Slide 1</vt:lpstr>
      <vt:lpstr>Multi-Touch:  Designing And Testing For Logo Compliance</vt:lpstr>
      <vt:lpstr>Agenda</vt:lpstr>
      <vt:lpstr>What's So Important?</vt:lpstr>
      <vt:lpstr>What's So Important?</vt:lpstr>
      <vt:lpstr>Logo Tools</vt:lpstr>
      <vt:lpstr>Systems And Devices</vt:lpstr>
      <vt:lpstr>HID Class</vt:lpstr>
      <vt:lpstr>HID Usages</vt:lpstr>
      <vt:lpstr>Screen Coverage</vt:lpstr>
      <vt:lpstr>Battery Operation</vt:lpstr>
      <vt:lpstr>Sampling Rate</vt:lpstr>
      <vt:lpstr>Resolution</vt:lpstr>
      <vt:lpstr>Jitter</vt:lpstr>
      <vt:lpstr>Contact Accuracy</vt:lpstr>
      <vt:lpstr>Contact Accuracy</vt:lpstr>
      <vt:lpstr>Contact Offset</vt:lpstr>
      <vt:lpstr>Contact Offset</vt:lpstr>
      <vt:lpstr>Ghost Points</vt:lpstr>
      <vt:lpstr>Device Fundamentals</vt:lpstr>
      <vt:lpstr>Get Your Drivers Easily To Users</vt:lpstr>
      <vt:lpstr>Beyond Logo</vt:lpstr>
      <vt:lpstr>Beyond Logo</vt:lpstr>
      <vt:lpstr>Call To Action</vt:lpstr>
      <vt:lpstr>Additional Resources</vt:lpstr>
      <vt:lpstr>Questions?</vt:lpstr>
      <vt:lpstr>Please Complete A Session Evaluation Form Your input is important!</vt:lpstr>
      <vt:lpstr>Slide 28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2008-11-12T06:54:05Z</dcterms:created>
  <dcterms:modified xsi:type="dcterms:W3CDTF">2008-11-12T06:54:10Z</dcterms:modified>
</cp:coreProperties>
</file>