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3"/>
  </p:notesMasterIdLst>
  <p:handoutMasterIdLst>
    <p:handoutMasterId r:id="rId34"/>
  </p:handoutMasterIdLst>
  <p:sldIdLst>
    <p:sldId id="257" r:id="rId2"/>
    <p:sldId id="258" r:id="rId3"/>
    <p:sldId id="316" r:id="rId4"/>
    <p:sldId id="372" r:id="rId5"/>
    <p:sldId id="332" r:id="rId6"/>
    <p:sldId id="346" r:id="rId7"/>
    <p:sldId id="364" r:id="rId8"/>
    <p:sldId id="367" r:id="rId9"/>
    <p:sldId id="356" r:id="rId10"/>
    <p:sldId id="360" r:id="rId11"/>
    <p:sldId id="328" r:id="rId12"/>
    <p:sldId id="368" r:id="rId13"/>
    <p:sldId id="354" r:id="rId14"/>
    <p:sldId id="365" r:id="rId15"/>
    <p:sldId id="329" r:id="rId16"/>
    <p:sldId id="312" r:id="rId17"/>
    <p:sldId id="369" r:id="rId18"/>
    <p:sldId id="373" r:id="rId19"/>
    <p:sldId id="370" r:id="rId20"/>
    <p:sldId id="353" r:id="rId21"/>
    <p:sldId id="309" r:id="rId22"/>
    <p:sldId id="363" r:id="rId23"/>
    <p:sldId id="351" r:id="rId24"/>
    <p:sldId id="310" r:id="rId25"/>
    <p:sldId id="304" r:id="rId26"/>
    <p:sldId id="311" r:id="rId27"/>
    <p:sldId id="336" r:id="rId28"/>
    <p:sldId id="270" r:id="rId29"/>
    <p:sldId id="337" r:id="rId30"/>
    <p:sldId id="374" r:id="rId31"/>
    <p:sldId id="272"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008080"/>
    <a:srgbClr val="BA2400"/>
    <a:srgbClr val="7E1500"/>
    <a:srgbClr val="007774"/>
  </p:clrMru>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3099" autoAdjust="0"/>
  </p:normalViewPr>
  <p:slideViewPr>
    <p:cSldViewPr snapToGrid="0" showGuides="1">
      <p:cViewPr varScale="1">
        <p:scale>
          <a:sx n="97" d="100"/>
          <a:sy n="97" d="100"/>
        </p:scale>
        <p:origin x="-516" y="-96"/>
      </p:cViewPr>
      <p:guideLst>
        <p:guide orient="horz" pos="2160"/>
        <p:guide orient="horz" pos="146"/>
        <p:guide orient="horz" pos="4178"/>
        <p:guide orient="horz" pos="893"/>
        <p:guide orient="horz" pos="1198"/>
        <p:guide orient="horz" pos="1484"/>
        <p:guide pos="240"/>
        <p:guide pos="2880"/>
        <p:guide pos="461"/>
        <p:guide pos="5520"/>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rts.REDMOND\Documents\MTP\UMPC\UMPC%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ileshd\AppData\Local\Microsoft\Windows\Temporary%20Internet%20Files\Content.Outlook\OL2EA80O\CPU-DISK%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Leon%20Braginski\Local%20Settings\Temporary%20Internet%20Files\Content.Outlook\FNUF0956\cpu%20graph%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0"/>
            </a:pPr>
            <a:r>
              <a:rPr lang="en-US" sz="1600" b="1" i="0" baseline="0" dirty="0" smtClean="0"/>
              <a:t>Solid  State Device  - HDD Price Crossover</a:t>
            </a:r>
            <a:endParaRPr lang="en-US" sz="1600" dirty="0"/>
          </a:p>
        </c:rich>
      </c:tx>
      <c:layout>
        <c:manualLayout>
          <c:xMode val="edge"/>
          <c:yMode val="edge"/>
          <c:x val="0.24356415434148299"/>
          <c:y val="2.9395338873914059E-2"/>
        </c:manualLayout>
      </c:layout>
    </c:title>
    <c:plotArea>
      <c:layout/>
      <c:lineChart>
        <c:grouping val="standard"/>
        <c:ser>
          <c:idx val="2"/>
          <c:order val="0"/>
          <c:tx>
            <c:v>Low Cost 2.5" HDD</c:v>
          </c:tx>
          <c:spPr>
            <a:ln w="165100">
              <a:solidFill>
                <a:srgbClr val="66FF33"/>
              </a:solidFill>
            </a:ln>
          </c:spPr>
          <c:marker>
            <c:symbol val="none"/>
          </c:marker>
          <c:cat>
            <c:numRef>
              <c:f>'SSD Storage'!$C$51:$F$51</c:f>
              <c:numCache>
                <c:formatCode>General</c:formatCode>
                <c:ptCount val="4"/>
                <c:pt idx="0">
                  <c:v>2008</c:v>
                </c:pt>
                <c:pt idx="1">
                  <c:v>2009</c:v>
                </c:pt>
                <c:pt idx="2">
                  <c:v>2010</c:v>
                </c:pt>
                <c:pt idx="3">
                  <c:v>2011</c:v>
                </c:pt>
              </c:numCache>
            </c:numRef>
          </c:cat>
          <c:val>
            <c:numRef>
              <c:f>'HDD Storage'!$N$6:$Q$6</c:f>
              <c:numCache>
                <c:formatCode>General</c:formatCode>
                <c:ptCount val="4"/>
                <c:pt idx="0">
                  <c:v>37</c:v>
                </c:pt>
                <c:pt idx="1">
                  <c:v>37</c:v>
                </c:pt>
                <c:pt idx="2">
                  <c:v>37</c:v>
                </c:pt>
                <c:pt idx="3">
                  <c:v>37</c:v>
                </c:pt>
              </c:numCache>
            </c:numRef>
          </c:val>
        </c:ser>
        <c:ser>
          <c:idx val="4"/>
          <c:order val="1"/>
          <c:tx>
            <c:v>32 GB SSD</c:v>
          </c:tx>
          <c:spPr>
            <a:ln>
              <a:solidFill>
                <a:srgbClr val="FF0000"/>
              </a:solidFill>
            </a:ln>
          </c:spPr>
          <c:marker>
            <c:symbol val="none"/>
          </c:marker>
          <c:val>
            <c:numRef>
              <c:f>'SSD Storage'!$D$74:$G$74</c:f>
              <c:numCache>
                <c:formatCode>"$"#,##0_);\("$"#,##0\)</c:formatCode>
                <c:ptCount val="4"/>
                <c:pt idx="1">
                  <c:v>70.607277153557149</c:v>
                </c:pt>
                <c:pt idx="2">
                  <c:v>43.854999999999997</c:v>
                </c:pt>
                <c:pt idx="3">
                  <c:v>25</c:v>
                </c:pt>
              </c:numCache>
            </c:numRef>
          </c:val>
        </c:ser>
        <c:ser>
          <c:idx val="6"/>
          <c:order val="2"/>
          <c:tx>
            <c:v>32GB SD</c:v>
          </c:tx>
          <c:spPr>
            <a:ln>
              <a:solidFill>
                <a:schemeClr val="accent4">
                  <a:lumMod val="75000"/>
                </a:schemeClr>
              </a:solidFill>
            </a:ln>
          </c:spPr>
          <c:marker>
            <c:symbol val="none"/>
          </c:marker>
          <c:val>
            <c:numRef>
              <c:f>'SSD Storage'!$L$73:$O$73</c:f>
              <c:numCache>
                <c:formatCode>"$"#,##0.00_);\("$"#,##0.00\)</c:formatCode>
                <c:ptCount val="4"/>
                <c:pt idx="1">
                  <c:v>49.304709095521851</c:v>
                </c:pt>
                <c:pt idx="2">
                  <c:v>32.593264360727709</c:v>
                </c:pt>
                <c:pt idx="3">
                  <c:v>18.564168486998891</c:v>
                </c:pt>
              </c:numCache>
            </c:numRef>
          </c:val>
        </c:ser>
        <c:ser>
          <c:idx val="0"/>
          <c:order val="3"/>
          <c:tx>
            <c:v>16 GB low cost sub 1.8 SSD</c:v>
          </c:tx>
          <c:marker>
            <c:symbol val="none"/>
          </c:marker>
          <c:cat>
            <c:numRef>
              <c:f>'SSD Storage'!$C$51:$F$51</c:f>
              <c:numCache>
                <c:formatCode>General</c:formatCode>
                <c:ptCount val="4"/>
                <c:pt idx="0">
                  <c:v>2008</c:v>
                </c:pt>
                <c:pt idx="1">
                  <c:v>2009</c:v>
                </c:pt>
                <c:pt idx="2">
                  <c:v>2010</c:v>
                </c:pt>
                <c:pt idx="3">
                  <c:v>2011</c:v>
                </c:pt>
              </c:numCache>
            </c:numRef>
          </c:cat>
          <c:val>
            <c:numRef>
              <c:f>'SSD Storage'!$C$57:$F$57</c:f>
              <c:numCache>
                <c:formatCode>"$"#,##0</c:formatCode>
                <c:ptCount val="4"/>
                <c:pt idx="0">
                  <c:v>97.65505072421378</c:v>
                </c:pt>
                <c:pt idx="1">
                  <c:v>35.403638576779031</c:v>
                </c:pt>
                <c:pt idx="2">
                  <c:v>22.254999999999999</c:v>
                </c:pt>
                <c:pt idx="3">
                  <c:v>13.25</c:v>
                </c:pt>
              </c:numCache>
            </c:numRef>
          </c:val>
        </c:ser>
        <c:ser>
          <c:idx val="1"/>
          <c:order val="4"/>
          <c:tx>
            <c:v>16GB SD</c:v>
          </c:tx>
          <c:spPr>
            <a:ln>
              <a:solidFill>
                <a:srgbClr val="FFFF00"/>
              </a:solidFill>
            </a:ln>
          </c:spPr>
          <c:marker>
            <c:symbol val="none"/>
          </c:marker>
          <c:val>
            <c:numRef>
              <c:f>'SSD Storage'!$L$66:$O$66</c:f>
              <c:numCache>
                <c:formatCode>"$"#,##0.00_);\("$"#,##0.00\)</c:formatCode>
                <c:ptCount val="4"/>
                <c:pt idx="0">
                  <c:v>63.328428779994738</c:v>
                </c:pt>
                <c:pt idx="1">
                  <c:v>25.08454204776065</c:v>
                </c:pt>
                <c:pt idx="2">
                  <c:v>16.633272805363699</c:v>
                </c:pt>
                <c:pt idx="3">
                  <c:v>9.5342522122494291</c:v>
                </c:pt>
              </c:numCache>
            </c:numRef>
          </c:val>
        </c:ser>
        <c:marker val="1"/>
        <c:axId val="55144832"/>
        <c:axId val="55146368"/>
      </c:lineChart>
      <c:catAx>
        <c:axId val="55144832"/>
        <c:scaling>
          <c:orientation val="minMax"/>
        </c:scaling>
        <c:axPos val="b"/>
        <c:numFmt formatCode="General" sourceLinked="1"/>
        <c:majorTickMark val="none"/>
        <c:tickLblPos val="nextTo"/>
        <c:crossAx val="55146368"/>
        <c:crosses val="autoZero"/>
        <c:auto val="1"/>
        <c:lblAlgn val="ctr"/>
        <c:lblOffset val="100"/>
      </c:catAx>
      <c:valAx>
        <c:axId val="55146368"/>
        <c:scaling>
          <c:orientation val="minMax"/>
          <c:max val="100"/>
        </c:scaling>
        <c:axPos val="l"/>
        <c:majorGridlines/>
        <c:numFmt formatCode="&quot;$&quot;#,##0.00" sourceLinked="0"/>
        <c:majorTickMark val="none"/>
        <c:tickLblPos val="nextTo"/>
        <c:crossAx val="55144832"/>
        <c:crosses val="autoZero"/>
        <c:crossBetween val="between"/>
        <c:majorUnit val="20"/>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1915224667188793E-2"/>
          <c:y val="7.4548702245552628E-2"/>
          <c:w val="0.94267363563418005"/>
          <c:h val="0.4551694651860313"/>
        </c:manualLayout>
      </c:layout>
      <c:lineChart>
        <c:grouping val="standard"/>
        <c:ser>
          <c:idx val="0"/>
          <c:order val="0"/>
          <c:tx>
            <c:strRef>
              <c:f>Thinkpad!$B$1</c:f>
              <c:strCache>
                <c:ptCount val="1"/>
                <c:pt idx="0">
                  <c:v>CPU Average</c:v>
                </c:pt>
              </c:strCache>
            </c:strRef>
          </c:tx>
          <c:marker>
            <c:symbol val="none"/>
          </c:marker>
          <c:cat>
            <c:strRef>
              <c:f>Thinkpad!$A$2:$A$30</c:f>
              <c:strCache>
                <c:ptCount val="29"/>
                <c:pt idx="0">
                  <c:v>Ending Mark</c:v>
                </c:pt>
                <c:pt idx="1">
                  <c:v>Launch IE </c:v>
                </c:pt>
                <c:pt idx="2">
                  <c:v>Cars Search </c:v>
                </c:pt>
                <c:pt idx="3">
                  <c:v>Launch Save Dlg </c:v>
                </c:pt>
                <c:pt idx="4">
                  <c:v>Save Page </c:v>
                </c:pt>
                <c:pt idx="5">
                  <c:v>Close IE </c:v>
                </c:pt>
                <c:pt idx="6">
                  <c:v>Launch MP3 </c:v>
                </c:pt>
                <c:pt idx="7">
                  <c:v>Close WMP MP3 </c:v>
                </c:pt>
                <c:pt idx="8">
                  <c:v>Launch WMV </c:v>
                </c:pt>
                <c:pt idx="9">
                  <c:v>Pause </c:v>
                </c:pt>
                <c:pt idx="10">
                  <c:v>Continue </c:v>
                </c:pt>
                <c:pt idx="11">
                  <c:v>Close WMP WMV </c:v>
                </c:pt>
                <c:pt idx="12">
                  <c:v>Launch Solitaire </c:v>
                </c:pt>
                <c:pt idx="13">
                  <c:v>Play Solitaire </c:v>
                </c:pt>
                <c:pt idx="14">
                  <c:v>Close Solitaire </c:v>
                </c:pt>
                <c:pt idx="15">
                  <c:v>Launch My Pictures </c:v>
                </c:pt>
                <c:pt idx="16">
                  <c:v>Open Photo Viewer </c:v>
                </c:pt>
                <c:pt idx="17">
                  <c:v>View Next Picture </c:v>
                </c:pt>
                <c:pt idx="18">
                  <c:v>View Previous Picture </c:v>
                </c:pt>
                <c:pt idx="19">
                  <c:v>Close Photo Viewer </c:v>
                </c:pt>
                <c:pt idx="20">
                  <c:v>Launch Works WP </c:v>
                </c:pt>
                <c:pt idx="21">
                  <c:v>Type TODO list </c:v>
                </c:pt>
                <c:pt idx="22">
                  <c:v>Open Format Menu </c:v>
                </c:pt>
                <c:pt idx="23">
                  <c:v>Launch Format Dlg </c:v>
                </c:pt>
                <c:pt idx="24">
                  <c:v>Format Text </c:v>
                </c:pt>
                <c:pt idx="25">
                  <c:v>Select Text </c:v>
                </c:pt>
                <c:pt idx="26">
                  <c:v>Launch Save Dlg </c:v>
                </c:pt>
                <c:pt idx="27">
                  <c:v>Save Document </c:v>
                </c:pt>
                <c:pt idx="28">
                  <c:v>Close Works WP </c:v>
                </c:pt>
              </c:strCache>
            </c:strRef>
          </c:cat>
          <c:val>
            <c:numRef>
              <c:f>Thinkpad!$B$2:$B$30</c:f>
              <c:numCache>
                <c:formatCode>General</c:formatCode>
                <c:ptCount val="29"/>
                <c:pt idx="0" formatCode="0.00">
                  <c:v>0</c:v>
                </c:pt>
                <c:pt idx="1">
                  <c:v>51.726000000000013</c:v>
                </c:pt>
                <c:pt idx="2">
                  <c:v>37.928000000000011</c:v>
                </c:pt>
                <c:pt idx="3">
                  <c:v>73.38</c:v>
                </c:pt>
                <c:pt idx="4">
                  <c:v>63.978000000000002</c:v>
                </c:pt>
                <c:pt idx="5">
                  <c:v>22.176000000000005</c:v>
                </c:pt>
                <c:pt idx="6">
                  <c:v>54.92</c:v>
                </c:pt>
                <c:pt idx="7">
                  <c:v>32.451999999999998</c:v>
                </c:pt>
                <c:pt idx="8">
                  <c:v>22.353999999999996</c:v>
                </c:pt>
                <c:pt idx="9">
                  <c:v>26.99</c:v>
                </c:pt>
                <c:pt idx="10">
                  <c:v>40.534000000000006</c:v>
                </c:pt>
                <c:pt idx="11">
                  <c:v>36.772000000000013</c:v>
                </c:pt>
                <c:pt idx="12">
                  <c:v>54.604000000000006</c:v>
                </c:pt>
                <c:pt idx="13">
                  <c:v>8.0260000000000016</c:v>
                </c:pt>
                <c:pt idx="14">
                  <c:v>29.689999999999987</c:v>
                </c:pt>
                <c:pt idx="15">
                  <c:v>51.936</c:v>
                </c:pt>
                <c:pt idx="16">
                  <c:v>61.056000000000004</c:v>
                </c:pt>
                <c:pt idx="17">
                  <c:v>22.098000000000003</c:v>
                </c:pt>
                <c:pt idx="18">
                  <c:v>24.122000000000003</c:v>
                </c:pt>
                <c:pt idx="19">
                  <c:v>10.452000000000076</c:v>
                </c:pt>
                <c:pt idx="20">
                  <c:v>44.462000000000003</c:v>
                </c:pt>
                <c:pt idx="21">
                  <c:v>12.05</c:v>
                </c:pt>
                <c:pt idx="22">
                  <c:v>13.514000000000001</c:v>
                </c:pt>
                <c:pt idx="23">
                  <c:v>18.594000000000001</c:v>
                </c:pt>
                <c:pt idx="24">
                  <c:v>6.6899999999999995</c:v>
                </c:pt>
                <c:pt idx="25">
                  <c:v>1.9920000000000131</c:v>
                </c:pt>
                <c:pt idx="26">
                  <c:v>22.844000000000001</c:v>
                </c:pt>
                <c:pt idx="27">
                  <c:v>27.691999999999997</c:v>
                </c:pt>
                <c:pt idx="28">
                  <c:v>15.460000000000004</c:v>
                </c:pt>
              </c:numCache>
            </c:numRef>
          </c:val>
        </c:ser>
        <c:ser>
          <c:idx val="1"/>
          <c:order val="1"/>
          <c:tx>
            <c:strRef>
              <c:f>Thinkpad!$C$1</c:f>
              <c:strCache>
                <c:ptCount val="1"/>
                <c:pt idx="0">
                  <c:v>Disk Average</c:v>
                </c:pt>
              </c:strCache>
            </c:strRef>
          </c:tx>
          <c:spPr>
            <a:ln>
              <a:prstDash val="sysDash"/>
            </a:ln>
          </c:spPr>
          <c:marker>
            <c:symbol val="none"/>
          </c:marker>
          <c:cat>
            <c:strRef>
              <c:f>Thinkpad!$A$2:$A$30</c:f>
              <c:strCache>
                <c:ptCount val="29"/>
                <c:pt idx="0">
                  <c:v>Ending Mark</c:v>
                </c:pt>
                <c:pt idx="1">
                  <c:v>Launch IE </c:v>
                </c:pt>
                <c:pt idx="2">
                  <c:v>Cars Search </c:v>
                </c:pt>
                <c:pt idx="3">
                  <c:v>Launch Save Dlg </c:v>
                </c:pt>
                <c:pt idx="4">
                  <c:v>Save Page </c:v>
                </c:pt>
                <c:pt idx="5">
                  <c:v>Close IE </c:v>
                </c:pt>
                <c:pt idx="6">
                  <c:v>Launch MP3 </c:v>
                </c:pt>
                <c:pt idx="7">
                  <c:v>Close WMP MP3 </c:v>
                </c:pt>
                <c:pt idx="8">
                  <c:v>Launch WMV </c:v>
                </c:pt>
                <c:pt idx="9">
                  <c:v>Pause </c:v>
                </c:pt>
                <c:pt idx="10">
                  <c:v>Continue </c:v>
                </c:pt>
                <c:pt idx="11">
                  <c:v>Close WMP WMV </c:v>
                </c:pt>
                <c:pt idx="12">
                  <c:v>Launch Solitaire </c:v>
                </c:pt>
                <c:pt idx="13">
                  <c:v>Play Solitaire </c:v>
                </c:pt>
                <c:pt idx="14">
                  <c:v>Close Solitaire </c:v>
                </c:pt>
                <c:pt idx="15">
                  <c:v>Launch My Pictures </c:v>
                </c:pt>
                <c:pt idx="16">
                  <c:v>Open Photo Viewer </c:v>
                </c:pt>
                <c:pt idx="17">
                  <c:v>View Next Picture </c:v>
                </c:pt>
                <c:pt idx="18">
                  <c:v>View Previous Picture </c:v>
                </c:pt>
                <c:pt idx="19">
                  <c:v>Close Photo Viewer </c:v>
                </c:pt>
                <c:pt idx="20">
                  <c:v>Launch Works WP </c:v>
                </c:pt>
                <c:pt idx="21">
                  <c:v>Type TODO list </c:v>
                </c:pt>
                <c:pt idx="22">
                  <c:v>Open Format Menu </c:v>
                </c:pt>
                <c:pt idx="23">
                  <c:v>Launch Format Dlg </c:v>
                </c:pt>
                <c:pt idx="24">
                  <c:v>Format Text </c:v>
                </c:pt>
                <c:pt idx="25">
                  <c:v>Select Text </c:v>
                </c:pt>
                <c:pt idx="26">
                  <c:v>Launch Save Dlg </c:v>
                </c:pt>
                <c:pt idx="27">
                  <c:v>Save Document </c:v>
                </c:pt>
                <c:pt idx="28">
                  <c:v>Close Works WP </c:v>
                </c:pt>
              </c:strCache>
            </c:strRef>
          </c:cat>
          <c:val>
            <c:numRef>
              <c:f>Thinkpad!$C$2:$C$30</c:f>
              <c:numCache>
                <c:formatCode>General</c:formatCode>
                <c:ptCount val="29"/>
                <c:pt idx="0" formatCode="0.00">
                  <c:v>0</c:v>
                </c:pt>
                <c:pt idx="1">
                  <c:v>90.98599999999999</c:v>
                </c:pt>
                <c:pt idx="2">
                  <c:v>84.974000000000004</c:v>
                </c:pt>
                <c:pt idx="3">
                  <c:v>62.846000000000004</c:v>
                </c:pt>
                <c:pt idx="4">
                  <c:v>83.661999999999992</c:v>
                </c:pt>
                <c:pt idx="5">
                  <c:v>85.765999999999991</c:v>
                </c:pt>
                <c:pt idx="6">
                  <c:v>53.553999999999995</c:v>
                </c:pt>
                <c:pt idx="7">
                  <c:v>75.578000000000003</c:v>
                </c:pt>
                <c:pt idx="8">
                  <c:v>40.932000000000002</c:v>
                </c:pt>
                <c:pt idx="9">
                  <c:v>56.878</c:v>
                </c:pt>
                <c:pt idx="10">
                  <c:v>41.2980000000004</c:v>
                </c:pt>
                <c:pt idx="11">
                  <c:v>57.336000000000006</c:v>
                </c:pt>
                <c:pt idx="12">
                  <c:v>46.258000000000003</c:v>
                </c:pt>
                <c:pt idx="13">
                  <c:v>39.688000000000002</c:v>
                </c:pt>
                <c:pt idx="14">
                  <c:v>25.18</c:v>
                </c:pt>
                <c:pt idx="15">
                  <c:v>37.856000000000002</c:v>
                </c:pt>
                <c:pt idx="16">
                  <c:v>32.938000000000002</c:v>
                </c:pt>
                <c:pt idx="17">
                  <c:v>22.479999999999986</c:v>
                </c:pt>
                <c:pt idx="18">
                  <c:v>36.355999999999995</c:v>
                </c:pt>
                <c:pt idx="19">
                  <c:v>41.158000000000001</c:v>
                </c:pt>
                <c:pt idx="20">
                  <c:v>44.353999999999999</c:v>
                </c:pt>
                <c:pt idx="21">
                  <c:v>31.738</c:v>
                </c:pt>
                <c:pt idx="22">
                  <c:v>2.4279999999999999</c:v>
                </c:pt>
                <c:pt idx="23">
                  <c:v>4.734</c:v>
                </c:pt>
                <c:pt idx="24">
                  <c:v>35.974000000000004</c:v>
                </c:pt>
                <c:pt idx="25">
                  <c:v>39.417999999999999</c:v>
                </c:pt>
                <c:pt idx="26">
                  <c:v>19.567999999999987</c:v>
                </c:pt>
                <c:pt idx="27">
                  <c:v>20.794</c:v>
                </c:pt>
                <c:pt idx="28">
                  <c:v>39.546000000000006</c:v>
                </c:pt>
              </c:numCache>
            </c:numRef>
          </c:val>
        </c:ser>
        <c:marker val="1"/>
        <c:axId val="55207040"/>
        <c:axId val="55208960"/>
      </c:lineChart>
      <c:catAx>
        <c:axId val="55207040"/>
        <c:scaling>
          <c:orientation val="minMax"/>
        </c:scaling>
        <c:delete val="1"/>
        <c:axPos val="b"/>
        <c:title>
          <c:tx>
            <c:rich>
              <a:bodyPr/>
              <a:lstStyle/>
              <a:p>
                <a:pPr>
                  <a:defRPr/>
                </a:pPr>
                <a:r>
                  <a:rPr lang="en-US"/>
                  <a:t>Time (user scenario)</a:t>
                </a:r>
              </a:p>
            </c:rich>
          </c:tx>
        </c:title>
        <c:tickLblPos val="nextTo"/>
        <c:crossAx val="55208960"/>
        <c:crosses val="autoZero"/>
        <c:auto val="1"/>
        <c:lblAlgn val="ctr"/>
        <c:lblOffset val="100"/>
      </c:catAx>
      <c:valAx>
        <c:axId val="55208960"/>
        <c:scaling>
          <c:orientation val="minMax"/>
          <c:max val="100"/>
        </c:scaling>
        <c:axPos val="l"/>
        <c:majorGridlines/>
        <c:title>
          <c:tx>
            <c:rich>
              <a:bodyPr rot="-5400000" vert="horz"/>
              <a:lstStyle/>
              <a:p>
                <a:pPr>
                  <a:defRPr/>
                </a:pPr>
                <a:r>
                  <a:rPr lang="en-US"/>
                  <a:t>% Utilized</a:t>
                </a:r>
              </a:p>
            </c:rich>
          </c:tx>
        </c:title>
        <c:numFmt formatCode="0" sourceLinked="0"/>
        <c:tickLblPos val="nextTo"/>
        <c:crossAx val="55207040"/>
        <c:crosses val="autoZero"/>
        <c:crossBetween val="between"/>
        <c:majorUnit val="25"/>
      </c:valAx>
    </c:plotArea>
    <c:legend>
      <c:legendPos val="r"/>
      <c:layout>
        <c:manualLayout>
          <c:xMode val="edge"/>
          <c:yMode val="edge"/>
          <c:x val="0"/>
          <c:y val="0.60512284446132014"/>
          <c:w val="0.99939807517476753"/>
          <c:h val="0.12631652718802819"/>
        </c:manualLayout>
      </c:layout>
      <c:overlay val="1"/>
    </c:legend>
    <c:plotVisOnly val="1"/>
  </c:chart>
  <c:txPr>
    <a:bodyPr/>
    <a:lstStyle/>
    <a:p>
      <a:pPr>
        <a:defRPr>
          <a:latin typeface="Trebuchet MS"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7918812305786334E-2"/>
          <c:y val="0.10122404041735199"/>
          <c:w val="0.90173806695642011"/>
          <c:h val="0.59805129109802313"/>
        </c:manualLayout>
      </c:layout>
      <c:lineChart>
        <c:grouping val="standard"/>
        <c:ser>
          <c:idx val="0"/>
          <c:order val="0"/>
          <c:tx>
            <c:strRef>
              <c:f>Sheet1!$B$1</c:f>
              <c:strCache>
                <c:ptCount val="1"/>
                <c:pt idx="0">
                  <c:v> CPU Average</c:v>
                </c:pt>
              </c:strCache>
            </c:strRef>
          </c:tx>
          <c:marker>
            <c:symbol val="none"/>
          </c:marker>
          <c:cat>
            <c:strRef>
              <c:f>Sheet1!$A$2:$A$26</c:f>
              <c:strCache>
                <c:ptCount val="25"/>
                <c:pt idx="0">
                  <c:v>Launch IE MSN Navigate - End</c:v>
                </c:pt>
                <c:pt idx="1">
                  <c:v>Launch IE MSN - End</c:v>
                </c:pt>
                <c:pt idx="2">
                  <c:v>Cars Search - End</c:v>
                </c:pt>
                <c:pt idx="3">
                  <c:v>Launch Save Dlg - End</c:v>
                </c:pt>
                <c:pt idx="4">
                  <c:v>Save Page - End</c:v>
                </c:pt>
                <c:pt idx="5">
                  <c:v>Close - End</c:v>
                </c:pt>
                <c:pt idx="6">
                  <c:v>Launch MP3 Navigate - End</c:v>
                </c:pt>
                <c:pt idx="7">
                  <c:v>Launch MP3 - End</c:v>
                </c:pt>
                <c:pt idx="8">
                  <c:v>Play Music - End</c:v>
                </c:pt>
                <c:pt idx="9">
                  <c:v>Close - End</c:v>
                </c:pt>
                <c:pt idx="10">
                  <c:v>Launch My Pictures Navigate - End</c:v>
                </c:pt>
                <c:pt idx="11">
                  <c:v>Launch My Pictures - End</c:v>
                </c:pt>
                <c:pt idx="12">
                  <c:v>View Picture - End</c:v>
                </c:pt>
                <c:pt idx="13">
                  <c:v>Open Paint - End</c:v>
                </c:pt>
                <c:pt idx="14">
                  <c:v>View with PaintBrush - End</c:v>
                </c:pt>
                <c:pt idx="15">
                  <c:v>View Other Pictures - End</c:v>
                </c:pt>
                <c:pt idx="16">
                  <c:v>Close - End</c:v>
                </c:pt>
                <c:pt idx="17">
                  <c:v>Launch Works WP - End</c:v>
                </c:pt>
                <c:pt idx="18">
                  <c:v>Type TODO list - End</c:v>
                </c:pt>
                <c:pt idx="19">
                  <c:v>Select Title - End</c:v>
                </c:pt>
                <c:pt idx="20">
                  <c:v>Launch Format Dlg - End</c:v>
                </c:pt>
                <c:pt idx="21">
                  <c:v>Format Text - End</c:v>
                </c:pt>
                <c:pt idx="22">
                  <c:v>Launch Save Dlg - End</c:v>
                </c:pt>
                <c:pt idx="23">
                  <c:v>Save Document - End</c:v>
                </c:pt>
                <c:pt idx="24">
                  <c:v>Close - End</c:v>
                </c:pt>
              </c:strCache>
            </c:strRef>
          </c:cat>
          <c:val>
            <c:numRef>
              <c:f>Sheet1!$B$2:$B$26</c:f>
              <c:numCache>
                <c:formatCode>General</c:formatCode>
                <c:ptCount val="25"/>
                <c:pt idx="0">
                  <c:v>14.98</c:v>
                </c:pt>
                <c:pt idx="1">
                  <c:v>15.229999999999999</c:v>
                </c:pt>
                <c:pt idx="2">
                  <c:v>19.630000000000031</c:v>
                </c:pt>
                <c:pt idx="3">
                  <c:v>22.03</c:v>
                </c:pt>
                <c:pt idx="4">
                  <c:v>15.17</c:v>
                </c:pt>
                <c:pt idx="5">
                  <c:v>20.830000000000005</c:v>
                </c:pt>
                <c:pt idx="6">
                  <c:v>4.99</c:v>
                </c:pt>
                <c:pt idx="7">
                  <c:v>50</c:v>
                </c:pt>
                <c:pt idx="8">
                  <c:v>15.129999999999999</c:v>
                </c:pt>
                <c:pt idx="9">
                  <c:v>19.920000000000002</c:v>
                </c:pt>
                <c:pt idx="10">
                  <c:v>19.190000000000001</c:v>
                </c:pt>
                <c:pt idx="11">
                  <c:v>50</c:v>
                </c:pt>
                <c:pt idx="12">
                  <c:v>9.4700000000000006</c:v>
                </c:pt>
                <c:pt idx="13">
                  <c:v>20.99</c:v>
                </c:pt>
                <c:pt idx="14">
                  <c:v>11.34</c:v>
                </c:pt>
                <c:pt idx="15">
                  <c:v>2.82</c:v>
                </c:pt>
                <c:pt idx="16">
                  <c:v>5.25</c:v>
                </c:pt>
                <c:pt idx="17">
                  <c:v>9.15</c:v>
                </c:pt>
                <c:pt idx="18">
                  <c:v>5.5</c:v>
                </c:pt>
                <c:pt idx="19">
                  <c:v>1.1299999999999937</c:v>
                </c:pt>
                <c:pt idx="20">
                  <c:v>6.04</c:v>
                </c:pt>
                <c:pt idx="21">
                  <c:v>2.11</c:v>
                </c:pt>
                <c:pt idx="22">
                  <c:v>8.48</c:v>
                </c:pt>
                <c:pt idx="23">
                  <c:v>4.18</c:v>
                </c:pt>
                <c:pt idx="24">
                  <c:v>1.85</c:v>
                </c:pt>
              </c:numCache>
            </c:numRef>
          </c:val>
        </c:ser>
        <c:ser>
          <c:idx val="1"/>
          <c:order val="1"/>
          <c:tx>
            <c:strRef>
              <c:f>Sheet1!$C$1</c:f>
              <c:strCache>
                <c:ptCount val="1"/>
                <c:pt idx="0">
                  <c:v> Disk  Average</c:v>
                </c:pt>
              </c:strCache>
            </c:strRef>
          </c:tx>
          <c:spPr>
            <a:ln>
              <a:prstDash val="sysDash"/>
            </a:ln>
          </c:spPr>
          <c:marker>
            <c:symbol val="none"/>
          </c:marker>
          <c:cat>
            <c:strRef>
              <c:f>Sheet1!$A$2:$A$26</c:f>
              <c:strCache>
                <c:ptCount val="25"/>
                <c:pt idx="0">
                  <c:v>Launch IE MSN Navigate - End</c:v>
                </c:pt>
                <c:pt idx="1">
                  <c:v>Launch IE MSN - End</c:v>
                </c:pt>
                <c:pt idx="2">
                  <c:v>Cars Search - End</c:v>
                </c:pt>
                <c:pt idx="3">
                  <c:v>Launch Save Dlg - End</c:v>
                </c:pt>
                <c:pt idx="4">
                  <c:v>Save Page - End</c:v>
                </c:pt>
                <c:pt idx="5">
                  <c:v>Close - End</c:v>
                </c:pt>
                <c:pt idx="6">
                  <c:v>Launch MP3 Navigate - End</c:v>
                </c:pt>
                <c:pt idx="7">
                  <c:v>Launch MP3 - End</c:v>
                </c:pt>
                <c:pt idx="8">
                  <c:v>Play Music - End</c:v>
                </c:pt>
                <c:pt idx="9">
                  <c:v>Close - End</c:v>
                </c:pt>
                <c:pt idx="10">
                  <c:v>Launch My Pictures Navigate - End</c:v>
                </c:pt>
                <c:pt idx="11">
                  <c:v>Launch My Pictures - End</c:v>
                </c:pt>
                <c:pt idx="12">
                  <c:v>View Picture - End</c:v>
                </c:pt>
                <c:pt idx="13">
                  <c:v>Open Paint - End</c:v>
                </c:pt>
                <c:pt idx="14">
                  <c:v>View with PaintBrush - End</c:v>
                </c:pt>
                <c:pt idx="15">
                  <c:v>View Other Pictures - End</c:v>
                </c:pt>
                <c:pt idx="16">
                  <c:v>Close - End</c:v>
                </c:pt>
                <c:pt idx="17">
                  <c:v>Launch Works WP - End</c:v>
                </c:pt>
                <c:pt idx="18">
                  <c:v>Type TODO list - End</c:v>
                </c:pt>
                <c:pt idx="19">
                  <c:v>Select Title - End</c:v>
                </c:pt>
                <c:pt idx="20">
                  <c:v>Launch Format Dlg - End</c:v>
                </c:pt>
                <c:pt idx="21">
                  <c:v>Format Text - End</c:v>
                </c:pt>
                <c:pt idx="22">
                  <c:v>Launch Save Dlg - End</c:v>
                </c:pt>
                <c:pt idx="23">
                  <c:v>Save Document - End</c:v>
                </c:pt>
                <c:pt idx="24">
                  <c:v>Close - End</c:v>
                </c:pt>
              </c:strCache>
            </c:strRef>
          </c:cat>
          <c:val>
            <c:numRef>
              <c:f>Sheet1!$C$2:$C$26</c:f>
              <c:numCache>
                <c:formatCode>General</c:formatCode>
                <c:ptCount val="25"/>
                <c:pt idx="0">
                  <c:v>1.0000000000000005E-2</c:v>
                </c:pt>
                <c:pt idx="1">
                  <c:v>91.679999999999978</c:v>
                </c:pt>
                <c:pt idx="2">
                  <c:v>80.48</c:v>
                </c:pt>
                <c:pt idx="3">
                  <c:v>86.86</c:v>
                </c:pt>
                <c:pt idx="4">
                  <c:v>75.53</c:v>
                </c:pt>
                <c:pt idx="5">
                  <c:v>93.679999999999978</c:v>
                </c:pt>
                <c:pt idx="6">
                  <c:v>93.02</c:v>
                </c:pt>
                <c:pt idx="7">
                  <c:v>0</c:v>
                </c:pt>
                <c:pt idx="8">
                  <c:v>89.240000000000023</c:v>
                </c:pt>
                <c:pt idx="9">
                  <c:v>90.58</c:v>
                </c:pt>
                <c:pt idx="10">
                  <c:v>84.72</c:v>
                </c:pt>
                <c:pt idx="11">
                  <c:v>0</c:v>
                </c:pt>
                <c:pt idx="12">
                  <c:v>48.3</c:v>
                </c:pt>
                <c:pt idx="13">
                  <c:v>62.37</c:v>
                </c:pt>
                <c:pt idx="14">
                  <c:v>81.990000000000023</c:v>
                </c:pt>
                <c:pt idx="15">
                  <c:v>40.46</c:v>
                </c:pt>
                <c:pt idx="16">
                  <c:v>38.92</c:v>
                </c:pt>
                <c:pt idx="17">
                  <c:v>47.44</c:v>
                </c:pt>
                <c:pt idx="18">
                  <c:v>17</c:v>
                </c:pt>
                <c:pt idx="19">
                  <c:v>0.64000000000000312</c:v>
                </c:pt>
                <c:pt idx="20">
                  <c:v>28.650000000000031</c:v>
                </c:pt>
                <c:pt idx="21">
                  <c:v>20.439999999999987</c:v>
                </c:pt>
                <c:pt idx="22">
                  <c:v>1.1200000000000001</c:v>
                </c:pt>
                <c:pt idx="23">
                  <c:v>5.9</c:v>
                </c:pt>
                <c:pt idx="24">
                  <c:v>86.149999999999991</c:v>
                </c:pt>
              </c:numCache>
            </c:numRef>
          </c:val>
        </c:ser>
        <c:marker val="1"/>
        <c:axId val="55245440"/>
        <c:axId val="54407936"/>
      </c:lineChart>
      <c:catAx>
        <c:axId val="55245440"/>
        <c:scaling>
          <c:orientation val="minMax"/>
        </c:scaling>
        <c:delete val="1"/>
        <c:axPos val="b"/>
        <c:title>
          <c:tx>
            <c:rich>
              <a:bodyPr/>
              <a:lstStyle/>
              <a:p>
                <a:pPr>
                  <a:defRPr/>
                </a:pPr>
                <a:r>
                  <a:rPr lang="en-US"/>
                  <a:t>Time (user scenario)</a:t>
                </a:r>
              </a:p>
            </c:rich>
          </c:tx>
        </c:title>
        <c:tickLblPos val="nextTo"/>
        <c:crossAx val="54407936"/>
        <c:crosses val="autoZero"/>
        <c:auto val="1"/>
        <c:lblAlgn val="ctr"/>
        <c:lblOffset val="100"/>
      </c:catAx>
      <c:valAx>
        <c:axId val="54407936"/>
        <c:scaling>
          <c:orientation val="minMax"/>
        </c:scaling>
        <c:axPos val="l"/>
        <c:majorGridlines/>
        <c:title>
          <c:tx>
            <c:rich>
              <a:bodyPr rot="-5400000" vert="horz"/>
              <a:lstStyle/>
              <a:p>
                <a:pPr>
                  <a:defRPr/>
                </a:pPr>
                <a:r>
                  <a:rPr lang="en-US"/>
                  <a:t>% Utilized</a:t>
                </a:r>
              </a:p>
            </c:rich>
          </c:tx>
        </c:title>
        <c:numFmt formatCode="General" sourceLinked="1"/>
        <c:tickLblPos val="nextTo"/>
        <c:crossAx val="55245440"/>
        <c:crosses val="autoZero"/>
        <c:crossBetween val="between"/>
        <c:majorUnit val="25"/>
      </c:valAx>
    </c:plotArea>
    <c:legend>
      <c:legendPos val="b"/>
      <c:layout>
        <c:manualLayout>
          <c:xMode val="edge"/>
          <c:yMode val="edge"/>
          <c:x val="0"/>
          <c:y val="0.77494282026080452"/>
          <c:w val="1"/>
          <c:h val="0.10755580217550562"/>
        </c:manualLayout>
      </c:layout>
    </c:legend>
    <c:plotVisOnly val="1"/>
  </c:chart>
  <c:txPr>
    <a:bodyPr/>
    <a:lstStyle/>
    <a:p>
      <a:pPr>
        <a:defRPr>
          <a:latin typeface="Trebuchet MS"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7AF2A-8F67-4BFE-A33B-458F435C2C32}"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9A94BA0F-6B09-40D3-AFB9-7DA962430656}">
      <dgm:prSet phldrT="[Text]" custT="1">
        <dgm:style>
          <a:lnRef idx="2">
            <a:schemeClr val="dk1">
              <a:shade val="50000"/>
            </a:schemeClr>
          </a:lnRef>
          <a:fillRef idx="1">
            <a:schemeClr val="dk1"/>
          </a:fillRef>
          <a:effectRef idx="0">
            <a:schemeClr val="dk1"/>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kumimoji="0" lang="en-US" sz="2400" b="0" i="0" u="none" strike="noStrike" cap="none" spc="0" normalizeH="0" baseline="0" noProof="0" dirty="0" smtClean="0">
              <a:ln/>
              <a:effectLst>
                <a:outerShdw blurRad="38100" dist="38100" dir="2700000" algn="tl">
                  <a:srgbClr val="000000">
                    <a:alpha val="43137"/>
                  </a:srgbClr>
                </a:outerShdw>
              </a:effectLst>
              <a:uLnTx/>
              <a:uFillTx/>
              <a:latin typeface="+mn-lt"/>
              <a:ea typeface="+mn-ea"/>
              <a:cs typeface="+mn-cs"/>
            </a:rPr>
            <a:t>Life (Year) =                = ~ 4.97 years</a:t>
          </a:r>
          <a:endParaRPr lang="en-US" sz="2400" dirty="0"/>
        </a:p>
      </dgm:t>
    </dgm:pt>
    <dgm:pt modelId="{FCF2D626-0443-4204-9668-82CB6063A13E}" type="parTrans" cxnId="{F059D99A-89B4-4C48-9BF4-DB51F8C3BF0E}">
      <dgm:prSet/>
      <dgm:spPr/>
      <dgm:t>
        <a:bodyPr/>
        <a:lstStyle/>
        <a:p>
          <a:endParaRPr lang="en-US"/>
        </a:p>
      </dgm:t>
    </dgm:pt>
    <dgm:pt modelId="{41F5AC8D-820D-491E-B4C8-50D9F208F916}" type="sibTrans" cxnId="{F059D99A-89B4-4C48-9BF4-DB51F8C3BF0E}">
      <dgm:prSet/>
      <dgm:spPr/>
      <dgm:t>
        <a:bodyPr/>
        <a:lstStyle/>
        <a:p>
          <a:endParaRPr lang="en-US"/>
        </a:p>
      </dgm:t>
    </dgm:pt>
    <dgm:pt modelId="{26EE2B04-7F84-4348-A112-83A4D883AD54}">
      <dgm:prSet phldrT="[Text]" custT="1"/>
      <dgm:spPr>
        <a:gradFill flip="none" rotWithShape="0">
          <a:gsLst>
            <a:gs pos="0">
              <a:schemeClr val="accent3">
                <a:hueOff val="0"/>
                <a:satOff val="0"/>
                <a:lumOff val="0"/>
                <a:shade val="30000"/>
                <a:satMod val="115000"/>
              </a:schemeClr>
            </a:gs>
            <a:gs pos="50000">
              <a:schemeClr val="accent3">
                <a:hueOff val="0"/>
                <a:satOff val="0"/>
                <a:lumOff val="0"/>
                <a:shade val="67500"/>
                <a:satMod val="115000"/>
              </a:schemeClr>
            </a:gs>
            <a:gs pos="100000">
              <a:schemeClr val="accent3">
                <a:hueOff val="0"/>
                <a:satOff val="0"/>
                <a:lumOff val="0"/>
                <a:shade val="100000"/>
                <a:satMod val="115000"/>
              </a:scheme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rtl="0"/>
          <a:r>
            <a:rPr kumimoji="0" lang="en-US" sz="2400" b="0" i="0" u="none" strike="noStrike" cap="none" spc="0" normalizeH="0" noProof="0" dirty="0" smtClean="0">
              <a:ln/>
              <a:effectLst>
                <a:outerShdw blurRad="38100" dist="38100" dir="2700000" algn="tl">
                  <a:srgbClr val="000000">
                    <a:alpha val="43137"/>
                  </a:srgbClr>
                </a:outerShdw>
              </a:effectLst>
              <a:uLnTx/>
              <a:uFillTx/>
              <a:latin typeface="Trebuchet MS" pitchFamily="34" charset="0"/>
            </a:rPr>
            <a:t>Actual Write Capacity (IHV provided) </a:t>
          </a:r>
        </a:p>
        <a:p>
          <a:pPr algn="ctr" rtl="0"/>
          <a:r>
            <a:rPr kumimoji="0" lang="en-US" sz="2400" b="0" i="0" u="none" strike="noStrike" cap="none" spc="0" normalizeH="0" noProof="0" dirty="0" smtClean="0">
              <a:ln/>
              <a:effectLst>
                <a:outerShdw blurRad="38100" dist="38100" dir="2700000" algn="tl">
                  <a:srgbClr val="000000">
                    <a:alpha val="43137"/>
                  </a:srgbClr>
                </a:outerShdw>
              </a:effectLst>
              <a:uLnTx/>
              <a:uFillTx/>
              <a:latin typeface="Trebuchet MS" pitchFamily="34" charset="0"/>
            </a:rPr>
            <a:t>(32000 GB)*</a:t>
          </a:r>
          <a:endParaRPr lang="en-US" sz="2400" dirty="0"/>
        </a:p>
      </dgm:t>
    </dgm:pt>
    <dgm:pt modelId="{677BB768-3559-47A3-8FD3-0F481D6D47BE}" type="parTrans" cxnId="{77BE729C-FFA8-4E45-B628-B95AE0F9B212}">
      <dgm:prSet/>
      <dgm:spPr>
        <a:solidFill>
          <a:schemeClr val="tx1">
            <a:lumMod val="6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n-US" dirty="0"/>
        </a:p>
      </dgm:t>
    </dgm:pt>
    <dgm:pt modelId="{62A6693C-6F2E-450B-86CD-9D09484A22F2}" type="sibTrans" cxnId="{77BE729C-FFA8-4E45-B628-B95AE0F9B212}">
      <dgm:prSet/>
      <dgm:spPr/>
      <dgm:t>
        <a:bodyPr/>
        <a:lstStyle/>
        <a:p>
          <a:endParaRPr lang="en-US"/>
        </a:p>
      </dgm:t>
    </dgm:pt>
    <dgm:pt modelId="{7DB9E830-4E59-4E56-83A5-09E0AB6E7E6E}">
      <dgm:prSet phldrT="[Text]" custT="1"/>
      <dgm:spPr>
        <a:gradFill flip="none" rotWithShape="0">
          <a:gsLst>
            <a:gs pos="0">
              <a:srgbClr val="1E4DCB">
                <a:shade val="30000"/>
                <a:satMod val="115000"/>
              </a:srgbClr>
            </a:gs>
            <a:gs pos="50000">
              <a:srgbClr val="1E4DCB">
                <a:shade val="67500"/>
                <a:satMod val="115000"/>
              </a:srgbClr>
            </a:gs>
            <a:gs pos="100000">
              <a:srgbClr val="1E4DCB">
                <a:shade val="100000"/>
                <a:satMod val="115000"/>
              </a:srgb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rtl="0"/>
          <a:r>
            <a:rPr kumimoji="0" lang="en-US" sz="2400" b="0" i="0" u="none" strike="noStrike" cap="none" spc="0" normalizeH="0" noProof="0" dirty="0" smtClean="0">
              <a:ln/>
              <a:effectLst>
                <a:outerShdw blurRad="38100" dist="38100" dir="2700000" algn="tl">
                  <a:srgbClr val="000000">
                    <a:alpha val="43137"/>
                  </a:srgbClr>
                </a:outerShdw>
              </a:effectLst>
              <a:uLnTx/>
              <a:uFillTx/>
              <a:latin typeface="Trebuchet MS" pitchFamily="34" charset="0"/>
            </a:rPr>
            <a:t>Write Rate</a:t>
          </a:r>
        </a:p>
        <a:p>
          <a:pPr algn="ctr" rtl="0"/>
          <a:r>
            <a:rPr kumimoji="0" lang="en-US" sz="2400" b="0" i="0" u="none" strike="noStrike" cap="none" spc="0" normalizeH="0" noProof="0" dirty="0" smtClean="0">
              <a:ln/>
              <a:effectLst>
                <a:outerShdw blurRad="38100" dist="38100" dir="2700000" algn="tl">
                  <a:srgbClr val="000000">
                    <a:alpha val="43137"/>
                  </a:srgbClr>
                </a:outerShdw>
              </a:effectLst>
              <a:uLnTx/>
              <a:uFillTx/>
              <a:latin typeface="Trebuchet MS" pitchFamily="34" charset="0"/>
            </a:rPr>
            <a:t>(6436 GB/Year)</a:t>
          </a:r>
          <a:endParaRPr lang="en-US" sz="2400" dirty="0"/>
        </a:p>
      </dgm:t>
    </dgm:pt>
    <dgm:pt modelId="{16BCAEE6-4274-4EB6-A42D-56AFFC863083}" type="sibTrans" cxnId="{97C115F9-7C2C-4B99-85E0-5D680897F260}">
      <dgm:prSet/>
      <dgm:spPr/>
      <dgm:t>
        <a:bodyPr/>
        <a:lstStyle/>
        <a:p>
          <a:endParaRPr lang="en-US"/>
        </a:p>
      </dgm:t>
    </dgm:pt>
    <dgm:pt modelId="{D7E35D59-1D2A-4886-9B8C-80DB7C0D5472}" type="parTrans" cxnId="{97C115F9-7C2C-4B99-85E0-5D680897F260}">
      <dgm:prSet/>
      <dgm:spPr>
        <a:solidFill>
          <a:schemeClr val="tx1">
            <a:lumMod val="6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n-US" dirty="0"/>
        </a:p>
      </dgm:t>
    </dgm:pt>
    <dgm:pt modelId="{8E468D95-7CA7-482F-A3A8-05C9EB15EE74}" type="pres">
      <dgm:prSet presAssocID="{2327AF2A-8F67-4BFE-A33B-458F435C2C32}" presName="cycle" presStyleCnt="0">
        <dgm:presLayoutVars>
          <dgm:chMax val="1"/>
          <dgm:dir/>
          <dgm:animLvl val="ctr"/>
          <dgm:resizeHandles val="exact"/>
        </dgm:presLayoutVars>
      </dgm:prSet>
      <dgm:spPr/>
      <dgm:t>
        <a:bodyPr/>
        <a:lstStyle/>
        <a:p>
          <a:endParaRPr lang="en-US"/>
        </a:p>
      </dgm:t>
    </dgm:pt>
    <dgm:pt modelId="{5A318652-EFE4-434A-BDAA-92C7AE6E5F32}" type="pres">
      <dgm:prSet presAssocID="{9A94BA0F-6B09-40D3-AFB9-7DA962430656}" presName="centerShape" presStyleLbl="node0" presStyleIdx="0" presStyleCnt="1" custScaleX="248873" custScaleY="59796"/>
      <dgm:spPr>
        <a:prstGeom prst="roundRect">
          <a:avLst/>
        </a:prstGeom>
      </dgm:spPr>
      <dgm:t>
        <a:bodyPr/>
        <a:lstStyle/>
        <a:p>
          <a:endParaRPr lang="en-US"/>
        </a:p>
      </dgm:t>
    </dgm:pt>
    <dgm:pt modelId="{A78CCC95-3BE1-40BF-9FD3-466AF9E44D44}" type="pres">
      <dgm:prSet presAssocID="{677BB768-3559-47A3-8FD3-0F481D6D47BE}" presName="parTrans" presStyleLbl="bgSibTrans2D1" presStyleIdx="0" presStyleCnt="2"/>
      <dgm:spPr/>
      <dgm:t>
        <a:bodyPr/>
        <a:lstStyle/>
        <a:p>
          <a:endParaRPr lang="en-US"/>
        </a:p>
      </dgm:t>
    </dgm:pt>
    <dgm:pt modelId="{24340094-3F83-44BF-ACFF-AB39CE3AA6FB}" type="pres">
      <dgm:prSet presAssocID="{26EE2B04-7F84-4348-A112-83A4D883AD54}" presName="node" presStyleLbl="node1" presStyleIdx="0" presStyleCnt="2" custRadScaleRad="119944" custRadScaleInc="19876">
        <dgm:presLayoutVars>
          <dgm:bulletEnabled val="1"/>
        </dgm:presLayoutVars>
      </dgm:prSet>
      <dgm:spPr/>
      <dgm:t>
        <a:bodyPr/>
        <a:lstStyle/>
        <a:p>
          <a:endParaRPr lang="en-US"/>
        </a:p>
      </dgm:t>
    </dgm:pt>
    <dgm:pt modelId="{CE5B27B5-A2EC-47DC-B070-7F54945C9666}" type="pres">
      <dgm:prSet presAssocID="{D7E35D59-1D2A-4886-9B8C-80DB7C0D5472}" presName="parTrans" presStyleLbl="bgSibTrans2D1" presStyleIdx="1" presStyleCnt="2"/>
      <dgm:spPr/>
      <dgm:t>
        <a:bodyPr/>
        <a:lstStyle/>
        <a:p>
          <a:endParaRPr lang="en-US"/>
        </a:p>
      </dgm:t>
    </dgm:pt>
    <dgm:pt modelId="{E480AF2B-3A2E-49EC-AFE2-E4DE172E22E6}" type="pres">
      <dgm:prSet presAssocID="{7DB9E830-4E59-4E56-83A5-09E0AB6E7E6E}" presName="node" presStyleLbl="node1" presStyleIdx="1" presStyleCnt="2" custScaleX="108921" custRadScaleRad="119944" custRadScaleInc="-19876">
        <dgm:presLayoutVars>
          <dgm:bulletEnabled val="1"/>
        </dgm:presLayoutVars>
      </dgm:prSet>
      <dgm:spPr/>
      <dgm:t>
        <a:bodyPr/>
        <a:lstStyle/>
        <a:p>
          <a:endParaRPr lang="en-US"/>
        </a:p>
      </dgm:t>
    </dgm:pt>
  </dgm:ptLst>
  <dgm:cxnLst>
    <dgm:cxn modelId="{0E4879B1-9151-4EB9-BD50-8FF40A0B4A14}" type="presOf" srcId="{677BB768-3559-47A3-8FD3-0F481D6D47BE}" destId="{A78CCC95-3BE1-40BF-9FD3-466AF9E44D44}" srcOrd="0" destOrd="0" presId="urn:microsoft.com/office/officeart/2005/8/layout/radial4"/>
    <dgm:cxn modelId="{C86279EA-4858-45EC-8376-7E442494FBC8}" type="presOf" srcId="{9A94BA0F-6B09-40D3-AFB9-7DA962430656}" destId="{5A318652-EFE4-434A-BDAA-92C7AE6E5F32}" srcOrd="0" destOrd="0" presId="urn:microsoft.com/office/officeart/2005/8/layout/radial4"/>
    <dgm:cxn modelId="{97C115F9-7C2C-4B99-85E0-5D680897F260}" srcId="{9A94BA0F-6B09-40D3-AFB9-7DA962430656}" destId="{7DB9E830-4E59-4E56-83A5-09E0AB6E7E6E}" srcOrd="1" destOrd="0" parTransId="{D7E35D59-1D2A-4886-9B8C-80DB7C0D5472}" sibTransId="{16BCAEE6-4274-4EB6-A42D-56AFFC863083}"/>
    <dgm:cxn modelId="{C410C495-74D5-435B-A154-50E660092C2A}" type="presOf" srcId="{D7E35D59-1D2A-4886-9B8C-80DB7C0D5472}" destId="{CE5B27B5-A2EC-47DC-B070-7F54945C9666}" srcOrd="0" destOrd="0" presId="urn:microsoft.com/office/officeart/2005/8/layout/radial4"/>
    <dgm:cxn modelId="{56D35685-E22B-46F9-B8ED-6712F8C8C6DE}" type="presOf" srcId="{2327AF2A-8F67-4BFE-A33B-458F435C2C32}" destId="{8E468D95-7CA7-482F-A3A8-05C9EB15EE74}" srcOrd="0" destOrd="0" presId="urn:microsoft.com/office/officeart/2005/8/layout/radial4"/>
    <dgm:cxn modelId="{F059D99A-89B4-4C48-9BF4-DB51F8C3BF0E}" srcId="{2327AF2A-8F67-4BFE-A33B-458F435C2C32}" destId="{9A94BA0F-6B09-40D3-AFB9-7DA962430656}" srcOrd="0" destOrd="0" parTransId="{FCF2D626-0443-4204-9668-82CB6063A13E}" sibTransId="{41F5AC8D-820D-491E-B4C8-50D9F208F916}"/>
    <dgm:cxn modelId="{821DE066-8479-457C-9A0B-EFA4DD27663B}" type="presOf" srcId="{7DB9E830-4E59-4E56-83A5-09E0AB6E7E6E}" destId="{E480AF2B-3A2E-49EC-AFE2-E4DE172E22E6}" srcOrd="0" destOrd="0" presId="urn:microsoft.com/office/officeart/2005/8/layout/radial4"/>
    <dgm:cxn modelId="{77BE729C-FFA8-4E45-B628-B95AE0F9B212}" srcId="{9A94BA0F-6B09-40D3-AFB9-7DA962430656}" destId="{26EE2B04-7F84-4348-A112-83A4D883AD54}" srcOrd="0" destOrd="0" parTransId="{677BB768-3559-47A3-8FD3-0F481D6D47BE}" sibTransId="{62A6693C-6F2E-450B-86CD-9D09484A22F2}"/>
    <dgm:cxn modelId="{C6D859ED-F1FB-4416-8AE4-BBA3E9FD7DD7}" type="presOf" srcId="{26EE2B04-7F84-4348-A112-83A4D883AD54}" destId="{24340094-3F83-44BF-ACFF-AB39CE3AA6FB}" srcOrd="0" destOrd="0" presId="urn:microsoft.com/office/officeart/2005/8/layout/radial4"/>
    <dgm:cxn modelId="{1DF31944-DDCD-4629-8D4B-3F7C747CF0BD}" type="presParOf" srcId="{8E468D95-7CA7-482F-A3A8-05C9EB15EE74}" destId="{5A318652-EFE4-434A-BDAA-92C7AE6E5F32}" srcOrd="0" destOrd="0" presId="urn:microsoft.com/office/officeart/2005/8/layout/radial4"/>
    <dgm:cxn modelId="{FD2307EE-621C-4377-A12F-9B01838DAACA}" type="presParOf" srcId="{8E468D95-7CA7-482F-A3A8-05C9EB15EE74}" destId="{A78CCC95-3BE1-40BF-9FD3-466AF9E44D44}" srcOrd="1" destOrd="0" presId="urn:microsoft.com/office/officeart/2005/8/layout/radial4"/>
    <dgm:cxn modelId="{BFDFD839-08AD-4188-8D1C-F34A94383F0C}" type="presParOf" srcId="{8E468D95-7CA7-482F-A3A8-05C9EB15EE74}" destId="{24340094-3F83-44BF-ACFF-AB39CE3AA6FB}" srcOrd="2" destOrd="0" presId="urn:microsoft.com/office/officeart/2005/8/layout/radial4"/>
    <dgm:cxn modelId="{C2872557-1D5D-4646-9005-B81109127579}" type="presParOf" srcId="{8E468D95-7CA7-482F-A3A8-05C9EB15EE74}" destId="{CE5B27B5-A2EC-47DC-B070-7F54945C9666}" srcOrd="3" destOrd="0" presId="urn:microsoft.com/office/officeart/2005/8/layout/radial4"/>
    <dgm:cxn modelId="{BB51D916-10E2-4284-9611-2BD2C6081DD0}" type="presParOf" srcId="{8E468D95-7CA7-482F-A3A8-05C9EB15EE74}" destId="{E480AF2B-3A2E-49EC-AFE2-E4DE172E22E6}" srcOrd="4"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pPr/>
              <a:t>11/11/2008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pPr/>
              <a:t>‹#›</a:t>
            </a:fld>
            <a:endParaRPr lang="en-US"/>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ReclaimEfficiency.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research.microsoft.com/users/vijayanp/papers/ssd-usenix08.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473653" y="1298630"/>
            <a:ext cx="8206018" cy="4762500"/>
          </a:xfrm>
          <a:prstGeom prst="rect">
            <a:avLst/>
          </a:prstGeom>
          <a:gradFill flip="none" rotWithShape="1">
            <a:gsLst>
              <a:gs pos="0">
                <a:srgbClr val="197E5A">
                  <a:shade val="30000"/>
                  <a:satMod val="115000"/>
                </a:srgbClr>
              </a:gs>
              <a:gs pos="50000">
                <a:srgbClr val="197E5A">
                  <a:shade val="67500"/>
                  <a:satMod val="115000"/>
                </a:srgbClr>
              </a:gs>
              <a:gs pos="100000">
                <a:srgbClr val="197E5A">
                  <a:shade val="100000"/>
                  <a:satMod val="115000"/>
                </a:srgbClr>
              </a:gs>
            </a:gsLst>
            <a:lin ang="1890000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Title 1"/>
          <p:cNvSpPr>
            <a:spLocks noGrp="1"/>
          </p:cNvSpPr>
          <p:nvPr>
            <p:ph type="title"/>
          </p:nvPr>
        </p:nvSpPr>
        <p:spPr>
          <a:xfrm>
            <a:off x="382588" y="228600"/>
            <a:ext cx="8380412" cy="498598"/>
          </a:xfrm>
        </p:spPr>
        <p:txBody>
          <a:bodyPr/>
          <a:lstStyle/>
          <a:p>
            <a:r>
              <a:rPr lang="en-US" sz="3600" dirty="0" smtClean="0"/>
              <a:t>NAND Flash Performance And Endurance</a:t>
            </a:r>
            <a:endParaRPr lang="en-US" sz="3600" dirty="0"/>
          </a:p>
        </p:txBody>
      </p:sp>
      <p:sp>
        <p:nvSpPr>
          <p:cNvPr id="13" name="Text Placeholder 23"/>
          <p:cNvSpPr txBox="1">
            <a:spLocks/>
          </p:cNvSpPr>
          <p:nvPr/>
        </p:nvSpPr>
        <p:spPr bwMode="auto">
          <a:xfrm>
            <a:off x="1062584" y="3557765"/>
            <a:ext cx="7458846" cy="20128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lvl="0" indent="-382573" defTabSz="912777" fontAlgn="base">
              <a:lnSpc>
                <a:spcPct val="90000"/>
              </a:lnSpc>
              <a:spcBef>
                <a:spcPts val="1800"/>
              </a:spcBef>
              <a:spcAft>
                <a:spcPct val="0"/>
              </a:spcAft>
              <a:buClr>
                <a:schemeClr val="tx2"/>
              </a:buClr>
              <a:buSzPct val="95000"/>
              <a:buBlip>
                <a:blip r:embed="rId3"/>
              </a:buBlip>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Limited lifetime</a:t>
            </a:r>
          </a:p>
          <a:p>
            <a:pPr marL="382573" lvl="0" indent="-382573" defTabSz="912777" fontAlgn="base">
              <a:lnSpc>
                <a:spcPct val="90000"/>
              </a:lnSpc>
              <a:spcBef>
                <a:spcPts val="1800"/>
              </a:spcBef>
              <a:spcAft>
                <a:spcPct val="0"/>
              </a:spcAft>
              <a:buClr>
                <a:schemeClr val="tx2"/>
              </a:buClr>
              <a:buSzPct val="95000"/>
              <a:buBlip>
                <a:blip r:embed="rId3"/>
              </a:buBlip>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More bits per cell = shorter lifetime</a:t>
            </a:r>
          </a:p>
          <a:p>
            <a:pPr marL="382573" lvl="0" indent="-382573" defTabSz="912777" fontAlgn="base">
              <a:lnSpc>
                <a:spcPct val="90000"/>
              </a:lnSpc>
              <a:spcBef>
                <a:spcPts val="1800"/>
              </a:spcBef>
              <a:spcAft>
                <a:spcPct val="0"/>
              </a:spcAft>
              <a:buClr>
                <a:schemeClr val="tx2"/>
              </a:buClr>
              <a:buSzPct val="95000"/>
              <a:buBlip>
                <a:blip r:embed="rId3"/>
              </a:buBlip>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Design for expected lifetime and best Windows 7 experience</a:t>
            </a:r>
          </a:p>
        </p:txBody>
      </p:sp>
      <p:sp>
        <p:nvSpPr>
          <p:cNvPr id="16" name="Rounded Rectangle 15"/>
          <p:cNvSpPr/>
          <p:nvPr/>
        </p:nvSpPr>
        <p:spPr bwMode="auto">
          <a:xfrm>
            <a:off x="836927" y="2043944"/>
            <a:ext cx="3703320" cy="1088136"/>
          </a:xfrm>
          <a:prstGeom prst="roundRect">
            <a:avLst/>
          </a:prstGeom>
          <a:gradFill flip="none" rotWithShape="1">
            <a:gsLst>
              <a:gs pos="0">
                <a:srgbClr val="BA2400">
                  <a:shade val="30000"/>
                  <a:satMod val="115000"/>
                </a:srgbClr>
              </a:gs>
              <a:gs pos="50000">
                <a:srgbClr val="BA2400">
                  <a:shade val="67500"/>
                  <a:satMod val="115000"/>
                </a:srgbClr>
              </a:gs>
              <a:gs pos="100000">
                <a:srgbClr val="BA2400">
                  <a:shade val="100000"/>
                  <a:satMod val="115000"/>
                </a:srgbClr>
              </a:gs>
            </a:gsLst>
            <a:lin ang="18900000" scaled="1"/>
            <a:tileRect/>
          </a:gra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lvl="0" indent="-382573" algn="ctr" defTabSz="914063" fontAlgn="base">
              <a:lnSpc>
                <a:spcPct val="90000"/>
              </a:lnSpc>
              <a:spcBef>
                <a:spcPts val="1167"/>
              </a:spcBef>
              <a:spcAft>
                <a:spcPct val="0"/>
              </a:spcAft>
              <a:buClr>
                <a:schemeClr val="tx2"/>
              </a:buClr>
              <a:buSzPct val="95000"/>
              <a:defRPr/>
            </a:pPr>
            <a:endParaRPr lang="en-US" sz="2000" b="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lvl="0" indent="-382573" algn="ctr" defTabSz="914063" fontAlgn="base">
              <a:lnSpc>
                <a:spcPct val="90000"/>
              </a:lnSpc>
              <a:spcBef>
                <a:spcPts val="1167"/>
              </a:spcBef>
              <a:spcAft>
                <a:spcPct val="0"/>
              </a:spcAft>
              <a:buClr>
                <a:schemeClr val="tx2"/>
              </a:buClr>
              <a:buSzPct val="95000"/>
              <a:defRPr/>
            </a:pPr>
            <a:r>
              <a:rPr lang="en-US" sz="2000" b="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Single Level Cell (SLC)</a:t>
            </a:r>
          </a:p>
          <a:p>
            <a:pPr lvl="0" indent="-382573" algn="ctr" defTabSz="914063" fontAlgn="base">
              <a:lnSpc>
                <a:spcPct val="90000"/>
              </a:lnSpc>
              <a:spcBef>
                <a:spcPts val="1167"/>
              </a:spcBef>
              <a:spcAft>
                <a:spcPct val="0"/>
              </a:spcAft>
              <a:buClr>
                <a:schemeClr val="tx2"/>
              </a:buClr>
              <a:buSzPct val="95000"/>
              <a:defRPr/>
            </a:pPr>
            <a:endParaRPr lang="en-US" sz="2000" b="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a:endParaRPr lang="en-US" sz="2000" b="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Rounded Rectangle 16"/>
          <p:cNvSpPr/>
          <p:nvPr/>
        </p:nvSpPr>
        <p:spPr bwMode="auto">
          <a:xfrm>
            <a:off x="4721595" y="2043944"/>
            <a:ext cx="3703362" cy="1083236"/>
          </a:xfrm>
          <a:prstGeom prst="roundRect">
            <a:avLst/>
          </a:prstGeom>
          <a:gradFill flip="none" rotWithShape="1">
            <a:gsLst>
              <a:gs pos="0">
                <a:srgbClr val="BA2400">
                  <a:shade val="30000"/>
                  <a:satMod val="115000"/>
                </a:srgbClr>
              </a:gs>
              <a:gs pos="50000">
                <a:srgbClr val="BA2400">
                  <a:shade val="67500"/>
                  <a:satMod val="115000"/>
                </a:srgbClr>
              </a:gs>
              <a:gs pos="100000">
                <a:srgbClr val="BA2400">
                  <a:shade val="100000"/>
                  <a:satMod val="115000"/>
                </a:srgbClr>
              </a:gs>
            </a:gsLst>
            <a:lin ang="18900000" scaled="1"/>
            <a:tileRect/>
          </a:gra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lvl="0" indent="-382573" algn="ctr" defTabSz="914063" fontAlgn="base">
              <a:lnSpc>
                <a:spcPct val="90000"/>
              </a:lnSpc>
              <a:spcBef>
                <a:spcPts val="1200"/>
              </a:spcBef>
              <a:buClr>
                <a:schemeClr val="tx2"/>
              </a:buClr>
              <a:buSzPct val="95000"/>
              <a:defRPr/>
            </a:pPr>
            <a:r>
              <a:rPr lang="en-US" sz="2000" b="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Multi Level Cell (MLC)</a:t>
            </a:r>
          </a:p>
          <a:p>
            <a:pPr algn="ctr" defTabSz="914063"/>
            <a:endParaRPr lang="en-US" sz="2000" b="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TextBox 11"/>
          <p:cNvSpPr txBox="1"/>
          <p:nvPr/>
        </p:nvSpPr>
        <p:spPr>
          <a:xfrm>
            <a:off x="3478244" y="1404628"/>
            <a:ext cx="2196836" cy="523220"/>
          </a:xfrm>
          <a:prstGeom prst="rect">
            <a:avLst/>
          </a:prstGeom>
          <a:noFill/>
        </p:spPr>
        <p:txBody>
          <a:bodyPr wrap="square" rtlCol="0">
            <a:spAutoFit/>
          </a:bodyPr>
          <a:lstStyle/>
          <a:p>
            <a:r>
              <a:rPr lang="en-US" sz="2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NAND Flash</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eavenlybg.png"/>
          <p:cNvPicPr>
            <a:picLocks noChangeAspect="1"/>
          </p:cNvPicPr>
          <p:nvPr/>
        </p:nvPicPr>
        <p:blipFill>
          <a:blip r:embed="rId3"/>
          <a:stretch>
            <a:fillRect/>
          </a:stretch>
        </p:blipFill>
        <p:spPr>
          <a:xfrm>
            <a:off x="0" y="1011163"/>
            <a:ext cx="9144000" cy="5076825"/>
          </a:xfrm>
          <a:prstGeom prst="rect">
            <a:avLst/>
          </a:prstGeom>
        </p:spPr>
      </p:pic>
      <p:sp>
        <p:nvSpPr>
          <p:cNvPr id="2" name="Title 1"/>
          <p:cNvSpPr>
            <a:spLocks noGrp="1"/>
          </p:cNvSpPr>
          <p:nvPr>
            <p:ph type="title"/>
          </p:nvPr>
        </p:nvSpPr>
        <p:spPr>
          <a:xfrm>
            <a:off x="382588" y="228600"/>
            <a:ext cx="8380412" cy="553998"/>
          </a:xfrm>
        </p:spPr>
        <p:txBody>
          <a:bodyPr/>
          <a:lstStyle/>
          <a:p>
            <a:r>
              <a:rPr lang="en-US" sz="4000" dirty="0" smtClean="0"/>
              <a:t>In An Ideal World…</a:t>
            </a:r>
            <a:endParaRPr lang="en-US" sz="4000" dirty="0"/>
          </a:p>
        </p:txBody>
      </p:sp>
      <p:pic>
        <p:nvPicPr>
          <p:cNvPr id="14" name="Picture 13" descr="SSDgLOW.png"/>
          <p:cNvPicPr>
            <a:picLocks noChangeAspect="1"/>
          </p:cNvPicPr>
          <p:nvPr/>
        </p:nvPicPr>
        <p:blipFill>
          <a:blip r:embed="rId4"/>
          <a:stretch>
            <a:fillRect/>
          </a:stretch>
        </p:blipFill>
        <p:spPr>
          <a:xfrm>
            <a:off x="3880947" y="1098304"/>
            <a:ext cx="5535159" cy="5073896"/>
          </a:xfrm>
          <a:prstGeom prst="rect">
            <a:avLst/>
          </a:prstGeom>
          <a:effectLst>
            <a:outerShdw blurRad="50800" dist="38100" dir="8100000" algn="tr" rotWithShape="0">
              <a:prstClr val="black">
                <a:alpha val="40000"/>
              </a:prstClr>
            </a:outerShdw>
          </a:effectLst>
        </p:spPr>
      </p:pic>
      <p:sp>
        <p:nvSpPr>
          <p:cNvPr id="20" name="Text Placeholder 3"/>
          <p:cNvSpPr txBox="1">
            <a:spLocks/>
          </p:cNvSpPr>
          <p:nvPr/>
        </p:nvSpPr>
        <p:spPr bwMode="auto">
          <a:xfrm>
            <a:off x="355737" y="4422682"/>
            <a:ext cx="4947124" cy="1360372"/>
          </a:xfrm>
          <a:prstGeom prst="rect">
            <a:avLst/>
          </a:prstGeom>
          <a:solidFill>
            <a:schemeClr val="dk1">
              <a:alpha val="18000"/>
            </a:schemeClr>
          </a:solidFill>
          <a:ln w="19050" cap="flat" cmpd="sng" algn="ctr">
            <a:noFill/>
            <a:prstDash val="solid"/>
            <a:miter lim="800000"/>
            <a:headEnd/>
            <a:tailEnd/>
          </a:ln>
          <a:effectLst>
            <a:outerShdw blurRad="107950" dist="12700" dir="5400000" algn="ctr">
              <a:srgbClr val="000000"/>
            </a:outerShdw>
          </a:effectLst>
        </p:spPr>
        <p:style>
          <a:lnRef idx="2">
            <a:schemeClr val="dk1">
              <a:shade val="50000"/>
            </a:schemeClr>
          </a:lnRef>
          <a:fillRef idx="1">
            <a:schemeClr val="dk1"/>
          </a:fillRef>
          <a:effectRef idx="0">
            <a:schemeClr val="dk1"/>
          </a:effectRef>
          <a:fontRef idx="minor">
            <a:schemeClr val="lt1"/>
          </a:fontRef>
        </p:style>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r>
              <a:rPr kumimoji="0" lang="en-US" sz="2800" b="0" i="0" u="none" strike="noStrike" kern="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Trebuchet MS" pitchFamily="34" charset="0"/>
              </a:rPr>
              <a:t>       </a:t>
            </a:r>
            <a:r>
              <a:rPr kumimoji="0" lang="en-US" sz="2000" b="0" i="0" u="none" strike="noStrike" kern="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Trebuchet MS" pitchFamily="34" charset="0"/>
              </a:rPr>
              <a:t>10,000 </a:t>
            </a:r>
            <a:r>
              <a:rPr kumimoji="0" lang="en-US" sz="2000" b="0" i="0" u="none" strike="noStrike" kern="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rebuchet MS" pitchFamily="34" charset="0"/>
              </a:rPr>
              <a:t>Erase Cycles</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r>
              <a:rPr kumimoji="0" lang="en-US" sz="2000" b="0" i="0" u="none" strike="noStrike" kern="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rebuchet MS" pitchFamily="34" charset="0"/>
              </a:rPr>
              <a:t>      </a:t>
            </a:r>
            <a:r>
              <a:rPr kumimoji="0" lang="en-US" sz="2000" b="0" i="0" u="none" strike="noStrike" kern="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Trebuchet MS" pitchFamily="34" charset="0"/>
              </a:rPr>
              <a:t>x          16 </a:t>
            </a:r>
            <a:r>
              <a:rPr kumimoji="0" lang="en-US" sz="2000" b="0" i="0" u="none" strike="noStrike" kern="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rebuchet MS" pitchFamily="34" charset="0"/>
              </a:rPr>
              <a:t>GB storage</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r>
              <a:rPr kumimoji="0" lang="en-US" sz="2000" b="0"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Trebuchet MS" pitchFamily="34" charset="0"/>
              </a:rPr>
              <a:t>  </a:t>
            </a:r>
            <a:r>
              <a:rPr kumimoji="0" lang="en-US" sz="2000" b="0" i="0" u="none" strike="noStrike" kern="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Trebuchet MS" pitchFamily="34" charset="0"/>
              </a:rPr>
              <a:t>  </a:t>
            </a:r>
            <a:r>
              <a:rPr kumimoji="0" lang="en-US" sz="2800" b="0" i="0" u="none" strike="noStrike" kern="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Trebuchet MS" pitchFamily="34" charset="0"/>
              </a:rPr>
              <a:t>160,000 </a:t>
            </a:r>
            <a:r>
              <a:rPr kumimoji="0" lang="en-US" sz="2800" b="0" i="0" u="none" strike="noStrike" kern="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rebuchet MS" pitchFamily="34" charset="0"/>
              </a:rPr>
              <a:t>GB Write Capability</a:t>
            </a:r>
            <a:endParaRPr kumimoji="0" lang="en-US" sz="2000" b="0" i="0" u="none" strike="noStrike" kern="0" cap="none" spc="0" normalizeH="0" baseline="0" noProof="0" dirty="0">
              <a:ln>
                <a:noFill/>
              </a:ln>
              <a:solidFill>
                <a:schemeClr val="lt1"/>
              </a:solidFill>
              <a:effectLst>
                <a:outerShdw blurRad="38100" dist="38100" dir="2700000" algn="tl">
                  <a:srgbClr val="000000">
                    <a:alpha val="43137"/>
                  </a:srgbClr>
                </a:outerShdw>
              </a:effectLst>
              <a:uLnTx/>
              <a:uFillTx/>
              <a:latin typeface="Trebuchet MS" pitchFamily="34" charset="0"/>
            </a:endParaRPr>
          </a:p>
        </p:txBody>
      </p:sp>
      <p:cxnSp>
        <p:nvCxnSpPr>
          <p:cNvPr id="22" name="Straight Connector 21"/>
          <p:cNvCxnSpPr/>
          <p:nvPr/>
        </p:nvCxnSpPr>
        <p:spPr bwMode="auto">
          <a:xfrm>
            <a:off x="607034" y="5275065"/>
            <a:ext cx="45720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Reality Of Flash</a:t>
            </a:r>
            <a:endParaRPr lang="en-US" sz="4000" dirty="0"/>
          </a:p>
        </p:txBody>
      </p:sp>
      <p:sp>
        <p:nvSpPr>
          <p:cNvPr id="19" name="Text Placeholder 18"/>
          <p:cNvSpPr>
            <a:spLocks noGrp="1"/>
          </p:cNvSpPr>
          <p:nvPr>
            <p:ph type="body" idx="1"/>
          </p:nvPr>
        </p:nvSpPr>
        <p:spPr>
          <a:xfrm>
            <a:off x="300945" y="5105681"/>
            <a:ext cx="8380412" cy="2002087"/>
          </a:xfrm>
        </p:spPr>
        <p:txBody>
          <a:bodyPr/>
          <a:lstStyle/>
          <a:p>
            <a:r>
              <a:rPr lang="en-US" sz="2400" dirty="0" smtClean="0">
                <a:solidFill>
                  <a:schemeClr val="accent5"/>
                </a:solidFill>
              </a:rPr>
              <a:t>More writes generated then requested:</a:t>
            </a:r>
          </a:p>
          <a:p>
            <a:pPr lvl="1"/>
            <a:r>
              <a:rPr lang="en-US" sz="2000" dirty="0" smtClean="0"/>
              <a:t>Write Amplification and Reclaim Efficiency</a:t>
            </a:r>
          </a:p>
          <a:p>
            <a:pPr lvl="1"/>
            <a:r>
              <a:rPr lang="en-US" sz="2000" dirty="0" smtClean="0"/>
              <a:t>Wear Leveling</a:t>
            </a:r>
            <a:br>
              <a:rPr lang="en-US" sz="2000" dirty="0" smtClean="0"/>
            </a:br>
            <a:endParaRPr lang="en-US" sz="2000" dirty="0" smtClean="0"/>
          </a:p>
          <a:p>
            <a:pPr lvl="1">
              <a:buNone/>
            </a:pPr>
            <a:endParaRPr lang="en-US" dirty="0"/>
          </a:p>
        </p:txBody>
      </p:sp>
      <p:grpSp>
        <p:nvGrpSpPr>
          <p:cNvPr id="3" name="Group 16"/>
          <p:cNvGrpSpPr/>
          <p:nvPr/>
        </p:nvGrpSpPr>
        <p:grpSpPr>
          <a:xfrm>
            <a:off x="1066612" y="819326"/>
            <a:ext cx="6465054" cy="4123430"/>
            <a:chOff x="48347" y="535311"/>
            <a:chExt cx="7766271" cy="5326575"/>
          </a:xfrm>
        </p:grpSpPr>
        <p:pic>
          <p:nvPicPr>
            <p:cNvPr id="18" name="Picture 17" descr="SSDdrive3.png"/>
            <p:cNvPicPr>
              <a:picLocks noChangeAspect="1"/>
            </p:cNvPicPr>
            <p:nvPr/>
          </p:nvPicPr>
          <p:blipFill>
            <a:blip r:embed="rId3">
              <a:lum bright="-16000" contrast="-16000"/>
            </a:blip>
            <a:stretch>
              <a:fillRect/>
            </a:stretch>
          </p:blipFill>
          <p:spPr>
            <a:xfrm>
              <a:off x="538263" y="1537024"/>
              <a:ext cx="7276355" cy="4324862"/>
            </a:xfrm>
            <a:prstGeom prst="rect">
              <a:avLst/>
            </a:prstGeom>
            <a:noFill/>
            <a:effectLst/>
          </p:spPr>
        </p:pic>
        <p:sp>
          <p:nvSpPr>
            <p:cNvPr id="6" name="Rectangle 5"/>
            <p:cNvSpPr/>
            <p:nvPr/>
          </p:nvSpPr>
          <p:spPr bwMode="auto">
            <a:xfrm>
              <a:off x="5363395" y="1824960"/>
              <a:ext cx="1588198" cy="2396894"/>
            </a:xfrm>
            <a:prstGeom prst="rect">
              <a:avLst/>
            </a:prstGeom>
            <a:gradFill flip="none" rotWithShape="1">
              <a:gsLst>
                <a:gs pos="0">
                  <a:srgbClr val="00CB84">
                    <a:shade val="30000"/>
                    <a:satMod val="115000"/>
                  </a:srgbClr>
                </a:gs>
                <a:gs pos="50000">
                  <a:srgbClr val="00CB84">
                    <a:shade val="67500"/>
                    <a:satMod val="115000"/>
                  </a:srgbClr>
                </a:gs>
                <a:gs pos="100000">
                  <a:srgbClr val="00CB84">
                    <a:shade val="100000"/>
                    <a:satMod val="115000"/>
                  </a:srgbClr>
                </a:gs>
              </a:gsLst>
              <a:lin ang="540000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Data Written</a:t>
              </a:r>
            </a:p>
          </p:txBody>
        </p:sp>
        <p:sp>
          <p:nvSpPr>
            <p:cNvPr id="20" name="Rectangle 19"/>
            <p:cNvSpPr/>
            <p:nvPr/>
          </p:nvSpPr>
          <p:spPr bwMode="auto">
            <a:xfrm>
              <a:off x="3506125" y="1836682"/>
              <a:ext cx="1588198" cy="2396894"/>
            </a:xfrm>
            <a:prstGeom prst="rect">
              <a:avLst/>
            </a:prstGeom>
            <a:gradFill flip="none" rotWithShape="1">
              <a:gsLst>
                <a:gs pos="0">
                  <a:srgbClr val="00CB84">
                    <a:shade val="30000"/>
                    <a:satMod val="115000"/>
                  </a:srgbClr>
                </a:gs>
                <a:gs pos="50000">
                  <a:srgbClr val="00CB84">
                    <a:shade val="67500"/>
                    <a:satMod val="115000"/>
                  </a:srgbClr>
                </a:gs>
                <a:gs pos="100000">
                  <a:srgbClr val="00CB84">
                    <a:shade val="100000"/>
                    <a:satMod val="115000"/>
                  </a:srgbClr>
                </a:gs>
              </a:gsLst>
              <a:lin ang="540000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Data Written</a:t>
              </a:r>
            </a:p>
          </p:txBody>
        </p:sp>
        <p:sp>
          <p:nvSpPr>
            <p:cNvPr id="13" name="Curved Down Arrow 12"/>
            <p:cNvSpPr/>
            <p:nvPr/>
          </p:nvSpPr>
          <p:spPr bwMode="auto">
            <a:xfrm rot="20412980">
              <a:off x="1208239" y="1304493"/>
              <a:ext cx="4630987" cy="1413042"/>
            </a:xfrm>
            <a:prstGeom prst="curvedDownArrow">
              <a:avLst>
                <a:gd name="adj1" fmla="val 37105"/>
                <a:gd name="adj2" fmla="val 50000"/>
                <a:gd name="adj3" fmla="val 35021"/>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Curved Right Arrow 13"/>
            <p:cNvSpPr/>
            <p:nvPr/>
          </p:nvSpPr>
          <p:spPr bwMode="auto">
            <a:xfrm rot="17513894">
              <a:off x="1948130" y="2630047"/>
              <a:ext cx="1237740" cy="3074531"/>
            </a:xfrm>
            <a:prstGeom prst="curvedRightArrow">
              <a:avLst>
                <a:gd name="adj1" fmla="val 32631"/>
                <a:gd name="adj2" fmla="val 50000"/>
                <a:gd name="adj3" fmla="val 25000"/>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3500000" scaled="1"/>
              <a:tileRect/>
            </a:gradFill>
            <a:ln>
              <a:headEnd type="none" w="med" len="med"/>
              <a:tailEnd type="none" w="med" len="med"/>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5161793" y="535311"/>
              <a:ext cx="2601923" cy="914435"/>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Solid State Drive </a:t>
              </a:r>
            </a:p>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(Flash)</a:t>
              </a:r>
            </a:p>
          </p:txBody>
        </p:sp>
        <p:pic>
          <p:nvPicPr>
            <p:cNvPr id="11" name="Picture 10" descr="data3d.png"/>
            <p:cNvPicPr>
              <a:picLocks noChangeAspect="1"/>
            </p:cNvPicPr>
            <p:nvPr/>
          </p:nvPicPr>
          <p:blipFill>
            <a:blip r:embed="rId4"/>
            <a:stretch>
              <a:fillRect/>
            </a:stretch>
          </p:blipFill>
          <p:spPr>
            <a:xfrm>
              <a:off x="48347" y="1363481"/>
              <a:ext cx="2374403" cy="3559614"/>
            </a:xfrm>
            <a:prstGeom prst="rect">
              <a:avLst/>
            </a:prstGeom>
          </p:spPr>
        </p:pic>
        <p:sp>
          <p:nvSpPr>
            <p:cNvPr id="15" name="TextBox 14"/>
            <p:cNvSpPr txBox="1"/>
            <p:nvPr/>
          </p:nvSpPr>
          <p:spPr>
            <a:xfrm>
              <a:off x="543243" y="793758"/>
              <a:ext cx="2362535" cy="516855"/>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Application</a:t>
              </a:r>
            </a:p>
          </p:txBody>
        </p:sp>
        <p:sp>
          <p:nvSpPr>
            <p:cNvPr id="16" name="TextBox 15"/>
            <p:cNvSpPr txBox="1"/>
            <p:nvPr/>
          </p:nvSpPr>
          <p:spPr>
            <a:xfrm>
              <a:off x="356334" y="2760999"/>
              <a:ext cx="2075298" cy="516855"/>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Data To Write</a:t>
              </a: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85477" y="2758499"/>
            <a:ext cx="5873917" cy="443198"/>
          </a:xfrm>
        </p:spPr>
        <p:txBody>
          <a:bodyPr/>
          <a:lstStyle/>
          <a:p>
            <a:r>
              <a:rPr lang="en-US" sz="3200" dirty="0" smtClean="0">
                <a:hlinkClick r:id="rId3"/>
              </a:rPr>
              <a:t>Reclaim Efficiency</a:t>
            </a:r>
            <a:endParaRPr lang="en-US" sz="3200" dirty="0"/>
          </a:p>
        </p:txBody>
      </p:sp>
      <p:sp>
        <p:nvSpPr>
          <p:cNvPr id="8" name="Subtitle 2"/>
          <p:cNvSpPr>
            <a:spLocks noGrp="1"/>
          </p:cNvSpPr>
          <p:nvPr>
            <p:ph type="subTitle" idx="1"/>
          </p:nvPr>
        </p:nvSpPr>
        <p:spPr>
          <a:xfrm>
            <a:off x="1840283" y="3331651"/>
            <a:ext cx="3011796" cy="886397"/>
          </a:xfrm>
        </p:spPr>
        <p:txBody>
          <a:bodyPr/>
          <a:lstStyle/>
          <a:p>
            <a:r>
              <a:rPr lang="en-US" sz="2400" b="1" dirty="0" smtClean="0"/>
              <a:t>Leon Braginski</a:t>
            </a:r>
          </a:p>
          <a:p>
            <a:r>
              <a:rPr lang="en-US" sz="2000" dirty="0" smtClean="0"/>
              <a:t>Sn. Lead PM</a:t>
            </a:r>
          </a:p>
          <a:p>
            <a:r>
              <a:rPr lang="en-US" sz="2000" dirty="0" smtClean="0"/>
              <a:t>Microsoft Corporation</a:t>
            </a:r>
          </a:p>
        </p:txBody>
      </p:sp>
      <p:sp>
        <p:nvSpPr>
          <p:cNvPr id="6" name="TextBox 5"/>
          <p:cNvSpPr txBox="1"/>
          <p:nvPr/>
        </p:nvSpPr>
        <p:spPr>
          <a:xfrm>
            <a:off x="1420993" y="1549446"/>
            <a:ext cx="6759179" cy="1231106"/>
          </a:xfrm>
          <a:prstGeom prst="rect">
            <a:avLst/>
          </a:prstGeom>
          <a:noFill/>
        </p:spPr>
        <p:txBody>
          <a:bodyPr wrap="square" lIns="0" tIns="0" rIns="0" bIns="0" rtlCol="0">
            <a:spAutoFit/>
          </a:bodyPr>
          <a:lstStyle/>
          <a:p>
            <a:r>
              <a:rPr lang="en-US" sz="8000" b="1" spc="-300" dirty="0" smtClean="0">
                <a:effectLst>
                  <a:outerShdw blurRad="38100" dist="38100" dir="2700000" algn="tl">
                    <a:srgbClr val="000000">
                      <a:alpha val="43137"/>
                    </a:srgbClr>
                  </a:outerShdw>
                </a:effectLst>
              </a:rPr>
              <a:t>video</a:t>
            </a:r>
            <a:endParaRPr lang="en-US" sz="8000" b="1" spc="-300" dirty="0">
              <a:effectLst>
                <a:outerShdw blurRad="38100" dist="38100" dir="2700000" algn="tl">
                  <a:srgbClr val="000000">
                    <a:alpha val="43137"/>
                  </a:srgbClr>
                </a:outerShdw>
              </a:effectLst>
            </a:endParaRPr>
          </a:p>
        </p:txBody>
      </p:sp>
      <p:sp>
        <p:nvSpPr>
          <p:cNvPr id="9" name="Subtitle 2"/>
          <p:cNvSpPr txBox="1">
            <a:spLocks/>
          </p:cNvSpPr>
          <p:nvPr/>
        </p:nvSpPr>
        <p:spPr bwMode="auto">
          <a:xfrm>
            <a:off x="1833064" y="4413617"/>
            <a:ext cx="2969588" cy="8863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2777" fontAlgn="base">
              <a:lnSpc>
                <a:spcPct val="90000"/>
              </a:lnSpc>
              <a:spcBef>
                <a:spcPct val="0"/>
              </a:spcBef>
              <a:spcAft>
                <a:spcPct val="0"/>
              </a:spcAft>
              <a:buClr>
                <a:schemeClr val="tx2"/>
              </a:buClr>
              <a:buSzPct val="95000"/>
            </a:pPr>
            <a:r>
              <a:rPr lang="en-US" sz="2400" b="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rPr>
              <a:t>Dilesh Dhokia</a:t>
            </a:r>
          </a:p>
          <a:p>
            <a:pPr lvl="0" defTabSz="912777" fontAlgn="base">
              <a:lnSpc>
                <a:spcPct val="90000"/>
              </a:lnSpc>
              <a:spcBef>
                <a:spcPct val="0"/>
              </a:spcBef>
              <a:spcAft>
                <a:spcPct val="0"/>
              </a:spcAft>
              <a:buClr>
                <a:schemeClr val="tx2"/>
              </a:buClr>
              <a:buSzPct val="95000"/>
            </a:pP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rPr>
              <a:t>Sn</a:t>
            </a: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rPr>
              <a:t>. Dev Lead</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rPr>
              <a:t>Microsoft Corporation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Wear Leveling</a:t>
            </a:r>
            <a:endParaRPr lang="en-US" sz="4000" dirty="0"/>
          </a:p>
        </p:txBody>
      </p:sp>
      <p:pic>
        <p:nvPicPr>
          <p:cNvPr id="5" name="Picture 4" descr="SSDdriveBlocks2.png"/>
          <p:cNvPicPr>
            <a:picLocks noChangeAspect="1"/>
          </p:cNvPicPr>
          <p:nvPr/>
        </p:nvPicPr>
        <p:blipFill>
          <a:blip r:embed="rId3"/>
          <a:stretch>
            <a:fillRect/>
          </a:stretch>
        </p:blipFill>
        <p:spPr>
          <a:xfrm>
            <a:off x="566022" y="1479857"/>
            <a:ext cx="5127419" cy="37290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TextBox 3"/>
          <p:cNvSpPr txBox="1"/>
          <p:nvPr/>
        </p:nvSpPr>
        <p:spPr>
          <a:xfrm>
            <a:off x="1682496" y="5829300"/>
            <a:ext cx="5420074"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Segoe" pitchFamily="34" charset="0"/>
              </a:rPr>
              <a:t>Attempt to wear all blocks evenly</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3" name="Group 19"/>
          <p:cNvGrpSpPr/>
          <p:nvPr/>
        </p:nvGrpSpPr>
        <p:grpSpPr>
          <a:xfrm>
            <a:off x="6402388" y="1083731"/>
            <a:ext cx="2181225" cy="4610100"/>
            <a:chOff x="6436256" y="988481"/>
            <a:chExt cx="2181225" cy="4610100"/>
          </a:xfrm>
        </p:grpSpPr>
        <p:pic>
          <p:nvPicPr>
            <p:cNvPr id="19" name="Picture 18" descr="tire-rotate3-60.png"/>
            <p:cNvPicPr>
              <a:picLocks noChangeAspect="1"/>
            </p:cNvPicPr>
            <p:nvPr/>
          </p:nvPicPr>
          <p:blipFill>
            <a:blip r:embed="rId4"/>
            <a:stretch>
              <a:fillRect/>
            </a:stretch>
          </p:blipFill>
          <p:spPr>
            <a:xfrm>
              <a:off x="6436256" y="988481"/>
              <a:ext cx="2181225" cy="46101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pic>
        <p:sp>
          <p:nvSpPr>
            <p:cNvPr id="13" name="Up Arrow 12"/>
            <p:cNvSpPr/>
            <p:nvPr/>
          </p:nvSpPr>
          <p:spPr bwMode="auto">
            <a:xfrm rot="1200000">
              <a:off x="7399345" y="1854913"/>
              <a:ext cx="228600" cy="3073400"/>
            </a:xfrm>
            <a:prstGeom prst="upArrow">
              <a:avLst>
                <a:gd name="adj1" fmla="val 50000"/>
                <a:gd name="adj2" fmla="val 8547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4" name="Up Arrow 13"/>
            <p:cNvSpPr/>
            <p:nvPr/>
          </p:nvSpPr>
          <p:spPr bwMode="auto">
            <a:xfrm rot="20417736">
              <a:off x="7416288" y="1851342"/>
              <a:ext cx="228600" cy="3073400"/>
            </a:xfrm>
            <a:prstGeom prst="upArrow">
              <a:avLst>
                <a:gd name="adj1" fmla="val 50000"/>
                <a:gd name="adj2" fmla="val 85521"/>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5" name="Up Arrow 14"/>
            <p:cNvSpPr/>
            <p:nvPr/>
          </p:nvSpPr>
          <p:spPr bwMode="auto">
            <a:xfrm rot="10800000">
              <a:off x="8317652" y="2641597"/>
              <a:ext cx="182880" cy="1540933"/>
            </a:xfrm>
            <a:prstGeom prst="upArrow">
              <a:avLst>
                <a:gd name="adj1" fmla="val 50000"/>
                <a:gd name="adj2" fmla="val 10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Up Arrow 16"/>
            <p:cNvSpPr/>
            <p:nvPr/>
          </p:nvSpPr>
          <p:spPr bwMode="auto">
            <a:xfrm rot="10800000">
              <a:off x="6556576" y="2641597"/>
              <a:ext cx="182880" cy="1540933"/>
            </a:xfrm>
            <a:prstGeom prst="upArrow">
              <a:avLst>
                <a:gd name="adj1" fmla="val 50000"/>
                <a:gd name="adj2" fmla="val 10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Flash Storage Lifetime</a:t>
            </a:r>
            <a:endParaRPr lang="en-US" sz="4000" dirty="0"/>
          </a:p>
        </p:txBody>
      </p:sp>
      <p:sp>
        <p:nvSpPr>
          <p:cNvPr id="15" name="TextBox 14"/>
          <p:cNvSpPr txBox="1"/>
          <p:nvPr/>
        </p:nvSpPr>
        <p:spPr>
          <a:xfrm>
            <a:off x="2281880" y="3257976"/>
            <a:ext cx="364202"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rPr>
              <a:t>=</a:t>
            </a:r>
            <a:endParaRPr lang="en-US" sz="2400" dirty="0" smtClean="0">
              <a:solidFill>
                <a:schemeClr val="tx1"/>
              </a:solidFill>
              <a:effectLst>
                <a:outerShdw blurRad="38100" dist="38100" dir="2700000" algn="tl">
                  <a:srgbClr val="000000">
                    <a:alpha val="43137"/>
                  </a:srgbClr>
                </a:outerShdw>
              </a:effectLst>
            </a:endParaRPr>
          </a:p>
        </p:txBody>
      </p:sp>
      <p:sp>
        <p:nvSpPr>
          <p:cNvPr id="16" name="TextBox 15"/>
          <p:cNvSpPr txBox="1"/>
          <p:nvPr/>
        </p:nvSpPr>
        <p:spPr>
          <a:xfrm>
            <a:off x="1737941" y="5022465"/>
            <a:ext cx="6067687"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latin typeface="Trebuchet MS" pitchFamily="34" charset="0"/>
              </a:rPr>
              <a:t>Lifetime is increased by smaller w</a:t>
            </a:r>
            <a:r>
              <a:rPr lang="en-US" sz="2400" dirty="0" smtClean="0">
                <a:solidFill>
                  <a:schemeClr val="tx1"/>
                </a:solidFill>
                <a:effectLst>
                  <a:outerShdw blurRad="38100" dist="38100" dir="2700000" algn="tl">
                    <a:srgbClr val="000000">
                      <a:alpha val="43137"/>
                    </a:srgbClr>
                  </a:outerShdw>
                </a:effectLst>
                <a:latin typeface="Trebuchet MS" pitchFamily="34" charset="0"/>
              </a:rPr>
              <a:t>orkloads</a:t>
            </a:r>
          </a:p>
        </p:txBody>
      </p:sp>
      <p:sp>
        <p:nvSpPr>
          <p:cNvPr id="18" name="TextBox 17"/>
          <p:cNvSpPr txBox="1"/>
          <p:nvPr/>
        </p:nvSpPr>
        <p:spPr>
          <a:xfrm>
            <a:off x="2547457" y="1292038"/>
            <a:ext cx="4448654" cy="830997"/>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latin typeface="Trebuchet MS" pitchFamily="34" charset="0"/>
              </a:rPr>
              <a:t>Lifetime is increased by better</a:t>
            </a:r>
          </a:p>
          <a:p>
            <a:r>
              <a:rPr lang="en-US" sz="2400" dirty="0" smtClean="0">
                <a:effectLst>
                  <a:outerShdw blurRad="38100" dist="38100" dir="2700000" algn="tl">
                    <a:srgbClr val="000000">
                      <a:alpha val="43137"/>
                    </a:srgbClr>
                  </a:outerShdw>
                </a:effectLst>
                <a:latin typeface="Trebuchet MS" pitchFamily="34" charset="0"/>
              </a:rPr>
              <a:t> hardware and larger storage</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20" name="Straight Connector 19"/>
          <p:cNvCxnSpPr/>
          <p:nvPr/>
        </p:nvCxnSpPr>
        <p:spPr bwMode="auto">
          <a:xfrm flipV="1">
            <a:off x="2805980" y="3497003"/>
            <a:ext cx="4019020" cy="537"/>
          </a:xfrm>
          <a:prstGeom prst="line">
            <a:avLst/>
          </a:prstGeom>
          <a:ln w="22225">
            <a:solidFill>
              <a:schemeClr val="accent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9" name="Rounded Rectangular Callout 28"/>
          <p:cNvSpPr/>
          <p:nvPr/>
        </p:nvSpPr>
        <p:spPr bwMode="auto">
          <a:xfrm>
            <a:off x="2778820" y="2861958"/>
            <a:ext cx="4114800" cy="548494"/>
          </a:xfrm>
          <a:prstGeom prst="wedgeRoundRectCallout">
            <a:avLst>
              <a:gd name="adj1" fmla="val -24933"/>
              <a:gd name="adj2" fmla="val 49718"/>
              <a:gd name="adj3" fmla="val 16667"/>
            </a:avLst>
          </a:prstGeom>
          <a:gradFill flip="none" rotWithShape="1">
            <a:gsLst>
              <a:gs pos="0">
                <a:srgbClr val="BA2400">
                  <a:shade val="30000"/>
                  <a:satMod val="115000"/>
                </a:srgbClr>
              </a:gs>
              <a:gs pos="50000">
                <a:srgbClr val="BA2400">
                  <a:shade val="67500"/>
                  <a:satMod val="115000"/>
                </a:srgbClr>
              </a:gs>
              <a:gs pos="100000">
                <a:srgbClr val="BA2400">
                  <a:shade val="100000"/>
                  <a:satMod val="115000"/>
                </a:srgbClr>
              </a:gs>
            </a:gsLst>
            <a:lin ang="18900000" scaled="1"/>
            <a:tileRect/>
          </a:gra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Actual Write Capacity (GB)</a:t>
            </a:r>
          </a:p>
        </p:txBody>
      </p:sp>
      <p:sp>
        <p:nvSpPr>
          <p:cNvPr id="14" name="Rounded Rectangular Callout 13"/>
          <p:cNvSpPr/>
          <p:nvPr/>
        </p:nvSpPr>
        <p:spPr bwMode="auto">
          <a:xfrm flipH="1">
            <a:off x="2769016" y="3585104"/>
            <a:ext cx="4114800" cy="548640"/>
          </a:xfrm>
          <a:prstGeom prst="wedgeRoundRectCallout">
            <a:avLst>
              <a:gd name="adj1" fmla="val 26925"/>
              <a:gd name="adj2" fmla="val -49633"/>
              <a:gd name="adj3" fmla="val 16667"/>
            </a:avLst>
          </a:prstGeom>
          <a:gradFill flip="none" rotWithShape="1">
            <a:gsLst>
              <a:gs pos="0">
                <a:srgbClr val="339966">
                  <a:shade val="30000"/>
                  <a:satMod val="115000"/>
                </a:srgbClr>
              </a:gs>
              <a:gs pos="50000">
                <a:srgbClr val="339966">
                  <a:shade val="67500"/>
                  <a:satMod val="115000"/>
                </a:srgbClr>
              </a:gs>
              <a:gs pos="100000">
                <a:srgbClr val="339966">
                  <a:shade val="100000"/>
                  <a:satMod val="115000"/>
                </a:srgbClr>
              </a:gs>
            </a:gsLst>
            <a:lin ang="16200000" scaled="1"/>
            <a:tileRect/>
          </a:gra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Write Rate (GB/Year)</a:t>
            </a:r>
          </a:p>
        </p:txBody>
      </p:sp>
      <p:sp>
        <p:nvSpPr>
          <p:cNvPr id="32" name="Chevron 31"/>
          <p:cNvSpPr/>
          <p:nvPr/>
        </p:nvSpPr>
        <p:spPr bwMode="auto">
          <a:xfrm rot="16200000">
            <a:off x="4524885" y="2199950"/>
            <a:ext cx="484632" cy="484632"/>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Chevron 32"/>
          <p:cNvSpPr/>
          <p:nvPr/>
        </p:nvSpPr>
        <p:spPr bwMode="auto">
          <a:xfrm rot="5400000">
            <a:off x="4524885" y="4391102"/>
            <a:ext cx="484632" cy="484632"/>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427512" y="3192391"/>
            <a:ext cx="1737200" cy="548640"/>
          </a:xfrm>
          <a:prstGeom prst="roundRect">
            <a:avLst>
              <a:gd name="adj" fmla="val 9033"/>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Life (Year)</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Calculating Write Rate</a:t>
            </a:r>
            <a:endParaRPr lang="en-US" sz="4000" dirty="0"/>
          </a:p>
        </p:txBody>
      </p:sp>
      <p:sp>
        <p:nvSpPr>
          <p:cNvPr id="3" name="Text Placeholder 2"/>
          <p:cNvSpPr>
            <a:spLocks noGrp="1"/>
          </p:cNvSpPr>
          <p:nvPr>
            <p:ph type="body" idx="1"/>
          </p:nvPr>
        </p:nvSpPr>
        <p:spPr>
          <a:xfrm>
            <a:off x="387160" y="5438985"/>
            <a:ext cx="8380412" cy="818686"/>
          </a:xfrm>
        </p:spPr>
        <p:txBody>
          <a:bodyPr/>
          <a:lstStyle/>
          <a:p>
            <a:r>
              <a:rPr lang="en-US" sz="2400" dirty="0" smtClean="0"/>
              <a:t>Our test:  Write rate from 10 people over 4 weeks</a:t>
            </a:r>
          </a:p>
          <a:p>
            <a:r>
              <a:rPr lang="en-US" sz="2400" dirty="0" smtClean="0"/>
              <a:t>Write Rate (95% population) = 6.5 TB per year</a:t>
            </a:r>
            <a:endParaRPr lang="en-US" sz="2400" dirty="0"/>
          </a:p>
        </p:txBody>
      </p:sp>
      <p:pic>
        <p:nvPicPr>
          <p:cNvPr id="28674" name="Picture 2"/>
          <p:cNvPicPr>
            <a:picLocks noChangeAspect="1" noChangeArrowheads="1"/>
          </p:cNvPicPr>
          <p:nvPr/>
        </p:nvPicPr>
        <p:blipFill>
          <a:blip r:embed="rId3"/>
          <a:srcRect/>
          <a:stretch>
            <a:fillRect/>
          </a:stretch>
        </p:blipFill>
        <p:spPr bwMode="auto">
          <a:xfrm>
            <a:off x="1257300" y="1407442"/>
            <a:ext cx="6629400" cy="374413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Example</a:t>
            </a:r>
            <a:endParaRPr lang="en-US" sz="4000" dirty="0"/>
          </a:p>
        </p:txBody>
      </p:sp>
      <p:graphicFrame>
        <p:nvGraphicFramePr>
          <p:cNvPr id="9" name="Diagram 8"/>
          <p:cNvGraphicFramePr/>
          <p:nvPr/>
        </p:nvGraphicFramePr>
        <p:xfrm>
          <a:off x="424023" y="1042588"/>
          <a:ext cx="8149213" cy="5426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606939" y="4417091"/>
            <a:ext cx="1519129" cy="907941"/>
          </a:xfrm>
          <a:prstGeom prst="rect">
            <a:avLst/>
          </a:prstGeom>
          <a:noFill/>
        </p:spPr>
        <p:txBody>
          <a:bodyPr wrap="square" rtlCol="0">
            <a:spAutoFit/>
          </a:bodyPr>
          <a:lstStyle/>
          <a:p>
            <a:pPr algn="ctr">
              <a:spcBef>
                <a:spcPts val="600"/>
              </a:spcBef>
              <a:buNone/>
            </a:pPr>
            <a:r>
              <a:rPr lang="en-US" sz="2400" dirty="0" smtClean="0">
                <a:effectLst>
                  <a:outerShdw blurRad="38100" dist="38100" dir="2700000" algn="tl">
                    <a:srgbClr val="000000">
                      <a:alpha val="43137"/>
                    </a:srgbClr>
                  </a:outerShdw>
                </a:effectLst>
              </a:rPr>
              <a:t>32000</a:t>
            </a:r>
          </a:p>
          <a:p>
            <a:pPr algn="ctr">
              <a:spcBef>
                <a:spcPts val="600"/>
              </a:spcBef>
              <a:buNone/>
            </a:pPr>
            <a:r>
              <a:rPr lang="en-US" sz="2400" dirty="0" smtClean="0">
                <a:effectLst>
                  <a:outerShdw blurRad="38100" dist="38100" dir="2700000" algn="tl">
                    <a:srgbClr val="000000">
                      <a:alpha val="43137"/>
                    </a:srgbClr>
                  </a:outerShdw>
                </a:effectLst>
              </a:rPr>
              <a:t>6436</a:t>
            </a:r>
          </a:p>
        </p:txBody>
      </p:sp>
      <p:cxnSp>
        <p:nvCxnSpPr>
          <p:cNvPr id="14" name="Straight Connector 13"/>
          <p:cNvCxnSpPr/>
          <p:nvPr/>
        </p:nvCxnSpPr>
        <p:spPr bwMode="auto">
          <a:xfrm>
            <a:off x="3828372" y="4848300"/>
            <a:ext cx="10668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4925" cap="flat" cmpd="sng" algn="ctr">
            <a:solidFill>
              <a:schemeClr val="tx1"/>
            </a:solidFill>
            <a:prstDash val="solid"/>
            <a:round/>
            <a:headEnd type="none" w="med" len="med"/>
            <a:tailEnd type="none" w="med" len="med"/>
          </a:ln>
          <a:effectLst/>
        </p:spPr>
      </p:cxnSp>
      <p:sp>
        <p:nvSpPr>
          <p:cNvPr id="6" name="Text Placeholder 5"/>
          <p:cNvSpPr>
            <a:spLocks noGrp="1"/>
          </p:cNvSpPr>
          <p:nvPr>
            <p:ph type="body" idx="1"/>
          </p:nvPr>
        </p:nvSpPr>
        <p:spPr>
          <a:xfrm>
            <a:off x="369651" y="5873074"/>
            <a:ext cx="8364166" cy="498598"/>
          </a:xfrm>
        </p:spPr>
        <p:txBody>
          <a:bodyPr/>
          <a:lstStyle/>
          <a:p>
            <a:pPr marL="0" indent="0">
              <a:buNone/>
            </a:pPr>
            <a:r>
              <a:rPr lang="en-US" sz="1800" dirty="0" smtClean="0"/>
              <a:t>*Collaborate with IHV to obtain Actual Write Capacity. </a:t>
            </a:r>
            <a:br>
              <a:rPr lang="en-US" sz="1800" dirty="0" smtClean="0"/>
            </a:br>
            <a:r>
              <a:rPr lang="en-US" sz="1800" dirty="0" smtClean="0"/>
              <a:t>32000 GB is an example used to demonstrate a concept</a:t>
            </a:r>
            <a:endParaRPr lang="en-US" sz="1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Pwujcik\Desktop\_PROJECTS\WinHEC Storage Life\WinHEC Presentation\images\SSDNoMarkings.png"/>
          <p:cNvPicPr>
            <a:picLocks noChangeAspect="1" noChangeArrowheads="1"/>
          </p:cNvPicPr>
          <p:nvPr/>
        </p:nvPicPr>
        <p:blipFill>
          <a:blip r:embed="rId3"/>
          <a:srcRect/>
          <a:stretch>
            <a:fillRect/>
          </a:stretch>
        </p:blipFill>
        <p:spPr bwMode="auto">
          <a:xfrm rot="312450">
            <a:off x="3590925" y="3481388"/>
            <a:ext cx="4352925" cy="2663899"/>
          </a:xfrm>
          <a:prstGeom prst="rect">
            <a:avLst/>
          </a:prstGeom>
        </p:spPr>
      </p:pic>
      <p:pic>
        <p:nvPicPr>
          <p:cNvPr id="1026" name="Picture 2" descr="C:\Users\Pwujcik\Desktop\_PROJECTS\WinHEC Storage Life\WinHEC Presentation\images\SSDNoMarkings.png"/>
          <p:cNvPicPr>
            <a:picLocks noChangeAspect="1" noChangeArrowheads="1"/>
          </p:cNvPicPr>
          <p:nvPr/>
        </p:nvPicPr>
        <p:blipFill>
          <a:blip r:embed="rId3"/>
          <a:srcRect/>
          <a:stretch>
            <a:fillRect/>
          </a:stretch>
        </p:blipFill>
        <p:spPr bwMode="auto">
          <a:xfrm>
            <a:off x="4095750" y="900113"/>
            <a:ext cx="4352925" cy="2663899"/>
          </a:xfrm>
          <a:prstGeom prst="rect">
            <a:avLst/>
          </a:prstGeom>
        </p:spPr>
      </p:pic>
      <p:sp>
        <p:nvSpPr>
          <p:cNvPr id="11" name="Title 1"/>
          <p:cNvSpPr>
            <a:spLocks noGrp="1"/>
          </p:cNvSpPr>
          <p:nvPr>
            <p:ph type="title"/>
          </p:nvPr>
        </p:nvSpPr>
        <p:spPr>
          <a:xfrm>
            <a:off x="382588" y="228600"/>
            <a:ext cx="8380412" cy="553998"/>
          </a:xfrm>
        </p:spPr>
        <p:txBody>
          <a:bodyPr/>
          <a:lstStyle/>
          <a:p>
            <a:r>
              <a:rPr sz="4000" smtClean="0"/>
              <a:t>Using Multiple Flash Types</a:t>
            </a:r>
            <a:endParaRPr lang="en-US" sz="4000" dirty="0"/>
          </a:p>
        </p:txBody>
      </p:sp>
      <p:sp>
        <p:nvSpPr>
          <p:cNvPr id="21" name="Rectangle 20"/>
          <p:cNvSpPr/>
          <p:nvPr/>
        </p:nvSpPr>
        <p:spPr bwMode="auto">
          <a:xfrm>
            <a:off x="5625851" y="1052213"/>
            <a:ext cx="1099594" cy="139047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headEnd type="none" w="med" len="med"/>
            <a:tailEnd type="none" w="med" len="med"/>
          </a:ln>
          <a:effectLst>
            <a:outerShdw blurRad="50800" dist="38100" dir="2700000" algn="tl" rotWithShape="0">
              <a:prstClr val="black">
                <a:alpha val="40000"/>
              </a:prstClr>
            </a:outerShdw>
            <a:softEdge rad="12700"/>
          </a:effectLst>
          <a:scene3d>
            <a:camera prst="orthographicFront">
              <a:rot lat="436869" lon="19073786" rev="21103158"/>
            </a:camera>
            <a:lightRig rig="contrasting" dir="t"/>
          </a:scene3d>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a:r>
              <a:rPr lang="en-US" sz="2000" b="1" dirty="0" smtClean="0"/>
              <a:t>SLC</a:t>
            </a:r>
            <a:r>
              <a:rPr lang="en-US" b="1" dirty="0" smtClean="0"/>
              <a:t> </a:t>
            </a:r>
          </a:p>
          <a:p>
            <a:pPr algn="ctr"/>
            <a:r>
              <a:rPr lang="en-US" dirty="0" smtClean="0"/>
              <a:t>Highly dynamic</a:t>
            </a:r>
          </a:p>
          <a:p>
            <a:pPr algn="ctr"/>
            <a:r>
              <a:rPr lang="en-US" dirty="0" smtClean="0"/>
              <a:t>data</a:t>
            </a: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rot="281458">
            <a:off x="6094829" y="3721181"/>
            <a:ext cx="1094590" cy="1408533"/>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a:ln>
            <a:noFill/>
            <a:headEnd type="none" w="med" len="med"/>
            <a:tailEnd type="none" w="med" len="med"/>
          </a:ln>
          <a:effectLst>
            <a:outerShdw blurRad="50800" dist="38100" dir="2700000" algn="tl" rotWithShape="0">
              <a:prstClr val="black">
                <a:alpha val="28000"/>
              </a:prstClr>
            </a:outerShdw>
          </a:effectLst>
          <a:scene3d>
            <a:camera prst="orthographicFront">
              <a:rot lat="478382" lon="19373556" rev="21142976"/>
            </a:camera>
            <a:lightRig rig="contrasting" dir="t"/>
          </a:scene3d>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a:r>
              <a:rPr lang="en-US" sz="2000" b="1" dirty="0" smtClean="0"/>
              <a:t>MLC</a:t>
            </a:r>
            <a:r>
              <a:rPr lang="en-US" b="1" dirty="0" smtClean="0"/>
              <a:t> </a:t>
            </a:r>
          </a:p>
          <a:p>
            <a:pPr algn="ctr"/>
            <a:r>
              <a:rPr lang="en-US" dirty="0" smtClean="0"/>
              <a:t>Highly static </a:t>
            </a:r>
          </a:p>
          <a:p>
            <a:pPr algn="ctr"/>
            <a:r>
              <a:rPr lang="en-US" dirty="0" smtClean="0"/>
              <a:t>data</a:t>
            </a: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Rectangle 23"/>
          <p:cNvSpPr/>
          <p:nvPr/>
        </p:nvSpPr>
        <p:spPr bwMode="auto">
          <a:xfrm rot="281458">
            <a:off x="5160925" y="3636313"/>
            <a:ext cx="1099594" cy="1390475"/>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a:ln>
            <a:noFill/>
            <a:headEnd type="none" w="med" len="med"/>
            <a:tailEnd type="none" w="med" len="med"/>
          </a:ln>
          <a:effectLst>
            <a:outerShdw blurRad="50800" dist="38100" dir="2700000" algn="tl" rotWithShape="0">
              <a:prstClr val="black">
                <a:alpha val="40000"/>
              </a:prstClr>
            </a:outerShdw>
            <a:softEdge rad="12700"/>
          </a:effectLst>
          <a:scene3d>
            <a:camera prst="orthographicFront">
              <a:rot lat="436869" lon="19073786" rev="21103158"/>
            </a:camera>
            <a:lightRig rig="contrasting" dir="t"/>
          </a:scene3d>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a:r>
              <a:rPr lang="en-US" sz="2000" b="1" dirty="0" smtClean="0"/>
              <a:t>MLC</a:t>
            </a:r>
            <a:r>
              <a:rPr lang="en-US" b="1" dirty="0" smtClean="0"/>
              <a:t> </a:t>
            </a:r>
          </a:p>
          <a:p>
            <a:pPr algn="ctr"/>
            <a:r>
              <a:rPr lang="en-US" dirty="0" smtClean="0"/>
              <a:t>Highly </a:t>
            </a:r>
          </a:p>
          <a:p>
            <a:pPr algn="ctr"/>
            <a:r>
              <a:rPr lang="en-US" dirty="0" smtClean="0"/>
              <a:t>static</a:t>
            </a:r>
          </a:p>
          <a:p>
            <a:pPr algn="ctr"/>
            <a:r>
              <a:rPr lang="en-US" dirty="0" smtClean="0"/>
              <a:t>data</a:t>
            </a: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6572679" y="1049852"/>
            <a:ext cx="1094590" cy="1408533"/>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headEnd type="none" w="med" len="med"/>
            <a:tailEnd type="none" w="med" len="med"/>
          </a:ln>
          <a:effectLst>
            <a:outerShdw blurRad="50800" dist="38100" dir="2700000" algn="tl" rotWithShape="0">
              <a:prstClr val="black">
                <a:alpha val="28000"/>
              </a:prstClr>
            </a:outerShdw>
          </a:effectLst>
          <a:scene3d>
            <a:camera prst="orthographicFront">
              <a:rot lat="478382" lon="19373556" rev="21142976"/>
            </a:camera>
            <a:lightRig rig="contrasting" dir="t"/>
          </a:scene3d>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a:r>
              <a:rPr lang="en-US" sz="2000" b="1" dirty="0" smtClean="0"/>
              <a:t>SLC</a:t>
            </a:r>
            <a:r>
              <a:rPr lang="en-US" b="1" dirty="0" smtClean="0"/>
              <a:t> </a:t>
            </a:r>
          </a:p>
          <a:p>
            <a:pPr algn="ctr"/>
            <a:r>
              <a:rPr lang="en-US" dirty="0" smtClean="0"/>
              <a:t>Highly dynamic </a:t>
            </a:r>
          </a:p>
          <a:p>
            <a:pPr algn="ctr"/>
            <a:r>
              <a:rPr lang="en-US" dirty="0" smtClean="0"/>
              <a:t>data</a:t>
            </a: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Curved Down Arrow 26"/>
          <p:cNvSpPr/>
          <p:nvPr/>
        </p:nvSpPr>
        <p:spPr bwMode="auto">
          <a:xfrm rot="20124196">
            <a:off x="1111554" y="1209767"/>
            <a:ext cx="4944575" cy="1413042"/>
          </a:xfrm>
          <a:prstGeom prst="curvedDownArrow">
            <a:avLst>
              <a:gd name="adj1" fmla="val 37105"/>
              <a:gd name="adj2" fmla="val 50000"/>
              <a:gd name="adj3" fmla="val 35021"/>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8100000" scaled="1"/>
            <a:tileRect/>
          </a:gradFill>
          <a:ln>
            <a:headEnd type="none" w="med" len="med"/>
            <a:tailEnd type="none" w="med" len="me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Curved Right Arrow 27"/>
          <p:cNvSpPr/>
          <p:nvPr/>
        </p:nvSpPr>
        <p:spPr bwMode="auto">
          <a:xfrm rot="17713319">
            <a:off x="2778125" y="2357455"/>
            <a:ext cx="1237739" cy="4118353"/>
          </a:xfrm>
          <a:prstGeom prst="curvedRightArrow">
            <a:avLst>
              <a:gd name="adj1" fmla="val 32631"/>
              <a:gd name="adj2" fmla="val 50000"/>
              <a:gd name="adj3" fmla="val 25000"/>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8100000" scaled="1"/>
            <a:tileRect/>
          </a:gradFill>
          <a:ln>
            <a:headEnd type="none" w="med" len="med"/>
            <a:tailEnd type="none" w="med" len="med"/>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9" name="Picture 28" descr="acer1.png"/>
          <p:cNvPicPr>
            <a:picLocks noChangeAspect="1"/>
          </p:cNvPicPr>
          <p:nvPr/>
        </p:nvPicPr>
        <p:blipFill>
          <a:blip r:embed="rId4">
            <a:lum bright="6000"/>
          </a:blip>
          <a:stretch>
            <a:fillRect/>
          </a:stretch>
        </p:blipFill>
        <p:spPr>
          <a:xfrm>
            <a:off x="381000" y="1371600"/>
            <a:ext cx="2967651" cy="3403121"/>
          </a:xfrm>
          <a:prstGeom prst="rect">
            <a:avLst/>
          </a:prstGeom>
          <a:effectLst>
            <a:outerShdw blurRad="50800" dist="38100" dir="7800000" sx="107000" sy="107000" algn="tr" rotWithShape="0">
              <a:prstClr val="black">
                <a:alpha val="23000"/>
              </a:prstClr>
            </a:outerShdw>
          </a:effectLst>
        </p:spPr>
      </p:pic>
      <p:sp>
        <p:nvSpPr>
          <p:cNvPr id="13" name="TextBox 12"/>
          <p:cNvSpPr txBox="1"/>
          <p:nvPr/>
        </p:nvSpPr>
        <p:spPr>
          <a:xfrm>
            <a:off x="211015" y="5777802"/>
            <a:ext cx="4182555"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Segoe" pitchFamily="34" charset="0"/>
              </a:rPr>
              <a:t>Balance cost and lifetime</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Other Storage Considerations</a:t>
            </a:r>
            <a:endParaRPr lang="en-US" sz="4000" dirty="0"/>
          </a:p>
        </p:txBody>
      </p:sp>
      <p:graphicFrame>
        <p:nvGraphicFramePr>
          <p:cNvPr id="4" name="Table 3"/>
          <p:cNvGraphicFramePr>
            <a:graphicFrameLocks noGrp="1"/>
          </p:cNvGraphicFramePr>
          <p:nvPr/>
        </p:nvGraphicFramePr>
        <p:xfrm>
          <a:off x="387926" y="4106934"/>
          <a:ext cx="8340437" cy="2011680"/>
        </p:xfrm>
        <a:graphic>
          <a:graphicData uri="http://schemas.openxmlformats.org/drawingml/2006/table">
            <a:tbl>
              <a:tblPr firstRow="1">
                <a:tableStyleId>{616DA210-FB5B-4158-B5E0-FEB733F419BA}</a:tableStyleId>
              </a:tblPr>
              <a:tblGrid>
                <a:gridCol w="3127665"/>
                <a:gridCol w="2404293"/>
                <a:gridCol w="2808479"/>
              </a:tblGrid>
              <a:tr h="337686">
                <a:tc>
                  <a:txBody>
                    <a:bodyPr/>
                    <a:lstStyle/>
                    <a:p>
                      <a:endParaRPr lang="en-US" sz="1100" dirty="0"/>
                    </a:p>
                  </a:txBody>
                  <a:tcPr>
                    <a:solidFill>
                      <a:schemeClr val="bg2"/>
                    </a:solidFill>
                  </a:tcPr>
                </a:tc>
                <a:tc>
                  <a:txBody>
                    <a:bodyPr/>
                    <a:lstStyle/>
                    <a:p>
                      <a:pPr algn="ctr"/>
                      <a:r>
                        <a:rPr lang="en-US" sz="1800" dirty="0" smtClean="0"/>
                        <a:t>ATA</a:t>
                      </a:r>
                      <a:endParaRPr lang="en-US" sz="1800" dirty="0">
                        <a:solidFill>
                          <a:schemeClr val="bg2"/>
                        </a:solidFill>
                      </a:endParaRPr>
                    </a:p>
                  </a:txBody>
                  <a:tcPr anchor="ctr">
                    <a:solidFill>
                      <a:schemeClr val="bg2"/>
                    </a:solidFill>
                  </a:tcPr>
                </a:tc>
                <a:tc>
                  <a:txBody>
                    <a:bodyPr/>
                    <a:lstStyle/>
                    <a:p>
                      <a:pPr algn="ctr"/>
                      <a:r>
                        <a:rPr lang="en-US" sz="1800" dirty="0" smtClean="0">
                          <a:solidFill>
                            <a:schemeClr val="tx1"/>
                          </a:solidFill>
                        </a:rPr>
                        <a:t>USB </a:t>
                      </a:r>
                    </a:p>
                    <a:p>
                      <a:pPr algn="ctr"/>
                      <a:r>
                        <a:rPr lang="en-US" sz="1800" dirty="0" smtClean="0">
                          <a:solidFill>
                            <a:schemeClr val="tx1"/>
                          </a:solidFill>
                        </a:rPr>
                        <a:t>(not supported)</a:t>
                      </a:r>
                      <a:endParaRPr lang="en-US" sz="1800" dirty="0">
                        <a:solidFill>
                          <a:schemeClr val="tx1"/>
                        </a:solidFill>
                      </a:endParaRPr>
                    </a:p>
                  </a:txBody>
                  <a:tcPr anchor="ctr">
                    <a:solidFill>
                      <a:schemeClr val="bg2"/>
                    </a:solidFill>
                  </a:tcPr>
                </a:tc>
              </a:tr>
              <a:tr h="422108">
                <a:tc>
                  <a:txBody>
                    <a:bodyPr/>
                    <a:lstStyle/>
                    <a:p>
                      <a:r>
                        <a:rPr lang="en-US" sz="1800" dirty="0" smtClean="0"/>
                        <a:t>Crash dump</a:t>
                      </a:r>
                      <a:endParaRPr lang="en-US" sz="1800" dirty="0"/>
                    </a:p>
                  </a:txBody>
                  <a:tcPr>
                    <a:solidFill>
                      <a:schemeClr val="bg2"/>
                    </a:solidFill>
                  </a:tcP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400" b="1" i="0" u="none" strike="noStrike" kern="1200" dirty="0" smtClean="0">
                          <a:solidFill>
                            <a:srgbClr val="00B050"/>
                          </a:solidFill>
                          <a:latin typeface="+mn-lt"/>
                          <a:ea typeface="+mn-ea"/>
                          <a:cs typeface="+mn-cs"/>
                          <a:sym typeface="Wingdings"/>
                        </a:rPr>
                        <a:t></a:t>
                      </a:r>
                      <a:endParaRPr lang="en-US" sz="2400" b="1" i="0" u="none" strike="noStrike" kern="1200" dirty="0" smtClean="0">
                        <a:solidFill>
                          <a:srgbClr val="00B050"/>
                        </a:solidFill>
                        <a:latin typeface="+mn-lt"/>
                        <a:ea typeface="+mn-ea"/>
                        <a:cs typeface="+mn-cs"/>
                      </a:endParaRPr>
                    </a:p>
                  </a:txBody>
                  <a:tcPr anchor="ctr">
                    <a:solidFill>
                      <a:schemeClr val="bg2"/>
                    </a:solidFill>
                  </a:tcPr>
                </a:tc>
                <a:tc>
                  <a:txBody>
                    <a:bodyPr/>
                    <a:lstStyle/>
                    <a:p>
                      <a:pPr marL="0" marR="0" indent="0" algn="ctr" defTabSz="761940" rtl="0" eaLnBrk="1" fontAlgn="t" latinLnBrk="0" hangingPunct="1">
                        <a:lnSpc>
                          <a:spcPct val="100000"/>
                        </a:lnSpc>
                        <a:spcBef>
                          <a:spcPts val="0"/>
                        </a:spcBef>
                        <a:spcAft>
                          <a:spcPts val="0"/>
                        </a:spcAft>
                        <a:buClrTx/>
                        <a:buSzTx/>
                        <a:buFontTx/>
                        <a:buNone/>
                        <a:tabLst/>
                        <a:defRPr/>
                      </a:pPr>
                      <a:r>
                        <a:rPr lang="en-US" sz="2400" b="1" i="0" u="none" strike="noStrike" kern="1200" dirty="0" smtClean="0">
                          <a:solidFill>
                            <a:srgbClr val="FF0000"/>
                          </a:solidFill>
                          <a:latin typeface="+mn-lt"/>
                          <a:ea typeface="+mn-ea"/>
                          <a:cs typeface="+mn-cs"/>
                          <a:sym typeface="Wingdings"/>
                        </a:rPr>
                        <a:t></a:t>
                      </a:r>
                      <a:endParaRPr lang="en-US" sz="2400" b="1" i="0" u="none" strike="noStrike" kern="1200" dirty="0" smtClean="0">
                        <a:solidFill>
                          <a:srgbClr val="FF0000"/>
                        </a:solidFill>
                        <a:latin typeface="+mn-lt"/>
                        <a:ea typeface="+mn-ea"/>
                        <a:cs typeface="+mn-cs"/>
                      </a:endParaRPr>
                    </a:p>
                  </a:txBody>
                  <a:tcPr anchor="ctr">
                    <a:solidFill>
                      <a:schemeClr val="bg2"/>
                    </a:solidFill>
                  </a:tcPr>
                </a:tc>
              </a:tr>
              <a:tr h="422108">
                <a:tc>
                  <a:txBody>
                    <a:bodyPr/>
                    <a:lstStyle/>
                    <a:p>
                      <a:r>
                        <a:rPr lang="en-US" sz="1800" dirty="0" smtClean="0"/>
                        <a:t>Page file</a:t>
                      </a:r>
                      <a:endParaRPr lang="en-US" sz="1800" dirty="0"/>
                    </a:p>
                  </a:txBody>
                  <a:tcPr>
                    <a:solidFill>
                      <a:schemeClr val="bg2"/>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400" b="1" i="0" u="none" strike="noStrike" kern="1200" dirty="0" smtClean="0">
                          <a:solidFill>
                            <a:srgbClr val="00B050"/>
                          </a:solidFill>
                          <a:latin typeface="+mn-lt"/>
                          <a:ea typeface="+mn-ea"/>
                          <a:cs typeface="+mn-cs"/>
                          <a:sym typeface="Wingdings"/>
                        </a:rPr>
                        <a:t></a:t>
                      </a:r>
                      <a:endParaRPr lang="en-US" sz="2400" b="1" i="0" u="none" strike="noStrike" kern="1200" dirty="0" smtClean="0">
                        <a:solidFill>
                          <a:srgbClr val="00B050"/>
                        </a:solidFill>
                        <a:latin typeface="+mn-lt"/>
                        <a:ea typeface="+mn-ea"/>
                        <a:cs typeface="+mn-cs"/>
                      </a:endParaRPr>
                    </a:p>
                  </a:txBody>
                  <a:tcPr anchor="ctr">
                    <a:solidFill>
                      <a:schemeClr val="bg2"/>
                    </a:solidFill>
                  </a:tcPr>
                </a:tc>
                <a:tc>
                  <a:txBody>
                    <a:bodyPr/>
                    <a:lstStyle/>
                    <a:p>
                      <a:pPr algn="ctr" rtl="0" eaLnBrk="1" fontAlgn="t" latinLnBrk="0" hangingPunct="1"/>
                      <a:r>
                        <a:rPr lang="en-US" sz="2400" b="1" i="0" u="none" strike="noStrike" kern="1200" dirty="0" smtClean="0">
                          <a:solidFill>
                            <a:srgbClr val="FF0000"/>
                          </a:solidFill>
                          <a:latin typeface="+mn-lt"/>
                          <a:ea typeface="+mn-ea"/>
                          <a:cs typeface="+mn-cs"/>
                          <a:sym typeface="Wingdings"/>
                        </a:rPr>
                        <a:t></a:t>
                      </a:r>
                      <a:endParaRPr lang="en-US" sz="2400" b="1" i="0" u="none" strike="noStrike" kern="1200" dirty="0" smtClean="0">
                        <a:solidFill>
                          <a:srgbClr val="FF0000"/>
                        </a:solidFill>
                        <a:latin typeface="+mn-lt"/>
                        <a:ea typeface="+mn-ea"/>
                        <a:cs typeface="+mn-cs"/>
                      </a:endParaRPr>
                    </a:p>
                  </a:txBody>
                  <a:tcPr anchor="ctr">
                    <a:solidFill>
                      <a:schemeClr val="bg2"/>
                    </a:solidFill>
                  </a:tcPr>
                </a:tc>
              </a:tr>
              <a:tr h="422108">
                <a:tc>
                  <a:txBody>
                    <a:bodyPr/>
                    <a:lstStyle/>
                    <a:p>
                      <a:r>
                        <a:rPr lang="en-US" sz="1800" dirty="0" smtClean="0"/>
                        <a:t>Hibernation file</a:t>
                      </a:r>
                      <a:endParaRPr lang="en-US" sz="1800" dirty="0"/>
                    </a:p>
                  </a:txBody>
                  <a:tcPr>
                    <a:solidFill>
                      <a:schemeClr val="bg2"/>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400" b="1" i="0" u="none" strike="noStrike" kern="1200" dirty="0" smtClean="0">
                          <a:solidFill>
                            <a:srgbClr val="00B050"/>
                          </a:solidFill>
                          <a:latin typeface="+mn-lt"/>
                          <a:ea typeface="+mn-ea"/>
                          <a:cs typeface="+mn-cs"/>
                          <a:sym typeface="Wingdings"/>
                        </a:rPr>
                        <a:t></a:t>
                      </a:r>
                      <a:endParaRPr lang="en-US" sz="2400" b="1" i="0" u="none" strike="noStrike" kern="1200" dirty="0" smtClean="0">
                        <a:solidFill>
                          <a:srgbClr val="00B050"/>
                        </a:solidFill>
                        <a:latin typeface="+mn-lt"/>
                        <a:ea typeface="+mn-ea"/>
                        <a:cs typeface="+mn-cs"/>
                      </a:endParaRPr>
                    </a:p>
                  </a:txBody>
                  <a:tcPr anchor="ctr">
                    <a:solidFill>
                      <a:schemeClr val="bg2"/>
                    </a:solidFill>
                  </a:tcPr>
                </a:tc>
                <a:tc>
                  <a:txBody>
                    <a:bodyPr/>
                    <a:lstStyle/>
                    <a:p>
                      <a:pPr algn="ctr" rtl="0" eaLnBrk="1" fontAlgn="t" latinLnBrk="0" hangingPunct="1"/>
                      <a:r>
                        <a:rPr lang="en-US" sz="2400" b="1" i="0" u="none" strike="noStrike" kern="1200" dirty="0" smtClean="0">
                          <a:solidFill>
                            <a:srgbClr val="FF0000"/>
                          </a:solidFill>
                          <a:latin typeface="+mn-lt"/>
                          <a:ea typeface="+mn-ea"/>
                          <a:cs typeface="+mn-cs"/>
                          <a:sym typeface="Wingdings"/>
                        </a:rPr>
                        <a:t></a:t>
                      </a:r>
                      <a:endParaRPr lang="en-US" sz="2400" b="1" i="0" u="none" strike="noStrike" kern="1200" dirty="0" smtClean="0">
                        <a:solidFill>
                          <a:srgbClr val="FF0000"/>
                        </a:solidFill>
                        <a:latin typeface="+mn-lt"/>
                        <a:ea typeface="+mn-ea"/>
                        <a:cs typeface="+mn-cs"/>
                      </a:endParaRPr>
                    </a:p>
                  </a:txBody>
                  <a:tcPr anchor="ctr">
                    <a:solidFill>
                      <a:schemeClr val="bg2"/>
                    </a:solidFill>
                  </a:tcPr>
                </a:tc>
              </a:tr>
            </a:tbl>
          </a:graphicData>
        </a:graphic>
      </p:graphicFrame>
      <p:sp>
        <p:nvSpPr>
          <p:cNvPr id="13" name="Rounded Rectangle 12"/>
          <p:cNvSpPr/>
          <p:nvPr/>
        </p:nvSpPr>
        <p:spPr>
          <a:xfrm>
            <a:off x="359439" y="1160284"/>
            <a:ext cx="3895569" cy="2728870"/>
          </a:xfrm>
          <a:prstGeom prst="roundRect">
            <a:avLst>
              <a:gd name="adj" fmla="val 0"/>
            </a:avLst>
          </a:prstGeom>
          <a:ln>
            <a:solidFill>
              <a:schemeClr val="tx1">
                <a:lumMod val="65000"/>
              </a:schemeClr>
            </a:solidFill>
          </a:ln>
        </p:spPr>
        <p:style>
          <a:lnRef idx="2">
            <a:schemeClr val="dk1">
              <a:shade val="50000"/>
            </a:schemeClr>
          </a:lnRef>
          <a:fillRef idx="1">
            <a:schemeClr val="dk1"/>
          </a:fillRef>
          <a:effectRef idx="0">
            <a:schemeClr val="dk1"/>
          </a:effectRef>
          <a:fontRef idx="minor">
            <a:schemeClr val="lt1"/>
          </a:fontRef>
        </p:style>
        <p:txBody>
          <a:bodyPr/>
          <a:lstStyle/>
          <a:p>
            <a:r>
              <a:rPr lang="en-US" sz="2000" dirty="0" smtClean="0">
                <a:latin typeface="Trebuchet MS" pitchFamily="34" charset="0"/>
              </a:rPr>
              <a:t>Storage Mounting</a:t>
            </a:r>
            <a:endParaRPr lang="en-US" sz="2000" dirty="0">
              <a:latin typeface="Trebuchet MS" pitchFamily="34" charset="0"/>
            </a:endParaRPr>
          </a:p>
        </p:txBody>
      </p:sp>
      <p:sp>
        <p:nvSpPr>
          <p:cNvPr id="18" name="Rounded Rectangle 17"/>
          <p:cNvSpPr/>
          <p:nvPr/>
        </p:nvSpPr>
        <p:spPr>
          <a:xfrm>
            <a:off x="4718079" y="1160284"/>
            <a:ext cx="3857303" cy="1585947"/>
          </a:xfrm>
          <a:prstGeom prst="roundRect">
            <a:avLst>
              <a:gd name="adj" fmla="val 0"/>
            </a:avLst>
          </a:prstGeom>
          <a:ln>
            <a:solidFill>
              <a:schemeClr val="tx1">
                <a:lumMod val="65000"/>
              </a:schemeClr>
            </a:solidFill>
          </a:ln>
        </p:spPr>
        <p:style>
          <a:lnRef idx="2">
            <a:schemeClr val="dk1">
              <a:shade val="50000"/>
            </a:schemeClr>
          </a:lnRef>
          <a:fillRef idx="1">
            <a:schemeClr val="dk1"/>
          </a:fillRef>
          <a:effectRef idx="0">
            <a:schemeClr val="dk1"/>
          </a:effectRef>
          <a:fontRef idx="minor">
            <a:schemeClr val="lt1"/>
          </a:fontRef>
        </p:style>
        <p:txBody>
          <a:bodyPr/>
          <a:lstStyle/>
          <a:p>
            <a:r>
              <a:rPr lang="en-US" sz="2000" dirty="0" smtClean="0">
                <a:latin typeface="Trebuchet MS" pitchFamily="34" charset="0"/>
              </a:rPr>
              <a:t>Housing</a:t>
            </a:r>
            <a:endParaRPr lang="en-US" sz="2000" dirty="0">
              <a:latin typeface="Trebuchet MS" pitchFamily="34" charset="0"/>
            </a:endParaRPr>
          </a:p>
        </p:txBody>
      </p:sp>
      <p:sp>
        <p:nvSpPr>
          <p:cNvPr id="19" name="TextBox 18"/>
          <p:cNvSpPr txBox="1"/>
          <p:nvPr/>
        </p:nvSpPr>
        <p:spPr>
          <a:xfrm>
            <a:off x="499872" y="1659744"/>
            <a:ext cx="3596640" cy="95410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smtClean="0">
                <a:solidFill>
                  <a:schemeClr val="tx1"/>
                </a:solidFill>
                <a:effectLst>
                  <a:outerShdw blurRad="38100" dist="38100" dir="2700000" algn="tl">
                    <a:srgbClr val="000000">
                      <a:alpha val="43137"/>
                    </a:srgbClr>
                  </a:outerShdw>
                </a:effectLst>
                <a:latin typeface="Trebuchet MS" pitchFamily="34" charset="0"/>
              </a:rPr>
              <a:t>Discrete Components</a:t>
            </a:r>
          </a:p>
          <a:p>
            <a:r>
              <a:rPr lang="en-US" sz="1600" dirty="0" smtClean="0">
                <a:solidFill>
                  <a:schemeClr val="tx1"/>
                </a:solidFill>
                <a:effectLst>
                  <a:outerShdw blurRad="38100" dist="38100" dir="2700000" algn="tl">
                    <a:srgbClr val="000000">
                      <a:alpha val="43137"/>
                    </a:srgbClr>
                  </a:outerShdw>
                </a:effectLst>
                <a:latin typeface="Trebuchet MS" pitchFamily="34" charset="0"/>
              </a:rPr>
              <a:t>Controller &amp; Flash are separate modules</a:t>
            </a:r>
          </a:p>
        </p:txBody>
      </p:sp>
      <p:sp>
        <p:nvSpPr>
          <p:cNvPr id="20" name="TextBox 19"/>
          <p:cNvSpPr txBox="1"/>
          <p:nvPr/>
        </p:nvSpPr>
        <p:spPr>
          <a:xfrm>
            <a:off x="4860100" y="1659744"/>
            <a:ext cx="3560064" cy="954107"/>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smtClean="0">
                <a:solidFill>
                  <a:schemeClr val="tx1"/>
                </a:solidFill>
                <a:effectLst>
                  <a:outerShdw blurRad="38100" dist="38100" dir="2700000" algn="tl">
                    <a:srgbClr val="000000">
                      <a:alpha val="43137"/>
                    </a:srgbClr>
                  </a:outerShdw>
                </a:effectLst>
                <a:latin typeface="Trebuchet MS" pitchFamily="34" charset="0"/>
              </a:rPr>
              <a:t>Internal Mounting</a:t>
            </a:r>
          </a:p>
          <a:p>
            <a:r>
              <a:rPr lang="en-US" sz="1600" dirty="0" smtClean="0">
                <a:solidFill>
                  <a:schemeClr val="tx1"/>
                </a:solidFill>
                <a:effectLst>
                  <a:outerShdw blurRad="38100" dist="38100" dir="2700000" algn="tl">
                    <a:srgbClr val="000000">
                      <a:alpha val="43137"/>
                    </a:srgbClr>
                  </a:outerShdw>
                </a:effectLst>
                <a:latin typeface="Trebuchet MS" pitchFamily="34" charset="0"/>
              </a:rPr>
              <a:t>Removable media is mounted inside casing</a:t>
            </a:r>
          </a:p>
        </p:txBody>
      </p:sp>
      <p:sp>
        <p:nvSpPr>
          <p:cNvPr id="22" name="TextBox 21"/>
          <p:cNvSpPr txBox="1"/>
          <p:nvPr/>
        </p:nvSpPr>
        <p:spPr>
          <a:xfrm>
            <a:off x="481584" y="2764790"/>
            <a:ext cx="3614928" cy="95410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smtClean="0">
                <a:solidFill>
                  <a:schemeClr val="tx1"/>
                </a:solidFill>
                <a:effectLst>
                  <a:outerShdw blurRad="38100" dist="38100" dir="2700000" algn="tl">
                    <a:srgbClr val="000000">
                      <a:alpha val="43137"/>
                    </a:srgbClr>
                  </a:outerShdw>
                </a:effectLst>
                <a:latin typeface="Trebuchet MS" pitchFamily="34" charset="0"/>
              </a:rPr>
              <a:t>Self Contained</a:t>
            </a:r>
          </a:p>
          <a:p>
            <a:r>
              <a:rPr lang="en-US" sz="1600" dirty="0" smtClean="0">
                <a:solidFill>
                  <a:schemeClr val="tx1"/>
                </a:solidFill>
                <a:effectLst>
                  <a:outerShdw blurRad="38100" dist="38100" dir="2700000" algn="tl">
                    <a:srgbClr val="000000">
                      <a:alpha val="43137"/>
                    </a:srgbClr>
                  </a:outerShdw>
                </a:effectLst>
                <a:latin typeface="Trebuchet MS" pitchFamily="34" charset="0"/>
              </a:rPr>
              <a:t>Controller &amp; Flash are contained in a single module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006" y="1755347"/>
            <a:ext cx="7142634" cy="997196"/>
          </a:xfrm>
        </p:spPr>
        <p:txBody>
          <a:bodyPr/>
          <a:lstStyle/>
          <a:p>
            <a:r>
              <a:rPr lang="en-US" sz="3600" dirty="0" smtClean="0"/>
              <a:t>Designing Flash-based </a:t>
            </a:r>
            <a:r>
              <a:rPr lang="en-US" sz="3600" dirty="0" err="1" smtClean="0"/>
              <a:t>Netbooks</a:t>
            </a:r>
            <a:r>
              <a:rPr lang="en-US" sz="3600" dirty="0" smtClean="0"/>
              <a:t> For Windows 7 Operating System</a:t>
            </a:r>
            <a:endParaRPr lang="en-US" sz="3600" dirty="0"/>
          </a:p>
        </p:txBody>
      </p:sp>
      <p:sp>
        <p:nvSpPr>
          <p:cNvPr id="7" name="Subtitle 2"/>
          <p:cNvSpPr>
            <a:spLocks noGrp="1"/>
          </p:cNvSpPr>
          <p:nvPr>
            <p:ph type="subTitle" idx="1"/>
          </p:nvPr>
        </p:nvSpPr>
        <p:spPr>
          <a:xfrm>
            <a:off x="1840283" y="3092749"/>
            <a:ext cx="3011796" cy="886397"/>
          </a:xfrm>
        </p:spPr>
        <p:txBody>
          <a:bodyPr/>
          <a:lstStyle/>
          <a:p>
            <a:r>
              <a:rPr lang="en-US" sz="2400" b="1" dirty="0" smtClean="0"/>
              <a:t>Leon Braginski</a:t>
            </a:r>
          </a:p>
          <a:p>
            <a:r>
              <a:rPr lang="en-US" sz="2000" dirty="0" smtClean="0"/>
              <a:t>Sn. Lead PM</a:t>
            </a:r>
          </a:p>
          <a:p>
            <a:r>
              <a:rPr lang="en-US" sz="2000" dirty="0" smtClean="0"/>
              <a:t>Microsoft Corporation</a:t>
            </a:r>
          </a:p>
        </p:txBody>
      </p:sp>
      <p:sp>
        <p:nvSpPr>
          <p:cNvPr id="8" name="Subtitle 2"/>
          <p:cNvSpPr txBox="1">
            <a:spLocks/>
          </p:cNvSpPr>
          <p:nvPr/>
        </p:nvSpPr>
        <p:spPr bwMode="auto">
          <a:xfrm>
            <a:off x="1833064" y="4182953"/>
            <a:ext cx="2969588" cy="8863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2777" fontAlgn="base">
              <a:lnSpc>
                <a:spcPct val="90000"/>
              </a:lnSpc>
              <a:spcBef>
                <a:spcPct val="0"/>
              </a:spcBef>
              <a:spcAft>
                <a:spcPct val="0"/>
              </a:spcAft>
              <a:buClr>
                <a:schemeClr val="tx2"/>
              </a:buClr>
              <a:buSzPct val="95000"/>
            </a:pPr>
            <a:r>
              <a:rPr lang="en-US" sz="2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Dilesh Dhokia</a:t>
            </a:r>
          </a:p>
          <a:p>
            <a:pPr lvl="0" defTabSz="912777" fontAlgn="base">
              <a:lnSpc>
                <a:spcPct val="90000"/>
              </a:lnSpc>
              <a:spcBef>
                <a:spcPct val="0"/>
              </a:spcBef>
              <a:spcAft>
                <a:spcPct val="0"/>
              </a:spcAft>
              <a:buClr>
                <a:schemeClr val="tx2"/>
              </a:buClr>
              <a:buSzPct val="95000"/>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Sn. Dev Lead</a:t>
            </a:r>
          </a:p>
          <a:p>
            <a:pPr marR="0" lvl="0" defTabSz="912777" fontAlgn="base" latinLnBrk="0">
              <a:lnSpc>
                <a:spcPct val="90000"/>
              </a:lnSpc>
              <a:spcBef>
                <a:spcPct val="0"/>
              </a:spcBef>
              <a:spcAft>
                <a:spcPct val="0"/>
              </a:spcAft>
              <a:buClr>
                <a:schemeClr val="tx2"/>
              </a:buClr>
              <a:buSzPct val="95000"/>
              <a:tabLs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Corporation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ptureBG.png"/>
          <p:cNvPicPr>
            <a:picLocks noChangeAspect="1"/>
          </p:cNvPicPr>
          <p:nvPr/>
        </p:nvPicPr>
        <p:blipFill>
          <a:blip r:embed="rId3">
            <a:lum bright="-11000" contrast="-11000"/>
          </a:blip>
          <a:stretch>
            <a:fillRect/>
          </a:stretch>
        </p:blipFill>
        <p:spPr>
          <a:xfrm>
            <a:off x="0" y="0"/>
            <a:ext cx="9144000" cy="6858000"/>
          </a:xfrm>
          <a:prstGeom prst="rect">
            <a:avLst/>
          </a:prstGeom>
        </p:spPr>
      </p:pic>
      <p:sp>
        <p:nvSpPr>
          <p:cNvPr id="2" name="Title 1"/>
          <p:cNvSpPr>
            <a:spLocks noGrp="1"/>
          </p:cNvSpPr>
          <p:nvPr>
            <p:ph type="title"/>
          </p:nvPr>
        </p:nvSpPr>
        <p:spPr>
          <a:xfrm>
            <a:off x="382588" y="228600"/>
            <a:ext cx="8380412" cy="553998"/>
          </a:xfrm>
        </p:spPr>
        <p:txBody>
          <a:bodyPr/>
          <a:lstStyle/>
          <a:p>
            <a:r>
              <a:rPr sz="4000" smtClean="0"/>
              <a:t>CPU Considerations</a:t>
            </a:r>
            <a:endParaRPr lang="en-US" sz="4000" dirty="0"/>
          </a:p>
        </p:txBody>
      </p:sp>
      <p:pic>
        <p:nvPicPr>
          <p:cNvPr id="5" name="Picture 4" descr="core_2_extreme_mobile_cpu.png"/>
          <p:cNvPicPr>
            <a:picLocks noChangeAspect="1"/>
          </p:cNvPicPr>
          <p:nvPr/>
        </p:nvPicPr>
        <p:blipFill>
          <a:blip r:embed="rId4"/>
          <a:stretch>
            <a:fillRect/>
          </a:stretch>
        </p:blipFill>
        <p:spPr>
          <a:xfrm>
            <a:off x="2563706" y="1777735"/>
            <a:ext cx="4016588" cy="33025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Performance</a:t>
            </a:r>
            <a:r>
              <a:rPr lang="en-US" sz="2400" dirty="0" smtClean="0"/>
              <a:t/>
            </a:r>
            <a:br>
              <a:rPr lang="en-US" sz="2400" dirty="0" smtClean="0"/>
            </a:br>
            <a:r>
              <a:rPr sz="2800" smtClean="0">
                <a:gradFill>
                  <a:gsLst>
                    <a:gs pos="28000">
                      <a:schemeClr val="accent6">
                        <a:lumMod val="40000"/>
                        <a:lumOff val="60000"/>
                      </a:schemeClr>
                    </a:gs>
                    <a:gs pos="48000">
                      <a:schemeClr val="accent6">
                        <a:lumMod val="40000"/>
                        <a:lumOff val="60000"/>
                      </a:schemeClr>
                    </a:gs>
                  </a:gsLst>
                  <a:lin ang="5400000" scaled="1"/>
                </a:gradFill>
              </a:rPr>
              <a:t>I/O </a:t>
            </a:r>
            <a:r>
              <a:rPr lang="en-US" sz="2800" dirty="0" smtClean="0">
                <a:gradFill>
                  <a:gsLst>
                    <a:gs pos="28000">
                      <a:schemeClr val="accent6">
                        <a:lumMod val="40000"/>
                        <a:lumOff val="60000"/>
                      </a:schemeClr>
                    </a:gs>
                    <a:gs pos="48000">
                      <a:schemeClr val="accent6">
                        <a:lumMod val="40000"/>
                        <a:lumOff val="60000"/>
                      </a:schemeClr>
                    </a:gs>
                  </a:gsLst>
                  <a:lin ang="5400000" scaled="1"/>
                </a:gradFill>
              </a:rPr>
              <a:t>balancing speed consideration</a:t>
            </a:r>
            <a:endParaRPr lang="en-US" sz="4000" dirty="0">
              <a:gradFill>
                <a:gsLst>
                  <a:gs pos="28000">
                    <a:schemeClr val="accent6">
                      <a:lumMod val="40000"/>
                      <a:lumOff val="60000"/>
                    </a:schemeClr>
                  </a:gs>
                  <a:gs pos="48000">
                    <a:schemeClr val="accent6">
                      <a:lumMod val="40000"/>
                      <a:lumOff val="60000"/>
                    </a:schemeClr>
                  </a:gs>
                </a:gsLst>
                <a:lin ang="5400000" scaled="1"/>
              </a:gradFill>
            </a:endParaRPr>
          </a:p>
        </p:txBody>
      </p:sp>
      <p:sp>
        <p:nvSpPr>
          <p:cNvPr id="12" name="Text Placeholder 11"/>
          <p:cNvSpPr>
            <a:spLocks noGrp="1"/>
          </p:cNvSpPr>
          <p:nvPr>
            <p:ph type="body" idx="1"/>
          </p:nvPr>
        </p:nvSpPr>
        <p:spPr>
          <a:xfrm>
            <a:off x="381000" y="1901825"/>
            <a:ext cx="8380412" cy="2135969"/>
          </a:xfrm>
        </p:spPr>
        <p:txBody>
          <a:bodyPr/>
          <a:lstStyle/>
          <a:p>
            <a:pPr marL="457200" indent="-457200"/>
            <a:r>
              <a:rPr lang="en-US" dirty="0" smtClean="0"/>
              <a:t>Random I/O speed affects Windows experience</a:t>
            </a:r>
          </a:p>
          <a:p>
            <a:pPr marL="457200" indent="-457200"/>
            <a:r>
              <a:rPr lang="en-US" dirty="0" smtClean="0"/>
              <a:t>Faster I/O speed equals faster boot time</a:t>
            </a:r>
          </a:p>
          <a:p>
            <a:pPr marL="457200" indent="-457200"/>
            <a:r>
              <a:rPr lang="en-US" dirty="0" smtClean="0"/>
              <a:t>Ask your SSD IHV for random speed</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Performance</a:t>
            </a:r>
            <a:r>
              <a:rPr lang="en-US" sz="2400" dirty="0" smtClean="0"/>
              <a:t/>
            </a:r>
            <a:br>
              <a:rPr lang="en-US" sz="2400" dirty="0" smtClean="0"/>
            </a:br>
            <a:r>
              <a:rPr sz="2800" smtClean="0">
                <a:gradFill>
                  <a:gsLst>
                    <a:gs pos="28000">
                      <a:schemeClr val="accent6">
                        <a:lumMod val="40000"/>
                        <a:lumOff val="60000"/>
                      </a:schemeClr>
                    </a:gs>
                    <a:gs pos="48000">
                      <a:schemeClr val="accent6">
                        <a:lumMod val="40000"/>
                        <a:lumOff val="60000"/>
                      </a:schemeClr>
                    </a:gs>
                  </a:gsLst>
                  <a:lin ang="5400000" scaled="1"/>
                </a:gradFill>
              </a:rPr>
              <a:t>CPU and I/O balancing</a:t>
            </a:r>
            <a:endParaRPr sz="2800">
              <a:gradFill>
                <a:gsLst>
                  <a:gs pos="28000">
                    <a:schemeClr val="accent6">
                      <a:lumMod val="40000"/>
                      <a:lumOff val="60000"/>
                    </a:schemeClr>
                  </a:gs>
                  <a:gs pos="48000">
                    <a:schemeClr val="accent6">
                      <a:lumMod val="40000"/>
                      <a:lumOff val="60000"/>
                    </a:schemeClr>
                  </a:gs>
                </a:gsLst>
                <a:lin ang="5400000" scaled="1"/>
              </a:gradFill>
            </a:endParaRPr>
          </a:p>
        </p:txBody>
      </p:sp>
      <p:graphicFrame>
        <p:nvGraphicFramePr>
          <p:cNvPr id="8" name="Chart 7"/>
          <p:cNvGraphicFramePr/>
          <p:nvPr/>
        </p:nvGraphicFramePr>
        <p:xfrm>
          <a:off x="195943" y="3679371"/>
          <a:ext cx="8632747" cy="261257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41539" y="1294719"/>
            <a:ext cx="5198077" cy="400110"/>
          </a:xfrm>
          <a:prstGeom prst="rect">
            <a:avLst/>
          </a:prstGeom>
          <a:noFill/>
        </p:spPr>
        <p:txBody>
          <a:bodyPr wrap="square" rtlCol="0">
            <a:spAutoFit/>
          </a:bodyPr>
          <a:lstStyle/>
          <a:p>
            <a:pPr algn="ctr"/>
            <a:r>
              <a:rPr lang="en-US" sz="2000" b="1" dirty="0" smtClean="0">
                <a:solidFill>
                  <a:schemeClr val="accent5"/>
                </a:solidFill>
                <a:effectLst>
                  <a:outerShdw blurRad="38100" dist="38100" dir="2700000" algn="tl">
                    <a:srgbClr val="000000">
                      <a:alpha val="43137"/>
                    </a:srgbClr>
                  </a:outerShdw>
                </a:effectLst>
                <a:latin typeface="Trebuchet MS" pitchFamily="34" charset="0"/>
              </a:rPr>
              <a:t>Unbalanced System</a:t>
            </a:r>
          </a:p>
        </p:txBody>
      </p:sp>
      <p:sp>
        <p:nvSpPr>
          <p:cNvPr id="10" name="TextBox 9"/>
          <p:cNvSpPr txBox="1"/>
          <p:nvPr/>
        </p:nvSpPr>
        <p:spPr>
          <a:xfrm>
            <a:off x="2298993" y="3458223"/>
            <a:ext cx="4390769" cy="400110"/>
          </a:xfrm>
          <a:prstGeom prst="rect">
            <a:avLst/>
          </a:prstGeom>
          <a:noFill/>
        </p:spPr>
        <p:txBody>
          <a:bodyPr wrap="square" rtlCol="0">
            <a:spAutoFit/>
          </a:bodyPr>
          <a:lstStyle/>
          <a:p>
            <a:pPr algn="ctr"/>
            <a:r>
              <a:rPr lang="en-US" sz="2000" b="1" dirty="0" smtClean="0">
                <a:solidFill>
                  <a:schemeClr val="accent5"/>
                </a:solidFill>
                <a:effectLst>
                  <a:outerShdw blurRad="38100" dist="38100" dir="2700000" algn="tl">
                    <a:srgbClr val="000000">
                      <a:alpha val="43137"/>
                    </a:srgbClr>
                  </a:outerShdw>
                </a:effectLst>
                <a:latin typeface="Trebuchet MS" pitchFamily="34" charset="0"/>
              </a:rPr>
              <a:t>Balanced System</a:t>
            </a:r>
          </a:p>
        </p:txBody>
      </p:sp>
      <p:sp>
        <p:nvSpPr>
          <p:cNvPr id="11" name="TextBox 10"/>
          <p:cNvSpPr txBox="1"/>
          <p:nvPr/>
        </p:nvSpPr>
        <p:spPr>
          <a:xfrm>
            <a:off x="292608" y="5620512"/>
            <a:ext cx="8522208"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Trebuchet MS" pitchFamily="34" charset="0"/>
              </a:rPr>
              <a:t>Target: CPU utilization &amp; Disk I/O balance</a:t>
            </a:r>
          </a:p>
        </p:txBody>
      </p:sp>
      <p:graphicFrame>
        <p:nvGraphicFramePr>
          <p:cNvPr id="13" name="Chart 12"/>
          <p:cNvGraphicFramePr/>
          <p:nvPr/>
        </p:nvGraphicFramePr>
        <p:xfrm>
          <a:off x="148855" y="1701209"/>
          <a:ext cx="8793126" cy="193512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ptureBG.png"/>
          <p:cNvPicPr>
            <a:picLocks noChangeAspect="1"/>
          </p:cNvPicPr>
          <p:nvPr/>
        </p:nvPicPr>
        <p:blipFill>
          <a:blip r:embed="rId3">
            <a:lum bright="-11000" contrast="-11000"/>
          </a:blip>
          <a:stretch>
            <a:fillRect/>
          </a:stretch>
        </p:blipFill>
        <p:spPr>
          <a:xfrm>
            <a:off x="0" y="0"/>
            <a:ext cx="9144000" cy="6858000"/>
          </a:xfrm>
          <a:prstGeom prst="rect">
            <a:avLst/>
          </a:prstGeom>
        </p:spPr>
      </p:pic>
      <p:sp>
        <p:nvSpPr>
          <p:cNvPr id="2" name="Title 1"/>
          <p:cNvSpPr>
            <a:spLocks noGrp="1"/>
          </p:cNvSpPr>
          <p:nvPr>
            <p:ph type="title"/>
          </p:nvPr>
        </p:nvSpPr>
        <p:spPr>
          <a:xfrm>
            <a:off x="382588" y="228600"/>
            <a:ext cx="8380412" cy="553998"/>
          </a:xfrm>
        </p:spPr>
        <p:txBody>
          <a:bodyPr/>
          <a:lstStyle/>
          <a:p>
            <a:r>
              <a:rPr sz="4000" smtClean="0"/>
              <a:t>Screen Considerations</a:t>
            </a:r>
            <a:endParaRPr lang="en-US" sz="4000" dirty="0"/>
          </a:p>
        </p:txBody>
      </p:sp>
      <p:pic>
        <p:nvPicPr>
          <p:cNvPr id="21" name="Picture 20" descr="satellite-L35-screen-02.png"/>
          <p:cNvPicPr>
            <a:picLocks noChangeAspect="1"/>
          </p:cNvPicPr>
          <p:nvPr/>
        </p:nvPicPr>
        <p:blipFill>
          <a:blip r:embed="rId4" cstate="print"/>
          <a:stretch>
            <a:fillRect/>
          </a:stretch>
        </p:blipFill>
        <p:spPr>
          <a:xfrm>
            <a:off x="2716843" y="2090738"/>
            <a:ext cx="3710315" cy="26765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Screen Considerations</a:t>
            </a:r>
            <a:endParaRPr lang="en-US" sz="4000" dirty="0"/>
          </a:p>
        </p:txBody>
      </p:sp>
      <p:sp>
        <p:nvSpPr>
          <p:cNvPr id="3" name="Text Placeholder 2"/>
          <p:cNvSpPr>
            <a:spLocks noGrp="1"/>
          </p:cNvSpPr>
          <p:nvPr>
            <p:ph type="body" idx="1"/>
          </p:nvPr>
        </p:nvSpPr>
        <p:spPr>
          <a:xfrm>
            <a:off x="381000" y="5807028"/>
            <a:ext cx="8380412" cy="664797"/>
          </a:xfrm>
        </p:spPr>
        <p:txBody>
          <a:bodyPr/>
          <a:lstStyle/>
          <a:p>
            <a:pPr marL="0" algn="ctr">
              <a:buNone/>
            </a:pPr>
            <a:r>
              <a:rPr lang="en-US" sz="2400" dirty="0" smtClean="0"/>
              <a:t>Ensure applications meet minimum </a:t>
            </a:r>
            <a:br>
              <a:rPr lang="en-US" sz="2400" dirty="0" smtClean="0"/>
            </a:br>
            <a:r>
              <a:rPr lang="en-US" sz="2400" dirty="0" smtClean="0"/>
              <a:t>resolution requirements</a:t>
            </a:r>
            <a:endParaRPr lang="en-US" sz="2400" dirty="0"/>
          </a:p>
        </p:txBody>
      </p:sp>
      <p:pic>
        <p:nvPicPr>
          <p:cNvPr id="24579" name="Picture 3"/>
          <p:cNvPicPr>
            <a:picLocks noChangeAspect="1" noChangeArrowheads="1"/>
          </p:cNvPicPr>
          <p:nvPr/>
        </p:nvPicPr>
        <p:blipFill>
          <a:blip r:embed="rId3"/>
          <a:srcRect/>
          <a:stretch>
            <a:fillRect/>
          </a:stretch>
        </p:blipFill>
        <p:spPr bwMode="auto">
          <a:xfrm>
            <a:off x="1394385" y="1913077"/>
            <a:ext cx="6393738" cy="374633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 Placeholder 2"/>
          <p:cNvSpPr txBox="1">
            <a:spLocks/>
          </p:cNvSpPr>
          <p:nvPr/>
        </p:nvSpPr>
        <p:spPr bwMode="auto">
          <a:xfrm>
            <a:off x="381000" y="1417638"/>
            <a:ext cx="8380412" cy="3877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ctr" defTabSz="912777" rtl="0" eaLnBrk="1" fontAlgn="base" latinLnBrk="0" hangingPunct="1">
              <a:lnSpc>
                <a:spcPct val="90000"/>
              </a:lnSpc>
              <a:spcBef>
                <a:spcPts val="1167"/>
              </a:spcBef>
              <a:spcAft>
                <a:spcPct val="0"/>
              </a:spcAft>
              <a:buClr>
                <a:schemeClr val="tx2"/>
              </a:buClr>
              <a:buSzPct val="95000"/>
              <a:buFontTx/>
              <a:buNone/>
              <a:tabLst/>
              <a:defRPr/>
            </a:pPr>
            <a:r>
              <a:rPr kumimoji="0" lang="en-US" sz="2800" b="1" i="0" u="none" strike="noStrike" kern="0" cap="none" spc="0" normalizeH="0" baseline="0" noProof="0" dirty="0" smtClean="0">
                <a:ln>
                  <a:noFill/>
                </a:ln>
                <a:solidFill>
                  <a:schemeClr val="accent5"/>
                </a:solidFill>
                <a:effectLst>
                  <a:outerShdw blurRad="38100" dist="38100" dir="2700000" algn="tl">
                    <a:srgbClr val="000000">
                      <a:alpha val="43137"/>
                    </a:srgbClr>
                  </a:outerShdw>
                </a:effectLst>
                <a:uLnTx/>
                <a:uFillTx/>
                <a:latin typeface="+mn-lt"/>
                <a:ea typeface="+mn-ea"/>
                <a:cs typeface="+mn-cs"/>
              </a:rPr>
              <a:t>Don’t let this happen to you!</a:t>
            </a:r>
            <a:endParaRPr kumimoji="0" lang="en-US" sz="2800" b="1" i="0" u="none" strike="noStrike" kern="0" cap="none" spc="0" normalizeH="0" baseline="0" noProof="0" dirty="0">
              <a:ln>
                <a:noFill/>
              </a:ln>
              <a:solidFill>
                <a:schemeClr val="accent5"/>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Our Commitment</a:t>
            </a:r>
            <a:endParaRPr lang="en-US" sz="4000" dirty="0"/>
          </a:p>
        </p:txBody>
      </p:sp>
      <p:sp>
        <p:nvSpPr>
          <p:cNvPr id="3" name="Text Placeholder 2"/>
          <p:cNvSpPr>
            <a:spLocks noGrp="1"/>
          </p:cNvSpPr>
          <p:nvPr>
            <p:ph type="body" idx="1"/>
          </p:nvPr>
        </p:nvSpPr>
        <p:spPr>
          <a:xfrm>
            <a:off x="382588" y="1414464"/>
            <a:ext cx="8380412" cy="4094967"/>
          </a:xfrm>
        </p:spPr>
        <p:txBody>
          <a:bodyPr/>
          <a:lstStyle/>
          <a:p>
            <a:pPr marL="400050" indent="-400050">
              <a:spcBef>
                <a:spcPts val="2400"/>
              </a:spcBef>
            </a:pPr>
            <a:r>
              <a:rPr lang="en-US" sz="2800" b="1" dirty="0" smtClean="0">
                <a:solidFill>
                  <a:schemeClr val="accent5"/>
                </a:solidFill>
              </a:rPr>
              <a:t>We are committed to help netbook manufacturers offer best products</a:t>
            </a:r>
          </a:p>
          <a:p>
            <a:pPr marL="400050" indent="-400050">
              <a:spcBef>
                <a:spcPts val="2400"/>
              </a:spcBef>
            </a:pPr>
            <a:r>
              <a:rPr lang="en-US" sz="2800" b="1" dirty="0" smtClean="0">
                <a:solidFill>
                  <a:schemeClr val="accent5"/>
                </a:solidFill>
              </a:rPr>
              <a:t>We provide:</a:t>
            </a:r>
          </a:p>
          <a:p>
            <a:pPr marL="742950" lvl="1" indent="-400050">
              <a:spcBef>
                <a:spcPts val="1200"/>
              </a:spcBef>
            </a:pPr>
            <a:r>
              <a:rPr lang="en-US" sz="2800" dirty="0" smtClean="0"/>
              <a:t>Technologies to optimize </a:t>
            </a:r>
            <a:br>
              <a:rPr lang="en-US" sz="2800" dirty="0" smtClean="0"/>
            </a:br>
            <a:r>
              <a:rPr lang="en-US" sz="2800" dirty="0" smtClean="0"/>
              <a:t>Windows 7 for flash storage</a:t>
            </a:r>
          </a:p>
          <a:p>
            <a:pPr marL="742950" lvl="1" indent="-400050">
              <a:spcBef>
                <a:spcPts val="1200"/>
              </a:spcBef>
            </a:pPr>
            <a:r>
              <a:rPr lang="en-US" sz="2800" dirty="0" smtClean="0"/>
              <a:t>Guidance:  Flash PC design guide</a:t>
            </a:r>
          </a:p>
          <a:p>
            <a:pPr marL="742950" lvl="1" indent="-400050">
              <a:spcBef>
                <a:spcPts val="1200"/>
              </a:spcBef>
            </a:pPr>
            <a:r>
              <a:rPr lang="en-US" sz="2800" dirty="0" smtClean="0"/>
              <a:t>OPK tools</a:t>
            </a:r>
          </a:p>
          <a:p>
            <a:pPr>
              <a:spcBef>
                <a:spcPts val="1200"/>
              </a:spcBef>
              <a:buNone/>
            </a:pP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Windows 7 Flash Technologies</a:t>
            </a:r>
            <a:endParaRPr lang="en-US" sz="4000" dirty="0"/>
          </a:p>
        </p:txBody>
      </p:sp>
      <p:sp>
        <p:nvSpPr>
          <p:cNvPr id="3" name="Text Placeholder 2"/>
          <p:cNvSpPr>
            <a:spLocks noGrp="1"/>
          </p:cNvSpPr>
          <p:nvPr>
            <p:ph type="body" idx="1"/>
          </p:nvPr>
        </p:nvSpPr>
        <p:spPr>
          <a:xfrm>
            <a:off x="382588" y="1414464"/>
            <a:ext cx="8380412" cy="4621265"/>
          </a:xfrm>
        </p:spPr>
        <p:txBody>
          <a:bodyPr/>
          <a:lstStyle/>
          <a:p>
            <a:pPr marL="400050" indent="-400050">
              <a:spcBef>
                <a:spcPts val="1800"/>
              </a:spcBef>
            </a:pPr>
            <a:r>
              <a:rPr lang="en-US" sz="2800" b="1" dirty="0" smtClean="0">
                <a:solidFill>
                  <a:schemeClr val="accent5"/>
                </a:solidFill>
              </a:rPr>
              <a:t>Non spinning disk  (SSD) detection</a:t>
            </a:r>
          </a:p>
          <a:p>
            <a:pPr marL="800100" lvl="4" indent="-400050">
              <a:spcBef>
                <a:spcPts val="1800"/>
              </a:spcBef>
            </a:pPr>
            <a:r>
              <a:rPr lang="en-US" sz="2400" dirty="0" smtClean="0"/>
              <a:t>No scheduled defrag</a:t>
            </a:r>
          </a:p>
          <a:p>
            <a:pPr marL="400050" indent="-400050">
              <a:spcBef>
                <a:spcPts val="1800"/>
              </a:spcBef>
            </a:pPr>
            <a:r>
              <a:rPr lang="en-US" sz="2800" b="1" dirty="0" smtClean="0">
                <a:solidFill>
                  <a:schemeClr val="accent5"/>
                </a:solidFill>
              </a:rPr>
              <a:t>Trim command</a:t>
            </a:r>
          </a:p>
          <a:p>
            <a:pPr marL="800100" lvl="3" indent="-400050">
              <a:spcBef>
                <a:spcPts val="1800"/>
              </a:spcBef>
            </a:pPr>
            <a:r>
              <a:rPr lang="en-US" sz="2400" dirty="0" smtClean="0"/>
              <a:t>OS will notify device when file is deleted</a:t>
            </a:r>
          </a:p>
          <a:p>
            <a:pPr marL="800100" lvl="3" indent="-400050">
              <a:spcBef>
                <a:spcPts val="1800"/>
              </a:spcBef>
            </a:pPr>
            <a:r>
              <a:rPr lang="en-US" sz="2400" dirty="0" smtClean="0"/>
              <a:t>Better wear leveling and early garbage collection</a:t>
            </a:r>
          </a:p>
          <a:p>
            <a:pPr marL="400050" indent="-400050">
              <a:spcBef>
                <a:spcPts val="1800"/>
              </a:spcBef>
            </a:pPr>
            <a:r>
              <a:rPr lang="en-US" sz="2800" b="1" dirty="0" smtClean="0">
                <a:solidFill>
                  <a:schemeClr val="accent5"/>
                </a:solidFill>
              </a:rPr>
              <a:t>Partition alignment to reduce writes</a:t>
            </a:r>
          </a:p>
          <a:p>
            <a:pPr marL="400050" indent="-400050">
              <a:spcBef>
                <a:spcPts val="1800"/>
              </a:spcBef>
            </a:pPr>
            <a:r>
              <a:rPr lang="en-US" sz="2800" b="1" dirty="0" smtClean="0">
                <a:solidFill>
                  <a:schemeClr val="accent5"/>
                </a:solidFill>
              </a:rPr>
              <a:t>Logo requirements for SSD performance</a:t>
            </a:r>
          </a:p>
          <a:p>
            <a:pPr>
              <a:spcBef>
                <a:spcPts val="1800"/>
              </a:spcBef>
            </a:pP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Flashed Based Netbook Design Guide</a:t>
            </a:r>
            <a:endParaRPr lang="en-US" sz="4000" dirty="0"/>
          </a:p>
        </p:txBody>
      </p:sp>
      <p:sp>
        <p:nvSpPr>
          <p:cNvPr id="3" name="Text Placeholder 2"/>
          <p:cNvSpPr>
            <a:spLocks noGrp="1"/>
          </p:cNvSpPr>
          <p:nvPr>
            <p:ph type="body" idx="1"/>
          </p:nvPr>
        </p:nvSpPr>
        <p:spPr>
          <a:xfrm>
            <a:off x="382588" y="1417320"/>
            <a:ext cx="8380412" cy="2831544"/>
          </a:xfrm>
        </p:spPr>
        <p:txBody>
          <a:bodyPr/>
          <a:lstStyle/>
          <a:p>
            <a:pPr marL="457200" indent="-457200">
              <a:spcBef>
                <a:spcPts val="2400"/>
              </a:spcBef>
            </a:pPr>
            <a:r>
              <a:rPr lang="en-US" sz="3200" dirty="0" smtClean="0"/>
              <a:t>Not a Reference Design</a:t>
            </a:r>
          </a:p>
          <a:p>
            <a:pPr marL="457200" indent="-457200">
              <a:spcBef>
                <a:spcPts val="2400"/>
              </a:spcBef>
            </a:pPr>
            <a:r>
              <a:rPr lang="en-US" sz="3200" dirty="0" smtClean="0"/>
              <a:t>Helps reduce development </a:t>
            </a:r>
            <a:br>
              <a:rPr lang="en-US" sz="3200" dirty="0" smtClean="0"/>
            </a:br>
            <a:r>
              <a:rPr lang="en-US" sz="3200" dirty="0" smtClean="0"/>
              <a:t>costs and time to market</a:t>
            </a:r>
          </a:p>
          <a:p>
            <a:pPr marL="457200" indent="-457200">
              <a:spcBef>
                <a:spcPts val="2400"/>
              </a:spcBef>
            </a:pPr>
            <a:r>
              <a:rPr lang="en-US" sz="3200" dirty="0" smtClean="0"/>
              <a:t>Offers guidance on how to build </a:t>
            </a:r>
            <a:br>
              <a:rPr lang="en-US" sz="3200" dirty="0" smtClean="0"/>
            </a:br>
            <a:r>
              <a:rPr lang="en-US" sz="3200" dirty="0" smtClean="0"/>
              <a:t>for best Windows experience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82588" y="228600"/>
            <a:ext cx="8380412" cy="553998"/>
          </a:xfrm>
        </p:spPr>
        <p:txBody>
          <a:bodyPr/>
          <a:lstStyle/>
          <a:p>
            <a:r>
              <a:rPr lang="en-US" sz="4000" dirty="0" smtClean="0"/>
              <a:t>Call To Action</a:t>
            </a:r>
            <a:endParaRPr lang="en-US" sz="4000" dirty="0"/>
          </a:p>
        </p:txBody>
      </p:sp>
      <p:sp>
        <p:nvSpPr>
          <p:cNvPr id="243715" name="Rectangle 3"/>
          <p:cNvSpPr>
            <a:spLocks noGrp="1" noChangeArrowheads="1"/>
          </p:cNvSpPr>
          <p:nvPr>
            <p:ph idx="1"/>
          </p:nvPr>
        </p:nvSpPr>
        <p:spPr>
          <a:xfrm>
            <a:off x="382588" y="1414465"/>
            <a:ext cx="8380412" cy="3274743"/>
          </a:xfrm>
        </p:spPr>
        <p:txBody>
          <a:bodyPr/>
          <a:lstStyle/>
          <a:p>
            <a:pPr marL="457200" indent="-457200">
              <a:spcBef>
                <a:spcPts val="2400"/>
              </a:spcBef>
            </a:pPr>
            <a:r>
              <a:rPr lang="en-US" sz="3200" dirty="0" smtClean="0"/>
              <a:t>Use Design Guide to optimize your </a:t>
            </a:r>
            <a:br>
              <a:rPr lang="en-US" sz="3200" dirty="0" smtClean="0"/>
            </a:br>
            <a:r>
              <a:rPr lang="en-US" sz="3200" dirty="0" err="1" smtClean="0"/>
              <a:t>Netbook</a:t>
            </a:r>
            <a:r>
              <a:rPr lang="en-US" sz="3200" dirty="0" smtClean="0"/>
              <a:t> for Windows experience</a:t>
            </a:r>
          </a:p>
          <a:p>
            <a:pPr marL="457200" indent="-457200">
              <a:spcBef>
                <a:spcPts val="2400"/>
              </a:spcBef>
            </a:pPr>
            <a:r>
              <a:rPr lang="en-US" sz="3200" dirty="0" smtClean="0"/>
              <a:t>Estimate the endurance of your </a:t>
            </a:r>
            <a:br>
              <a:rPr lang="en-US" sz="3200" dirty="0" smtClean="0"/>
            </a:br>
            <a:r>
              <a:rPr lang="en-US" sz="3200" dirty="0" err="1" smtClean="0"/>
              <a:t>Netbook</a:t>
            </a:r>
            <a:r>
              <a:rPr lang="en-US" sz="3200" dirty="0" smtClean="0"/>
              <a:t>, ask your SSD IHV for help</a:t>
            </a:r>
          </a:p>
          <a:p>
            <a:pPr marL="457200" indent="-457200">
              <a:spcBef>
                <a:spcPts val="2400"/>
              </a:spcBef>
            </a:pPr>
            <a:r>
              <a:rPr lang="en-US" sz="3200" dirty="0" smtClean="0"/>
              <a:t>IHVs: collaborate on the standard </a:t>
            </a:r>
            <a:br>
              <a:rPr lang="en-US" sz="3200" dirty="0" smtClean="0"/>
            </a:br>
            <a:r>
              <a:rPr lang="en-US" sz="3200" dirty="0" smtClean="0"/>
              <a:t>way to measure SSD endurance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82588" y="228600"/>
            <a:ext cx="8380412" cy="1551194"/>
          </a:xfrm>
        </p:spPr>
        <p:txBody>
          <a:bodyPr/>
          <a:lstStyle/>
          <a:p>
            <a:r>
              <a:rPr lang="en-US" sz="4000" dirty="0" smtClean="0"/>
              <a:t>Additional Resources</a:t>
            </a:r>
            <a:br>
              <a:rPr lang="en-US" sz="4000" dirty="0" smtClean="0"/>
            </a:br>
            <a:r>
              <a:rPr lang="en-US" sz="2800" dirty="0" smtClean="0">
                <a:gradFill>
                  <a:gsLst>
                    <a:gs pos="28000">
                      <a:schemeClr val="accent6">
                        <a:lumMod val="40000"/>
                        <a:lumOff val="60000"/>
                      </a:schemeClr>
                    </a:gs>
                    <a:gs pos="48000">
                      <a:schemeClr val="accent6">
                        <a:lumMod val="40000"/>
                        <a:lumOff val="60000"/>
                      </a:schemeClr>
                    </a:gs>
                  </a:gsLst>
                  <a:lin ang="5400000" scaled="1"/>
                </a:gradFill>
              </a:rPr>
              <a:t>Related sessions</a:t>
            </a:r>
            <a:r>
              <a:rPr sz="4000" b="1" smtClean="0">
                <a:solidFill>
                  <a:schemeClr val="accent5"/>
                </a:solidFill>
              </a:rPr>
              <a:t/>
            </a:r>
            <a:br>
              <a:rPr sz="4000" b="1" smtClean="0">
                <a:solidFill>
                  <a:schemeClr val="accent5"/>
                </a:solidFill>
              </a:rPr>
            </a:br>
            <a:endParaRPr lang="en-US" sz="4000" dirty="0"/>
          </a:p>
        </p:txBody>
      </p:sp>
      <p:sp>
        <p:nvSpPr>
          <p:cNvPr id="242691" name="Rectangle 3"/>
          <p:cNvSpPr>
            <a:spLocks noGrp="1" noChangeArrowheads="1"/>
          </p:cNvSpPr>
          <p:nvPr>
            <p:ph idx="1"/>
          </p:nvPr>
        </p:nvSpPr>
        <p:spPr>
          <a:xfrm>
            <a:off x="381000" y="1901825"/>
            <a:ext cx="8380412" cy="4787464"/>
          </a:xfrm>
        </p:spPr>
        <p:txBody>
          <a:bodyPr/>
          <a:lstStyle/>
          <a:p>
            <a:pPr marL="342900" indent="-342900">
              <a:spcBef>
                <a:spcPts val="1800"/>
              </a:spcBef>
            </a:pPr>
            <a:r>
              <a:rPr lang="en-US" sz="2000" dirty="0" smtClean="0"/>
              <a:t>COR-T558 “Windows 7 Enhancements for Solid-State Drives”</a:t>
            </a:r>
          </a:p>
          <a:p>
            <a:pPr marL="342900" indent="-342900">
              <a:spcBef>
                <a:spcPts val="1800"/>
              </a:spcBef>
            </a:pPr>
            <a:r>
              <a:rPr lang="en-US" sz="2000" dirty="0" smtClean="0"/>
              <a:t>ENT-T539 “Design Tradeoffs for Solid-State Disk Performance”</a:t>
            </a:r>
          </a:p>
          <a:p>
            <a:pPr marL="342900" indent="-342900">
              <a:spcBef>
                <a:spcPts val="1800"/>
              </a:spcBef>
            </a:pPr>
            <a:r>
              <a:rPr lang="en-US" sz="2000" dirty="0" smtClean="0"/>
              <a:t>COR-T559 “System Integrated Flash Storage”</a:t>
            </a:r>
          </a:p>
          <a:p>
            <a:pPr marL="342900" indent="-342900">
              <a:spcBef>
                <a:spcPts val="1800"/>
              </a:spcBef>
            </a:pPr>
            <a:r>
              <a:rPr lang="en-US" sz="2000" dirty="0" smtClean="0"/>
              <a:t>COR-P777 “Panel: How Windows and SSDs Can Provide the Best User Experience”</a:t>
            </a:r>
          </a:p>
          <a:p>
            <a:pPr marL="0" lvl="1" indent="-231775">
              <a:spcBef>
                <a:spcPts val="1800"/>
              </a:spcBef>
              <a:buNone/>
            </a:pPr>
            <a:r>
              <a:rPr lang="en-US" sz="2400" b="1" dirty="0" smtClean="0">
                <a:solidFill>
                  <a:schemeClr val="accent5"/>
                </a:solidFill>
              </a:rPr>
              <a:t>Web Resources</a:t>
            </a:r>
            <a:endParaRPr lang="en-US" sz="2400" dirty="0" smtClean="0"/>
          </a:p>
          <a:p>
            <a:pPr marL="342900" indent="-342900">
              <a:spcBef>
                <a:spcPts val="1800"/>
              </a:spcBef>
            </a:pPr>
            <a:r>
              <a:rPr lang="en-US" sz="2000" dirty="0" smtClean="0"/>
              <a:t>Design Tradeoffs for SSD Performance: </a:t>
            </a:r>
            <a:r>
              <a:rPr lang="en-US" sz="2000" dirty="0" smtClean="0">
                <a:hlinkClick r:id="rId3"/>
              </a:rPr>
              <a:t>http://research.microsoft.com/users/vijayanp/papers/ssd-usenix08.pdf</a:t>
            </a:r>
            <a:endParaRPr lang="en-US" sz="2100" dirty="0" smtClean="0"/>
          </a:p>
          <a:p>
            <a:pPr marL="517525" lvl="1" indent="-231775">
              <a:spcBef>
                <a:spcPts val="1800"/>
              </a:spcBef>
            </a:pPr>
            <a:endParaRPr lang="en-US" sz="2000" dirty="0" smtClean="0"/>
          </a:p>
          <a:p>
            <a:pPr marL="517525" lvl="1" indent="-231775">
              <a:spcBef>
                <a:spcPts val="1800"/>
              </a:spcBef>
            </a:pPr>
            <a:endParaRPr lang="en-US" sz="20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PPT3Edit4.png"/>
          <p:cNvPicPr>
            <a:picLocks noChangeAspect="1"/>
          </p:cNvPicPr>
          <p:nvPr/>
        </p:nvPicPr>
        <p:blipFill>
          <a:blip r:embed="rId3"/>
          <a:stretch>
            <a:fillRect/>
          </a:stretch>
        </p:blipFill>
        <p:spPr>
          <a:xfrm>
            <a:off x="0" y="0"/>
            <a:ext cx="9144000" cy="6858000"/>
          </a:xfrm>
          <a:prstGeom prst="rect">
            <a:avLst/>
          </a:prstGeom>
        </p:spPr>
      </p:pic>
      <p:sp>
        <p:nvSpPr>
          <p:cNvPr id="3" name="Title 1"/>
          <p:cNvSpPr txBox="1">
            <a:spLocks/>
          </p:cNvSpPr>
          <p:nvPr/>
        </p:nvSpPr>
        <p:spPr>
          <a:xfrm>
            <a:off x="382588" y="228600"/>
            <a:ext cx="8380412"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endParaRPr kumimoji="0" lang="en-US" sz="40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38100" dist="38100" dir="2700000" algn="tl">
                  <a:srgbClr val="000000">
                    <a:alpha val="43137"/>
                  </a:srgbClr>
                </a:outerShdw>
              </a:effectLst>
              <a:uLnTx/>
              <a:uFillTx/>
              <a:latin typeface="Segoe" pitchFamily="34" charset="0"/>
              <a:ea typeface="+mn-ea"/>
              <a:cs typeface="Arial" charset="0"/>
            </a:endParaRPr>
          </a:p>
        </p:txBody>
      </p:sp>
      <p:sp>
        <p:nvSpPr>
          <p:cNvPr id="5" name="TextBox 4"/>
          <p:cNvSpPr txBox="1"/>
          <p:nvPr/>
        </p:nvSpPr>
        <p:spPr>
          <a:xfrm>
            <a:off x="3952875" y="2171700"/>
            <a:ext cx="1000125" cy="1323439"/>
          </a:xfrm>
          <a:prstGeom prst="rect">
            <a:avLst/>
          </a:prstGeom>
          <a:noFill/>
        </p:spPr>
        <p:txBody>
          <a:bodyPr wrap="square" rtlCol="0">
            <a:spAutoFit/>
          </a:bodyPr>
          <a:lstStyle/>
          <a:p>
            <a:r>
              <a:rPr lang="en-US" sz="8000" dirty="0" smtClean="0">
                <a:effectLst>
                  <a:outerShdw blurRad="38100" dist="38100" dir="2700000" algn="tl">
                    <a:srgbClr val="000000">
                      <a:alpha val="43137"/>
                    </a:srgbClr>
                  </a:outerShdw>
                </a:effectLst>
                <a:latin typeface="Webdings" pitchFamily="18" charset="2"/>
              </a:rPr>
              <a:t>a</a:t>
            </a:r>
            <a:endParaRPr lang="en-US" sz="8000" dirty="0" smtClean="0">
              <a:solidFill>
                <a:schemeClr val="tx1"/>
              </a:solidFill>
              <a:effectLst>
                <a:outerShdw blurRad="38100" dist="38100" dir="2700000" algn="tl">
                  <a:srgbClr val="000000">
                    <a:alpha val="43137"/>
                  </a:srgbClr>
                </a:outerShdw>
              </a:effectLst>
              <a:latin typeface="Webdings" pitchFamily="18" charset="2"/>
            </a:endParaRPr>
          </a:p>
        </p:txBody>
      </p:sp>
      <p:sp>
        <p:nvSpPr>
          <p:cNvPr id="6" name="Title 5"/>
          <p:cNvSpPr>
            <a:spLocks noGrp="1"/>
          </p:cNvSpPr>
          <p:nvPr>
            <p:ph type="title"/>
          </p:nvPr>
        </p:nvSpPr>
        <p:spPr>
          <a:xfrm>
            <a:off x="382588" y="228600"/>
            <a:ext cx="8380412" cy="1329595"/>
          </a:xfrm>
        </p:spPr>
        <p:txBody>
          <a:bodyPr/>
          <a:lstStyle/>
          <a:p>
            <a:pPr lvl="0"/>
            <a:r>
              <a:rPr lang="en-US" dirty="0" smtClean="0"/>
              <a:t>Agenda And Vision</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2008 </a:t>
            </a:r>
            <a:r>
              <a:rPr lang="en-US" sz="700" dirty="0">
                <a:solidFill>
                  <a:schemeClr val="tx2"/>
                </a:solidFill>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2588" y="228600"/>
            <a:ext cx="8380412" cy="553998"/>
          </a:xfrm>
        </p:spPr>
        <p:txBody>
          <a:bodyPr/>
          <a:lstStyle/>
          <a:p>
            <a:r>
              <a:rPr sz="4000" smtClean="0"/>
              <a:t>Pillars Of The Best Netbooks</a:t>
            </a:r>
            <a:endParaRPr lang="en-US" sz="4000" dirty="0"/>
          </a:p>
        </p:txBody>
      </p:sp>
      <p:sp>
        <p:nvSpPr>
          <p:cNvPr id="28" name="Trapezoid 27"/>
          <p:cNvSpPr/>
          <p:nvPr/>
        </p:nvSpPr>
        <p:spPr bwMode="auto">
          <a:xfrm>
            <a:off x="1156946" y="5400813"/>
            <a:ext cx="6288372" cy="640830"/>
          </a:xfrm>
          <a:prstGeom prst="trapezoid">
            <a:avLst>
              <a:gd name="adj" fmla="val 33187"/>
            </a:avLst>
          </a:prstGeom>
          <a:solidFill>
            <a:schemeClr val="bg2">
              <a:lumMod val="50000"/>
              <a:lumOff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0"/>
            </a:lightRig>
          </a:scene3d>
          <a:sp3d>
            <a:bevelT w="190500" h="38100"/>
          </a:sp3d>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2" name="Group 24"/>
          <p:cNvGrpSpPr>
            <a:grpSpLocks noChangeAspect="1"/>
          </p:cNvGrpSpPr>
          <p:nvPr/>
        </p:nvGrpSpPr>
        <p:grpSpPr>
          <a:xfrm>
            <a:off x="1499227" y="3589499"/>
            <a:ext cx="2217503" cy="2377440"/>
            <a:chOff x="1916247" y="2603291"/>
            <a:chExt cx="2468880" cy="2646947"/>
          </a:xfrm>
        </p:grpSpPr>
        <p:pic>
          <p:nvPicPr>
            <p:cNvPr id="9" name="Picture 8" descr="F:\recovered\dvd\Shapes and Graphics\Pillars\green column pillar.png"/>
            <p:cNvPicPr>
              <a:picLocks noChangeAspect="1" noChangeArrowheads="1"/>
            </p:cNvPicPr>
            <p:nvPr/>
          </p:nvPicPr>
          <p:blipFill>
            <a:blip r:embed="rId3"/>
            <a:srcRect/>
            <a:stretch>
              <a:fillRect/>
            </a:stretch>
          </p:blipFill>
          <p:spPr bwMode="auto">
            <a:xfrm>
              <a:off x="1916247" y="2603291"/>
              <a:ext cx="2468880" cy="2646947"/>
            </a:xfrm>
            <a:prstGeom prst="rect">
              <a:avLst/>
            </a:prstGeom>
            <a:noFill/>
          </p:spPr>
        </p:pic>
        <p:sp>
          <p:nvSpPr>
            <p:cNvPr id="10" name="TextBox 9"/>
            <p:cNvSpPr txBox="1"/>
            <p:nvPr/>
          </p:nvSpPr>
          <p:spPr>
            <a:xfrm rot="16200000">
              <a:off x="1823594" y="3739016"/>
              <a:ext cx="1494167" cy="376933"/>
            </a:xfrm>
            <a:prstGeom prst="rect">
              <a:avLst/>
            </a:prstGeom>
            <a:noFill/>
          </p:spPr>
          <p:txBody>
            <a:bodyPr wrap="none" rtlCol="0">
              <a:spAutoFit/>
            </a:bodyPr>
            <a:lstStyle/>
            <a:p>
              <a:r>
                <a:rPr lang="en-US" sz="1600" b="1" dirty="0" smtClean="0">
                  <a:solidFill>
                    <a:schemeClr val="tx1"/>
                  </a:solidFill>
                  <a:effectLst>
                    <a:outerShdw blurRad="38100" dist="38100" dir="2700000" algn="tl">
                      <a:srgbClr val="000000">
                        <a:alpha val="43137"/>
                      </a:srgbClr>
                    </a:outerShdw>
                  </a:effectLst>
                  <a:latin typeface="Trebuchet MS" pitchFamily="34" charset="0"/>
                </a:rPr>
                <a:t>ENDURANCE</a:t>
              </a:r>
            </a:p>
          </p:txBody>
        </p:sp>
      </p:grpSp>
      <p:grpSp>
        <p:nvGrpSpPr>
          <p:cNvPr id="3" name="Group 23"/>
          <p:cNvGrpSpPr>
            <a:grpSpLocks noChangeAspect="1"/>
          </p:cNvGrpSpPr>
          <p:nvPr/>
        </p:nvGrpSpPr>
        <p:grpSpPr>
          <a:xfrm>
            <a:off x="2980151" y="3584686"/>
            <a:ext cx="2217501" cy="2377440"/>
            <a:chOff x="3921028" y="2116269"/>
            <a:chExt cx="2473368" cy="2651760"/>
          </a:xfrm>
        </p:grpSpPr>
        <p:pic>
          <p:nvPicPr>
            <p:cNvPr id="12" name="Picture 13" descr="F:\recovered\dvd\Shapes and Graphics\Pillars\red column pillar..png"/>
            <p:cNvPicPr>
              <a:picLocks noChangeAspect="1" noChangeArrowheads="1"/>
            </p:cNvPicPr>
            <p:nvPr/>
          </p:nvPicPr>
          <p:blipFill>
            <a:blip r:embed="rId4">
              <a:duotone>
                <a:prstClr val="black"/>
                <a:srgbClr val="D9C3A5">
                  <a:tint val="50000"/>
                  <a:satMod val="180000"/>
                </a:srgbClr>
              </a:duotone>
            </a:blip>
            <a:srcRect/>
            <a:stretch>
              <a:fillRect/>
            </a:stretch>
          </p:blipFill>
          <p:spPr bwMode="auto">
            <a:xfrm>
              <a:off x="3921028" y="2116269"/>
              <a:ext cx="2473368" cy="2651760"/>
            </a:xfrm>
            <a:prstGeom prst="rect">
              <a:avLst/>
            </a:prstGeom>
            <a:noFill/>
          </p:spPr>
        </p:pic>
        <p:sp>
          <p:nvSpPr>
            <p:cNvPr id="13" name="TextBox 12"/>
            <p:cNvSpPr txBox="1"/>
            <p:nvPr/>
          </p:nvSpPr>
          <p:spPr>
            <a:xfrm rot="16200000">
              <a:off x="3737618" y="3279228"/>
              <a:ext cx="1781171" cy="377618"/>
            </a:xfrm>
            <a:prstGeom prst="rect">
              <a:avLst/>
            </a:prstGeom>
            <a:noFill/>
          </p:spPr>
          <p:txBody>
            <a:bodyPr wrap="none" rtlCol="0">
              <a:spAutoFit/>
            </a:bodyPr>
            <a:lstStyle/>
            <a:p>
              <a:r>
                <a:rPr lang="en-US" sz="1600" b="1" dirty="0" smtClean="0">
                  <a:solidFill>
                    <a:schemeClr val="tx1"/>
                  </a:solidFill>
                  <a:effectLst>
                    <a:outerShdw blurRad="38100" dist="38100" dir="2700000" algn="tl">
                      <a:srgbClr val="000000">
                        <a:alpha val="43137"/>
                      </a:srgbClr>
                    </a:outerShdw>
                  </a:effectLst>
                  <a:latin typeface="Trebuchet MS" pitchFamily="34" charset="0"/>
                </a:rPr>
                <a:t>PERFORMANCE</a:t>
              </a:r>
            </a:p>
          </p:txBody>
        </p:sp>
      </p:grpSp>
      <p:grpSp>
        <p:nvGrpSpPr>
          <p:cNvPr id="4" name="Group 22"/>
          <p:cNvGrpSpPr>
            <a:grpSpLocks noChangeAspect="1"/>
          </p:cNvGrpSpPr>
          <p:nvPr/>
        </p:nvGrpSpPr>
        <p:grpSpPr>
          <a:xfrm>
            <a:off x="4465559" y="3584686"/>
            <a:ext cx="2171112" cy="2377440"/>
            <a:chOff x="5703758" y="2460886"/>
            <a:chExt cx="2421624" cy="2651760"/>
          </a:xfrm>
        </p:grpSpPr>
        <p:pic>
          <p:nvPicPr>
            <p:cNvPr id="15" name="Picture 2" descr="F:\recovered\dvd\Shapes and Graphics\Pillars\blue column pillar.png"/>
            <p:cNvPicPr>
              <a:picLocks noChangeAspect="1" noChangeArrowheads="1"/>
            </p:cNvPicPr>
            <p:nvPr/>
          </p:nvPicPr>
          <p:blipFill>
            <a:blip r:embed="rId5"/>
            <a:srcRect/>
            <a:stretch>
              <a:fillRect/>
            </a:stretch>
          </p:blipFill>
          <p:spPr bwMode="auto">
            <a:xfrm>
              <a:off x="5703758" y="2460886"/>
              <a:ext cx="2421624" cy="2651760"/>
            </a:xfrm>
            <a:prstGeom prst="rect">
              <a:avLst/>
            </a:prstGeom>
            <a:noFill/>
          </p:spPr>
        </p:pic>
        <p:sp>
          <p:nvSpPr>
            <p:cNvPr id="16" name="TextBox 15"/>
            <p:cNvSpPr txBox="1"/>
            <p:nvPr/>
          </p:nvSpPr>
          <p:spPr>
            <a:xfrm rot="16200000">
              <a:off x="5692999" y="3568314"/>
              <a:ext cx="1368008" cy="377618"/>
            </a:xfrm>
            <a:prstGeom prst="rect">
              <a:avLst/>
            </a:prstGeom>
            <a:noFill/>
          </p:spPr>
          <p:txBody>
            <a:bodyPr wrap="none" rtlCol="0">
              <a:spAutoFit/>
            </a:bodyPr>
            <a:lstStyle/>
            <a:p>
              <a:r>
                <a:rPr lang="en-US" sz="1600" b="1" dirty="0" smtClean="0">
                  <a:solidFill>
                    <a:schemeClr val="tx1"/>
                  </a:solidFill>
                  <a:effectLst>
                    <a:outerShdw blurRad="38100" dist="38100" dir="2700000" algn="tl">
                      <a:srgbClr val="000000">
                        <a:alpha val="43137"/>
                      </a:srgbClr>
                    </a:outerShdw>
                  </a:effectLst>
                  <a:latin typeface="Trebuchet MS" pitchFamily="34" charset="0"/>
                </a:rPr>
                <a:t>INTERFACE</a:t>
              </a:r>
            </a:p>
          </p:txBody>
        </p:sp>
      </p:grpSp>
      <p:grpSp>
        <p:nvGrpSpPr>
          <p:cNvPr id="5" name="Group 20"/>
          <p:cNvGrpSpPr>
            <a:grpSpLocks noChangeAspect="1"/>
          </p:cNvGrpSpPr>
          <p:nvPr/>
        </p:nvGrpSpPr>
        <p:grpSpPr>
          <a:xfrm>
            <a:off x="5923939" y="3609399"/>
            <a:ext cx="2217502" cy="2377440"/>
            <a:chOff x="7253133" y="2165767"/>
            <a:chExt cx="2473369" cy="2651760"/>
          </a:xfrm>
        </p:grpSpPr>
        <p:pic>
          <p:nvPicPr>
            <p:cNvPr id="19" name="Picture 14" descr="F:\recovered\dvd\Shapes and Graphics\Pillars\purple column pillar.png"/>
            <p:cNvPicPr>
              <a:picLocks noChangeAspect="1" noChangeArrowheads="1"/>
            </p:cNvPicPr>
            <p:nvPr/>
          </p:nvPicPr>
          <p:blipFill>
            <a:blip r:embed="rId6"/>
            <a:srcRect/>
            <a:stretch>
              <a:fillRect/>
            </a:stretch>
          </p:blipFill>
          <p:spPr bwMode="auto">
            <a:xfrm>
              <a:off x="7253133" y="2165767"/>
              <a:ext cx="2473369" cy="2651760"/>
            </a:xfrm>
            <a:prstGeom prst="rect">
              <a:avLst/>
            </a:prstGeom>
            <a:noFill/>
          </p:spPr>
        </p:pic>
        <p:sp>
          <p:nvSpPr>
            <p:cNvPr id="20" name="TextBox 19"/>
            <p:cNvSpPr txBox="1"/>
            <p:nvPr/>
          </p:nvSpPr>
          <p:spPr>
            <a:xfrm rot="16200000">
              <a:off x="7350886" y="3249088"/>
              <a:ext cx="1236699" cy="377618"/>
            </a:xfrm>
            <a:prstGeom prst="rect">
              <a:avLst/>
            </a:prstGeom>
            <a:noFill/>
          </p:spPr>
          <p:txBody>
            <a:bodyPr wrap="none" rtlCol="0">
              <a:spAutoFit/>
            </a:bodyPr>
            <a:lstStyle/>
            <a:p>
              <a:r>
                <a:rPr lang="en-US" sz="1600" b="1" dirty="0" smtClean="0">
                  <a:solidFill>
                    <a:schemeClr val="tx1"/>
                  </a:solidFill>
                  <a:effectLst>
                    <a:outerShdw blurRad="38100" dist="38100" dir="2700000" algn="tl">
                      <a:srgbClr val="000000">
                        <a:alpha val="43137"/>
                      </a:srgbClr>
                    </a:outerShdw>
                  </a:effectLst>
                  <a:latin typeface="Trebuchet MS" pitchFamily="34" charset="0"/>
                </a:rPr>
                <a:t>CAPACITY</a:t>
              </a:r>
            </a:p>
          </p:txBody>
        </p:sp>
      </p:grpSp>
      <p:sp>
        <p:nvSpPr>
          <p:cNvPr id="23" name="Rectangle 22"/>
          <p:cNvSpPr/>
          <p:nvPr/>
        </p:nvSpPr>
        <p:spPr bwMode="auto">
          <a:xfrm>
            <a:off x="1074907" y="2934925"/>
            <a:ext cx="6485609" cy="707666"/>
          </a:xfrm>
          <a:prstGeom prst="rect">
            <a:avLst/>
          </a:prstGeom>
          <a:gradFill flip="none" rotWithShape="1">
            <a:gsLst>
              <a:gs pos="0">
                <a:srgbClr val="A45600">
                  <a:shade val="30000"/>
                  <a:satMod val="115000"/>
                </a:srgbClr>
              </a:gs>
              <a:gs pos="50000">
                <a:srgbClr val="A45600">
                  <a:shade val="67500"/>
                  <a:satMod val="115000"/>
                </a:srgbClr>
              </a:gs>
              <a:gs pos="100000">
                <a:srgbClr val="A45600">
                  <a:shade val="100000"/>
                  <a:satMod val="115000"/>
                </a:srgbClr>
              </a:gs>
            </a:gsLst>
            <a:lin ang="10800000" scaled="1"/>
            <a:tileRect/>
          </a:gradFill>
          <a:ln>
            <a:noFill/>
            <a:headEnd type="none" w="med" len="med"/>
            <a:tailEnd type="none" w="med" len="med"/>
          </a:ln>
          <a:effectLst>
            <a:outerShdw blurRad="254000" sx="108000" sy="108000" algn="bl" rotWithShape="0">
              <a:prstClr val="black">
                <a:alpha val="35000"/>
              </a:prstClr>
            </a:outerShdw>
          </a:effectLst>
          <a:scene3d>
            <a:camera prst="orthographicFront">
              <a:rot lat="0" lon="0" rev="0"/>
            </a:camera>
            <a:lightRig rig="contrasting" dir="t">
              <a:rot lat="0" lon="0" rev="1500000"/>
            </a:lightRig>
          </a:scene3d>
          <a:sp3d prstMaterial="metal">
            <a:bevelT/>
          </a:sp3d>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Most Important Storage Pillars</a:t>
            </a:r>
          </a:p>
        </p:txBody>
      </p:sp>
      <p:sp>
        <p:nvSpPr>
          <p:cNvPr id="21" name="Isosceles Triangle 20"/>
          <p:cNvSpPr/>
          <p:nvPr/>
        </p:nvSpPr>
        <p:spPr bwMode="auto">
          <a:xfrm>
            <a:off x="1098761" y="1055309"/>
            <a:ext cx="6439076" cy="1860606"/>
          </a:xfrm>
          <a:prstGeom prst="triangle">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headEnd type="none" w="med" len="med"/>
            <a:tailEnd type="none" w="med" len="med"/>
          </a:ln>
          <a:effectLst>
            <a:outerShdw blurRad="254000" sx="110000" sy="110000" algn="bl" rotWithShape="0">
              <a:prstClr val="black">
                <a:alpha val="35000"/>
              </a:prstClr>
            </a:outerShdw>
          </a:effectLst>
          <a:scene3d>
            <a:camera prst="orthographicFront">
              <a:rot lat="0" lon="0" rev="0"/>
            </a:camera>
            <a:lightRig rig="contrasting" dir="t">
              <a:rot lat="0" lon="0" rev="1500000"/>
            </a:lightRig>
          </a:scene3d>
          <a:sp3d>
            <a:bevelT/>
          </a:sp3d>
        </p:spPr>
        <p:style>
          <a:lnRef idx="2">
            <a:schemeClr val="accent5">
              <a:shade val="50000"/>
            </a:schemeClr>
          </a:lnRef>
          <a:fillRef idx="1">
            <a:schemeClr val="accent5"/>
          </a:fillRef>
          <a:effectRef idx="0">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24" name="TextBox 23"/>
          <p:cNvSpPr txBox="1"/>
          <p:nvPr/>
        </p:nvSpPr>
        <p:spPr>
          <a:xfrm>
            <a:off x="2806811" y="1582309"/>
            <a:ext cx="2959464" cy="1200329"/>
          </a:xfrm>
          <a:prstGeom prst="rect">
            <a:avLst/>
          </a:prstGeom>
          <a:noFill/>
        </p:spPr>
        <p:txBody>
          <a:bodyPr wrap="none" rtlCol="0">
            <a:spAutoFit/>
          </a:bodyPr>
          <a:lstStyle/>
          <a:p>
            <a:pPr algn="ctr" defTabSz="914063"/>
            <a:r>
              <a:rPr lang="en-US" sz="2400" dirty="0" smtClean="0">
                <a:effectLst>
                  <a:outerShdw blurRad="38100" dist="38100" dir="2700000" algn="tl">
                    <a:srgbClr val="000000">
                      <a:alpha val="43137"/>
                    </a:srgbClr>
                  </a:outerShdw>
                </a:effectLst>
                <a:latin typeface="Trebuchet MS" pitchFamily="34" charset="0"/>
              </a:rPr>
              <a:t>Usability</a:t>
            </a:r>
          </a:p>
          <a:p>
            <a:pPr algn="ctr" defTabSz="914063"/>
            <a:r>
              <a:rPr lang="en-US" sz="2400" dirty="0" smtClean="0">
                <a:effectLst>
                  <a:outerShdw blurRad="38100" dist="38100" dir="2700000" algn="tl">
                    <a:srgbClr val="000000">
                      <a:alpha val="43137"/>
                    </a:srgbClr>
                  </a:outerShdw>
                </a:effectLst>
                <a:latin typeface="Trebuchet MS" pitchFamily="34" charset="0"/>
              </a:rPr>
              <a:t>Mobility</a:t>
            </a:r>
          </a:p>
          <a:p>
            <a:pPr algn="ctr" defTabSz="914063"/>
            <a:r>
              <a:rPr lang="en-US" sz="2400" dirty="0" smtClean="0">
                <a:effectLst>
                  <a:outerShdw blurRad="38100" dist="38100" dir="2700000" algn="tl">
                    <a:srgbClr val="000000">
                      <a:alpha val="43137"/>
                    </a:srgbClr>
                  </a:outerShdw>
                </a:effectLst>
                <a:latin typeface="Trebuchet MS" pitchFamily="34" charset="0"/>
              </a:rPr>
              <a:t>Power Consumption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ptureBG.png"/>
          <p:cNvPicPr>
            <a:picLocks noChangeAspect="1"/>
          </p:cNvPicPr>
          <p:nvPr/>
        </p:nvPicPr>
        <p:blipFill>
          <a:blip r:embed="rId3">
            <a:lum bright="-11000" contrast="-11000"/>
          </a:blip>
          <a:stretch>
            <a:fillRect/>
          </a:stretch>
        </p:blipFill>
        <p:spPr>
          <a:xfrm>
            <a:off x="0" y="0"/>
            <a:ext cx="9144000" cy="6858000"/>
          </a:xfrm>
          <a:prstGeom prst="rect">
            <a:avLst/>
          </a:prstGeom>
        </p:spPr>
      </p:pic>
      <p:sp>
        <p:nvSpPr>
          <p:cNvPr id="2" name="Title 1"/>
          <p:cNvSpPr>
            <a:spLocks noGrp="1"/>
          </p:cNvSpPr>
          <p:nvPr>
            <p:ph type="title"/>
          </p:nvPr>
        </p:nvSpPr>
        <p:spPr>
          <a:xfrm>
            <a:off x="382588" y="228600"/>
            <a:ext cx="8380412" cy="553998"/>
          </a:xfrm>
        </p:spPr>
        <p:txBody>
          <a:bodyPr/>
          <a:lstStyle/>
          <a:p>
            <a:r>
              <a:rPr lang="en-US" sz="4000" dirty="0" smtClean="0"/>
              <a:t>Areas </a:t>
            </a:r>
            <a:r>
              <a:rPr sz="4000" smtClean="0"/>
              <a:t>Covered</a:t>
            </a:r>
            <a:endParaRPr lang="en-US" sz="4000" dirty="0"/>
          </a:p>
        </p:txBody>
      </p:sp>
      <p:pic>
        <p:nvPicPr>
          <p:cNvPr id="11" name="Picture 10" descr="CapturePC2.png"/>
          <p:cNvPicPr>
            <a:picLocks noChangeAspect="1"/>
          </p:cNvPicPr>
          <p:nvPr/>
        </p:nvPicPr>
        <p:blipFill>
          <a:blip r:embed="rId4"/>
          <a:stretch>
            <a:fillRect/>
          </a:stretch>
        </p:blipFill>
        <p:spPr>
          <a:xfrm>
            <a:off x="3067954" y="1233779"/>
            <a:ext cx="3008093" cy="3442892"/>
          </a:xfrm>
          <a:prstGeom prst="rect">
            <a:avLst/>
          </a:prstGeom>
        </p:spPr>
      </p:pic>
      <p:pic>
        <p:nvPicPr>
          <p:cNvPr id="77" name="Picture 76" descr="sandisk_pSSD_Left_big2.png"/>
          <p:cNvPicPr>
            <a:picLocks noChangeAspect="1"/>
          </p:cNvPicPr>
          <p:nvPr/>
        </p:nvPicPr>
        <p:blipFill>
          <a:blip r:embed="rId5"/>
          <a:stretch>
            <a:fillRect/>
          </a:stretch>
        </p:blipFill>
        <p:spPr>
          <a:xfrm>
            <a:off x="204163" y="3326370"/>
            <a:ext cx="3147125" cy="3105986"/>
          </a:xfrm>
          <a:prstGeom prst="rect">
            <a:avLst/>
          </a:prstGeom>
        </p:spPr>
      </p:pic>
      <p:pic>
        <p:nvPicPr>
          <p:cNvPr id="79" name="Picture 78" descr="core_2_extreme_mobile_cpu.png"/>
          <p:cNvPicPr>
            <a:picLocks noChangeAspect="1"/>
          </p:cNvPicPr>
          <p:nvPr/>
        </p:nvPicPr>
        <p:blipFill>
          <a:blip r:embed="rId6"/>
          <a:stretch>
            <a:fillRect/>
          </a:stretch>
        </p:blipFill>
        <p:spPr>
          <a:xfrm>
            <a:off x="6059996" y="4107264"/>
            <a:ext cx="2631828" cy="2163948"/>
          </a:xfrm>
          <a:prstGeom prst="rect">
            <a:avLst/>
          </a:prstGeom>
        </p:spPr>
      </p:pic>
      <p:sp>
        <p:nvSpPr>
          <p:cNvPr id="12" name="TextBox 11"/>
          <p:cNvSpPr txBox="1"/>
          <p:nvPr/>
        </p:nvSpPr>
        <p:spPr>
          <a:xfrm>
            <a:off x="7365442" y="3657600"/>
            <a:ext cx="832279"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Trebuchet MS" pitchFamily="34" charset="0"/>
              </a:rPr>
              <a:t>CPU</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 name="TextBox 12"/>
          <p:cNvSpPr txBox="1"/>
          <p:nvPr/>
        </p:nvSpPr>
        <p:spPr>
          <a:xfrm>
            <a:off x="7098953" y="557055"/>
            <a:ext cx="1109599"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latin typeface="Trebuchet MS" pitchFamily="34" charset="0"/>
              </a:rPr>
              <a:t>Screen</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TextBox 13"/>
          <p:cNvSpPr txBox="1"/>
          <p:nvPr/>
        </p:nvSpPr>
        <p:spPr>
          <a:xfrm>
            <a:off x="349674" y="2300767"/>
            <a:ext cx="2343284"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Trebuchet MS" pitchFamily="34" charset="0"/>
              </a:rPr>
              <a:t>Storage Considerations</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1" name="Picture 20" descr="satellite-L35-screen-02.png"/>
          <p:cNvPicPr>
            <a:picLocks noChangeAspect="1"/>
          </p:cNvPicPr>
          <p:nvPr/>
        </p:nvPicPr>
        <p:blipFill>
          <a:blip r:embed="rId7" cstate="print"/>
          <a:stretch>
            <a:fillRect/>
          </a:stretch>
        </p:blipFill>
        <p:spPr>
          <a:xfrm>
            <a:off x="6316888" y="1123950"/>
            <a:ext cx="2495551" cy="1800226"/>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ptureBG.png"/>
          <p:cNvPicPr>
            <a:picLocks noChangeAspect="1"/>
          </p:cNvPicPr>
          <p:nvPr/>
        </p:nvPicPr>
        <p:blipFill>
          <a:blip r:embed="rId3">
            <a:lum bright="-11000" contrast="-11000"/>
          </a:blip>
          <a:stretch>
            <a:fillRect/>
          </a:stretch>
        </p:blipFill>
        <p:spPr>
          <a:xfrm>
            <a:off x="0" y="0"/>
            <a:ext cx="9144000" cy="6858000"/>
          </a:xfrm>
          <a:prstGeom prst="rect">
            <a:avLst/>
          </a:prstGeom>
        </p:spPr>
      </p:pic>
      <p:sp>
        <p:nvSpPr>
          <p:cNvPr id="2" name="Title 1"/>
          <p:cNvSpPr>
            <a:spLocks noGrp="1"/>
          </p:cNvSpPr>
          <p:nvPr>
            <p:ph type="title"/>
          </p:nvPr>
        </p:nvSpPr>
        <p:spPr>
          <a:xfrm>
            <a:off x="382588" y="228600"/>
            <a:ext cx="8380412" cy="553998"/>
          </a:xfrm>
        </p:spPr>
        <p:txBody>
          <a:bodyPr/>
          <a:lstStyle/>
          <a:p>
            <a:r>
              <a:rPr sz="4000" smtClean="0">
                <a:effectLst>
                  <a:outerShdw blurRad="38100" dist="38100" dir="2700000" algn="tl">
                    <a:srgbClr val="000000">
                      <a:alpha val="43137"/>
                    </a:srgbClr>
                  </a:outerShdw>
                </a:effectLst>
              </a:rPr>
              <a:t>Storage Considerations</a:t>
            </a:r>
            <a:endParaRPr sz="4000" smtClean="0">
              <a:solidFill>
                <a:schemeClr val="tx1"/>
              </a:solidFill>
              <a:effectLst>
                <a:outerShdw blurRad="38100" dist="38100" dir="2700000" algn="tl">
                  <a:srgbClr val="000000">
                    <a:alpha val="43137"/>
                  </a:srgbClr>
                </a:outerShdw>
              </a:effectLst>
            </a:endParaRPr>
          </a:p>
        </p:txBody>
      </p:sp>
      <p:pic>
        <p:nvPicPr>
          <p:cNvPr id="77" name="Picture 76" descr="sandisk_pSSD_Left_big2.png"/>
          <p:cNvPicPr>
            <a:picLocks noChangeAspect="1"/>
          </p:cNvPicPr>
          <p:nvPr/>
        </p:nvPicPr>
        <p:blipFill>
          <a:blip r:embed="rId4"/>
          <a:stretch>
            <a:fillRect/>
          </a:stretch>
        </p:blipFill>
        <p:spPr>
          <a:xfrm>
            <a:off x="2726646" y="1901825"/>
            <a:ext cx="3147125" cy="31059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000" smtClean="0"/>
              <a:t>Windows 7 Disk Footprint</a:t>
            </a:r>
            <a:endParaRPr lang="en-US" sz="4000" dirty="0"/>
          </a:p>
        </p:txBody>
      </p:sp>
      <p:sp>
        <p:nvSpPr>
          <p:cNvPr id="3" name="Text Placeholder 2"/>
          <p:cNvSpPr txBox="1">
            <a:spLocks/>
          </p:cNvSpPr>
          <p:nvPr/>
        </p:nvSpPr>
        <p:spPr bwMode="auto">
          <a:xfrm>
            <a:off x="382588" y="1417638"/>
            <a:ext cx="8380412" cy="45089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00050" lvl="0" indent="-400050" defTabSz="912777" fontAlgn="base">
              <a:lnSpc>
                <a:spcPct val="90000"/>
              </a:lnSpc>
              <a:spcBef>
                <a:spcPts val="1800"/>
              </a:spcBef>
              <a:spcAft>
                <a:spcPct val="0"/>
              </a:spcAft>
              <a:buClr>
                <a:schemeClr val="tx2"/>
              </a:buClr>
              <a:buSzPct val="95000"/>
              <a:buBlip>
                <a:blip r:embed="rId3"/>
              </a:buBlip>
              <a:defRPr/>
            </a:pPr>
            <a:r>
              <a:rPr lang="en-US" sz="2400" b="1" kern="0" dirty="0" smtClean="0">
                <a:solidFill>
                  <a:schemeClr val="accent5"/>
                </a:solidFill>
                <a:effectLst>
                  <a:outerShdw blurRad="38100" dist="38100" dir="2700000" algn="tl">
                    <a:srgbClr val="000000">
                      <a:alpha val="43137"/>
                    </a:srgbClr>
                  </a:outerShdw>
                </a:effectLst>
                <a:latin typeface="Trebuchet MS" pitchFamily="34" charset="0"/>
              </a:rPr>
              <a:t>Windows 7 disk footprint smaller than Vista</a:t>
            </a:r>
          </a:p>
          <a:p>
            <a:pPr marL="685800" lvl="1" indent="-285750" defTabSz="912777" fontAlgn="base">
              <a:lnSpc>
                <a:spcPct val="90000"/>
              </a:lnSpc>
              <a:spcBef>
                <a:spcPts val="1200"/>
              </a:spcBef>
              <a:spcAft>
                <a:spcPct val="0"/>
              </a:spcAft>
              <a:buClr>
                <a:schemeClr val="tx2"/>
              </a:buClr>
              <a:buSzPct val="80000"/>
              <a:buBlip>
                <a:blip r:embed="rId4"/>
              </a:buBlip>
              <a:defRPr/>
            </a:pPr>
            <a:r>
              <a:rPr lang="en-US" sz="2000" dirty="0" smtClean="0">
                <a:latin typeface="Trebuchet MS" pitchFamily="34" charset="0"/>
              </a:rPr>
              <a:t>“Installed footprint” includes </a:t>
            </a: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logs, memory </a:t>
            </a:r>
            <a:b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dumps, caches, restore points, </a:t>
            </a:r>
            <a:r>
              <a:rPr lang="en-US" sz="2000"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pagefile</a:t>
            </a: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r>
              <a:rPr lang="en-US" sz="2000"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hiberfil</a:t>
            </a:r>
            <a:endParaRPr lang="en-US" sz="2000" dirty="0" smtClean="0">
              <a:latin typeface="Trebuchet MS" pitchFamily="34" charset="0"/>
            </a:endParaRPr>
          </a:p>
          <a:p>
            <a:pPr marL="685800" lvl="1" indent="-285750" defTabSz="912777" fontAlgn="base">
              <a:lnSpc>
                <a:spcPct val="90000"/>
              </a:lnSpc>
              <a:spcBef>
                <a:spcPts val="1200"/>
              </a:spcBef>
              <a:spcAft>
                <a:spcPct val="0"/>
              </a:spcAft>
              <a:buClr>
                <a:schemeClr val="tx2"/>
              </a:buClr>
              <a:buSzPct val="80000"/>
              <a:buBlip>
                <a:blip r:embed="rId4"/>
              </a:buBlip>
              <a:defRPr/>
            </a:pPr>
            <a:r>
              <a:rPr lang="en-US" sz="2000" dirty="0" smtClean="0">
                <a:latin typeface="Trebuchet MS" pitchFamily="34" charset="0"/>
              </a:rPr>
              <a:t>Balance:  Managing growth while providing new features</a:t>
            </a:r>
            <a:endParaRPr kumimoji="0" lang="en-US" sz="1600" b="1" i="0" u="none" strike="noStrike" kern="0" cap="none" spc="0" normalizeH="0" baseline="0" noProof="0" dirty="0" smtClean="0">
              <a:ln>
                <a:noFill/>
              </a:ln>
              <a:solidFill>
                <a:schemeClr val="accent5"/>
              </a:solidFill>
              <a:effectLst>
                <a:outerShdw blurRad="38100" dist="38100" dir="2700000" algn="tl">
                  <a:srgbClr val="000000">
                    <a:alpha val="43137"/>
                  </a:srgbClr>
                </a:outerShdw>
              </a:effectLst>
              <a:uLnTx/>
              <a:uFillTx/>
              <a:latin typeface="Trebuchet MS" pitchFamily="34" charset="0"/>
            </a:endParaRPr>
          </a:p>
          <a:p>
            <a:pPr marL="400050" lvl="0" indent="-400050" defTabSz="912777" fontAlgn="base">
              <a:lnSpc>
                <a:spcPct val="90000"/>
              </a:lnSpc>
              <a:spcBef>
                <a:spcPts val="1800"/>
              </a:spcBef>
              <a:spcAft>
                <a:spcPct val="0"/>
              </a:spcAft>
              <a:buClr>
                <a:schemeClr val="tx2"/>
              </a:buClr>
              <a:buSzPct val="95000"/>
              <a:buBlip>
                <a:blip r:embed="rId3"/>
              </a:buBlip>
              <a:defRPr/>
            </a:pPr>
            <a:r>
              <a:rPr lang="en-US" sz="2400" b="1" kern="0" dirty="0" smtClean="0">
                <a:solidFill>
                  <a:schemeClr val="accent5"/>
                </a:solidFill>
                <a:effectLst>
                  <a:outerShdw blurRad="38100" dist="38100" dir="2700000" algn="tl">
                    <a:srgbClr val="000000">
                      <a:alpha val="43137"/>
                    </a:srgbClr>
                  </a:outerShdw>
                </a:effectLst>
                <a:latin typeface="Trebuchet MS" pitchFamily="34" charset="0"/>
              </a:rPr>
              <a:t>Windows 7 </a:t>
            </a:r>
            <a:r>
              <a:rPr kumimoji="0" lang="en-US" sz="2400" b="1" i="0" u="none" strike="noStrike" kern="0" cap="none" spc="0" normalizeH="0" baseline="0" noProof="0" dirty="0" smtClean="0">
                <a:ln>
                  <a:noFill/>
                </a:ln>
                <a:solidFill>
                  <a:schemeClr val="accent5"/>
                </a:solidFill>
                <a:effectLst>
                  <a:outerShdw blurRad="38100" dist="38100" dir="2700000" algn="tl">
                    <a:srgbClr val="000000">
                      <a:alpha val="43137"/>
                    </a:srgbClr>
                  </a:outerShdw>
                </a:effectLst>
                <a:uLnTx/>
                <a:uFillTx/>
                <a:latin typeface="Trebuchet MS" pitchFamily="34" charset="0"/>
              </a:rPr>
              <a:t>will</a:t>
            </a:r>
            <a:r>
              <a:rPr kumimoji="0" lang="en-US" sz="2400" b="1" i="0" u="none" strike="noStrike" kern="0" cap="none" spc="0" normalizeH="0" noProof="0" dirty="0" smtClean="0">
                <a:ln>
                  <a:noFill/>
                </a:ln>
                <a:solidFill>
                  <a:schemeClr val="accent5"/>
                </a:solidFill>
                <a:effectLst>
                  <a:outerShdw blurRad="38100" dist="38100" dir="2700000" algn="tl">
                    <a:srgbClr val="000000">
                      <a:alpha val="43137"/>
                    </a:srgbClr>
                  </a:outerShdw>
                </a:effectLst>
                <a:uLnTx/>
                <a:uFillTx/>
                <a:latin typeface="Trebuchet MS" pitchFamily="34" charset="0"/>
              </a:rPr>
              <a:t> run well on 16GB systems</a:t>
            </a:r>
            <a:endParaRPr kumimoji="0" lang="en-US" sz="2400" b="1" i="0" u="none" strike="noStrike" kern="0" cap="none" spc="0" normalizeH="0" baseline="0" noProof="0" dirty="0" smtClean="0">
              <a:ln>
                <a:noFill/>
              </a:ln>
              <a:solidFill>
                <a:schemeClr val="accent5"/>
              </a:solidFill>
              <a:effectLst>
                <a:outerShdw blurRad="38100" dist="38100" dir="2700000" algn="tl">
                  <a:srgbClr val="000000">
                    <a:alpha val="43137"/>
                  </a:srgbClr>
                </a:outerShdw>
              </a:effectLst>
              <a:uLnTx/>
              <a:uFillTx/>
              <a:latin typeface="Trebuchet MS" pitchFamily="34" charset="0"/>
            </a:endParaRPr>
          </a:p>
          <a:p>
            <a:pPr marL="685800" lvl="1" indent="-285750" defTabSz="912777" fontAlgn="base">
              <a:lnSpc>
                <a:spcPct val="90000"/>
              </a:lnSpc>
              <a:spcBef>
                <a:spcPts val="1200"/>
              </a:spcBef>
              <a:spcAft>
                <a:spcPct val="0"/>
              </a:spcAft>
              <a:buClr>
                <a:schemeClr val="tx2"/>
              </a:buClr>
              <a:buSzPct val="80000"/>
              <a:buBlip>
                <a:blip r:embed="rId4"/>
              </a:buBlip>
              <a:defRPr/>
            </a:pP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~50% of drive used by Windows over life of PC</a:t>
            </a:r>
          </a:p>
          <a:p>
            <a:pPr marL="971550" lvl="2" indent="-285750" defTabSz="912777" fontAlgn="base">
              <a:lnSpc>
                <a:spcPct val="90000"/>
              </a:lnSpc>
              <a:spcBef>
                <a:spcPts val="1200"/>
              </a:spcBef>
              <a:spcAft>
                <a:spcPct val="0"/>
              </a:spcAft>
              <a:buClr>
                <a:schemeClr val="tx2"/>
              </a:buClr>
              <a:buSzPct val="80000"/>
              <a:buBlip>
                <a:blip r:embed="rId4"/>
              </a:buBlip>
              <a:defRPr/>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Daily use, including growth and footprint per above</a:t>
            </a:r>
            <a:endPar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685800" marR="0" lvl="1" indent="-285750" algn="l" defTabSz="912777" rtl="0" eaLnBrk="1" fontAlgn="base" latinLnBrk="0" hangingPunct="1">
              <a:lnSpc>
                <a:spcPct val="90000"/>
              </a:lnSpc>
              <a:spcBef>
                <a:spcPts val="1200"/>
              </a:spcBef>
              <a:spcAft>
                <a:spcPct val="0"/>
              </a:spcAft>
              <a:buClr>
                <a:schemeClr val="tx2"/>
              </a:buClr>
              <a:buSzPct val="80000"/>
              <a:buFontTx/>
              <a:buBlip>
                <a:blip r:embed="rId4"/>
              </a:buBlip>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~50% of drive available</a:t>
            </a:r>
          </a:p>
          <a:p>
            <a:pPr marL="971550" marR="0" lvl="2" indent="-285750" algn="l" defTabSz="912777" rtl="0" eaLnBrk="1" fontAlgn="base" latinLnBrk="0" hangingPunct="1">
              <a:lnSpc>
                <a:spcPct val="90000"/>
              </a:lnSpc>
              <a:spcBef>
                <a:spcPts val="1200"/>
              </a:spcBef>
              <a:spcAft>
                <a:spcPct val="0"/>
              </a:spcAft>
              <a:buClr>
                <a:schemeClr val="tx2"/>
              </a:buClr>
              <a:buSzPct val="80000"/>
              <a:buFontTx/>
              <a:buBlip>
                <a:blip r:embed="rId4"/>
              </a:buBlip>
              <a:tabLst/>
              <a:defRPr/>
            </a:pPr>
            <a:r>
              <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Applications</a:t>
            </a:r>
          </a:p>
          <a:p>
            <a:pPr marL="971550" marR="0" lvl="2" indent="-285750" algn="l" defTabSz="912777" rtl="0" eaLnBrk="1" fontAlgn="base" latinLnBrk="0" hangingPunct="1">
              <a:lnSpc>
                <a:spcPct val="90000"/>
              </a:lnSpc>
              <a:spcBef>
                <a:spcPts val="1200"/>
              </a:spcBef>
              <a:spcAft>
                <a:spcPct val="0"/>
              </a:spcAft>
              <a:buClr>
                <a:schemeClr val="tx2"/>
              </a:buClr>
              <a:buSzPct val="80000"/>
              <a:buFontTx/>
              <a:buBlip>
                <a:blip r:embed="rId4"/>
              </a:buBlip>
              <a:tabLst/>
              <a:defRPr/>
            </a:pPr>
            <a:r>
              <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Media storage</a:t>
            </a:r>
          </a:p>
          <a:p>
            <a:pPr marL="971550" marR="0" lvl="2" indent="-285750" algn="l" defTabSz="912777" rtl="0" eaLnBrk="1" fontAlgn="base" latinLnBrk="0" hangingPunct="1">
              <a:lnSpc>
                <a:spcPct val="90000"/>
              </a:lnSpc>
              <a:spcBef>
                <a:spcPts val="1200"/>
              </a:spcBef>
              <a:spcAft>
                <a:spcPct val="0"/>
              </a:spcAft>
              <a:buClr>
                <a:schemeClr val="tx2"/>
              </a:buClr>
              <a:buSzPct val="80000"/>
              <a:buFontTx/>
              <a:buBlip>
                <a:blip r:embed="rId4"/>
              </a:buBlip>
              <a:tabLst/>
              <a:defRPr/>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Working space for installs</a:t>
            </a:r>
            <a:endPar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Why Flash Storage For </a:t>
            </a:r>
            <a:r>
              <a:rPr lang="en-US" sz="4000" dirty="0" err="1" smtClean="0"/>
              <a:t>Netbooks</a:t>
            </a:r>
            <a:r>
              <a:rPr lang="en-US" sz="4000" dirty="0" smtClean="0"/>
              <a:t>?</a:t>
            </a:r>
            <a:endParaRPr lang="en-US" sz="4000" dirty="0"/>
          </a:p>
        </p:txBody>
      </p:sp>
      <p:sp>
        <p:nvSpPr>
          <p:cNvPr id="14" name="Text Placeholder 2"/>
          <p:cNvSpPr>
            <a:spLocks noGrp="1"/>
          </p:cNvSpPr>
          <p:nvPr>
            <p:ph type="body" idx="1"/>
          </p:nvPr>
        </p:nvSpPr>
        <p:spPr>
          <a:xfrm>
            <a:off x="381000" y="971966"/>
            <a:ext cx="8589962" cy="1637371"/>
          </a:xfrm>
        </p:spPr>
        <p:txBody>
          <a:bodyPr/>
          <a:lstStyle/>
          <a:p>
            <a:pPr marL="342900" indent="-342900"/>
            <a:r>
              <a:rPr lang="en-US" sz="2400" dirty="0" smtClean="0">
                <a:solidFill>
                  <a:schemeClr val="tx2"/>
                </a:solidFill>
              </a:rPr>
              <a:t>Non-volatile memory is an excellent fit for Netbooks</a:t>
            </a:r>
          </a:p>
          <a:p>
            <a:pPr marL="342900" indent="-342900"/>
            <a:r>
              <a:rPr lang="en-US" sz="2400" dirty="0" smtClean="0">
                <a:solidFill>
                  <a:schemeClr val="tx2"/>
                </a:solidFill>
              </a:rPr>
              <a:t>Resistant to shock, dust, temperature, </a:t>
            </a:r>
            <a:br>
              <a:rPr lang="en-US" sz="2400" dirty="0" smtClean="0">
                <a:solidFill>
                  <a:schemeClr val="tx2"/>
                </a:solidFill>
              </a:rPr>
            </a:br>
            <a:r>
              <a:rPr lang="en-US" sz="2400" dirty="0" smtClean="0">
                <a:solidFill>
                  <a:schemeClr val="tx2"/>
                </a:solidFill>
              </a:rPr>
              <a:t>humidity, lower power, small form factor </a:t>
            </a:r>
          </a:p>
          <a:p>
            <a:pPr marL="342900" indent="-342900"/>
            <a:r>
              <a:rPr lang="en-US" sz="2400" dirty="0" smtClean="0">
                <a:solidFill>
                  <a:schemeClr val="tx2"/>
                </a:solidFill>
              </a:rPr>
              <a:t>Lower cost for low-end devices</a:t>
            </a:r>
          </a:p>
        </p:txBody>
      </p:sp>
      <p:sp>
        <p:nvSpPr>
          <p:cNvPr id="5" name="TextBox 4"/>
          <p:cNvSpPr txBox="1"/>
          <p:nvPr/>
        </p:nvSpPr>
        <p:spPr>
          <a:xfrm>
            <a:off x="329610" y="6041846"/>
            <a:ext cx="7494359" cy="400110"/>
          </a:xfrm>
          <a:prstGeom prst="rect">
            <a:avLst/>
          </a:prstGeom>
          <a:noFill/>
        </p:spPr>
        <p:txBody>
          <a:bodyPr wrap="none" rtlCol="0">
            <a:spAutoFit/>
          </a:bodyPr>
          <a:lstStyle/>
          <a:p>
            <a:r>
              <a:rPr lang="en-US" sz="1000" dirty="0" smtClean="0">
                <a:solidFill>
                  <a:schemeClr val="tx1"/>
                </a:solidFill>
                <a:effectLst>
                  <a:outerShdw blurRad="38100" dist="38100" dir="2700000" algn="tl">
                    <a:srgbClr val="000000">
                      <a:alpha val="43137"/>
                    </a:srgbClr>
                  </a:outerShdw>
                </a:effectLst>
                <a:latin typeface="Trebuchet MS" pitchFamily="34" charset="0"/>
                <a:cs typeface="Arial" pitchFamily="34" charset="0"/>
              </a:rPr>
              <a:t>Source:</a:t>
            </a:r>
            <a:r>
              <a:rPr lang="en-US" sz="1000" dirty="0" smtClean="0">
                <a:latin typeface="Trebuchet MS" pitchFamily="34" charset="0"/>
                <a:cs typeface="Arial" pitchFamily="34" charset="0"/>
              </a:rPr>
              <a:t>  Market Statistics: History, Market Share and Forecast, HDDs, Worldwide, 2003-2012</a:t>
            </a:r>
            <a:r>
              <a:rPr lang="en-US" sz="1000" dirty="0" smtClean="0">
                <a:solidFill>
                  <a:schemeClr val="tx1"/>
                </a:solidFill>
                <a:effectLst>
                  <a:outerShdw blurRad="38100" dist="38100" dir="2700000" algn="tl">
                    <a:srgbClr val="000000">
                      <a:alpha val="43137"/>
                    </a:srgbClr>
                  </a:outerShdw>
                </a:effectLst>
                <a:latin typeface="Trebuchet MS" pitchFamily="34" charset="0"/>
                <a:cs typeface="Arial" pitchFamily="34" charset="0"/>
              </a:rPr>
              <a:t> , Gartner </a:t>
            </a:r>
            <a:r>
              <a:rPr lang="en-US" sz="1000" dirty="0" smtClean="0">
                <a:effectLst>
                  <a:outerShdw blurRad="38100" dist="38100" dir="2700000" algn="tl">
                    <a:srgbClr val="000000">
                      <a:alpha val="43137"/>
                    </a:srgbClr>
                  </a:outerShdw>
                </a:effectLst>
                <a:latin typeface="Trebuchet MS" pitchFamily="34" charset="0"/>
                <a:cs typeface="Arial" pitchFamily="34" charset="0"/>
              </a:rPr>
              <a:t>June 2008, John Monroe </a:t>
            </a:r>
          </a:p>
          <a:p>
            <a:r>
              <a:rPr lang="en-GB" sz="1000" dirty="0" smtClean="0">
                <a:latin typeface="Trebuchet MS" pitchFamily="34" charset="0"/>
              </a:rPr>
              <a:t>              Semiconductor Forecast Worldwide--Forecast Database [SEQS-WW-DB-DATA], Gartner August 2008, Joe </a:t>
            </a:r>
            <a:r>
              <a:rPr lang="en-GB" sz="1000" dirty="0" err="1" smtClean="0">
                <a:latin typeface="Trebuchet MS" pitchFamily="34" charset="0"/>
              </a:rPr>
              <a:t>Unsworth</a:t>
            </a:r>
            <a:endParaRPr lang="en-US" sz="1000" dirty="0" smtClean="0">
              <a:solidFill>
                <a:schemeClr val="tx1"/>
              </a:solidFill>
              <a:effectLst>
                <a:outerShdw blurRad="38100" dist="38100" dir="2700000" algn="tl">
                  <a:srgbClr val="000000">
                    <a:alpha val="43137"/>
                  </a:srgbClr>
                </a:outerShdw>
              </a:effectLst>
              <a:latin typeface="Trebuchet MS" pitchFamily="34" charset="0"/>
              <a:cs typeface="Arial" pitchFamily="34" charset="0"/>
            </a:endParaRPr>
          </a:p>
        </p:txBody>
      </p:sp>
      <p:sp>
        <p:nvSpPr>
          <p:cNvPr id="13" name="Rectangle 12"/>
          <p:cNvSpPr/>
          <p:nvPr/>
        </p:nvSpPr>
        <p:spPr bwMode="auto">
          <a:xfrm>
            <a:off x="654530" y="2760478"/>
            <a:ext cx="7842738" cy="3123027"/>
          </a:xfrm>
          <a:prstGeom prst="rect">
            <a:avLst/>
          </a:prstGeom>
          <a:solidFill>
            <a:schemeClr val="bg2"/>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6452657" y="5612404"/>
            <a:ext cx="1766830" cy="246221"/>
          </a:xfrm>
          <a:prstGeom prst="rect">
            <a:avLst/>
          </a:prstGeom>
          <a:noFill/>
        </p:spPr>
        <p:txBody>
          <a:bodyPr wrap="none" rtlCol="0">
            <a:spAutoFit/>
          </a:bodyPr>
          <a:lstStyle/>
          <a:p>
            <a:r>
              <a:rPr lang="en-US" sz="1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Graph Created By Microsoft</a:t>
            </a:r>
          </a:p>
        </p:txBody>
      </p:sp>
      <p:graphicFrame>
        <p:nvGraphicFramePr>
          <p:cNvPr id="16" name="Chart 15"/>
          <p:cNvGraphicFramePr/>
          <p:nvPr/>
        </p:nvGraphicFramePr>
        <p:xfrm>
          <a:off x="591225" y="2781579"/>
          <a:ext cx="7877908" cy="313709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5"/>
          <p:cNvSpPr txBox="1"/>
          <p:nvPr/>
        </p:nvSpPr>
        <p:spPr>
          <a:xfrm>
            <a:off x="1857571" y="4552682"/>
            <a:ext cx="1166935" cy="2308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b="1" dirty="0">
                <a:solidFill>
                  <a:schemeClr val="bg2"/>
                </a:solidFill>
              </a:rPr>
              <a:t>-- --160 GB ----</a:t>
            </a:r>
          </a:p>
        </p:txBody>
      </p:sp>
      <p:sp>
        <p:nvSpPr>
          <p:cNvPr id="18" name="TextBox 8"/>
          <p:cNvSpPr txBox="1"/>
          <p:nvPr/>
        </p:nvSpPr>
        <p:spPr>
          <a:xfrm>
            <a:off x="3299440" y="4567632"/>
            <a:ext cx="1166935" cy="2308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b="1" dirty="0">
                <a:solidFill>
                  <a:schemeClr val="bg2"/>
                </a:solidFill>
              </a:rPr>
              <a:t>-- --320 GB ----</a:t>
            </a:r>
          </a:p>
        </p:txBody>
      </p:sp>
      <p:sp>
        <p:nvSpPr>
          <p:cNvPr id="19" name="TextBox 6"/>
          <p:cNvSpPr txBox="1"/>
          <p:nvPr/>
        </p:nvSpPr>
        <p:spPr>
          <a:xfrm>
            <a:off x="4504234" y="4563675"/>
            <a:ext cx="1166935" cy="2308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b="1" dirty="0">
                <a:solidFill>
                  <a:schemeClr val="bg2"/>
                </a:solidFill>
              </a:rPr>
              <a:t>-- --500 GB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wujcik\Desktop\_PROJECTS\WinHEC Storage Life\WinHEC Presentation\images\Yin_yang2.png"/>
          <p:cNvPicPr>
            <a:picLocks noChangeAspect="1" noChangeArrowheads="1"/>
          </p:cNvPicPr>
          <p:nvPr/>
        </p:nvPicPr>
        <p:blipFill>
          <a:blip r:embed="rId3"/>
          <a:srcRect/>
          <a:stretch>
            <a:fillRect/>
          </a:stretch>
        </p:blipFill>
        <p:spPr bwMode="auto">
          <a:xfrm>
            <a:off x="1832504" y="736479"/>
            <a:ext cx="5478992" cy="546723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pic>
      <p:sp>
        <p:nvSpPr>
          <p:cNvPr id="2" name="Title 1"/>
          <p:cNvSpPr>
            <a:spLocks noGrp="1"/>
          </p:cNvSpPr>
          <p:nvPr>
            <p:ph type="title"/>
          </p:nvPr>
        </p:nvSpPr>
        <p:spPr>
          <a:xfrm>
            <a:off x="382588" y="228600"/>
            <a:ext cx="8380412" cy="553998"/>
          </a:xfrm>
        </p:spPr>
        <p:txBody>
          <a:bodyPr/>
          <a:lstStyle/>
          <a:p>
            <a:r>
              <a:rPr sz="4000" smtClean="0"/>
              <a:t>Is Flash Ideal?</a:t>
            </a:r>
            <a:endParaRPr lang="en-US" sz="4000" dirty="0"/>
          </a:p>
        </p:txBody>
      </p:sp>
      <p:sp>
        <p:nvSpPr>
          <p:cNvPr id="4" name="Content Placeholder 3"/>
          <p:cNvSpPr>
            <a:spLocks noGrp="1"/>
          </p:cNvSpPr>
          <p:nvPr>
            <p:ph sz="half" idx="1"/>
          </p:nvPr>
        </p:nvSpPr>
        <p:spPr>
          <a:xfrm>
            <a:off x="2770839" y="3520830"/>
            <a:ext cx="2958575" cy="2220095"/>
          </a:xfrm>
        </p:spPr>
        <p:txBody>
          <a:bodyPr/>
          <a:lstStyle/>
          <a:p>
            <a:pPr algn="ctr">
              <a:spcBef>
                <a:spcPts val="1000"/>
              </a:spcBef>
              <a:buNone/>
            </a:pPr>
            <a:r>
              <a:rPr lang="en-US" sz="1800" b="1" dirty="0" smtClean="0">
                <a:solidFill>
                  <a:schemeClr val="bg2"/>
                </a:solidFill>
                <a:effectLst/>
              </a:rPr>
              <a:t>YES</a:t>
            </a:r>
          </a:p>
          <a:p>
            <a:pPr algn="ctr">
              <a:spcBef>
                <a:spcPts val="1000"/>
              </a:spcBef>
              <a:buNone/>
            </a:pPr>
            <a:r>
              <a:rPr lang="en-US" sz="1600" dirty="0" smtClean="0">
                <a:solidFill>
                  <a:schemeClr val="bg2"/>
                </a:solidFill>
                <a:effectLst/>
              </a:rPr>
              <a:t>Smaller form factor</a:t>
            </a:r>
          </a:p>
          <a:p>
            <a:pPr algn="ctr">
              <a:spcBef>
                <a:spcPts val="1000"/>
              </a:spcBef>
              <a:buNone/>
            </a:pPr>
            <a:r>
              <a:rPr lang="en-US" sz="1600" dirty="0" smtClean="0">
                <a:solidFill>
                  <a:schemeClr val="bg2"/>
                </a:solidFill>
                <a:effectLst/>
              </a:rPr>
              <a:t>Less power consumption</a:t>
            </a:r>
          </a:p>
          <a:p>
            <a:pPr algn="ctr">
              <a:spcBef>
                <a:spcPts val="1000"/>
              </a:spcBef>
              <a:buNone/>
            </a:pPr>
            <a:r>
              <a:rPr lang="en-US" sz="1600" dirty="0" smtClean="0">
                <a:solidFill>
                  <a:schemeClr val="bg2"/>
                </a:solidFill>
                <a:effectLst/>
              </a:rPr>
              <a:t>Fast  reads</a:t>
            </a:r>
          </a:p>
          <a:p>
            <a:pPr algn="ctr">
              <a:spcBef>
                <a:spcPts val="1000"/>
              </a:spcBef>
              <a:buNone/>
            </a:pPr>
            <a:r>
              <a:rPr lang="en-US" sz="1600" dirty="0" smtClean="0">
                <a:solidFill>
                  <a:schemeClr val="bg2"/>
                </a:solidFill>
                <a:effectLst/>
              </a:rPr>
              <a:t>Cheaper cost</a:t>
            </a:r>
          </a:p>
          <a:p>
            <a:pPr marL="0" algn="ctr">
              <a:spcBef>
                <a:spcPts val="1000"/>
              </a:spcBef>
              <a:buNone/>
            </a:pPr>
            <a:r>
              <a:rPr lang="en-US" sz="1600" dirty="0" smtClean="0">
                <a:solidFill>
                  <a:schemeClr val="bg2"/>
                </a:solidFill>
                <a:effectLst/>
              </a:rPr>
              <a:t>More resistant to</a:t>
            </a:r>
            <a:br>
              <a:rPr lang="en-US" sz="1600" dirty="0" smtClean="0">
                <a:solidFill>
                  <a:schemeClr val="bg2"/>
                </a:solidFill>
                <a:effectLst/>
              </a:rPr>
            </a:br>
            <a:r>
              <a:rPr lang="en-US" sz="1600" dirty="0" smtClean="0">
                <a:solidFill>
                  <a:schemeClr val="bg2"/>
                </a:solidFill>
                <a:effectLst/>
              </a:rPr>
              <a:t> environmental stresses</a:t>
            </a:r>
          </a:p>
        </p:txBody>
      </p:sp>
      <p:sp>
        <p:nvSpPr>
          <p:cNvPr id="5" name="Content Placeholder 4"/>
          <p:cNvSpPr>
            <a:spLocks noGrp="1"/>
          </p:cNvSpPr>
          <p:nvPr>
            <p:ph sz="half" idx="2"/>
          </p:nvPr>
        </p:nvSpPr>
        <p:spPr>
          <a:xfrm>
            <a:off x="3750959" y="1064818"/>
            <a:ext cx="2734962" cy="2062103"/>
          </a:xfrm>
        </p:spPr>
        <p:txBody>
          <a:bodyPr/>
          <a:lstStyle/>
          <a:p>
            <a:pPr algn="ctr">
              <a:spcBef>
                <a:spcPts val="1000"/>
              </a:spcBef>
              <a:buNone/>
            </a:pPr>
            <a:r>
              <a:rPr lang="en-US" sz="2000" b="1" dirty="0" smtClean="0">
                <a:effectLst/>
              </a:rPr>
              <a:t>No</a:t>
            </a:r>
          </a:p>
          <a:p>
            <a:pPr algn="ctr">
              <a:spcBef>
                <a:spcPts val="1000"/>
              </a:spcBef>
              <a:buNone/>
            </a:pPr>
            <a:r>
              <a:rPr lang="en-US" sz="1800" dirty="0" smtClean="0">
                <a:effectLst/>
              </a:rPr>
              <a:t>Limited lifetime</a:t>
            </a:r>
          </a:p>
          <a:p>
            <a:pPr algn="ctr">
              <a:spcBef>
                <a:spcPts val="1000"/>
              </a:spcBef>
              <a:buNone/>
            </a:pPr>
            <a:r>
              <a:rPr lang="en-US" sz="1800" dirty="0" smtClean="0">
                <a:effectLst/>
              </a:rPr>
              <a:t>Limited data retention</a:t>
            </a:r>
          </a:p>
          <a:p>
            <a:pPr algn="ctr">
              <a:spcBef>
                <a:spcPts val="1000"/>
              </a:spcBef>
              <a:buNone/>
            </a:pPr>
            <a:r>
              <a:rPr lang="en-US" sz="1800" dirty="0" smtClean="0">
                <a:effectLst/>
              </a:rPr>
              <a:t>Slow writes</a:t>
            </a:r>
          </a:p>
          <a:p>
            <a:pPr marL="0" algn="ctr">
              <a:spcBef>
                <a:spcPts val="600"/>
              </a:spcBef>
              <a:buNone/>
            </a:pPr>
            <a:r>
              <a:rPr lang="en-US" sz="1800" dirty="0" smtClean="0">
                <a:effectLst/>
              </a:rPr>
              <a:t>Latency caused by</a:t>
            </a:r>
            <a:br>
              <a:rPr lang="en-US" sz="1800" dirty="0" smtClean="0">
                <a:effectLst/>
              </a:rPr>
            </a:br>
            <a:r>
              <a:rPr lang="en-US" sz="1800" dirty="0" smtClean="0">
                <a:effectLst/>
              </a:rPr>
              <a:t>wear leveling</a:t>
            </a:r>
            <a:endParaRPr lang="en-US" sz="1800" dirty="0">
              <a:effectLst/>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solidFill>
          <a:schemeClr val="bg2"/>
        </a:solidFill>
        <a:ln>
          <a:noFill/>
          <a:headEnd type="none" w="med" len="med"/>
          <a:tailEnd type="none" w="med" len="med"/>
        </a:ln>
        <a:effectLst>
          <a:glow rad="70000">
            <a:schemeClr val="bg2">
              <a:lumMod val="95000"/>
              <a:lumOff val="5000"/>
              <a:alpha val="50000"/>
            </a:schemeClr>
          </a:glow>
        </a:effectLst>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1135</Words>
  <Application>Microsoft Office PowerPoint</Application>
  <PresentationFormat>On-screen Show (4:3)</PresentationFormat>
  <Paragraphs>243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WinHEC 2008 Template_NEW_9.22.08</vt:lpstr>
      <vt:lpstr>Slide 1</vt:lpstr>
      <vt:lpstr>Designing Flash-based Netbooks For Windows 7 Operating System</vt:lpstr>
      <vt:lpstr>Agenda And Vision </vt:lpstr>
      <vt:lpstr>Pillars Of The Best Netbooks</vt:lpstr>
      <vt:lpstr>Areas Covered</vt:lpstr>
      <vt:lpstr>Storage Considerations</vt:lpstr>
      <vt:lpstr>Windows 7 Disk Footprint</vt:lpstr>
      <vt:lpstr>Why Flash Storage For Netbooks?</vt:lpstr>
      <vt:lpstr>Is Flash Ideal?</vt:lpstr>
      <vt:lpstr>NAND Flash Performance And Endurance</vt:lpstr>
      <vt:lpstr>In An Ideal World…</vt:lpstr>
      <vt:lpstr>Reality Of Flash</vt:lpstr>
      <vt:lpstr>Reclaim Efficiency</vt:lpstr>
      <vt:lpstr>Wear Leveling</vt:lpstr>
      <vt:lpstr>Flash Storage Lifetime</vt:lpstr>
      <vt:lpstr>Calculating Write Rate</vt:lpstr>
      <vt:lpstr>Example</vt:lpstr>
      <vt:lpstr>Using Multiple Flash Types</vt:lpstr>
      <vt:lpstr>Other Storage Considerations</vt:lpstr>
      <vt:lpstr>CPU Considerations</vt:lpstr>
      <vt:lpstr>Performance I/O balancing speed consideration</vt:lpstr>
      <vt:lpstr>Performance CPU and I/O balancing</vt:lpstr>
      <vt:lpstr>Screen Considerations</vt:lpstr>
      <vt:lpstr>Screen Considerations</vt:lpstr>
      <vt:lpstr>Our Commitment</vt:lpstr>
      <vt:lpstr>Windows 7 Flash Technologies</vt:lpstr>
      <vt:lpstr>Flashed Based Netbook Design Guide</vt:lpstr>
      <vt:lpstr>Call To Action</vt:lpstr>
      <vt:lpstr>Additional Resources Related sessions </vt:lpstr>
      <vt:lpstr>Please Complete A Session Evaluation Form Your input is important!</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2008-11-12T06:55:19Z</dcterms:created>
  <dcterms:modified xsi:type="dcterms:W3CDTF">2008-11-12T06:55:25Z</dcterms:modified>
  <cp:contentType/>
</cp:coreProperties>
</file>