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57" r:id="rId3"/>
    <p:sldId id="276" r:id="rId4"/>
    <p:sldId id="277" r:id="rId5"/>
    <p:sldId id="291" r:id="rId6"/>
    <p:sldId id="294" r:id="rId7"/>
    <p:sldId id="295" r:id="rId8"/>
    <p:sldId id="292" r:id="rId9"/>
    <p:sldId id="278" r:id="rId10"/>
    <p:sldId id="306" r:id="rId11"/>
    <p:sldId id="293" r:id="rId12"/>
    <p:sldId id="279" r:id="rId13"/>
    <p:sldId id="307" r:id="rId14"/>
    <p:sldId id="308" r:id="rId15"/>
    <p:sldId id="281" r:id="rId16"/>
    <p:sldId id="296" r:id="rId17"/>
    <p:sldId id="303" r:id="rId18"/>
    <p:sldId id="304" r:id="rId19"/>
    <p:sldId id="305" r:id="rId20"/>
    <p:sldId id="309" r:id="rId21"/>
    <p:sldId id="297" r:id="rId22"/>
    <p:sldId id="298" r:id="rId23"/>
    <p:sldId id="299" r:id="rId24"/>
    <p:sldId id="261" r:id="rId2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1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538C22-714B-47EE-B785-6AF254650A57}" type="datetimeFigureOut">
              <a:rPr lang="sk-SK" smtClean="0"/>
              <a:pPr/>
              <a:t>29. 2. 2008</a:t>
            </a:fld>
            <a:endParaRPr lang="sk-SK"/>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746220-D074-4E41-AE2B-98709B5061AC}" type="slidenum">
              <a:rPr lang="sk-SK" smtClean="0"/>
              <a:pPr/>
              <a:t>‹#›</a:t>
            </a:fld>
            <a:endParaRPr lang="sk-SK"/>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99436A-5DB1-46B8-9383-50746506DA58}" type="datetimeFigureOut">
              <a:rPr lang="sk-SK" smtClean="0"/>
              <a:pPr/>
              <a:t>29. 2. 2008</a:t>
            </a:fld>
            <a:endParaRPr lang="sk-S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1A3C53-1A22-4FA2-9EDB-C45D43587D89}" type="slidenum">
              <a:rPr lang="sk-SK" smtClean="0"/>
              <a:pPr/>
              <a:t>‹#›</a:t>
            </a:fld>
            <a:endParaRPr lang="sk-SK"/>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Title: Using Network Access Protection</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Talking Points: </a:t>
            </a:r>
            <a:r>
              <a:rPr lang="en-US" sz="1200" kern="1200" dirty="0" smtClean="0">
                <a:solidFill>
                  <a:schemeClr val="tx1"/>
                </a:solidFill>
                <a:latin typeface="+mn-lt"/>
                <a:ea typeface="+mn-ea"/>
                <a:cs typeface="+mn-cs"/>
              </a:rPr>
              <a:t>Let’s look in more depth in how Network Access Protection works.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Network Access Protection  works with agents in the Windows XP SP2 or Windows Vista client operating systems. The client environment includes the System Health Agents (SHAs), a Quarantine Agent (QA) and an Enforcement Client (EC). The Secure Hash Algorithm (SHA) checks the state of a client and declares its health. Each SHA is defined for a system health requirement or a set of system health requirements. For example, there might be an SHA for antivirus signatures and an SHA for operating system updates. </a:t>
            </a:r>
          </a:p>
          <a:p>
            <a:r>
              <a:rPr lang="en-US" sz="1200" b="1" kern="1200" dirty="0" smtClean="0">
                <a:solidFill>
                  <a:schemeClr val="tx1"/>
                </a:solidFill>
                <a:latin typeface="+mn-lt"/>
                <a:ea typeface="+mn-ea"/>
                <a:cs typeface="+mn-cs"/>
              </a:rPr>
              <a:t>[BUILD1] Try to Connect to a Network: </a:t>
            </a:r>
            <a:r>
              <a:rPr lang="en-US" sz="1200" kern="1200" dirty="0" smtClean="0">
                <a:solidFill>
                  <a:schemeClr val="tx1"/>
                </a:solidFill>
                <a:latin typeface="+mn-lt"/>
                <a:ea typeface="+mn-ea"/>
                <a:cs typeface="+mn-cs"/>
              </a:rPr>
              <a:t>When a Windows client computer connects though DHCP, a VPN, or a router, the system health </a:t>
            </a:r>
            <a:r>
              <a:rPr lang="en-US" sz="1200" kern="1200" dirty="0" err="1" smtClean="0">
                <a:solidFill>
                  <a:schemeClr val="tx1"/>
                </a:solidFill>
                <a:latin typeface="+mn-lt"/>
                <a:ea typeface="+mn-ea"/>
                <a:cs typeface="+mn-cs"/>
              </a:rPr>
              <a:t>validators</a:t>
            </a:r>
            <a:r>
              <a:rPr lang="en-US" sz="1200" kern="1200" dirty="0" smtClean="0">
                <a:solidFill>
                  <a:schemeClr val="tx1"/>
                </a:solidFill>
                <a:latin typeface="+mn-lt"/>
                <a:ea typeface="+mn-ea"/>
                <a:cs typeface="+mn-cs"/>
              </a:rPr>
              <a:t> state what the computer’s health is.  </a:t>
            </a:r>
          </a:p>
          <a:p>
            <a:r>
              <a:rPr lang="en-US" sz="1200" b="1" kern="1200" dirty="0" smtClean="0">
                <a:solidFill>
                  <a:schemeClr val="tx1"/>
                </a:solidFill>
                <a:latin typeface="+mn-lt"/>
                <a:ea typeface="+mn-ea"/>
                <a:cs typeface="+mn-cs"/>
              </a:rPr>
              <a:t>[BUILD2] System Health Agent: </a:t>
            </a:r>
            <a:r>
              <a:rPr lang="en-US" sz="1200" kern="1200" dirty="0" smtClean="0">
                <a:solidFill>
                  <a:schemeClr val="tx1"/>
                </a:solidFill>
                <a:latin typeface="+mn-lt"/>
                <a:ea typeface="+mn-ea"/>
                <a:cs typeface="+mn-cs"/>
              </a:rPr>
              <a:t>The access device then forwards the network access request on to the NPS.</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NPS includes the System Health </a:t>
            </a:r>
            <a:r>
              <a:rPr lang="en-US" sz="1200" kern="1200" dirty="0" err="1" smtClean="0">
                <a:solidFill>
                  <a:schemeClr val="tx1"/>
                </a:solidFill>
                <a:latin typeface="+mn-lt"/>
                <a:ea typeface="+mn-ea"/>
                <a:cs typeface="+mn-cs"/>
              </a:rPr>
              <a:t>Validator</a:t>
            </a:r>
            <a:r>
              <a:rPr lang="en-US" sz="1200" kern="1200" dirty="0" smtClean="0">
                <a:solidFill>
                  <a:schemeClr val="tx1"/>
                </a:solidFill>
                <a:latin typeface="+mn-lt"/>
                <a:ea typeface="+mn-ea"/>
                <a:cs typeface="+mn-cs"/>
              </a:rPr>
              <a:t> (SHV) and the Quarantine Server (QS). The QS coordinates the SHVs which certify declarations made by health agents.</a:t>
            </a:r>
          </a:p>
          <a:p>
            <a:r>
              <a:rPr lang="en-US" sz="1200" kern="1200" dirty="0" smtClean="0">
                <a:solidFill>
                  <a:schemeClr val="tx1"/>
                </a:solidFill>
                <a:latin typeface="+mn-lt"/>
                <a:ea typeface="+mn-ea"/>
                <a:cs typeface="+mn-cs"/>
              </a:rPr>
              <a:t>Active Directory stores user and computer accounts and their network access properties for authenticated network access. The NPS itself does not make the authentication decision, but evaluates the connection and then forwards the credentials on to Active Directory.</a:t>
            </a:r>
          </a:p>
          <a:p>
            <a:r>
              <a:rPr lang="en-US" sz="1200" b="1" kern="1200" dirty="0" smtClean="0">
                <a:solidFill>
                  <a:schemeClr val="tx1"/>
                </a:solidFill>
                <a:latin typeface="+mn-lt"/>
                <a:ea typeface="+mn-ea"/>
                <a:cs typeface="+mn-cs"/>
              </a:rPr>
              <a:t>[BUILD3] Remediation Server: </a:t>
            </a:r>
            <a:r>
              <a:rPr lang="en-US" sz="1200" kern="1200" dirty="0" smtClean="0">
                <a:solidFill>
                  <a:schemeClr val="tx1"/>
                </a:solidFill>
                <a:latin typeface="+mn-lt"/>
                <a:ea typeface="+mn-ea"/>
                <a:cs typeface="+mn-cs"/>
              </a:rPr>
              <a:t>If a computer is not compliant, it is sent to a restricted network, where the remediation servers can apply security updates or whatever else is needed to enable compliance. Remediation servers consist of servers, services, or other resources that a noncompliant computer on the restricted network can access. These resources might store the most recent software updates or components needed to make the computer comply with health requirements. For example, a secondary DNS server, an antivirus signature file server, and a software update server could all be remediation servers. </a:t>
            </a:r>
          </a:p>
          <a:p>
            <a:r>
              <a:rPr lang="en-US" sz="1200" b="1" kern="1200" dirty="0" smtClean="0">
                <a:solidFill>
                  <a:schemeClr val="tx1"/>
                </a:solidFill>
                <a:latin typeface="+mn-lt"/>
                <a:ea typeface="+mn-ea"/>
                <a:cs typeface="+mn-cs"/>
              </a:rPr>
              <a:t>[BUILD4] Computer that meets Health Policy: </a:t>
            </a:r>
            <a:r>
              <a:rPr lang="en-US" sz="1200" kern="1200" dirty="0" smtClean="0">
                <a:solidFill>
                  <a:schemeClr val="tx1"/>
                </a:solidFill>
                <a:latin typeface="+mn-lt"/>
                <a:ea typeface="+mn-ea"/>
                <a:cs typeface="+mn-cs"/>
              </a:rPr>
              <a:t>If a client is compliant, then the system is given access to the corporate network.</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Additional Information:</a:t>
            </a:r>
            <a:endParaRPr lang="en-US" sz="1200" kern="1200" dirty="0" smtClean="0">
              <a:solidFill>
                <a:schemeClr val="tx1"/>
              </a:solidFill>
              <a:latin typeface="+mn-lt"/>
              <a:ea typeface="+mn-ea"/>
              <a:cs typeface="+mn-cs"/>
            </a:endParaRPr>
          </a:p>
          <a:p>
            <a:r>
              <a:rPr lang="en-US" dirty="0" smtClean="0"/>
              <a:t>http://www.microsoft.com/windowsserver2008/default.mspx</a:t>
            </a:r>
          </a:p>
          <a:p>
            <a:r>
              <a:rPr lang="en-US" sz="1200" kern="1200" smtClean="0">
                <a:solidFill>
                  <a:schemeClr val="tx1"/>
                </a:solidFill>
                <a:latin typeface="+mn-lt"/>
                <a:ea typeface="+mn-ea"/>
                <a:cs typeface="+mn-cs"/>
              </a:rPr>
              <a:t>www.microsoft.com/technet/Add-301.ppt , Add-302.ppt</a:t>
            </a:r>
          </a:p>
          <a:p>
            <a:endParaRPr lang="sk-SK"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Title: Read-Only Domain Controller (RODC)</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Talking Points: </a:t>
            </a:r>
            <a:r>
              <a:rPr lang="en-US" sz="1200" kern="1200" dirty="0" smtClean="0">
                <a:solidFill>
                  <a:schemeClr val="tx1"/>
                </a:solidFill>
                <a:latin typeface="+mn-lt"/>
                <a:ea typeface="+mn-ea"/>
                <a:cs typeface="+mn-cs"/>
              </a:rPr>
              <a:t>The Read-Only Domain Controller (RODC) provides increased security for locations such as Branch Offices.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read-only domain controller (RODC) is a new type of domain controller in the Windows Server 2008 operating system. The Read-Only Domain Controller (RODC) is primarily targeted toward branch offices or edge sites. RODC doesn’t store any passwords, by default. That way, if the RODC is compromised, then an administrator doesn’t have to worry about someone gaining access to the entire network using the information stored on that server. This addresses the lack of security that can occur at branch offices. So the threat to the Active Directory is drastically reduced.</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[BUILD1] RODC Features:</a:t>
            </a:r>
            <a:r>
              <a:rPr lang="en-US" sz="1200" kern="1200" dirty="0" smtClean="0">
                <a:solidFill>
                  <a:schemeClr val="tx1"/>
                </a:solidFill>
                <a:latin typeface="+mn-lt"/>
                <a:ea typeface="+mn-ea"/>
                <a:cs typeface="+mn-cs"/>
              </a:rPr>
              <a:t> RODC are read-only state with unidirectional (read-only) replication for Active Directory and FRS\DFSR. Each RODC has its own KDC </a:t>
            </a:r>
            <a:r>
              <a:rPr lang="en-US" sz="1200" kern="1200" dirty="0" err="1" smtClean="0">
                <a:solidFill>
                  <a:schemeClr val="tx1"/>
                </a:solidFill>
                <a:latin typeface="+mn-lt"/>
                <a:ea typeface="+mn-ea"/>
                <a:cs typeface="+mn-cs"/>
              </a:rPr>
              <a:t>KrbTGT</a:t>
            </a:r>
            <a:r>
              <a:rPr lang="en-US" sz="1200" kern="1200" dirty="0" smtClean="0">
                <a:solidFill>
                  <a:schemeClr val="tx1"/>
                </a:solidFill>
                <a:latin typeface="+mn-lt"/>
                <a:ea typeface="+mn-ea"/>
                <a:cs typeface="+mn-cs"/>
              </a:rPr>
              <a:t> account—this is the account that issues tickets. This provides cryptographic isolation. RODC uses workstation accounts, so it has very limited rights to write in Active Directory, to minimize unauthorized access. And since RODCs have workstation accounts, they have no EDC or Display Data Channel (DDC) group membership.</a:t>
            </a:r>
          </a:p>
          <a:p>
            <a:r>
              <a:rPr lang="en-US" sz="1200" kern="1200" dirty="0" smtClean="0">
                <a:solidFill>
                  <a:schemeClr val="tx1"/>
                </a:solidFill>
                <a:latin typeface="+mn-lt"/>
                <a:ea typeface="+mn-ea"/>
                <a:cs typeface="+mn-cs"/>
              </a:rPr>
              <a:t>Because no changes are written directly to the RODC, and therefore do not originate locally, writable domain controllers that are replication partners do not have to pull changes from the RODC. This reduces the workload of bridgehead servers in the hub site, and the effort required to monitor replication.</a:t>
            </a:r>
          </a:p>
          <a:p>
            <a:r>
              <a:rPr lang="en-US" sz="1200" kern="1200" dirty="0" smtClean="0">
                <a:solidFill>
                  <a:schemeClr val="tx1"/>
                </a:solidFill>
                <a:latin typeface="+mn-lt"/>
                <a:ea typeface="+mn-ea"/>
                <a:cs typeface="+mn-cs"/>
              </a:rPr>
              <a:t>RODC unidirectional replication applies to both AD DS and Distributed File System Replication. The RODC performs normal inbound replication for AD DS and Distributed File System Replication changes.</a:t>
            </a:r>
          </a:p>
          <a:p>
            <a:r>
              <a:rPr lang="en-US" sz="1200" kern="1200" dirty="0" smtClean="0">
                <a:solidFill>
                  <a:schemeClr val="tx1"/>
                </a:solidFill>
                <a:latin typeface="+mn-lt"/>
                <a:ea typeface="+mn-ea"/>
                <a:cs typeface="+mn-cs"/>
              </a:rPr>
              <a:t>RODC also uses credential caching. Credential caching is the storage of user or computer credentials. Credentials consist of a small set of approximately 10 passwords that are associated with security principals.</a:t>
            </a:r>
          </a:p>
          <a:p>
            <a:r>
              <a:rPr lang="en-US" sz="1200" kern="1200" dirty="0" smtClean="0">
                <a:solidFill>
                  <a:schemeClr val="tx1"/>
                </a:solidFill>
                <a:latin typeface="+mn-lt"/>
                <a:ea typeface="+mn-ea"/>
                <a:cs typeface="+mn-cs"/>
              </a:rPr>
              <a:t>With Role Separation you can delegate the local administrator role of an RODC to any domain user without granting that user any user rights for the domain, or other domain controllers. This permits a local branch user to log on to an RODC and perform maintenance work on the server, such as upgrading a driver. However, the branch user cannot log on to any other domain controller or perform any other administrative task in the domain. In this way, the branch user can be delegated the ability to effectively manage the RODC in the branch office without compromising the security of the rest of the domain.</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[BUILD2] RODC Benefits:</a:t>
            </a:r>
            <a:r>
              <a:rPr lang="en-US" sz="1200" kern="1200" dirty="0" smtClean="0">
                <a:solidFill>
                  <a:schemeClr val="tx1"/>
                </a:solidFill>
                <a:latin typeface="+mn-lt"/>
                <a:ea typeface="+mn-ea"/>
                <a:cs typeface="+mn-cs"/>
              </a:rPr>
              <a:t> RODCs provide a way to deploy a domain controller more securely in a branch office location, extranet, or an application-facing role. RODCs are designed to be placed in locations that require rapid, reliable, and robust authentication services but that might also have a security limitation that prevents deployment of a writable domain controller. With an RODC, organizations can easily deploy a domain controller in locations where physical security cannot be guaranteed.</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[BUILD3] RODC Support:</a:t>
            </a:r>
            <a:r>
              <a:rPr lang="en-US" sz="1200" kern="1200" dirty="0" smtClean="0">
                <a:solidFill>
                  <a:schemeClr val="tx1"/>
                </a:solidFill>
                <a:latin typeface="+mn-lt"/>
                <a:ea typeface="+mn-ea"/>
                <a:cs typeface="+mn-cs"/>
              </a:rPr>
              <a:t> RODCs provide support for: ADFS, DNS, DHCP, FRS V1, DFSR (FRS V2), Group Policy, IAS/VPN, DFS, SMS, ADSI queries, and MOM.</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provide more detailed information on how RODC works and what is required to implement RODC in Windows Server 2008 in the next two slides.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Additional Information: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http://windowslaunch</a:t>
            </a:r>
          </a:p>
          <a:p>
            <a:r>
              <a:rPr lang="en-US" sz="1200" kern="1200" dirty="0" smtClean="0">
                <a:solidFill>
                  <a:schemeClr val="tx1"/>
                </a:solidFill>
                <a:latin typeface="+mn-lt"/>
                <a:ea typeface="+mn-ea"/>
                <a:cs typeface="+mn-cs"/>
              </a:rPr>
              <a:t>http://www.microsoft.com/windowsserver2008/default.mspx</a:t>
            </a:r>
          </a:p>
          <a:p>
            <a:r>
              <a:rPr lang="en-US" sz="1200" kern="1200" dirty="0" smtClean="0">
                <a:solidFill>
                  <a:schemeClr val="tx1"/>
                </a:solidFill>
                <a:latin typeface="+mn-lt"/>
                <a:ea typeface="+mn-ea"/>
                <a:cs typeface="+mn-cs"/>
              </a:rPr>
              <a:t>http://www.microsoft.com/windowsserver2008/branch-office.mspx</a:t>
            </a:r>
          </a:p>
          <a:p>
            <a:r>
              <a:rPr lang="en-US" sz="1200" kern="1200" dirty="0" smtClean="0">
                <a:solidFill>
                  <a:schemeClr val="tx1"/>
                </a:solidFill>
                <a:latin typeface="+mn-lt"/>
                <a:ea typeface="+mn-ea"/>
                <a:cs typeface="+mn-cs"/>
              </a:rPr>
              <a:t>www.microsoft.com/technet/Add-301.ppt </a:t>
            </a:r>
          </a:p>
          <a:p>
            <a:endParaRPr lang="sk-SK"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Title: How RODC Works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Talking point: </a:t>
            </a:r>
            <a:r>
              <a:rPr lang="en-US" sz="1200" kern="1200" dirty="0" smtClean="0">
                <a:solidFill>
                  <a:schemeClr val="tx1"/>
                </a:solidFill>
                <a:latin typeface="+mn-lt"/>
                <a:ea typeface="+mn-ea"/>
                <a:cs typeface="+mn-cs"/>
              </a:rPr>
              <a:t>This describes how RODC works, and what is required by IT staff to run an RODC on Windows Server </a:t>
            </a:r>
            <a:r>
              <a:rPr lang="en-US" dirty="0" smtClean="0">
                <a:solidFill>
                  <a:srgbClr val="000000"/>
                </a:solidFill>
                <a:latin typeface="+mn-lt"/>
                <a:ea typeface="Batang"/>
                <a:cs typeface="Times New Roman"/>
              </a:rPr>
              <a:t>2008</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Let’s look at how the RODC works.</a:t>
            </a:r>
          </a:p>
          <a:p>
            <a:r>
              <a:rPr lang="en-US" sz="1200" b="1" kern="1200" dirty="0" smtClean="0">
                <a:solidFill>
                  <a:schemeClr val="tx1"/>
                </a:solidFill>
                <a:latin typeface="+mn-lt"/>
                <a:ea typeface="+mn-ea"/>
                <a:cs typeface="+mn-cs"/>
              </a:rPr>
              <a:t>[BUILD1] </a:t>
            </a:r>
            <a:r>
              <a:rPr lang="en-US" sz="1200" kern="1200" dirty="0" smtClean="0">
                <a:solidFill>
                  <a:schemeClr val="tx1"/>
                </a:solidFill>
                <a:latin typeface="+mn-lt"/>
                <a:ea typeface="+mn-ea"/>
                <a:cs typeface="+mn-cs"/>
              </a:rPr>
              <a:t>A user in the branch office attempts to log on to the domain and an Authentication Service Request is sent to the RODC, requesting a Ticket-Granting Ticket (TGT).</a:t>
            </a:r>
          </a:p>
          <a:p>
            <a:r>
              <a:rPr lang="en-US" sz="1200" b="1" kern="1200" dirty="0" smtClean="0">
                <a:solidFill>
                  <a:schemeClr val="tx1"/>
                </a:solidFill>
                <a:latin typeface="+mn-lt"/>
                <a:ea typeface="+mn-ea"/>
                <a:cs typeface="+mn-cs"/>
              </a:rPr>
              <a:t>[BUILD2] </a:t>
            </a:r>
            <a:r>
              <a:rPr lang="en-US" sz="1200" kern="1200" dirty="0" smtClean="0">
                <a:solidFill>
                  <a:schemeClr val="tx1"/>
                </a:solidFill>
                <a:latin typeface="+mn-lt"/>
                <a:ea typeface="+mn-ea"/>
                <a:cs typeface="+mn-cs"/>
              </a:rPr>
              <a:t>Next, RODC looks in its database to determine if the user request information can be located. In this case, it cannot locate the user’s password.</a:t>
            </a:r>
          </a:p>
          <a:p>
            <a:r>
              <a:rPr lang="en-US" sz="1200" b="1" kern="1200" dirty="0" smtClean="0">
                <a:solidFill>
                  <a:schemeClr val="tx1"/>
                </a:solidFill>
                <a:latin typeface="+mn-lt"/>
                <a:ea typeface="+mn-ea"/>
                <a:cs typeface="+mn-cs"/>
              </a:rPr>
              <a:t>[BUILD3] </a:t>
            </a:r>
            <a:r>
              <a:rPr lang="en-US" sz="1200" kern="1200" dirty="0" smtClean="0">
                <a:solidFill>
                  <a:schemeClr val="tx1"/>
                </a:solidFill>
                <a:latin typeface="+mn-lt"/>
                <a:ea typeface="+mn-ea"/>
                <a:cs typeface="+mn-cs"/>
              </a:rPr>
              <a:t>RODC then forwards the request to a writable domain controller; in this case, the Windows Server 2008 Domain Controller in the hub site.</a:t>
            </a:r>
          </a:p>
          <a:p>
            <a:r>
              <a:rPr lang="en-US" sz="1200" b="1" kern="1200" dirty="0" smtClean="0">
                <a:solidFill>
                  <a:schemeClr val="tx1"/>
                </a:solidFill>
                <a:latin typeface="+mn-lt"/>
                <a:ea typeface="+mn-ea"/>
                <a:cs typeface="+mn-cs"/>
              </a:rPr>
              <a:t>[BUILD4] </a:t>
            </a:r>
            <a:r>
              <a:rPr lang="en-US" sz="1200" kern="1200" dirty="0" smtClean="0">
                <a:solidFill>
                  <a:schemeClr val="tx1"/>
                </a:solidFill>
                <a:latin typeface="+mn-lt"/>
                <a:ea typeface="+mn-ea"/>
                <a:cs typeface="+mn-cs"/>
              </a:rPr>
              <a:t>The writable domain controller recognizes that the request is coming from an RODC, because of the use of the special </a:t>
            </a:r>
            <a:r>
              <a:rPr lang="en-US" sz="1200" kern="1200" dirty="0" err="1" smtClean="0">
                <a:solidFill>
                  <a:schemeClr val="tx1"/>
                </a:solidFill>
                <a:latin typeface="+mn-lt"/>
                <a:ea typeface="+mn-ea"/>
                <a:cs typeface="+mn-cs"/>
              </a:rPr>
              <a:t>krbtgt</a:t>
            </a:r>
            <a:r>
              <a:rPr lang="en-US" sz="1200" kern="1200" dirty="0" smtClean="0">
                <a:solidFill>
                  <a:schemeClr val="tx1"/>
                </a:solidFill>
                <a:latin typeface="+mn-lt"/>
                <a:ea typeface="+mn-ea"/>
                <a:cs typeface="+mn-cs"/>
              </a:rPr>
              <a:t> account of the RODC. It then authenticates the request. The Password Replication Policy that is enforced at the writable domain controller determines if a user's credentials or a computer's credentials can be replicated from the writable domain controller to the RODC.</a:t>
            </a:r>
          </a:p>
          <a:p>
            <a:r>
              <a:rPr lang="en-US" sz="1200" b="1" kern="1200" dirty="0" smtClean="0">
                <a:solidFill>
                  <a:schemeClr val="tx1"/>
                </a:solidFill>
                <a:latin typeface="+mn-lt"/>
                <a:ea typeface="+mn-ea"/>
                <a:cs typeface="+mn-cs"/>
              </a:rPr>
              <a:t>[BUILD5] </a:t>
            </a:r>
            <a:r>
              <a:rPr lang="en-US" sz="1200" kern="1200" dirty="0" smtClean="0">
                <a:solidFill>
                  <a:schemeClr val="tx1"/>
                </a:solidFill>
                <a:latin typeface="+mn-lt"/>
                <a:ea typeface="+mn-ea"/>
                <a:cs typeface="+mn-cs"/>
              </a:rPr>
              <a:t>The writable domain controller then returns the authentication response and TGT to the RODC. </a:t>
            </a:r>
          </a:p>
          <a:p>
            <a:r>
              <a:rPr lang="en-US" sz="1200" b="1" kern="1200" dirty="0" smtClean="0">
                <a:solidFill>
                  <a:schemeClr val="tx1"/>
                </a:solidFill>
                <a:latin typeface="+mn-lt"/>
                <a:ea typeface="+mn-ea"/>
                <a:cs typeface="+mn-cs"/>
              </a:rPr>
              <a:t>[BUILD6] </a:t>
            </a:r>
            <a:r>
              <a:rPr lang="en-US" sz="1200" kern="1200" dirty="0" smtClean="0">
                <a:solidFill>
                  <a:schemeClr val="tx1"/>
                </a:solidFill>
                <a:latin typeface="+mn-lt"/>
                <a:ea typeface="+mn-ea"/>
                <a:cs typeface="+mn-cs"/>
              </a:rPr>
              <a:t>The RODC then gives the TGT to user. If the Password Replication Policy allows it, the RODC replicates the credentials from the writable domain controller, and the RODC will cache them. After the credentials are cached on the RODC, the RODC can directly service that user's or computer's logon requests, until the credentials change.</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What is required to run RODC: </a:t>
            </a:r>
            <a:r>
              <a:rPr lang="en-US" sz="1200" kern="1200" dirty="0" smtClean="0">
                <a:solidFill>
                  <a:schemeClr val="tx1"/>
                </a:solidFill>
                <a:latin typeface="+mn-lt"/>
                <a:ea typeface="+mn-ea"/>
                <a:cs typeface="+mn-cs"/>
              </a:rPr>
              <a:t>There are many changes to how RODC works in Windows Server </a:t>
            </a:r>
            <a:r>
              <a:rPr lang="en-US" dirty="0" smtClean="0">
                <a:solidFill>
                  <a:srgbClr val="000000"/>
                </a:solidFill>
                <a:latin typeface="+mn-lt"/>
                <a:ea typeface="Batang"/>
                <a:cs typeface="Times New Roman"/>
              </a:rPr>
              <a:t>2008</a:t>
            </a:r>
            <a:r>
              <a:rPr lang="en-US" sz="1200" kern="1200" dirty="0" smtClean="0">
                <a:solidFill>
                  <a:schemeClr val="tx1"/>
                </a:solidFill>
                <a:latin typeface="+mn-lt"/>
                <a:ea typeface="+mn-ea"/>
                <a:cs typeface="+mn-cs"/>
              </a:rPr>
              <a:t>. The Windows Server 2008 RODC is designed to run in existing environments. The only thing required is Windows Server 2003 Forest Functional Mode, because of linked value replication; and one domain controller running Windows Server </a:t>
            </a:r>
            <a:r>
              <a:rPr lang="en-US" dirty="0" smtClean="0">
                <a:solidFill>
                  <a:srgbClr val="000000"/>
                </a:solidFill>
                <a:latin typeface="+mn-lt"/>
                <a:ea typeface="Batang"/>
                <a:cs typeface="Times New Roman"/>
              </a:rPr>
              <a:t>2008</a:t>
            </a:r>
            <a:r>
              <a:rPr lang="en-US" sz="1200" kern="1200" dirty="0" smtClean="0">
                <a:solidFill>
                  <a:schemeClr val="tx1"/>
                </a:solidFill>
                <a:latin typeface="+mn-lt"/>
                <a:ea typeface="+mn-ea"/>
                <a:cs typeface="+mn-cs"/>
              </a:rPr>
              <a:t>. This domain controller must hold the PDC emulator operations master role for the domain to create the new </a:t>
            </a:r>
            <a:r>
              <a:rPr lang="en-US" sz="1200" kern="1200" dirty="0" err="1" smtClean="0">
                <a:solidFill>
                  <a:schemeClr val="tx1"/>
                </a:solidFill>
                <a:latin typeface="+mn-lt"/>
                <a:ea typeface="+mn-ea"/>
                <a:cs typeface="+mn-cs"/>
              </a:rPr>
              <a:t>KrbTGT</a:t>
            </a:r>
            <a:r>
              <a:rPr lang="en-US" sz="1200" kern="1200" dirty="0" smtClean="0">
                <a:solidFill>
                  <a:schemeClr val="tx1"/>
                </a:solidFill>
                <a:latin typeface="+mn-lt"/>
                <a:ea typeface="+mn-ea"/>
                <a:cs typeface="+mn-cs"/>
              </a:rPr>
              <a:t> account for the RODC. The RODC needs to forward authentication requests to a domain controller running Windows Server </a:t>
            </a:r>
            <a:r>
              <a:rPr lang="en-US" dirty="0" smtClean="0">
                <a:solidFill>
                  <a:srgbClr val="000000"/>
                </a:solidFill>
                <a:latin typeface="+mn-lt"/>
                <a:ea typeface="Batang"/>
                <a:cs typeface="Times New Roman"/>
              </a:rPr>
              <a:t>2008</a:t>
            </a:r>
            <a:r>
              <a:rPr lang="en-US" sz="1200" kern="1200" dirty="0" smtClean="0">
                <a:solidFill>
                  <a:schemeClr val="tx1"/>
                </a:solidFill>
                <a:latin typeface="+mn-lt"/>
                <a:ea typeface="+mn-ea"/>
                <a:cs typeface="+mn-cs"/>
              </a:rPr>
              <a:t>. The Password Replication Policy is set on this domain controller to determine if credentials are replicated to the branch location for a forwarded request from the RODC. The domain functional level must be Windows Server 2003 or later, so that Kerberos constrained delegation is available. Constrained delegation is for security calls that need to be impersonated under the context of the caller. The forest functional level must be Windows Server 2003 or later, so that linked-value replication is available, which provides a higher level of replication consistency.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There is no patching to down-level DC or clients or domain restructuring required. Multiple Windows Server 2008 Domain Controllers per domain are recommended, to load-balance RODC replication. Because of unidirectional replication and x64, IT staff may be able to consolidate bridgehead servers, because they don’t have to worry about that serial replication from hundreds of branches. Multiple RODCs for the same domain in the same site are not supported because RODCs in the same site do not share information with each other. Therefore, deploying multiple RODCs for the same domain in the same site can lead to inconsistent logon experiences for users if the writeable domain controllers cannot be reached on the network.</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Additional Information:</a:t>
            </a:r>
            <a:endParaRPr lang="en-US" sz="1200" kern="1200" dirty="0" smtClean="0">
              <a:solidFill>
                <a:schemeClr val="tx1"/>
              </a:solidFill>
              <a:latin typeface="+mn-lt"/>
              <a:ea typeface="+mn-ea"/>
              <a:cs typeface="+mn-cs"/>
            </a:endParaRPr>
          </a:p>
          <a:p>
            <a:r>
              <a:rPr lang="en-US" dirty="0" smtClean="0"/>
              <a:t>http://www.microsoft.com/windowsserver2008/default.mspx</a:t>
            </a:r>
          </a:p>
          <a:p>
            <a:r>
              <a:rPr lang="en-US" sz="1200" kern="1200" dirty="0" smtClean="0">
                <a:solidFill>
                  <a:schemeClr val="tx1"/>
                </a:solidFill>
                <a:latin typeface="+mn-lt"/>
                <a:ea typeface="+mn-ea"/>
                <a:cs typeface="+mn-cs"/>
              </a:rPr>
              <a:t>http://www.microsoft.com/windowsserver2008/branch-office.mspx</a:t>
            </a:r>
          </a:p>
          <a:p>
            <a:r>
              <a:rPr lang="en-US" sz="1200" kern="1200" dirty="0" smtClean="0">
                <a:solidFill>
                  <a:schemeClr val="tx1"/>
                </a:solidFill>
                <a:latin typeface="+mn-lt"/>
                <a:ea typeface="+mn-ea"/>
                <a:cs typeface="+mn-cs"/>
              </a:rPr>
              <a:t>www.microsoft.com/technet/Add-306.ppt</a:t>
            </a:r>
          </a:p>
          <a:p>
            <a:endParaRPr lang="sk-SK"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Title: How RODC Mitigates a Stolen DC</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Talking Points: </a:t>
            </a:r>
            <a:r>
              <a:rPr lang="en-US" sz="1200" kern="1200" dirty="0" smtClean="0">
                <a:solidFill>
                  <a:schemeClr val="tx1"/>
                </a:solidFill>
                <a:latin typeface="+mn-lt"/>
                <a:ea typeface="+mn-ea"/>
                <a:cs typeface="+mn-cs"/>
              </a:rPr>
              <a:t>A Read-only Domain Controller (RODC) can be used in places such as branch offices where security is important or staff may have limited IT expertise. The RODC provides extra security that protects from attacks by limiting the chance of a stolen domain controller.</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RODC addresses some of the problems commonly found in branch offices. These locations might not have a domain controller. Alternatively, they might have a writable domain controller, but not the physical security, network bandwidth, or local expertise to support it.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Attacker Perspective:</a:t>
            </a:r>
            <a:r>
              <a:rPr lang="en-US" sz="1200" kern="1200" dirty="0" smtClean="0">
                <a:solidFill>
                  <a:schemeClr val="tx1"/>
                </a:solidFill>
                <a:latin typeface="+mn-lt"/>
                <a:ea typeface="+mn-ea"/>
                <a:cs typeface="+mn-cs"/>
              </a:rPr>
              <a:t> On an RODC, only the passwords for accounts available on the RODC are displayed. If the system is attacked, the attacker would have access to fewer passwords.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RODC Reduces the Chance of an Attack:</a:t>
            </a:r>
            <a:r>
              <a:rPr lang="en-US" sz="1200" kern="1200" dirty="0" smtClean="0">
                <a:solidFill>
                  <a:schemeClr val="tx1"/>
                </a:solidFill>
                <a:latin typeface="+mn-lt"/>
                <a:ea typeface="+mn-ea"/>
                <a:cs typeface="+mn-cs"/>
              </a:rPr>
              <a:t> The chances of an attack are reduced when using RODC because of the way passwords are stored. On a non-RODC server, all passwords are stored on the server. In case of a malicious attack, the attacker would have access to all passwords.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[BUILD1]</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Hub Admin Perspective:</a:t>
            </a:r>
            <a:r>
              <a:rPr lang="en-US" sz="1200" kern="1200" dirty="0" smtClean="0">
                <a:solidFill>
                  <a:schemeClr val="tx1"/>
                </a:solidFill>
                <a:latin typeface="+mn-lt"/>
                <a:ea typeface="+mn-ea"/>
                <a:cs typeface="+mn-cs"/>
              </a:rPr>
              <a:t> If a RODC is compromised, the administrator can demote the RODC and can quickly reset all passwords for accounts that were cached on that RODC.</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Provide the Optimal System Defense by Combining RODC with </a:t>
            </a:r>
            <a:r>
              <a:rPr lang="en-US" sz="1200" b="1" kern="1200" dirty="0" err="1" smtClean="0">
                <a:solidFill>
                  <a:schemeClr val="tx1"/>
                </a:solidFill>
                <a:latin typeface="+mn-lt"/>
                <a:ea typeface="+mn-ea"/>
                <a:cs typeface="+mn-cs"/>
              </a:rPr>
              <a:t>BitLocker</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For the optimal security and defense against data theft, RODC can be combined with </a:t>
            </a:r>
            <a:r>
              <a:rPr lang="en-US" sz="1200" kern="1200" dirty="0" err="1" smtClean="0">
                <a:solidFill>
                  <a:schemeClr val="tx1"/>
                </a:solidFill>
                <a:latin typeface="+mn-lt"/>
                <a:ea typeface="+mn-ea"/>
                <a:cs typeface="+mn-cs"/>
              </a:rPr>
              <a:t>BitLocker</a:t>
            </a:r>
            <a:r>
              <a:rPr lang="en-US" sz="1200" kern="1200" dirty="0" smtClean="0">
                <a:solidFill>
                  <a:schemeClr val="tx1"/>
                </a:solidFill>
                <a:latin typeface="+mn-lt"/>
                <a:ea typeface="+mn-ea"/>
                <a:cs typeface="+mn-cs"/>
              </a:rPr>
              <a:t> Drive Encryption.</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RODC Has Lower Bandwidth Requirements:</a:t>
            </a:r>
            <a:r>
              <a:rPr lang="en-US" sz="1200" kern="1200" dirty="0" smtClean="0">
                <a:solidFill>
                  <a:schemeClr val="tx1"/>
                </a:solidFill>
                <a:latin typeface="+mn-lt"/>
                <a:ea typeface="+mn-ea"/>
                <a:cs typeface="+mn-cs"/>
              </a:rPr>
              <a:t> Remote sites, such as branch offices, often have poor network bandwidth when connected to a hub site. This can increase the amount of time required for a user to log on, and it can also hamper a user’s access to network resources. An added benefit when using RODC is that users experience faster logon times, there is more efficient access to resources on the network, and improved network bandwidth.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Additional Information: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http://windowslaunch</a:t>
            </a:r>
          </a:p>
          <a:p>
            <a:r>
              <a:rPr lang="en-US" sz="1200" kern="1200" dirty="0" smtClean="0">
                <a:solidFill>
                  <a:schemeClr val="tx1"/>
                </a:solidFill>
                <a:latin typeface="+mn-lt"/>
                <a:ea typeface="+mn-ea"/>
                <a:cs typeface="+mn-cs"/>
              </a:rPr>
              <a:t>http://www.microsoft.com/windowsserver2008/default.mspx</a:t>
            </a:r>
          </a:p>
          <a:p>
            <a:r>
              <a:rPr lang="en-US" sz="1200" kern="1200" dirty="0" smtClean="0">
                <a:solidFill>
                  <a:schemeClr val="tx1"/>
                </a:solidFill>
                <a:latin typeface="+mn-lt"/>
                <a:ea typeface="+mn-ea"/>
                <a:cs typeface="+mn-cs"/>
              </a:rPr>
              <a:t>http://www.microsoft.com/windowsserver2008/branch-office.mspx</a:t>
            </a:r>
          </a:p>
          <a:p>
            <a:r>
              <a:rPr lang="en-US" sz="1200" kern="1200" dirty="0" smtClean="0">
                <a:solidFill>
                  <a:schemeClr val="tx1"/>
                </a:solidFill>
                <a:latin typeface="+mn-lt"/>
                <a:ea typeface="+mn-ea"/>
                <a:cs typeface="+mn-cs"/>
              </a:rPr>
              <a:t>www.microsoft.com/technet/Add-301.ppt </a:t>
            </a:r>
          </a:p>
          <a:p>
            <a:endParaRPr lang="sk-SK"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kern="1200" dirty="0" smtClean="0">
                <a:solidFill>
                  <a:schemeClr val="tx1"/>
                </a:solidFill>
                <a:latin typeface="+mn-lt"/>
                <a:ea typeface="+mn-ea"/>
                <a:cs typeface="+mn-cs"/>
              </a:rPr>
              <a:t>Title: Active Directory Rights Management Services (AD RMS)</a:t>
            </a:r>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Talking Points: </a:t>
            </a:r>
            <a:r>
              <a:rPr lang="en-US" sz="1000" kern="1200" dirty="0" smtClean="0">
                <a:solidFill>
                  <a:schemeClr val="tx1"/>
                </a:solidFill>
                <a:latin typeface="+mn-lt"/>
                <a:ea typeface="+mn-ea"/>
                <a:cs typeface="+mn-cs"/>
              </a:rPr>
              <a:t>Windows Server 2008 Active Directory Rights Management Services protects access to an organization’s digital files. It is a security technology that works with applications to help safeguard digital content—no matter where it goes—for people who need to protect sensitive Web content, documents, and e-mail messages. </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In Windows Server </a:t>
            </a:r>
            <a:r>
              <a:rPr lang="en-US" dirty="0" smtClean="0">
                <a:solidFill>
                  <a:srgbClr val="000000"/>
                </a:solidFill>
                <a:latin typeface="+mn-lt"/>
                <a:ea typeface="Batang"/>
                <a:cs typeface="Times New Roman"/>
              </a:rPr>
              <a:t>2008</a:t>
            </a:r>
            <a:r>
              <a:rPr lang="en-US" sz="1000" kern="1200" dirty="0" smtClean="0">
                <a:solidFill>
                  <a:schemeClr val="tx1"/>
                </a:solidFill>
                <a:latin typeface="+mn-lt"/>
                <a:ea typeface="+mn-ea"/>
                <a:cs typeface="+mn-cs"/>
              </a:rPr>
              <a:t>, the Active Directory Rights Management Services (AD RMS), a format and application-agnostic technology, provides services to enable the creation of information-protection solutions. It will work with any AD RMS-enabled application to provide persistent usage policies for sensitive information. Content that can be protected by using AD RMS includes intranet Web sites, e-mail messages, and documents. AD RMS includes a set of core functions that allow developers to add information protection to the functionality of existing applications. For Windows Server </a:t>
            </a:r>
            <a:r>
              <a:rPr lang="en-US" dirty="0" smtClean="0">
                <a:solidFill>
                  <a:srgbClr val="000000"/>
                </a:solidFill>
                <a:latin typeface="+mn-lt"/>
                <a:ea typeface="Batang"/>
                <a:cs typeface="Times New Roman"/>
              </a:rPr>
              <a:t>2008</a:t>
            </a:r>
            <a:r>
              <a:rPr lang="en-US" sz="1000" kern="1200" dirty="0" smtClean="0">
                <a:solidFill>
                  <a:schemeClr val="tx1"/>
                </a:solidFill>
                <a:latin typeface="+mn-lt"/>
                <a:ea typeface="+mn-ea"/>
                <a:cs typeface="+mn-cs"/>
              </a:rPr>
              <a:t>, AD RMS includes several new features that were not available in Microsoft Windows Rights Management Services (RMS). These new features are designed to ease administrative overhead of AD RMS and to extend its use outside of an organization.</a:t>
            </a:r>
          </a:p>
          <a:p>
            <a:r>
              <a:rPr lang="en-US" sz="1000" b="1" kern="1200" dirty="0" smtClean="0">
                <a:solidFill>
                  <a:schemeClr val="tx1"/>
                </a:solidFill>
                <a:latin typeface="+mn-lt"/>
                <a:ea typeface="+mn-ea"/>
                <a:cs typeface="+mn-cs"/>
              </a:rPr>
              <a:t>AD RMS Protects Access to an Organization’s Digital Files</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Ensuring Privacy and protection of digital files and information is a difficult ongoing task. Traditional solutions in organizations protect initial access using a combination of perimeter-based security technologies to protect sensitive data:  network access is protected by firewalls, servers hosting sensitive files can be restricted by Access Control Lists (ACLs), and confidential e-mail messages can be encrypted in transit to assure no tampering. However, this may result in information leaks and unauthorized users gaining access to information.</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These forms of information protection, while immensely valuable, share a common limitation: after the intended (or unintended) recipient gains access to the information, he or she is free to use it in whatever manner they wish. For example, he or she can forward e-mail messages around the world in a single click– sometimes to unintended recipients—or save it to a mobile computer or USB drive. What if those get portable devices get stolen? A user can burn a CD to work at home, but then carelessly store the CD, or perhaps lose it. . While this can be done accidentally or on purpose, it happens too often, and the risks are high.</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In Windows Server </a:t>
            </a:r>
            <a:r>
              <a:rPr lang="en-US" dirty="0" smtClean="0">
                <a:solidFill>
                  <a:srgbClr val="000000"/>
                </a:solidFill>
                <a:latin typeface="+mn-lt"/>
                <a:ea typeface="Batang"/>
                <a:cs typeface="Times New Roman"/>
              </a:rPr>
              <a:t>2008</a:t>
            </a:r>
            <a:r>
              <a:rPr lang="en-US" sz="1000" kern="1200" dirty="0" smtClean="0">
                <a:solidFill>
                  <a:schemeClr val="tx1"/>
                </a:solidFill>
                <a:latin typeface="+mn-lt"/>
                <a:ea typeface="+mn-ea"/>
                <a:cs typeface="+mn-cs"/>
              </a:rPr>
              <a:t>, AD RMS can help protect information from unauthorized use. AD RMS is information protection technology that works with AD RMS enabled applications to help safeguard digital information from unauthorized use. Content owners can define exactly how a recipient can use the information, such as who can open, modify, print, forward, or take other actions with the information. Organizations can create custom usage rights templates such as "Confidential—Read Only" that can be applied directly to information such as financial reports, product specifications, customer data, and e-mail messages.</a:t>
            </a: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[BUILD1] Active Directory Rights Management Services in Windows Server </a:t>
            </a:r>
            <a:r>
              <a:rPr lang="en-US" b="1" dirty="0" smtClean="0">
                <a:solidFill>
                  <a:srgbClr val="000000"/>
                </a:solidFill>
                <a:latin typeface="+mn-lt"/>
                <a:ea typeface="Batang"/>
                <a:cs typeface="Times New Roman"/>
              </a:rPr>
              <a:t>2008</a:t>
            </a:r>
            <a:r>
              <a:rPr lang="en-US" sz="1000" b="1" kern="1200" dirty="0" smtClean="0">
                <a:solidFill>
                  <a:schemeClr val="tx1"/>
                </a:solidFill>
                <a:latin typeface="+mn-lt"/>
                <a:ea typeface="+mn-ea"/>
                <a:cs typeface="+mn-cs"/>
              </a:rPr>
              <a:t>:</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New features of AD RMS were designed to ease administrative overhead of AD RMS, and to extend its use outside of an organization. These new features include:</a:t>
            </a:r>
          </a:p>
          <a:p>
            <a:r>
              <a:rPr lang="en-US" sz="1000" kern="1200" dirty="0" smtClean="0">
                <a:solidFill>
                  <a:schemeClr val="tx1"/>
                </a:solidFill>
                <a:latin typeface="+mn-lt"/>
                <a:ea typeface="+mn-ea"/>
                <a:cs typeface="+mn-cs"/>
              </a:rPr>
              <a:t>AD RMS is included with Windows Server </a:t>
            </a:r>
            <a:r>
              <a:rPr lang="en-US" dirty="0" smtClean="0">
                <a:solidFill>
                  <a:srgbClr val="000000"/>
                </a:solidFill>
                <a:latin typeface="+mn-lt"/>
                <a:ea typeface="Batang"/>
                <a:cs typeface="Times New Roman"/>
              </a:rPr>
              <a:t>2008</a:t>
            </a:r>
            <a:r>
              <a:rPr lang="en-US" sz="1000" kern="1200" dirty="0" smtClean="0">
                <a:solidFill>
                  <a:schemeClr val="tx1"/>
                </a:solidFill>
                <a:latin typeface="+mn-lt"/>
                <a:ea typeface="+mn-ea"/>
                <a:cs typeface="+mn-cs"/>
              </a:rPr>
              <a:t>, and is installed as a server role.</a:t>
            </a:r>
          </a:p>
          <a:p>
            <a:r>
              <a:rPr lang="en-US" sz="1000" b="1" kern="1200" dirty="0" smtClean="0">
                <a:solidFill>
                  <a:schemeClr val="tx1"/>
                </a:solidFill>
                <a:latin typeface="+mn-lt"/>
                <a:ea typeface="+mn-ea"/>
                <a:cs typeface="+mn-cs"/>
              </a:rPr>
              <a:t>[BUILD2] Improved installation and administration experience</a:t>
            </a:r>
            <a:r>
              <a:rPr lang="en-US" sz="1000" kern="1200" dirty="0" smtClean="0">
                <a:solidFill>
                  <a:schemeClr val="tx1"/>
                </a:solidFill>
                <a:latin typeface="+mn-lt"/>
                <a:ea typeface="+mn-ea"/>
                <a:cs typeface="+mn-cs"/>
              </a:rPr>
              <a:t>: AD RMS administration is done through an MMC, as opposed to the Web site administration presented in the earlier versions.</a:t>
            </a:r>
          </a:p>
          <a:p>
            <a:r>
              <a:rPr lang="en-US" sz="1000" b="1" kern="1200" dirty="0" smtClean="0">
                <a:solidFill>
                  <a:schemeClr val="tx1"/>
                </a:solidFill>
                <a:latin typeface="+mn-lt"/>
                <a:ea typeface="+mn-ea"/>
                <a:cs typeface="+mn-cs"/>
              </a:rPr>
              <a:t>[BUILD3] Self-enrollment of the AD RMS cluster</a:t>
            </a:r>
            <a:r>
              <a:rPr lang="en-US" sz="1000" kern="1200" dirty="0" smtClean="0">
                <a:solidFill>
                  <a:schemeClr val="tx1"/>
                </a:solidFill>
                <a:latin typeface="+mn-lt"/>
                <a:ea typeface="+mn-ea"/>
                <a:cs typeface="+mn-cs"/>
              </a:rPr>
              <a:t>: AD RMS cluster can be enrolled without having to connect to the Microsoft Enrollment Service. Through the use of a server self-enrollment certificate, the enrollment process is done entirely on the local computer.</a:t>
            </a:r>
          </a:p>
          <a:p>
            <a:r>
              <a:rPr lang="en-US" sz="1000" b="1" kern="1200" dirty="0" smtClean="0">
                <a:solidFill>
                  <a:schemeClr val="tx1"/>
                </a:solidFill>
                <a:latin typeface="+mn-lt"/>
                <a:ea typeface="+mn-ea"/>
                <a:cs typeface="+mn-cs"/>
              </a:rPr>
              <a:t>[BUILD4] Integration with AD Federation Services</a:t>
            </a:r>
            <a:r>
              <a:rPr lang="en-US" sz="1000" kern="1200" dirty="0" smtClean="0">
                <a:solidFill>
                  <a:schemeClr val="tx1"/>
                </a:solidFill>
                <a:latin typeface="+mn-lt"/>
                <a:ea typeface="+mn-ea"/>
                <a:cs typeface="+mn-cs"/>
              </a:rPr>
              <a:t>: Enterprises are increasingly feeling the need to collaborate outside their enterprise boundaries, and are looking at federation as a solution. Federation support with AD RMS will allow enterprises to leverage their established federated relationships to enable collaboration with external partners. For example, an organization that has deployed AD RMS can set up federation with an external entity by using AD FS, and can leverage this relationship to share rights-protected content across the two organizations without requiring a deployment of AD RMS in both places. This is</a:t>
            </a:r>
            <a:r>
              <a:rPr lang="en-US" sz="1000" kern="1200" baseline="0" dirty="0" smtClean="0">
                <a:solidFill>
                  <a:schemeClr val="tx1"/>
                </a:solidFill>
                <a:latin typeface="+mn-lt"/>
                <a:ea typeface="+mn-ea"/>
                <a:cs typeface="+mn-cs"/>
              </a:rPr>
              <a:t> covered in more detail in the next 2 slides.</a:t>
            </a:r>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[BUILD5] New AD RMS administrative roles</a:t>
            </a:r>
            <a:r>
              <a:rPr lang="en-US" sz="1000" kern="1200" dirty="0" smtClean="0">
                <a:solidFill>
                  <a:schemeClr val="tx1"/>
                </a:solidFill>
                <a:latin typeface="+mn-lt"/>
                <a:ea typeface="+mn-ea"/>
                <a:cs typeface="+mn-cs"/>
              </a:rPr>
              <a:t>: The ability to delegate AD RMS tasks to different administrators is needed in any enterprise environment and is included with this version of AD RMS. Three administrative roles have been created: AD RMS Enterprise Administrators, AD RMS Template Administrators, and AD RMS Auditors.</a:t>
            </a: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Additional Information:</a:t>
            </a:r>
            <a:endParaRPr lang="en-US" sz="1000" kern="1200" dirty="0" smtClean="0">
              <a:solidFill>
                <a:schemeClr val="tx1"/>
              </a:solidFill>
              <a:latin typeface="+mn-lt"/>
              <a:ea typeface="+mn-ea"/>
              <a:cs typeface="+mn-cs"/>
            </a:endParaRPr>
          </a:p>
          <a:p>
            <a:r>
              <a:rPr lang="en-US" dirty="0" smtClean="0"/>
              <a:t>http://www.microsoft.com/windowsserver2008/default.mspx</a:t>
            </a:r>
          </a:p>
          <a:p>
            <a:r>
              <a:rPr lang="en-US" dirty="0" smtClean="0"/>
              <a:t>http://www.microsoft.com/windowsserver2008/ida-mw.mspx</a:t>
            </a:r>
          </a:p>
          <a:p>
            <a:r>
              <a:rPr lang="en-US" dirty="0" smtClean="0"/>
              <a:t>http://windowslaunch</a:t>
            </a:r>
          </a:p>
          <a:p>
            <a:r>
              <a:rPr lang="en-US" sz="1000" kern="1200" dirty="0" smtClean="0">
                <a:solidFill>
                  <a:schemeClr val="tx1"/>
                </a:solidFill>
                <a:latin typeface="+mn-lt"/>
                <a:ea typeface="+mn-ea"/>
                <a:cs typeface="+mn-cs"/>
              </a:rPr>
              <a:t>http://technet2.microsoft.com/WindowsServer/f/?en/Library/9b24bb70-47ed-46d0-a321-e693d16b1eb01033.mspx</a:t>
            </a:r>
          </a:p>
          <a:p>
            <a:r>
              <a:rPr lang="en-US" sz="1000" kern="1200" dirty="0" smtClean="0">
                <a:solidFill>
                  <a:schemeClr val="tx1"/>
                </a:solidFill>
                <a:latin typeface="+mn-lt"/>
                <a:ea typeface="+mn-ea"/>
                <a:cs typeface="+mn-cs"/>
              </a:rPr>
              <a:t> </a:t>
            </a:r>
            <a:endParaRPr lang="en-US" sz="1000" kern="1200" dirty="0">
              <a:solidFill>
                <a:schemeClr val="tx1"/>
              </a:solidFill>
              <a:latin typeface="+mn-lt"/>
              <a:ea typeface="+mn-ea"/>
              <a:cs typeface="+mn-cs"/>
            </a:endParaRPr>
          </a:p>
        </p:txBody>
      </p:sp>
      <p:sp>
        <p:nvSpPr>
          <p:cNvPr id="4" name="Date Placeholder 3"/>
          <p:cNvSpPr>
            <a:spLocks noGrp="1"/>
          </p:cNvSpPr>
          <p:nvPr>
            <p:ph type="dt" idx="10"/>
          </p:nvPr>
        </p:nvSpPr>
        <p:spPr/>
        <p:txBody>
          <a:bodyPr/>
          <a:lstStyle/>
          <a:p>
            <a:pPr>
              <a:defRPr/>
            </a:pPr>
            <a:fld id="{05333CA3-2FCE-4290-AEB9-7BEB0442E327}" type="datetime8">
              <a:rPr lang="en-US" smtClean="0"/>
              <a:pPr>
                <a:defRPr/>
              </a:pPr>
              <a:t>2/29/2008 12:45 PM</a:t>
            </a:fld>
            <a:endParaRPr lang="en-US" dirty="0"/>
          </a:p>
        </p:txBody>
      </p:sp>
      <p:sp>
        <p:nvSpPr>
          <p:cNvPr id="6" name="Slide Number Placeholder 5"/>
          <p:cNvSpPr>
            <a:spLocks noGrp="1"/>
          </p:cNvSpPr>
          <p:nvPr>
            <p:ph type="sldNum" sz="quarter" idx="12"/>
          </p:nvPr>
        </p:nvSpPr>
        <p:spPr/>
        <p:txBody>
          <a:bodyPr/>
          <a:lstStyle/>
          <a:p>
            <a:pPr>
              <a:defRPr/>
            </a:pPr>
            <a:fld id="{A7108947-328A-4F54-9D26-E93A52695D09}"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1" kern="1200" dirty="0" smtClean="0">
                <a:solidFill>
                  <a:schemeClr val="tx1"/>
                </a:solidFill>
                <a:latin typeface="+mn-lt"/>
                <a:ea typeface="+mn-ea"/>
                <a:cs typeface="+mn-cs"/>
              </a:rPr>
              <a:t>Title: Active Directory Federation Services (AD FS)</a:t>
            </a:r>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Talking Points: </a:t>
            </a:r>
            <a:r>
              <a:rPr lang="en-US" sz="1000" kern="1200" dirty="0" smtClean="0">
                <a:solidFill>
                  <a:schemeClr val="tx1"/>
                </a:solidFill>
                <a:latin typeface="+mn-lt"/>
                <a:ea typeface="+mn-ea"/>
                <a:cs typeface="+mn-cs"/>
              </a:rPr>
              <a:t>Active Directory Federation Services (AD FS) is a feature of the Windows Server 2008 operating system that provides an identity access solution. You can use the AD FS server role to create a highly extensible, Internet-scalable, and secure identity access solution that can operate across multiple platforms, which includes both Windows and non-Windows environments. </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Active Directory Federation Services (AD FS) is a feature of the Windows Server 2008 operating system that provides an identity access solution. Using AD FS will give browser-based clients, both inside and outside the network, “one prompt” access to protected, Internet-facing applications, even when user accounts and applications are located in different networks or organizations.</a:t>
            </a:r>
          </a:p>
          <a:p>
            <a:r>
              <a:rPr lang="en-US" sz="1000" kern="1200" dirty="0" smtClean="0">
                <a:solidFill>
                  <a:schemeClr val="tx1"/>
                </a:solidFill>
                <a:latin typeface="+mn-lt"/>
                <a:ea typeface="+mn-ea"/>
                <a:cs typeface="+mn-cs"/>
              </a:rPr>
              <a:t>A typical scenario, occurs when an application is in one network and a user account is in another network, and the user is required to enter secondary credentials when he or she attempts to access the application. However, with AD FS secondary accounts are not necessary. Instead trust relationships can be used to project a user's digital identity and access rights to trusted partners. In this federated environment, each organization continues to manage its own identities, but each organization can securely project and accept identities from other organizations. </a:t>
            </a:r>
          </a:p>
          <a:p>
            <a:r>
              <a:rPr lang="en-US" sz="1000" b="1" kern="1200" dirty="0" smtClean="0">
                <a:solidFill>
                  <a:schemeClr val="tx1"/>
                </a:solidFill>
                <a:latin typeface="+mn-lt"/>
                <a:ea typeface="+mn-ea"/>
                <a:cs typeface="+mn-cs"/>
              </a:rPr>
              <a:t>[BUILD1] </a:t>
            </a:r>
            <a:r>
              <a:rPr lang="en-US" b="1" dirty="0" smtClean="0"/>
              <a:t>Deploy federation servers in multiple organizations to facilitate business-to-business (B2B) transactions: </a:t>
            </a:r>
            <a:r>
              <a:rPr lang="en-US" sz="1000" kern="1200" dirty="0" smtClean="0">
                <a:solidFill>
                  <a:schemeClr val="tx1"/>
                </a:solidFill>
                <a:latin typeface="+mn-lt"/>
                <a:ea typeface="+mn-ea"/>
                <a:cs typeface="+mn-cs"/>
              </a:rPr>
              <a:t>By deploying federation servers in multiple organizations business-to-business (B2B) transactions can be facilitated between trusted partner organizations. Federated B2B partnerships identify both business partners as either of these organization types, resource or account organization. </a:t>
            </a:r>
          </a:p>
          <a:p>
            <a:r>
              <a:rPr lang="en-US" sz="1000" kern="1200" dirty="0" smtClean="0">
                <a:solidFill>
                  <a:schemeClr val="tx1"/>
                </a:solidFill>
                <a:latin typeface="+mn-lt"/>
                <a:ea typeface="+mn-ea"/>
                <a:cs typeface="+mn-cs"/>
              </a:rPr>
              <a:t>Organizations that own and manage resources that are accessible from the Internet can deploy AD FS federation servers and AD FS–enabled Web servers that manage access to the protected resources for trusted partners only. These trusted partners can include external third parties, other departments, or subsidiaries in the same organization.</a:t>
            </a:r>
          </a:p>
          <a:p>
            <a:r>
              <a:rPr lang="en-US" sz="1000" kern="1200" dirty="0" smtClean="0">
                <a:solidFill>
                  <a:schemeClr val="tx1"/>
                </a:solidFill>
                <a:latin typeface="+mn-lt"/>
                <a:ea typeface="+mn-ea"/>
                <a:cs typeface="+mn-cs"/>
              </a:rPr>
              <a:t>In addition, organizations that own and manage user accounts can deploy AD FS federation servers that authenticate local users and create security tokens. Federation servers in the resource organization can use these security decisions to make authorization decisions.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kern="1200" dirty="0" smtClean="0">
                <a:solidFill>
                  <a:schemeClr val="tx1"/>
                </a:solidFill>
                <a:latin typeface="+mn-lt"/>
                <a:ea typeface="+mn-ea"/>
                <a:cs typeface="+mn-cs"/>
              </a:rPr>
              <a:t>[BUILD2] AD FS provides a Web-based, SSO solution: </a:t>
            </a:r>
            <a:r>
              <a:rPr lang="en-US" sz="1000" kern="1200" dirty="0" smtClean="0">
                <a:solidFill>
                  <a:schemeClr val="tx1"/>
                </a:solidFill>
                <a:latin typeface="+mn-lt"/>
                <a:ea typeface="+mn-ea"/>
                <a:cs typeface="+mn-cs"/>
              </a:rPr>
              <a:t>The process of authenticating to one network while accessing resources in another network—without the burden of repeated logon actions—is known as single sign-on (SSO). AD FS provides a Web-based, SSO solution that authenticates users to multiple Web applications over the life of a single browser session.</a:t>
            </a:r>
          </a:p>
          <a:p>
            <a:r>
              <a:rPr lang="en-US" sz="1000" b="1" kern="1200" dirty="0" smtClean="0">
                <a:solidFill>
                  <a:schemeClr val="tx1"/>
                </a:solidFill>
                <a:latin typeface="+mn-lt"/>
                <a:ea typeface="+mn-ea"/>
                <a:cs typeface="+mn-cs"/>
              </a:rPr>
              <a:t>[BUILD3] AD FS interoperates with other security products that support the Web Services Architecture: </a:t>
            </a:r>
            <a:r>
              <a:rPr lang="en-US" sz="1000" kern="1200" dirty="0" smtClean="0">
                <a:solidFill>
                  <a:schemeClr val="tx1"/>
                </a:solidFill>
                <a:latin typeface="+mn-lt"/>
                <a:ea typeface="+mn-ea"/>
                <a:cs typeface="+mn-cs"/>
              </a:rPr>
              <a:t>AD FS provides a federated identity management solution that interoperates with other security products that support the WS-* Web Services Architecture. AD FS employs the federation specification of WS-*, called the WS-Federation Passive Requestor Profile (WS-F PRP). This specification makes it possible for environments that do not use the Microsoft Windows® identity model to federate with Windows environments.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kern="1200" dirty="0" smtClean="0">
                <a:solidFill>
                  <a:schemeClr val="tx1"/>
                </a:solidFill>
                <a:latin typeface="+mn-lt"/>
                <a:ea typeface="+mn-ea"/>
                <a:cs typeface="+mn-cs"/>
              </a:rPr>
              <a:t>[BUILD4] AD FS improved in Windows Server 2008:</a:t>
            </a:r>
            <a:r>
              <a:rPr lang="en-US" sz="1000" b="1" kern="1200" baseline="0" dirty="0" smtClean="0">
                <a:solidFill>
                  <a:schemeClr val="tx1"/>
                </a:solidFill>
                <a:latin typeface="+mn-lt"/>
                <a:ea typeface="+mn-ea"/>
                <a:cs typeface="+mn-cs"/>
              </a:rPr>
              <a:t> </a:t>
            </a:r>
            <a:r>
              <a:rPr lang="en-US" dirty="0" smtClean="0"/>
              <a:t>For Windows Server 2008, AD FS includes new functionality that was not available in Windows Server 2003 R2. This new functionality is designed to ease administrative overhead and to further extend support for key applications:</a:t>
            </a:r>
          </a:p>
          <a:p>
            <a:pPr rtl="0"/>
            <a:r>
              <a:rPr lang="en-US" dirty="0" smtClean="0"/>
              <a:t>• Improved installation—AD FS is included in Windows Server 2008 as a server role, and there are new server validation checks in the installation wizard.</a:t>
            </a:r>
          </a:p>
          <a:p>
            <a:pPr rtl="0"/>
            <a:r>
              <a:rPr lang="en-US" dirty="0" smtClean="0"/>
              <a:t>• Improved application support—AD FS is more tightly integrated with Microsoft Office SharePoint® Server 2007 and Active Directory Rights Management Services (AD RMS).</a:t>
            </a:r>
          </a:p>
          <a:p>
            <a:pPr rtl="0"/>
            <a:r>
              <a:rPr lang="en-US" dirty="0" smtClean="0"/>
              <a:t>• A better administrative experience when you establish federated trusts—Improved trust policy import and export functionality helps to minimize partner-based configuration issues that are commonly associated with federated trust establishment.</a:t>
            </a: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http://windowslaunch</a:t>
            </a:r>
          </a:p>
          <a:p>
            <a:r>
              <a:rPr lang="en-US" sz="1000" kern="1200" dirty="0" smtClean="0">
                <a:solidFill>
                  <a:schemeClr val="tx1"/>
                </a:solidFill>
                <a:latin typeface="+mn-lt"/>
                <a:ea typeface="+mn-ea"/>
                <a:cs typeface="+mn-cs"/>
              </a:rPr>
              <a:t>http://www.microsoft.com/windowsserver2008/default.mspx</a:t>
            </a:r>
          </a:p>
          <a:p>
            <a:r>
              <a:rPr lang="en-US" sz="1000" kern="1200" dirty="0" smtClean="0">
                <a:solidFill>
                  <a:schemeClr val="tx1"/>
                </a:solidFill>
                <a:latin typeface="+mn-lt"/>
                <a:ea typeface="+mn-ea"/>
                <a:cs typeface="+mn-cs"/>
              </a:rPr>
              <a:t>http://www.microsoft.com/windowsserver2008/ida-mw.mspx</a:t>
            </a:r>
          </a:p>
          <a:p>
            <a:r>
              <a:rPr lang="en-US" sz="1000" kern="1200" dirty="0" smtClean="0">
                <a:solidFill>
                  <a:schemeClr val="tx1"/>
                </a:solidFill>
                <a:latin typeface="+mn-lt"/>
                <a:ea typeface="+mn-ea"/>
                <a:cs typeface="+mn-cs"/>
              </a:rPr>
              <a:t>http://technet2.microsoft.com/windowsserver2008/en/library/61f7f298-2cac-4cfb-977f-88fd4b781b4e1033.mspx </a:t>
            </a:r>
            <a:endParaRPr lang="en-US" sz="1000" kern="1200" dirty="0">
              <a:solidFill>
                <a:schemeClr val="tx1"/>
              </a:solidFill>
              <a:latin typeface="+mn-lt"/>
              <a:ea typeface="+mn-ea"/>
              <a:cs typeface="+mn-cs"/>
            </a:endParaRPr>
          </a:p>
        </p:txBody>
      </p:sp>
      <p:sp>
        <p:nvSpPr>
          <p:cNvPr id="4" name="Date Placeholder 3"/>
          <p:cNvSpPr>
            <a:spLocks noGrp="1"/>
          </p:cNvSpPr>
          <p:nvPr>
            <p:ph type="dt" idx="10"/>
          </p:nvPr>
        </p:nvSpPr>
        <p:spPr/>
        <p:txBody>
          <a:bodyPr/>
          <a:lstStyle/>
          <a:p>
            <a:pPr>
              <a:defRPr/>
            </a:pPr>
            <a:fld id="{05333CA3-2FCE-4290-AEB9-7BEB0442E327}" type="datetime8">
              <a:rPr lang="en-US" smtClean="0"/>
              <a:pPr>
                <a:defRPr/>
              </a:pPr>
              <a:t>2/29/2008 12:45 PM</a:t>
            </a:fld>
            <a:endParaRPr lang="en-US" dirty="0"/>
          </a:p>
        </p:txBody>
      </p:sp>
      <p:sp>
        <p:nvSpPr>
          <p:cNvPr id="6" name="Slide Number Placeholder 5"/>
          <p:cNvSpPr>
            <a:spLocks noGrp="1"/>
          </p:cNvSpPr>
          <p:nvPr>
            <p:ph type="sldNum" sz="quarter" idx="12"/>
          </p:nvPr>
        </p:nvSpPr>
        <p:spPr/>
        <p:txBody>
          <a:bodyPr/>
          <a:lstStyle/>
          <a:p>
            <a:pPr>
              <a:defRPr/>
            </a:pPr>
            <a:fld id="{A7108947-328A-4F54-9D26-E93A52695D09}"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kern="1200" dirty="0" smtClean="0">
                <a:solidFill>
                  <a:schemeClr val="tx1"/>
                </a:solidFill>
                <a:latin typeface="+mn-lt"/>
                <a:ea typeface="+mn-ea"/>
                <a:cs typeface="+mn-cs"/>
              </a:rPr>
              <a:t>Title: Federated Rights Management</a:t>
            </a:r>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Talking Points: </a:t>
            </a:r>
            <a:r>
              <a:rPr lang="en-US" sz="1000" b="0" kern="1200" dirty="0" smtClean="0">
                <a:solidFill>
                  <a:schemeClr val="tx1"/>
                </a:solidFill>
                <a:latin typeface="+mn-lt"/>
                <a:ea typeface="+mn-ea"/>
                <a:cs typeface="+mn-cs"/>
              </a:rPr>
              <a:t>AD RMS and AD FS in </a:t>
            </a:r>
            <a:r>
              <a:rPr lang="en-US" sz="1000" kern="1200" dirty="0" smtClean="0">
                <a:solidFill>
                  <a:schemeClr val="tx1"/>
                </a:solidFill>
                <a:latin typeface="+mn-lt"/>
                <a:ea typeface="+mn-ea"/>
                <a:cs typeface="+mn-cs"/>
              </a:rPr>
              <a:t>Windows Server 2008 provide a new way to protect sensitive information that is both more comprehensive and easier to administer.  </a:t>
            </a:r>
          </a:p>
          <a:p>
            <a:r>
              <a:rPr lang="en-US" sz="1000" kern="1200" dirty="0" smtClean="0">
                <a:solidFill>
                  <a:schemeClr val="tx1"/>
                </a:solidFill>
                <a:latin typeface="+mn-lt"/>
                <a:ea typeface="+mn-ea"/>
                <a:cs typeface="+mn-cs"/>
              </a:rPr>
              <a:t> </a:t>
            </a:r>
          </a:p>
          <a:p>
            <a:r>
              <a:rPr lang="en-US" sz="1000" b="1" dirty="0" smtClean="0">
                <a:solidFill>
                  <a:schemeClr val="tx1"/>
                </a:solidFill>
              </a:rPr>
              <a:t>AD RMS and AD FS in Windows Server 2008 provide a new way to protect sensitive information: </a:t>
            </a:r>
            <a:r>
              <a:rPr lang="en-US" sz="1000" kern="1200" dirty="0" smtClean="0">
                <a:solidFill>
                  <a:schemeClr val="tx1"/>
                </a:solidFill>
                <a:latin typeface="+mn-lt"/>
                <a:ea typeface="+mn-ea"/>
                <a:cs typeface="+mn-cs"/>
              </a:rPr>
              <a:t>Windows Server 2008 enables a new way to protect sensitive information that is both more comprehensive and easier to administer. As in Windows Server 2003, Active Directory Federation Services (AD FS) enables one organization to set up a federated trust with another organization. Users sign on once—to their local domain—and gain access to a partner domain through identity and access federation. Because AD RMS has been integrated with AD FS in Windows Server 2008, a federated trust now allows AD RMS to grant appropriate RMS permissions to an external user without requiring them to sign in locally or have their own AD RMS server. Additionally, Microsoft Office SharePoint Server 2007 can also be configured to use federated trusts to apply RMS permissions without recourse to a local Active Directory profile.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kern="1200" dirty="0" smtClean="0">
                <a:solidFill>
                  <a:schemeClr val="tx1"/>
                </a:solidFill>
                <a:latin typeface="+mn-lt"/>
                <a:ea typeface="+mn-ea"/>
                <a:cs typeface="+mn-cs"/>
              </a:rPr>
              <a:t>[BUILD1] AD RMS is fully claims-aware and can interpret AD FS claims</a:t>
            </a:r>
            <a:r>
              <a:rPr lang="en-US" sz="1000" b="1" dirty="0" smtClean="0">
                <a:solidFill>
                  <a:schemeClr val="tx1"/>
                </a:solidFill>
              </a:rPr>
              <a:t>: </a:t>
            </a:r>
            <a:r>
              <a:rPr lang="en-US" sz="1000" kern="1200" dirty="0" smtClean="0">
                <a:solidFill>
                  <a:schemeClr val="tx1"/>
                </a:solidFill>
                <a:latin typeface="+mn-lt"/>
                <a:ea typeface="+mn-ea"/>
                <a:cs typeface="+mn-cs"/>
              </a:rPr>
              <a:t>In Windows Server 2008, AD FS and AD RMS work together to enable users from different domains to securely share documents based on federated identities, rather than local Active Directory profiles. AD RMS in Windows Server 2008 is fully claims-aware. It can interpret AD FS claims to authenticate users and control their access to content.  When external users sign on to their local AD domains, they are provided with federation claims that contain their credentials and the access rights they should be granted. When they access the external resource, the resource provider’s AD FS server contacts the requester’s AD FS server to check the validity of the requester’s claims. If the claims are valid, the resource provider’s AD FS server passes the claims on to the application, allowing the external user appropriate access RMS-protected content. </a:t>
            </a:r>
          </a:p>
          <a:p>
            <a:r>
              <a:rPr lang="en-US" sz="1000" kern="1200" dirty="0" smtClean="0">
                <a:solidFill>
                  <a:schemeClr val="tx1"/>
                </a:solidFill>
                <a:latin typeface="+mn-lt"/>
                <a:ea typeface="+mn-ea"/>
                <a:cs typeface="+mn-cs"/>
              </a:rPr>
              <a:t>This creates a powerful new content sharing scenario—federated document collaboration—that eliminates the need to maintain shadow accounts for external users and provides those users with single sign-on access to RMS-protected content. Once two entities have set up a federated trust, users can share and utilize protected content almost as if they were in the same domain. </a:t>
            </a:r>
            <a:r>
              <a:rPr lang="en-US" sz="1000" b="1" kern="1200" dirty="0" smtClean="0">
                <a:solidFill>
                  <a:schemeClr val="tx1"/>
                </a:solidFill>
                <a:latin typeface="+mn-lt"/>
                <a:ea typeface="+mn-ea"/>
                <a:cs typeface="+mn-cs"/>
              </a:rPr>
              <a:t> </a:t>
            </a:r>
            <a:r>
              <a:rPr lang="en-US" sz="1000" kern="1200" dirty="0" smtClean="0">
                <a:solidFill>
                  <a:schemeClr val="tx1"/>
                </a:solidFill>
                <a:latin typeface="+mn-lt"/>
                <a:ea typeface="+mn-ea"/>
                <a:cs typeface="+mn-cs"/>
              </a:rPr>
              <a:t>Administrators at the resource provider can control the fine points of who has what kind of access to what kinds of content without needing to manage identities for individual users.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kern="1200" dirty="0" smtClean="0">
                <a:solidFill>
                  <a:schemeClr val="tx1"/>
                </a:solidFill>
                <a:latin typeface="+mn-lt"/>
                <a:ea typeface="+mn-ea"/>
                <a:cs typeface="+mn-cs"/>
              </a:rPr>
              <a:t>[BUILD2] </a:t>
            </a:r>
            <a:r>
              <a:rPr lang="en-US" sz="1000" b="1" dirty="0" smtClean="0">
                <a:solidFill>
                  <a:schemeClr val="tx1"/>
                </a:solidFill>
              </a:rPr>
              <a:t>Office SharePoint Server 2007 can be configured to accept federated identity claims:</a:t>
            </a:r>
            <a:r>
              <a:rPr lang="en-US" sz="1000" b="1" baseline="0" dirty="0" smtClean="0">
                <a:solidFill>
                  <a:schemeClr val="tx1"/>
                </a:solidFill>
              </a:rPr>
              <a:t> </a:t>
            </a:r>
            <a:r>
              <a:rPr lang="en-US" sz="1000" kern="1200" dirty="0" smtClean="0">
                <a:solidFill>
                  <a:schemeClr val="tx1"/>
                </a:solidFill>
                <a:latin typeface="+mn-lt"/>
                <a:ea typeface="+mn-ea"/>
                <a:cs typeface="+mn-cs"/>
              </a:rPr>
              <a:t>Microsoft Office SharePoint Server 2007 can also be configured to use identity and access federation to apply RMS permissions without requiring a local Active Directory profile. In a SharePoint repository, RMS permissions are not applied directly to documents. Instead, SharePoint dynamically applies RMS protection to stored documents when they are requested by a user. In previous versions of SharePoint, this was achieved using Windows NT tokens tied to a user’s AD profile. As with earlier iterations of RMS in general, this required administrators to maintain redundant AD profiles for external users if organizations wanted to share content across firewalls, presenting the same challenges to security, management and SSO enablement. </a:t>
            </a:r>
          </a:p>
          <a:p>
            <a:r>
              <a:rPr lang="en-US" sz="1000" kern="1200" dirty="0" smtClean="0">
                <a:solidFill>
                  <a:schemeClr val="tx1"/>
                </a:solidFill>
                <a:latin typeface="+mn-lt"/>
                <a:ea typeface="+mn-ea"/>
                <a:cs typeface="+mn-cs"/>
              </a:rPr>
              <a:t>Office SharePoint Server 2007, on the other hand, can be configured to accept federated identity claims to enable organizations to control user access to documents and how those documents are used. It, too, applies RMS permissions to resources as they are consumed by the user, but based on the authenticated user’s AD FS claims rather than on a separate identity stored in the AD records associated with the Office SharePoint Server 2007 host. Federated RMS permissions can be managed using the same tools they would be if the users were internal to the company hosting the content. This enables resource-side users to apply claims-based controls rather than relying on user-user or group-group mapping between organizations. No shadow account is needed on the resource AD FS server side.</a:t>
            </a: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Additional Information:</a:t>
            </a:r>
            <a:endParaRPr lang="en-US" sz="1000" kern="1200" dirty="0" smtClean="0">
              <a:solidFill>
                <a:schemeClr val="tx1"/>
              </a:solidFill>
              <a:latin typeface="+mn-lt"/>
              <a:ea typeface="+mn-ea"/>
              <a:cs typeface="+mn-cs"/>
            </a:endParaRPr>
          </a:p>
          <a:p>
            <a:r>
              <a:rPr lang="en-US" dirty="0" smtClean="0"/>
              <a:t>http://www.microsoft.com/windowsserver2008/default.mspx</a:t>
            </a:r>
          </a:p>
          <a:p>
            <a:r>
              <a:rPr lang="en-US" sz="1000" kern="1200" dirty="0" smtClean="0">
                <a:solidFill>
                  <a:schemeClr val="tx1"/>
                </a:solidFill>
                <a:latin typeface="+mn-lt"/>
                <a:ea typeface="+mn-ea"/>
                <a:cs typeface="+mn-cs"/>
              </a:rPr>
              <a:t>http://www.microsoft.com/windowsserver2008/ida-mw.mspx</a:t>
            </a:r>
          </a:p>
          <a:p>
            <a:r>
              <a:rPr lang="en-US" sz="1000" kern="1200" dirty="0" smtClean="0">
                <a:solidFill>
                  <a:schemeClr val="tx1"/>
                </a:solidFill>
                <a:latin typeface="+mn-lt"/>
                <a:ea typeface="+mn-ea"/>
                <a:cs typeface="+mn-cs"/>
              </a:rPr>
              <a:t>http://technet2.microsoft.com/WindowsServer/f/?en/Library/9b24bb70-47ed-46d0-a321-e693d16b1eb01033.mspx</a:t>
            </a:r>
          </a:p>
          <a:p>
            <a:r>
              <a:rPr lang="en-US" sz="1000" kern="1200" dirty="0" smtClean="0">
                <a:solidFill>
                  <a:schemeClr val="tx1"/>
                </a:solidFill>
                <a:latin typeface="+mn-lt"/>
                <a:ea typeface="+mn-ea"/>
                <a:cs typeface="+mn-cs"/>
              </a:rPr>
              <a:t>http://technet2.microsoft.com/windowsserver2008/en/library/61f7f298-2cac-4cfb-977f-88fd4b781b4e1033.mspx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Federated Rights Management in Windows Server 2008.doc white paper</a:t>
            </a:r>
          </a:p>
        </p:txBody>
      </p:sp>
      <p:sp>
        <p:nvSpPr>
          <p:cNvPr id="4" name="Date Placeholder 3"/>
          <p:cNvSpPr>
            <a:spLocks noGrp="1"/>
          </p:cNvSpPr>
          <p:nvPr>
            <p:ph type="dt" idx="10"/>
          </p:nvPr>
        </p:nvSpPr>
        <p:spPr/>
        <p:txBody>
          <a:bodyPr/>
          <a:lstStyle/>
          <a:p>
            <a:pPr>
              <a:defRPr/>
            </a:pPr>
            <a:fld id="{05333CA3-2FCE-4290-AEB9-7BEB0442E327}" type="datetime8">
              <a:rPr lang="en-US" smtClean="0"/>
              <a:pPr>
                <a:defRPr/>
              </a:pPr>
              <a:t>2/29/2008 12:45 PM</a:t>
            </a:fld>
            <a:endParaRPr lang="en-US" dirty="0"/>
          </a:p>
        </p:txBody>
      </p:sp>
      <p:sp>
        <p:nvSpPr>
          <p:cNvPr id="6" name="Slide Number Placeholder 5"/>
          <p:cNvSpPr>
            <a:spLocks noGrp="1"/>
          </p:cNvSpPr>
          <p:nvPr>
            <p:ph type="sldNum" sz="quarter" idx="12"/>
          </p:nvPr>
        </p:nvSpPr>
        <p:spPr/>
        <p:txBody>
          <a:bodyPr/>
          <a:lstStyle/>
          <a:p>
            <a:pPr>
              <a:defRPr/>
            </a:pPr>
            <a:fld id="{A7108947-328A-4F54-9D26-E93A52695D09}"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k-SK"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k-SK"/>
          </a:p>
        </p:txBody>
      </p:sp>
      <p:sp>
        <p:nvSpPr>
          <p:cNvPr id="4" name="Date Placeholder 3"/>
          <p:cNvSpPr>
            <a:spLocks noGrp="1"/>
          </p:cNvSpPr>
          <p:nvPr>
            <p:ph type="dt" sz="half" idx="10"/>
          </p:nvPr>
        </p:nvSpPr>
        <p:spPr/>
        <p:txBody>
          <a:bodyPr/>
          <a:lstStyle/>
          <a:p>
            <a:fld id="{1F02C8F2-5246-490F-A535-47618323ABE2}" type="datetime1">
              <a:rPr lang="sk-SK" smtClean="0"/>
              <a:pPr/>
              <a:t>29. 2. 2008</a:t>
            </a:fld>
            <a:endParaRPr lang="sk-SK"/>
          </a:p>
        </p:txBody>
      </p:sp>
      <p:sp>
        <p:nvSpPr>
          <p:cNvPr id="5" name="Footer Placeholder 4"/>
          <p:cNvSpPr>
            <a:spLocks noGrp="1"/>
          </p:cNvSpPr>
          <p:nvPr>
            <p:ph type="ftr" sz="quarter" idx="11"/>
          </p:nvPr>
        </p:nvSpPr>
        <p:spPr/>
        <p:txBody>
          <a:bodyPr/>
          <a:lstStyle/>
          <a:p>
            <a:r>
              <a:rPr lang="sk-SK" smtClean="0"/>
              <a:t>c</a:t>
            </a:r>
            <a:endParaRPr lang="sk-SK"/>
          </a:p>
        </p:txBody>
      </p:sp>
      <p:sp>
        <p:nvSpPr>
          <p:cNvPr id="6" name="Slide Number Placeholder 5"/>
          <p:cNvSpPr>
            <a:spLocks noGrp="1"/>
          </p:cNvSpPr>
          <p:nvPr>
            <p:ph type="sldNum" sz="quarter" idx="12"/>
          </p:nvPr>
        </p:nvSpPr>
        <p:spPr/>
        <p:txBody>
          <a:bodyPr/>
          <a:lstStyle/>
          <a:p>
            <a:fld id="{E6469C4C-331D-454F-9FD4-81A5C7FF78E5}"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5A07D8E9-16EF-48D9-91E0-3C7364ECF703}" type="datetime1">
              <a:rPr lang="sk-SK" smtClean="0"/>
              <a:pPr/>
              <a:t>29. 2. 2008</a:t>
            </a:fld>
            <a:endParaRPr lang="sk-SK"/>
          </a:p>
        </p:txBody>
      </p:sp>
      <p:sp>
        <p:nvSpPr>
          <p:cNvPr id="5" name="Footer Placeholder 4"/>
          <p:cNvSpPr>
            <a:spLocks noGrp="1"/>
          </p:cNvSpPr>
          <p:nvPr>
            <p:ph type="ftr" sz="quarter" idx="11"/>
          </p:nvPr>
        </p:nvSpPr>
        <p:spPr/>
        <p:txBody>
          <a:bodyPr/>
          <a:lstStyle/>
          <a:p>
            <a:r>
              <a:rPr lang="sk-SK" smtClean="0"/>
              <a:t>c</a:t>
            </a:r>
            <a:endParaRPr lang="sk-SK"/>
          </a:p>
        </p:txBody>
      </p:sp>
      <p:sp>
        <p:nvSpPr>
          <p:cNvPr id="6" name="Slide Number Placeholder 5"/>
          <p:cNvSpPr>
            <a:spLocks noGrp="1"/>
          </p:cNvSpPr>
          <p:nvPr>
            <p:ph type="sldNum" sz="quarter" idx="12"/>
          </p:nvPr>
        </p:nvSpPr>
        <p:spPr/>
        <p:txBody>
          <a:bodyPr/>
          <a:lstStyle/>
          <a:p>
            <a:fld id="{E6469C4C-331D-454F-9FD4-81A5C7FF78E5}"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D25AA467-5590-465F-AA0A-EE02B6D32083}" type="datetime1">
              <a:rPr lang="sk-SK" smtClean="0"/>
              <a:pPr/>
              <a:t>29. 2. 2008</a:t>
            </a:fld>
            <a:endParaRPr lang="sk-SK"/>
          </a:p>
        </p:txBody>
      </p:sp>
      <p:sp>
        <p:nvSpPr>
          <p:cNvPr id="5" name="Footer Placeholder 4"/>
          <p:cNvSpPr>
            <a:spLocks noGrp="1"/>
          </p:cNvSpPr>
          <p:nvPr>
            <p:ph type="ftr" sz="quarter" idx="11"/>
          </p:nvPr>
        </p:nvSpPr>
        <p:spPr/>
        <p:txBody>
          <a:bodyPr/>
          <a:lstStyle/>
          <a:p>
            <a:r>
              <a:rPr lang="sk-SK" smtClean="0"/>
              <a:t>c</a:t>
            </a:r>
            <a:endParaRPr lang="sk-SK"/>
          </a:p>
        </p:txBody>
      </p:sp>
      <p:sp>
        <p:nvSpPr>
          <p:cNvPr id="6" name="Slide Number Placeholder 5"/>
          <p:cNvSpPr>
            <a:spLocks noGrp="1"/>
          </p:cNvSpPr>
          <p:nvPr>
            <p:ph type="sldNum" sz="quarter" idx="12"/>
          </p:nvPr>
        </p:nvSpPr>
        <p:spPr/>
        <p:txBody>
          <a:bodyPr/>
          <a:lstStyle/>
          <a:p>
            <a:fld id="{E6469C4C-331D-454F-9FD4-81A5C7FF78E5}"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8E213FE2-004A-4520-88CB-C0B9C846E491}" type="datetime1">
              <a:rPr lang="sk-SK" smtClean="0"/>
              <a:pPr/>
              <a:t>29. 2. 2008</a:t>
            </a:fld>
            <a:endParaRPr lang="sk-SK"/>
          </a:p>
        </p:txBody>
      </p:sp>
      <p:sp>
        <p:nvSpPr>
          <p:cNvPr id="5" name="Footer Placeholder 4"/>
          <p:cNvSpPr>
            <a:spLocks noGrp="1"/>
          </p:cNvSpPr>
          <p:nvPr>
            <p:ph type="ftr" sz="quarter" idx="11"/>
          </p:nvPr>
        </p:nvSpPr>
        <p:spPr/>
        <p:txBody>
          <a:bodyPr/>
          <a:lstStyle/>
          <a:p>
            <a:r>
              <a:rPr lang="sk-SK" smtClean="0"/>
              <a:t>c</a:t>
            </a:r>
            <a:endParaRPr lang="sk-SK"/>
          </a:p>
        </p:txBody>
      </p:sp>
      <p:sp>
        <p:nvSpPr>
          <p:cNvPr id="6" name="Slide Number Placeholder 5"/>
          <p:cNvSpPr>
            <a:spLocks noGrp="1"/>
          </p:cNvSpPr>
          <p:nvPr>
            <p:ph type="sldNum" sz="quarter" idx="12"/>
          </p:nvPr>
        </p:nvSpPr>
        <p:spPr/>
        <p:txBody>
          <a:bodyPr/>
          <a:lstStyle/>
          <a:p>
            <a:fld id="{E6469C4C-331D-454F-9FD4-81A5C7FF78E5}"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8B2816-D899-4253-A27A-977A8905B8D8}" type="datetime1">
              <a:rPr lang="sk-SK" smtClean="0"/>
              <a:pPr/>
              <a:t>29. 2. 2008</a:t>
            </a:fld>
            <a:endParaRPr lang="sk-SK"/>
          </a:p>
        </p:txBody>
      </p:sp>
      <p:sp>
        <p:nvSpPr>
          <p:cNvPr id="5" name="Footer Placeholder 4"/>
          <p:cNvSpPr>
            <a:spLocks noGrp="1"/>
          </p:cNvSpPr>
          <p:nvPr>
            <p:ph type="ftr" sz="quarter" idx="11"/>
          </p:nvPr>
        </p:nvSpPr>
        <p:spPr/>
        <p:txBody>
          <a:bodyPr/>
          <a:lstStyle/>
          <a:p>
            <a:r>
              <a:rPr lang="sk-SK" smtClean="0"/>
              <a:t>c</a:t>
            </a:r>
            <a:endParaRPr lang="sk-SK"/>
          </a:p>
        </p:txBody>
      </p:sp>
      <p:sp>
        <p:nvSpPr>
          <p:cNvPr id="6" name="Slide Number Placeholder 5"/>
          <p:cNvSpPr>
            <a:spLocks noGrp="1"/>
          </p:cNvSpPr>
          <p:nvPr>
            <p:ph type="sldNum" sz="quarter" idx="12"/>
          </p:nvPr>
        </p:nvSpPr>
        <p:spPr/>
        <p:txBody>
          <a:bodyPr/>
          <a:lstStyle/>
          <a:p>
            <a:fld id="{E6469C4C-331D-454F-9FD4-81A5C7FF78E5}"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Date Placeholder 4"/>
          <p:cNvSpPr>
            <a:spLocks noGrp="1"/>
          </p:cNvSpPr>
          <p:nvPr>
            <p:ph type="dt" sz="half" idx="10"/>
          </p:nvPr>
        </p:nvSpPr>
        <p:spPr/>
        <p:txBody>
          <a:bodyPr/>
          <a:lstStyle/>
          <a:p>
            <a:fld id="{EF7C2D94-2AEB-4971-9394-AB466CEF942C}" type="datetime1">
              <a:rPr lang="sk-SK" smtClean="0"/>
              <a:pPr/>
              <a:t>29. 2. 2008</a:t>
            </a:fld>
            <a:endParaRPr lang="sk-SK"/>
          </a:p>
        </p:txBody>
      </p:sp>
      <p:sp>
        <p:nvSpPr>
          <p:cNvPr id="6" name="Footer Placeholder 5"/>
          <p:cNvSpPr>
            <a:spLocks noGrp="1"/>
          </p:cNvSpPr>
          <p:nvPr>
            <p:ph type="ftr" sz="quarter" idx="11"/>
          </p:nvPr>
        </p:nvSpPr>
        <p:spPr/>
        <p:txBody>
          <a:bodyPr/>
          <a:lstStyle/>
          <a:p>
            <a:r>
              <a:rPr lang="sk-SK" smtClean="0"/>
              <a:t>c</a:t>
            </a:r>
            <a:endParaRPr lang="sk-SK"/>
          </a:p>
        </p:txBody>
      </p:sp>
      <p:sp>
        <p:nvSpPr>
          <p:cNvPr id="7" name="Slide Number Placeholder 6"/>
          <p:cNvSpPr>
            <a:spLocks noGrp="1"/>
          </p:cNvSpPr>
          <p:nvPr>
            <p:ph type="sldNum" sz="quarter" idx="12"/>
          </p:nvPr>
        </p:nvSpPr>
        <p:spPr/>
        <p:txBody>
          <a:bodyPr/>
          <a:lstStyle/>
          <a:p>
            <a:fld id="{E6469C4C-331D-454F-9FD4-81A5C7FF78E5}"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7" name="Date Placeholder 6"/>
          <p:cNvSpPr>
            <a:spLocks noGrp="1"/>
          </p:cNvSpPr>
          <p:nvPr>
            <p:ph type="dt" sz="half" idx="10"/>
          </p:nvPr>
        </p:nvSpPr>
        <p:spPr/>
        <p:txBody>
          <a:bodyPr/>
          <a:lstStyle/>
          <a:p>
            <a:fld id="{DA1966C4-B854-4369-9D90-742463BD231E}" type="datetime1">
              <a:rPr lang="sk-SK" smtClean="0"/>
              <a:pPr/>
              <a:t>29. 2. 2008</a:t>
            </a:fld>
            <a:endParaRPr lang="sk-SK"/>
          </a:p>
        </p:txBody>
      </p:sp>
      <p:sp>
        <p:nvSpPr>
          <p:cNvPr id="8" name="Footer Placeholder 7"/>
          <p:cNvSpPr>
            <a:spLocks noGrp="1"/>
          </p:cNvSpPr>
          <p:nvPr>
            <p:ph type="ftr" sz="quarter" idx="11"/>
          </p:nvPr>
        </p:nvSpPr>
        <p:spPr/>
        <p:txBody>
          <a:bodyPr/>
          <a:lstStyle/>
          <a:p>
            <a:r>
              <a:rPr lang="sk-SK" smtClean="0"/>
              <a:t>c</a:t>
            </a:r>
            <a:endParaRPr lang="sk-SK"/>
          </a:p>
        </p:txBody>
      </p:sp>
      <p:sp>
        <p:nvSpPr>
          <p:cNvPr id="9" name="Slide Number Placeholder 8"/>
          <p:cNvSpPr>
            <a:spLocks noGrp="1"/>
          </p:cNvSpPr>
          <p:nvPr>
            <p:ph type="sldNum" sz="quarter" idx="12"/>
          </p:nvPr>
        </p:nvSpPr>
        <p:spPr/>
        <p:txBody>
          <a:bodyPr/>
          <a:lstStyle/>
          <a:p>
            <a:fld id="{E6469C4C-331D-454F-9FD4-81A5C7FF78E5}"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Date Placeholder 2"/>
          <p:cNvSpPr>
            <a:spLocks noGrp="1"/>
          </p:cNvSpPr>
          <p:nvPr>
            <p:ph type="dt" sz="half" idx="10"/>
          </p:nvPr>
        </p:nvSpPr>
        <p:spPr/>
        <p:txBody>
          <a:bodyPr/>
          <a:lstStyle/>
          <a:p>
            <a:fld id="{40F0B0B4-FC12-44F7-86DF-438564D52FF8}" type="datetime1">
              <a:rPr lang="sk-SK" smtClean="0"/>
              <a:pPr/>
              <a:t>29. 2. 2008</a:t>
            </a:fld>
            <a:endParaRPr lang="sk-SK"/>
          </a:p>
        </p:txBody>
      </p:sp>
      <p:sp>
        <p:nvSpPr>
          <p:cNvPr id="4" name="Footer Placeholder 3"/>
          <p:cNvSpPr>
            <a:spLocks noGrp="1"/>
          </p:cNvSpPr>
          <p:nvPr>
            <p:ph type="ftr" sz="quarter" idx="11"/>
          </p:nvPr>
        </p:nvSpPr>
        <p:spPr/>
        <p:txBody>
          <a:bodyPr/>
          <a:lstStyle/>
          <a:p>
            <a:r>
              <a:rPr lang="sk-SK" smtClean="0"/>
              <a:t>c</a:t>
            </a:r>
            <a:endParaRPr lang="sk-SK"/>
          </a:p>
        </p:txBody>
      </p:sp>
      <p:sp>
        <p:nvSpPr>
          <p:cNvPr id="5" name="Slide Number Placeholder 4"/>
          <p:cNvSpPr>
            <a:spLocks noGrp="1"/>
          </p:cNvSpPr>
          <p:nvPr>
            <p:ph type="sldNum" sz="quarter" idx="12"/>
          </p:nvPr>
        </p:nvSpPr>
        <p:spPr/>
        <p:txBody>
          <a:bodyPr/>
          <a:lstStyle/>
          <a:p>
            <a:fld id="{E6469C4C-331D-454F-9FD4-81A5C7FF78E5}"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8A2D7-A6F9-4F11-A8F1-BCEF6DC50CD9}" type="datetime1">
              <a:rPr lang="sk-SK" smtClean="0"/>
              <a:pPr/>
              <a:t>29. 2. 2008</a:t>
            </a:fld>
            <a:endParaRPr lang="sk-SK"/>
          </a:p>
        </p:txBody>
      </p:sp>
      <p:sp>
        <p:nvSpPr>
          <p:cNvPr id="3" name="Footer Placeholder 2"/>
          <p:cNvSpPr>
            <a:spLocks noGrp="1"/>
          </p:cNvSpPr>
          <p:nvPr>
            <p:ph type="ftr" sz="quarter" idx="11"/>
          </p:nvPr>
        </p:nvSpPr>
        <p:spPr/>
        <p:txBody>
          <a:bodyPr/>
          <a:lstStyle/>
          <a:p>
            <a:r>
              <a:rPr lang="sk-SK" smtClean="0"/>
              <a:t>c</a:t>
            </a:r>
            <a:endParaRPr lang="sk-SK"/>
          </a:p>
        </p:txBody>
      </p:sp>
      <p:sp>
        <p:nvSpPr>
          <p:cNvPr id="4" name="Slide Number Placeholder 3"/>
          <p:cNvSpPr>
            <a:spLocks noGrp="1"/>
          </p:cNvSpPr>
          <p:nvPr>
            <p:ph type="sldNum" sz="quarter" idx="12"/>
          </p:nvPr>
        </p:nvSpPr>
        <p:spPr/>
        <p:txBody>
          <a:bodyPr/>
          <a:lstStyle/>
          <a:p>
            <a:fld id="{E6469C4C-331D-454F-9FD4-81A5C7FF78E5}"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939A5-AC88-4B1A-8D53-33407EAD5F24}" type="datetime1">
              <a:rPr lang="sk-SK" smtClean="0"/>
              <a:pPr/>
              <a:t>29. 2. 2008</a:t>
            </a:fld>
            <a:endParaRPr lang="sk-SK"/>
          </a:p>
        </p:txBody>
      </p:sp>
      <p:sp>
        <p:nvSpPr>
          <p:cNvPr id="6" name="Footer Placeholder 5"/>
          <p:cNvSpPr>
            <a:spLocks noGrp="1"/>
          </p:cNvSpPr>
          <p:nvPr>
            <p:ph type="ftr" sz="quarter" idx="11"/>
          </p:nvPr>
        </p:nvSpPr>
        <p:spPr/>
        <p:txBody>
          <a:bodyPr/>
          <a:lstStyle/>
          <a:p>
            <a:r>
              <a:rPr lang="sk-SK" smtClean="0"/>
              <a:t>c</a:t>
            </a:r>
            <a:endParaRPr lang="sk-SK"/>
          </a:p>
        </p:txBody>
      </p:sp>
      <p:sp>
        <p:nvSpPr>
          <p:cNvPr id="7" name="Slide Number Placeholder 6"/>
          <p:cNvSpPr>
            <a:spLocks noGrp="1"/>
          </p:cNvSpPr>
          <p:nvPr>
            <p:ph type="sldNum" sz="quarter" idx="12"/>
          </p:nvPr>
        </p:nvSpPr>
        <p:spPr/>
        <p:txBody>
          <a:bodyPr/>
          <a:lstStyle/>
          <a:p>
            <a:fld id="{E6469C4C-331D-454F-9FD4-81A5C7FF78E5}"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18DFCF-5C80-4584-96CF-D8374E7E18AC}" type="datetime1">
              <a:rPr lang="sk-SK" smtClean="0"/>
              <a:pPr/>
              <a:t>29. 2. 2008</a:t>
            </a:fld>
            <a:endParaRPr lang="sk-SK"/>
          </a:p>
        </p:txBody>
      </p:sp>
      <p:sp>
        <p:nvSpPr>
          <p:cNvPr id="6" name="Footer Placeholder 5"/>
          <p:cNvSpPr>
            <a:spLocks noGrp="1"/>
          </p:cNvSpPr>
          <p:nvPr>
            <p:ph type="ftr" sz="quarter" idx="11"/>
          </p:nvPr>
        </p:nvSpPr>
        <p:spPr/>
        <p:txBody>
          <a:bodyPr/>
          <a:lstStyle/>
          <a:p>
            <a:r>
              <a:rPr lang="sk-SK" smtClean="0"/>
              <a:t>c</a:t>
            </a:r>
            <a:endParaRPr lang="sk-SK"/>
          </a:p>
        </p:txBody>
      </p:sp>
      <p:sp>
        <p:nvSpPr>
          <p:cNvPr id="7" name="Slide Number Placeholder 6"/>
          <p:cNvSpPr>
            <a:spLocks noGrp="1"/>
          </p:cNvSpPr>
          <p:nvPr>
            <p:ph type="sldNum" sz="quarter" idx="12"/>
          </p:nvPr>
        </p:nvSpPr>
        <p:spPr/>
        <p:txBody>
          <a:bodyPr/>
          <a:lstStyle/>
          <a:p>
            <a:fld id="{E6469C4C-331D-454F-9FD4-81A5C7FF78E5}"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C9698-4A97-45D4-B6BB-B83D47E870CE}" type="datetime1">
              <a:rPr lang="sk-SK" smtClean="0"/>
              <a:pPr/>
              <a:t>29. 2. 2008</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mtClean="0"/>
              <a:t>c</a:t>
            </a:r>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69C4C-331D-454F-9FD4-81A5C7FF78E5}"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4.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9.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NULL"/><Relationship Id="rId4" Type="http://schemas.openxmlformats.org/officeDocument/2006/relationships/image" Target="../media/image4.png"/><Relationship Id="rId9" Type="http://schemas.openxmlformats.org/officeDocument/2006/relationships/image" Target="NULL"/></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4.png"/><Relationship Id="rId12"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media/image43.png"/><Relationship Id="rId10" Type="http://schemas.openxmlformats.org/officeDocument/2006/relationships/image" Target="NULL"/><Relationship Id="rId4" Type="http://schemas.openxmlformats.org/officeDocument/2006/relationships/image" Target="../media/image42.png"/><Relationship Id="rId9" Type="http://schemas.openxmlformats.org/officeDocument/2006/relationships/image" Target="../media/image40.png"/><Relationship Id="rId1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54.png"/><Relationship Id="rId5" Type="http://schemas.openxmlformats.org/officeDocument/2006/relationships/image" Target="../media/image50.png"/><Relationship Id="rId10" Type="http://schemas.openxmlformats.org/officeDocument/2006/relationships/image" Target="../media/image44.png"/><Relationship Id="rId4" Type="http://schemas.openxmlformats.org/officeDocument/2006/relationships/image" Target="../media/image30.png"/><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7.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Security</a:t>
            </a:r>
            <a:r>
              <a:rPr kumimoji="0" lang="en-US" sz="4400" b="1" i="1" u="none" strike="noStrike" kern="1200" cap="none" spc="0" normalizeH="0" noProof="0" dirty="0" smtClean="0">
                <a:ln>
                  <a:noFill/>
                </a:ln>
                <a:solidFill>
                  <a:srgbClr val="FFC000"/>
                </a:solidFill>
                <a:effectLst/>
                <a:uLnTx/>
                <a:uFillTx/>
                <a:latin typeface="+mj-lt"/>
                <a:ea typeface="+mj-ea"/>
                <a:cs typeface="+mj-cs"/>
              </a:rPr>
              <a:t> Configuration Wizard Demo</a:t>
            </a:r>
            <a:endParaRPr kumimoji="0" lang="en-US" sz="4400" b="1" i="1" u="none" strike="noStrike" kern="1200" cap="none" spc="0" normalizeH="0" baseline="0" noProof="0" dirty="0" smtClean="0">
              <a:ln>
                <a:noFill/>
              </a:ln>
              <a:solidFill>
                <a:srgbClr val="FFC000"/>
              </a:solidFill>
              <a:effectLst/>
              <a:uLnTx/>
              <a:uFillTx/>
              <a:latin typeface="+mj-lt"/>
              <a:ea typeface="+mj-ea"/>
              <a:cs typeface="+mj-cs"/>
            </a:endParaRPr>
          </a:p>
        </p:txBody>
      </p:sp>
      <p:sp>
        <p:nvSpPr>
          <p:cNvPr id="4" name="TextBox 3"/>
          <p:cNvSpPr txBox="1"/>
          <p:nvPr/>
        </p:nvSpPr>
        <p:spPr>
          <a:xfrm>
            <a:off x="457200" y="1143000"/>
            <a:ext cx="914400" cy="2209800"/>
          </a:xfrm>
          <a:prstGeom prst="rect">
            <a:avLst/>
          </a:prstGeom>
        </p:spPr>
        <p:txBody>
          <a:bodyPr vert="horz" wrap="none" lIns="91440" tIns="45720" rIns="91440" bIns="45720" rtlCol="0" anchor="ctr">
            <a:noAutofit/>
          </a:bodyPr>
          <a:lstStyle/>
          <a:p>
            <a:pPr marL="0" marR="0" indent="0" defTabSz="914400" rtl="0" eaLnBrk="1" fontAlgn="auto" latinLnBrk="0" hangingPunct="1">
              <a:lnSpc>
                <a:spcPct val="100000"/>
              </a:lnSpc>
              <a:spcBef>
                <a:spcPct val="0"/>
              </a:spcBef>
              <a:spcAft>
                <a:spcPts val="0"/>
              </a:spcAft>
              <a:buClrTx/>
              <a:buSzTx/>
              <a:buFont typeface="Arial" pitchFamily="34" charset="0"/>
              <a:buChar char="•"/>
              <a:tabLst/>
            </a:pPr>
            <a:r>
              <a:rPr lang="en-US" sz="2800" noProof="0" dirty="0" smtClean="0">
                <a:solidFill>
                  <a:schemeClr val="bg1"/>
                </a:solidFill>
                <a:latin typeface="+mj-lt"/>
                <a:ea typeface="+mj-ea"/>
                <a:cs typeface="+mj-cs"/>
              </a:rPr>
              <a:t>Security Configuration wizard overview</a:t>
            </a:r>
          </a:p>
          <a:p>
            <a:pPr marL="0" marR="0" indent="0" defTabSz="914400" rtl="0" eaLnBrk="1" fontAlgn="auto" latinLnBrk="0" hangingPunct="1">
              <a:lnSpc>
                <a:spcPct val="100000"/>
              </a:lnSpc>
              <a:spcBef>
                <a:spcPct val="0"/>
              </a:spcBef>
              <a:spcAft>
                <a:spcPts val="0"/>
              </a:spcAft>
              <a:buClrTx/>
              <a:buSzTx/>
              <a:buFont typeface="Arial" pitchFamily="34" charset="0"/>
              <a:buChar char="•"/>
              <a:tabLst/>
            </a:pPr>
            <a:r>
              <a:rPr kumimoji="0" lang="en-US" sz="2800" u="none" strike="noStrike" kern="1200" cap="none" spc="0" normalizeH="0" baseline="0" dirty="0" smtClean="0">
                <a:ln>
                  <a:noFill/>
                </a:ln>
                <a:solidFill>
                  <a:schemeClr val="bg1"/>
                </a:solidFill>
                <a:effectLst/>
                <a:uLnTx/>
                <a:uFillTx/>
                <a:latin typeface="+mj-lt"/>
                <a:ea typeface="+mj-ea"/>
                <a:cs typeface="+mj-cs"/>
              </a:rPr>
              <a:t>Step by step configuration</a:t>
            </a:r>
            <a:endParaRPr kumimoji="0" lang="en-US" sz="2800" u="none" strike="noStrike" kern="1200" cap="none" spc="0" normalizeH="0" dirty="0" smtClean="0">
              <a:ln>
                <a:noFill/>
              </a:ln>
              <a:solidFill>
                <a:schemeClr val="bg1"/>
              </a:solidFill>
              <a:effectLst/>
              <a:uLnTx/>
              <a:uFillTx/>
              <a:latin typeface="+mj-lt"/>
              <a:ea typeface="+mj-ea"/>
              <a:cs typeface="+mj-cs"/>
            </a:endParaRPr>
          </a:p>
          <a:p>
            <a:pPr marL="0" marR="0" indent="0" defTabSz="914400" rtl="0" eaLnBrk="1" fontAlgn="auto" latinLnBrk="0" hangingPunct="1">
              <a:lnSpc>
                <a:spcPct val="100000"/>
              </a:lnSpc>
              <a:spcBef>
                <a:spcPct val="0"/>
              </a:spcBef>
              <a:spcAft>
                <a:spcPts val="0"/>
              </a:spcAft>
              <a:buClrTx/>
              <a:buSzTx/>
              <a:buFont typeface="Arial" pitchFamily="34" charset="0"/>
              <a:buChar char="•"/>
              <a:tabLst/>
            </a:pPr>
            <a:r>
              <a:rPr lang="en-US" sz="2800" baseline="0" noProof="0" dirty="0" smtClean="0">
                <a:solidFill>
                  <a:schemeClr val="bg1"/>
                </a:solidFill>
                <a:latin typeface="+mj-lt"/>
                <a:ea typeface="+mj-ea"/>
                <a:cs typeface="+mj-cs"/>
              </a:rPr>
              <a:t>Saving, importing and applying of security templates</a:t>
            </a:r>
            <a:endParaRPr lang="en-US" sz="2800" noProof="0" dirty="0" smtClean="0">
              <a:solidFill>
                <a:schemeClr val="bg1"/>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BitLocker ™ Drive Encryption</a:t>
            </a:r>
          </a:p>
        </p:txBody>
      </p:sp>
      <p:sp>
        <p:nvSpPr>
          <p:cNvPr id="4" name="TextBox 3"/>
          <p:cNvSpPr txBox="1"/>
          <p:nvPr/>
        </p:nvSpPr>
        <p:spPr>
          <a:xfrm>
            <a:off x="428596" y="785794"/>
            <a:ext cx="5500726" cy="500066"/>
          </a:xfrm>
          <a:prstGeom prst="rect">
            <a:avLst/>
          </a:prstGeom>
        </p:spPr>
        <p:txBody>
          <a:bodyPr vert="horz" wrap="none" lIns="91440" tIns="45720" rIns="91440" bIns="45720" rtlCol="0" anchor="ctr">
            <a:normAutofit/>
          </a:bodyPr>
          <a:lstStyle/>
          <a:p>
            <a:pPr>
              <a:spcBef>
                <a:spcPct val="0"/>
              </a:spcBef>
            </a:pPr>
            <a:r>
              <a:rPr lang="en-US" sz="2000" dirty="0" smtClean="0">
                <a:solidFill>
                  <a:srgbClr val="D1E4F3"/>
                </a:solidFill>
                <a:sym typeface="Wingdings" pitchFamily="2" charset="2"/>
              </a:rPr>
              <a:t>Data protection and security</a:t>
            </a:r>
            <a:endParaRPr kumimoji="0" lang="en-US" sz="2000" b="1" i="1" u="none" strike="noStrike" kern="1200" cap="none" spc="0" normalizeH="0" baseline="0" noProof="0" dirty="0" smtClean="0">
              <a:ln>
                <a:noFill/>
              </a:ln>
              <a:solidFill>
                <a:srgbClr val="FFC000"/>
              </a:solidFill>
              <a:effectLst/>
              <a:uLnTx/>
              <a:uFillTx/>
              <a:latin typeface="+mj-lt"/>
              <a:ea typeface="+mj-ea"/>
              <a:cs typeface="+mj-cs"/>
            </a:endParaRPr>
          </a:p>
        </p:txBody>
      </p:sp>
      <p:sp>
        <p:nvSpPr>
          <p:cNvPr id="6" name="Rectangle 5"/>
          <p:cNvSpPr/>
          <p:nvPr/>
        </p:nvSpPr>
        <p:spPr bwMode="auto">
          <a:xfrm>
            <a:off x="154378" y="1265528"/>
            <a:ext cx="8847117" cy="2873828"/>
          </a:xfrm>
          <a:prstGeom prst="rect">
            <a:avLst/>
          </a:prstGeom>
          <a:gradFill rotWithShape="0">
            <a:gsLst>
              <a:gs pos="29000">
                <a:schemeClr val="accent2">
                  <a:lumMod val="50000"/>
                  <a:alpha val="8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chemeClr val="bg1"/>
              </a:solidFill>
              <a:effectLst/>
              <a:latin typeface="+mn-lt"/>
            </a:endParaRPr>
          </a:p>
        </p:txBody>
      </p:sp>
      <p:pic>
        <p:nvPicPr>
          <p:cNvPr id="7" name="Picture 10" descr="D:\Aeshen\Templates\Sample Documents\New Graphics\Shapes and Graphics\fans - gradient\fan - light blue.png"/>
          <p:cNvPicPr>
            <a:picLocks noChangeAspect="1" noChangeArrowheads="1"/>
          </p:cNvPicPr>
          <p:nvPr/>
        </p:nvPicPr>
        <p:blipFill>
          <a:blip r:embed="rId4" cstate="print"/>
          <a:srcRect/>
          <a:stretch>
            <a:fillRect/>
          </a:stretch>
        </p:blipFill>
        <p:spPr bwMode="auto">
          <a:xfrm rot="8656292">
            <a:off x="6429177" y="2079496"/>
            <a:ext cx="1699049" cy="1453305"/>
          </a:xfrm>
          <a:prstGeom prst="rect">
            <a:avLst/>
          </a:prstGeom>
          <a:noFill/>
          <a:ln>
            <a:noFill/>
          </a:ln>
        </p:spPr>
      </p:pic>
      <p:sp>
        <p:nvSpPr>
          <p:cNvPr id="8" name="Rectangle 6"/>
          <p:cNvSpPr txBox="1">
            <a:spLocks noChangeArrowheads="1"/>
          </p:cNvSpPr>
          <p:nvPr/>
        </p:nvSpPr>
        <p:spPr bwMode="auto">
          <a:xfrm>
            <a:off x="178130" y="3893628"/>
            <a:ext cx="8965870" cy="18928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85000"/>
              </a:lnSpc>
              <a:spcBef>
                <a:spcPct val="30000"/>
              </a:spcBef>
              <a:spcAft>
                <a:spcPct val="0"/>
              </a:spcAft>
              <a:buClr>
                <a:schemeClr val="folHlink"/>
              </a:buClr>
              <a:buSzPct val="75000"/>
              <a:buFont typeface="Wingdings 2" pitchFamily="18" charset="2"/>
              <a:buNone/>
              <a:tabLst/>
              <a:defRPr/>
            </a:pPr>
            <a:endParaRPr kumimoji="0" lang="en-US" sz="2000" b="0" i="0" u="none" strike="noStrike" kern="0" cap="none" spc="0" normalizeH="0" baseline="0" noProof="0" dirty="0" smtClean="0">
              <a:ln>
                <a:noFill/>
              </a:ln>
              <a:solidFill>
                <a:schemeClr val="bg1"/>
              </a:solidFill>
              <a:effectLst/>
              <a:uLnTx/>
              <a:uFillTx/>
              <a:latin typeface="+mn-lt"/>
              <a:ea typeface="+mn-ea"/>
              <a:cs typeface="+mn-cs"/>
            </a:endParaRPr>
          </a:p>
          <a:p>
            <a:pPr marL="447675" indent="-447675" algn="l">
              <a:lnSpc>
                <a:spcPct val="100000"/>
              </a:lnSpc>
              <a:buBlip>
                <a:blip r:embed="rId5"/>
              </a:buBlip>
            </a:pPr>
            <a:r>
              <a:rPr lang="en-US" sz="2000" dirty="0" smtClean="0">
                <a:solidFill>
                  <a:schemeClr val="bg1"/>
                </a:solidFill>
                <a:latin typeface="+mn-lt"/>
              </a:rPr>
              <a:t>Group  Policy allows central encryption policy and provides Branch Office protection</a:t>
            </a:r>
          </a:p>
          <a:p>
            <a:pPr marL="447675" lvl="0" indent="-447675" algn="l">
              <a:lnSpc>
                <a:spcPct val="100000"/>
              </a:lnSpc>
              <a:buBlip>
                <a:blip r:embed="rId5"/>
              </a:buBlip>
            </a:pPr>
            <a:r>
              <a:rPr lang="en-US" sz="2000" dirty="0" smtClean="0">
                <a:solidFill>
                  <a:schemeClr val="bg1"/>
                </a:solidFill>
                <a:latin typeface="+mn-lt"/>
              </a:rPr>
              <a:t>Provides data protection, even when the system is in unauthorized hands or is running a different or exploiting Operating System</a:t>
            </a:r>
          </a:p>
          <a:p>
            <a:pPr marL="447675" lvl="0" indent="-447675" algn="l">
              <a:lnSpc>
                <a:spcPct val="100000"/>
              </a:lnSpc>
              <a:buBlip>
                <a:blip r:embed="rId5"/>
              </a:buBlip>
            </a:pPr>
            <a:r>
              <a:rPr lang="en-US" sz="2000" dirty="0" smtClean="0">
                <a:solidFill>
                  <a:schemeClr val="bg1"/>
                </a:solidFill>
                <a:latin typeface="+mn-lt"/>
              </a:rPr>
              <a:t>Uses a v1.2 TPM or USB flash drive for key storage</a:t>
            </a:r>
          </a:p>
        </p:txBody>
      </p:sp>
      <p:pic>
        <p:nvPicPr>
          <p:cNvPr id="9" name="Picture 6" descr="D:\Aeshen\Templates\Sample Documents\New Graphics\Hardware\Illustration - Misc Hardware\XML Icons\hard_drive.png"/>
          <p:cNvPicPr>
            <a:picLocks noChangeAspect="1" noChangeArrowheads="1"/>
          </p:cNvPicPr>
          <p:nvPr/>
        </p:nvPicPr>
        <p:blipFill>
          <a:blip r:embed="rId6"/>
          <a:srcRect/>
          <a:stretch>
            <a:fillRect/>
          </a:stretch>
        </p:blipFill>
        <p:spPr bwMode="auto">
          <a:xfrm>
            <a:off x="6127668" y="1712228"/>
            <a:ext cx="1478481" cy="1369310"/>
          </a:xfrm>
          <a:prstGeom prst="rect">
            <a:avLst/>
          </a:prstGeom>
          <a:noFill/>
        </p:spPr>
      </p:pic>
      <p:pic>
        <p:nvPicPr>
          <p:cNvPr id="10" name="Picture 20" descr="top curving arrow teal pink"/>
          <p:cNvPicPr>
            <a:picLocks noChangeAspect="1" noChangeArrowheads="1"/>
          </p:cNvPicPr>
          <p:nvPr/>
        </p:nvPicPr>
        <p:blipFill>
          <a:blip r:embed="rId7">
            <a:lum bright="8000" contrast="-5000"/>
          </a:blip>
          <a:srcRect/>
          <a:stretch>
            <a:fillRect/>
          </a:stretch>
        </p:blipFill>
        <p:spPr bwMode="auto">
          <a:xfrm rot="21215638" flipH="1">
            <a:off x="1450164" y="1816615"/>
            <a:ext cx="5241747" cy="917785"/>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11" name="Group 10"/>
          <p:cNvGrpSpPr/>
          <p:nvPr/>
        </p:nvGrpSpPr>
        <p:grpSpPr>
          <a:xfrm>
            <a:off x="2968832" y="1457861"/>
            <a:ext cx="2398815" cy="1654617"/>
            <a:chOff x="2968832" y="1126830"/>
            <a:chExt cx="2398815" cy="1654617"/>
          </a:xfrm>
        </p:grpSpPr>
        <p:sp>
          <p:nvSpPr>
            <p:cNvPr id="12" name="Text Box 24"/>
            <p:cNvSpPr txBox="1">
              <a:spLocks noChangeArrowheads="1"/>
            </p:cNvSpPr>
            <p:nvPr/>
          </p:nvSpPr>
          <p:spPr bwMode="auto">
            <a:xfrm>
              <a:off x="2968832" y="2135116"/>
              <a:ext cx="2398815" cy="646331"/>
            </a:xfrm>
            <a:prstGeom prst="rect">
              <a:avLst/>
            </a:prstGeom>
            <a:noFill/>
            <a:ln w="9525">
              <a:noFill/>
              <a:miter lim="800000"/>
              <a:headEnd/>
              <a:tailEnd/>
            </a:ln>
          </p:spPr>
          <p:txBody>
            <a:bodyPr wrap="square">
              <a:spAutoFit/>
            </a:bodyPr>
            <a:lstStyle/>
            <a:p>
              <a:pPr eaLnBrk="1" hangingPunct="1"/>
              <a:r>
                <a:rPr lang="en-US" sz="1800" dirty="0" smtClean="0">
                  <a:solidFill>
                    <a:schemeClr val="bg1"/>
                  </a:solidFill>
                  <a:latin typeface="+mn-lt"/>
                </a:rPr>
                <a:t>Full Volume Encryption Key (FVEK)</a:t>
              </a:r>
              <a:endParaRPr lang="en-US" sz="1800" dirty="0">
                <a:solidFill>
                  <a:schemeClr val="bg1"/>
                </a:solidFill>
                <a:latin typeface="+mn-lt"/>
              </a:endParaRPr>
            </a:p>
          </p:txBody>
        </p:sp>
        <p:pic>
          <p:nvPicPr>
            <p:cNvPr id="13" name="Picture 17" descr="D:\Aeshen\TechNet 2006\12-December\Msft-longhorn-papers\TDM Deck\Windows Illustration Icons\New\lockWkey_in_locked.png"/>
            <p:cNvPicPr>
              <a:picLocks noChangeAspect="1" noChangeArrowheads="1"/>
            </p:cNvPicPr>
            <p:nvPr/>
          </p:nvPicPr>
          <p:blipFill>
            <a:blip r:embed="rId8" cstate="print"/>
            <a:srcRect/>
            <a:stretch>
              <a:fillRect/>
            </a:stretch>
          </p:blipFill>
          <p:spPr bwMode="auto">
            <a:xfrm>
              <a:off x="3861393" y="1126830"/>
              <a:ext cx="807727" cy="1013470"/>
            </a:xfrm>
            <a:prstGeom prst="rect">
              <a:avLst/>
            </a:prstGeom>
            <a:noFill/>
            <a:effectLst>
              <a:outerShdw blurRad="50800" dist="38100" dir="2700000" algn="tl" rotWithShape="0">
                <a:prstClr val="black">
                  <a:alpha val="40000"/>
                </a:prstClr>
              </a:outerShdw>
            </a:effectLst>
          </p:spPr>
        </p:pic>
      </p:grpSp>
      <p:grpSp>
        <p:nvGrpSpPr>
          <p:cNvPr id="14" name="Group 13"/>
          <p:cNvGrpSpPr/>
          <p:nvPr/>
        </p:nvGrpSpPr>
        <p:grpSpPr>
          <a:xfrm>
            <a:off x="498764" y="2280570"/>
            <a:ext cx="1430520" cy="1431694"/>
            <a:chOff x="498764" y="1949539"/>
            <a:chExt cx="1430520" cy="1431694"/>
          </a:xfrm>
        </p:grpSpPr>
        <p:sp>
          <p:nvSpPr>
            <p:cNvPr id="15" name="Text Box 29"/>
            <p:cNvSpPr txBox="1">
              <a:spLocks noChangeArrowheads="1"/>
            </p:cNvSpPr>
            <p:nvPr/>
          </p:nvSpPr>
          <p:spPr bwMode="auto">
            <a:xfrm>
              <a:off x="498764" y="2734902"/>
              <a:ext cx="1342139" cy="646331"/>
            </a:xfrm>
            <a:prstGeom prst="rect">
              <a:avLst/>
            </a:prstGeom>
            <a:noFill/>
            <a:ln w="9525">
              <a:noFill/>
              <a:miter lim="800000"/>
              <a:headEnd/>
              <a:tailEnd/>
            </a:ln>
          </p:spPr>
          <p:txBody>
            <a:bodyPr wrap="square">
              <a:spAutoFit/>
            </a:bodyPr>
            <a:lstStyle/>
            <a:p>
              <a:pPr eaLnBrk="1" hangingPunct="1"/>
              <a:r>
                <a:rPr lang="en-US" sz="1800" dirty="0" smtClean="0">
                  <a:solidFill>
                    <a:schemeClr val="bg1"/>
                  </a:solidFill>
                  <a:latin typeface="+mn-lt"/>
                </a:rPr>
                <a:t>Encryption Policy </a:t>
              </a:r>
              <a:endParaRPr lang="en-US" sz="1800" dirty="0">
                <a:solidFill>
                  <a:schemeClr val="bg1"/>
                </a:solidFill>
                <a:latin typeface="+mn-lt"/>
              </a:endParaRPr>
            </a:p>
          </p:txBody>
        </p:sp>
        <p:grpSp>
          <p:nvGrpSpPr>
            <p:cNvPr id="16" name="Group 26"/>
            <p:cNvGrpSpPr/>
            <p:nvPr/>
          </p:nvGrpSpPr>
          <p:grpSpPr>
            <a:xfrm>
              <a:off x="588177" y="1949539"/>
              <a:ext cx="1341107" cy="800018"/>
              <a:chOff x="8275166" y="5637284"/>
              <a:chExt cx="1341107" cy="800018"/>
            </a:xfrm>
          </p:grpSpPr>
          <p:pic>
            <p:nvPicPr>
              <p:cNvPr id="17" name="Picture 18" descr="D:\Aeshen\TechNet 2006\12-December\Msft-longhorn-papers\TDM Deck\Windows Illustration Icons\RAM.png"/>
              <p:cNvPicPr>
                <a:picLocks noChangeAspect="1" noChangeArrowheads="1"/>
              </p:cNvPicPr>
              <p:nvPr/>
            </p:nvPicPr>
            <p:blipFill>
              <a:blip r:embed="rId9"/>
              <a:srcRect/>
              <a:stretch>
                <a:fillRect/>
              </a:stretch>
            </p:blipFill>
            <p:spPr bwMode="auto">
              <a:xfrm>
                <a:off x="8275166" y="5705789"/>
                <a:ext cx="1341107" cy="731513"/>
              </a:xfrm>
              <a:prstGeom prst="rect">
                <a:avLst/>
              </a:prstGeom>
              <a:noFill/>
              <a:effectLst>
                <a:outerShdw blurRad="50800" dist="38100" dir="2700000" algn="tl" rotWithShape="0">
                  <a:prstClr val="black">
                    <a:alpha val="40000"/>
                  </a:prstClr>
                </a:outerShdw>
              </a:effectLst>
            </p:spPr>
          </p:pic>
          <p:pic>
            <p:nvPicPr>
              <p:cNvPr id="18" name="Picture 14" descr="D:\Aeshen\TechNet 2006\12-December\Msft-longhorn-papers\TDM Deck\Windows Illustration Icons\New\Key.png"/>
              <p:cNvPicPr>
                <a:picLocks noChangeAspect="1" noChangeArrowheads="1"/>
              </p:cNvPicPr>
              <p:nvPr/>
            </p:nvPicPr>
            <p:blipFill>
              <a:blip r:embed="rId10"/>
              <a:srcRect/>
              <a:stretch>
                <a:fillRect/>
              </a:stretch>
            </p:blipFill>
            <p:spPr bwMode="auto">
              <a:xfrm>
                <a:off x="8569962" y="5637284"/>
                <a:ext cx="714716" cy="381474"/>
              </a:xfrm>
              <a:prstGeom prst="rect">
                <a:avLst/>
              </a:prstGeom>
              <a:noFill/>
              <a:effectLst>
                <a:outerShdw blurRad="50800" dist="38100" dir="2700000" algn="tl" rotWithShape="0">
                  <a:prstClr val="black">
                    <a:alpha val="40000"/>
                  </a:prstClr>
                </a:outerShdw>
              </a:effectLst>
            </p:spPr>
          </p:pic>
        </p:grpSp>
      </p:grpSp>
      <p:pic>
        <p:nvPicPr>
          <p:cNvPr id="19" name="Picture 19" descr="D:\Aeshen\TechNet 2006\12-December\Msft-longhorn-papers\TDM Deck\Windows Illustration Icons\Computer.png"/>
          <p:cNvPicPr>
            <a:picLocks noChangeAspect="1" noChangeArrowheads="1"/>
          </p:cNvPicPr>
          <p:nvPr/>
        </p:nvPicPr>
        <p:blipFill>
          <a:blip r:embed="rId11"/>
          <a:srcRect/>
          <a:stretch>
            <a:fillRect/>
          </a:stretch>
        </p:blipFill>
        <p:spPr bwMode="auto">
          <a:xfrm>
            <a:off x="6933363" y="2731749"/>
            <a:ext cx="1235947" cy="1235947"/>
          </a:xfrm>
          <a:prstGeom prst="rect">
            <a:avLst/>
          </a:prstGeom>
          <a:noFill/>
          <a:effectLst>
            <a:outerShdw blurRad="50800" dist="38100" dir="2700000" algn="tl" rotWithShape="0">
              <a:prstClr val="black">
                <a:alpha val="40000"/>
              </a:prstClr>
            </a:outerShdw>
          </a:effectLst>
        </p:spPr>
      </p:pic>
      <p:pic>
        <p:nvPicPr>
          <p:cNvPr id="20" name="Picture 15" descr="D:\Aeshen\TechNet 2006\12-December\Msft-longhorn-papers\TDM Deck\Windows Illustration Icons\New\lock_locked.png"/>
          <p:cNvPicPr>
            <a:picLocks noChangeAspect="1" noChangeArrowheads="1"/>
          </p:cNvPicPr>
          <p:nvPr/>
        </p:nvPicPr>
        <p:blipFill>
          <a:blip r:embed="rId12" cstate="print"/>
          <a:srcRect/>
          <a:stretch>
            <a:fillRect/>
          </a:stretch>
        </p:blipFill>
        <p:spPr bwMode="auto">
          <a:xfrm>
            <a:off x="7862470" y="3149802"/>
            <a:ext cx="558976" cy="868975"/>
          </a:xfrm>
          <a:prstGeom prst="rect">
            <a:avLst/>
          </a:prstGeom>
          <a:noFill/>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53"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Effect transition="in" filter="fade">
                                      <p:cBhvr>
                                        <p:cTn id="14" dur="1000"/>
                                        <p:tgtEl>
                                          <p:spTgt spid="19"/>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10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par>
                          <p:cTn id="22" fill="hold">
                            <p:stCondLst>
                              <p:cond delay="30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childTnLst>
                          </p:cTn>
                        </p:par>
                        <p:par>
                          <p:cTn id="29" fill="hold">
                            <p:stCondLst>
                              <p:cond delay="4000"/>
                            </p:stCondLst>
                            <p:childTnLst>
                              <p:par>
                                <p:cTn id="30" presetID="1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slide(fromLeft)">
                                      <p:cBhvr>
                                        <p:cTn id="32" dur="1000"/>
                                        <p:tgtEl>
                                          <p:spTgt spid="20"/>
                                        </p:tgtEl>
                                      </p:cBhvr>
                                    </p:animEffect>
                                  </p:childTnLst>
                                </p:cTn>
                              </p:par>
                            </p:childTnLst>
                          </p:cTn>
                        </p:par>
                        <p:par>
                          <p:cTn id="33" fill="hold">
                            <p:stCondLst>
                              <p:cond delay="5000"/>
                            </p:stCondLst>
                            <p:childTnLst>
                              <p:par>
                                <p:cTn id="34" presetID="22" presetClass="entr" presetSubtype="8" fill="hold" nodeType="after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wipe(left)">
                                      <p:cBhvr>
                                        <p:cTn id="36" dur="10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wipe(left)">
                                      <p:cBhvr>
                                        <p:cTn id="41" dur="10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Effect transition="in" filter="wipe(left)">
                                      <p:cBhvr>
                                        <p:cTn id="46"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500958" y="2714620"/>
            <a:ext cx="1201448" cy="1011481"/>
            <a:chOff x="7386638" y="2768600"/>
            <a:chExt cx="1524000" cy="1670050"/>
          </a:xfrm>
        </p:grpSpPr>
        <p:grpSp>
          <p:nvGrpSpPr>
            <p:cNvPr id="7" name="Group 44"/>
            <p:cNvGrpSpPr>
              <a:grpSpLocks/>
            </p:cNvGrpSpPr>
            <p:nvPr/>
          </p:nvGrpSpPr>
          <p:grpSpPr bwMode="auto">
            <a:xfrm>
              <a:off x="7386643" y="2768600"/>
              <a:ext cx="1524001" cy="1670050"/>
              <a:chOff x="4675" y="1488"/>
              <a:chExt cx="960" cy="960"/>
            </a:xfrm>
          </p:grpSpPr>
          <p:sp>
            <p:nvSpPr>
              <p:cNvPr id="10" name="Flowchart: Alternate Process 2089"/>
              <p:cNvSpPr>
                <a:spLocks noChangeArrowheads="1"/>
              </p:cNvSpPr>
              <p:nvPr/>
            </p:nvSpPr>
            <p:spPr bwMode="auto">
              <a:xfrm>
                <a:off x="4704" y="1488"/>
                <a:ext cx="869" cy="960"/>
              </a:xfrm>
              <a:prstGeom prst="flowChartAlternateProcess">
                <a:avLst/>
              </a:prstGeom>
              <a:solidFill>
                <a:srgbClr val="FF0000">
                  <a:alpha val="20000"/>
                </a:srgbClr>
              </a:solidFill>
              <a:ln w="38100" algn="ctr">
                <a:solidFill>
                  <a:srgbClr val="C0000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prst="slope"/>
              </a:sp3d>
            </p:spPr>
            <p:txBody>
              <a:bodyPr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smtClean="0">
                  <a:ln>
                    <a:noFill/>
                  </a:ln>
                  <a:solidFill>
                    <a:srgbClr val="000000"/>
                  </a:solidFill>
                  <a:effectLst/>
                  <a:uLnTx/>
                  <a:uFillTx/>
                  <a:latin typeface="+mj-lt"/>
                </a:endParaRPr>
              </a:p>
            </p:txBody>
          </p:sp>
          <p:sp>
            <p:nvSpPr>
              <p:cNvPr id="11" name="TextBox 923695"/>
              <p:cNvSpPr txBox="1">
                <a:spLocks noChangeArrowheads="1"/>
              </p:cNvSpPr>
              <p:nvPr/>
            </p:nvSpPr>
            <p:spPr bwMode="auto">
              <a:xfrm>
                <a:off x="4675" y="1536"/>
                <a:ext cx="960" cy="552"/>
              </a:xfrm>
              <a:prstGeom prst="rect">
                <a:avLst/>
              </a:prstGeom>
              <a:noFill/>
              <a:ln w="9525" algn="ctr">
                <a:noFill/>
                <a:miter lim="800000"/>
                <a:headEnd/>
                <a:tailEnd/>
              </a:ln>
            </p:spPr>
            <p:txBody>
              <a:bodyPr lIns="91430" tIns="45715" rIns="91430" bIns="45715">
                <a:spAutoFit/>
              </a:bodyPr>
              <a:lstStyle/>
              <a:p>
                <a:pPr marL="0" marR="0" lvl="0" indent="0" algn="ctr" defTabSz="914400" eaLnBrk="1" fontAlgn="auto" latinLnBrk="0" hangingPunct="1">
                  <a:lnSpc>
                    <a:spcPct val="75000"/>
                  </a:lnSpc>
                  <a:spcBef>
                    <a:spcPct val="2000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mj-lt"/>
                  </a:rPr>
                  <a:t>Remediation</a:t>
                </a:r>
                <a:endParaRPr kumimoji="0" lang="en-US" sz="1200" b="0" i="0" u="none" strike="noStrike" kern="0" cap="none" spc="0" normalizeH="0" baseline="0" noProof="0" dirty="0" smtClean="0">
                  <a:ln>
                    <a:noFill/>
                  </a:ln>
                  <a:solidFill>
                    <a:srgbClr val="FFFFFF"/>
                  </a:solidFill>
                  <a:effectLst/>
                  <a:uLnTx/>
                  <a:uFillTx/>
                  <a:latin typeface="+mj-lt"/>
                </a:endParaRPr>
              </a:p>
              <a:p>
                <a:pPr marL="0" marR="0" lvl="0" indent="0" algn="ctr" defTabSz="914400" eaLnBrk="1" fontAlgn="auto" latinLnBrk="0" hangingPunct="1">
                  <a:lnSpc>
                    <a:spcPct val="75000"/>
                  </a:lnSpc>
                  <a:spcBef>
                    <a:spcPct val="2000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mj-lt"/>
                  </a:rPr>
                  <a:t>Servers</a:t>
                </a:r>
              </a:p>
              <a:p>
                <a:pPr marL="0" marR="0" lvl="0" indent="0" algn="ctr" defTabSz="914400" eaLnBrk="1" fontAlgn="auto" latinLnBrk="0" hangingPunct="1">
                  <a:lnSpc>
                    <a:spcPct val="75000"/>
                  </a:lnSpc>
                  <a:spcBef>
                    <a:spcPct val="2000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mj-lt"/>
                  </a:rPr>
                  <a:t>Example: Patch</a:t>
                </a:r>
              </a:p>
            </p:txBody>
          </p:sp>
        </p:grpSp>
        <p:pic>
          <p:nvPicPr>
            <p:cNvPr id="8" name="Picture 2" descr="D:\Aeshen\TechNet 2006\12-December\Msft-longhorn-papers\TDM Deck\Windows Illustration Icons\Server.png"/>
            <p:cNvPicPr>
              <a:picLocks noChangeAspect="1" noChangeArrowheads="1"/>
            </p:cNvPicPr>
            <p:nvPr/>
          </p:nvPicPr>
          <p:blipFill>
            <a:blip r:embed="rId3" cstate="print"/>
            <a:srcRect/>
            <a:stretch>
              <a:fillRect/>
            </a:stretch>
          </p:blipFill>
          <p:spPr bwMode="auto">
            <a:xfrm>
              <a:off x="7534275" y="3514388"/>
              <a:ext cx="628650" cy="860257"/>
            </a:xfrm>
            <a:prstGeom prst="rect">
              <a:avLst/>
            </a:prstGeom>
            <a:noFill/>
            <a:effectLst>
              <a:outerShdw blurRad="50800" dist="38100" dir="2700000" algn="tl" rotWithShape="0">
                <a:prstClr val="black">
                  <a:alpha val="40000"/>
                </a:prstClr>
              </a:outerShdw>
            </a:effectLst>
          </p:spPr>
        </p:pic>
        <p:pic>
          <p:nvPicPr>
            <p:cNvPr id="9" name="Picture 2" descr="D:\Aeshen\TechNet 2006\12-December\Msft-longhorn-papers\TDM Deck\Windows Illustration Icons\Server.png"/>
            <p:cNvPicPr>
              <a:picLocks noChangeAspect="1" noChangeArrowheads="1"/>
            </p:cNvPicPr>
            <p:nvPr/>
          </p:nvPicPr>
          <p:blipFill>
            <a:blip r:embed="rId3" cstate="print"/>
            <a:srcRect/>
            <a:stretch>
              <a:fillRect/>
            </a:stretch>
          </p:blipFill>
          <p:spPr bwMode="auto">
            <a:xfrm>
              <a:off x="8124825" y="3514388"/>
              <a:ext cx="628650" cy="860257"/>
            </a:xfrm>
            <a:prstGeom prst="rect">
              <a:avLst/>
            </a:prstGeom>
            <a:noFill/>
            <a:effectLst>
              <a:outerShdw blurRad="50800" dist="38100" dir="2700000" algn="tl" rotWithShape="0">
                <a:prstClr val="black">
                  <a:alpha val="40000"/>
                </a:prstClr>
              </a:outerShdw>
            </a:effectLst>
          </p:spPr>
        </p:pic>
      </p:grpSp>
      <p:grpSp>
        <p:nvGrpSpPr>
          <p:cNvPr id="12" name="Group 10"/>
          <p:cNvGrpSpPr>
            <a:grpSpLocks/>
          </p:cNvGrpSpPr>
          <p:nvPr/>
        </p:nvGrpSpPr>
        <p:grpSpPr bwMode="auto">
          <a:xfrm>
            <a:off x="6143636" y="2714620"/>
            <a:ext cx="1201448" cy="1011481"/>
            <a:chOff x="3752" y="1488"/>
            <a:chExt cx="960" cy="960"/>
          </a:xfrm>
        </p:grpSpPr>
        <p:sp>
          <p:nvSpPr>
            <p:cNvPr id="13" name="Flowchart: Alternate Process 2103"/>
            <p:cNvSpPr>
              <a:spLocks noChangeArrowheads="1"/>
            </p:cNvSpPr>
            <p:nvPr/>
          </p:nvSpPr>
          <p:spPr bwMode="auto">
            <a:xfrm>
              <a:off x="3815" y="1488"/>
              <a:ext cx="833" cy="960"/>
            </a:xfrm>
            <a:prstGeom prst="flowChartAlternateProcess">
              <a:avLst/>
            </a:prstGeom>
            <a:solidFill>
              <a:srgbClr val="FF0000">
                <a:alpha val="20000"/>
              </a:srgbClr>
            </a:solidFill>
            <a:ln w="38100" algn="ctr">
              <a:solidFill>
                <a:srgbClr val="C0000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prst="slope"/>
            </a:sp3d>
          </p:spPr>
          <p:txBody>
            <a:bodyPr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smtClean="0">
                <a:ln>
                  <a:noFill/>
                </a:ln>
                <a:solidFill>
                  <a:srgbClr val="000000"/>
                </a:solidFill>
                <a:effectLst/>
                <a:uLnTx/>
                <a:uFillTx/>
                <a:latin typeface="+mj-lt"/>
              </a:endParaRPr>
            </a:p>
          </p:txBody>
        </p:sp>
        <p:sp>
          <p:nvSpPr>
            <p:cNvPr id="14" name="TextBox 923659"/>
            <p:cNvSpPr txBox="1">
              <a:spLocks noChangeArrowheads="1"/>
            </p:cNvSpPr>
            <p:nvPr/>
          </p:nvSpPr>
          <p:spPr bwMode="auto">
            <a:xfrm>
              <a:off x="3752" y="1825"/>
              <a:ext cx="960" cy="386"/>
            </a:xfrm>
            <a:prstGeom prst="rect">
              <a:avLst/>
            </a:prstGeom>
            <a:noFill/>
            <a:ln w="9525" algn="ctr">
              <a:noFill/>
              <a:miter lim="800000"/>
              <a:headEnd/>
              <a:tailEnd/>
            </a:ln>
            <a:scene3d>
              <a:camera prst="orthographicFront"/>
              <a:lightRig rig="threePt" dir="t"/>
            </a:scene3d>
            <a:sp3d>
              <a:bevelT prst="slope"/>
            </a:sp3d>
          </p:spPr>
          <p:txBody>
            <a:bodyPr lIns="91430" tIns="45715" rIns="91430" bIns="45715">
              <a:spAutoFit/>
            </a:bodyPr>
            <a:lstStyle/>
            <a:p>
              <a:pPr marL="0" marR="0" lvl="0" indent="0" algn="ctr" defTabSz="914400" eaLnBrk="1" fontAlgn="auto" latinLnBrk="0" hangingPunct="1">
                <a:lnSpc>
                  <a:spcPct val="75000"/>
                </a:lnSpc>
                <a:spcBef>
                  <a:spcPct val="2000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mj-lt"/>
                </a:rPr>
                <a:t>Restricted</a:t>
              </a:r>
              <a:endParaRPr kumimoji="0" lang="en-US" sz="1200" b="0" i="0" u="none" strike="noStrike" kern="0" cap="none" spc="0" normalizeH="0" baseline="0" noProof="0" dirty="0" smtClean="0">
                <a:ln>
                  <a:noFill/>
                </a:ln>
                <a:solidFill>
                  <a:srgbClr val="FFFFFF"/>
                </a:solidFill>
                <a:effectLst/>
                <a:uLnTx/>
                <a:uFillTx/>
                <a:latin typeface="+mj-lt"/>
              </a:endParaRPr>
            </a:p>
            <a:p>
              <a:pPr marL="0" marR="0" lvl="0" indent="0" algn="ctr" defTabSz="914400" eaLnBrk="1" fontAlgn="auto" latinLnBrk="0" hangingPunct="1">
                <a:lnSpc>
                  <a:spcPct val="75000"/>
                </a:lnSpc>
                <a:spcBef>
                  <a:spcPct val="2000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mj-lt"/>
                </a:rPr>
                <a:t>Network</a:t>
              </a:r>
            </a:p>
          </p:txBody>
        </p:sp>
      </p:grpSp>
      <p:sp>
        <p:nvSpPr>
          <p:cNvPr id="15" name="Straight Connector 14"/>
          <p:cNvSpPr>
            <a:spLocks noChangeShapeType="1"/>
          </p:cNvSpPr>
          <p:nvPr/>
        </p:nvSpPr>
        <p:spPr bwMode="auto">
          <a:xfrm flipV="1">
            <a:off x="4286248" y="2357430"/>
            <a:ext cx="1445491" cy="549007"/>
          </a:xfrm>
          <a:prstGeom prst="line">
            <a:avLst/>
          </a:prstGeom>
          <a:noFill/>
          <a:ln w="38100" cap="rnd" algn="ctr">
            <a:solidFill>
              <a:srgbClr val="FFFFFF"/>
            </a:solidFill>
            <a:prstDash val="sysDot"/>
            <a:round/>
            <a:headEnd type="triangle" w="med" len="med"/>
            <a:tailEnd type="triangl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ysClr val="windowText" lastClr="000000"/>
              </a:solidFill>
              <a:effectLst/>
              <a:uLnTx/>
              <a:uFillTx/>
              <a:latin typeface="+mj-lt"/>
            </a:endParaRPr>
          </a:p>
        </p:txBody>
      </p:sp>
      <p:sp>
        <p:nvSpPr>
          <p:cNvPr id="16" name="Straight Connector 15"/>
          <p:cNvSpPr>
            <a:spLocks noChangeShapeType="1"/>
          </p:cNvSpPr>
          <p:nvPr/>
        </p:nvSpPr>
        <p:spPr bwMode="auto">
          <a:xfrm>
            <a:off x="1428728" y="3000372"/>
            <a:ext cx="841013" cy="45719"/>
          </a:xfrm>
          <a:prstGeom prst="line">
            <a:avLst/>
          </a:prstGeom>
          <a:noFill/>
          <a:ln w="38100" cap="rnd" algn="ctr">
            <a:solidFill>
              <a:schemeClr val="tx1"/>
            </a:solidFill>
            <a:prstDash val="sysDot"/>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ysClr val="windowText" lastClr="000000"/>
              </a:solidFill>
              <a:effectLst/>
              <a:uLnTx/>
              <a:uFillTx/>
              <a:latin typeface="+mj-lt"/>
            </a:endParaRPr>
          </a:p>
        </p:txBody>
      </p:sp>
      <p:sp>
        <p:nvSpPr>
          <p:cNvPr id="17" name="TextBox 923687"/>
          <p:cNvSpPr txBox="1">
            <a:spLocks noChangeArrowheads="1"/>
          </p:cNvSpPr>
          <p:nvPr/>
        </p:nvSpPr>
        <p:spPr bwMode="auto">
          <a:xfrm>
            <a:off x="413071" y="3788233"/>
            <a:ext cx="1141376" cy="461655"/>
          </a:xfrm>
          <a:prstGeom prst="rect">
            <a:avLst/>
          </a:prstGeom>
          <a:noFill/>
          <a:ln w="9525" algn="ctr">
            <a:noFill/>
            <a:miter lim="800000"/>
            <a:headEnd/>
            <a:tailEnd/>
          </a:ln>
        </p:spPr>
        <p:txBody>
          <a:bodyPr wrap="square" lIns="91430" tIns="45715" rIns="91430" bIns="45715">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mj-lt"/>
              </a:rPr>
              <a:t>Windows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mj-lt"/>
              </a:rPr>
              <a:t>Client</a:t>
            </a:r>
          </a:p>
        </p:txBody>
      </p:sp>
      <p:sp>
        <p:nvSpPr>
          <p:cNvPr id="18" name="Straight Connector 17"/>
          <p:cNvSpPr>
            <a:spLocks noChangeShapeType="1"/>
          </p:cNvSpPr>
          <p:nvPr/>
        </p:nvSpPr>
        <p:spPr bwMode="auto">
          <a:xfrm>
            <a:off x="3000364" y="3000372"/>
            <a:ext cx="841013" cy="45719"/>
          </a:xfrm>
          <a:prstGeom prst="line">
            <a:avLst/>
          </a:prstGeom>
          <a:noFill/>
          <a:ln w="38100" cap="rnd" algn="ctr">
            <a:solidFill>
              <a:srgbClr val="FFFFFF"/>
            </a:solidFill>
            <a:prstDash val="sysDot"/>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ysClr val="windowText" lastClr="000000"/>
              </a:solidFill>
              <a:effectLst/>
              <a:uLnTx/>
              <a:uFillTx/>
              <a:latin typeface="+mj-lt"/>
            </a:endParaRPr>
          </a:p>
        </p:txBody>
      </p:sp>
      <p:sp>
        <p:nvSpPr>
          <p:cNvPr id="19" name="Shape 923651"/>
          <p:cNvSpPr>
            <a:spLocks/>
          </p:cNvSpPr>
          <p:nvPr/>
        </p:nvSpPr>
        <p:spPr bwMode="auto">
          <a:xfrm>
            <a:off x="4286248" y="3214686"/>
            <a:ext cx="1571636" cy="857256"/>
          </a:xfrm>
          <a:custGeom>
            <a:avLst/>
            <a:gdLst>
              <a:gd name="T0" fmla="*/ 0 w 1114"/>
              <a:gd name="T1" fmla="*/ 0 h 822"/>
              <a:gd name="T2" fmla="*/ 2147483647 w 1114"/>
              <a:gd name="T3" fmla="*/ 2147483647 h 822"/>
              <a:gd name="T4" fmla="*/ 0 60000 65536"/>
              <a:gd name="T5" fmla="*/ 0 60000 65536"/>
              <a:gd name="T6" fmla="*/ 0 w 1114"/>
              <a:gd name="T7" fmla="*/ 0 h 822"/>
              <a:gd name="T8" fmla="*/ 1114 w 1114"/>
              <a:gd name="T9" fmla="*/ 822 h 822"/>
            </a:gdLst>
            <a:ahLst/>
            <a:cxnLst>
              <a:cxn ang="T4">
                <a:pos x="T0" y="T1"/>
              </a:cxn>
              <a:cxn ang="T5">
                <a:pos x="T2" y="T3"/>
              </a:cxn>
            </a:cxnLst>
            <a:rect l="T6" t="T7" r="T8" b="T9"/>
            <a:pathLst>
              <a:path w="1114" h="822">
                <a:moveTo>
                  <a:pt x="0" y="0"/>
                </a:moveTo>
                <a:lnTo>
                  <a:pt x="1114" y="822"/>
                </a:lnTo>
              </a:path>
            </a:pathLst>
          </a:custGeom>
          <a:noFill/>
          <a:ln w="38100" cap="rnd" algn="ctr">
            <a:solidFill>
              <a:srgbClr val="FFFFFF"/>
            </a:solidFill>
            <a:prstDash val="sysDot"/>
            <a:round/>
            <a:headEnd/>
            <a:tailEnd type="triangle" w="med" len="med"/>
          </a:ln>
          <a:effectLst>
            <a:outerShdw blurRad="50800" dist="38100" dir="5400000" algn="t" rotWithShape="0">
              <a:prstClr val="black">
                <a:alpha val="40000"/>
              </a:prstClr>
            </a:outerShdw>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smtClean="0">
              <a:ln>
                <a:noFill/>
              </a:ln>
              <a:solidFill>
                <a:srgbClr val="000000"/>
              </a:solidFill>
              <a:effectLst/>
              <a:uLnTx/>
              <a:uFillTx/>
              <a:latin typeface="+mj-lt"/>
            </a:endParaRPr>
          </a:p>
        </p:txBody>
      </p:sp>
      <p:sp>
        <p:nvSpPr>
          <p:cNvPr id="20" name="TextBox 19"/>
          <p:cNvSpPr txBox="1">
            <a:spLocks noChangeArrowheads="1"/>
          </p:cNvSpPr>
          <p:nvPr/>
        </p:nvSpPr>
        <p:spPr bwMode="auto">
          <a:xfrm>
            <a:off x="4857752" y="3500438"/>
            <a:ext cx="825995" cy="461655"/>
          </a:xfrm>
          <a:prstGeom prst="rect">
            <a:avLst/>
          </a:prstGeom>
          <a:gradFill flip="none" rotWithShape="1">
            <a:gsLst>
              <a:gs pos="0">
                <a:srgbClr val="008E40">
                  <a:alpha val="90000"/>
                </a:srgbClr>
              </a:gs>
              <a:gs pos="100000">
                <a:srgbClr val="00E266">
                  <a:alpha val="90000"/>
                </a:srgbClr>
              </a:gs>
            </a:gsLst>
            <a:lin ang="2700000" scaled="1"/>
            <a:tileRect/>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91430" tIns="45715" rIns="91430" bIns="45715">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mj-lt"/>
              </a:rPr>
              <a:t>Policy compliant</a:t>
            </a:r>
            <a:endParaRPr kumimoji="0" lang="en-US" sz="1200" b="0" i="0" u="none" strike="noStrike" kern="0" cap="none" spc="0" normalizeH="0" baseline="0" noProof="0" dirty="0">
              <a:ln>
                <a:noFill/>
              </a:ln>
              <a:solidFill>
                <a:srgbClr val="FFFFFF"/>
              </a:solidFill>
              <a:effectLst/>
              <a:uLnTx/>
              <a:uFillTx/>
              <a:latin typeface="+mj-lt"/>
            </a:endParaRPr>
          </a:p>
        </p:txBody>
      </p:sp>
      <p:sp>
        <p:nvSpPr>
          <p:cNvPr id="21" name="TextBox 923672"/>
          <p:cNvSpPr txBox="1">
            <a:spLocks noChangeArrowheads="1"/>
          </p:cNvSpPr>
          <p:nvPr/>
        </p:nvSpPr>
        <p:spPr bwMode="auto">
          <a:xfrm>
            <a:off x="3388100" y="3898520"/>
            <a:ext cx="1141376" cy="276989"/>
          </a:xfrm>
          <a:prstGeom prst="rect">
            <a:avLst/>
          </a:prstGeom>
          <a:noFill/>
          <a:ln w="9525" algn="ctr">
            <a:noFill/>
            <a:miter lim="800000"/>
            <a:headEnd/>
            <a:tailEnd/>
          </a:ln>
        </p:spPr>
        <p:txBody>
          <a:bodyPr wrap="square" lIns="91430" tIns="45715" rIns="91430" bIns="4571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mj-lt"/>
              </a:rPr>
              <a:t>NPS</a:t>
            </a:r>
          </a:p>
        </p:txBody>
      </p:sp>
      <p:sp>
        <p:nvSpPr>
          <p:cNvPr id="22" name="TextBox 923682"/>
          <p:cNvSpPr txBox="1">
            <a:spLocks noChangeArrowheads="1"/>
          </p:cNvSpPr>
          <p:nvPr/>
        </p:nvSpPr>
        <p:spPr bwMode="auto">
          <a:xfrm>
            <a:off x="1998144" y="3752950"/>
            <a:ext cx="1141376" cy="461655"/>
          </a:xfrm>
          <a:prstGeom prst="rect">
            <a:avLst/>
          </a:prstGeom>
          <a:noFill/>
          <a:ln w="9525" algn="ctr">
            <a:noFill/>
            <a:miter lim="800000"/>
            <a:headEnd/>
            <a:tailEnd/>
          </a:ln>
        </p:spPr>
        <p:txBody>
          <a:bodyPr wrap="square" lIns="91430" tIns="45715" rIns="91430" bIns="45715">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mj-lt"/>
              </a:rPr>
              <a:t>DHCP, VPN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latin typeface="+mj-lt"/>
              </a:rPr>
              <a:t>Switch/Router </a:t>
            </a:r>
          </a:p>
        </p:txBody>
      </p:sp>
      <p:sp>
        <p:nvSpPr>
          <p:cNvPr id="23" name="Shape 923703"/>
          <p:cNvSpPr>
            <a:spLocks/>
          </p:cNvSpPr>
          <p:nvPr/>
        </p:nvSpPr>
        <p:spPr bwMode="auto">
          <a:xfrm flipV="1">
            <a:off x="4286248" y="3000372"/>
            <a:ext cx="1898208" cy="45719"/>
          </a:xfrm>
          <a:custGeom>
            <a:avLst/>
            <a:gdLst>
              <a:gd name="T0" fmla="*/ 0 w 642"/>
              <a:gd name="T1" fmla="*/ 0 h 1"/>
              <a:gd name="T2" fmla="*/ 2147483647 w 642"/>
              <a:gd name="T3" fmla="*/ 0 h 1"/>
              <a:gd name="T4" fmla="*/ 0 60000 65536"/>
              <a:gd name="T5" fmla="*/ 0 60000 65536"/>
              <a:gd name="T6" fmla="*/ 0 w 642"/>
              <a:gd name="T7" fmla="*/ 0 h 1"/>
              <a:gd name="T8" fmla="*/ 642 w 642"/>
              <a:gd name="T9" fmla="*/ 1 h 1"/>
            </a:gdLst>
            <a:ahLst/>
            <a:cxnLst>
              <a:cxn ang="T4">
                <a:pos x="T0" y="T1"/>
              </a:cxn>
              <a:cxn ang="T5">
                <a:pos x="T2" y="T3"/>
              </a:cxn>
            </a:cxnLst>
            <a:rect l="T6" t="T7" r="T8" b="T9"/>
            <a:pathLst>
              <a:path w="642" h="1">
                <a:moveTo>
                  <a:pt x="0" y="0"/>
                </a:moveTo>
                <a:lnTo>
                  <a:pt x="642" y="0"/>
                </a:lnTo>
              </a:path>
            </a:pathLst>
          </a:custGeom>
          <a:noFill/>
          <a:ln w="38100" cap="rnd" algn="ctr">
            <a:solidFill>
              <a:srgbClr val="FFFFFF"/>
            </a:solidFill>
            <a:prstDash val="sysDot"/>
            <a:round/>
            <a:headEnd/>
            <a:tailEnd type="triangl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smtClean="0">
              <a:ln>
                <a:noFill/>
              </a:ln>
              <a:solidFill>
                <a:srgbClr val="000000"/>
              </a:solidFill>
              <a:effectLst/>
              <a:uLnTx/>
              <a:uFillTx/>
              <a:latin typeface="+mj-lt"/>
            </a:endParaRPr>
          </a:p>
        </p:txBody>
      </p:sp>
      <p:pic>
        <p:nvPicPr>
          <p:cNvPr id="24" name="Picture 1" descr="D:\Aeshen\TechNet 2006\12-December\Msft-longhorn-papers\TDM Deck\Windows Illustration Icons\Laptop.png"/>
          <p:cNvPicPr>
            <a:picLocks noChangeAspect="1" noChangeArrowheads="1"/>
          </p:cNvPicPr>
          <p:nvPr/>
        </p:nvPicPr>
        <p:blipFill>
          <a:blip r:embed="rId4"/>
          <a:srcRect/>
          <a:stretch>
            <a:fillRect/>
          </a:stretch>
        </p:blipFill>
        <p:spPr bwMode="auto">
          <a:xfrm>
            <a:off x="565471" y="2500306"/>
            <a:ext cx="878559" cy="878559"/>
          </a:xfrm>
          <a:prstGeom prst="rect">
            <a:avLst/>
          </a:prstGeom>
          <a:noFill/>
          <a:effectLst>
            <a:outerShdw blurRad="50800" dist="38100" dir="2700000" algn="tl" rotWithShape="0">
              <a:prstClr val="black">
                <a:alpha val="40000"/>
              </a:prstClr>
            </a:outerShdw>
          </a:effectLst>
        </p:spPr>
      </p:pic>
      <p:pic>
        <p:nvPicPr>
          <p:cNvPr id="25" name="Picture 5" descr="D:\Aeshen\TechNet 2006\12-December\Msft-longhorn-papers\TDM Deck\Windows Illustration Icons\Router.png"/>
          <p:cNvPicPr>
            <a:picLocks noChangeAspect="1" noChangeArrowheads="1"/>
          </p:cNvPicPr>
          <p:nvPr/>
        </p:nvPicPr>
        <p:blipFill>
          <a:blip r:embed="rId5" cstate="print"/>
          <a:srcRect/>
          <a:stretch>
            <a:fillRect/>
          </a:stretch>
        </p:blipFill>
        <p:spPr bwMode="auto">
          <a:xfrm>
            <a:off x="2275108" y="2643182"/>
            <a:ext cx="731681" cy="731681"/>
          </a:xfrm>
          <a:prstGeom prst="rect">
            <a:avLst/>
          </a:prstGeom>
          <a:noFill/>
          <a:effectLst>
            <a:outerShdw blurRad="50800" dist="38100" dir="2700000" algn="tl" rotWithShape="0">
              <a:prstClr val="black">
                <a:alpha val="40000"/>
              </a:prstClr>
            </a:outerShdw>
          </a:effectLst>
        </p:spPr>
      </p:pic>
      <p:grpSp>
        <p:nvGrpSpPr>
          <p:cNvPr id="26" name="Group 25"/>
          <p:cNvGrpSpPr/>
          <p:nvPr/>
        </p:nvGrpSpPr>
        <p:grpSpPr>
          <a:xfrm>
            <a:off x="5857884" y="1643050"/>
            <a:ext cx="1431725" cy="943216"/>
            <a:chOff x="5934075" y="1057276"/>
            <a:chExt cx="1816100" cy="1557338"/>
          </a:xfrm>
        </p:grpSpPr>
        <p:sp>
          <p:nvSpPr>
            <p:cNvPr id="27" name="Flowchart: Alternate Process 2067"/>
            <p:cNvSpPr>
              <a:spLocks noChangeArrowheads="1"/>
            </p:cNvSpPr>
            <p:nvPr/>
          </p:nvSpPr>
          <p:spPr bwMode="auto">
            <a:xfrm>
              <a:off x="5934075" y="1057276"/>
              <a:ext cx="1816100" cy="1557338"/>
            </a:xfrm>
            <a:prstGeom prst="flowChartAlternateProcess">
              <a:avLst/>
            </a:prstGeom>
            <a:solidFill>
              <a:srgbClr val="00B050">
                <a:alpha val="20000"/>
              </a:srgbClr>
            </a:solidFill>
            <a:ln w="38100" algn="ctr">
              <a:solidFill>
                <a:srgbClr val="00B05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prst="slope"/>
            </a:sp3d>
          </p:spPr>
          <p:txBody>
            <a:bodyPr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smtClean="0">
                <a:ln>
                  <a:noFill/>
                </a:ln>
                <a:solidFill>
                  <a:srgbClr val="000000"/>
                </a:solidFill>
                <a:effectLst/>
                <a:uLnTx/>
                <a:uFillTx/>
                <a:latin typeface="+mj-lt"/>
              </a:endParaRPr>
            </a:p>
          </p:txBody>
        </p:sp>
        <p:sp>
          <p:nvSpPr>
            <p:cNvPr id="28" name="TextBox 923677"/>
            <p:cNvSpPr txBox="1">
              <a:spLocks noChangeArrowheads="1"/>
            </p:cNvSpPr>
            <p:nvPr/>
          </p:nvSpPr>
          <p:spPr bwMode="auto">
            <a:xfrm>
              <a:off x="5938838" y="1106488"/>
              <a:ext cx="1811337" cy="746989"/>
            </a:xfrm>
            <a:prstGeom prst="rect">
              <a:avLst/>
            </a:prstGeom>
            <a:noFill/>
            <a:ln w="9525" algn="ctr">
              <a:noFill/>
              <a:miter lim="800000"/>
              <a:headEnd/>
              <a:tailEnd/>
            </a:ln>
          </p:spPr>
          <p:txBody>
            <a:bodyPr lIns="91430" tIns="45715" rIns="91430" bIns="45715">
              <a:spAutoFit/>
            </a:bodyPr>
            <a:lstStyle/>
            <a:p>
              <a:pPr marL="0" marR="0" lvl="0" indent="0" algn="ctr" defTabSz="914400" eaLnBrk="1" fontAlgn="auto" latinLnBrk="0" hangingPunct="1">
                <a:lnSpc>
                  <a:spcPct val="100000"/>
                </a:lnSpc>
                <a:spcBef>
                  <a:spcPct val="1500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mj-lt"/>
                </a:rPr>
                <a:t>Policy Servers</a:t>
              </a:r>
            </a:p>
            <a:p>
              <a:pPr marL="0" marR="0" lvl="0" indent="0" algn="ctr" defTabSz="914400" eaLnBrk="1" fontAlgn="auto" latinLnBrk="0" hangingPunct="1">
                <a:lnSpc>
                  <a:spcPct val="80000"/>
                </a:lnSpc>
                <a:spcBef>
                  <a:spcPct val="15000"/>
                </a:spcBef>
                <a:spcAft>
                  <a:spcPts val="0"/>
                </a:spcAft>
                <a:buClrTx/>
                <a:buSzTx/>
                <a:buFontTx/>
                <a:buNone/>
                <a:tabLst/>
                <a:defRPr/>
              </a:pPr>
              <a:r>
                <a:rPr kumimoji="0" lang="en-US" sz="1200" b="0" i="0" u="none" strike="noStrike" kern="0" cap="none" spc="0" normalizeH="0" baseline="0" noProof="0" dirty="0" smtClean="0">
                  <a:ln>
                    <a:noFill/>
                  </a:ln>
                  <a:solidFill>
                    <a:schemeClr val="tx1"/>
                  </a:solidFill>
                  <a:effectLst/>
                  <a:uLnTx/>
                  <a:uFillTx/>
                  <a:latin typeface="+mj-lt"/>
                </a:rPr>
                <a:t>such as: Patch, AV</a:t>
              </a:r>
            </a:p>
          </p:txBody>
        </p:sp>
        <p:pic>
          <p:nvPicPr>
            <p:cNvPr id="29" name="Picture 2" descr="D:\Aeshen\TechNet 2006\12-December\Msft-longhorn-papers\TDM Deck\Windows Illustration Icons\Server.png"/>
            <p:cNvPicPr>
              <a:picLocks noChangeAspect="1" noChangeArrowheads="1"/>
            </p:cNvPicPr>
            <p:nvPr/>
          </p:nvPicPr>
          <p:blipFill>
            <a:blip r:embed="rId3" cstate="print"/>
            <a:srcRect/>
            <a:stretch>
              <a:fillRect/>
            </a:stretch>
          </p:blipFill>
          <p:spPr bwMode="auto">
            <a:xfrm>
              <a:off x="6286500" y="1666538"/>
              <a:ext cx="628650" cy="860257"/>
            </a:xfrm>
            <a:prstGeom prst="rect">
              <a:avLst/>
            </a:prstGeom>
            <a:noFill/>
            <a:effectLst>
              <a:outerShdw blurRad="50800" dist="38100" dir="2700000" algn="tl" rotWithShape="0">
                <a:prstClr val="black">
                  <a:alpha val="40000"/>
                </a:prstClr>
              </a:outerShdw>
            </a:effectLst>
          </p:spPr>
        </p:pic>
        <p:pic>
          <p:nvPicPr>
            <p:cNvPr id="30" name="Picture 2" descr="D:\Aeshen\TechNet 2006\12-December\Msft-longhorn-papers\TDM Deck\Windows Illustration Icons\Server.png"/>
            <p:cNvPicPr>
              <a:picLocks noChangeAspect="1" noChangeArrowheads="1"/>
            </p:cNvPicPr>
            <p:nvPr/>
          </p:nvPicPr>
          <p:blipFill>
            <a:blip r:embed="rId3" cstate="print"/>
            <a:srcRect/>
            <a:stretch>
              <a:fillRect/>
            </a:stretch>
          </p:blipFill>
          <p:spPr bwMode="auto">
            <a:xfrm>
              <a:off x="6877050" y="1676063"/>
              <a:ext cx="628650" cy="860257"/>
            </a:xfrm>
            <a:prstGeom prst="rect">
              <a:avLst/>
            </a:prstGeom>
            <a:noFill/>
            <a:effectLst>
              <a:outerShdw blurRad="50800" dist="38100" dir="2700000" algn="tl" rotWithShape="0">
                <a:prstClr val="black">
                  <a:alpha val="40000"/>
                </a:prstClr>
              </a:outerShdw>
            </a:effectLst>
          </p:spPr>
        </p:pic>
      </p:grpSp>
      <p:grpSp>
        <p:nvGrpSpPr>
          <p:cNvPr id="31" name="Group 30"/>
          <p:cNvGrpSpPr/>
          <p:nvPr/>
        </p:nvGrpSpPr>
        <p:grpSpPr>
          <a:xfrm>
            <a:off x="5929322" y="3857628"/>
            <a:ext cx="2447949" cy="834568"/>
            <a:chOff x="5695950" y="4565650"/>
            <a:chExt cx="3105149" cy="1377950"/>
          </a:xfrm>
        </p:grpSpPr>
        <p:grpSp>
          <p:nvGrpSpPr>
            <p:cNvPr id="32" name="Group 49"/>
            <p:cNvGrpSpPr>
              <a:grpSpLocks/>
            </p:cNvGrpSpPr>
            <p:nvPr/>
          </p:nvGrpSpPr>
          <p:grpSpPr bwMode="auto">
            <a:xfrm>
              <a:off x="5695950" y="4565650"/>
              <a:ext cx="3105149" cy="1377950"/>
              <a:chOff x="3784" y="2536"/>
              <a:chExt cx="1448" cy="728"/>
            </a:xfrm>
          </p:grpSpPr>
          <p:sp>
            <p:nvSpPr>
              <p:cNvPr id="37" name="Flowchart: Alternate Process 2083"/>
              <p:cNvSpPr>
                <a:spLocks noChangeArrowheads="1"/>
              </p:cNvSpPr>
              <p:nvPr/>
            </p:nvSpPr>
            <p:spPr bwMode="auto">
              <a:xfrm>
                <a:off x="3784" y="2536"/>
                <a:ext cx="1448" cy="728"/>
              </a:xfrm>
              <a:prstGeom prst="flowChartAlternateProcess">
                <a:avLst/>
              </a:prstGeom>
              <a:solidFill>
                <a:srgbClr val="00B050">
                  <a:alpha val="20000"/>
                </a:srgbClr>
              </a:solidFill>
              <a:ln w="38100" algn="ctr">
                <a:solidFill>
                  <a:srgbClr val="00B05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prst="slope"/>
              </a:sp3d>
            </p:spPr>
            <p:txBody>
              <a:bodyPr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200" b="0" i="0" u="none" strike="noStrike" kern="0" cap="none" spc="0" normalizeH="0" baseline="0" noProof="0" smtClean="0">
                  <a:ln>
                    <a:noFill/>
                  </a:ln>
                  <a:solidFill>
                    <a:srgbClr val="000000"/>
                  </a:solidFill>
                  <a:effectLst/>
                  <a:uLnTx/>
                  <a:uFillTx/>
                  <a:latin typeface="+mj-lt"/>
                </a:endParaRPr>
              </a:p>
            </p:txBody>
          </p:sp>
          <p:sp>
            <p:nvSpPr>
              <p:cNvPr id="38" name="TextBox 923698"/>
              <p:cNvSpPr txBox="1">
                <a:spLocks noChangeArrowheads="1"/>
              </p:cNvSpPr>
              <p:nvPr/>
            </p:nvSpPr>
            <p:spPr bwMode="auto">
              <a:xfrm>
                <a:off x="3888" y="2544"/>
                <a:ext cx="1208" cy="242"/>
              </a:xfrm>
              <a:prstGeom prst="rect">
                <a:avLst/>
              </a:prstGeom>
              <a:noFill/>
              <a:ln w="9525" algn="ctr">
                <a:noFill/>
                <a:miter lim="800000"/>
                <a:headEnd/>
                <a:tailEnd/>
              </a:ln>
              <a:scene3d>
                <a:camera prst="orthographicFront"/>
                <a:lightRig rig="threePt" dir="t"/>
              </a:scene3d>
              <a:sp3d>
                <a:bevelT/>
              </a:sp3d>
            </p:spPr>
            <p:txBody>
              <a:bodyPr lIns="91430" tIns="45715" rIns="91430" bIns="4571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mj-lt"/>
                  </a:rPr>
                  <a:t>Corporate Network</a:t>
                </a:r>
                <a:endParaRPr kumimoji="0" lang="en-US" sz="1200" b="0" i="0" u="none" strike="noStrike" kern="0" cap="none" spc="0" normalizeH="0" baseline="0" noProof="0" dirty="0" smtClean="0">
                  <a:ln>
                    <a:noFill/>
                  </a:ln>
                  <a:solidFill>
                    <a:schemeClr val="tx1"/>
                  </a:solidFill>
                  <a:effectLst/>
                  <a:uLnTx/>
                  <a:uFillTx/>
                  <a:latin typeface="+mj-lt"/>
                </a:endParaRPr>
              </a:p>
            </p:txBody>
          </p:sp>
        </p:grpSp>
        <p:pic>
          <p:nvPicPr>
            <p:cNvPr id="33" name="Picture 1" descr="D:\Aeshen\TechNet 2006\12-December\Msft-longhorn-papers\TDM Deck\Windows Illustration Icons\Computer.png"/>
            <p:cNvPicPr>
              <a:picLocks noChangeAspect="1" noChangeArrowheads="1"/>
            </p:cNvPicPr>
            <p:nvPr/>
          </p:nvPicPr>
          <p:blipFill>
            <a:blip r:embed="rId6" cstate="print"/>
            <a:srcRect/>
            <a:stretch>
              <a:fillRect/>
            </a:stretch>
          </p:blipFill>
          <p:spPr bwMode="auto">
            <a:xfrm>
              <a:off x="6991351" y="4924426"/>
              <a:ext cx="876300" cy="876300"/>
            </a:xfrm>
            <a:prstGeom prst="rect">
              <a:avLst/>
            </a:prstGeom>
            <a:noFill/>
            <a:effectLst>
              <a:outerShdw blurRad="50800" dist="38100" dir="2700000" algn="tl" rotWithShape="0">
                <a:prstClr val="black">
                  <a:alpha val="40000"/>
                </a:prstClr>
              </a:outerShdw>
            </a:effectLst>
          </p:spPr>
        </p:pic>
        <p:pic>
          <p:nvPicPr>
            <p:cNvPr id="34" name="Picture 2" descr="D:\Aeshen\TechNet 2006\12-December\Msft-longhorn-papers\TDM Deck\Windows Illustration Icons\Server.png"/>
            <p:cNvPicPr>
              <a:picLocks noChangeAspect="1" noChangeArrowheads="1"/>
            </p:cNvPicPr>
            <p:nvPr/>
          </p:nvPicPr>
          <p:blipFill>
            <a:blip r:embed="rId3" cstate="print"/>
            <a:srcRect/>
            <a:stretch>
              <a:fillRect/>
            </a:stretch>
          </p:blipFill>
          <p:spPr bwMode="auto">
            <a:xfrm>
              <a:off x="5819775" y="5019338"/>
              <a:ext cx="628650" cy="860257"/>
            </a:xfrm>
            <a:prstGeom prst="rect">
              <a:avLst/>
            </a:prstGeom>
            <a:noFill/>
            <a:effectLst>
              <a:outerShdw blurRad="50800" dist="38100" dir="2700000" algn="tl" rotWithShape="0">
                <a:prstClr val="black">
                  <a:alpha val="40000"/>
                </a:prstClr>
              </a:outerShdw>
            </a:effectLst>
          </p:spPr>
        </p:pic>
        <p:pic>
          <p:nvPicPr>
            <p:cNvPr id="35" name="Picture 2" descr="D:\Aeshen\TechNet 2006\12-December\Msft-longhorn-papers\TDM Deck\Windows Illustration Icons\Server.png"/>
            <p:cNvPicPr>
              <a:picLocks noChangeAspect="1" noChangeArrowheads="1"/>
            </p:cNvPicPr>
            <p:nvPr/>
          </p:nvPicPr>
          <p:blipFill>
            <a:blip r:embed="rId3" cstate="print"/>
            <a:srcRect/>
            <a:stretch>
              <a:fillRect/>
            </a:stretch>
          </p:blipFill>
          <p:spPr bwMode="auto">
            <a:xfrm>
              <a:off x="6410325" y="5028863"/>
              <a:ext cx="628650" cy="860257"/>
            </a:xfrm>
            <a:prstGeom prst="rect">
              <a:avLst/>
            </a:prstGeom>
            <a:noFill/>
            <a:effectLst>
              <a:outerShdw blurRad="50800" dist="38100" dir="2700000" algn="tl" rotWithShape="0">
                <a:prstClr val="black">
                  <a:alpha val="40000"/>
                </a:prstClr>
              </a:outerShdw>
            </a:effectLst>
          </p:spPr>
        </p:pic>
        <p:pic>
          <p:nvPicPr>
            <p:cNvPr id="36" name="Picture 1" descr="D:\Aeshen\TechNet 2006\12-December\Msft-longhorn-papers\TDM Deck\Windows Illustration Icons\Laptop.png"/>
            <p:cNvPicPr>
              <a:picLocks noChangeAspect="1" noChangeArrowheads="1"/>
            </p:cNvPicPr>
            <p:nvPr/>
          </p:nvPicPr>
          <p:blipFill>
            <a:blip r:embed="rId7" cstate="print"/>
            <a:srcRect/>
            <a:stretch>
              <a:fillRect/>
            </a:stretch>
          </p:blipFill>
          <p:spPr bwMode="auto">
            <a:xfrm>
              <a:off x="7829551" y="4985629"/>
              <a:ext cx="834146" cy="834146"/>
            </a:xfrm>
            <a:prstGeom prst="rect">
              <a:avLst/>
            </a:prstGeom>
            <a:noFill/>
            <a:effectLst>
              <a:outerShdw blurRad="50800" dist="38100" dir="2700000" algn="tl" rotWithShape="0">
                <a:prstClr val="black">
                  <a:alpha val="40000"/>
                </a:prstClr>
              </a:outerShdw>
            </a:effectLst>
          </p:spPr>
        </p:pic>
      </p:grpSp>
      <p:pic>
        <p:nvPicPr>
          <p:cNvPr id="39" name="Picture 2" descr="D:\Aeshen\TechNet 2006\12-December\Msft-longhorn-papers\TDM Deck\Windows Illustration Icons\Server.png"/>
          <p:cNvPicPr>
            <a:picLocks noChangeAspect="1" noChangeArrowheads="1"/>
          </p:cNvPicPr>
          <p:nvPr/>
        </p:nvPicPr>
        <p:blipFill>
          <a:blip r:embed="rId8" cstate="print"/>
          <a:srcRect/>
          <a:stretch>
            <a:fillRect/>
          </a:stretch>
        </p:blipFill>
        <p:spPr bwMode="auto">
          <a:xfrm>
            <a:off x="3851595" y="2643182"/>
            <a:ext cx="495597" cy="678185"/>
          </a:xfrm>
          <a:prstGeom prst="rect">
            <a:avLst/>
          </a:prstGeom>
          <a:noFill/>
          <a:effectLst>
            <a:outerShdw blurRad="50800" dist="38100" dir="2700000" algn="tl" rotWithShape="0">
              <a:prstClr val="black">
                <a:alpha val="40000"/>
              </a:prstClr>
            </a:outerShdw>
          </a:effectLst>
        </p:spPr>
      </p:pic>
      <p:sp>
        <p:nvSpPr>
          <p:cNvPr id="40" name="TextBox 39"/>
          <p:cNvSpPr txBox="1">
            <a:spLocks noChangeArrowheads="1"/>
          </p:cNvSpPr>
          <p:nvPr/>
        </p:nvSpPr>
        <p:spPr bwMode="auto">
          <a:xfrm>
            <a:off x="4857752" y="2786058"/>
            <a:ext cx="908595" cy="461655"/>
          </a:xfrm>
          <a:prstGeom prst="rect">
            <a:avLst/>
          </a:prstGeom>
          <a:gradFill flip="none" rotWithShape="1">
            <a:gsLst>
              <a:gs pos="0">
                <a:srgbClr val="820000">
                  <a:alpha val="89804"/>
                </a:srgbClr>
              </a:gs>
              <a:gs pos="100000">
                <a:srgbClr val="C00000">
                  <a:alpha val="89804"/>
                </a:srgbClr>
              </a:gs>
            </a:gsLst>
            <a:lin ang="2700000" scaled="1"/>
            <a:tileRect/>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91430" tIns="45715" rIns="91430" bIns="45715">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mj-lt"/>
              </a:rPr>
              <a:t>Not policy compliant</a:t>
            </a:r>
            <a:endParaRPr kumimoji="0" lang="en-US" sz="1200" b="0" i="0" u="none" strike="noStrike" kern="0" cap="none" spc="0" normalizeH="0" baseline="0" noProof="0" dirty="0">
              <a:ln>
                <a:noFill/>
              </a:ln>
              <a:solidFill>
                <a:srgbClr val="FFFFFF"/>
              </a:solidFill>
              <a:effectLst/>
              <a:uLnTx/>
              <a:uFillTx/>
              <a:latin typeface="+mj-lt"/>
            </a:endParaRPr>
          </a:p>
        </p:txBody>
      </p:sp>
      <p:sp>
        <p:nvSpPr>
          <p:cNvPr id="41" name="Rounded Rectangle 40"/>
          <p:cNvSpPr/>
          <p:nvPr/>
        </p:nvSpPr>
        <p:spPr bwMode="auto">
          <a:xfrm>
            <a:off x="214282" y="1357298"/>
            <a:ext cx="8715436" cy="3643338"/>
          </a:xfrm>
          <a:prstGeom prst="roundRect">
            <a:avLst>
              <a:gd name="adj" fmla="val 7851"/>
            </a:avLst>
          </a:prstGeom>
          <a:gradFill flip="none" rotWithShape="1">
            <a:gsLst>
              <a:gs pos="8000">
                <a:schemeClr val="accent2">
                  <a:lumMod val="50000"/>
                  <a:alpha val="60000"/>
                </a:schemeClr>
              </a:gs>
              <a:gs pos="100000">
                <a:schemeClr val="accent2">
                  <a:alpha val="60000"/>
                </a:schemeClr>
              </a:gs>
            </a:gsLst>
            <a:lin ang="2700000" scaled="1"/>
            <a:tileRect/>
          </a:gradFill>
          <a:ln w="12700" cap="flat" cmpd="sng" algn="ctr">
            <a:solidFill>
              <a:schemeClr val="accent2"/>
            </a:solidFill>
            <a:prstDash val="solid"/>
            <a:round/>
            <a:headEnd type="none" w="med" len="med"/>
            <a:tailEnd type="none" w="med" len="med"/>
          </a:ln>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Arial" charset="0"/>
            </a:endParaRPr>
          </a:p>
        </p:txBody>
      </p:sp>
      <p:pic>
        <p:nvPicPr>
          <p:cNvPr id="5" name="Picture 10" descr="Microsoft logo and tagline"/>
          <p:cNvPicPr>
            <a:picLocks noChangeAspect="1" noChangeArrowheads="1"/>
          </p:cNvPicPr>
          <p:nvPr/>
        </p:nvPicPr>
        <p:blipFill>
          <a:blip r:embed="rId9">
            <a:lum bright="50000"/>
          </a:blip>
          <a:srcRect/>
          <a:stretch>
            <a:fillRect/>
          </a:stretch>
        </p:blipFill>
        <p:spPr bwMode="black">
          <a:xfrm>
            <a:off x="6715140" y="6215082"/>
            <a:ext cx="2212970" cy="477645"/>
          </a:xfrm>
          <a:prstGeom prst="rect">
            <a:avLst/>
          </a:prstGeom>
          <a:noFill/>
          <a:effectLst/>
        </p:spPr>
      </p:pic>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Network Access Protection (NAP)</a:t>
            </a:r>
          </a:p>
        </p:txBody>
      </p:sp>
      <p:sp>
        <p:nvSpPr>
          <p:cNvPr id="4" name="TextBox 3"/>
          <p:cNvSpPr txBox="1"/>
          <p:nvPr/>
        </p:nvSpPr>
        <p:spPr>
          <a:xfrm>
            <a:off x="428596" y="785794"/>
            <a:ext cx="5500726" cy="500066"/>
          </a:xfrm>
          <a:prstGeom prst="rect">
            <a:avLst/>
          </a:prstGeom>
        </p:spPr>
        <p:txBody>
          <a:bodyPr vert="horz" wrap="none" lIns="91440" tIns="45720" rIns="91440" bIns="45720" rtlCol="0" anchor="ctr">
            <a:normAutofit/>
          </a:bodyPr>
          <a:lstStyle/>
          <a:p>
            <a:pPr>
              <a:spcBef>
                <a:spcPct val="0"/>
              </a:spcBef>
            </a:pPr>
            <a:r>
              <a:rPr lang="en-US" sz="2000" dirty="0" smtClean="0">
                <a:solidFill>
                  <a:srgbClr val="D1E4F3"/>
                </a:solidFill>
                <a:sym typeface="Wingdings" pitchFamily="2" charset="2"/>
              </a:rPr>
              <a:t>Client health and compliance based network access restrictions</a:t>
            </a:r>
            <a:endParaRPr kumimoji="0" lang="en-US" sz="2000" b="1" i="1" u="none" strike="noStrike" kern="1200" cap="none" spc="0" normalizeH="0" baseline="0" noProof="0" dirty="0" smtClean="0">
              <a:ln>
                <a:noFill/>
              </a:ln>
              <a:solidFill>
                <a:srgbClr val="FFC000"/>
              </a:solidFill>
              <a:effectLst/>
              <a:uLnTx/>
              <a:uFillTx/>
              <a:latin typeface="+mj-lt"/>
              <a:ea typeface="+mj-ea"/>
              <a:cs typeface="+mj-cs"/>
            </a:endParaRPr>
          </a:p>
        </p:txBody>
      </p:sp>
      <p:sp>
        <p:nvSpPr>
          <p:cNvPr id="42" name="Rounded Rectangle 41"/>
          <p:cNvSpPr/>
          <p:nvPr/>
        </p:nvSpPr>
        <p:spPr bwMode="auto">
          <a:xfrm>
            <a:off x="3071802" y="1714488"/>
            <a:ext cx="3012472" cy="483859"/>
          </a:xfrm>
          <a:prstGeom prst="roundRect">
            <a:avLst/>
          </a:prstGeom>
          <a:gradFill rotWithShape="0">
            <a:gsLst>
              <a:gs pos="0">
                <a:srgbClr val="00B050">
                  <a:alpha val="70000"/>
                </a:srgbClr>
              </a:gs>
              <a:gs pos="100000">
                <a:srgbClr val="00FE73">
                  <a:alpha val="69804"/>
                </a:srgb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defTabSz="1066800">
              <a:lnSpc>
                <a:spcPct val="90000"/>
              </a:lnSpc>
              <a:spcBef>
                <a:spcPct val="0"/>
              </a:spcBef>
              <a:spcAft>
                <a:spcPct val="35000"/>
              </a:spcAft>
            </a:pPr>
            <a:r>
              <a:rPr lang="en-US" sz="1200" dirty="0" smtClean="0">
                <a:solidFill>
                  <a:schemeClr val="tx1"/>
                </a:solidFill>
                <a:effectLst>
                  <a:outerShdw blurRad="38100" dist="38100" dir="2700000" algn="tl">
                    <a:srgbClr val="000000">
                      <a:alpha val="43137"/>
                    </a:srgbClr>
                  </a:outerShdw>
                </a:effectLst>
              </a:rPr>
              <a:t>What is Network Access Protection?</a:t>
            </a:r>
          </a:p>
        </p:txBody>
      </p:sp>
      <p:sp>
        <p:nvSpPr>
          <p:cNvPr id="43" name="Rounded Rectangle 42"/>
          <p:cNvSpPr/>
          <p:nvPr/>
        </p:nvSpPr>
        <p:spPr bwMode="auto">
          <a:xfrm>
            <a:off x="5134977" y="3876429"/>
            <a:ext cx="3012472" cy="483859"/>
          </a:xfrm>
          <a:prstGeom prst="roundRect">
            <a:avLst/>
          </a:prstGeom>
          <a:gradFill rotWithShape="0">
            <a:gsLst>
              <a:gs pos="0">
                <a:srgbClr val="00B050">
                  <a:alpha val="70000"/>
                </a:srgbClr>
              </a:gs>
              <a:gs pos="100000">
                <a:srgbClr val="00FE73">
                  <a:alpha val="69804"/>
                </a:srgb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defTabSz="1066800">
              <a:lnSpc>
                <a:spcPct val="90000"/>
              </a:lnSpc>
              <a:spcBef>
                <a:spcPct val="0"/>
              </a:spcBef>
              <a:spcAft>
                <a:spcPct val="35000"/>
              </a:spcAft>
            </a:pPr>
            <a:r>
              <a:rPr lang="en-US" sz="1200" dirty="0" smtClean="0">
                <a:solidFill>
                  <a:schemeClr val="tx1"/>
                </a:solidFill>
                <a:effectLst>
                  <a:outerShdw blurRad="38100" dist="38100" dir="2700000" algn="tl">
                    <a:srgbClr val="000000">
                      <a:alpha val="43137"/>
                    </a:srgbClr>
                  </a:outerShdw>
                </a:effectLst>
              </a:rPr>
              <a:t>Cisco and Microsoft Integration Story</a:t>
            </a:r>
          </a:p>
        </p:txBody>
      </p:sp>
      <p:sp>
        <p:nvSpPr>
          <p:cNvPr id="44" name="Rounded Rectangle 43"/>
          <p:cNvSpPr/>
          <p:nvPr/>
        </p:nvSpPr>
        <p:spPr bwMode="auto">
          <a:xfrm>
            <a:off x="673508" y="2448471"/>
            <a:ext cx="3012472" cy="483859"/>
          </a:xfrm>
          <a:prstGeom prst="roundRect">
            <a:avLst/>
          </a:prstGeom>
          <a:gradFill rotWithShape="0">
            <a:gsLst>
              <a:gs pos="0">
                <a:srgbClr val="00B050">
                  <a:alpha val="70000"/>
                </a:srgbClr>
              </a:gs>
              <a:gs pos="100000">
                <a:srgbClr val="00FE73">
                  <a:alpha val="69804"/>
                </a:srgb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defTabSz="1066800">
              <a:lnSpc>
                <a:spcPct val="90000"/>
              </a:lnSpc>
              <a:spcBef>
                <a:spcPct val="0"/>
              </a:spcBef>
              <a:spcAft>
                <a:spcPct val="35000"/>
              </a:spcAft>
            </a:pPr>
            <a:r>
              <a:rPr lang="en-US" sz="1200" dirty="0" smtClean="0">
                <a:solidFill>
                  <a:schemeClr val="tx1"/>
                </a:solidFill>
                <a:effectLst>
                  <a:outerShdw blurRad="38100" dist="38100" dir="2700000" algn="tl">
                    <a:srgbClr val="000000">
                      <a:alpha val="43137"/>
                    </a:srgbClr>
                  </a:outerShdw>
                </a:effectLst>
              </a:rPr>
              <a:t>Health Policy Validation</a:t>
            </a:r>
          </a:p>
        </p:txBody>
      </p:sp>
      <p:sp>
        <p:nvSpPr>
          <p:cNvPr id="45" name="Rounded Rectangle 44"/>
          <p:cNvSpPr/>
          <p:nvPr/>
        </p:nvSpPr>
        <p:spPr bwMode="auto">
          <a:xfrm>
            <a:off x="5130004" y="2447669"/>
            <a:ext cx="3012472" cy="483859"/>
          </a:xfrm>
          <a:prstGeom prst="roundRect">
            <a:avLst/>
          </a:prstGeom>
          <a:gradFill rotWithShape="0">
            <a:gsLst>
              <a:gs pos="0">
                <a:srgbClr val="00B050">
                  <a:alpha val="70000"/>
                </a:srgbClr>
              </a:gs>
              <a:gs pos="100000">
                <a:srgbClr val="00FE73">
                  <a:alpha val="69804"/>
                </a:srgb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defTabSz="1066800">
              <a:lnSpc>
                <a:spcPct val="90000"/>
              </a:lnSpc>
              <a:spcBef>
                <a:spcPct val="0"/>
              </a:spcBef>
              <a:spcAft>
                <a:spcPct val="35000"/>
              </a:spcAft>
            </a:pPr>
            <a:r>
              <a:rPr lang="en-US" sz="1200" dirty="0" smtClean="0">
                <a:solidFill>
                  <a:schemeClr val="tx1"/>
                </a:solidFill>
                <a:effectLst>
                  <a:outerShdw blurRad="38100" dist="38100" dir="2700000" algn="tl">
                    <a:srgbClr val="000000">
                      <a:alpha val="43137"/>
                    </a:srgbClr>
                  </a:outerShdw>
                </a:effectLst>
              </a:rPr>
              <a:t>Health Policy Compliance</a:t>
            </a:r>
          </a:p>
        </p:txBody>
      </p:sp>
      <p:sp>
        <p:nvSpPr>
          <p:cNvPr id="46" name="Rounded Rectangle 45"/>
          <p:cNvSpPr/>
          <p:nvPr/>
        </p:nvSpPr>
        <p:spPr bwMode="auto">
          <a:xfrm>
            <a:off x="672705" y="3162049"/>
            <a:ext cx="3012472" cy="483859"/>
          </a:xfrm>
          <a:prstGeom prst="roundRect">
            <a:avLst/>
          </a:prstGeom>
          <a:gradFill rotWithShape="0">
            <a:gsLst>
              <a:gs pos="0">
                <a:srgbClr val="00B050">
                  <a:alpha val="70000"/>
                </a:srgbClr>
              </a:gs>
              <a:gs pos="100000">
                <a:srgbClr val="00FE73">
                  <a:alpha val="69804"/>
                </a:srgb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defTabSz="1066800">
              <a:lnSpc>
                <a:spcPct val="90000"/>
              </a:lnSpc>
              <a:spcBef>
                <a:spcPct val="0"/>
              </a:spcBef>
              <a:spcAft>
                <a:spcPct val="35000"/>
              </a:spcAft>
            </a:pPr>
            <a:r>
              <a:rPr lang="en-US" sz="1200" dirty="0" smtClean="0">
                <a:solidFill>
                  <a:schemeClr val="tx1"/>
                </a:solidFill>
                <a:effectLst>
                  <a:outerShdw blurRad="38100" dist="38100" dir="2700000" algn="tl">
                    <a:srgbClr val="000000">
                      <a:alpha val="43137"/>
                    </a:srgbClr>
                  </a:outerShdw>
                </a:effectLst>
              </a:rPr>
              <a:t>Ability to Provide Limited Access</a:t>
            </a:r>
          </a:p>
        </p:txBody>
      </p:sp>
      <p:sp>
        <p:nvSpPr>
          <p:cNvPr id="47" name="Rounded Rectangle 46"/>
          <p:cNvSpPr/>
          <p:nvPr/>
        </p:nvSpPr>
        <p:spPr bwMode="auto">
          <a:xfrm>
            <a:off x="5134977" y="3164293"/>
            <a:ext cx="3012472" cy="483859"/>
          </a:xfrm>
          <a:prstGeom prst="roundRect">
            <a:avLst/>
          </a:prstGeom>
          <a:gradFill rotWithShape="0">
            <a:gsLst>
              <a:gs pos="0">
                <a:srgbClr val="00B050">
                  <a:alpha val="70000"/>
                </a:srgbClr>
              </a:gs>
              <a:gs pos="100000">
                <a:srgbClr val="00FE73">
                  <a:alpha val="69804"/>
                </a:srgb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defTabSz="1066800">
              <a:lnSpc>
                <a:spcPct val="90000"/>
              </a:lnSpc>
              <a:spcBef>
                <a:spcPct val="0"/>
              </a:spcBef>
              <a:spcAft>
                <a:spcPct val="35000"/>
              </a:spcAft>
            </a:pPr>
            <a:r>
              <a:rPr lang="en-US" sz="1200" dirty="0" smtClean="0">
                <a:solidFill>
                  <a:schemeClr val="tx1"/>
                </a:solidFill>
                <a:effectLst>
                  <a:outerShdw blurRad="38100" dist="38100" dir="2700000" algn="tl">
                    <a:srgbClr val="000000">
                      <a:alpha val="43137"/>
                    </a:srgbClr>
                  </a:outerShdw>
                </a:effectLst>
              </a:rPr>
              <a:t>Enhanced Security</a:t>
            </a:r>
          </a:p>
        </p:txBody>
      </p:sp>
      <p:sp>
        <p:nvSpPr>
          <p:cNvPr id="48" name="Rounded Rectangle 47"/>
          <p:cNvSpPr/>
          <p:nvPr/>
        </p:nvSpPr>
        <p:spPr bwMode="auto">
          <a:xfrm>
            <a:off x="672705" y="3877393"/>
            <a:ext cx="3012472" cy="483859"/>
          </a:xfrm>
          <a:prstGeom prst="roundRect">
            <a:avLst/>
          </a:prstGeom>
          <a:gradFill rotWithShape="0">
            <a:gsLst>
              <a:gs pos="0">
                <a:srgbClr val="00B050">
                  <a:alpha val="70000"/>
                </a:srgbClr>
              </a:gs>
              <a:gs pos="100000">
                <a:srgbClr val="00FE73">
                  <a:alpha val="69804"/>
                </a:srgb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defTabSz="1066800">
              <a:lnSpc>
                <a:spcPct val="90000"/>
              </a:lnSpc>
              <a:spcBef>
                <a:spcPct val="0"/>
              </a:spcBef>
              <a:spcAft>
                <a:spcPct val="35000"/>
              </a:spcAft>
            </a:pPr>
            <a:r>
              <a:rPr lang="en-US" sz="1200" dirty="0" smtClean="0">
                <a:solidFill>
                  <a:schemeClr val="tx1"/>
                </a:solidFill>
                <a:effectLst>
                  <a:outerShdw blurRad="38100" dist="38100" dir="2700000" algn="tl">
                    <a:srgbClr val="000000">
                      <a:alpha val="43137"/>
                    </a:srgbClr>
                  </a:outerShdw>
                </a:effectLst>
              </a:rPr>
              <a:t>Increased Business Value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1000" fill="hold"/>
                                        <p:tgtEl>
                                          <p:spTgt spid="42"/>
                                        </p:tgtEl>
                                        <p:attrNameLst>
                                          <p:attrName>ppt_w</p:attrName>
                                        </p:attrNameLst>
                                      </p:cBhvr>
                                      <p:tavLst>
                                        <p:tav tm="0">
                                          <p:val>
                                            <p:fltVal val="0"/>
                                          </p:val>
                                        </p:tav>
                                        <p:tav tm="100000">
                                          <p:val>
                                            <p:strVal val="#ppt_w"/>
                                          </p:val>
                                        </p:tav>
                                      </p:tavLst>
                                    </p:anim>
                                    <p:anim calcmode="lin" valueType="num">
                                      <p:cBhvr>
                                        <p:cTn id="12" dur="1000" fill="hold"/>
                                        <p:tgtEl>
                                          <p:spTgt spid="42"/>
                                        </p:tgtEl>
                                        <p:attrNameLst>
                                          <p:attrName>ppt_h</p:attrName>
                                        </p:attrNameLst>
                                      </p:cBhvr>
                                      <p:tavLst>
                                        <p:tav tm="0">
                                          <p:val>
                                            <p:fltVal val="0"/>
                                          </p:val>
                                        </p:tav>
                                        <p:tav tm="100000">
                                          <p:val>
                                            <p:strVal val="#ppt_h"/>
                                          </p:val>
                                        </p:tav>
                                      </p:tavLst>
                                    </p:anim>
                                    <p:animEffect transition="in" filter="fade">
                                      <p:cBhvr>
                                        <p:cTn id="13" dur="10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1000" fill="hold"/>
                                        <p:tgtEl>
                                          <p:spTgt spid="44"/>
                                        </p:tgtEl>
                                        <p:attrNameLst>
                                          <p:attrName>ppt_w</p:attrName>
                                        </p:attrNameLst>
                                      </p:cBhvr>
                                      <p:tavLst>
                                        <p:tav tm="0">
                                          <p:val>
                                            <p:fltVal val="0"/>
                                          </p:val>
                                        </p:tav>
                                        <p:tav tm="100000">
                                          <p:val>
                                            <p:strVal val="#ppt_w"/>
                                          </p:val>
                                        </p:tav>
                                      </p:tavLst>
                                    </p:anim>
                                    <p:anim calcmode="lin" valueType="num">
                                      <p:cBhvr>
                                        <p:cTn id="19" dur="1000" fill="hold"/>
                                        <p:tgtEl>
                                          <p:spTgt spid="44"/>
                                        </p:tgtEl>
                                        <p:attrNameLst>
                                          <p:attrName>ppt_h</p:attrName>
                                        </p:attrNameLst>
                                      </p:cBhvr>
                                      <p:tavLst>
                                        <p:tav tm="0">
                                          <p:val>
                                            <p:fltVal val="0"/>
                                          </p:val>
                                        </p:tav>
                                        <p:tav tm="100000">
                                          <p:val>
                                            <p:strVal val="#ppt_h"/>
                                          </p:val>
                                        </p:tav>
                                      </p:tavLst>
                                    </p:anim>
                                    <p:animEffect transition="in" filter="fade">
                                      <p:cBhvr>
                                        <p:cTn id="20" dur="10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p:cTn id="25" dur="1000" fill="hold"/>
                                        <p:tgtEl>
                                          <p:spTgt spid="45"/>
                                        </p:tgtEl>
                                        <p:attrNameLst>
                                          <p:attrName>ppt_w</p:attrName>
                                        </p:attrNameLst>
                                      </p:cBhvr>
                                      <p:tavLst>
                                        <p:tav tm="0">
                                          <p:val>
                                            <p:fltVal val="0"/>
                                          </p:val>
                                        </p:tav>
                                        <p:tav tm="100000">
                                          <p:val>
                                            <p:strVal val="#ppt_w"/>
                                          </p:val>
                                        </p:tav>
                                      </p:tavLst>
                                    </p:anim>
                                    <p:anim calcmode="lin" valueType="num">
                                      <p:cBhvr>
                                        <p:cTn id="26" dur="1000" fill="hold"/>
                                        <p:tgtEl>
                                          <p:spTgt spid="45"/>
                                        </p:tgtEl>
                                        <p:attrNameLst>
                                          <p:attrName>ppt_h</p:attrName>
                                        </p:attrNameLst>
                                      </p:cBhvr>
                                      <p:tavLst>
                                        <p:tav tm="0">
                                          <p:val>
                                            <p:fltVal val="0"/>
                                          </p:val>
                                        </p:tav>
                                        <p:tav tm="100000">
                                          <p:val>
                                            <p:strVal val="#ppt_h"/>
                                          </p:val>
                                        </p:tav>
                                      </p:tavLst>
                                    </p:anim>
                                    <p:animEffect transition="in" filter="fade">
                                      <p:cBhvr>
                                        <p:cTn id="27" dur="10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1000" fill="hold"/>
                                        <p:tgtEl>
                                          <p:spTgt spid="46"/>
                                        </p:tgtEl>
                                        <p:attrNameLst>
                                          <p:attrName>ppt_w</p:attrName>
                                        </p:attrNameLst>
                                      </p:cBhvr>
                                      <p:tavLst>
                                        <p:tav tm="0">
                                          <p:val>
                                            <p:fltVal val="0"/>
                                          </p:val>
                                        </p:tav>
                                        <p:tav tm="100000">
                                          <p:val>
                                            <p:strVal val="#ppt_w"/>
                                          </p:val>
                                        </p:tav>
                                      </p:tavLst>
                                    </p:anim>
                                    <p:anim calcmode="lin" valueType="num">
                                      <p:cBhvr>
                                        <p:cTn id="33" dur="1000" fill="hold"/>
                                        <p:tgtEl>
                                          <p:spTgt spid="46"/>
                                        </p:tgtEl>
                                        <p:attrNameLst>
                                          <p:attrName>ppt_h</p:attrName>
                                        </p:attrNameLst>
                                      </p:cBhvr>
                                      <p:tavLst>
                                        <p:tav tm="0">
                                          <p:val>
                                            <p:fltVal val="0"/>
                                          </p:val>
                                        </p:tav>
                                        <p:tav tm="100000">
                                          <p:val>
                                            <p:strVal val="#ppt_h"/>
                                          </p:val>
                                        </p:tav>
                                      </p:tavLst>
                                    </p:anim>
                                    <p:animEffect transition="in" filter="fade">
                                      <p:cBhvr>
                                        <p:cTn id="34" dur="10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1000" fill="hold"/>
                                        <p:tgtEl>
                                          <p:spTgt spid="47"/>
                                        </p:tgtEl>
                                        <p:attrNameLst>
                                          <p:attrName>ppt_w</p:attrName>
                                        </p:attrNameLst>
                                      </p:cBhvr>
                                      <p:tavLst>
                                        <p:tav tm="0">
                                          <p:val>
                                            <p:fltVal val="0"/>
                                          </p:val>
                                        </p:tav>
                                        <p:tav tm="100000">
                                          <p:val>
                                            <p:strVal val="#ppt_w"/>
                                          </p:val>
                                        </p:tav>
                                      </p:tavLst>
                                    </p:anim>
                                    <p:anim calcmode="lin" valueType="num">
                                      <p:cBhvr>
                                        <p:cTn id="40" dur="1000" fill="hold"/>
                                        <p:tgtEl>
                                          <p:spTgt spid="47"/>
                                        </p:tgtEl>
                                        <p:attrNameLst>
                                          <p:attrName>ppt_h</p:attrName>
                                        </p:attrNameLst>
                                      </p:cBhvr>
                                      <p:tavLst>
                                        <p:tav tm="0">
                                          <p:val>
                                            <p:fltVal val="0"/>
                                          </p:val>
                                        </p:tav>
                                        <p:tav tm="100000">
                                          <p:val>
                                            <p:strVal val="#ppt_h"/>
                                          </p:val>
                                        </p:tav>
                                      </p:tavLst>
                                    </p:anim>
                                    <p:animEffect transition="in" filter="fade">
                                      <p:cBhvr>
                                        <p:cTn id="41" dur="10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1000" fill="hold"/>
                                        <p:tgtEl>
                                          <p:spTgt spid="48"/>
                                        </p:tgtEl>
                                        <p:attrNameLst>
                                          <p:attrName>ppt_w</p:attrName>
                                        </p:attrNameLst>
                                      </p:cBhvr>
                                      <p:tavLst>
                                        <p:tav tm="0">
                                          <p:val>
                                            <p:fltVal val="0"/>
                                          </p:val>
                                        </p:tav>
                                        <p:tav tm="100000">
                                          <p:val>
                                            <p:strVal val="#ppt_w"/>
                                          </p:val>
                                        </p:tav>
                                      </p:tavLst>
                                    </p:anim>
                                    <p:anim calcmode="lin" valueType="num">
                                      <p:cBhvr>
                                        <p:cTn id="47" dur="1000" fill="hold"/>
                                        <p:tgtEl>
                                          <p:spTgt spid="48"/>
                                        </p:tgtEl>
                                        <p:attrNameLst>
                                          <p:attrName>ppt_h</p:attrName>
                                        </p:attrNameLst>
                                      </p:cBhvr>
                                      <p:tavLst>
                                        <p:tav tm="0">
                                          <p:val>
                                            <p:fltVal val="0"/>
                                          </p:val>
                                        </p:tav>
                                        <p:tav tm="100000">
                                          <p:val>
                                            <p:strVal val="#ppt_h"/>
                                          </p:val>
                                        </p:tav>
                                      </p:tavLst>
                                    </p:anim>
                                    <p:animEffect transition="in" filter="fade">
                                      <p:cBhvr>
                                        <p:cTn id="48" dur="1000"/>
                                        <p:tgtEl>
                                          <p:spTgt spid="4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p:cTn id="53" dur="1000" fill="hold"/>
                                        <p:tgtEl>
                                          <p:spTgt spid="43"/>
                                        </p:tgtEl>
                                        <p:attrNameLst>
                                          <p:attrName>ppt_w</p:attrName>
                                        </p:attrNameLst>
                                      </p:cBhvr>
                                      <p:tavLst>
                                        <p:tav tm="0">
                                          <p:val>
                                            <p:fltVal val="0"/>
                                          </p:val>
                                        </p:tav>
                                        <p:tav tm="100000">
                                          <p:val>
                                            <p:strVal val="#ppt_w"/>
                                          </p:val>
                                        </p:tav>
                                      </p:tavLst>
                                    </p:anim>
                                    <p:anim calcmode="lin" valueType="num">
                                      <p:cBhvr>
                                        <p:cTn id="54" dur="1000" fill="hold"/>
                                        <p:tgtEl>
                                          <p:spTgt spid="43"/>
                                        </p:tgtEl>
                                        <p:attrNameLst>
                                          <p:attrName>ppt_h</p:attrName>
                                        </p:attrNameLst>
                                      </p:cBhvr>
                                      <p:tavLst>
                                        <p:tav tm="0">
                                          <p:val>
                                            <p:fltVal val="0"/>
                                          </p:val>
                                        </p:tav>
                                        <p:tav tm="100000">
                                          <p:val>
                                            <p:strVal val="#ppt_h"/>
                                          </p:val>
                                        </p:tav>
                                      </p:tavLst>
                                    </p:anim>
                                    <p:animEffect transition="in" filter="fade">
                                      <p:cBhvr>
                                        <p:cTn id="5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ed Rectangle 112"/>
          <p:cNvSpPr/>
          <p:nvPr/>
        </p:nvSpPr>
        <p:spPr bwMode="auto">
          <a:xfrm>
            <a:off x="91440" y="914399"/>
            <a:ext cx="8961120" cy="5650992"/>
          </a:xfrm>
          <a:prstGeom prst="roundRect">
            <a:avLst>
              <a:gd name="adj" fmla="val 7851"/>
            </a:avLst>
          </a:prstGeom>
          <a:gradFill flip="none" rotWithShape="1">
            <a:gsLst>
              <a:gs pos="8000">
                <a:schemeClr val="accent2">
                  <a:lumMod val="50000"/>
                  <a:alpha val="60000"/>
                </a:schemeClr>
              </a:gs>
              <a:gs pos="100000">
                <a:schemeClr val="accent2">
                  <a:alpha val="60000"/>
                </a:schemeClr>
              </a:gs>
            </a:gsLst>
            <a:lin ang="2700000" scaled="1"/>
            <a:tileRect/>
          </a:gradFill>
          <a:ln w="12700" cap="flat" cmpd="sng" algn="ctr">
            <a:solidFill>
              <a:schemeClr val="accent2"/>
            </a:solidFill>
            <a:prstDash val="solid"/>
            <a:round/>
            <a:headEnd type="none" w="med" len="med"/>
            <a:tailEnd type="none" w="med" len="med"/>
          </a:ln>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endParaRPr>
          </a:p>
        </p:txBody>
      </p:sp>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Using Network Access Protection</a:t>
            </a:r>
          </a:p>
        </p:txBody>
      </p:sp>
      <p:sp>
        <p:nvSpPr>
          <p:cNvPr id="60" name="Rounded Rectangle 59"/>
          <p:cNvSpPr/>
          <p:nvPr/>
        </p:nvSpPr>
        <p:spPr bwMode="auto">
          <a:xfrm>
            <a:off x="91440" y="912142"/>
            <a:ext cx="8961120" cy="5649432"/>
          </a:xfrm>
          <a:prstGeom prst="roundRect">
            <a:avLst>
              <a:gd name="adj" fmla="val 7851"/>
            </a:avLst>
          </a:prstGeom>
          <a:gradFill flip="none" rotWithShape="1">
            <a:gsLst>
              <a:gs pos="8000">
                <a:schemeClr val="accent2">
                  <a:lumMod val="50000"/>
                  <a:alpha val="70000"/>
                </a:schemeClr>
              </a:gs>
              <a:gs pos="100000">
                <a:schemeClr val="accent2">
                  <a:alpha val="70000"/>
                </a:schemeClr>
              </a:gs>
            </a:gsLst>
            <a:lin ang="2700000" scaled="1"/>
            <a:tileRect/>
          </a:gradFill>
          <a:ln w="12700" cap="flat" cmpd="sng" algn="ctr">
            <a:solidFill>
              <a:schemeClr val="accent2"/>
            </a:solidFill>
            <a:prstDash val="solid"/>
            <a:round/>
            <a:headEnd type="none" w="med" len="med"/>
            <a:tailEnd type="none" w="med" len="med"/>
          </a:ln>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endParaRPr>
          </a:p>
        </p:txBody>
      </p:sp>
      <p:sp>
        <p:nvSpPr>
          <p:cNvPr id="61" name="Rounded Rectangle 60"/>
          <p:cNvSpPr/>
          <p:nvPr/>
        </p:nvSpPr>
        <p:spPr bwMode="auto">
          <a:xfrm>
            <a:off x="337605" y="4843304"/>
            <a:ext cx="5024436" cy="1215851"/>
          </a:xfrm>
          <a:prstGeom prst="roundRect">
            <a:avLst/>
          </a:prstGeom>
          <a:gradFill flip="none" rotWithShape="1">
            <a:gsLst>
              <a:gs pos="0">
                <a:schemeClr val="bg1">
                  <a:lumMod val="75000"/>
                  <a:alpha val="90000"/>
                </a:schemeClr>
              </a:gs>
              <a:gs pos="100000">
                <a:schemeClr val="bg1">
                  <a:lumMod val="20000"/>
                  <a:lumOff val="80000"/>
                  <a:alpha val="90000"/>
                </a:schemeClr>
              </a:gs>
            </a:gsLst>
            <a:lin ang="2700000" scaled="1"/>
            <a:tileRect/>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dirty="0" smtClean="0">
              <a:ln>
                <a:noFill/>
              </a:ln>
              <a:effectLst/>
              <a:latin typeface="Arial" charset="0"/>
            </a:endParaRPr>
          </a:p>
        </p:txBody>
      </p:sp>
      <p:sp>
        <p:nvSpPr>
          <p:cNvPr id="62" name="Oval 61"/>
          <p:cNvSpPr>
            <a:spLocks noChangeArrowheads="1"/>
          </p:cNvSpPr>
          <p:nvPr/>
        </p:nvSpPr>
        <p:spPr bwMode="auto">
          <a:xfrm>
            <a:off x="193041" y="5245606"/>
            <a:ext cx="357188" cy="352425"/>
          </a:xfrm>
          <a:prstGeom prst="ellipse">
            <a:avLst/>
          </a:prstGeom>
          <a:gradFill>
            <a:gsLst>
              <a:gs pos="0">
                <a:srgbClr val="008E40">
                  <a:alpha val="90000"/>
                </a:srgbClr>
              </a:gs>
              <a:gs pos="100000">
                <a:srgbClr val="4BFF9C">
                  <a:alpha val="90000"/>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a:ln>
                  <a:noFill/>
                </a:ln>
                <a:effectLst>
                  <a:outerShdw blurRad="38100" dist="38100" dir="2700000" algn="tl">
                    <a:srgbClr val="000000"/>
                  </a:outerShdw>
                </a:effectLst>
                <a:uLnTx/>
                <a:uFillTx/>
                <a:latin typeface="+mj-lt"/>
              </a:rPr>
              <a:t>1</a:t>
            </a:r>
            <a:endParaRPr kumimoji="0" lang="en-US" sz="1800" b="0" i="0" u="none" strike="noStrike" kern="0" cap="none" spc="0" normalizeH="0" baseline="0" noProof="0" dirty="0">
              <a:ln>
                <a:noFill/>
              </a:ln>
              <a:effectLst/>
              <a:uLnTx/>
              <a:uFillTx/>
              <a:latin typeface="+mj-lt"/>
            </a:endParaRPr>
          </a:p>
        </p:txBody>
      </p:sp>
      <p:grpSp>
        <p:nvGrpSpPr>
          <p:cNvPr id="2" name="Group 62"/>
          <p:cNvGrpSpPr/>
          <p:nvPr/>
        </p:nvGrpSpPr>
        <p:grpSpPr>
          <a:xfrm>
            <a:off x="7386638" y="2869084"/>
            <a:ext cx="1524000" cy="1670050"/>
            <a:chOff x="7386638" y="2768600"/>
            <a:chExt cx="1524000" cy="1670050"/>
          </a:xfrm>
        </p:grpSpPr>
        <p:grpSp>
          <p:nvGrpSpPr>
            <p:cNvPr id="4" name="Group 44"/>
            <p:cNvGrpSpPr>
              <a:grpSpLocks/>
            </p:cNvGrpSpPr>
            <p:nvPr/>
          </p:nvGrpSpPr>
          <p:grpSpPr bwMode="auto">
            <a:xfrm>
              <a:off x="7386643" y="2768600"/>
              <a:ext cx="1524001" cy="1670050"/>
              <a:chOff x="4675" y="1488"/>
              <a:chExt cx="960" cy="960"/>
            </a:xfrm>
          </p:grpSpPr>
          <p:sp>
            <p:nvSpPr>
              <p:cNvPr id="67" name="Flowchart: Alternate Process 2089"/>
              <p:cNvSpPr>
                <a:spLocks noChangeArrowheads="1"/>
              </p:cNvSpPr>
              <p:nvPr/>
            </p:nvSpPr>
            <p:spPr bwMode="auto">
              <a:xfrm>
                <a:off x="4704" y="1488"/>
                <a:ext cx="869" cy="960"/>
              </a:xfrm>
              <a:prstGeom prst="flowChartAlternateProcess">
                <a:avLst/>
              </a:prstGeom>
              <a:solidFill>
                <a:srgbClr val="FF0000">
                  <a:alpha val="20000"/>
                </a:srgbClr>
              </a:solidFill>
              <a:ln w="38100" algn="ctr">
                <a:solidFill>
                  <a:srgbClr val="C0000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prst="slope"/>
              </a:sp3d>
            </p:spPr>
            <p:txBody>
              <a:bodyPr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smtClean="0">
                  <a:ln>
                    <a:noFill/>
                  </a:ln>
                  <a:solidFill>
                    <a:schemeClr val="bg1"/>
                  </a:solidFill>
                  <a:effectLst/>
                  <a:uLnTx/>
                  <a:uFillTx/>
                  <a:latin typeface="+mj-lt"/>
                </a:endParaRPr>
              </a:p>
            </p:txBody>
          </p:sp>
          <p:sp>
            <p:nvSpPr>
              <p:cNvPr id="68" name="TextBox 923695"/>
              <p:cNvSpPr txBox="1">
                <a:spLocks noChangeArrowheads="1"/>
              </p:cNvSpPr>
              <p:nvPr/>
            </p:nvSpPr>
            <p:spPr bwMode="auto">
              <a:xfrm>
                <a:off x="4675" y="1536"/>
                <a:ext cx="960" cy="396"/>
              </a:xfrm>
              <a:prstGeom prst="rect">
                <a:avLst/>
              </a:prstGeom>
              <a:noFill/>
              <a:ln w="9525" algn="ctr">
                <a:noFill/>
                <a:miter lim="800000"/>
                <a:headEnd/>
                <a:tailEnd/>
              </a:ln>
            </p:spPr>
            <p:txBody>
              <a:bodyPr lIns="91430" tIns="45715" rIns="91430" bIns="45715">
                <a:spAutoFit/>
              </a:bodyPr>
              <a:lstStyle/>
              <a:p>
                <a:pPr marL="0" marR="0" lvl="0" indent="0" algn="ctr" defTabSz="914400" eaLnBrk="1" fontAlgn="auto" latinLnBrk="0" hangingPunct="1">
                  <a:lnSpc>
                    <a:spcPct val="75000"/>
                  </a:lnSpc>
                  <a:spcBef>
                    <a:spcPct val="20000"/>
                  </a:spcBef>
                  <a:spcAft>
                    <a:spcPts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rPr>
                  <a:t>Remediation</a:t>
                </a:r>
                <a:endParaRPr kumimoji="0" lang="en-US" sz="1600" b="0" i="0" u="none" strike="noStrike" kern="0" cap="none" spc="0" normalizeH="0" baseline="0" noProof="0" dirty="0" smtClean="0">
                  <a:ln>
                    <a:noFill/>
                  </a:ln>
                  <a:solidFill>
                    <a:schemeClr val="bg1"/>
                  </a:solidFill>
                  <a:effectLst/>
                  <a:uLnTx/>
                  <a:uFillTx/>
                  <a:latin typeface="+mj-lt"/>
                </a:endParaRPr>
              </a:p>
              <a:p>
                <a:pPr marL="0" marR="0" lvl="0" indent="0" algn="ctr" defTabSz="914400" eaLnBrk="1" fontAlgn="auto" latinLnBrk="0" hangingPunct="1">
                  <a:lnSpc>
                    <a:spcPct val="75000"/>
                  </a:lnSpc>
                  <a:spcBef>
                    <a:spcPct val="20000"/>
                  </a:spcBef>
                  <a:spcAft>
                    <a:spcPts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rPr>
                  <a:t>Servers</a:t>
                </a:r>
              </a:p>
              <a:p>
                <a:pPr marL="0" marR="0" lvl="0" indent="0" algn="ctr" defTabSz="914400" eaLnBrk="1" fontAlgn="auto" latinLnBrk="0" hangingPunct="1">
                  <a:lnSpc>
                    <a:spcPct val="75000"/>
                  </a:lnSpc>
                  <a:spcBef>
                    <a:spcPct val="2000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latin typeface="+mj-lt"/>
                  </a:rPr>
                  <a:t>Example: Patch</a:t>
                </a:r>
              </a:p>
            </p:txBody>
          </p:sp>
        </p:grpSp>
        <p:pic>
          <p:nvPicPr>
            <p:cNvPr id="65" name="Picture 2" descr="D:\Aeshen\TechNet 2006\12-December\Msft-longhorn-papers\TDM Deck\Windows Illustration Icons\Server.png"/>
            <p:cNvPicPr>
              <a:picLocks noChangeAspect="1" noChangeArrowheads="1"/>
            </p:cNvPicPr>
            <p:nvPr/>
          </p:nvPicPr>
          <p:blipFill>
            <a:blip r:embed="rId3" cstate="print"/>
            <a:srcRect/>
            <a:stretch>
              <a:fillRect/>
            </a:stretch>
          </p:blipFill>
          <p:spPr bwMode="auto">
            <a:xfrm>
              <a:off x="7534275" y="3514388"/>
              <a:ext cx="628650" cy="860257"/>
            </a:xfrm>
            <a:prstGeom prst="rect">
              <a:avLst/>
            </a:prstGeom>
            <a:noFill/>
            <a:effectLst>
              <a:outerShdw blurRad="50800" dist="38100" dir="2700000" algn="tl" rotWithShape="0">
                <a:prstClr val="black">
                  <a:alpha val="40000"/>
                </a:prstClr>
              </a:outerShdw>
            </a:effectLst>
          </p:spPr>
        </p:pic>
        <p:pic>
          <p:nvPicPr>
            <p:cNvPr id="66" name="Picture 2" descr="D:\Aeshen\TechNet 2006\12-December\Msft-longhorn-papers\TDM Deck\Windows Illustration Icons\Server.png"/>
            <p:cNvPicPr>
              <a:picLocks noChangeAspect="1" noChangeArrowheads="1"/>
            </p:cNvPicPr>
            <p:nvPr/>
          </p:nvPicPr>
          <p:blipFill>
            <a:blip r:embed="rId3" cstate="print"/>
            <a:srcRect/>
            <a:stretch>
              <a:fillRect/>
            </a:stretch>
          </p:blipFill>
          <p:spPr bwMode="auto">
            <a:xfrm>
              <a:off x="8124825" y="3514388"/>
              <a:ext cx="628650" cy="860257"/>
            </a:xfrm>
            <a:prstGeom prst="rect">
              <a:avLst/>
            </a:prstGeom>
            <a:noFill/>
            <a:effectLst>
              <a:outerShdw blurRad="50800" dist="38100" dir="2700000" algn="tl" rotWithShape="0">
                <a:prstClr val="black">
                  <a:alpha val="40000"/>
                </a:prstClr>
              </a:outerShdw>
            </a:effectLst>
          </p:spPr>
        </p:pic>
      </p:grpSp>
      <p:grpSp>
        <p:nvGrpSpPr>
          <p:cNvPr id="5" name="Group 10"/>
          <p:cNvGrpSpPr>
            <a:grpSpLocks/>
          </p:cNvGrpSpPr>
          <p:nvPr/>
        </p:nvGrpSpPr>
        <p:grpSpPr bwMode="auto">
          <a:xfrm>
            <a:off x="5880100" y="2869084"/>
            <a:ext cx="1524000" cy="1670050"/>
            <a:chOff x="3752" y="1488"/>
            <a:chExt cx="960" cy="960"/>
          </a:xfrm>
        </p:grpSpPr>
        <p:sp>
          <p:nvSpPr>
            <p:cNvPr id="70" name="Flowchart: Alternate Process 2103"/>
            <p:cNvSpPr>
              <a:spLocks noChangeArrowheads="1"/>
            </p:cNvSpPr>
            <p:nvPr/>
          </p:nvSpPr>
          <p:spPr bwMode="auto">
            <a:xfrm>
              <a:off x="3815" y="1488"/>
              <a:ext cx="833" cy="960"/>
            </a:xfrm>
            <a:prstGeom prst="flowChartAlternateProcess">
              <a:avLst/>
            </a:prstGeom>
            <a:solidFill>
              <a:srgbClr val="FF0000">
                <a:alpha val="20000"/>
              </a:srgbClr>
            </a:solidFill>
            <a:ln w="38100" algn="ctr">
              <a:solidFill>
                <a:srgbClr val="C0000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prst="slope"/>
            </a:sp3d>
          </p:spPr>
          <p:txBody>
            <a:bodyPr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smtClean="0">
                <a:ln>
                  <a:noFill/>
                </a:ln>
                <a:solidFill>
                  <a:schemeClr val="bg1"/>
                </a:solidFill>
                <a:effectLst/>
                <a:uLnTx/>
                <a:uFillTx/>
                <a:latin typeface="+mj-lt"/>
              </a:endParaRPr>
            </a:p>
          </p:txBody>
        </p:sp>
        <p:sp>
          <p:nvSpPr>
            <p:cNvPr id="71" name="TextBox 923659"/>
            <p:cNvSpPr txBox="1">
              <a:spLocks noChangeArrowheads="1"/>
            </p:cNvSpPr>
            <p:nvPr/>
          </p:nvSpPr>
          <p:spPr bwMode="auto">
            <a:xfrm>
              <a:off x="3752" y="1825"/>
              <a:ext cx="960" cy="294"/>
            </a:xfrm>
            <a:prstGeom prst="rect">
              <a:avLst/>
            </a:prstGeom>
            <a:noFill/>
            <a:ln w="9525" algn="ctr">
              <a:noFill/>
              <a:miter lim="800000"/>
              <a:headEnd/>
              <a:tailEnd/>
            </a:ln>
            <a:scene3d>
              <a:camera prst="orthographicFront"/>
              <a:lightRig rig="threePt" dir="t"/>
            </a:scene3d>
            <a:sp3d>
              <a:bevelT prst="slope"/>
            </a:sp3d>
          </p:spPr>
          <p:txBody>
            <a:bodyPr lIns="91430" tIns="45715" rIns="91430" bIns="45715">
              <a:spAutoFit/>
            </a:bodyPr>
            <a:lstStyle/>
            <a:p>
              <a:pPr marL="0" marR="0" lvl="0" indent="0" algn="ctr" defTabSz="914400" eaLnBrk="1" fontAlgn="auto" latinLnBrk="0" hangingPunct="1">
                <a:lnSpc>
                  <a:spcPct val="75000"/>
                </a:lnSpc>
                <a:spcBef>
                  <a:spcPct val="20000"/>
                </a:spcBef>
                <a:spcAft>
                  <a:spcPts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rPr>
                <a:t>Restricted</a:t>
              </a:r>
              <a:endParaRPr kumimoji="0" lang="en-US" sz="1600" b="0" i="0" u="none" strike="noStrike" kern="0" cap="none" spc="0" normalizeH="0" baseline="0" noProof="0" dirty="0" smtClean="0">
                <a:ln>
                  <a:noFill/>
                </a:ln>
                <a:solidFill>
                  <a:schemeClr val="bg1"/>
                </a:solidFill>
                <a:effectLst/>
                <a:uLnTx/>
                <a:uFillTx/>
                <a:latin typeface="+mj-lt"/>
              </a:endParaRPr>
            </a:p>
            <a:p>
              <a:pPr marL="0" marR="0" lvl="0" indent="0" algn="ctr" defTabSz="914400" eaLnBrk="1" fontAlgn="auto" latinLnBrk="0" hangingPunct="1">
                <a:lnSpc>
                  <a:spcPct val="75000"/>
                </a:lnSpc>
                <a:spcBef>
                  <a:spcPct val="20000"/>
                </a:spcBef>
                <a:spcAft>
                  <a:spcPts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rPr>
                <a:t>Network</a:t>
              </a:r>
            </a:p>
          </p:txBody>
        </p:sp>
      </p:grpSp>
      <p:sp>
        <p:nvSpPr>
          <p:cNvPr id="72" name="Straight Connector 71"/>
          <p:cNvSpPr>
            <a:spLocks noChangeShapeType="1"/>
          </p:cNvSpPr>
          <p:nvPr/>
        </p:nvSpPr>
        <p:spPr bwMode="auto">
          <a:xfrm flipV="1">
            <a:off x="4024313" y="1864197"/>
            <a:ext cx="1833562" cy="906462"/>
          </a:xfrm>
          <a:prstGeom prst="line">
            <a:avLst/>
          </a:prstGeom>
          <a:noFill/>
          <a:ln w="38100" cap="rnd" algn="ctr">
            <a:solidFill>
              <a:srgbClr val="FFFFFF"/>
            </a:solidFill>
            <a:prstDash val="sysDot"/>
            <a:round/>
            <a:headEnd type="triangle" w="med" len="med"/>
            <a:tailEnd type="triangl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bg1"/>
              </a:solidFill>
              <a:effectLst/>
              <a:uLnTx/>
              <a:uFillTx/>
              <a:latin typeface="+mj-lt"/>
            </a:endParaRPr>
          </a:p>
        </p:txBody>
      </p:sp>
      <p:sp>
        <p:nvSpPr>
          <p:cNvPr id="73" name="Oval 72"/>
          <p:cNvSpPr>
            <a:spLocks noChangeArrowheads="1"/>
          </p:cNvSpPr>
          <p:nvPr/>
        </p:nvSpPr>
        <p:spPr bwMode="auto">
          <a:xfrm>
            <a:off x="1428750" y="2526184"/>
            <a:ext cx="352425" cy="352425"/>
          </a:xfrm>
          <a:prstGeom prst="ellipse">
            <a:avLst/>
          </a:prstGeom>
          <a:gradFill flip="none" rotWithShape="1">
            <a:gsLst>
              <a:gs pos="0">
                <a:srgbClr val="009E47">
                  <a:alpha val="90000"/>
                </a:srgbClr>
              </a:gs>
              <a:gs pos="100000">
                <a:srgbClr val="4BFF9C">
                  <a:alpha val="90000"/>
                </a:srgbClr>
              </a:gs>
            </a:gsLst>
            <a:lin ang="2700000" scaled="1"/>
            <a:tileRect/>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outerShdw blurRad="38100" dist="38100" dir="2700000" algn="tl">
                    <a:srgbClr val="000000"/>
                  </a:outerShdw>
                </a:effectLst>
                <a:uLnTx/>
                <a:uFillTx/>
                <a:latin typeface="+mj-lt"/>
              </a:rPr>
              <a:t>1</a:t>
            </a:r>
            <a:endParaRPr kumimoji="0" lang="en-US" sz="1800" b="0" i="0" u="none" strike="noStrike" kern="0" cap="none" spc="0" normalizeH="0" baseline="0" noProof="0" dirty="0">
              <a:ln>
                <a:noFill/>
              </a:ln>
              <a:solidFill>
                <a:schemeClr val="bg1"/>
              </a:solidFill>
              <a:effectLst/>
              <a:uLnTx/>
              <a:uFillTx/>
              <a:latin typeface="+mj-lt"/>
            </a:endParaRPr>
          </a:p>
        </p:txBody>
      </p:sp>
      <p:sp>
        <p:nvSpPr>
          <p:cNvPr id="74" name="Straight Connector 73"/>
          <p:cNvSpPr>
            <a:spLocks noChangeShapeType="1"/>
          </p:cNvSpPr>
          <p:nvPr/>
        </p:nvSpPr>
        <p:spPr bwMode="auto">
          <a:xfrm>
            <a:off x="1108075" y="3045297"/>
            <a:ext cx="1066800" cy="0"/>
          </a:xfrm>
          <a:prstGeom prst="line">
            <a:avLst/>
          </a:prstGeom>
          <a:noFill/>
          <a:ln w="38100" cap="rnd" algn="ctr">
            <a:solidFill>
              <a:schemeClr val="bg1"/>
            </a:solidFill>
            <a:prstDash val="sysDot"/>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bg1"/>
              </a:solidFill>
              <a:effectLst/>
              <a:uLnTx/>
              <a:uFillTx/>
              <a:latin typeface="+mj-lt"/>
            </a:endParaRPr>
          </a:p>
        </p:txBody>
      </p:sp>
      <p:sp>
        <p:nvSpPr>
          <p:cNvPr id="75" name="TextBox 923687"/>
          <p:cNvSpPr txBox="1">
            <a:spLocks noChangeArrowheads="1"/>
          </p:cNvSpPr>
          <p:nvPr/>
        </p:nvSpPr>
        <p:spPr bwMode="auto">
          <a:xfrm>
            <a:off x="0" y="3345334"/>
            <a:ext cx="1447800" cy="584765"/>
          </a:xfrm>
          <a:prstGeom prst="rect">
            <a:avLst/>
          </a:prstGeom>
          <a:noFill/>
          <a:ln w="9525" algn="ctr">
            <a:noFill/>
            <a:miter lim="800000"/>
            <a:headEnd/>
            <a:tailEnd/>
          </a:ln>
        </p:spPr>
        <p:txBody>
          <a:bodyPr lIns="91430" tIns="45715" rIns="91430" bIns="45715">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mj-lt"/>
              </a:rPr>
              <a:t>Windows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mj-lt"/>
              </a:rPr>
              <a:t>Client</a:t>
            </a:r>
          </a:p>
        </p:txBody>
      </p:sp>
      <p:sp>
        <p:nvSpPr>
          <p:cNvPr id="76" name="Oval 75"/>
          <p:cNvSpPr>
            <a:spLocks noChangeArrowheads="1"/>
          </p:cNvSpPr>
          <p:nvPr/>
        </p:nvSpPr>
        <p:spPr bwMode="auto">
          <a:xfrm>
            <a:off x="3013075" y="2526184"/>
            <a:ext cx="352425" cy="352425"/>
          </a:xfrm>
          <a:prstGeom prst="ellipse">
            <a:avLst/>
          </a:prstGeom>
          <a:gradFill flip="none" rotWithShape="1">
            <a:gsLst>
              <a:gs pos="0">
                <a:srgbClr val="009E47">
                  <a:alpha val="90000"/>
                </a:srgbClr>
              </a:gs>
              <a:gs pos="100000">
                <a:srgbClr val="4BFF9C">
                  <a:alpha val="90000"/>
                </a:srgbClr>
              </a:gs>
            </a:gsLst>
            <a:lin ang="2700000" scaled="1"/>
            <a:tileRect/>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outerShdw blurRad="38100" dist="38100" dir="2700000" algn="tl">
                    <a:srgbClr val="000000"/>
                  </a:outerShdw>
                </a:effectLst>
                <a:uLnTx/>
                <a:uFillTx/>
                <a:latin typeface="+mj-lt"/>
              </a:rPr>
              <a:t>2</a:t>
            </a:r>
            <a:endParaRPr kumimoji="0" lang="en-US" sz="1800" b="0" i="0" u="none" strike="noStrike" kern="0" cap="none" spc="0" normalizeH="0" baseline="0" noProof="0" dirty="0">
              <a:ln>
                <a:noFill/>
              </a:ln>
              <a:solidFill>
                <a:schemeClr val="bg1"/>
              </a:solidFill>
              <a:effectLst/>
              <a:uLnTx/>
              <a:uFillTx/>
              <a:latin typeface="+mj-lt"/>
            </a:endParaRPr>
          </a:p>
        </p:txBody>
      </p:sp>
      <p:sp>
        <p:nvSpPr>
          <p:cNvPr id="77" name="Straight Connector 76"/>
          <p:cNvSpPr>
            <a:spLocks noChangeShapeType="1"/>
          </p:cNvSpPr>
          <p:nvPr/>
        </p:nvSpPr>
        <p:spPr bwMode="auto">
          <a:xfrm>
            <a:off x="2479675" y="3045297"/>
            <a:ext cx="1066800" cy="0"/>
          </a:xfrm>
          <a:prstGeom prst="line">
            <a:avLst/>
          </a:prstGeom>
          <a:noFill/>
          <a:ln w="38100" cap="rnd" algn="ctr">
            <a:solidFill>
              <a:srgbClr val="FFFFFF"/>
            </a:solidFill>
            <a:prstDash val="sysDot"/>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chemeClr val="bg1"/>
              </a:solidFill>
              <a:effectLst/>
              <a:uLnTx/>
              <a:uFillTx/>
              <a:latin typeface="+mj-lt"/>
            </a:endParaRPr>
          </a:p>
        </p:txBody>
      </p:sp>
      <p:sp>
        <p:nvSpPr>
          <p:cNvPr id="78" name="Oval 77"/>
          <p:cNvSpPr>
            <a:spLocks noChangeArrowheads="1"/>
          </p:cNvSpPr>
          <p:nvPr/>
        </p:nvSpPr>
        <p:spPr bwMode="auto">
          <a:xfrm>
            <a:off x="194134" y="5243129"/>
            <a:ext cx="357188" cy="352425"/>
          </a:xfrm>
          <a:prstGeom prst="ellipse">
            <a:avLst/>
          </a:prstGeom>
          <a:gradFill>
            <a:gsLst>
              <a:gs pos="0">
                <a:srgbClr val="008E40">
                  <a:alpha val="90000"/>
                </a:srgbClr>
              </a:gs>
              <a:gs pos="100000">
                <a:srgbClr val="4BFF9C">
                  <a:alpha val="90000"/>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a:ln>
                  <a:noFill/>
                </a:ln>
                <a:effectLst>
                  <a:outerShdw blurRad="38100" dist="38100" dir="2700000" algn="tl">
                    <a:srgbClr val="000000"/>
                  </a:outerShdw>
                </a:effectLst>
                <a:uLnTx/>
                <a:uFillTx/>
                <a:latin typeface="+mj-lt"/>
              </a:rPr>
              <a:t>2</a:t>
            </a:r>
            <a:endParaRPr kumimoji="0" lang="en-US" sz="1800" b="0" i="0" u="none" strike="noStrike" kern="0" cap="none" spc="0" normalizeH="0" baseline="0" noProof="0" dirty="0">
              <a:ln>
                <a:noFill/>
              </a:ln>
              <a:effectLst/>
              <a:uLnTx/>
              <a:uFillTx/>
              <a:latin typeface="+mj-lt"/>
            </a:endParaRPr>
          </a:p>
        </p:txBody>
      </p:sp>
      <p:sp>
        <p:nvSpPr>
          <p:cNvPr id="79" name="TextBox 923668"/>
          <p:cNvSpPr txBox="1">
            <a:spLocks noChangeArrowheads="1"/>
          </p:cNvSpPr>
          <p:nvPr/>
        </p:nvSpPr>
        <p:spPr bwMode="auto">
          <a:xfrm>
            <a:off x="475488" y="5147268"/>
            <a:ext cx="4754880" cy="584765"/>
          </a:xfrm>
          <a:prstGeom prst="rect">
            <a:avLst/>
          </a:prstGeom>
          <a:noFill/>
          <a:ln w="9525" algn="ctr">
            <a:noFill/>
            <a:miter lim="800000"/>
            <a:headEnd/>
            <a:tailEnd/>
          </a:ln>
        </p:spPr>
        <p:txBody>
          <a:bodyPr wrap="square" lIns="91430" tIns="45715" rIns="91430" bIns="45715">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latin typeface="+mj-lt"/>
              </a:rPr>
              <a:t>DHCP, VPN or Switch/Router relays health status to Microsoft Network Policy Server (RADIUS)</a:t>
            </a:r>
          </a:p>
        </p:txBody>
      </p:sp>
      <p:sp>
        <p:nvSpPr>
          <p:cNvPr id="80" name="Oval 79"/>
          <p:cNvSpPr>
            <a:spLocks noChangeArrowheads="1"/>
          </p:cNvSpPr>
          <p:nvPr/>
        </p:nvSpPr>
        <p:spPr bwMode="auto">
          <a:xfrm>
            <a:off x="5199063" y="1907059"/>
            <a:ext cx="352425" cy="352425"/>
          </a:xfrm>
          <a:prstGeom prst="ellipse">
            <a:avLst/>
          </a:prstGeom>
          <a:gradFill flip="none" rotWithShape="1">
            <a:gsLst>
              <a:gs pos="0">
                <a:srgbClr val="009E47">
                  <a:alpha val="90000"/>
                </a:srgbClr>
              </a:gs>
              <a:gs pos="100000">
                <a:srgbClr val="4BFF9C">
                  <a:alpha val="90000"/>
                </a:srgbClr>
              </a:gs>
            </a:gsLst>
            <a:lin ang="2700000" scaled="1"/>
            <a:tileRect/>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outerShdw blurRad="38100" dist="38100" dir="2700000" algn="tl">
                    <a:srgbClr val="000000"/>
                  </a:outerShdw>
                </a:effectLst>
                <a:uLnTx/>
                <a:uFillTx/>
                <a:latin typeface="+mj-lt"/>
              </a:rPr>
              <a:t>3</a:t>
            </a:r>
            <a:endParaRPr kumimoji="0" lang="en-US" sz="1800" b="0" i="0" u="none" strike="noStrike" kern="0" cap="none" spc="0" normalizeH="0" baseline="0" noProof="0" dirty="0">
              <a:ln>
                <a:noFill/>
              </a:ln>
              <a:solidFill>
                <a:schemeClr val="bg1"/>
              </a:solidFill>
              <a:effectLst/>
              <a:uLnTx/>
              <a:uFillTx/>
              <a:latin typeface="+mj-lt"/>
            </a:endParaRPr>
          </a:p>
        </p:txBody>
      </p:sp>
      <p:sp>
        <p:nvSpPr>
          <p:cNvPr id="81" name="Oval 80"/>
          <p:cNvSpPr>
            <a:spLocks noChangeArrowheads="1"/>
          </p:cNvSpPr>
          <p:nvPr/>
        </p:nvSpPr>
        <p:spPr bwMode="auto">
          <a:xfrm>
            <a:off x="194134" y="5243129"/>
            <a:ext cx="357188" cy="352425"/>
          </a:xfrm>
          <a:prstGeom prst="ellipse">
            <a:avLst/>
          </a:prstGeom>
          <a:gradFill>
            <a:gsLst>
              <a:gs pos="0">
                <a:srgbClr val="008E40">
                  <a:alpha val="90000"/>
                </a:srgbClr>
              </a:gs>
              <a:gs pos="100000">
                <a:srgbClr val="4BFF9C">
                  <a:alpha val="90000"/>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a:ln>
                  <a:noFill/>
                </a:ln>
                <a:effectLst>
                  <a:outerShdw blurRad="38100" dist="38100" dir="2700000" algn="tl">
                    <a:srgbClr val="000000"/>
                  </a:outerShdw>
                </a:effectLst>
                <a:uLnTx/>
                <a:uFillTx/>
                <a:latin typeface="+mj-lt"/>
              </a:rPr>
              <a:t>3</a:t>
            </a:r>
            <a:endParaRPr kumimoji="0" lang="en-US" sz="1800" b="0" i="0" u="none" strike="noStrike" kern="0" cap="none" spc="0" normalizeH="0" baseline="0" noProof="0" dirty="0">
              <a:ln>
                <a:noFill/>
              </a:ln>
              <a:effectLst/>
              <a:uLnTx/>
              <a:uFillTx/>
              <a:latin typeface="+mj-lt"/>
            </a:endParaRPr>
          </a:p>
        </p:txBody>
      </p:sp>
      <p:sp>
        <p:nvSpPr>
          <p:cNvPr id="82" name="TextBox 923685"/>
          <p:cNvSpPr txBox="1">
            <a:spLocks noChangeArrowheads="1"/>
          </p:cNvSpPr>
          <p:nvPr/>
        </p:nvSpPr>
        <p:spPr bwMode="auto">
          <a:xfrm>
            <a:off x="475487" y="5147268"/>
            <a:ext cx="4754880" cy="584765"/>
          </a:xfrm>
          <a:prstGeom prst="rect">
            <a:avLst/>
          </a:prstGeom>
          <a:noFill/>
          <a:ln w="9525" algn="ctr">
            <a:noFill/>
            <a:miter lim="800000"/>
            <a:headEnd/>
            <a:tailEnd/>
          </a:ln>
        </p:spPr>
        <p:txBody>
          <a:bodyPr wrap="square" lIns="91430" tIns="45715" rIns="91430" bIns="45715">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latin typeface="+mj-lt"/>
              </a:rPr>
              <a:t>Network Policy Server (NPS) validates against IT-defined health policy</a:t>
            </a:r>
          </a:p>
        </p:txBody>
      </p:sp>
      <p:sp>
        <p:nvSpPr>
          <p:cNvPr id="83" name="Oval 82"/>
          <p:cNvSpPr>
            <a:spLocks noChangeArrowheads="1"/>
          </p:cNvSpPr>
          <p:nvPr/>
        </p:nvSpPr>
        <p:spPr bwMode="auto">
          <a:xfrm>
            <a:off x="194134" y="5243129"/>
            <a:ext cx="357188" cy="352425"/>
          </a:xfrm>
          <a:prstGeom prst="ellipse">
            <a:avLst/>
          </a:prstGeom>
          <a:gradFill>
            <a:gsLst>
              <a:gs pos="0">
                <a:srgbClr val="008E40">
                  <a:alpha val="90000"/>
                </a:srgbClr>
              </a:gs>
              <a:gs pos="100000">
                <a:srgbClr val="4BFF9C">
                  <a:alpha val="90000"/>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a:ln>
                  <a:noFill/>
                </a:ln>
                <a:effectLst>
                  <a:outerShdw blurRad="38100" dist="38100" dir="2700000" algn="tl">
                    <a:srgbClr val="000000"/>
                  </a:outerShdw>
                </a:effectLst>
                <a:uLnTx/>
                <a:uFillTx/>
                <a:latin typeface="+mj-lt"/>
              </a:rPr>
              <a:t>4</a:t>
            </a:r>
            <a:endParaRPr kumimoji="0" lang="en-US" sz="1800" b="0" i="0" u="none" strike="noStrike" kern="0" cap="none" spc="0" normalizeH="0" baseline="0" noProof="0" dirty="0">
              <a:ln>
                <a:noFill/>
              </a:ln>
              <a:effectLst/>
              <a:uLnTx/>
              <a:uFillTx/>
              <a:latin typeface="+mj-lt"/>
            </a:endParaRPr>
          </a:p>
        </p:txBody>
      </p:sp>
      <p:sp>
        <p:nvSpPr>
          <p:cNvPr id="84" name="TextBox 923665"/>
          <p:cNvSpPr txBox="1">
            <a:spLocks noChangeArrowheads="1"/>
          </p:cNvSpPr>
          <p:nvPr/>
        </p:nvSpPr>
        <p:spPr bwMode="auto">
          <a:xfrm>
            <a:off x="475487" y="4905479"/>
            <a:ext cx="4754880" cy="830987"/>
          </a:xfrm>
          <a:prstGeom prst="rect">
            <a:avLst/>
          </a:prstGeom>
          <a:noFill/>
          <a:ln w="9525" algn="ctr">
            <a:noFill/>
            <a:miter lim="800000"/>
            <a:headEnd/>
            <a:tailEnd/>
          </a:ln>
        </p:spPr>
        <p:txBody>
          <a:bodyPr wrap="square" lIns="91430" tIns="45715" rIns="91430" bIns="45715">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latin typeface="+mj-lt"/>
              </a:rPr>
              <a:t>If not policy compliant, client is put in a restricted VLAN and given access to fix up resources to download patches, configurations, signatures (Repeat 1 - 4)</a:t>
            </a:r>
          </a:p>
        </p:txBody>
      </p:sp>
      <p:sp>
        <p:nvSpPr>
          <p:cNvPr id="85" name="Shape 923654"/>
          <p:cNvSpPr>
            <a:spLocks/>
          </p:cNvSpPr>
          <p:nvPr/>
        </p:nvSpPr>
        <p:spPr bwMode="auto">
          <a:xfrm>
            <a:off x="3794125" y="3040534"/>
            <a:ext cx="2800350" cy="9525"/>
          </a:xfrm>
          <a:custGeom>
            <a:avLst/>
            <a:gdLst>
              <a:gd name="T0" fmla="*/ 0 w 1764"/>
              <a:gd name="T1" fmla="*/ 0 h 6"/>
              <a:gd name="T2" fmla="*/ 2147483647 w 1764"/>
              <a:gd name="T3" fmla="*/ 2147483647 h 6"/>
              <a:gd name="T4" fmla="*/ 0 60000 65536"/>
              <a:gd name="T5" fmla="*/ 0 60000 65536"/>
              <a:gd name="T6" fmla="*/ 0 w 1764"/>
              <a:gd name="T7" fmla="*/ 0 h 6"/>
              <a:gd name="T8" fmla="*/ 1764 w 1764"/>
              <a:gd name="T9" fmla="*/ 6 h 6"/>
            </a:gdLst>
            <a:ahLst/>
            <a:cxnLst>
              <a:cxn ang="T4">
                <a:pos x="T0" y="T1"/>
              </a:cxn>
              <a:cxn ang="T5">
                <a:pos x="T2" y="T3"/>
              </a:cxn>
            </a:cxnLst>
            <a:rect l="T6" t="T7" r="T8" b="T9"/>
            <a:pathLst>
              <a:path w="1764" h="6">
                <a:moveTo>
                  <a:pt x="0" y="0"/>
                </a:moveTo>
                <a:lnTo>
                  <a:pt x="1764" y="6"/>
                </a:lnTo>
              </a:path>
            </a:pathLst>
          </a:custGeom>
          <a:noFill/>
          <a:ln w="38100" cap="rnd" algn="ctr">
            <a:solidFill>
              <a:srgbClr val="FFFFFF"/>
            </a:solidFill>
            <a:prstDash val="sysDot"/>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smtClean="0">
              <a:ln>
                <a:noFill/>
              </a:ln>
              <a:solidFill>
                <a:schemeClr val="bg1"/>
              </a:solidFill>
              <a:effectLst/>
              <a:uLnTx/>
              <a:uFillTx/>
              <a:latin typeface="+mj-lt"/>
            </a:endParaRPr>
          </a:p>
        </p:txBody>
      </p:sp>
      <p:sp>
        <p:nvSpPr>
          <p:cNvPr id="86" name="TextBox 85"/>
          <p:cNvSpPr txBox="1">
            <a:spLocks noChangeArrowheads="1"/>
          </p:cNvSpPr>
          <p:nvPr/>
        </p:nvSpPr>
        <p:spPr bwMode="auto">
          <a:xfrm>
            <a:off x="4400549" y="2786534"/>
            <a:ext cx="1152525" cy="523210"/>
          </a:xfrm>
          <a:prstGeom prst="rect">
            <a:avLst/>
          </a:prstGeom>
          <a:gradFill flip="none" rotWithShape="1">
            <a:gsLst>
              <a:gs pos="0">
                <a:srgbClr val="820000">
                  <a:alpha val="89804"/>
                </a:srgbClr>
              </a:gs>
              <a:gs pos="100000">
                <a:srgbClr val="C00000">
                  <a:alpha val="89804"/>
                </a:srgbClr>
              </a:gs>
            </a:gsLst>
            <a:lin ang="2700000" scaled="1"/>
            <a:tileRect/>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91430" tIns="45715" rIns="91430" bIns="45715">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rPr>
              <a:t>Not policy compliant</a:t>
            </a:r>
            <a:endParaRPr kumimoji="0" lang="en-US" sz="1400" b="0" i="0" u="none" strike="noStrike" kern="0" cap="none" spc="0" normalizeH="0" baseline="0" noProof="0" dirty="0">
              <a:ln>
                <a:noFill/>
              </a:ln>
              <a:solidFill>
                <a:schemeClr val="bg1"/>
              </a:solidFill>
              <a:effectLst/>
              <a:uLnTx/>
              <a:uFillTx/>
              <a:latin typeface="+mj-lt"/>
            </a:endParaRPr>
          </a:p>
        </p:txBody>
      </p:sp>
      <p:sp>
        <p:nvSpPr>
          <p:cNvPr id="87" name="Oval 86"/>
          <p:cNvSpPr>
            <a:spLocks noChangeArrowheads="1"/>
          </p:cNvSpPr>
          <p:nvPr/>
        </p:nvSpPr>
        <p:spPr bwMode="auto">
          <a:xfrm>
            <a:off x="194134" y="5243129"/>
            <a:ext cx="357188" cy="352425"/>
          </a:xfrm>
          <a:prstGeom prst="ellipse">
            <a:avLst/>
          </a:prstGeom>
          <a:gradFill>
            <a:gsLst>
              <a:gs pos="0">
                <a:srgbClr val="008E40">
                  <a:alpha val="90000"/>
                </a:srgbClr>
              </a:gs>
              <a:gs pos="100000">
                <a:srgbClr val="4BFF9C">
                  <a:alpha val="90000"/>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a:ln>
                  <a:noFill/>
                </a:ln>
                <a:effectLst>
                  <a:outerShdw blurRad="38100" dist="38100" dir="2700000" algn="tl">
                    <a:srgbClr val="000000"/>
                  </a:outerShdw>
                </a:effectLst>
                <a:uLnTx/>
                <a:uFillTx/>
                <a:latin typeface="+mj-lt"/>
              </a:rPr>
              <a:t>5</a:t>
            </a:r>
            <a:endParaRPr kumimoji="0" lang="en-US" sz="1800" b="0" i="0" u="none" strike="noStrike" kern="0" cap="none" spc="0" normalizeH="0" baseline="0" noProof="0" dirty="0">
              <a:ln>
                <a:noFill/>
              </a:ln>
              <a:effectLst/>
              <a:uLnTx/>
              <a:uFillTx/>
              <a:latin typeface="+mj-lt"/>
            </a:endParaRPr>
          </a:p>
        </p:txBody>
      </p:sp>
      <p:sp>
        <p:nvSpPr>
          <p:cNvPr id="88" name="TextBox 923671"/>
          <p:cNvSpPr txBox="1">
            <a:spLocks noChangeArrowheads="1"/>
          </p:cNvSpPr>
          <p:nvPr/>
        </p:nvSpPr>
        <p:spPr bwMode="auto">
          <a:xfrm>
            <a:off x="475488" y="5147268"/>
            <a:ext cx="4754880" cy="584765"/>
          </a:xfrm>
          <a:prstGeom prst="rect">
            <a:avLst/>
          </a:prstGeom>
          <a:noFill/>
          <a:ln w="9525" algn="ctr">
            <a:noFill/>
            <a:miter lim="800000"/>
            <a:headEnd/>
            <a:tailEnd/>
          </a:ln>
        </p:spPr>
        <p:txBody>
          <a:bodyPr wrap="square" lIns="91430" tIns="45715" rIns="91430" bIns="45715">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latin typeface="+mj-lt"/>
              </a:rPr>
              <a:t>If policy compliant, client is granted full access to corporate network</a:t>
            </a:r>
          </a:p>
        </p:txBody>
      </p:sp>
      <p:sp>
        <p:nvSpPr>
          <p:cNvPr id="89" name="Shape 923651"/>
          <p:cNvSpPr>
            <a:spLocks/>
          </p:cNvSpPr>
          <p:nvPr/>
        </p:nvSpPr>
        <p:spPr bwMode="auto">
          <a:xfrm>
            <a:off x="4016375" y="3250084"/>
            <a:ext cx="1768475" cy="1304925"/>
          </a:xfrm>
          <a:custGeom>
            <a:avLst/>
            <a:gdLst>
              <a:gd name="T0" fmla="*/ 0 w 1114"/>
              <a:gd name="T1" fmla="*/ 0 h 822"/>
              <a:gd name="T2" fmla="*/ 2147483647 w 1114"/>
              <a:gd name="T3" fmla="*/ 2147483647 h 822"/>
              <a:gd name="T4" fmla="*/ 0 60000 65536"/>
              <a:gd name="T5" fmla="*/ 0 60000 65536"/>
              <a:gd name="T6" fmla="*/ 0 w 1114"/>
              <a:gd name="T7" fmla="*/ 0 h 822"/>
              <a:gd name="T8" fmla="*/ 1114 w 1114"/>
              <a:gd name="T9" fmla="*/ 822 h 822"/>
            </a:gdLst>
            <a:ahLst/>
            <a:cxnLst>
              <a:cxn ang="T4">
                <a:pos x="T0" y="T1"/>
              </a:cxn>
              <a:cxn ang="T5">
                <a:pos x="T2" y="T3"/>
              </a:cxn>
            </a:cxnLst>
            <a:rect l="T6" t="T7" r="T8" b="T9"/>
            <a:pathLst>
              <a:path w="1114" h="822">
                <a:moveTo>
                  <a:pt x="0" y="0"/>
                </a:moveTo>
                <a:lnTo>
                  <a:pt x="1114" y="822"/>
                </a:lnTo>
              </a:path>
            </a:pathLst>
          </a:custGeom>
          <a:noFill/>
          <a:ln w="38100" cap="rnd" algn="ctr">
            <a:solidFill>
              <a:srgbClr val="FFFFFF"/>
            </a:solidFill>
            <a:prstDash val="sysDot"/>
            <a:round/>
            <a:headEnd/>
            <a:tailEnd type="triangle" w="med" len="med"/>
          </a:ln>
          <a:effectLst>
            <a:outerShdw blurRad="50800" dist="38100" dir="5400000" algn="t" rotWithShape="0">
              <a:prstClr val="black">
                <a:alpha val="40000"/>
              </a:prstClr>
            </a:outerShdw>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smtClean="0">
              <a:ln>
                <a:noFill/>
              </a:ln>
              <a:solidFill>
                <a:schemeClr val="bg1"/>
              </a:solidFill>
              <a:effectLst/>
              <a:uLnTx/>
              <a:uFillTx/>
              <a:latin typeface="+mj-lt"/>
            </a:endParaRPr>
          </a:p>
        </p:txBody>
      </p:sp>
      <p:sp>
        <p:nvSpPr>
          <p:cNvPr id="90" name="TextBox 89"/>
          <p:cNvSpPr txBox="1">
            <a:spLocks noChangeArrowheads="1"/>
          </p:cNvSpPr>
          <p:nvPr/>
        </p:nvSpPr>
        <p:spPr bwMode="auto">
          <a:xfrm>
            <a:off x="4467225" y="3758084"/>
            <a:ext cx="1047750" cy="523210"/>
          </a:xfrm>
          <a:prstGeom prst="rect">
            <a:avLst/>
          </a:prstGeom>
          <a:gradFill flip="none" rotWithShape="1">
            <a:gsLst>
              <a:gs pos="0">
                <a:srgbClr val="008E40">
                  <a:alpha val="90000"/>
                </a:srgbClr>
              </a:gs>
              <a:gs pos="100000">
                <a:srgbClr val="00E266">
                  <a:alpha val="90000"/>
                </a:srgbClr>
              </a:gs>
            </a:gsLst>
            <a:lin ang="2700000" scaled="1"/>
            <a:tileRect/>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lIns="91430" tIns="45715" rIns="91430" bIns="45715">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rPr>
              <a:t>Policy compliant</a:t>
            </a:r>
            <a:endParaRPr kumimoji="0" lang="en-US" sz="1400" b="0" i="0" u="none" strike="noStrike" kern="0" cap="none" spc="0" normalizeH="0" baseline="0" noProof="0" dirty="0">
              <a:ln>
                <a:noFill/>
              </a:ln>
              <a:solidFill>
                <a:schemeClr val="bg1"/>
              </a:solidFill>
              <a:effectLst/>
              <a:uLnTx/>
              <a:uFillTx/>
              <a:latin typeface="+mj-lt"/>
            </a:endParaRPr>
          </a:p>
        </p:txBody>
      </p:sp>
      <p:sp>
        <p:nvSpPr>
          <p:cNvPr id="91" name="TextBox 923672"/>
          <p:cNvSpPr txBox="1">
            <a:spLocks noChangeArrowheads="1"/>
          </p:cNvSpPr>
          <p:nvPr/>
        </p:nvSpPr>
        <p:spPr bwMode="auto">
          <a:xfrm>
            <a:off x="2975029" y="3455621"/>
            <a:ext cx="1447800" cy="338544"/>
          </a:xfrm>
          <a:prstGeom prst="rect">
            <a:avLst/>
          </a:prstGeom>
          <a:noFill/>
          <a:ln w="9525" algn="ctr">
            <a:noFill/>
            <a:miter lim="800000"/>
            <a:headEnd/>
            <a:tailEnd/>
          </a:ln>
        </p:spPr>
        <p:txBody>
          <a:bodyPr lIns="91430" tIns="45715" rIns="91430" bIns="4571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mj-lt"/>
              </a:rPr>
              <a:t>NPS</a:t>
            </a:r>
          </a:p>
        </p:txBody>
      </p:sp>
      <p:sp>
        <p:nvSpPr>
          <p:cNvPr id="92" name="TextBox 923682"/>
          <p:cNvSpPr txBox="1">
            <a:spLocks noChangeArrowheads="1"/>
          </p:cNvSpPr>
          <p:nvPr/>
        </p:nvSpPr>
        <p:spPr bwMode="auto">
          <a:xfrm>
            <a:off x="1585073" y="3310050"/>
            <a:ext cx="1447800" cy="584765"/>
          </a:xfrm>
          <a:prstGeom prst="rect">
            <a:avLst/>
          </a:prstGeom>
          <a:noFill/>
          <a:ln w="9525" algn="ctr">
            <a:noFill/>
            <a:miter lim="800000"/>
            <a:headEnd/>
            <a:tailEnd/>
          </a:ln>
        </p:spPr>
        <p:txBody>
          <a:bodyPr wrap="square" lIns="91430" tIns="45715" rIns="91430" bIns="45715">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mj-lt"/>
              </a:rPr>
              <a:t>DHCP, VPN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mj-lt"/>
              </a:rPr>
              <a:t>Switch/Router </a:t>
            </a:r>
          </a:p>
        </p:txBody>
      </p:sp>
      <p:sp>
        <p:nvSpPr>
          <p:cNvPr id="93" name="Shape 923703"/>
          <p:cNvSpPr>
            <a:spLocks/>
          </p:cNvSpPr>
          <p:nvPr/>
        </p:nvSpPr>
        <p:spPr bwMode="auto">
          <a:xfrm>
            <a:off x="6718300" y="3045297"/>
            <a:ext cx="822960" cy="1587"/>
          </a:xfrm>
          <a:custGeom>
            <a:avLst/>
            <a:gdLst>
              <a:gd name="T0" fmla="*/ 0 w 642"/>
              <a:gd name="T1" fmla="*/ 0 h 1"/>
              <a:gd name="T2" fmla="*/ 2147483647 w 642"/>
              <a:gd name="T3" fmla="*/ 0 h 1"/>
              <a:gd name="T4" fmla="*/ 0 60000 65536"/>
              <a:gd name="T5" fmla="*/ 0 60000 65536"/>
              <a:gd name="T6" fmla="*/ 0 w 642"/>
              <a:gd name="T7" fmla="*/ 0 h 1"/>
              <a:gd name="T8" fmla="*/ 642 w 642"/>
              <a:gd name="T9" fmla="*/ 1 h 1"/>
            </a:gdLst>
            <a:ahLst/>
            <a:cxnLst>
              <a:cxn ang="T4">
                <a:pos x="T0" y="T1"/>
              </a:cxn>
              <a:cxn ang="T5">
                <a:pos x="T2" y="T3"/>
              </a:cxn>
            </a:cxnLst>
            <a:rect l="T6" t="T7" r="T8" b="T9"/>
            <a:pathLst>
              <a:path w="642" h="1">
                <a:moveTo>
                  <a:pt x="0" y="0"/>
                </a:moveTo>
                <a:lnTo>
                  <a:pt x="642" y="0"/>
                </a:lnTo>
              </a:path>
            </a:pathLst>
          </a:custGeom>
          <a:noFill/>
          <a:ln w="38100" cap="rnd" algn="ctr">
            <a:solidFill>
              <a:srgbClr val="FFFFFF"/>
            </a:solidFill>
            <a:prstDash val="sysDot"/>
            <a:round/>
            <a:headEnd/>
            <a:tailEnd type="triangl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smtClean="0">
              <a:ln>
                <a:noFill/>
              </a:ln>
              <a:solidFill>
                <a:schemeClr val="bg1"/>
              </a:solidFill>
              <a:effectLst/>
              <a:uLnTx/>
              <a:uFillTx/>
              <a:latin typeface="+mj-lt"/>
            </a:endParaRPr>
          </a:p>
        </p:txBody>
      </p:sp>
      <p:sp>
        <p:nvSpPr>
          <p:cNvPr id="94" name="Oval 93"/>
          <p:cNvSpPr>
            <a:spLocks noChangeArrowheads="1"/>
          </p:cNvSpPr>
          <p:nvPr/>
        </p:nvSpPr>
        <p:spPr bwMode="auto">
          <a:xfrm>
            <a:off x="6470650" y="2869084"/>
            <a:ext cx="352425" cy="352425"/>
          </a:xfrm>
          <a:prstGeom prst="ellipse">
            <a:avLst/>
          </a:prstGeom>
          <a:gradFill flip="none" rotWithShape="1">
            <a:gsLst>
              <a:gs pos="0">
                <a:srgbClr val="009E47">
                  <a:alpha val="90000"/>
                </a:srgbClr>
              </a:gs>
              <a:gs pos="100000">
                <a:srgbClr val="4BFF9C">
                  <a:alpha val="90000"/>
                </a:srgbClr>
              </a:gs>
            </a:gsLst>
            <a:lin ang="2700000" scaled="1"/>
            <a:tileRect/>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outerShdw blurRad="38100" dist="38100" dir="2700000" algn="tl">
                    <a:srgbClr val="000000"/>
                  </a:outerShdw>
                </a:effectLst>
                <a:uLnTx/>
                <a:uFillTx/>
                <a:latin typeface="+mj-lt"/>
              </a:rPr>
              <a:t>4</a:t>
            </a:r>
            <a:endParaRPr kumimoji="0" lang="en-US" sz="1800" b="0" i="0" u="none" strike="noStrike" kern="0" cap="none" spc="0" normalizeH="0" baseline="0" noProof="0" dirty="0">
              <a:ln>
                <a:noFill/>
              </a:ln>
              <a:solidFill>
                <a:schemeClr val="bg1"/>
              </a:solidFill>
              <a:effectLst/>
              <a:uLnTx/>
              <a:uFillTx/>
              <a:latin typeface="+mj-lt"/>
            </a:endParaRPr>
          </a:p>
        </p:txBody>
      </p:sp>
      <p:pic>
        <p:nvPicPr>
          <p:cNvPr id="95" name="Picture 1" descr="D:\Aeshen\TechNet 2006\12-December\Msft-longhorn-papers\TDM Deck\Windows Illustration Icons\Laptop.png"/>
          <p:cNvPicPr>
            <a:picLocks noChangeAspect="1" noChangeArrowheads="1"/>
          </p:cNvPicPr>
          <p:nvPr/>
        </p:nvPicPr>
        <p:blipFill>
          <a:blip r:embed="rId4"/>
          <a:srcRect/>
          <a:stretch>
            <a:fillRect/>
          </a:stretch>
        </p:blipFill>
        <p:spPr bwMode="auto">
          <a:xfrm>
            <a:off x="152400" y="2295287"/>
            <a:ext cx="1114425" cy="1114425"/>
          </a:xfrm>
          <a:prstGeom prst="rect">
            <a:avLst/>
          </a:prstGeom>
          <a:noFill/>
          <a:effectLst>
            <a:outerShdw blurRad="50800" dist="38100" dir="2700000" algn="tl" rotWithShape="0">
              <a:prstClr val="black">
                <a:alpha val="40000"/>
              </a:prstClr>
            </a:outerShdw>
          </a:effectLst>
        </p:spPr>
      </p:pic>
      <p:pic>
        <p:nvPicPr>
          <p:cNvPr id="96" name="Picture 5" descr="D:\Aeshen\TechNet 2006\12-December\Msft-longhorn-papers\TDM Deck\Windows Illustration Icons\Router.png"/>
          <p:cNvPicPr>
            <a:picLocks noChangeAspect="1" noChangeArrowheads="1"/>
          </p:cNvPicPr>
          <p:nvPr/>
        </p:nvPicPr>
        <p:blipFill>
          <a:blip r:embed="rId5"/>
          <a:srcRect/>
          <a:stretch>
            <a:fillRect/>
          </a:stretch>
        </p:blipFill>
        <p:spPr bwMode="auto">
          <a:xfrm>
            <a:off x="1862037" y="2603938"/>
            <a:ext cx="928115" cy="928115"/>
          </a:xfrm>
          <a:prstGeom prst="rect">
            <a:avLst/>
          </a:prstGeom>
          <a:noFill/>
          <a:effectLst>
            <a:outerShdw blurRad="50800" dist="38100" dir="2700000" algn="tl" rotWithShape="0">
              <a:prstClr val="black">
                <a:alpha val="40000"/>
              </a:prstClr>
            </a:outerShdw>
          </a:effectLst>
        </p:spPr>
      </p:pic>
      <p:grpSp>
        <p:nvGrpSpPr>
          <p:cNvPr id="6" name="Group 96"/>
          <p:cNvGrpSpPr/>
          <p:nvPr/>
        </p:nvGrpSpPr>
        <p:grpSpPr>
          <a:xfrm>
            <a:off x="5934075" y="1052985"/>
            <a:ext cx="1816100" cy="1557338"/>
            <a:chOff x="5934075" y="1057276"/>
            <a:chExt cx="1816100" cy="1557338"/>
          </a:xfrm>
        </p:grpSpPr>
        <p:sp>
          <p:nvSpPr>
            <p:cNvPr id="98" name="Flowchart: Alternate Process 2067"/>
            <p:cNvSpPr>
              <a:spLocks noChangeArrowheads="1"/>
            </p:cNvSpPr>
            <p:nvPr/>
          </p:nvSpPr>
          <p:spPr bwMode="auto">
            <a:xfrm>
              <a:off x="5934075" y="1057276"/>
              <a:ext cx="1816100" cy="1557338"/>
            </a:xfrm>
            <a:prstGeom prst="flowChartAlternateProcess">
              <a:avLst/>
            </a:prstGeom>
            <a:solidFill>
              <a:srgbClr val="00B050">
                <a:alpha val="20000"/>
              </a:srgbClr>
            </a:solidFill>
            <a:ln w="38100" algn="ctr">
              <a:solidFill>
                <a:srgbClr val="00B05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prst="slope"/>
            </a:sp3d>
          </p:spPr>
          <p:txBody>
            <a:bodyPr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smtClean="0">
                <a:ln>
                  <a:noFill/>
                </a:ln>
                <a:solidFill>
                  <a:schemeClr val="bg1"/>
                </a:solidFill>
                <a:effectLst/>
                <a:uLnTx/>
                <a:uFillTx/>
                <a:latin typeface="+mj-lt"/>
              </a:endParaRPr>
            </a:p>
          </p:txBody>
        </p:sp>
        <p:sp>
          <p:nvSpPr>
            <p:cNvPr id="99" name="TextBox 923677"/>
            <p:cNvSpPr txBox="1">
              <a:spLocks noChangeArrowheads="1"/>
            </p:cNvSpPr>
            <p:nvPr/>
          </p:nvSpPr>
          <p:spPr bwMode="auto">
            <a:xfrm>
              <a:off x="5938838" y="1106488"/>
              <a:ext cx="1811337" cy="513977"/>
            </a:xfrm>
            <a:prstGeom prst="rect">
              <a:avLst/>
            </a:prstGeom>
            <a:noFill/>
            <a:ln w="9525" algn="ctr">
              <a:noFill/>
              <a:miter lim="800000"/>
              <a:headEnd/>
              <a:tailEnd/>
            </a:ln>
          </p:spPr>
          <p:txBody>
            <a:bodyPr lIns="91430" tIns="45715" rIns="91430" bIns="45715">
              <a:spAutoFit/>
            </a:bodyPr>
            <a:lstStyle/>
            <a:p>
              <a:pPr marL="0" marR="0" lvl="0" indent="0" algn="ctr" defTabSz="914400" eaLnBrk="1" fontAlgn="auto" latinLnBrk="0" hangingPunct="1">
                <a:lnSpc>
                  <a:spcPct val="100000"/>
                </a:lnSpc>
                <a:spcBef>
                  <a:spcPct val="15000"/>
                </a:spcBef>
                <a:spcAft>
                  <a:spcPts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rPr>
                <a:t>Policy Servers</a:t>
              </a:r>
            </a:p>
            <a:p>
              <a:pPr marL="0" marR="0" lvl="0" indent="0" algn="ctr" defTabSz="914400" eaLnBrk="1" fontAlgn="auto" latinLnBrk="0" hangingPunct="1">
                <a:lnSpc>
                  <a:spcPct val="80000"/>
                </a:lnSpc>
                <a:spcBef>
                  <a:spcPct val="1500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uLnTx/>
                  <a:uFillTx/>
                  <a:latin typeface="+mj-lt"/>
                </a:rPr>
                <a:t>such as: Patch, AV</a:t>
              </a:r>
            </a:p>
          </p:txBody>
        </p:sp>
        <p:pic>
          <p:nvPicPr>
            <p:cNvPr id="100" name="Picture 2" descr="D:\Aeshen\TechNet 2006\12-December\Msft-longhorn-papers\TDM Deck\Windows Illustration Icons\Server.png"/>
            <p:cNvPicPr>
              <a:picLocks noChangeAspect="1" noChangeArrowheads="1"/>
            </p:cNvPicPr>
            <p:nvPr/>
          </p:nvPicPr>
          <p:blipFill>
            <a:blip r:embed="rId3" cstate="print"/>
            <a:srcRect/>
            <a:stretch>
              <a:fillRect/>
            </a:stretch>
          </p:blipFill>
          <p:spPr bwMode="auto">
            <a:xfrm>
              <a:off x="6286500" y="1666538"/>
              <a:ext cx="628650" cy="860257"/>
            </a:xfrm>
            <a:prstGeom prst="rect">
              <a:avLst/>
            </a:prstGeom>
            <a:noFill/>
            <a:effectLst>
              <a:outerShdw blurRad="50800" dist="38100" dir="2700000" algn="tl" rotWithShape="0">
                <a:prstClr val="black">
                  <a:alpha val="40000"/>
                </a:prstClr>
              </a:outerShdw>
            </a:effectLst>
          </p:spPr>
        </p:pic>
        <p:pic>
          <p:nvPicPr>
            <p:cNvPr id="101" name="Picture 2" descr="D:\Aeshen\TechNet 2006\12-December\Msft-longhorn-papers\TDM Deck\Windows Illustration Icons\Server.png"/>
            <p:cNvPicPr>
              <a:picLocks noChangeAspect="1" noChangeArrowheads="1"/>
            </p:cNvPicPr>
            <p:nvPr/>
          </p:nvPicPr>
          <p:blipFill>
            <a:blip r:embed="rId3" cstate="print"/>
            <a:srcRect/>
            <a:stretch>
              <a:fillRect/>
            </a:stretch>
          </p:blipFill>
          <p:spPr bwMode="auto">
            <a:xfrm>
              <a:off x="6877050" y="1676063"/>
              <a:ext cx="628650" cy="860257"/>
            </a:xfrm>
            <a:prstGeom prst="rect">
              <a:avLst/>
            </a:prstGeom>
            <a:noFill/>
            <a:effectLst>
              <a:outerShdw blurRad="50800" dist="38100" dir="2700000" algn="tl" rotWithShape="0">
                <a:prstClr val="black">
                  <a:alpha val="40000"/>
                </a:prstClr>
              </a:outerShdw>
            </a:effectLst>
          </p:spPr>
        </p:pic>
      </p:grpSp>
      <p:grpSp>
        <p:nvGrpSpPr>
          <p:cNvPr id="7" name="Group 101"/>
          <p:cNvGrpSpPr/>
          <p:nvPr/>
        </p:nvGrpSpPr>
        <p:grpSpPr>
          <a:xfrm>
            <a:off x="5695950" y="4666134"/>
            <a:ext cx="3105149" cy="1377950"/>
            <a:chOff x="5695950" y="4565650"/>
            <a:chExt cx="3105149" cy="1377950"/>
          </a:xfrm>
        </p:grpSpPr>
        <p:grpSp>
          <p:nvGrpSpPr>
            <p:cNvPr id="8" name="Group 49"/>
            <p:cNvGrpSpPr>
              <a:grpSpLocks/>
            </p:cNvGrpSpPr>
            <p:nvPr/>
          </p:nvGrpSpPr>
          <p:grpSpPr bwMode="auto">
            <a:xfrm>
              <a:off x="5695950" y="4565650"/>
              <a:ext cx="3105149" cy="1377950"/>
              <a:chOff x="3784" y="2536"/>
              <a:chExt cx="1448" cy="728"/>
            </a:xfrm>
          </p:grpSpPr>
          <p:sp>
            <p:nvSpPr>
              <p:cNvPr id="108" name="Flowchart: Alternate Process 2083"/>
              <p:cNvSpPr>
                <a:spLocks noChangeArrowheads="1"/>
              </p:cNvSpPr>
              <p:nvPr/>
            </p:nvSpPr>
            <p:spPr bwMode="auto">
              <a:xfrm>
                <a:off x="3784" y="2536"/>
                <a:ext cx="1448" cy="728"/>
              </a:xfrm>
              <a:prstGeom prst="flowChartAlternateProcess">
                <a:avLst/>
              </a:prstGeom>
              <a:solidFill>
                <a:srgbClr val="00B050">
                  <a:alpha val="20000"/>
                </a:srgbClr>
              </a:solidFill>
              <a:ln w="38100" algn="ctr">
                <a:solidFill>
                  <a:srgbClr val="00B05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prst="slope"/>
              </a:sp3d>
            </p:spPr>
            <p:txBody>
              <a:bodyPr wrap="none" anchor="ct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sz="1800" b="0" i="0" u="none" strike="noStrike" kern="0" cap="none" spc="0" normalizeH="0" baseline="0" noProof="0" smtClean="0">
                  <a:ln>
                    <a:noFill/>
                  </a:ln>
                  <a:solidFill>
                    <a:schemeClr val="bg1"/>
                  </a:solidFill>
                  <a:effectLst/>
                  <a:uLnTx/>
                  <a:uFillTx/>
                  <a:latin typeface="+mj-lt"/>
                </a:endParaRPr>
              </a:p>
            </p:txBody>
          </p:sp>
          <p:sp>
            <p:nvSpPr>
              <p:cNvPr id="109" name="TextBox 923698"/>
              <p:cNvSpPr txBox="1">
                <a:spLocks noChangeArrowheads="1"/>
              </p:cNvSpPr>
              <p:nvPr/>
            </p:nvSpPr>
            <p:spPr bwMode="auto">
              <a:xfrm>
                <a:off x="3888" y="2544"/>
                <a:ext cx="1208" cy="179"/>
              </a:xfrm>
              <a:prstGeom prst="rect">
                <a:avLst/>
              </a:prstGeom>
              <a:noFill/>
              <a:ln w="9525" algn="ctr">
                <a:noFill/>
                <a:miter lim="800000"/>
                <a:headEnd/>
                <a:tailEnd/>
              </a:ln>
              <a:scene3d>
                <a:camera prst="orthographicFront"/>
                <a:lightRig rig="threePt" dir="t"/>
              </a:scene3d>
              <a:sp3d>
                <a:bevelT/>
              </a:sp3d>
            </p:spPr>
            <p:txBody>
              <a:bodyPr lIns="91430" tIns="45715" rIns="91430" bIns="4571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chemeClr val="bg1"/>
                    </a:solidFill>
                    <a:effectLst/>
                    <a:uLnTx/>
                    <a:uFillTx/>
                    <a:latin typeface="+mj-lt"/>
                  </a:rPr>
                  <a:t>Corporate Network</a:t>
                </a:r>
                <a:endParaRPr kumimoji="0" lang="en-US" sz="1600" b="0" i="0" u="none" strike="noStrike" kern="0" cap="none" spc="0" normalizeH="0" baseline="0" noProof="0" dirty="0" smtClean="0">
                  <a:ln>
                    <a:noFill/>
                  </a:ln>
                  <a:solidFill>
                    <a:schemeClr val="bg1"/>
                  </a:solidFill>
                  <a:effectLst/>
                  <a:uLnTx/>
                  <a:uFillTx/>
                  <a:latin typeface="+mj-lt"/>
                </a:endParaRPr>
              </a:p>
            </p:txBody>
          </p:sp>
        </p:grpSp>
        <p:pic>
          <p:nvPicPr>
            <p:cNvPr id="104" name="Picture 1" descr="D:\Aeshen\TechNet 2006\12-December\Msft-longhorn-papers\TDM Deck\Windows Illustration Icons\Computer.png"/>
            <p:cNvPicPr>
              <a:picLocks noChangeAspect="1" noChangeArrowheads="1"/>
            </p:cNvPicPr>
            <p:nvPr/>
          </p:nvPicPr>
          <p:blipFill>
            <a:blip r:embed="rId6"/>
            <a:srcRect/>
            <a:stretch>
              <a:fillRect/>
            </a:stretch>
          </p:blipFill>
          <p:spPr bwMode="auto">
            <a:xfrm>
              <a:off x="6991351" y="4924426"/>
              <a:ext cx="876300" cy="876300"/>
            </a:xfrm>
            <a:prstGeom prst="rect">
              <a:avLst/>
            </a:prstGeom>
            <a:noFill/>
            <a:effectLst>
              <a:outerShdw blurRad="50800" dist="38100" dir="2700000" algn="tl" rotWithShape="0">
                <a:prstClr val="black">
                  <a:alpha val="40000"/>
                </a:prstClr>
              </a:outerShdw>
            </a:effectLst>
          </p:spPr>
        </p:pic>
        <p:pic>
          <p:nvPicPr>
            <p:cNvPr id="105" name="Picture 2" descr="D:\Aeshen\TechNet 2006\12-December\Msft-longhorn-papers\TDM Deck\Windows Illustration Icons\Server.png"/>
            <p:cNvPicPr>
              <a:picLocks noChangeAspect="1" noChangeArrowheads="1"/>
            </p:cNvPicPr>
            <p:nvPr/>
          </p:nvPicPr>
          <p:blipFill>
            <a:blip r:embed="rId3" cstate="print"/>
            <a:srcRect/>
            <a:stretch>
              <a:fillRect/>
            </a:stretch>
          </p:blipFill>
          <p:spPr bwMode="auto">
            <a:xfrm>
              <a:off x="5819775" y="5019338"/>
              <a:ext cx="628650" cy="860257"/>
            </a:xfrm>
            <a:prstGeom prst="rect">
              <a:avLst/>
            </a:prstGeom>
            <a:noFill/>
            <a:effectLst>
              <a:outerShdw blurRad="50800" dist="38100" dir="2700000" algn="tl" rotWithShape="0">
                <a:prstClr val="black">
                  <a:alpha val="40000"/>
                </a:prstClr>
              </a:outerShdw>
            </a:effectLst>
          </p:spPr>
        </p:pic>
        <p:pic>
          <p:nvPicPr>
            <p:cNvPr id="106" name="Picture 2" descr="D:\Aeshen\TechNet 2006\12-December\Msft-longhorn-papers\TDM Deck\Windows Illustration Icons\Server.png"/>
            <p:cNvPicPr>
              <a:picLocks noChangeAspect="1" noChangeArrowheads="1"/>
            </p:cNvPicPr>
            <p:nvPr/>
          </p:nvPicPr>
          <p:blipFill>
            <a:blip r:embed="rId3" cstate="print"/>
            <a:srcRect/>
            <a:stretch>
              <a:fillRect/>
            </a:stretch>
          </p:blipFill>
          <p:spPr bwMode="auto">
            <a:xfrm>
              <a:off x="6410325" y="5028863"/>
              <a:ext cx="628650" cy="860257"/>
            </a:xfrm>
            <a:prstGeom prst="rect">
              <a:avLst/>
            </a:prstGeom>
            <a:noFill/>
            <a:effectLst>
              <a:outerShdw blurRad="50800" dist="38100" dir="2700000" algn="tl" rotWithShape="0">
                <a:prstClr val="black">
                  <a:alpha val="40000"/>
                </a:prstClr>
              </a:outerShdw>
            </a:effectLst>
          </p:spPr>
        </p:pic>
        <p:pic>
          <p:nvPicPr>
            <p:cNvPr id="107" name="Picture 1" descr="D:\Aeshen\TechNet 2006\12-December\Msft-longhorn-papers\TDM Deck\Windows Illustration Icons\Laptop.png"/>
            <p:cNvPicPr>
              <a:picLocks noChangeAspect="1" noChangeArrowheads="1"/>
            </p:cNvPicPr>
            <p:nvPr/>
          </p:nvPicPr>
          <p:blipFill>
            <a:blip r:embed="rId4"/>
            <a:srcRect/>
            <a:stretch>
              <a:fillRect/>
            </a:stretch>
          </p:blipFill>
          <p:spPr bwMode="auto">
            <a:xfrm>
              <a:off x="7829551" y="4985629"/>
              <a:ext cx="834146" cy="834146"/>
            </a:xfrm>
            <a:prstGeom prst="rect">
              <a:avLst/>
            </a:prstGeom>
            <a:noFill/>
            <a:effectLst>
              <a:outerShdw blurRad="50800" dist="38100" dir="2700000" algn="tl" rotWithShape="0">
                <a:prstClr val="black">
                  <a:alpha val="40000"/>
                </a:prstClr>
              </a:outerShdw>
            </a:effectLst>
          </p:spPr>
        </p:pic>
      </p:grpSp>
      <p:pic>
        <p:nvPicPr>
          <p:cNvPr id="110" name="Picture 2" descr="D:\Aeshen\TechNet 2006\12-December\Msft-longhorn-papers\TDM Deck\Windows Illustration Icons\Server.png"/>
          <p:cNvPicPr>
            <a:picLocks noChangeAspect="1" noChangeArrowheads="1"/>
          </p:cNvPicPr>
          <p:nvPr/>
        </p:nvPicPr>
        <p:blipFill>
          <a:blip r:embed="rId3" cstate="print"/>
          <a:srcRect/>
          <a:stretch>
            <a:fillRect/>
          </a:stretch>
        </p:blipFill>
        <p:spPr bwMode="auto">
          <a:xfrm>
            <a:off x="3438525" y="2624272"/>
            <a:ext cx="628650" cy="860257"/>
          </a:xfrm>
          <a:prstGeom prst="rect">
            <a:avLst/>
          </a:prstGeom>
          <a:noFill/>
          <a:effectLst>
            <a:outerShdw blurRad="50800" dist="38100" dir="2700000" algn="tl" rotWithShape="0">
              <a:prstClr val="black">
                <a:alpha val="40000"/>
              </a:prstClr>
            </a:outerShdw>
          </a:effectLst>
        </p:spPr>
      </p:pic>
      <p:sp>
        <p:nvSpPr>
          <p:cNvPr id="111" name="Oval 110"/>
          <p:cNvSpPr>
            <a:spLocks noChangeArrowheads="1"/>
          </p:cNvSpPr>
          <p:nvPr/>
        </p:nvSpPr>
        <p:spPr bwMode="auto">
          <a:xfrm>
            <a:off x="5776912" y="4510559"/>
            <a:ext cx="356616" cy="356616"/>
          </a:xfrm>
          <a:prstGeom prst="ellipse">
            <a:avLst/>
          </a:prstGeom>
          <a:gradFill flip="none" rotWithShape="1">
            <a:gsLst>
              <a:gs pos="0">
                <a:srgbClr val="009E47">
                  <a:alpha val="90000"/>
                </a:srgbClr>
              </a:gs>
              <a:gs pos="100000">
                <a:srgbClr val="4BFF9C">
                  <a:alpha val="90000"/>
                </a:srgbClr>
              </a:gs>
            </a:gsLst>
            <a:lin ang="2700000" scaled="1"/>
            <a:tileRect/>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outerShdw blurRad="38100" dist="38100" dir="2700000" algn="tl">
                    <a:srgbClr val="000000"/>
                  </a:outerShdw>
                </a:effectLst>
                <a:uLnTx/>
                <a:uFillTx/>
                <a:latin typeface="+mj-lt"/>
              </a:rPr>
              <a:t>5</a:t>
            </a:r>
            <a:endParaRPr kumimoji="0" lang="en-US" sz="1800" b="0" i="0" u="none" strike="noStrike" kern="0" cap="none" spc="0" normalizeH="0" baseline="0" noProof="0" dirty="0">
              <a:ln>
                <a:noFill/>
              </a:ln>
              <a:solidFill>
                <a:schemeClr val="bg1"/>
              </a:solidFill>
              <a:effectLst/>
              <a:uLnTx/>
              <a:uFillTx/>
              <a:latin typeface="+mj-lt"/>
            </a:endParaRPr>
          </a:p>
        </p:txBody>
      </p:sp>
      <p:sp>
        <p:nvSpPr>
          <p:cNvPr id="112" name="TextBox 923665"/>
          <p:cNvSpPr txBox="1">
            <a:spLocks noChangeArrowheads="1"/>
          </p:cNvSpPr>
          <p:nvPr/>
        </p:nvSpPr>
        <p:spPr bwMode="auto">
          <a:xfrm>
            <a:off x="475487" y="5147268"/>
            <a:ext cx="4754880" cy="584765"/>
          </a:xfrm>
          <a:prstGeom prst="rect">
            <a:avLst/>
          </a:prstGeom>
          <a:noFill/>
          <a:ln w="9525" algn="ctr">
            <a:noFill/>
            <a:miter lim="800000"/>
            <a:headEnd/>
            <a:tailEnd/>
          </a:ln>
        </p:spPr>
        <p:txBody>
          <a:bodyPr wrap="square" lIns="91430" tIns="45715" rIns="91430" bIns="45715">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600" kern="0" dirty="0" smtClean="0">
                <a:latin typeface="+mj-lt"/>
              </a:rPr>
              <a:t>Client requests access to network and presents current health state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113"/>
                                        </p:tgtEl>
                                      </p:cBhvr>
                                    </p:animEffect>
                                    <p:set>
                                      <p:cBhvr>
                                        <p:cTn id="7" dur="1" fill="hold">
                                          <p:stCondLst>
                                            <p:cond delay="999"/>
                                          </p:stCondLst>
                                        </p:cTn>
                                        <p:tgtEl>
                                          <p:spTgt spid="11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1000"/>
                                        <p:tgtEl>
                                          <p:spTgt spid="7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1000"/>
                                        <p:tgtEl>
                                          <p:spTgt spid="7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1000"/>
                                        <p:tgtEl>
                                          <p:spTgt spid="6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wipe(left)">
                                      <p:cBhvr>
                                        <p:cTn id="23" dur="1000"/>
                                        <p:tgtEl>
                                          <p:spTgt spid="1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1000"/>
                                        <p:tgtEl>
                                          <p:spTgt spid="7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wipe(left)">
                                      <p:cBhvr>
                                        <p:cTn id="31" dur="1000"/>
                                        <p:tgtEl>
                                          <p:spTgt spid="77"/>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1000"/>
                                        <p:tgtEl>
                                          <p:spTgt spid="78"/>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112"/>
                                        </p:tgtEl>
                                        <p:attrNameLst>
                                          <p:attrName>style.visibility</p:attrName>
                                        </p:attrNameLst>
                                      </p:cBhvr>
                                      <p:to>
                                        <p:strVal val="hidden"/>
                                      </p:to>
                                    </p:set>
                                  </p:childTnLst>
                                </p:cTn>
                              </p:par>
                              <p:par>
                                <p:cTn id="38" presetID="22" presetClass="entr" presetSubtype="8"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wipe(left)">
                                      <p:cBhvr>
                                        <p:cTn id="40" dur="1000"/>
                                        <p:tgtEl>
                                          <p:spTgt spid="79"/>
                                        </p:tgtEl>
                                      </p:cBhvr>
                                    </p:animEffect>
                                  </p:childTnLst>
                                </p:cTn>
                              </p:par>
                              <p:par>
                                <p:cTn id="41" presetID="10" presetClass="exit" presetSubtype="0" fill="hold" grpId="1" nodeType="withEffect">
                                  <p:stCondLst>
                                    <p:cond delay="0"/>
                                  </p:stCondLst>
                                  <p:childTnLst>
                                    <p:animEffect transition="out" filter="fade">
                                      <p:cBhvr>
                                        <p:cTn id="42" dur="1000"/>
                                        <p:tgtEl>
                                          <p:spTgt spid="62"/>
                                        </p:tgtEl>
                                      </p:cBhvr>
                                    </p:animEffect>
                                    <p:set>
                                      <p:cBhvr>
                                        <p:cTn id="43" dur="1" fill="hold">
                                          <p:stCondLst>
                                            <p:cond delay="999"/>
                                          </p:stCondLst>
                                        </p:cTn>
                                        <p:tgtEl>
                                          <p:spTgt spid="6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1000"/>
                                        <p:tgtEl>
                                          <p:spTgt spid="80"/>
                                        </p:tgtEl>
                                      </p:cBhvr>
                                    </p:animEffect>
                                  </p:childTnLst>
                                </p:cTn>
                              </p:par>
                              <p:par>
                                <p:cTn id="49" presetID="16" presetClass="entr" presetSubtype="42"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barn(outHorizontal)">
                                      <p:cBhvr>
                                        <p:cTn id="51" dur="1000"/>
                                        <p:tgtEl>
                                          <p:spTgt spid="72"/>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childTnLst>
                                </p:cTn>
                              </p:par>
                              <p:par>
                                <p:cTn id="56" presetID="1" presetClass="exit" presetSubtype="0" fill="hold" grpId="1" nodeType="withEffect">
                                  <p:stCondLst>
                                    <p:cond delay="0"/>
                                  </p:stCondLst>
                                  <p:childTnLst>
                                    <p:set>
                                      <p:cBhvr>
                                        <p:cTn id="57" dur="1" fill="hold">
                                          <p:stCondLst>
                                            <p:cond delay="0"/>
                                          </p:stCondLst>
                                        </p:cTn>
                                        <p:tgtEl>
                                          <p:spTgt spid="79"/>
                                        </p:tgtEl>
                                        <p:attrNameLst>
                                          <p:attrName>style.visibility</p:attrName>
                                        </p:attrNameLst>
                                      </p:cBhvr>
                                      <p:to>
                                        <p:strVal val="hidden"/>
                                      </p:to>
                                    </p:set>
                                  </p:childTnLst>
                                </p:cTn>
                              </p:par>
                              <p:par>
                                <p:cTn id="58" presetID="22" presetClass="entr" presetSubtype="8"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wipe(left)">
                                      <p:cBhvr>
                                        <p:cTn id="60" dur="1000"/>
                                        <p:tgtEl>
                                          <p:spTgt spid="82"/>
                                        </p:tgtEl>
                                      </p:cBhvr>
                                    </p:animEffect>
                                  </p:childTnLst>
                                </p:cTn>
                              </p:par>
                              <p:par>
                                <p:cTn id="61" presetID="10" presetClass="exit" presetSubtype="0" fill="hold" grpId="1" nodeType="withEffect">
                                  <p:stCondLst>
                                    <p:cond delay="0"/>
                                  </p:stCondLst>
                                  <p:childTnLst>
                                    <p:animEffect transition="out" filter="fade">
                                      <p:cBhvr>
                                        <p:cTn id="62" dur="1000"/>
                                        <p:tgtEl>
                                          <p:spTgt spid="78"/>
                                        </p:tgtEl>
                                      </p:cBhvr>
                                    </p:animEffect>
                                    <p:set>
                                      <p:cBhvr>
                                        <p:cTn id="63" dur="1" fill="hold">
                                          <p:stCondLst>
                                            <p:cond delay="999"/>
                                          </p:stCondLst>
                                        </p:cTn>
                                        <p:tgtEl>
                                          <p:spTgt spid="7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ipe(left)">
                                      <p:cBhvr>
                                        <p:cTn id="68" dur="1000"/>
                                        <p:tgtEl>
                                          <p:spTgt spid="8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fade">
                                      <p:cBhvr>
                                        <p:cTn id="71" dur="1000"/>
                                        <p:tgtEl>
                                          <p:spTgt spid="86"/>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childTnLst>
                                </p:cTn>
                              </p:par>
                              <p:par>
                                <p:cTn id="76" presetID="10" presetClass="entr" presetSubtype="0" fill="hold"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1000"/>
                                        <p:tgtEl>
                                          <p:spTgt spid="5"/>
                                        </p:tgtEl>
                                      </p:cBhvr>
                                    </p:animEffect>
                                  </p:childTnLst>
                                </p:cTn>
                              </p:par>
                            </p:childTnLst>
                          </p:cTn>
                        </p:par>
                        <p:par>
                          <p:cTn id="79" fill="hold">
                            <p:stCondLst>
                              <p:cond delay="2000"/>
                            </p:stCondLst>
                            <p:childTnLst>
                              <p:par>
                                <p:cTn id="80" presetID="10" presetClass="entr" presetSubtype="0" fill="hold" grpId="0" nodeType="after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fade">
                                      <p:cBhvr>
                                        <p:cTn id="82" dur="1000"/>
                                        <p:tgtEl>
                                          <p:spTgt spid="83"/>
                                        </p:tgtEl>
                                      </p:cBhvr>
                                    </p:animEffect>
                                  </p:childTnLst>
                                </p:cTn>
                              </p:par>
                              <p:par>
                                <p:cTn id="83" presetID="1" presetClass="exit" presetSubtype="0" fill="hold" grpId="1" nodeType="withEffect">
                                  <p:stCondLst>
                                    <p:cond delay="0"/>
                                  </p:stCondLst>
                                  <p:childTnLst>
                                    <p:set>
                                      <p:cBhvr>
                                        <p:cTn id="84" dur="1" fill="hold">
                                          <p:stCondLst>
                                            <p:cond delay="0"/>
                                          </p:stCondLst>
                                        </p:cTn>
                                        <p:tgtEl>
                                          <p:spTgt spid="82"/>
                                        </p:tgtEl>
                                        <p:attrNameLst>
                                          <p:attrName>style.visibility</p:attrName>
                                        </p:attrNameLst>
                                      </p:cBhvr>
                                      <p:to>
                                        <p:strVal val="hidden"/>
                                      </p:to>
                                    </p:set>
                                  </p:childTnLst>
                                </p:cTn>
                              </p:par>
                              <p:par>
                                <p:cTn id="85" presetID="22" presetClass="entr" presetSubtype="8" fill="hold" grpId="0" nodeType="withEffect">
                                  <p:stCondLst>
                                    <p:cond delay="0"/>
                                  </p:stCondLst>
                                  <p:childTnLst>
                                    <p:set>
                                      <p:cBhvr>
                                        <p:cTn id="86" dur="1" fill="hold">
                                          <p:stCondLst>
                                            <p:cond delay="0"/>
                                          </p:stCondLst>
                                        </p:cTn>
                                        <p:tgtEl>
                                          <p:spTgt spid="84"/>
                                        </p:tgtEl>
                                        <p:attrNameLst>
                                          <p:attrName>style.visibility</p:attrName>
                                        </p:attrNameLst>
                                      </p:cBhvr>
                                      <p:to>
                                        <p:strVal val="visible"/>
                                      </p:to>
                                    </p:set>
                                    <p:animEffect transition="in" filter="wipe(left)">
                                      <p:cBhvr>
                                        <p:cTn id="87" dur="1000"/>
                                        <p:tgtEl>
                                          <p:spTgt spid="84"/>
                                        </p:tgtEl>
                                      </p:cBhvr>
                                    </p:animEffect>
                                  </p:childTnLst>
                                </p:cTn>
                              </p:par>
                              <p:par>
                                <p:cTn id="88" presetID="22" presetClass="entr" presetSubtype="8" fill="hold" nodeType="withEffect">
                                  <p:stCondLst>
                                    <p:cond delay="0"/>
                                  </p:stCondLst>
                                  <p:childTnLst>
                                    <p:set>
                                      <p:cBhvr>
                                        <p:cTn id="89" dur="1" fill="hold">
                                          <p:stCondLst>
                                            <p:cond delay="0"/>
                                          </p:stCondLst>
                                        </p:cTn>
                                        <p:tgtEl>
                                          <p:spTgt spid="93"/>
                                        </p:tgtEl>
                                        <p:attrNameLst>
                                          <p:attrName>style.visibility</p:attrName>
                                        </p:attrNameLst>
                                      </p:cBhvr>
                                      <p:to>
                                        <p:strVal val="visible"/>
                                      </p:to>
                                    </p:set>
                                    <p:animEffect transition="in" filter="wipe(left)">
                                      <p:cBhvr>
                                        <p:cTn id="90" dur="1000"/>
                                        <p:tgtEl>
                                          <p:spTgt spid="93"/>
                                        </p:tgtEl>
                                      </p:cBhvr>
                                    </p:animEffect>
                                  </p:childTnLst>
                                </p:cTn>
                              </p:par>
                              <p:par>
                                <p:cTn id="91" presetID="10" presetClass="exit" presetSubtype="0" fill="hold" grpId="1" nodeType="withEffect">
                                  <p:stCondLst>
                                    <p:cond delay="0"/>
                                  </p:stCondLst>
                                  <p:childTnLst>
                                    <p:animEffect transition="out" filter="fade">
                                      <p:cBhvr>
                                        <p:cTn id="92" dur="1000"/>
                                        <p:tgtEl>
                                          <p:spTgt spid="81"/>
                                        </p:tgtEl>
                                      </p:cBhvr>
                                    </p:animEffect>
                                    <p:set>
                                      <p:cBhvr>
                                        <p:cTn id="93" dur="1" fill="hold">
                                          <p:stCondLst>
                                            <p:cond delay="999"/>
                                          </p:stCondLst>
                                        </p:cTn>
                                        <p:tgtEl>
                                          <p:spTgt spid="81"/>
                                        </p:tgtEl>
                                        <p:attrNameLst>
                                          <p:attrName>style.visibility</p:attrName>
                                        </p:attrNameLst>
                                      </p:cBhvr>
                                      <p:to>
                                        <p:strVal val="hidden"/>
                                      </p:to>
                                    </p:set>
                                  </p:childTnLst>
                                </p:cTn>
                              </p:par>
                            </p:childTnLst>
                          </p:cTn>
                        </p:par>
                        <p:par>
                          <p:cTn id="94" fill="hold">
                            <p:stCondLst>
                              <p:cond delay="3000"/>
                            </p:stCondLst>
                            <p:childTnLst>
                              <p:par>
                                <p:cTn id="95" presetID="10" presetClass="entr" presetSubtype="0" fill="hold" nodeType="after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1000"/>
                                        <p:tgtEl>
                                          <p:spTgt spid="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89"/>
                                        </p:tgtEl>
                                        <p:attrNameLst>
                                          <p:attrName>style.visibility</p:attrName>
                                        </p:attrNameLst>
                                      </p:cBhvr>
                                      <p:to>
                                        <p:strVal val="visible"/>
                                      </p:to>
                                    </p:set>
                                    <p:animEffect transition="in" filter="wipe(up)">
                                      <p:cBhvr>
                                        <p:cTn id="102" dur="1000"/>
                                        <p:tgtEl>
                                          <p:spTgt spid="89"/>
                                        </p:tgtEl>
                                      </p:cBhvr>
                                    </p:animEffect>
                                  </p:childTnLst>
                                </p:cTn>
                              </p:par>
                              <p:par>
                                <p:cTn id="103" presetID="10" presetClass="entr" presetSubtype="0" fill="hold" nodeType="with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childTnLst>
                                </p:cTn>
                              </p:par>
                            </p:childTnLst>
                          </p:cTn>
                        </p:par>
                        <p:par>
                          <p:cTn id="106" fill="hold">
                            <p:stCondLst>
                              <p:cond delay="1000"/>
                            </p:stCondLst>
                            <p:childTnLst>
                              <p:par>
                                <p:cTn id="107" presetID="10" presetClass="entr" presetSubtype="0" fill="hold" grpId="0" nodeType="afterEffect">
                                  <p:stCondLst>
                                    <p:cond delay="0"/>
                                  </p:stCondLst>
                                  <p:childTnLst>
                                    <p:set>
                                      <p:cBhvr>
                                        <p:cTn id="108" dur="1" fill="hold">
                                          <p:stCondLst>
                                            <p:cond delay="0"/>
                                          </p:stCondLst>
                                        </p:cTn>
                                        <p:tgtEl>
                                          <p:spTgt spid="111"/>
                                        </p:tgtEl>
                                        <p:attrNameLst>
                                          <p:attrName>style.visibility</p:attrName>
                                        </p:attrNameLst>
                                      </p:cBhvr>
                                      <p:to>
                                        <p:strVal val="visible"/>
                                      </p:to>
                                    </p:set>
                                    <p:animEffect transition="in" filter="fade">
                                      <p:cBhvr>
                                        <p:cTn id="109" dur="1000"/>
                                        <p:tgtEl>
                                          <p:spTgt spid="111"/>
                                        </p:tgtEl>
                                      </p:cBhvr>
                                    </p:animEffect>
                                  </p:childTnLst>
                                </p:cTn>
                              </p:par>
                            </p:childTnLst>
                          </p:cTn>
                        </p:par>
                        <p:par>
                          <p:cTn id="110" fill="hold">
                            <p:stCondLst>
                              <p:cond delay="2000"/>
                            </p:stCondLst>
                            <p:childTnLst>
                              <p:par>
                                <p:cTn id="111" presetID="10" presetClass="entr" presetSubtype="0"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Effect transition="in" filter="fade">
                                      <p:cBhvr>
                                        <p:cTn id="113" dur="1000"/>
                                        <p:tgtEl>
                                          <p:spTgt spid="87"/>
                                        </p:tgtEl>
                                      </p:cBhvr>
                                    </p:animEffect>
                                  </p:childTnLst>
                                </p:cTn>
                              </p:par>
                              <p:par>
                                <p:cTn id="114" presetID="1" presetClass="exit" presetSubtype="0" fill="hold" grpId="1" nodeType="withEffect">
                                  <p:stCondLst>
                                    <p:cond delay="0"/>
                                  </p:stCondLst>
                                  <p:childTnLst>
                                    <p:set>
                                      <p:cBhvr>
                                        <p:cTn id="115" dur="1" fill="hold">
                                          <p:stCondLst>
                                            <p:cond delay="0"/>
                                          </p:stCondLst>
                                        </p:cTn>
                                        <p:tgtEl>
                                          <p:spTgt spid="84"/>
                                        </p:tgtEl>
                                        <p:attrNameLst>
                                          <p:attrName>style.visibility</p:attrName>
                                        </p:attrNameLst>
                                      </p:cBhvr>
                                      <p:to>
                                        <p:strVal val="hidden"/>
                                      </p:to>
                                    </p:set>
                                  </p:childTnLst>
                                </p:cTn>
                              </p:par>
                              <p:par>
                                <p:cTn id="116" presetID="22" presetClass="entr" presetSubtype="8" fill="hold" grpId="0" nodeType="with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left)">
                                      <p:cBhvr>
                                        <p:cTn id="118" dur="1000"/>
                                        <p:tgtEl>
                                          <p:spTgt spid="88"/>
                                        </p:tgtEl>
                                      </p:cBhvr>
                                    </p:animEffect>
                                  </p:childTnLst>
                                </p:cTn>
                              </p:par>
                              <p:par>
                                <p:cTn id="119" presetID="10" presetClass="exit" presetSubtype="0" fill="hold" grpId="1" nodeType="withEffect">
                                  <p:stCondLst>
                                    <p:cond delay="0"/>
                                  </p:stCondLst>
                                  <p:childTnLst>
                                    <p:animEffect transition="out" filter="fade">
                                      <p:cBhvr>
                                        <p:cTn id="120" dur="1000"/>
                                        <p:tgtEl>
                                          <p:spTgt spid="83"/>
                                        </p:tgtEl>
                                      </p:cBhvr>
                                    </p:animEffect>
                                    <p:set>
                                      <p:cBhvr>
                                        <p:cTn id="121" dur="1" fill="hold">
                                          <p:stCondLst>
                                            <p:cond delay="9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61" grpId="0" animBg="1"/>
      <p:bldP spid="62" grpId="0" animBg="1"/>
      <p:bldP spid="62" grpId="1" animBg="1"/>
      <p:bldP spid="72" grpId="0" animBg="1"/>
      <p:bldP spid="73" grpId="0" animBg="1"/>
      <p:bldP spid="74" grpId="0" animBg="1"/>
      <p:bldP spid="77" grpId="0" animBg="1"/>
      <p:bldP spid="78" grpId="0" animBg="1"/>
      <p:bldP spid="78" grpId="1" animBg="1"/>
      <p:bldP spid="79" grpId="0"/>
      <p:bldP spid="79" grpId="1"/>
      <p:bldP spid="80" grpId="0" animBg="1"/>
      <p:bldP spid="81" grpId="0" animBg="1"/>
      <p:bldP spid="81" grpId="1" animBg="1"/>
      <p:bldP spid="82" grpId="0"/>
      <p:bldP spid="82" grpId="1"/>
      <p:bldP spid="83" grpId="0" animBg="1"/>
      <p:bldP spid="83" grpId="1" animBg="1"/>
      <p:bldP spid="84" grpId="0"/>
      <p:bldP spid="84" grpId="1"/>
      <p:bldP spid="85" grpId="0" animBg="1"/>
      <p:bldP spid="86" grpId="0" animBg="1"/>
      <p:bldP spid="87" grpId="0" animBg="1"/>
      <p:bldP spid="88" grpId="0"/>
      <p:bldP spid="89" grpId="0" animBg="1"/>
      <p:bldP spid="111" grpId="0" animBg="1"/>
      <p:bldP spid="112" grpId="0"/>
      <p:bldP spid="1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NAP Demo</a:t>
            </a:r>
          </a:p>
        </p:txBody>
      </p:sp>
      <p:sp>
        <p:nvSpPr>
          <p:cNvPr id="4" name="TextBox 3"/>
          <p:cNvSpPr txBox="1"/>
          <p:nvPr/>
        </p:nvSpPr>
        <p:spPr>
          <a:xfrm>
            <a:off x="457200" y="1143000"/>
            <a:ext cx="914400" cy="2209800"/>
          </a:xfrm>
          <a:prstGeom prst="rect">
            <a:avLst/>
          </a:prstGeom>
        </p:spPr>
        <p:txBody>
          <a:bodyPr vert="horz" wrap="none" lIns="91440" tIns="45720" rIns="91440" bIns="45720" rtlCol="0" anchor="ctr">
            <a:noAutofit/>
          </a:bodyPr>
          <a:lstStyle/>
          <a:p>
            <a:pPr marL="0" marR="0" indent="0" defTabSz="914400" rtl="0" eaLnBrk="1" fontAlgn="auto" latinLnBrk="0" hangingPunct="1">
              <a:lnSpc>
                <a:spcPct val="100000"/>
              </a:lnSpc>
              <a:spcBef>
                <a:spcPct val="0"/>
              </a:spcBef>
              <a:spcAft>
                <a:spcPts val="0"/>
              </a:spcAft>
              <a:buClrTx/>
              <a:buSzTx/>
              <a:buFont typeface="Arial" pitchFamily="34" charset="0"/>
              <a:buChar char="•"/>
              <a:tabLst/>
            </a:pPr>
            <a:r>
              <a:rPr lang="en-US" sz="2800" noProof="0" dirty="0" smtClean="0">
                <a:solidFill>
                  <a:schemeClr val="bg1"/>
                </a:solidFill>
                <a:latin typeface="+mj-lt"/>
                <a:ea typeface="+mj-ea"/>
                <a:cs typeface="+mj-cs"/>
              </a:rPr>
              <a:t>Configuration of DHCP / NAP protection</a:t>
            </a:r>
          </a:p>
          <a:p>
            <a:pPr marL="0" marR="0" indent="0" defTabSz="914400" rtl="0" eaLnBrk="1" fontAlgn="auto" latinLnBrk="0" hangingPunct="1">
              <a:lnSpc>
                <a:spcPct val="100000"/>
              </a:lnSpc>
              <a:spcBef>
                <a:spcPct val="0"/>
              </a:spcBef>
              <a:spcAft>
                <a:spcPts val="0"/>
              </a:spcAft>
              <a:buClrTx/>
              <a:buSzTx/>
              <a:buFont typeface="Arial" pitchFamily="34" charset="0"/>
              <a:buChar char="•"/>
              <a:tabLst/>
            </a:pPr>
            <a:r>
              <a:rPr lang="en-US" sz="2800" dirty="0" smtClean="0">
                <a:solidFill>
                  <a:schemeClr val="bg1"/>
                </a:solidFill>
                <a:latin typeface="+mj-lt"/>
                <a:ea typeface="+mj-ea"/>
                <a:cs typeface="+mj-cs"/>
              </a:rPr>
              <a:t>Configuration of VPN / RAS protection</a:t>
            </a:r>
          </a:p>
          <a:p>
            <a:pPr marL="0" marR="0" indent="0" defTabSz="914400" rtl="0" eaLnBrk="1" fontAlgn="auto" latinLnBrk="0" hangingPunct="1">
              <a:lnSpc>
                <a:spcPct val="100000"/>
              </a:lnSpc>
              <a:spcBef>
                <a:spcPct val="0"/>
              </a:spcBef>
              <a:spcAft>
                <a:spcPts val="0"/>
              </a:spcAft>
              <a:buClrTx/>
              <a:buSzTx/>
              <a:buFont typeface="Arial" pitchFamily="34" charset="0"/>
              <a:buChar char="•"/>
              <a:tabLst/>
            </a:pPr>
            <a:r>
              <a:rPr lang="en-US" sz="2800" noProof="0" dirty="0" smtClean="0">
                <a:solidFill>
                  <a:schemeClr val="bg1"/>
                </a:solidFill>
                <a:latin typeface="+mj-lt"/>
                <a:ea typeface="+mj-ea"/>
                <a:cs typeface="+mj-cs"/>
              </a:rPr>
              <a:t>System Health </a:t>
            </a:r>
            <a:r>
              <a:rPr lang="en-US" sz="2800" noProof="0" dirty="0" err="1" smtClean="0">
                <a:solidFill>
                  <a:schemeClr val="bg1"/>
                </a:solidFill>
                <a:latin typeface="+mj-lt"/>
                <a:ea typeface="+mj-ea"/>
                <a:cs typeface="+mj-cs"/>
              </a:rPr>
              <a:t>Validators</a:t>
            </a:r>
            <a:endParaRPr lang="en-US" sz="2800" noProof="0" dirty="0" smtClean="0">
              <a:solidFill>
                <a:schemeClr val="bg1"/>
              </a:solidFill>
              <a:latin typeface="+mj-lt"/>
              <a:ea typeface="+mj-ea"/>
              <a:cs typeface="+mj-cs"/>
            </a:endParaRPr>
          </a:p>
          <a:p>
            <a:pPr marL="0" marR="0" indent="0" defTabSz="914400" rtl="0" eaLnBrk="1" fontAlgn="auto" latinLnBrk="0" hangingPunct="1">
              <a:lnSpc>
                <a:spcPct val="100000"/>
              </a:lnSpc>
              <a:spcBef>
                <a:spcPct val="0"/>
              </a:spcBef>
              <a:spcAft>
                <a:spcPts val="0"/>
              </a:spcAft>
              <a:buClrTx/>
              <a:buSzTx/>
              <a:buFont typeface="Arial" pitchFamily="34" charset="0"/>
              <a:buChar char="•"/>
              <a:tabLst/>
            </a:pPr>
            <a:r>
              <a:rPr lang="en-US" sz="2800" dirty="0" smtClean="0">
                <a:solidFill>
                  <a:schemeClr val="bg1"/>
                </a:solidFill>
                <a:latin typeface="+mj-lt"/>
                <a:ea typeface="+mj-ea"/>
                <a:cs typeface="+mj-cs"/>
              </a:rPr>
              <a:t>NAP Live: access via VPN</a:t>
            </a:r>
          </a:p>
          <a:p>
            <a:pPr marL="0" marR="0" indent="0" defTabSz="914400" rtl="0" eaLnBrk="1" fontAlgn="auto" latinLnBrk="0" hangingPunct="1">
              <a:lnSpc>
                <a:spcPct val="100000"/>
              </a:lnSpc>
              <a:spcBef>
                <a:spcPct val="0"/>
              </a:spcBef>
              <a:spcAft>
                <a:spcPts val="0"/>
              </a:spcAft>
              <a:buClrTx/>
              <a:buSzTx/>
              <a:buFont typeface="Arial" pitchFamily="34" charset="0"/>
              <a:buChar char="•"/>
              <a:tabLst/>
            </a:pPr>
            <a:r>
              <a:rPr lang="en-US" sz="2800" noProof="0" dirty="0" smtClean="0">
                <a:solidFill>
                  <a:schemeClr val="bg1"/>
                </a:solidFill>
                <a:latin typeface="+mj-lt"/>
                <a:ea typeface="+mj-ea"/>
                <a:cs typeface="+mj-cs"/>
              </a:rPr>
              <a:t>NAP Live: access from internal network</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Server Core</a:t>
            </a:r>
          </a:p>
        </p:txBody>
      </p:sp>
      <p:sp>
        <p:nvSpPr>
          <p:cNvPr id="4" name="TextBox 3"/>
          <p:cNvSpPr txBox="1"/>
          <p:nvPr/>
        </p:nvSpPr>
        <p:spPr>
          <a:xfrm>
            <a:off x="428596" y="785794"/>
            <a:ext cx="5500726" cy="500066"/>
          </a:xfrm>
          <a:prstGeom prst="rect">
            <a:avLst/>
          </a:prstGeom>
        </p:spPr>
        <p:txBody>
          <a:bodyPr vert="horz" wrap="none" lIns="91440" tIns="45720" rIns="91440" bIns="45720" rtlCol="0" anchor="ctr">
            <a:normAutofit/>
          </a:bodyPr>
          <a:lstStyle/>
          <a:p>
            <a:pPr>
              <a:spcBef>
                <a:spcPct val="0"/>
              </a:spcBef>
            </a:pPr>
            <a:r>
              <a:rPr lang="en-US" sz="2000" dirty="0" smtClean="0">
                <a:solidFill>
                  <a:srgbClr val="D1E4F3"/>
                </a:solidFill>
                <a:sym typeface="Wingdings" pitchFamily="2" charset="2"/>
              </a:rPr>
              <a:t>Minimal server footprint for reduced maintenance</a:t>
            </a:r>
            <a:endParaRPr kumimoji="0" lang="en-US" sz="2000" b="1" i="1" u="none" strike="noStrike" kern="1200" cap="none" spc="0" normalizeH="0" baseline="0" noProof="0" dirty="0" smtClean="0">
              <a:ln>
                <a:noFill/>
              </a:ln>
              <a:solidFill>
                <a:srgbClr val="FFC000"/>
              </a:solidFill>
              <a:effectLst/>
              <a:uLnTx/>
              <a:uFillTx/>
              <a:latin typeface="+mj-lt"/>
              <a:ea typeface="+mj-ea"/>
              <a:cs typeface="+mj-cs"/>
            </a:endParaRPr>
          </a:p>
        </p:txBody>
      </p:sp>
      <p:sp>
        <p:nvSpPr>
          <p:cNvPr id="6" name="Rectangle 5"/>
          <p:cNvSpPr>
            <a:spLocks noChangeArrowheads="1"/>
          </p:cNvSpPr>
          <p:nvPr/>
        </p:nvSpPr>
        <p:spPr bwMode="auto">
          <a:xfrm>
            <a:off x="1757082" y="1428736"/>
            <a:ext cx="5601000" cy="2747007"/>
          </a:xfrm>
          <a:prstGeom prst="rect">
            <a:avLst/>
          </a:prstGeom>
          <a:gradFill rotWithShape="1">
            <a:gsLst>
              <a:gs pos="0">
                <a:schemeClr val="accent2">
                  <a:lumMod val="50000"/>
                  <a:alpha val="80000"/>
                </a:schemeClr>
              </a:gs>
              <a:gs pos="50000">
                <a:schemeClr val="accent2">
                  <a:alpha val="80000"/>
                </a:schemeClr>
              </a:gs>
            </a:gsLst>
            <a:lin ang="2700000" scaled="1"/>
          </a:gradFill>
          <a:ln w="9525" algn="ctr">
            <a:solidFill>
              <a:schemeClr val="bg2"/>
            </a:solidFill>
            <a:prstDash val="lgDash"/>
            <a:miter lim="800000"/>
            <a:headEnd/>
            <a:tailEnd/>
          </a:ln>
          <a:effectLst>
            <a:outerShdw blurRad="50800" dist="38100" dir="2700000" algn="tl" rotWithShape="0">
              <a:prstClr val="black">
                <a:alpha val="40000"/>
              </a:prstClr>
            </a:outerShdw>
          </a:effectLst>
          <a:scene3d>
            <a:camera prst="obliqueBottomRight"/>
            <a:lightRig rig="threePt" dir="t"/>
          </a:scene3d>
          <a:sp3d>
            <a:bevelT/>
          </a:sp3d>
        </p:spPr>
        <p:txBody>
          <a:bodyPr/>
          <a:lstStyle/>
          <a:p>
            <a:pPr eaLnBrk="1" hangingPunct="1">
              <a:lnSpc>
                <a:spcPct val="90000"/>
              </a:lnSpc>
              <a:spcBef>
                <a:spcPct val="30000"/>
              </a:spcBef>
            </a:pPr>
            <a:r>
              <a:rPr lang="en-US" sz="2400" dirty="0">
                <a:solidFill>
                  <a:schemeClr val="tx1"/>
                </a:solidFill>
                <a:cs typeface="Arial" charset="0"/>
              </a:rPr>
              <a:t>Server </a:t>
            </a:r>
            <a:r>
              <a:rPr lang="en-US" sz="2400" dirty="0" smtClean="0">
                <a:solidFill>
                  <a:schemeClr val="tx1"/>
                </a:solidFill>
                <a:cs typeface="Arial" charset="0"/>
              </a:rPr>
              <a:t>Core</a:t>
            </a:r>
            <a:endParaRPr lang="en-US" sz="2400" dirty="0">
              <a:solidFill>
                <a:schemeClr val="tx1"/>
              </a:solidFill>
              <a:cs typeface="Arial" charset="0"/>
            </a:endParaRPr>
          </a:p>
        </p:txBody>
      </p:sp>
      <p:sp>
        <p:nvSpPr>
          <p:cNvPr id="7" name="Rectangle 6"/>
          <p:cNvSpPr>
            <a:spLocks noChangeArrowheads="1"/>
          </p:cNvSpPr>
          <p:nvPr/>
        </p:nvSpPr>
        <p:spPr bwMode="auto">
          <a:xfrm>
            <a:off x="2089058" y="1968579"/>
            <a:ext cx="2299827" cy="973453"/>
          </a:xfrm>
          <a:prstGeom prst="rect">
            <a:avLst/>
          </a:prstGeom>
          <a:gradFill>
            <a:gsLst>
              <a:gs pos="0">
                <a:srgbClr val="00B050">
                  <a:alpha val="90000"/>
                </a:srgbClr>
              </a:gs>
              <a:gs pos="50000">
                <a:srgbClr val="4BFF9C">
                  <a:alpha val="89804"/>
                </a:srgbClr>
              </a:gs>
            </a:gsLst>
            <a:lin ang="2700000" scaled="1"/>
          </a:gradFill>
          <a:ln w="3175" algn="ctr">
            <a:solidFill>
              <a:schemeClr val="bg2"/>
            </a:solidFill>
            <a:miter lim="800000"/>
            <a:headEnd/>
            <a:tailEnd/>
          </a:ln>
          <a:effectLst>
            <a:outerShdw blurRad="50800" dist="38100" dir="2700000" algn="tl" rotWithShape="0">
              <a:prstClr val="black">
                <a:alpha val="40000"/>
              </a:prstClr>
            </a:outerShdw>
          </a:effectLst>
          <a:scene3d>
            <a:camera prst="obliqueBottomRight"/>
            <a:lightRig rig="threePt" dir="t"/>
          </a:scene3d>
          <a:sp3d>
            <a:bevelT/>
          </a:sp3d>
        </p:spPr>
        <p:txBody>
          <a:bodyPr anchor="ctr"/>
          <a:lstStyle/>
          <a:p>
            <a:pPr algn="l" eaLnBrk="1" hangingPunct="1">
              <a:lnSpc>
                <a:spcPct val="90000"/>
              </a:lnSpc>
              <a:spcBef>
                <a:spcPct val="30000"/>
              </a:spcBef>
            </a:pPr>
            <a:r>
              <a:rPr lang="en-US" sz="1600" dirty="0" smtClean="0">
                <a:solidFill>
                  <a:srgbClr val="000000"/>
                </a:solidFill>
                <a:cs typeface="Arial" charset="0"/>
              </a:rPr>
              <a:t>Security</a:t>
            </a:r>
            <a:r>
              <a:rPr lang="en-US" sz="1600" dirty="0">
                <a:solidFill>
                  <a:srgbClr val="000000"/>
                </a:solidFill>
                <a:cs typeface="Arial" charset="0"/>
              </a:rPr>
              <a:t>, TCP/IP, File Systems, RPC,</a:t>
            </a:r>
            <a:br>
              <a:rPr lang="en-US" sz="1600" dirty="0">
                <a:solidFill>
                  <a:srgbClr val="000000"/>
                </a:solidFill>
                <a:cs typeface="Arial" charset="0"/>
              </a:rPr>
            </a:br>
            <a:r>
              <a:rPr lang="en-US" sz="1600" dirty="0">
                <a:solidFill>
                  <a:srgbClr val="000000"/>
                </a:solidFill>
                <a:cs typeface="Arial" charset="0"/>
              </a:rPr>
              <a:t>plus other Core Server Sub-Systems</a:t>
            </a:r>
          </a:p>
        </p:txBody>
      </p:sp>
      <p:pic>
        <p:nvPicPr>
          <p:cNvPr id="8" name="Rectangle 24598" descr="Server"/>
          <p:cNvPicPr>
            <a:picLocks noChangeAspect="1" noChangeArrowheads="1"/>
          </p:cNvPicPr>
          <p:nvPr/>
        </p:nvPicPr>
        <p:blipFill>
          <a:blip r:embed="rId4"/>
          <a:srcRect/>
          <a:stretch>
            <a:fillRect/>
          </a:stretch>
        </p:blipFill>
        <p:spPr bwMode="auto">
          <a:xfrm>
            <a:off x="4582000" y="1865729"/>
            <a:ext cx="1663632" cy="2273432"/>
          </a:xfrm>
          <a:prstGeom prst="rect">
            <a:avLst/>
          </a:prstGeom>
          <a:noFill/>
          <a:ln w="9525">
            <a:noFill/>
            <a:miter lim="800000"/>
            <a:headEnd/>
            <a:tailEnd/>
          </a:ln>
          <a:effectLst>
            <a:outerShdw blurRad="50800" dist="50800" dir="2700000" sx="101000" sy="101000" algn="tl" rotWithShape="0">
              <a:prstClr val="black">
                <a:alpha val="40000"/>
              </a:prstClr>
            </a:outerShdw>
          </a:effectLst>
        </p:spPr>
      </p:pic>
      <p:sp>
        <p:nvSpPr>
          <p:cNvPr id="9" name="Rectangle 6"/>
          <p:cNvSpPr>
            <a:spLocks noChangeArrowheads="1"/>
          </p:cNvSpPr>
          <p:nvPr/>
        </p:nvSpPr>
        <p:spPr bwMode="auto">
          <a:xfrm>
            <a:off x="2833129" y="3149485"/>
            <a:ext cx="1603857" cy="873025"/>
          </a:xfrm>
          <a:prstGeom prst="rect">
            <a:avLst/>
          </a:prstGeom>
          <a:gradFill>
            <a:gsLst>
              <a:gs pos="0">
                <a:srgbClr val="00B050">
                  <a:alpha val="90000"/>
                </a:srgbClr>
              </a:gs>
              <a:gs pos="50000">
                <a:srgbClr val="4BFF9C">
                  <a:alpha val="89804"/>
                </a:srgbClr>
              </a:gs>
            </a:gsLst>
            <a:lin ang="2700000" scaled="1"/>
          </a:gradFill>
          <a:ln w="3175" algn="ctr">
            <a:solidFill>
              <a:schemeClr val="bg2"/>
            </a:solidFill>
            <a:miter lim="800000"/>
            <a:headEnd/>
            <a:tailEnd/>
          </a:ln>
          <a:effectLst>
            <a:outerShdw blurRad="50800" dist="38100" dir="2700000" algn="tl" rotWithShape="0">
              <a:prstClr val="black">
                <a:alpha val="40000"/>
              </a:prstClr>
            </a:outerShdw>
          </a:effectLst>
          <a:scene3d>
            <a:camera prst="obliqueBottomRight"/>
            <a:lightRig rig="threePt" dir="t"/>
          </a:scene3d>
          <a:sp3d>
            <a:bevelT/>
          </a:sp3d>
        </p:spPr>
        <p:txBody>
          <a:bodyPr anchor="ctr"/>
          <a:lstStyle/>
          <a:p>
            <a:pPr>
              <a:lnSpc>
                <a:spcPct val="90000"/>
              </a:lnSpc>
              <a:spcBef>
                <a:spcPct val="30000"/>
              </a:spcBef>
              <a:defRPr/>
            </a:pPr>
            <a:r>
              <a:rPr lang="en-US" dirty="0" smtClean="0">
                <a:cs typeface="Arial" charset="0"/>
              </a:rPr>
              <a:t>GUI, CLR, </a:t>
            </a:r>
            <a:br>
              <a:rPr lang="en-US" dirty="0" smtClean="0">
                <a:cs typeface="Arial" charset="0"/>
              </a:rPr>
            </a:br>
            <a:r>
              <a:rPr lang="en-US" dirty="0" smtClean="0">
                <a:cs typeface="Arial" charset="0"/>
              </a:rPr>
              <a:t>Shell, IE, OE, </a:t>
            </a:r>
            <a:br>
              <a:rPr lang="en-US" dirty="0" smtClean="0">
                <a:cs typeface="Arial" charset="0"/>
              </a:rPr>
            </a:br>
            <a:r>
              <a:rPr lang="en-US" dirty="0" smtClean="0">
                <a:cs typeface="Arial" charset="0"/>
              </a:rPr>
              <a:t>etc.</a:t>
            </a:r>
            <a:endParaRPr lang="en-US" dirty="0">
              <a:cs typeface="Arial" charset="0"/>
            </a:endParaRPr>
          </a:p>
        </p:txBody>
      </p:sp>
      <p:sp>
        <p:nvSpPr>
          <p:cNvPr id="10" name="AutoShape 19"/>
          <p:cNvSpPr>
            <a:spLocks noChangeArrowheads="1"/>
          </p:cNvSpPr>
          <p:nvPr/>
        </p:nvSpPr>
        <p:spPr bwMode="auto">
          <a:xfrm>
            <a:off x="3286116" y="3214686"/>
            <a:ext cx="625840" cy="647161"/>
          </a:xfrm>
          <a:custGeom>
            <a:avLst/>
            <a:gdLst>
              <a:gd name="T0" fmla="*/ 37429047 w 21600"/>
              <a:gd name="T1" fmla="*/ 0 h 21600"/>
              <a:gd name="T2" fmla="*/ 10961845 w 21600"/>
              <a:gd name="T3" fmla="*/ 12314966 h 21600"/>
              <a:gd name="T4" fmla="*/ 0 w 21600"/>
              <a:gd name="T5" fmla="*/ 42049332 h 21600"/>
              <a:gd name="T6" fmla="*/ 10961845 w 21600"/>
              <a:gd name="T7" fmla="*/ 71783640 h 21600"/>
              <a:gd name="T8" fmla="*/ 37429047 w 21600"/>
              <a:gd name="T9" fmla="*/ 84098603 h 21600"/>
              <a:gd name="T10" fmla="*/ 63896193 w 21600"/>
              <a:gd name="T11" fmla="*/ 71783640 h 21600"/>
              <a:gd name="T12" fmla="*/ 74858035 w 21600"/>
              <a:gd name="T13" fmla="*/ 42049332 h 21600"/>
              <a:gd name="T14" fmla="*/ 63896193 w 21600"/>
              <a:gd name="T15" fmla="*/ 1231496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68000"/>
            </a:srgbClr>
          </a:solidFill>
          <a:ln w="3175" algn="ctr">
            <a:noFill/>
            <a:miter lim="800000"/>
            <a:headEnd/>
            <a:tailEnd/>
          </a:ln>
          <a:effectLst>
            <a:outerShdw blurRad="50800" dist="38100" dir="2700000" algn="tl" rotWithShape="0">
              <a:prstClr val="black">
                <a:alpha val="40000"/>
              </a:prstClr>
            </a:outerShdw>
          </a:effectLst>
          <a:scene3d>
            <a:camera prst="obliqueBottomRight"/>
            <a:lightRig rig="threePt" dir="t"/>
          </a:scene3d>
          <a:sp3d>
            <a:bevelT/>
          </a:sp3d>
        </p:spPr>
        <p:txBody>
          <a:bodyPr wrap="none" anchor="ctr"/>
          <a:lstStyle/>
          <a:p>
            <a:endParaRPr lang="en-US" dirty="0"/>
          </a:p>
        </p:txBody>
      </p:sp>
      <p:sp>
        <p:nvSpPr>
          <p:cNvPr id="11" name="Rectangle 7"/>
          <p:cNvSpPr>
            <a:spLocks noChangeArrowheads="1"/>
          </p:cNvSpPr>
          <p:nvPr/>
        </p:nvSpPr>
        <p:spPr bwMode="auto">
          <a:xfrm>
            <a:off x="5704168" y="1996021"/>
            <a:ext cx="649288" cy="394206"/>
          </a:xfrm>
          <a:prstGeom prst="rect">
            <a:avLst/>
          </a:prstGeom>
          <a:gradFill>
            <a:gsLst>
              <a:gs pos="0">
                <a:srgbClr val="00B050">
                  <a:alpha val="90000"/>
                </a:srgbClr>
              </a:gs>
              <a:gs pos="50000">
                <a:srgbClr val="4BFF9C">
                  <a:alpha val="89804"/>
                </a:srgbClr>
              </a:gs>
            </a:gsLst>
            <a:lin ang="2700000" scaled="1"/>
          </a:gradFill>
          <a:ln w="3175" algn="ctr">
            <a:solidFill>
              <a:schemeClr val="bg2"/>
            </a:solidFill>
            <a:miter lim="800000"/>
            <a:headEnd/>
            <a:tailEnd/>
          </a:ln>
          <a:scene3d>
            <a:camera prst="isometricOffAxis2Left"/>
            <a:lightRig rig="threePt" dir="t"/>
          </a:scene3d>
          <a:sp3d extrusionH="31750">
            <a:bevelT/>
          </a:sp3d>
        </p:spPr>
        <p:txBody>
          <a:bodyPr anchor="ctr"/>
          <a:lstStyle/>
          <a:p>
            <a:pPr eaLnBrk="1" hangingPunct="1">
              <a:lnSpc>
                <a:spcPct val="90000"/>
              </a:lnSpc>
              <a:spcBef>
                <a:spcPct val="30000"/>
              </a:spcBef>
            </a:pPr>
            <a:r>
              <a:rPr lang="en-US" sz="1600" dirty="0" err="1" smtClean="0">
                <a:solidFill>
                  <a:srgbClr val="000000"/>
                </a:solidFill>
                <a:cs typeface="Arial" charset="0"/>
              </a:rPr>
              <a:t>WSv</a:t>
            </a:r>
            <a:endParaRPr lang="en-US" sz="1600" dirty="0">
              <a:solidFill>
                <a:srgbClr val="000000"/>
              </a:solidFill>
              <a:cs typeface="Arial" charset="0"/>
            </a:endParaRPr>
          </a:p>
        </p:txBody>
      </p:sp>
      <p:sp>
        <p:nvSpPr>
          <p:cNvPr id="12" name="Rectangle 8"/>
          <p:cNvSpPr>
            <a:spLocks noChangeArrowheads="1"/>
          </p:cNvSpPr>
          <p:nvPr/>
        </p:nvSpPr>
        <p:spPr bwMode="auto">
          <a:xfrm>
            <a:off x="5702091" y="2424649"/>
            <a:ext cx="649288" cy="391670"/>
          </a:xfrm>
          <a:prstGeom prst="rect">
            <a:avLst/>
          </a:prstGeom>
          <a:gradFill>
            <a:gsLst>
              <a:gs pos="0">
                <a:srgbClr val="00B050">
                  <a:alpha val="90000"/>
                </a:srgbClr>
              </a:gs>
              <a:gs pos="50000">
                <a:srgbClr val="4BFF9C">
                  <a:alpha val="89804"/>
                </a:srgbClr>
              </a:gs>
            </a:gsLst>
            <a:lin ang="2700000" scaled="1"/>
          </a:gradFill>
          <a:ln w="3175" algn="ctr">
            <a:solidFill>
              <a:schemeClr val="bg2"/>
            </a:solidFill>
            <a:miter lim="800000"/>
            <a:headEnd/>
            <a:tailEnd/>
          </a:ln>
          <a:scene3d>
            <a:camera prst="isometricOffAxis2Left"/>
            <a:lightRig rig="threePt" dir="t"/>
          </a:scene3d>
          <a:sp3d extrusionH="31750">
            <a:bevelT/>
          </a:sp3d>
        </p:spPr>
        <p:txBody>
          <a:bodyPr lIns="45720" rIns="45720" anchor="ctr"/>
          <a:lstStyle/>
          <a:p>
            <a:pPr eaLnBrk="1" hangingPunct="1">
              <a:lnSpc>
                <a:spcPct val="90000"/>
              </a:lnSpc>
              <a:spcBef>
                <a:spcPct val="30000"/>
              </a:spcBef>
            </a:pPr>
            <a:r>
              <a:rPr lang="en-US" sz="1600" dirty="0">
                <a:solidFill>
                  <a:srgbClr val="000000"/>
                </a:solidFill>
                <a:cs typeface="Arial" charset="0"/>
              </a:rPr>
              <a:t>DHCP</a:t>
            </a:r>
          </a:p>
        </p:txBody>
      </p:sp>
      <p:sp>
        <p:nvSpPr>
          <p:cNvPr id="13" name="Rectangle 9"/>
          <p:cNvSpPr>
            <a:spLocks noChangeArrowheads="1"/>
          </p:cNvSpPr>
          <p:nvPr/>
        </p:nvSpPr>
        <p:spPr bwMode="auto">
          <a:xfrm>
            <a:off x="5702091" y="2853277"/>
            <a:ext cx="649288" cy="391670"/>
          </a:xfrm>
          <a:prstGeom prst="rect">
            <a:avLst/>
          </a:prstGeom>
          <a:gradFill>
            <a:gsLst>
              <a:gs pos="0">
                <a:srgbClr val="00B050">
                  <a:alpha val="90000"/>
                </a:srgbClr>
              </a:gs>
              <a:gs pos="50000">
                <a:srgbClr val="4BFF9C">
                  <a:alpha val="89804"/>
                </a:srgbClr>
              </a:gs>
            </a:gsLst>
            <a:lin ang="2700000" scaled="1"/>
          </a:gradFill>
          <a:ln w="3175" algn="ctr">
            <a:solidFill>
              <a:schemeClr val="bg2"/>
            </a:solidFill>
            <a:miter lim="800000"/>
            <a:headEnd/>
            <a:tailEnd/>
          </a:ln>
          <a:scene3d>
            <a:camera prst="isometricOffAxis2Left"/>
            <a:lightRig rig="threePt" dir="t"/>
          </a:scene3d>
          <a:sp3d extrusionH="31750">
            <a:bevelT/>
          </a:sp3d>
        </p:spPr>
        <p:txBody>
          <a:bodyPr anchor="ctr"/>
          <a:lstStyle/>
          <a:p>
            <a:pPr eaLnBrk="1" hangingPunct="1">
              <a:lnSpc>
                <a:spcPct val="90000"/>
              </a:lnSpc>
              <a:spcBef>
                <a:spcPct val="30000"/>
              </a:spcBef>
            </a:pPr>
            <a:r>
              <a:rPr lang="en-US" sz="1600" dirty="0" smtClean="0">
                <a:solidFill>
                  <a:srgbClr val="000000"/>
                </a:solidFill>
                <a:cs typeface="Arial" charset="0"/>
              </a:rPr>
              <a:t>DNS</a:t>
            </a:r>
            <a:endParaRPr lang="en-US" sz="1600" dirty="0">
              <a:solidFill>
                <a:srgbClr val="000000"/>
              </a:solidFill>
              <a:cs typeface="Arial" charset="0"/>
            </a:endParaRPr>
          </a:p>
        </p:txBody>
      </p:sp>
      <p:sp>
        <p:nvSpPr>
          <p:cNvPr id="14" name="Rectangle 10"/>
          <p:cNvSpPr>
            <a:spLocks noChangeArrowheads="1"/>
          </p:cNvSpPr>
          <p:nvPr/>
        </p:nvSpPr>
        <p:spPr bwMode="auto">
          <a:xfrm>
            <a:off x="5704167" y="3281905"/>
            <a:ext cx="649288" cy="391670"/>
          </a:xfrm>
          <a:prstGeom prst="rect">
            <a:avLst/>
          </a:prstGeom>
          <a:gradFill>
            <a:gsLst>
              <a:gs pos="0">
                <a:srgbClr val="00B050">
                  <a:alpha val="90000"/>
                </a:srgbClr>
              </a:gs>
              <a:gs pos="50000">
                <a:srgbClr val="4BFF9C">
                  <a:alpha val="89804"/>
                </a:srgbClr>
              </a:gs>
            </a:gsLst>
            <a:lin ang="2700000" scaled="1"/>
          </a:gradFill>
          <a:ln w="3175" algn="ctr">
            <a:solidFill>
              <a:schemeClr val="bg2"/>
            </a:solidFill>
            <a:miter lim="800000"/>
            <a:headEnd/>
            <a:tailEnd/>
          </a:ln>
          <a:scene3d>
            <a:camera prst="isometricOffAxis2Left"/>
            <a:lightRig rig="threePt" dir="t"/>
          </a:scene3d>
          <a:sp3d extrusionH="31750">
            <a:bevelT/>
          </a:sp3d>
        </p:spPr>
        <p:txBody>
          <a:bodyPr anchor="ctr"/>
          <a:lstStyle/>
          <a:p>
            <a:pPr eaLnBrk="1" hangingPunct="1">
              <a:lnSpc>
                <a:spcPct val="90000"/>
              </a:lnSpc>
              <a:spcBef>
                <a:spcPct val="30000"/>
              </a:spcBef>
            </a:pPr>
            <a:r>
              <a:rPr lang="en-US" sz="1600" dirty="0" smtClean="0">
                <a:solidFill>
                  <a:srgbClr val="000000"/>
                </a:solidFill>
                <a:cs typeface="Arial" charset="0"/>
              </a:rPr>
              <a:t>File</a:t>
            </a:r>
            <a:endParaRPr lang="en-US" sz="1600" dirty="0">
              <a:solidFill>
                <a:srgbClr val="000000"/>
              </a:solidFill>
              <a:cs typeface="Arial" charset="0"/>
            </a:endParaRPr>
          </a:p>
        </p:txBody>
      </p:sp>
      <p:sp>
        <p:nvSpPr>
          <p:cNvPr id="15" name="Rectangle 10"/>
          <p:cNvSpPr>
            <a:spLocks noChangeArrowheads="1"/>
          </p:cNvSpPr>
          <p:nvPr/>
        </p:nvSpPr>
        <p:spPr bwMode="auto">
          <a:xfrm>
            <a:off x="6407485" y="3378497"/>
            <a:ext cx="649288" cy="391670"/>
          </a:xfrm>
          <a:prstGeom prst="rect">
            <a:avLst/>
          </a:prstGeom>
          <a:gradFill>
            <a:gsLst>
              <a:gs pos="0">
                <a:srgbClr val="00B050">
                  <a:alpha val="90000"/>
                </a:srgbClr>
              </a:gs>
              <a:gs pos="50000">
                <a:srgbClr val="4BFF9C">
                  <a:alpha val="89804"/>
                </a:srgbClr>
              </a:gs>
            </a:gsLst>
            <a:lin ang="2700000" scaled="1"/>
          </a:gradFill>
          <a:ln w="3175" algn="ctr">
            <a:solidFill>
              <a:schemeClr val="bg2"/>
            </a:solidFill>
            <a:miter lim="800000"/>
            <a:headEnd/>
            <a:tailEnd/>
          </a:ln>
          <a:scene3d>
            <a:camera prst="isometricOffAxis2Left"/>
            <a:lightRig rig="threePt" dir="t"/>
          </a:scene3d>
          <a:sp3d extrusionH="31750">
            <a:bevelT/>
          </a:sp3d>
        </p:spPr>
        <p:txBody>
          <a:bodyPr anchor="ctr"/>
          <a:lstStyle/>
          <a:p>
            <a:pPr eaLnBrk="1" hangingPunct="1">
              <a:lnSpc>
                <a:spcPct val="90000"/>
              </a:lnSpc>
              <a:spcBef>
                <a:spcPct val="30000"/>
              </a:spcBef>
            </a:pPr>
            <a:r>
              <a:rPr lang="en-US" sz="1600" dirty="0" smtClean="0">
                <a:solidFill>
                  <a:srgbClr val="000000"/>
                </a:solidFill>
                <a:cs typeface="Arial" charset="0"/>
              </a:rPr>
              <a:t>Print</a:t>
            </a:r>
            <a:endParaRPr lang="en-US" sz="1600" dirty="0">
              <a:solidFill>
                <a:srgbClr val="000000"/>
              </a:solidFill>
              <a:cs typeface="Arial" charset="0"/>
            </a:endParaRPr>
          </a:p>
        </p:txBody>
      </p:sp>
      <p:sp>
        <p:nvSpPr>
          <p:cNvPr id="16" name="TextBox 15"/>
          <p:cNvSpPr txBox="1"/>
          <p:nvPr/>
        </p:nvSpPr>
        <p:spPr>
          <a:xfrm>
            <a:off x="1379447" y="4429132"/>
            <a:ext cx="7621709" cy="1323439"/>
          </a:xfrm>
          <a:prstGeom prst="rect">
            <a:avLst/>
          </a:prstGeom>
          <a:noFill/>
        </p:spPr>
        <p:txBody>
          <a:bodyPr wrap="square" rtlCol="0">
            <a:spAutoFit/>
          </a:bodyPr>
          <a:lstStyle/>
          <a:p>
            <a:pPr marL="447675" indent="-447675" algn="l">
              <a:buBlip>
                <a:blip r:embed="rId5"/>
              </a:buBlip>
            </a:pPr>
            <a:r>
              <a:rPr lang="en-US" sz="2000" dirty="0" smtClean="0">
                <a:solidFill>
                  <a:schemeClr val="bg1"/>
                </a:solidFill>
              </a:rPr>
              <a:t>Only a subset of the executable files and DLLs installed</a:t>
            </a:r>
          </a:p>
          <a:p>
            <a:pPr marL="447675" indent="-447675" algn="l">
              <a:buBlip>
                <a:blip r:embed="rId5"/>
              </a:buBlip>
            </a:pPr>
            <a:r>
              <a:rPr lang="en-US" sz="2000" dirty="0" smtClean="0">
                <a:solidFill>
                  <a:schemeClr val="bg1"/>
                </a:solidFill>
              </a:rPr>
              <a:t>No GUI interface installed</a:t>
            </a:r>
          </a:p>
          <a:p>
            <a:pPr marL="447675" indent="-447675" algn="l">
              <a:buBlip>
                <a:blip r:embed="rId5"/>
              </a:buBlip>
            </a:pPr>
            <a:r>
              <a:rPr lang="en-US" sz="2000" dirty="0" smtClean="0">
                <a:solidFill>
                  <a:schemeClr val="bg1"/>
                </a:solidFill>
              </a:rPr>
              <a:t>Five available Server Roles</a:t>
            </a:r>
          </a:p>
          <a:p>
            <a:pPr marL="447675" indent="-447675" algn="l">
              <a:buBlip>
                <a:blip r:embed="rId5"/>
              </a:buBlip>
            </a:pPr>
            <a:r>
              <a:rPr lang="en-US" sz="2000" dirty="0" smtClean="0">
                <a:solidFill>
                  <a:schemeClr val="bg1"/>
                </a:solidFill>
              </a:rPr>
              <a:t>Can be managed with remote tools</a:t>
            </a:r>
          </a:p>
        </p:txBody>
      </p:sp>
      <p:sp>
        <p:nvSpPr>
          <p:cNvPr id="17" name="Rectangle 9"/>
          <p:cNvSpPr>
            <a:spLocks noChangeArrowheads="1"/>
          </p:cNvSpPr>
          <p:nvPr/>
        </p:nvSpPr>
        <p:spPr bwMode="auto">
          <a:xfrm>
            <a:off x="6409944" y="2094962"/>
            <a:ext cx="649288" cy="391670"/>
          </a:xfrm>
          <a:prstGeom prst="rect">
            <a:avLst/>
          </a:prstGeom>
          <a:gradFill>
            <a:gsLst>
              <a:gs pos="0">
                <a:srgbClr val="00B050">
                  <a:alpha val="90000"/>
                </a:srgbClr>
              </a:gs>
              <a:gs pos="50000">
                <a:srgbClr val="4BFF9C">
                  <a:alpha val="89804"/>
                </a:srgbClr>
              </a:gs>
            </a:gsLst>
            <a:lin ang="2700000" scaled="1"/>
          </a:gradFill>
          <a:ln w="3175" algn="ctr">
            <a:solidFill>
              <a:schemeClr val="bg2"/>
            </a:solidFill>
            <a:miter lim="800000"/>
            <a:headEnd/>
            <a:tailEnd/>
          </a:ln>
          <a:scene3d>
            <a:camera prst="isometricOffAxis2Left"/>
            <a:lightRig rig="threePt" dir="t"/>
          </a:scene3d>
          <a:sp3d extrusionH="31750">
            <a:bevelT/>
          </a:sp3d>
        </p:spPr>
        <p:txBody>
          <a:bodyPr anchor="ctr"/>
          <a:lstStyle/>
          <a:p>
            <a:pPr eaLnBrk="1" hangingPunct="1">
              <a:lnSpc>
                <a:spcPct val="90000"/>
              </a:lnSpc>
              <a:spcBef>
                <a:spcPct val="30000"/>
              </a:spcBef>
            </a:pPr>
            <a:r>
              <a:rPr lang="en-US" sz="1600" dirty="0" smtClean="0">
                <a:solidFill>
                  <a:srgbClr val="000000"/>
                </a:solidFill>
                <a:cs typeface="Arial" charset="0"/>
              </a:rPr>
              <a:t>AD DS</a:t>
            </a:r>
            <a:endParaRPr lang="en-US" sz="1600" dirty="0">
              <a:solidFill>
                <a:srgbClr val="000000"/>
              </a:solidFill>
              <a:cs typeface="Arial" charset="0"/>
            </a:endParaRPr>
          </a:p>
        </p:txBody>
      </p:sp>
      <p:sp>
        <p:nvSpPr>
          <p:cNvPr id="18" name="Rectangle 10"/>
          <p:cNvSpPr>
            <a:spLocks noChangeArrowheads="1"/>
          </p:cNvSpPr>
          <p:nvPr/>
        </p:nvSpPr>
        <p:spPr bwMode="auto">
          <a:xfrm>
            <a:off x="6405207" y="2527077"/>
            <a:ext cx="649288" cy="391670"/>
          </a:xfrm>
          <a:prstGeom prst="rect">
            <a:avLst/>
          </a:prstGeom>
          <a:gradFill>
            <a:gsLst>
              <a:gs pos="0">
                <a:srgbClr val="00B050">
                  <a:alpha val="90000"/>
                </a:srgbClr>
              </a:gs>
              <a:gs pos="50000">
                <a:srgbClr val="4BFF9C">
                  <a:alpha val="89804"/>
                </a:srgbClr>
              </a:gs>
            </a:gsLst>
            <a:lin ang="2700000" scaled="1"/>
          </a:gradFill>
          <a:ln w="3175" algn="ctr">
            <a:solidFill>
              <a:schemeClr val="bg2"/>
            </a:solidFill>
            <a:miter lim="800000"/>
            <a:headEnd/>
            <a:tailEnd/>
          </a:ln>
          <a:scene3d>
            <a:camera prst="isometricOffAxis2Left"/>
            <a:lightRig rig="threePt" dir="t"/>
          </a:scene3d>
          <a:sp3d extrusionH="31750">
            <a:bevelT/>
          </a:sp3d>
        </p:spPr>
        <p:txBody>
          <a:bodyPr anchor="ctr"/>
          <a:lstStyle/>
          <a:p>
            <a:pPr eaLnBrk="1" hangingPunct="1">
              <a:lnSpc>
                <a:spcPct val="90000"/>
              </a:lnSpc>
              <a:spcBef>
                <a:spcPct val="30000"/>
              </a:spcBef>
            </a:pPr>
            <a:r>
              <a:rPr lang="en-US" sz="1600" dirty="0" smtClean="0">
                <a:solidFill>
                  <a:srgbClr val="000000"/>
                </a:solidFill>
                <a:cs typeface="Arial" charset="0"/>
              </a:rPr>
              <a:t>AD LDS</a:t>
            </a:r>
            <a:endParaRPr lang="en-US" sz="1600" dirty="0">
              <a:solidFill>
                <a:srgbClr val="000000"/>
              </a:solidFill>
              <a:cs typeface="Arial" charset="0"/>
            </a:endParaRPr>
          </a:p>
        </p:txBody>
      </p:sp>
      <p:sp>
        <p:nvSpPr>
          <p:cNvPr id="19" name="Rectangle 10"/>
          <p:cNvSpPr>
            <a:spLocks noChangeArrowheads="1"/>
          </p:cNvSpPr>
          <p:nvPr/>
        </p:nvSpPr>
        <p:spPr bwMode="auto">
          <a:xfrm>
            <a:off x="6409944" y="2955607"/>
            <a:ext cx="649288" cy="391670"/>
          </a:xfrm>
          <a:prstGeom prst="rect">
            <a:avLst/>
          </a:prstGeom>
          <a:gradFill>
            <a:gsLst>
              <a:gs pos="0">
                <a:srgbClr val="00B050">
                  <a:alpha val="90000"/>
                </a:srgbClr>
              </a:gs>
              <a:gs pos="50000">
                <a:srgbClr val="4BFF9C">
                  <a:alpha val="89804"/>
                </a:srgbClr>
              </a:gs>
            </a:gsLst>
            <a:lin ang="2700000" scaled="1"/>
          </a:gradFill>
          <a:ln w="3175" algn="ctr">
            <a:solidFill>
              <a:schemeClr val="bg2"/>
            </a:solidFill>
            <a:miter lim="800000"/>
            <a:headEnd/>
            <a:tailEnd/>
          </a:ln>
          <a:scene3d>
            <a:camera prst="isometricOffAxis2Left"/>
            <a:lightRig rig="threePt" dir="t"/>
          </a:scene3d>
          <a:sp3d extrusionH="31750">
            <a:bevelT/>
          </a:sp3d>
        </p:spPr>
        <p:txBody>
          <a:bodyPr anchor="ctr"/>
          <a:lstStyle/>
          <a:p>
            <a:pPr eaLnBrk="1" hangingPunct="1">
              <a:lnSpc>
                <a:spcPct val="90000"/>
              </a:lnSpc>
              <a:spcBef>
                <a:spcPct val="30000"/>
              </a:spcBef>
            </a:pPr>
            <a:r>
              <a:rPr lang="en-US" sz="1600" spc="-100" dirty="0" smtClean="0">
                <a:solidFill>
                  <a:srgbClr val="000000"/>
                </a:solidFill>
                <a:cs typeface="Arial" charset="0"/>
              </a:rPr>
              <a:t>Media</a:t>
            </a:r>
            <a:endParaRPr lang="en-US" sz="1600" spc="-100" dirty="0">
              <a:solidFill>
                <a:srgbClr val="000000"/>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000"/>
                            </p:stCondLst>
                            <p:childTnLst>
                              <p:par>
                                <p:cTn id="12" presetID="12" presetClass="entr" presetSubtype="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Right)">
                                      <p:cBhvr>
                                        <p:cTn id="14" dur="1000"/>
                                        <p:tgtEl>
                                          <p:spTgt spid="7"/>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wipe(left)">
                                      <p:cBhvr>
                                        <p:cTn id="18" dur="1000"/>
                                        <p:tgtEl>
                                          <p:spTgt spid="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Right)">
                                      <p:cBhvr>
                                        <p:cTn id="23" dur="1000"/>
                                        <p:tgtEl>
                                          <p:spTgt spid="9"/>
                                        </p:tgtEl>
                                      </p:cBhvr>
                                    </p:animEffect>
                                  </p:childTnLst>
                                </p:cTn>
                              </p:par>
                            </p:childTnLst>
                          </p:cTn>
                        </p:par>
                        <p:par>
                          <p:cTn id="24" fill="hold">
                            <p:stCondLst>
                              <p:cond delay="1000"/>
                            </p:stCondLst>
                            <p:childTnLst>
                              <p:par>
                                <p:cTn id="25" presetID="53"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Effect transition="in" filter="wipe(left)">
                                      <p:cBhvr>
                                        <p:cTn id="33" dur="1000"/>
                                        <p:tgtEl>
                                          <p:spTgt spid="1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slide(fromLeft)">
                                      <p:cBhvr>
                                        <p:cTn id="38" dur="500"/>
                                        <p:tgtEl>
                                          <p:spTgt spid="11"/>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slide(fromLeft)">
                                      <p:cBhvr>
                                        <p:cTn id="41" dur="500"/>
                                        <p:tgtEl>
                                          <p:spTgt spid="12"/>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slide(fromLeft)">
                                      <p:cBhvr>
                                        <p:cTn id="44" dur="500"/>
                                        <p:tgtEl>
                                          <p:spTgt spid="13"/>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slide(fromLeft)">
                                      <p:cBhvr>
                                        <p:cTn id="47" dur="500"/>
                                        <p:tgtEl>
                                          <p:spTgt spid="14"/>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slide(fromLeft)">
                                      <p:cBhvr>
                                        <p:cTn id="50" dur="500"/>
                                        <p:tgtEl>
                                          <p:spTgt spid="15"/>
                                        </p:tgtEl>
                                      </p:cBhvr>
                                    </p:animEffect>
                                  </p:childTnLst>
                                </p:cTn>
                              </p:par>
                              <p:par>
                                <p:cTn id="51" presetID="12" presetClass="entr" presetSubtype="8"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slide(fromLeft)">
                                      <p:cBhvr>
                                        <p:cTn id="53" dur="500"/>
                                        <p:tgtEl>
                                          <p:spTgt spid="17"/>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slide(fromLeft)">
                                      <p:cBhvr>
                                        <p:cTn id="56" dur="500"/>
                                        <p:tgtEl>
                                          <p:spTgt spid="18"/>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lide(fromLeft)">
                                      <p:cBhvr>
                                        <p:cTn id="59" dur="500"/>
                                        <p:tgtEl>
                                          <p:spTgt spid="19"/>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16">
                                            <p:txEl>
                                              <p:pRg st="2" end="2"/>
                                            </p:txEl>
                                          </p:spTgt>
                                        </p:tgtEl>
                                        <p:attrNameLst>
                                          <p:attrName>style.visibility</p:attrName>
                                        </p:attrNameLst>
                                      </p:cBhvr>
                                      <p:to>
                                        <p:strVal val="visible"/>
                                      </p:to>
                                    </p:set>
                                    <p:animEffect transition="in" filter="wipe(left)">
                                      <p:cBhvr>
                                        <p:cTn id="63" dur="1000"/>
                                        <p:tgtEl>
                                          <p:spTgt spid="16">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6">
                                            <p:txEl>
                                              <p:pRg st="3" end="3"/>
                                            </p:txEl>
                                          </p:spTgt>
                                        </p:tgtEl>
                                        <p:attrNameLst>
                                          <p:attrName>style.visibility</p:attrName>
                                        </p:attrNameLst>
                                      </p:cBhvr>
                                      <p:to>
                                        <p:strVal val="visible"/>
                                      </p:to>
                                    </p:set>
                                    <p:animEffect transition="in" filter="wipe(left)">
                                      <p:cBhvr>
                                        <p:cTn id="68" dur="1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Server Core</a:t>
            </a:r>
          </a:p>
        </p:txBody>
      </p:sp>
      <p:sp>
        <p:nvSpPr>
          <p:cNvPr id="6" name="TextBox 5"/>
          <p:cNvSpPr txBox="1"/>
          <p:nvPr/>
        </p:nvSpPr>
        <p:spPr>
          <a:xfrm>
            <a:off x="457200" y="1143000"/>
            <a:ext cx="914400" cy="2209800"/>
          </a:xfrm>
          <a:prstGeom prst="rect">
            <a:avLst/>
          </a:prstGeom>
        </p:spPr>
        <p:txBody>
          <a:bodyPr vert="horz" wrap="none" lIns="91440" tIns="45720" rIns="91440" bIns="45720" rtlCol="0" anchor="ctr">
            <a:noAutofit/>
          </a:bodyPr>
          <a:lstStyle/>
          <a:p>
            <a:pPr marL="0" marR="0" indent="0" defTabSz="914400" rtl="0" eaLnBrk="1" fontAlgn="auto" latinLnBrk="0" hangingPunct="1">
              <a:lnSpc>
                <a:spcPct val="100000"/>
              </a:lnSpc>
              <a:spcBef>
                <a:spcPct val="0"/>
              </a:spcBef>
              <a:spcAft>
                <a:spcPts val="0"/>
              </a:spcAft>
              <a:buClrTx/>
              <a:buSzTx/>
              <a:buFont typeface="Arial" pitchFamily="34" charset="0"/>
              <a:buChar char="•"/>
              <a:tabLst/>
            </a:pPr>
            <a:r>
              <a:rPr lang="en-US" sz="2800" noProof="0" dirty="0" smtClean="0">
                <a:solidFill>
                  <a:schemeClr val="bg1"/>
                </a:solidFill>
                <a:latin typeface="+mj-lt"/>
                <a:ea typeface="+mj-ea"/>
                <a:cs typeface="+mj-cs"/>
              </a:rPr>
              <a:t>Server Core management console</a:t>
            </a:r>
          </a:p>
          <a:p>
            <a:pPr marL="0" marR="0" indent="0" defTabSz="914400" rtl="0" eaLnBrk="1" fontAlgn="auto" latinLnBrk="0" hangingPunct="1">
              <a:lnSpc>
                <a:spcPct val="100000"/>
              </a:lnSpc>
              <a:spcBef>
                <a:spcPct val="0"/>
              </a:spcBef>
              <a:spcAft>
                <a:spcPts val="0"/>
              </a:spcAft>
              <a:buClrTx/>
              <a:buSzTx/>
              <a:buFont typeface="Arial" pitchFamily="34" charset="0"/>
              <a:buChar char="•"/>
              <a:tabLst/>
            </a:pPr>
            <a:r>
              <a:rPr lang="en-US" sz="2800" noProof="0" dirty="0" smtClean="0">
                <a:solidFill>
                  <a:schemeClr val="bg1"/>
                </a:solidFill>
                <a:latin typeface="+mj-lt"/>
                <a:ea typeface="+mj-ea"/>
                <a:cs typeface="+mj-cs"/>
              </a:rPr>
              <a:t>Server Core – configuring network &amp; firewall</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Read-only Domain</a:t>
            </a:r>
            <a:r>
              <a:rPr kumimoji="0" lang="en-US" sz="4400" b="1" i="1" u="none" strike="noStrike" kern="1200" cap="none" spc="0" normalizeH="0" noProof="0" dirty="0" smtClean="0">
                <a:ln>
                  <a:noFill/>
                </a:ln>
                <a:solidFill>
                  <a:srgbClr val="FFC000"/>
                </a:solidFill>
                <a:effectLst/>
                <a:uLnTx/>
                <a:uFillTx/>
                <a:latin typeface="+mj-lt"/>
                <a:ea typeface="+mj-ea"/>
                <a:cs typeface="+mj-cs"/>
              </a:rPr>
              <a:t> Controller</a:t>
            </a:r>
            <a:endParaRPr kumimoji="0" lang="en-US" sz="4400" b="1" i="1" u="none" strike="noStrike" kern="1200" cap="none" spc="0" normalizeH="0" baseline="0" noProof="0" dirty="0" smtClean="0">
              <a:ln>
                <a:noFill/>
              </a:ln>
              <a:solidFill>
                <a:srgbClr val="FFC000"/>
              </a:solidFill>
              <a:effectLst/>
              <a:uLnTx/>
              <a:uFillTx/>
              <a:latin typeface="+mj-lt"/>
              <a:ea typeface="+mj-ea"/>
              <a:cs typeface="+mj-cs"/>
            </a:endParaRPr>
          </a:p>
        </p:txBody>
      </p:sp>
      <p:sp>
        <p:nvSpPr>
          <p:cNvPr id="4" name="TextBox 3"/>
          <p:cNvSpPr txBox="1"/>
          <p:nvPr/>
        </p:nvSpPr>
        <p:spPr>
          <a:xfrm>
            <a:off x="428596" y="785794"/>
            <a:ext cx="5500726" cy="500066"/>
          </a:xfrm>
          <a:prstGeom prst="rect">
            <a:avLst/>
          </a:prstGeom>
        </p:spPr>
        <p:txBody>
          <a:bodyPr vert="horz" wrap="none" lIns="91440" tIns="45720" rIns="91440" bIns="45720" rtlCol="0" anchor="ctr">
            <a:normAutofit/>
          </a:bodyPr>
          <a:lstStyle/>
          <a:p>
            <a:pPr>
              <a:spcBef>
                <a:spcPct val="0"/>
              </a:spcBef>
            </a:pPr>
            <a:r>
              <a:rPr lang="en-US" sz="2000" dirty="0" smtClean="0">
                <a:solidFill>
                  <a:srgbClr val="D1E4F3"/>
                </a:solidFill>
                <a:sym typeface="Wingdings" pitchFamily="2" charset="2"/>
              </a:rPr>
              <a:t>Minimal server footprint for reduced maintenance</a:t>
            </a:r>
            <a:endParaRPr kumimoji="0" lang="en-US" sz="2000" b="1" i="1" u="none" strike="noStrike" kern="1200" cap="none" spc="0" normalizeH="0" baseline="0" noProof="0" dirty="0" smtClean="0">
              <a:ln>
                <a:noFill/>
              </a:ln>
              <a:solidFill>
                <a:srgbClr val="FFC000"/>
              </a:solidFill>
              <a:effectLst/>
              <a:uLnTx/>
              <a:uFillTx/>
              <a:latin typeface="+mj-lt"/>
              <a:ea typeface="+mj-ea"/>
              <a:cs typeface="+mj-cs"/>
            </a:endParaRPr>
          </a:p>
        </p:txBody>
      </p:sp>
      <p:sp>
        <p:nvSpPr>
          <p:cNvPr id="6" name="Text Box 31"/>
          <p:cNvSpPr txBox="1">
            <a:spLocks noChangeArrowheads="1"/>
          </p:cNvSpPr>
          <p:nvPr/>
        </p:nvSpPr>
        <p:spPr bwMode="auto">
          <a:xfrm>
            <a:off x="2171385" y="3081791"/>
            <a:ext cx="1549400" cy="396875"/>
          </a:xfrm>
          <a:prstGeom prst="rect">
            <a:avLst/>
          </a:prstGeom>
          <a:noFill/>
          <a:ln w="12700">
            <a:noFill/>
            <a:miter lim="800000"/>
            <a:headEnd/>
            <a:tailEnd/>
          </a:ln>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rPr>
              <a:t>Main Office</a:t>
            </a:r>
            <a:endParaRPr kumimoji="0" lang="en-US" sz="1800" b="0" i="0" u="none" strike="noStrike" kern="0" cap="none" spc="0" normalizeH="0" baseline="0" noProof="0" dirty="0" smtClean="0">
              <a:ln>
                <a:noFill/>
              </a:ln>
              <a:solidFill>
                <a:srgbClr val="000000"/>
              </a:solidFill>
              <a:effectLst/>
              <a:uLnTx/>
              <a:uFillTx/>
            </a:endParaRPr>
          </a:p>
        </p:txBody>
      </p:sp>
      <p:sp>
        <p:nvSpPr>
          <p:cNvPr id="7" name="Text Box 31"/>
          <p:cNvSpPr txBox="1">
            <a:spLocks noChangeArrowheads="1"/>
          </p:cNvSpPr>
          <p:nvPr/>
        </p:nvSpPr>
        <p:spPr bwMode="auto">
          <a:xfrm>
            <a:off x="5824486" y="3200418"/>
            <a:ext cx="1865313" cy="400050"/>
          </a:xfrm>
          <a:prstGeom prst="rect">
            <a:avLst/>
          </a:prstGeom>
          <a:noFill/>
          <a:ln w="12700">
            <a:noFill/>
            <a:miter lim="800000"/>
            <a:headEnd/>
            <a:tailEnd/>
          </a:ln>
        </p:spPr>
        <p:txBody>
          <a:bodyPr wrap="non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2000" b="1" i="0" u="none" strike="noStrike" kern="0" cap="none" spc="0" normalizeH="0" baseline="0" noProof="0" dirty="0" smtClean="0">
                <a:ln>
                  <a:noFill/>
                </a:ln>
                <a:solidFill>
                  <a:srgbClr val="FFFFFF"/>
                </a:solidFill>
                <a:effectLst/>
                <a:uLnTx/>
                <a:uFillTx/>
              </a:rPr>
              <a:t>Branch Office</a:t>
            </a:r>
            <a:endParaRPr kumimoji="0" lang="en-US" sz="1800" b="0" i="0" u="none" strike="noStrike" kern="0" cap="none" spc="0" normalizeH="0" baseline="0" noProof="0" dirty="0" smtClean="0">
              <a:ln>
                <a:noFill/>
              </a:ln>
              <a:solidFill>
                <a:srgbClr val="000000"/>
              </a:solidFill>
              <a:effectLst/>
              <a:uLnTx/>
              <a:uFillTx/>
            </a:endParaRPr>
          </a:p>
        </p:txBody>
      </p:sp>
      <p:sp>
        <p:nvSpPr>
          <p:cNvPr id="8" name="Rounded Rectangle 7"/>
          <p:cNvSpPr/>
          <p:nvPr/>
        </p:nvSpPr>
        <p:spPr bwMode="auto">
          <a:xfrm>
            <a:off x="190500" y="3643745"/>
            <a:ext cx="8788400" cy="2142709"/>
          </a:xfrm>
          <a:prstGeom prst="roundRect">
            <a:avLst/>
          </a:prstGeom>
          <a:gradFill rotWithShape="0">
            <a:gsLst>
              <a:gs pos="0">
                <a:schemeClr val="accent2">
                  <a:lumMod val="50000"/>
                  <a:alpha val="70000"/>
                </a:schemeClr>
              </a:gs>
              <a:gs pos="100000">
                <a:schemeClr val="accent2">
                  <a:alpha val="70000"/>
                </a:schemeClr>
              </a:gs>
            </a:gsLst>
            <a:lin ang="2700000" scaled="1"/>
          </a:gradFill>
          <a:ln w="12700" cap="flat" cmpd="sng" algn="ctr">
            <a:noFill/>
            <a:prstDash val="solid"/>
            <a:round/>
            <a:headEnd type="none" w="med" len="med"/>
            <a:tailEnd type="none" w="med" len="med"/>
          </a:ln>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charset="0"/>
            </a:endParaRPr>
          </a:p>
        </p:txBody>
      </p:sp>
      <p:sp>
        <p:nvSpPr>
          <p:cNvPr id="9" name="TextBox 8"/>
          <p:cNvSpPr txBox="1"/>
          <p:nvPr/>
        </p:nvSpPr>
        <p:spPr>
          <a:xfrm>
            <a:off x="368300" y="3657600"/>
            <a:ext cx="8420100" cy="2031325"/>
          </a:xfrm>
          <a:prstGeom prst="rect">
            <a:avLst/>
          </a:prstGeom>
          <a:noFill/>
        </p:spPr>
        <p:txBody>
          <a:bodyPr wrap="square" rtlCol="0">
            <a:spAutoFit/>
          </a:bodyPr>
          <a:lstStyle/>
          <a:p>
            <a:pPr marL="282575" indent="-282575" algn="l">
              <a:lnSpc>
                <a:spcPct val="100000"/>
              </a:lnSpc>
              <a:spcBef>
                <a:spcPts val="0"/>
              </a:spcBef>
              <a:buBlip>
                <a:blip r:embed="rId4"/>
              </a:buBlip>
            </a:pPr>
            <a:r>
              <a:rPr lang="en-US" sz="1400" b="1" dirty="0" smtClean="0">
                <a:solidFill>
                  <a:schemeClr val="bg1"/>
                </a:solidFill>
              </a:rPr>
              <a:t>Features</a:t>
            </a:r>
          </a:p>
          <a:p>
            <a:pPr marL="739775" lvl="1" indent="-282575" algn="l">
              <a:lnSpc>
                <a:spcPct val="100000"/>
              </a:lnSpc>
              <a:spcBef>
                <a:spcPts val="0"/>
              </a:spcBef>
              <a:buBlip>
                <a:blip r:embed="rId4"/>
              </a:buBlip>
            </a:pPr>
            <a:r>
              <a:rPr lang="en-US" sz="1400" b="1" dirty="0" smtClean="0">
                <a:solidFill>
                  <a:schemeClr val="bg1"/>
                </a:solidFill>
              </a:rPr>
              <a:t>Read Only Active Directory Database</a:t>
            </a:r>
          </a:p>
          <a:p>
            <a:pPr marL="739775" lvl="1" indent="-282575" algn="l">
              <a:lnSpc>
                <a:spcPct val="100000"/>
              </a:lnSpc>
              <a:spcBef>
                <a:spcPts val="0"/>
              </a:spcBef>
              <a:buBlip>
                <a:blip r:embed="rId4"/>
              </a:buBlip>
            </a:pPr>
            <a:r>
              <a:rPr lang="en-US" sz="1400" b="1" dirty="0" smtClean="0">
                <a:solidFill>
                  <a:schemeClr val="bg1"/>
                </a:solidFill>
              </a:rPr>
              <a:t>Only allowed user passwords are stored on RODC</a:t>
            </a:r>
          </a:p>
          <a:p>
            <a:pPr marL="739775" lvl="1" indent="-282575" algn="l">
              <a:lnSpc>
                <a:spcPct val="100000"/>
              </a:lnSpc>
              <a:spcBef>
                <a:spcPts val="0"/>
              </a:spcBef>
              <a:buBlip>
                <a:blip r:embed="rId4"/>
              </a:buBlip>
            </a:pPr>
            <a:r>
              <a:rPr lang="en-US" sz="1400" b="1" dirty="0" smtClean="0">
                <a:solidFill>
                  <a:schemeClr val="bg1"/>
                </a:solidFill>
              </a:rPr>
              <a:t>Unidirectional Replication</a:t>
            </a:r>
          </a:p>
          <a:p>
            <a:pPr marL="739775" lvl="1" indent="-282575" algn="l">
              <a:lnSpc>
                <a:spcPct val="100000"/>
              </a:lnSpc>
              <a:spcBef>
                <a:spcPts val="0"/>
              </a:spcBef>
              <a:buBlip>
                <a:blip r:embed="rId4"/>
              </a:buBlip>
            </a:pPr>
            <a:r>
              <a:rPr lang="en-US" sz="1400" b="1" dirty="0" smtClean="0">
                <a:solidFill>
                  <a:schemeClr val="bg1"/>
                </a:solidFill>
              </a:rPr>
              <a:t>Role Separation</a:t>
            </a:r>
          </a:p>
          <a:p>
            <a:pPr marL="282575" indent="-282575" algn="l">
              <a:lnSpc>
                <a:spcPct val="100000"/>
              </a:lnSpc>
              <a:spcBef>
                <a:spcPts val="0"/>
              </a:spcBef>
              <a:buBlip>
                <a:blip r:embed="rId4"/>
              </a:buBlip>
            </a:pPr>
            <a:r>
              <a:rPr lang="en-US" sz="1400" b="1" dirty="0" smtClean="0">
                <a:solidFill>
                  <a:schemeClr val="bg1"/>
                </a:solidFill>
              </a:rPr>
              <a:t>Benefits</a:t>
            </a:r>
          </a:p>
          <a:p>
            <a:pPr marL="739775" lvl="1" indent="-282575" algn="l">
              <a:lnSpc>
                <a:spcPct val="100000"/>
              </a:lnSpc>
              <a:spcBef>
                <a:spcPts val="0"/>
              </a:spcBef>
              <a:buBlip>
                <a:blip r:embed="rId4"/>
              </a:buBlip>
            </a:pPr>
            <a:r>
              <a:rPr lang="en-US" sz="1400" b="1" dirty="0" smtClean="0">
                <a:solidFill>
                  <a:schemeClr val="bg1"/>
                </a:solidFill>
              </a:rPr>
              <a:t>Increases security for remote Domain Controllers where physical security cannot be guaranteed </a:t>
            </a:r>
          </a:p>
          <a:p>
            <a:pPr marL="282575" indent="-282575" algn="l">
              <a:lnSpc>
                <a:spcPct val="100000"/>
              </a:lnSpc>
              <a:spcBef>
                <a:spcPts val="0"/>
              </a:spcBef>
              <a:buBlip>
                <a:blip r:embed="rId4"/>
              </a:buBlip>
            </a:pPr>
            <a:r>
              <a:rPr lang="en-US" sz="1400" b="1" dirty="0" smtClean="0">
                <a:solidFill>
                  <a:schemeClr val="bg1"/>
                </a:solidFill>
              </a:rPr>
              <a:t>Support </a:t>
            </a:r>
          </a:p>
          <a:p>
            <a:pPr marL="739775" lvl="1" indent="-282575" algn="l">
              <a:lnSpc>
                <a:spcPct val="100000"/>
              </a:lnSpc>
              <a:spcBef>
                <a:spcPts val="0"/>
              </a:spcBef>
              <a:buBlip>
                <a:blip r:embed="rId4"/>
              </a:buBlip>
            </a:pPr>
            <a:r>
              <a:rPr lang="en-US" sz="1400" b="1" dirty="0" smtClean="0">
                <a:solidFill>
                  <a:schemeClr val="bg1"/>
                </a:solidFill>
              </a:rPr>
              <a:t>ADFS,DNS, DHCP, FRS V1, DFSR (FRS V2), Group Policy, IAS/VPN, DFS, SMS, ADSI queries, MOM</a:t>
            </a:r>
          </a:p>
        </p:txBody>
      </p:sp>
      <p:sp>
        <p:nvSpPr>
          <p:cNvPr id="10" name="Arc 9"/>
          <p:cNvSpPr/>
          <p:nvPr/>
        </p:nvSpPr>
        <p:spPr bwMode="auto">
          <a:xfrm rot="16509344">
            <a:off x="4329839" y="1242460"/>
            <a:ext cx="1054934" cy="2617775"/>
          </a:xfrm>
          <a:prstGeom prst="arc">
            <a:avLst>
              <a:gd name="adj1" fmla="val 17062574"/>
              <a:gd name="adj2" fmla="val 4402144"/>
            </a:avLst>
          </a:prstGeom>
          <a:noFill/>
          <a:ln w="12700" cap="flat" cmpd="sng" algn="ctr">
            <a:solidFill>
              <a:srgbClr val="FFFFA3">
                <a:alpha val="50000"/>
              </a:srgbClr>
            </a:solidFill>
            <a:prstDash val="solid"/>
            <a:round/>
            <a:headEnd type="none" w="med" len="med"/>
            <a:tailEnd type="none" w="med" len="med"/>
          </a:ln>
          <a:effectLst>
            <a:glow rad="101600">
              <a:srgbClr val="C00000">
                <a:alpha val="40000"/>
              </a:srgbClr>
            </a:glow>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scene3d>
              <a:camera prst="orthographicFront"/>
              <a:lightRig rig="balanced" dir="t"/>
            </a:scene3d>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Arial" charset="0"/>
            </a:endParaRPr>
          </a:p>
        </p:txBody>
      </p:sp>
      <p:grpSp>
        <p:nvGrpSpPr>
          <p:cNvPr id="11" name="Group 35"/>
          <p:cNvGrpSpPr/>
          <p:nvPr/>
        </p:nvGrpSpPr>
        <p:grpSpPr>
          <a:xfrm>
            <a:off x="2089814" y="1347569"/>
            <a:ext cx="1784733" cy="1751681"/>
            <a:chOff x="2089814" y="1347569"/>
            <a:chExt cx="1784733" cy="1751681"/>
          </a:xfrm>
        </p:grpSpPr>
        <p:grpSp>
          <p:nvGrpSpPr>
            <p:cNvPr id="12" name="Group 39"/>
            <p:cNvGrpSpPr/>
            <p:nvPr/>
          </p:nvGrpSpPr>
          <p:grpSpPr>
            <a:xfrm>
              <a:off x="2089814" y="1347569"/>
              <a:ext cx="1784733" cy="1751681"/>
              <a:chOff x="5255045" y="583894"/>
              <a:chExt cx="1784733" cy="1751681"/>
            </a:xfrm>
          </p:grpSpPr>
          <p:sp>
            <p:nvSpPr>
              <p:cNvPr id="14" name="Oval 13"/>
              <p:cNvSpPr/>
              <p:nvPr/>
            </p:nvSpPr>
            <p:spPr bwMode="auto">
              <a:xfrm>
                <a:off x="5255045" y="583894"/>
                <a:ext cx="1784733" cy="1751681"/>
              </a:xfrm>
              <a:prstGeom prst="ellipse">
                <a:avLst/>
              </a:prstGeom>
              <a:gradFill flip="none" rotWithShape="1">
                <a:gsLst>
                  <a:gs pos="0">
                    <a:schemeClr val="bg2">
                      <a:alpha val="0"/>
                    </a:schemeClr>
                  </a:gs>
                  <a:gs pos="100000">
                    <a:schemeClr val="bg1">
                      <a:lumMod val="75000"/>
                      <a:alpha val="40000"/>
                    </a:schemeClr>
                  </a:gs>
                </a:gsLst>
                <a:path path="circle">
                  <a:fillToRect l="50000" t="50000" r="50000" b="50000"/>
                </a:path>
                <a:tileRect/>
              </a:gradFill>
              <a:ln w="25400" cap="flat" cmpd="sng" algn="ctr">
                <a:solidFill>
                  <a:srgbClr val="4D4D4D">
                    <a:alpha val="70000"/>
                  </a:srgb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Arial" charset="0"/>
                </a:endParaRPr>
              </a:p>
            </p:txBody>
          </p:sp>
          <p:pic>
            <p:nvPicPr>
              <p:cNvPr id="15" name="Picture 1" descr="D:\Aeshen\TechNet 2006\12-December\Msft-longhorn-papers\TDM Deck\Windows Illustration Icons\Computer.png"/>
              <p:cNvPicPr>
                <a:picLocks noChangeAspect="1" noChangeArrowheads="1"/>
              </p:cNvPicPr>
              <p:nvPr/>
            </p:nvPicPr>
            <p:blipFill>
              <a:blip r:embed="rId5" cstate="print"/>
              <a:srcRect/>
              <a:stretch>
                <a:fillRect/>
              </a:stretch>
            </p:blipFill>
            <p:spPr bwMode="auto">
              <a:xfrm>
                <a:off x="5559158" y="1388012"/>
                <a:ext cx="676390" cy="676390"/>
              </a:xfrm>
              <a:prstGeom prst="rect">
                <a:avLst/>
              </a:prstGeom>
              <a:noFill/>
              <a:effectLst>
                <a:outerShdw blurRad="50800" dist="38100" dir="2700000" algn="tl" rotWithShape="0">
                  <a:prstClr val="black">
                    <a:alpha val="40000"/>
                  </a:prstClr>
                </a:outerShdw>
              </a:effectLst>
            </p:spPr>
          </p:pic>
          <p:pic>
            <p:nvPicPr>
              <p:cNvPr id="16" name="Picture 2" descr="D:\Aeshen\TechNet 2006\12-December\Msft-longhorn-papers\TDM Deck\Windows Illustration Icons\Server.png"/>
              <p:cNvPicPr>
                <a:picLocks noChangeAspect="1" noChangeArrowheads="1"/>
              </p:cNvPicPr>
              <p:nvPr/>
            </p:nvPicPr>
            <p:blipFill>
              <a:blip r:embed="rId6" cstate="print"/>
              <a:srcRect/>
              <a:stretch>
                <a:fillRect/>
              </a:stretch>
            </p:blipFill>
            <p:spPr bwMode="auto">
              <a:xfrm>
                <a:off x="5682949" y="728514"/>
                <a:ext cx="627416" cy="754992"/>
              </a:xfrm>
              <a:prstGeom prst="rect">
                <a:avLst/>
              </a:prstGeom>
              <a:noFill/>
              <a:effectLst>
                <a:outerShdw blurRad="50800" dist="38100" dir="2700000" algn="tl" rotWithShape="0">
                  <a:prstClr val="black">
                    <a:alpha val="40000"/>
                  </a:prstClr>
                </a:outerShdw>
              </a:effectLst>
            </p:spPr>
          </p:pic>
        </p:grpSp>
        <p:pic>
          <p:nvPicPr>
            <p:cNvPr id="13" name="Picture 1"/>
            <p:cNvPicPr>
              <a:picLocks noChangeAspect="1" noChangeArrowheads="1"/>
            </p:cNvPicPr>
            <p:nvPr/>
          </p:nvPicPr>
          <p:blipFill>
            <a:blip r:embed="rId7" cstate="print"/>
            <a:srcRect/>
            <a:stretch>
              <a:fillRect/>
            </a:stretch>
          </p:blipFill>
          <p:spPr bwMode="auto">
            <a:xfrm>
              <a:off x="3072384" y="1810512"/>
              <a:ext cx="795599" cy="905256"/>
            </a:xfrm>
            <a:prstGeom prst="rect">
              <a:avLst/>
            </a:prstGeom>
            <a:noFill/>
            <a:ln w="9525">
              <a:noFill/>
              <a:miter lim="800000"/>
              <a:headEnd/>
              <a:tailEnd/>
            </a:ln>
            <a:effectLst/>
          </p:spPr>
        </p:pic>
      </p:grpSp>
      <p:grpSp>
        <p:nvGrpSpPr>
          <p:cNvPr id="17" name="Group 32"/>
          <p:cNvGrpSpPr/>
          <p:nvPr/>
        </p:nvGrpSpPr>
        <p:grpSpPr>
          <a:xfrm>
            <a:off x="5866764" y="1482656"/>
            <a:ext cx="1932118" cy="1751681"/>
            <a:chOff x="5866764" y="1482656"/>
            <a:chExt cx="1932118" cy="1751681"/>
          </a:xfrm>
        </p:grpSpPr>
        <p:grpSp>
          <p:nvGrpSpPr>
            <p:cNvPr id="18" name="Group 48"/>
            <p:cNvGrpSpPr/>
            <p:nvPr/>
          </p:nvGrpSpPr>
          <p:grpSpPr>
            <a:xfrm>
              <a:off x="5866764" y="1482656"/>
              <a:ext cx="1784733" cy="1751681"/>
              <a:chOff x="7170144" y="2157470"/>
              <a:chExt cx="1784733" cy="1751681"/>
            </a:xfrm>
          </p:grpSpPr>
          <p:sp>
            <p:nvSpPr>
              <p:cNvPr id="21" name="Oval 20"/>
              <p:cNvSpPr/>
              <p:nvPr/>
            </p:nvSpPr>
            <p:spPr bwMode="auto">
              <a:xfrm>
                <a:off x="7170144" y="2157470"/>
                <a:ext cx="1784733" cy="1751681"/>
              </a:xfrm>
              <a:prstGeom prst="ellipse">
                <a:avLst/>
              </a:prstGeom>
              <a:gradFill flip="none" rotWithShape="1">
                <a:gsLst>
                  <a:gs pos="0">
                    <a:schemeClr val="bg2">
                      <a:alpha val="0"/>
                    </a:schemeClr>
                  </a:gs>
                  <a:gs pos="100000">
                    <a:schemeClr val="bg1">
                      <a:lumMod val="75000"/>
                      <a:alpha val="40000"/>
                    </a:schemeClr>
                  </a:gs>
                </a:gsLst>
                <a:path path="circle">
                  <a:fillToRect l="50000" t="50000" r="50000" b="50000"/>
                </a:path>
                <a:tileRect/>
              </a:gradFill>
              <a:ln w="25400" cap="flat" cmpd="sng" algn="ctr">
                <a:solidFill>
                  <a:srgbClr val="4D4D4D">
                    <a:alpha val="70000"/>
                  </a:srgb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Arial" charset="0"/>
                </a:endParaRPr>
              </a:p>
            </p:txBody>
          </p:sp>
          <p:pic>
            <p:nvPicPr>
              <p:cNvPr id="22" name="Picture 1" descr="D:\Aeshen\TechNet 2006\12-December\Msft-longhorn-papers\TDM Deck\Windows Illustration Icons\Computer.png"/>
              <p:cNvPicPr>
                <a:picLocks noChangeAspect="1" noChangeArrowheads="1"/>
              </p:cNvPicPr>
              <p:nvPr/>
            </p:nvPicPr>
            <p:blipFill>
              <a:blip r:embed="rId8" cstate="print"/>
              <a:srcRect/>
              <a:stretch>
                <a:fillRect/>
              </a:stretch>
            </p:blipFill>
            <p:spPr bwMode="auto">
              <a:xfrm>
                <a:off x="7474257" y="2961588"/>
                <a:ext cx="676390" cy="676390"/>
              </a:xfrm>
              <a:prstGeom prst="rect">
                <a:avLst/>
              </a:prstGeom>
              <a:noFill/>
              <a:effectLst>
                <a:outerShdw blurRad="50800" dist="38100" dir="2700000" algn="tl" rotWithShape="0">
                  <a:prstClr val="black">
                    <a:alpha val="40000"/>
                  </a:prstClr>
                </a:outerShdw>
              </a:effectLst>
            </p:spPr>
          </p:pic>
          <p:pic>
            <p:nvPicPr>
              <p:cNvPr id="23" name="Picture 1" descr="D:\Aeshen\TechNet 2006\12-December\Msft-longhorn-papers\TDM Deck\Windows Illustration Icons\Computer.png"/>
              <p:cNvPicPr>
                <a:picLocks noChangeAspect="1" noChangeArrowheads="1"/>
              </p:cNvPicPr>
              <p:nvPr/>
            </p:nvPicPr>
            <p:blipFill>
              <a:blip r:embed="rId9" cstate="print"/>
              <a:srcRect/>
              <a:stretch>
                <a:fillRect/>
              </a:stretch>
            </p:blipFill>
            <p:spPr bwMode="auto">
              <a:xfrm>
                <a:off x="7443972" y="2288208"/>
                <a:ext cx="676390" cy="676390"/>
              </a:xfrm>
              <a:prstGeom prst="rect">
                <a:avLst/>
              </a:prstGeom>
              <a:noFill/>
              <a:effectLst>
                <a:outerShdw blurRad="50800" dist="38100" dir="2700000" algn="tl" rotWithShape="0">
                  <a:prstClr val="black">
                    <a:alpha val="40000"/>
                  </a:prstClr>
                </a:outerShdw>
              </a:effectLst>
            </p:spPr>
          </p:pic>
        </p:grpSp>
        <p:sp>
          <p:nvSpPr>
            <p:cNvPr id="19" name="Text Box 79"/>
            <p:cNvSpPr txBox="1">
              <a:spLocks noChangeArrowheads="1"/>
            </p:cNvSpPr>
            <p:nvPr/>
          </p:nvSpPr>
          <p:spPr bwMode="auto">
            <a:xfrm>
              <a:off x="6751132" y="2670770"/>
              <a:ext cx="1047750" cy="366713"/>
            </a:xfrm>
            <a:prstGeom prst="rect">
              <a:avLst/>
            </a:prstGeom>
            <a:noFill/>
            <a:ln w="12700">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rPr>
                <a:t>RODC</a:t>
              </a:r>
            </a:p>
          </p:txBody>
        </p:sp>
        <p:pic>
          <p:nvPicPr>
            <p:cNvPr id="20" name="Picture 1"/>
            <p:cNvPicPr>
              <a:picLocks noChangeAspect="1" noChangeArrowheads="1"/>
            </p:cNvPicPr>
            <p:nvPr/>
          </p:nvPicPr>
          <p:blipFill>
            <a:blip r:embed="rId7" cstate="print"/>
            <a:srcRect/>
            <a:stretch>
              <a:fillRect/>
            </a:stretch>
          </p:blipFill>
          <p:spPr bwMode="auto">
            <a:xfrm>
              <a:off x="6803136" y="1810512"/>
              <a:ext cx="795599" cy="905256"/>
            </a:xfrm>
            <a:prstGeom prst="rect">
              <a:avLst/>
            </a:prstGeom>
            <a:noFill/>
            <a:ln w="9525">
              <a:noFill/>
              <a:miter lim="800000"/>
              <a:headEnd/>
              <a:tailEnd/>
            </a:ln>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par>
                                <p:cTn id="10" presetID="53"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Effect transition="in" filter="fade">
                                      <p:cBhvr>
                                        <p:cTn id="14" dur="1000"/>
                                        <p:tgtEl>
                                          <p:spTgt spid="1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lide(fromTop)">
                                      <p:cBhvr>
                                        <p:cTn id="30" dur="1000"/>
                                        <p:tgtEl>
                                          <p:spTgt spid="8"/>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wipe(left)">
                                      <p:cBhvr>
                                        <p:cTn id="34" dur="1000"/>
                                        <p:tgtEl>
                                          <p:spTgt spid="9">
                                            <p:txEl>
                                              <p:pRg st="0" end="0"/>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wipe(left)">
                                      <p:cBhvr>
                                        <p:cTn id="37" dur="1000"/>
                                        <p:tgtEl>
                                          <p:spTgt spid="9">
                                            <p:txEl>
                                              <p:pRg st="1" end="1"/>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wipe(left)">
                                      <p:cBhvr>
                                        <p:cTn id="40" dur="1000"/>
                                        <p:tgtEl>
                                          <p:spTgt spid="9">
                                            <p:txEl>
                                              <p:pRg st="2" end="2"/>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Effect transition="in" filter="wipe(left)">
                                      <p:cBhvr>
                                        <p:cTn id="43" dur="1000"/>
                                        <p:tgtEl>
                                          <p:spTgt spid="9">
                                            <p:txEl>
                                              <p:pRg st="3" end="3"/>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9">
                                            <p:txEl>
                                              <p:pRg st="4" end="4"/>
                                            </p:txEl>
                                          </p:spTgt>
                                        </p:tgtEl>
                                        <p:attrNameLst>
                                          <p:attrName>style.visibility</p:attrName>
                                        </p:attrNameLst>
                                      </p:cBhvr>
                                      <p:to>
                                        <p:strVal val="visible"/>
                                      </p:to>
                                    </p:set>
                                    <p:animEffect transition="in" filter="wipe(left)">
                                      <p:cBhvr>
                                        <p:cTn id="46" dur="1000"/>
                                        <p:tgtEl>
                                          <p:spTgt spid="9">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animEffect transition="in" filter="wipe(left)">
                                      <p:cBhvr>
                                        <p:cTn id="51" dur="1000"/>
                                        <p:tgtEl>
                                          <p:spTgt spid="9">
                                            <p:txEl>
                                              <p:pRg st="5" end="5"/>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9">
                                            <p:txEl>
                                              <p:pRg st="6" end="6"/>
                                            </p:txEl>
                                          </p:spTgt>
                                        </p:tgtEl>
                                        <p:attrNameLst>
                                          <p:attrName>style.visibility</p:attrName>
                                        </p:attrNameLst>
                                      </p:cBhvr>
                                      <p:to>
                                        <p:strVal val="visible"/>
                                      </p:to>
                                    </p:set>
                                    <p:animEffect transition="in" filter="wipe(left)">
                                      <p:cBhvr>
                                        <p:cTn id="54" dur="1000"/>
                                        <p:tgtEl>
                                          <p:spTgt spid="9">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9">
                                            <p:txEl>
                                              <p:pRg st="7" end="7"/>
                                            </p:txEl>
                                          </p:spTgt>
                                        </p:tgtEl>
                                        <p:attrNameLst>
                                          <p:attrName>style.visibility</p:attrName>
                                        </p:attrNameLst>
                                      </p:cBhvr>
                                      <p:to>
                                        <p:strVal val="visible"/>
                                      </p:to>
                                    </p:set>
                                    <p:animEffect transition="in" filter="wipe(left)">
                                      <p:cBhvr>
                                        <p:cTn id="59" dur="1000"/>
                                        <p:tgtEl>
                                          <p:spTgt spid="9">
                                            <p:txEl>
                                              <p:pRg st="7" end="7"/>
                                            </p:txEl>
                                          </p:spTgt>
                                        </p:tgtEl>
                                      </p:cBhvr>
                                    </p:animEffect>
                                  </p:childTnLst>
                                </p:cTn>
                              </p:par>
                              <p:par>
                                <p:cTn id="60" presetID="22" presetClass="entr" presetSubtype="8" fill="hold" nodeType="withEffect">
                                  <p:stCondLst>
                                    <p:cond delay="0"/>
                                  </p:stCondLst>
                                  <p:childTnLst>
                                    <p:set>
                                      <p:cBhvr>
                                        <p:cTn id="61" dur="1" fill="hold">
                                          <p:stCondLst>
                                            <p:cond delay="0"/>
                                          </p:stCondLst>
                                        </p:cTn>
                                        <p:tgtEl>
                                          <p:spTgt spid="9">
                                            <p:txEl>
                                              <p:pRg st="8" end="8"/>
                                            </p:txEl>
                                          </p:spTgt>
                                        </p:tgtEl>
                                        <p:attrNameLst>
                                          <p:attrName>style.visibility</p:attrName>
                                        </p:attrNameLst>
                                      </p:cBhvr>
                                      <p:to>
                                        <p:strVal val="visible"/>
                                      </p:to>
                                    </p:set>
                                    <p:animEffect transition="in" filter="wipe(left)">
                                      <p:cBhvr>
                                        <p:cTn id="62" dur="1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How RODC works</a:t>
            </a:r>
          </a:p>
        </p:txBody>
      </p:sp>
      <p:sp>
        <p:nvSpPr>
          <p:cNvPr id="4" name="TextBox 3"/>
          <p:cNvSpPr txBox="1"/>
          <p:nvPr/>
        </p:nvSpPr>
        <p:spPr>
          <a:xfrm>
            <a:off x="428596" y="785794"/>
            <a:ext cx="5500726" cy="500066"/>
          </a:xfrm>
          <a:prstGeom prst="rect">
            <a:avLst/>
          </a:prstGeom>
        </p:spPr>
        <p:txBody>
          <a:bodyPr vert="horz" wrap="none" lIns="91440" tIns="45720" rIns="91440" bIns="45720" rtlCol="0" anchor="ctr">
            <a:normAutofit/>
          </a:bodyPr>
          <a:lstStyle/>
          <a:p>
            <a:pPr>
              <a:spcBef>
                <a:spcPct val="0"/>
              </a:spcBef>
            </a:pPr>
            <a:r>
              <a:rPr lang="en-US" sz="2000" dirty="0" smtClean="0">
                <a:solidFill>
                  <a:srgbClr val="D1E4F3"/>
                </a:solidFill>
                <a:sym typeface="Wingdings" pitchFamily="2" charset="2"/>
              </a:rPr>
              <a:t>Minimal server footprint for reduced maintenance</a:t>
            </a:r>
            <a:endParaRPr kumimoji="0" lang="en-US" sz="2000" b="1" i="1" u="none" strike="noStrike" kern="1200" cap="none" spc="0" normalizeH="0" baseline="0" noProof="0" dirty="0" smtClean="0">
              <a:ln>
                <a:noFill/>
              </a:ln>
              <a:solidFill>
                <a:srgbClr val="FFC000"/>
              </a:solidFill>
              <a:effectLst/>
              <a:uLnTx/>
              <a:uFillTx/>
              <a:latin typeface="+mj-lt"/>
              <a:ea typeface="+mj-ea"/>
              <a:cs typeface="+mj-cs"/>
            </a:endParaRPr>
          </a:p>
        </p:txBody>
      </p:sp>
      <p:pic>
        <p:nvPicPr>
          <p:cNvPr id="6" name="Picture 2" descr="D:\Aeshen\Templates\Sample Documents\New Graphics\Shapes and Graphics\Map Globe\map north america purple faded.png"/>
          <p:cNvPicPr>
            <a:picLocks noChangeAspect="1" noChangeArrowheads="1"/>
          </p:cNvPicPr>
          <p:nvPr/>
        </p:nvPicPr>
        <p:blipFill>
          <a:blip r:embed="rId4"/>
          <a:srcRect/>
          <a:stretch>
            <a:fillRect/>
          </a:stretch>
        </p:blipFill>
        <p:spPr bwMode="auto">
          <a:xfrm>
            <a:off x="0" y="531813"/>
            <a:ext cx="9144000" cy="4027487"/>
          </a:xfrm>
          <a:prstGeom prst="rect">
            <a:avLst/>
          </a:prstGeom>
          <a:noFill/>
          <a:effectLst>
            <a:outerShdw blurRad="50800" dist="38100" dir="2700000" algn="tl" rotWithShape="0">
              <a:prstClr val="black">
                <a:alpha val="40000"/>
              </a:prstClr>
            </a:outerShdw>
          </a:effectLst>
        </p:spPr>
      </p:pic>
      <p:pic>
        <p:nvPicPr>
          <p:cNvPr id="7" name="Picture 1"/>
          <p:cNvPicPr>
            <a:picLocks noChangeAspect="1" noChangeArrowheads="1"/>
          </p:cNvPicPr>
          <p:nvPr/>
        </p:nvPicPr>
        <p:blipFill>
          <a:blip r:embed="rId5"/>
          <a:srcRect/>
          <a:stretch>
            <a:fillRect/>
          </a:stretch>
        </p:blipFill>
        <p:spPr bwMode="auto">
          <a:xfrm>
            <a:off x="1973179" y="2319708"/>
            <a:ext cx="1227221" cy="1396368"/>
          </a:xfrm>
          <a:prstGeom prst="rect">
            <a:avLst/>
          </a:prstGeom>
          <a:noFill/>
          <a:ln w="9525">
            <a:noFill/>
            <a:miter lim="800000"/>
            <a:headEnd/>
            <a:tailEnd/>
          </a:ln>
          <a:effectLst/>
        </p:spPr>
      </p:pic>
      <p:pic>
        <p:nvPicPr>
          <p:cNvPr id="8" name="Picture 1"/>
          <p:cNvPicPr>
            <a:picLocks noChangeAspect="1" noChangeArrowheads="1"/>
          </p:cNvPicPr>
          <p:nvPr/>
        </p:nvPicPr>
        <p:blipFill>
          <a:blip r:embed="rId5"/>
          <a:srcRect/>
          <a:stretch>
            <a:fillRect/>
          </a:stretch>
        </p:blipFill>
        <p:spPr bwMode="auto">
          <a:xfrm>
            <a:off x="5967663" y="2308651"/>
            <a:ext cx="1227221" cy="1396368"/>
          </a:xfrm>
          <a:prstGeom prst="rect">
            <a:avLst/>
          </a:prstGeom>
          <a:noFill/>
          <a:ln w="9525">
            <a:noFill/>
            <a:miter lim="800000"/>
            <a:headEnd/>
            <a:tailEnd/>
          </a:ln>
          <a:effectLst/>
        </p:spPr>
      </p:pic>
      <p:pic>
        <p:nvPicPr>
          <p:cNvPr id="10" name="Picture 1" descr="D:\Aeshen\TechNet 2006\12-December\Msft-longhorn-papers\TDM Deck\Windows Illustration Icons\Computer.png"/>
          <p:cNvPicPr>
            <a:picLocks noChangeAspect="1" noChangeArrowheads="1"/>
          </p:cNvPicPr>
          <p:nvPr/>
        </p:nvPicPr>
        <p:blipFill>
          <a:blip r:embed="rId6" cstate="print"/>
          <a:srcRect/>
          <a:stretch>
            <a:fillRect/>
          </a:stretch>
        </p:blipFill>
        <p:spPr bwMode="auto">
          <a:xfrm>
            <a:off x="7644971" y="4215225"/>
            <a:ext cx="1093858" cy="1093858"/>
          </a:xfrm>
          <a:prstGeom prst="rect">
            <a:avLst/>
          </a:prstGeom>
          <a:noFill/>
          <a:effectLst>
            <a:outerShdw blurRad="50800" dist="38100" dir="2700000" algn="tl" rotWithShape="0">
              <a:prstClr val="black">
                <a:alpha val="40000"/>
              </a:prstClr>
            </a:outerShdw>
          </a:effectLst>
        </p:spPr>
      </p:pic>
      <p:pic>
        <p:nvPicPr>
          <p:cNvPr id="11" name="Picture 4" descr="D:\Aeshen\TechNet 2006\12-December\Msft-longhorn-papers\TDM Deck\Windows Illustration Icons\Male User.png"/>
          <p:cNvPicPr>
            <a:picLocks noChangeAspect="1" noChangeArrowheads="1"/>
          </p:cNvPicPr>
          <p:nvPr/>
        </p:nvPicPr>
        <p:blipFill>
          <a:blip r:embed="rId7"/>
          <a:srcRect/>
          <a:stretch>
            <a:fillRect/>
          </a:stretch>
        </p:blipFill>
        <p:spPr bwMode="auto">
          <a:xfrm flipH="1">
            <a:off x="6970734" y="4328395"/>
            <a:ext cx="1122636" cy="1159823"/>
          </a:xfrm>
          <a:prstGeom prst="rect">
            <a:avLst/>
          </a:prstGeom>
          <a:noFill/>
          <a:effectLst>
            <a:outerShdw blurRad="50800" dist="38100" dir="2700000" algn="tl" rotWithShape="0">
              <a:prstClr val="black">
                <a:alpha val="40000"/>
              </a:prstClr>
            </a:outerShdw>
          </a:effectLst>
        </p:spPr>
      </p:pic>
      <p:sp>
        <p:nvSpPr>
          <p:cNvPr id="12" name="AutoShape 2"/>
          <p:cNvSpPr>
            <a:spLocks noChangeArrowheads="1"/>
          </p:cNvSpPr>
          <p:nvPr/>
        </p:nvSpPr>
        <p:spPr bwMode="invGray">
          <a:xfrm>
            <a:off x="7647009" y="2679192"/>
            <a:ext cx="1389352" cy="457088"/>
          </a:xfrm>
          <a:prstGeom prst="roundRect">
            <a:avLst>
              <a:gd name="adj" fmla="val 16667"/>
            </a:avLst>
          </a:prstGeom>
          <a:gradFill rotWithShape="1">
            <a:gsLst>
              <a:gs pos="0">
                <a:schemeClr val="accent2">
                  <a:lumMod val="50000"/>
                  <a:alpha val="60000"/>
                </a:schemeClr>
              </a:gs>
              <a:gs pos="100000">
                <a:schemeClr val="accent2">
                  <a:alpha val="60000"/>
                </a:schemeClr>
              </a:gs>
            </a:gsLst>
            <a:lin ang="5400000" scaled="1"/>
          </a:gradFill>
          <a:ln w="12700" algn="ctr">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defRPr/>
            </a:pPr>
            <a:r>
              <a:rPr lang="en-US" sz="2000" b="1" dirty="0" smtClean="0">
                <a:solidFill>
                  <a:schemeClr val="bg1"/>
                </a:solidFill>
                <a:latin typeface="+mn-lt"/>
              </a:rPr>
              <a:t>Branch</a:t>
            </a:r>
            <a:endParaRPr lang="en-US" sz="2000" b="1" dirty="0">
              <a:solidFill>
                <a:schemeClr val="bg1"/>
              </a:solidFill>
              <a:latin typeface="+mn-lt"/>
            </a:endParaRPr>
          </a:p>
        </p:txBody>
      </p:sp>
      <p:sp>
        <p:nvSpPr>
          <p:cNvPr id="13" name="AutoShape 3"/>
          <p:cNvSpPr>
            <a:spLocks noChangeArrowheads="1"/>
          </p:cNvSpPr>
          <p:nvPr/>
        </p:nvSpPr>
        <p:spPr bwMode="invGray">
          <a:xfrm>
            <a:off x="111096" y="2679219"/>
            <a:ext cx="1389888" cy="457088"/>
          </a:xfrm>
          <a:prstGeom prst="roundRect">
            <a:avLst>
              <a:gd name="adj" fmla="val 16667"/>
            </a:avLst>
          </a:prstGeom>
          <a:gradFill rotWithShape="1">
            <a:gsLst>
              <a:gs pos="0">
                <a:schemeClr val="accent2">
                  <a:lumMod val="50000"/>
                  <a:alpha val="60000"/>
                </a:schemeClr>
              </a:gs>
              <a:gs pos="100000">
                <a:schemeClr val="accent2">
                  <a:alpha val="60000"/>
                </a:schemeClr>
              </a:gs>
            </a:gsLst>
            <a:lin ang="5400000" scaled="1"/>
          </a:gradFill>
          <a:ln w="12700" algn="ctr">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defRPr/>
            </a:pPr>
            <a:r>
              <a:rPr lang="en-US" sz="2000" b="1" dirty="0" smtClean="0">
                <a:solidFill>
                  <a:schemeClr val="bg1"/>
                </a:solidFill>
                <a:latin typeface="+mn-lt"/>
              </a:rPr>
              <a:t>Hub</a:t>
            </a:r>
            <a:endParaRPr lang="en-US" sz="2000" b="1" dirty="0">
              <a:solidFill>
                <a:schemeClr val="bg1"/>
              </a:solidFill>
              <a:latin typeface="+mn-lt"/>
            </a:endParaRPr>
          </a:p>
        </p:txBody>
      </p:sp>
      <p:sp>
        <p:nvSpPr>
          <p:cNvPr id="14" name="AutoShape 5"/>
          <p:cNvSpPr>
            <a:spLocks noChangeArrowheads="1"/>
          </p:cNvSpPr>
          <p:nvPr/>
        </p:nvSpPr>
        <p:spPr bwMode="invGray">
          <a:xfrm>
            <a:off x="5961907" y="1874520"/>
            <a:ext cx="1009702" cy="578882"/>
          </a:xfrm>
          <a:prstGeom prst="roundRect">
            <a:avLst>
              <a:gd name="adj" fmla="val 16667"/>
            </a:avLst>
          </a:prstGeom>
          <a:noFill/>
          <a:ln w="12700" algn="ctr">
            <a:noFill/>
            <a:round/>
            <a:headEnd/>
            <a:tailEnd/>
          </a:ln>
          <a:effectLst/>
        </p:spPr>
        <p:txBody>
          <a:bodyPr wrap="square" anchor="ctr">
            <a:spAutoFit/>
          </a:bodyPr>
          <a:lstStyle/>
          <a:p>
            <a:pPr>
              <a:defRPr/>
            </a:pPr>
            <a:r>
              <a:rPr lang="en-US" sz="1400" b="1" dirty="0">
                <a:solidFill>
                  <a:schemeClr val="bg1"/>
                </a:solidFill>
                <a:latin typeface="+mn-lt"/>
              </a:rPr>
              <a:t>Read Only DC</a:t>
            </a:r>
          </a:p>
        </p:txBody>
      </p:sp>
      <p:sp>
        <p:nvSpPr>
          <p:cNvPr id="15" name="Straight Connector 14"/>
          <p:cNvSpPr>
            <a:spLocks noChangeShapeType="1"/>
          </p:cNvSpPr>
          <p:nvPr/>
        </p:nvSpPr>
        <p:spPr bwMode="auto">
          <a:xfrm flipH="1" flipV="1">
            <a:off x="3478091" y="2532441"/>
            <a:ext cx="2148840" cy="0"/>
          </a:xfrm>
          <a:prstGeom prst="line">
            <a:avLst/>
          </a:prstGeom>
          <a:noFill/>
          <a:ln w="38100" cap="rnd" algn="ctr">
            <a:solidFill>
              <a:schemeClr val="bg1"/>
            </a:solidFill>
            <a:prstDash val="sysDot"/>
            <a:round/>
            <a:headEnd/>
            <a:tailEnd type="triangle" w="med" len="med"/>
          </a:ln>
          <a:effectLst>
            <a:outerShdw blurRad="50800" dist="38100" dir="2700000" algn="tl" rotWithShape="0">
              <a:prstClr val="black">
                <a:alpha val="40000"/>
              </a:prstClr>
            </a:outerShdw>
          </a:effectLst>
        </p:spPr>
        <p:txBody>
          <a:bodyPr/>
          <a:lstStyle/>
          <a:p>
            <a:pPr>
              <a:defRPr/>
            </a:pPr>
            <a:endParaRPr lang="en-US" dirty="0">
              <a:latin typeface="+mn-lt"/>
            </a:endParaRPr>
          </a:p>
        </p:txBody>
      </p:sp>
      <p:sp>
        <p:nvSpPr>
          <p:cNvPr id="16" name="Straight Connector 15"/>
          <p:cNvSpPr>
            <a:spLocks noChangeShapeType="1"/>
          </p:cNvSpPr>
          <p:nvPr/>
        </p:nvSpPr>
        <p:spPr bwMode="auto">
          <a:xfrm flipV="1">
            <a:off x="3478091" y="2761041"/>
            <a:ext cx="2148840" cy="0"/>
          </a:xfrm>
          <a:prstGeom prst="line">
            <a:avLst/>
          </a:prstGeom>
          <a:noFill/>
          <a:ln w="38100" cap="rnd" algn="ctr">
            <a:solidFill>
              <a:schemeClr val="bg1"/>
            </a:solidFill>
            <a:prstDash val="sysDot"/>
            <a:round/>
            <a:headEnd/>
            <a:tailEnd type="triangle" w="med" len="med"/>
          </a:ln>
          <a:effectLst>
            <a:outerShdw blurRad="50800" dist="38100" dir="2700000" algn="tl" rotWithShape="0">
              <a:prstClr val="black">
                <a:alpha val="40000"/>
              </a:prstClr>
            </a:outerShdw>
          </a:effectLst>
        </p:spPr>
        <p:txBody>
          <a:bodyPr/>
          <a:lstStyle/>
          <a:p>
            <a:pPr>
              <a:defRPr/>
            </a:pPr>
            <a:endParaRPr lang="en-US" dirty="0">
              <a:latin typeface="+mn-lt"/>
            </a:endParaRPr>
          </a:p>
        </p:txBody>
      </p:sp>
      <p:sp>
        <p:nvSpPr>
          <p:cNvPr id="17" name="Straight Connector 16"/>
          <p:cNvSpPr>
            <a:spLocks noChangeShapeType="1"/>
          </p:cNvSpPr>
          <p:nvPr/>
        </p:nvSpPr>
        <p:spPr bwMode="auto">
          <a:xfrm>
            <a:off x="6708448" y="3478138"/>
            <a:ext cx="931491" cy="991312"/>
          </a:xfrm>
          <a:prstGeom prst="line">
            <a:avLst/>
          </a:prstGeom>
          <a:noFill/>
          <a:ln w="38100" cap="rnd" algn="ctr">
            <a:solidFill>
              <a:schemeClr val="bg1"/>
            </a:solidFill>
            <a:prstDash val="sysDot"/>
            <a:round/>
            <a:headEnd/>
            <a:tailEnd type="triangle" w="med" len="med"/>
          </a:ln>
          <a:effectLst>
            <a:outerShdw blurRad="50800" dist="38100" dir="8100000" algn="tr" rotWithShape="0">
              <a:prstClr val="black">
                <a:alpha val="40000"/>
              </a:prstClr>
            </a:outerShdw>
          </a:effectLst>
        </p:spPr>
        <p:txBody>
          <a:bodyPr/>
          <a:lstStyle/>
          <a:p>
            <a:pPr>
              <a:defRPr/>
            </a:pPr>
            <a:endParaRPr lang="en-US" dirty="0">
              <a:latin typeface="+mn-lt"/>
            </a:endParaRPr>
          </a:p>
        </p:txBody>
      </p:sp>
      <p:sp>
        <p:nvSpPr>
          <p:cNvPr id="18" name="AutoShape 33"/>
          <p:cNvSpPr>
            <a:spLocks noChangeArrowheads="1"/>
          </p:cNvSpPr>
          <p:nvPr/>
        </p:nvSpPr>
        <p:spPr bwMode="invGray">
          <a:xfrm>
            <a:off x="1613648" y="1874520"/>
            <a:ext cx="1763091" cy="578882"/>
          </a:xfrm>
          <a:prstGeom prst="roundRect">
            <a:avLst>
              <a:gd name="adj" fmla="val 16667"/>
            </a:avLst>
          </a:prstGeom>
          <a:noFill/>
          <a:ln w="12700" algn="ctr">
            <a:noFill/>
            <a:round/>
            <a:headEnd/>
            <a:tailEnd/>
          </a:ln>
          <a:effectLst/>
        </p:spPr>
        <p:txBody>
          <a:bodyPr wrap="square" anchor="ctr">
            <a:spAutoFit/>
          </a:bodyPr>
          <a:lstStyle/>
          <a:p>
            <a:pPr>
              <a:defRPr/>
            </a:pPr>
            <a:r>
              <a:rPr lang="en-US" sz="1400" b="1" dirty="0" smtClean="0">
                <a:solidFill>
                  <a:schemeClr val="bg1"/>
                </a:solidFill>
                <a:latin typeface="+mn-lt"/>
              </a:rPr>
              <a:t>Windows Server 2008 DC</a:t>
            </a:r>
            <a:endParaRPr lang="en-US" sz="1400" b="1" dirty="0">
              <a:solidFill>
                <a:schemeClr val="bg1"/>
              </a:solidFill>
              <a:latin typeface="+mn-lt"/>
            </a:endParaRPr>
          </a:p>
        </p:txBody>
      </p:sp>
      <p:sp>
        <p:nvSpPr>
          <p:cNvPr id="19" name="Arc 18"/>
          <p:cNvSpPr/>
          <p:nvPr/>
        </p:nvSpPr>
        <p:spPr bwMode="auto">
          <a:xfrm>
            <a:off x="1658906" y="481830"/>
            <a:ext cx="1676400" cy="5051833"/>
          </a:xfrm>
          <a:prstGeom prst="arc">
            <a:avLst>
              <a:gd name="adj1" fmla="val 16813851"/>
              <a:gd name="adj2" fmla="val 4862915"/>
            </a:avLst>
          </a:prstGeom>
          <a:noFill/>
          <a:ln w="19050" cap="flat" cmpd="sng" algn="ctr">
            <a:solidFill>
              <a:schemeClr val="bg1">
                <a:lumMod val="50000"/>
                <a:alpha val="50000"/>
              </a:schemeClr>
            </a:solidFill>
            <a:prstDash val="solid"/>
            <a:round/>
            <a:headEnd type="none" w="med" len="med"/>
            <a:tailEnd type="none" w="med" len="med"/>
          </a:ln>
          <a:effectLst>
            <a:glow rad="63500">
              <a:schemeClr val="accent1">
                <a:satMod val="175000"/>
                <a:alpha val="40000"/>
              </a:schemeClr>
            </a:glow>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scene3d>
              <a:camera prst="orthographicFront"/>
              <a:lightRig rig="balanced" dir="t"/>
            </a:scene3d>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mn-lt"/>
            </a:endParaRPr>
          </a:p>
        </p:txBody>
      </p:sp>
      <p:sp>
        <p:nvSpPr>
          <p:cNvPr id="20" name="Arc 19"/>
          <p:cNvSpPr/>
          <p:nvPr/>
        </p:nvSpPr>
        <p:spPr bwMode="auto">
          <a:xfrm rot="10800000">
            <a:off x="5776743" y="484632"/>
            <a:ext cx="1676400" cy="5056632"/>
          </a:xfrm>
          <a:prstGeom prst="arc">
            <a:avLst>
              <a:gd name="adj1" fmla="val 16698830"/>
              <a:gd name="adj2" fmla="val 4836224"/>
            </a:avLst>
          </a:prstGeom>
          <a:noFill/>
          <a:ln w="19050" cap="flat" cmpd="sng" algn="ctr">
            <a:solidFill>
              <a:schemeClr val="bg1">
                <a:lumMod val="50000"/>
                <a:alpha val="50000"/>
              </a:schemeClr>
            </a:solidFill>
            <a:prstDash val="solid"/>
            <a:round/>
            <a:headEnd type="none" w="med" len="med"/>
            <a:tailEnd type="none" w="med" len="med"/>
          </a:ln>
          <a:effectLst>
            <a:glow rad="63500">
              <a:schemeClr val="accent1">
                <a:satMod val="175000"/>
                <a:alpha val="40000"/>
              </a:schemeClr>
            </a:glow>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scene3d>
              <a:camera prst="orthographicFront"/>
              <a:lightRig rig="balanced" dir="t"/>
            </a:scene3d>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mn-lt"/>
            </a:endParaRPr>
          </a:p>
        </p:txBody>
      </p:sp>
      <p:sp>
        <p:nvSpPr>
          <p:cNvPr id="21" name="Oval 20"/>
          <p:cNvSpPr>
            <a:spLocks noChangeArrowheads="1"/>
          </p:cNvSpPr>
          <p:nvPr/>
        </p:nvSpPr>
        <p:spPr bwMode="auto">
          <a:xfrm>
            <a:off x="7547951" y="3590665"/>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mn-lt"/>
              </a:rPr>
              <a:t>1</a:t>
            </a:r>
            <a:endParaRPr kumimoji="0" lang="en-US" sz="1800" b="0" i="0" u="none" strike="noStrike" kern="0" cap="none" spc="0" normalizeH="0" baseline="0" noProof="0" dirty="0">
              <a:ln>
                <a:noFill/>
              </a:ln>
              <a:solidFill>
                <a:srgbClr val="FFFFFF"/>
              </a:solidFill>
              <a:effectLst/>
              <a:uLnTx/>
              <a:uFillTx/>
              <a:latin typeface="+mn-lt"/>
            </a:endParaRPr>
          </a:p>
        </p:txBody>
      </p:sp>
      <p:sp>
        <p:nvSpPr>
          <p:cNvPr id="22" name="Oval 21"/>
          <p:cNvSpPr>
            <a:spLocks noChangeArrowheads="1"/>
          </p:cNvSpPr>
          <p:nvPr/>
        </p:nvSpPr>
        <p:spPr bwMode="auto">
          <a:xfrm>
            <a:off x="6971334" y="2447289"/>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2</a:t>
            </a:r>
            <a:endParaRPr kumimoji="0" lang="en-US" sz="1800" b="0" i="0" u="none" strike="noStrike" kern="0" cap="none" spc="0" normalizeH="0" baseline="0" noProof="0" dirty="0">
              <a:ln>
                <a:noFill/>
              </a:ln>
              <a:solidFill>
                <a:srgbClr val="FFFFFF"/>
              </a:solidFill>
              <a:effectLst/>
              <a:uLnTx/>
              <a:uFillTx/>
              <a:latin typeface="+mn-lt"/>
            </a:endParaRPr>
          </a:p>
        </p:txBody>
      </p:sp>
      <p:sp>
        <p:nvSpPr>
          <p:cNvPr id="23" name="Oval 22"/>
          <p:cNvSpPr>
            <a:spLocks noChangeArrowheads="1"/>
          </p:cNvSpPr>
          <p:nvPr/>
        </p:nvSpPr>
        <p:spPr bwMode="auto">
          <a:xfrm>
            <a:off x="5296490" y="2112124"/>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3</a:t>
            </a:r>
            <a:endParaRPr kumimoji="0" lang="en-US" sz="1800" b="0" i="0" u="none" strike="noStrike" kern="0" cap="none" spc="0" normalizeH="0" baseline="0" noProof="0" dirty="0">
              <a:ln>
                <a:noFill/>
              </a:ln>
              <a:solidFill>
                <a:srgbClr val="FFFFFF"/>
              </a:solidFill>
              <a:effectLst/>
              <a:uLnTx/>
              <a:uFillTx/>
              <a:latin typeface="+mn-lt"/>
            </a:endParaRPr>
          </a:p>
        </p:txBody>
      </p:sp>
      <p:sp>
        <p:nvSpPr>
          <p:cNvPr id="24" name="Oval 23"/>
          <p:cNvSpPr>
            <a:spLocks noChangeArrowheads="1"/>
          </p:cNvSpPr>
          <p:nvPr/>
        </p:nvSpPr>
        <p:spPr bwMode="auto">
          <a:xfrm>
            <a:off x="1678848" y="2396030"/>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4</a:t>
            </a:r>
            <a:endParaRPr kumimoji="0" lang="en-US" sz="1800" b="0" i="0" u="none" strike="noStrike" kern="0" cap="none" spc="0" normalizeH="0" baseline="0" noProof="0" dirty="0">
              <a:ln>
                <a:noFill/>
              </a:ln>
              <a:solidFill>
                <a:srgbClr val="FFFFFF"/>
              </a:solidFill>
              <a:effectLst/>
              <a:uLnTx/>
              <a:uFillTx/>
              <a:latin typeface="+mn-lt"/>
            </a:endParaRPr>
          </a:p>
        </p:txBody>
      </p:sp>
      <p:sp>
        <p:nvSpPr>
          <p:cNvPr id="25" name="Oval 24"/>
          <p:cNvSpPr>
            <a:spLocks noChangeArrowheads="1"/>
          </p:cNvSpPr>
          <p:nvPr/>
        </p:nvSpPr>
        <p:spPr bwMode="auto">
          <a:xfrm>
            <a:off x="3516732" y="2816352"/>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5</a:t>
            </a:r>
            <a:endParaRPr kumimoji="0" lang="en-US" sz="1800" b="0" i="0" u="none" strike="noStrike" kern="0" cap="none" spc="0" normalizeH="0" baseline="0" noProof="0" dirty="0">
              <a:ln>
                <a:noFill/>
              </a:ln>
              <a:solidFill>
                <a:srgbClr val="FFFFFF"/>
              </a:solidFill>
              <a:effectLst/>
              <a:uLnTx/>
              <a:uFillTx/>
              <a:latin typeface="+mn-lt"/>
            </a:endParaRPr>
          </a:p>
        </p:txBody>
      </p:sp>
      <p:sp>
        <p:nvSpPr>
          <p:cNvPr id="26" name="Oval 25"/>
          <p:cNvSpPr>
            <a:spLocks noChangeArrowheads="1"/>
          </p:cNvSpPr>
          <p:nvPr/>
        </p:nvSpPr>
        <p:spPr bwMode="auto">
          <a:xfrm>
            <a:off x="6954464" y="2931037"/>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6</a:t>
            </a:r>
            <a:endParaRPr kumimoji="0" lang="en-US" sz="1800" b="0" i="0" u="none" strike="noStrike" kern="0" cap="none" spc="0" normalizeH="0" baseline="0" noProof="0" dirty="0">
              <a:ln>
                <a:noFill/>
              </a:ln>
              <a:solidFill>
                <a:srgbClr val="FFFFFF"/>
              </a:solidFill>
              <a:effectLst/>
              <a:uLnTx/>
              <a:uFillTx/>
              <a:latin typeface="+mn-lt"/>
            </a:endParaRPr>
          </a:p>
        </p:txBody>
      </p:sp>
      <p:sp>
        <p:nvSpPr>
          <p:cNvPr id="27" name="Oval 26"/>
          <p:cNvSpPr>
            <a:spLocks noChangeArrowheads="1"/>
          </p:cNvSpPr>
          <p:nvPr/>
        </p:nvSpPr>
        <p:spPr bwMode="auto">
          <a:xfrm>
            <a:off x="6703093" y="3889764"/>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rPr>
              <a:t>6</a:t>
            </a:r>
            <a:endParaRPr kumimoji="0" lang="en-US" sz="1800" b="0" i="0" u="none" strike="noStrike" kern="0" cap="none" spc="0" normalizeH="0" baseline="0" noProof="0" dirty="0">
              <a:ln>
                <a:noFill/>
              </a:ln>
              <a:solidFill>
                <a:srgbClr val="FFFFFF"/>
              </a:solidFill>
              <a:effectLst/>
              <a:uLnTx/>
              <a:uFillTx/>
              <a:latin typeface="+mn-lt"/>
            </a:endParaRPr>
          </a:p>
        </p:txBody>
      </p:sp>
      <p:sp>
        <p:nvSpPr>
          <p:cNvPr id="40" name="Straight Connector 39"/>
          <p:cNvSpPr>
            <a:spLocks noChangeShapeType="1"/>
          </p:cNvSpPr>
          <p:nvPr/>
        </p:nvSpPr>
        <p:spPr bwMode="auto">
          <a:xfrm flipH="1" flipV="1">
            <a:off x="6939184" y="3341405"/>
            <a:ext cx="1062287" cy="1114001"/>
          </a:xfrm>
          <a:prstGeom prst="line">
            <a:avLst/>
          </a:prstGeom>
          <a:noFill/>
          <a:ln w="38100" cap="rnd" algn="ctr">
            <a:solidFill>
              <a:schemeClr val="bg1"/>
            </a:solidFill>
            <a:prstDash val="sysDot"/>
            <a:round/>
            <a:headEnd/>
            <a:tailEnd type="triangle" w="med" len="med"/>
          </a:ln>
          <a:effectLst>
            <a:outerShdw blurRad="50800" dist="38100" dir="8100000" algn="tr" rotWithShape="0">
              <a:prstClr val="black">
                <a:alpha val="40000"/>
              </a:prstClr>
            </a:outerShdw>
          </a:effectLst>
        </p:spPr>
        <p:txBody>
          <a:bodyPr/>
          <a:lstStyle/>
          <a:p>
            <a:pPr>
              <a:defRPr/>
            </a:pPr>
            <a:endParaRPr lang="en-US" dirty="0">
              <a:latin typeface="+mn-lt"/>
            </a:endParaRPr>
          </a:p>
        </p:txBody>
      </p:sp>
      <p:sp>
        <p:nvSpPr>
          <p:cNvPr id="41" name="Oval 40"/>
          <p:cNvSpPr/>
          <p:nvPr/>
        </p:nvSpPr>
        <p:spPr bwMode="auto">
          <a:xfrm>
            <a:off x="2089814" y="1347569"/>
            <a:ext cx="1784733" cy="1751681"/>
          </a:xfrm>
          <a:prstGeom prst="ellipse">
            <a:avLst/>
          </a:prstGeom>
          <a:gradFill flip="none" rotWithShape="1">
            <a:gsLst>
              <a:gs pos="0">
                <a:schemeClr val="bg2">
                  <a:alpha val="0"/>
                </a:schemeClr>
              </a:gs>
              <a:gs pos="100000">
                <a:schemeClr val="bg1">
                  <a:lumMod val="75000"/>
                  <a:alpha val="40000"/>
                </a:schemeClr>
              </a:gs>
            </a:gsLst>
            <a:path path="circle">
              <a:fillToRect l="50000" t="50000" r="50000" b="50000"/>
            </a:path>
            <a:tileRect/>
          </a:gradFill>
          <a:ln w="25400" cap="flat" cmpd="sng" algn="ctr">
            <a:solidFill>
              <a:srgbClr val="4D4D4D">
                <a:alpha val="70000"/>
              </a:srgb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Arial" charset="0"/>
            </a:endParaRPr>
          </a:p>
        </p:txBody>
      </p:sp>
      <p:pic>
        <p:nvPicPr>
          <p:cNvPr id="42" name="Picture 1" descr="D:\Aeshen\TechNet 2006\12-December\Msft-longhorn-papers\TDM Deck\Windows Illustration Icons\Computer.png"/>
          <p:cNvPicPr>
            <a:picLocks noChangeAspect="1" noChangeArrowheads="1"/>
          </p:cNvPicPr>
          <p:nvPr/>
        </p:nvPicPr>
        <p:blipFill>
          <a:blip r:embed="rId8" cstate="print"/>
          <a:srcRect/>
          <a:stretch>
            <a:fillRect/>
          </a:stretch>
        </p:blipFill>
        <p:spPr bwMode="auto">
          <a:xfrm>
            <a:off x="2393927" y="2151687"/>
            <a:ext cx="676390" cy="676390"/>
          </a:xfrm>
          <a:prstGeom prst="rect">
            <a:avLst/>
          </a:prstGeom>
          <a:noFill/>
          <a:effectLst>
            <a:outerShdw blurRad="50800" dist="38100" dir="2700000" algn="tl" rotWithShape="0">
              <a:prstClr val="black">
                <a:alpha val="40000"/>
              </a:prstClr>
            </a:outerShdw>
          </a:effectLst>
        </p:spPr>
      </p:pic>
      <p:pic>
        <p:nvPicPr>
          <p:cNvPr id="43" name="Picture 2" descr="D:\Aeshen\TechNet 2006\12-December\Msft-longhorn-papers\TDM Deck\Windows Illustration Icons\Server.png"/>
          <p:cNvPicPr>
            <a:picLocks noChangeAspect="1" noChangeArrowheads="1"/>
          </p:cNvPicPr>
          <p:nvPr/>
        </p:nvPicPr>
        <p:blipFill>
          <a:blip r:embed="rId9" cstate="print"/>
          <a:srcRect/>
          <a:stretch>
            <a:fillRect/>
          </a:stretch>
        </p:blipFill>
        <p:spPr bwMode="auto">
          <a:xfrm>
            <a:off x="2517718" y="1492189"/>
            <a:ext cx="627416" cy="754992"/>
          </a:xfrm>
          <a:prstGeom prst="rect">
            <a:avLst/>
          </a:prstGeom>
          <a:noFill/>
          <a:effectLst>
            <a:outerShdw blurRad="50800" dist="38100" dir="2700000" algn="tl" rotWithShape="0">
              <a:prstClr val="black">
                <a:alpha val="40000"/>
              </a:prstClr>
            </a:outerShdw>
          </a:effectLst>
        </p:spPr>
      </p:pic>
      <p:sp>
        <p:nvSpPr>
          <p:cNvPr id="44" name="Oval 43"/>
          <p:cNvSpPr/>
          <p:nvPr/>
        </p:nvSpPr>
        <p:spPr bwMode="auto">
          <a:xfrm>
            <a:off x="5866764" y="1482656"/>
            <a:ext cx="1784733" cy="1751681"/>
          </a:xfrm>
          <a:prstGeom prst="ellipse">
            <a:avLst/>
          </a:prstGeom>
          <a:gradFill flip="none" rotWithShape="1">
            <a:gsLst>
              <a:gs pos="0">
                <a:schemeClr val="bg2">
                  <a:alpha val="0"/>
                </a:schemeClr>
              </a:gs>
              <a:gs pos="100000">
                <a:schemeClr val="bg1">
                  <a:lumMod val="75000"/>
                  <a:alpha val="40000"/>
                </a:schemeClr>
              </a:gs>
            </a:gsLst>
            <a:path path="circle">
              <a:fillToRect l="50000" t="50000" r="50000" b="50000"/>
            </a:path>
            <a:tileRect/>
          </a:gradFill>
          <a:ln w="25400" cap="flat" cmpd="sng" algn="ctr">
            <a:solidFill>
              <a:srgbClr val="4D4D4D">
                <a:alpha val="70000"/>
              </a:srgb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Arial" charset="0"/>
            </a:endParaRPr>
          </a:p>
        </p:txBody>
      </p:sp>
      <p:pic>
        <p:nvPicPr>
          <p:cNvPr id="45" name="Picture 1" descr="D:\Aeshen\TechNet 2006\12-December\Msft-longhorn-papers\TDM Deck\Windows Illustration Icons\Computer.png"/>
          <p:cNvPicPr>
            <a:picLocks noChangeAspect="1" noChangeArrowheads="1"/>
          </p:cNvPicPr>
          <p:nvPr/>
        </p:nvPicPr>
        <p:blipFill>
          <a:blip r:embed="rId10" cstate="print"/>
          <a:srcRect/>
          <a:stretch>
            <a:fillRect/>
          </a:stretch>
        </p:blipFill>
        <p:spPr bwMode="auto">
          <a:xfrm>
            <a:off x="6170877" y="2286774"/>
            <a:ext cx="676390" cy="676390"/>
          </a:xfrm>
          <a:prstGeom prst="rect">
            <a:avLst/>
          </a:prstGeom>
          <a:noFill/>
          <a:effectLst>
            <a:outerShdw blurRad="50800" dist="38100" dir="2700000" algn="tl" rotWithShape="0">
              <a:prstClr val="black">
                <a:alpha val="40000"/>
              </a:prstClr>
            </a:outerShdw>
          </a:effectLst>
        </p:spPr>
      </p:pic>
      <p:pic>
        <p:nvPicPr>
          <p:cNvPr id="46" name="Picture 1" descr="D:\Aeshen\TechNet 2006\12-December\Msft-longhorn-papers\TDM Deck\Windows Illustration Icons\Computer.png"/>
          <p:cNvPicPr>
            <a:picLocks noChangeAspect="1" noChangeArrowheads="1"/>
          </p:cNvPicPr>
          <p:nvPr/>
        </p:nvPicPr>
        <p:blipFill>
          <a:blip r:embed="rId11" cstate="print"/>
          <a:srcRect/>
          <a:stretch>
            <a:fillRect/>
          </a:stretch>
        </p:blipFill>
        <p:spPr bwMode="auto">
          <a:xfrm>
            <a:off x="6140592" y="1613394"/>
            <a:ext cx="676390" cy="676390"/>
          </a:xfrm>
          <a:prstGeom prst="rect">
            <a:avLst/>
          </a:prstGeom>
          <a:noFill/>
          <a:effectLst>
            <a:outerShdw blurRad="50800" dist="38100" dir="2700000" algn="tl" rotWithShape="0">
              <a:prstClr val="black">
                <a:alpha val="40000"/>
              </a:prstClr>
            </a:outerShdw>
          </a:effectLst>
        </p:spPr>
      </p:pic>
      <p:sp>
        <p:nvSpPr>
          <p:cNvPr id="47" name="Text Box 79"/>
          <p:cNvSpPr txBox="1">
            <a:spLocks noChangeArrowheads="1"/>
          </p:cNvSpPr>
          <p:nvPr/>
        </p:nvSpPr>
        <p:spPr bwMode="auto">
          <a:xfrm>
            <a:off x="6751132" y="2670770"/>
            <a:ext cx="1047750" cy="366713"/>
          </a:xfrm>
          <a:prstGeom prst="rect">
            <a:avLst/>
          </a:prstGeom>
          <a:noFill/>
          <a:ln w="12700">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rPr>
              <a:t>RODC</a:t>
            </a:r>
          </a:p>
        </p:txBody>
      </p:sp>
      <p:sp>
        <p:nvSpPr>
          <p:cNvPr id="48" name="Arc 47"/>
          <p:cNvSpPr/>
          <p:nvPr/>
        </p:nvSpPr>
        <p:spPr bwMode="auto">
          <a:xfrm rot="16509344">
            <a:off x="4329839" y="1242460"/>
            <a:ext cx="1054934" cy="2617775"/>
          </a:xfrm>
          <a:prstGeom prst="arc">
            <a:avLst>
              <a:gd name="adj1" fmla="val 17062574"/>
              <a:gd name="adj2" fmla="val 4402144"/>
            </a:avLst>
          </a:prstGeom>
          <a:noFill/>
          <a:ln w="12700" cap="flat" cmpd="sng" algn="ctr">
            <a:solidFill>
              <a:srgbClr val="FFFFA3">
                <a:alpha val="50000"/>
              </a:srgbClr>
            </a:solidFill>
            <a:prstDash val="solid"/>
            <a:round/>
            <a:headEnd type="none" w="med" len="med"/>
            <a:tailEnd type="none" w="med" len="med"/>
          </a:ln>
          <a:effectLst>
            <a:glow rad="101600">
              <a:srgbClr val="C00000">
                <a:alpha val="40000"/>
              </a:srgbClr>
            </a:glow>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scene3d>
              <a:camera prst="orthographicFront"/>
              <a:lightRig rig="balanced" dir="t"/>
            </a:scene3d>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Arial" charset="0"/>
            </a:endParaRPr>
          </a:p>
        </p:txBody>
      </p:sp>
      <p:grpSp>
        <p:nvGrpSpPr>
          <p:cNvPr id="49" name="Group 38"/>
          <p:cNvGrpSpPr/>
          <p:nvPr/>
        </p:nvGrpSpPr>
        <p:grpSpPr>
          <a:xfrm>
            <a:off x="3717233" y="2750699"/>
            <a:ext cx="537134" cy="637394"/>
            <a:chOff x="9144000" y="1757412"/>
            <a:chExt cx="1411706" cy="1669182"/>
          </a:xfrm>
        </p:grpSpPr>
        <p:pic>
          <p:nvPicPr>
            <p:cNvPr id="50" name="Picture 6" descr="D:\Aeshen\TechNet 2006\12-December\Msft-longhorn-papers\TDM Deck\Windows Illustration Icons\Generic Doc.png"/>
            <p:cNvPicPr>
              <a:picLocks noChangeAspect="1" noChangeArrowheads="1"/>
            </p:cNvPicPr>
            <p:nvPr/>
          </p:nvPicPr>
          <p:blipFill>
            <a:blip r:embed="rId12" cstate="print"/>
            <a:srcRect/>
            <a:stretch>
              <a:fillRect/>
            </a:stretch>
          </p:blipFill>
          <p:spPr bwMode="auto">
            <a:xfrm>
              <a:off x="9144000" y="1757412"/>
              <a:ext cx="1411706" cy="1411706"/>
            </a:xfrm>
            <a:prstGeom prst="rect">
              <a:avLst/>
            </a:prstGeom>
            <a:noFill/>
            <a:effectLst>
              <a:outerShdw blurRad="50800" dist="38100" dir="2700000" algn="tl" rotWithShape="0">
                <a:prstClr val="black">
                  <a:alpha val="40000"/>
                </a:prstClr>
              </a:outerShdw>
            </a:effectLst>
          </p:spPr>
        </p:pic>
        <p:pic>
          <p:nvPicPr>
            <p:cNvPr id="51" name="Picture 3" descr="D:\Aeshen\TechNet 2006\12-December\Msft-longhorn-papers\TDM Deck\Windows Illustration Icons\New\seal-for-doc5.png"/>
            <p:cNvPicPr>
              <a:picLocks noChangeAspect="1" noChangeArrowheads="1"/>
            </p:cNvPicPr>
            <p:nvPr/>
          </p:nvPicPr>
          <p:blipFill>
            <a:blip r:embed="rId13" cstate="print"/>
            <a:srcRect/>
            <a:stretch>
              <a:fillRect/>
            </a:stretch>
          </p:blipFill>
          <p:spPr bwMode="auto">
            <a:xfrm>
              <a:off x="9259503" y="2604487"/>
              <a:ext cx="677714" cy="822107"/>
            </a:xfrm>
            <a:prstGeom prst="rect">
              <a:avLst/>
            </a:prstGeom>
            <a:noFill/>
            <a:effectLst>
              <a:outerShdw blurRad="50800" dist="38100" dir="2700000" algn="tl" rotWithShape="0">
                <a:prstClr val="black">
                  <a:alpha val="40000"/>
                </a:prstClr>
              </a:outerShdw>
            </a:effectLst>
          </p:spPr>
        </p:pic>
      </p:grpSp>
      <p:grpSp>
        <p:nvGrpSpPr>
          <p:cNvPr id="52" name="Group 38"/>
          <p:cNvGrpSpPr/>
          <p:nvPr/>
        </p:nvGrpSpPr>
        <p:grpSpPr>
          <a:xfrm>
            <a:off x="5939064" y="3105230"/>
            <a:ext cx="537134" cy="637394"/>
            <a:chOff x="9144000" y="1757412"/>
            <a:chExt cx="1411706" cy="1669182"/>
          </a:xfrm>
        </p:grpSpPr>
        <p:pic>
          <p:nvPicPr>
            <p:cNvPr id="53" name="Picture 6" descr="D:\Aeshen\TechNet 2006\12-December\Msft-longhorn-papers\TDM Deck\Windows Illustration Icons\Generic Doc.png"/>
            <p:cNvPicPr>
              <a:picLocks noChangeAspect="1" noChangeArrowheads="1"/>
            </p:cNvPicPr>
            <p:nvPr/>
          </p:nvPicPr>
          <p:blipFill>
            <a:blip r:embed="rId12" cstate="print"/>
            <a:srcRect/>
            <a:stretch>
              <a:fillRect/>
            </a:stretch>
          </p:blipFill>
          <p:spPr bwMode="auto">
            <a:xfrm>
              <a:off x="9144000" y="1757412"/>
              <a:ext cx="1411706" cy="1411706"/>
            </a:xfrm>
            <a:prstGeom prst="rect">
              <a:avLst/>
            </a:prstGeom>
            <a:noFill/>
            <a:effectLst>
              <a:outerShdw blurRad="50800" dist="38100" dir="2700000" algn="tl" rotWithShape="0">
                <a:prstClr val="black">
                  <a:alpha val="40000"/>
                </a:prstClr>
              </a:outerShdw>
            </a:effectLst>
          </p:spPr>
        </p:pic>
        <p:pic>
          <p:nvPicPr>
            <p:cNvPr id="54" name="Picture 3" descr="D:\Aeshen\TechNet 2006\12-December\Msft-longhorn-papers\TDM Deck\Windows Illustration Icons\New\seal-for-doc5.png"/>
            <p:cNvPicPr>
              <a:picLocks noChangeAspect="1" noChangeArrowheads="1"/>
            </p:cNvPicPr>
            <p:nvPr/>
          </p:nvPicPr>
          <p:blipFill>
            <a:blip r:embed="rId13" cstate="print"/>
            <a:srcRect/>
            <a:stretch>
              <a:fillRect/>
            </a:stretch>
          </p:blipFill>
          <p:spPr bwMode="auto">
            <a:xfrm>
              <a:off x="9259503" y="2604487"/>
              <a:ext cx="677714" cy="822107"/>
            </a:xfrm>
            <a:prstGeom prst="rect">
              <a:avLst/>
            </a:prstGeom>
            <a:noFill/>
            <a:effectLst>
              <a:outerShdw blurRad="50800" dist="38100" dir="2700000" algn="tl" rotWithShape="0">
                <a:prstClr val="black">
                  <a:alpha val="40000"/>
                </a:prstClr>
              </a:outerShdw>
            </a:effectLst>
          </p:spPr>
        </p:pic>
      </p:grpSp>
      <p:pic>
        <p:nvPicPr>
          <p:cNvPr id="55" name="Picture 1"/>
          <p:cNvPicPr>
            <a:picLocks noChangeAspect="1" noChangeArrowheads="1"/>
          </p:cNvPicPr>
          <p:nvPr/>
        </p:nvPicPr>
        <p:blipFill>
          <a:blip r:embed="rId14" cstate="print"/>
          <a:srcRect/>
          <a:stretch>
            <a:fillRect/>
          </a:stretch>
        </p:blipFill>
        <p:spPr bwMode="auto">
          <a:xfrm>
            <a:off x="6801418" y="1813923"/>
            <a:ext cx="794084" cy="903532"/>
          </a:xfrm>
          <a:prstGeom prst="rect">
            <a:avLst/>
          </a:prstGeom>
          <a:noFill/>
          <a:ln w="9525">
            <a:noFill/>
            <a:miter lim="800000"/>
            <a:headEnd/>
            <a:tailEnd/>
          </a:ln>
          <a:effectLst/>
        </p:spPr>
      </p:pic>
      <p:pic>
        <p:nvPicPr>
          <p:cNvPr id="56" name="Picture 1"/>
          <p:cNvPicPr>
            <a:picLocks noChangeAspect="1" noChangeArrowheads="1"/>
          </p:cNvPicPr>
          <p:nvPr/>
        </p:nvPicPr>
        <p:blipFill>
          <a:blip r:embed="rId14" cstate="print"/>
          <a:srcRect/>
          <a:stretch>
            <a:fillRect/>
          </a:stretch>
        </p:blipFill>
        <p:spPr bwMode="auto">
          <a:xfrm>
            <a:off x="3068052" y="1813924"/>
            <a:ext cx="794084" cy="903532"/>
          </a:xfrm>
          <a:prstGeom prst="rect">
            <a:avLst/>
          </a:prstGeom>
          <a:noFill/>
          <a:ln w="9525">
            <a:noFill/>
            <a:miter lim="800000"/>
            <a:headEnd/>
            <a:tailEnd/>
          </a:ln>
          <a:effectLst/>
        </p:spPr>
      </p:pic>
      <p:sp>
        <p:nvSpPr>
          <p:cNvPr id="9" name="Rounded Rectangle 8"/>
          <p:cNvSpPr/>
          <p:nvPr/>
        </p:nvSpPr>
        <p:spPr bwMode="auto">
          <a:xfrm>
            <a:off x="1846832" y="5214950"/>
            <a:ext cx="5024436" cy="707225"/>
          </a:xfrm>
          <a:prstGeom prst="roundRect">
            <a:avLst/>
          </a:prstGeom>
          <a:gradFill flip="none" rotWithShape="1">
            <a:gsLst>
              <a:gs pos="0">
                <a:schemeClr val="accent2">
                  <a:lumMod val="50000"/>
                  <a:alpha val="90000"/>
                </a:schemeClr>
              </a:gs>
              <a:gs pos="100000">
                <a:schemeClr val="accent2">
                  <a:alpha val="90000"/>
                </a:schemeClr>
              </a:gs>
            </a:gsLst>
            <a:lin ang="2700000" scaled="1"/>
            <a:tileRect/>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charset="0"/>
            </a:endParaRPr>
          </a:p>
        </p:txBody>
      </p:sp>
      <p:sp>
        <p:nvSpPr>
          <p:cNvPr id="28" name="Oval 27"/>
          <p:cNvSpPr>
            <a:spLocks noChangeArrowheads="1"/>
          </p:cNvSpPr>
          <p:nvPr/>
        </p:nvSpPr>
        <p:spPr bwMode="auto">
          <a:xfrm>
            <a:off x="1714480" y="5393704"/>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outerShdw blurRad="38100" dist="38100" dir="2700000" algn="tl">
                    <a:srgbClr val="000000"/>
                  </a:outerShdw>
                </a:effectLst>
                <a:uLnTx/>
                <a:uFillTx/>
                <a:latin typeface="+mn-lt"/>
              </a:rPr>
              <a:t>1</a:t>
            </a:r>
            <a:endParaRPr kumimoji="0" lang="en-US" sz="1800" b="0" i="0" u="none" strike="noStrike" kern="0" cap="none" spc="0" normalizeH="0" baseline="0" noProof="0" dirty="0">
              <a:ln>
                <a:noFill/>
              </a:ln>
              <a:solidFill>
                <a:schemeClr val="bg1"/>
              </a:solidFill>
              <a:effectLst/>
              <a:uLnTx/>
              <a:uFillTx/>
              <a:latin typeface="+mn-lt"/>
            </a:endParaRPr>
          </a:p>
        </p:txBody>
      </p:sp>
      <p:sp>
        <p:nvSpPr>
          <p:cNvPr id="29" name="Oval 28"/>
          <p:cNvSpPr>
            <a:spLocks noChangeArrowheads="1"/>
          </p:cNvSpPr>
          <p:nvPr/>
        </p:nvSpPr>
        <p:spPr bwMode="auto">
          <a:xfrm>
            <a:off x="1714699" y="5393527"/>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rPr>
              <a:t>2</a:t>
            </a:r>
            <a:endParaRPr kumimoji="0" lang="en-US" sz="1800" b="0" i="0" u="none" strike="noStrike" kern="0" cap="none" spc="0" normalizeH="0" baseline="0" noProof="0" dirty="0">
              <a:ln>
                <a:noFill/>
              </a:ln>
              <a:solidFill>
                <a:schemeClr val="bg1"/>
              </a:solidFill>
              <a:effectLst/>
              <a:uLnTx/>
              <a:uFillTx/>
              <a:latin typeface="+mn-lt"/>
            </a:endParaRPr>
          </a:p>
        </p:txBody>
      </p:sp>
      <p:sp>
        <p:nvSpPr>
          <p:cNvPr id="30" name="Oval 29"/>
          <p:cNvSpPr>
            <a:spLocks noChangeArrowheads="1"/>
          </p:cNvSpPr>
          <p:nvPr/>
        </p:nvSpPr>
        <p:spPr bwMode="auto">
          <a:xfrm>
            <a:off x="1714699" y="5393527"/>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rPr>
              <a:t>3</a:t>
            </a:r>
            <a:endParaRPr kumimoji="0" lang="en-US" sz="1800" b="0" i="0" u="none" strike="noStrike" kern="0" cap="none" spc="0" normalizeH="0" baseline="0" noProof="0" dirty="0">
              <a:ln>
                <a:noFill/>
              </a:ln>
              <a:solidFill>
                <a:schemeClr val="bg1"/>
              </a:solidFill>
              <a:effectLst/>
              <a:uLnTx/>
              <a:uFillTx/>
              <a:latin typeface="+mn-lt"/>
            </a:endParaRPr>
          </a:p>
        </p:txBody>
      </p:sp>
      <p:sp>
        <p:nvSpPr>
          <p:cNvPr id="31" name="Oval 30"/>
          <p:cNvSpPr>
            <a:spLocks noChangeArrowheads="1"/>
          </p:cNvSpPr>
          <p:nvPr/>
        </p:nvSpPr>
        <p:spPr bwMode="auto">
          <a:xfrm>
            <a:off x="1714699" y="5393527"/>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rPr>
              <a:t>4</a:t>
            </a:r>
            <a:endParaRPr kumimoji="0" lang="en-US" sz="1800" b="0" i="0" u="none" strike="noStrike" kern="0" cap="none" spc="0" normalizeH="0" baseline="0" noProof="0" dirty="0">
              <a:ln>
                <a:noFill/>
              </a:ln>
              <a:solidFill>
                <a:schemeClr val="bg1"/>
              </a:solidFill>
              <a:effectLst/>
              <a:uLnTx/>
              <a:uFillTx/>
              <a:latin typeface="+mn-lt"/>
            </a:endParaRPr>
          </a:p>
        </p:txBody>
      </p:sp>
      <p:sp>
        <p:nvSpPr>
          <p:cNvPr id="32" name="Oval 31"/>
          <p:cNvSpPr>
            <a:spLocks noChangeArrowheads="1"/>
          </p:cNvSpPr>
          <p:nvPr/>
        </p:nvSpPr>
        <p:spPr bwMode="auto">
          <a:xfrm>
            <a:off x="1714699" y="5393527"/>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rPr>
              <a:t>5</a:t>
            </a:r>
            <a:endParaRPr kumimoji="0" lang="en-US" sz="1800" b="0" i="0" u="none" strike="noStrike" kern="0" cap="none" spc="0" normalizeH="0" baseline="0" noProof="0" dirty="0">
              <a:ln>
                <a:noFill/>
              </a:ln>
              <a:solidFill>
                <a:schemeClr val="bg1"/>
              </a:solidFill>
              <a:effectLst/>
              <a:uLnTx/>
              <a:uFillTx/>
              <a:latin typeface="+mn-lt"/>
            </a:endParaRPr>
          </a:p>
        </p:txBody>
      </p:sp>
      <p:sp>
        <p:nvSpPr>
          <p:cNvPr id="33" name="Oval 32"/>
          <p:cNvSpPr>
            <a:spLocks noChangeArrowheads="1"/>
          </p:cNvSpPr>
          <p:nvPr/>
        </p:nvSpPr>
        <p:spPr bwMode="auto">
          <a:xfrm>
            <a:off x="1714699" y="5393527"/>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30" tIns="45715" rIns="91430" bIns="45715" anchor="ctr" anchorCtr="1"/>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rPr>
              <a:t>6</a:t>
            </a:r>
            <a:endParaRPr kumimoji="0" lang="en-US" sz="1800" b="0" i="0" u="none" strike="noStrike" kern="0" cap="none" spc="0" normalizeH="0" baseline="0" noProof="0" dirty="0">
              <a:ln>
                <a:noFill/>
              </a:ln>
              <a:solidFill>
                <a:schemeClr val="bg1"/>
              </a:solidFill>
              <a:effectLst/>
              <a:uLnTx/>
              <a:uFillTx/>
              <a:latin typeface="+mn-lt"/>
            </a:endParaRPr>
          </a:p>
        </p:txBody>
      </p:sp>
      <p:sp>
        <p:nvSpPr>
          <p:cNvPr id="34" name="TextBox 33"/>
          <p:cNvSpPr txBox="1"/>
          <p:nvPr/>
        </p:nvSpPr>
        <p:spPr>
          <a:xfrm>
            <a:off x="2107891" y="5408332"/>
            <a:ext cx="4659086" cy="369332"/>
          </a:xfrm>
          <a:prstGeom prst="rect">
            <a:avLst/>
          </a:prstGeom>
          <a:noFill/>
        </p:spPr>
        <p:txBody>
          <a:bodyPr wrap="square" rtlCol="0">
            <a:spAutoFit/>
          </a:bodyPr>
          <a:lstStyle/>
          <a:p>
            <a:pPr algn="l"/>
            <a:r>
              <a:rPr lang="en-US" dirty="0" smtClean="0">
                <a:solidFill>
                  <a:schemeClr val="bg1"/>
                </a:solidFill>
              </a:rPr>
              <a:t>User logs on and authenticates</a:t>
            </a:r>
          </a:p>
        </p:txBody>
      </p:sp>
      <p:sp>
        <p:nvSpPr>
          <p:cNvPr id="35" name="TextBox 34"/>
          <p:cNvSpPr txBox="1"/>
          <p:nvPr/>
        </p:nvSpPr>
        <p:spPr>
          <a:xfrm>
            <a:off x="2107891" y="5299475"/>
            <a:ext cx="4663440" cy="646331"/>
          </a:xfrm>
          <a:prstGeom prst="rect">
            <a:avLst/>
          </a:prstGeom>
          <a:noFill/>
        </p:spPr>
        <p:txBody>
          <a:bodyPr wrap="square" rtlCol="0">
            <a:spAutoFit/>
          </a:bodyPr>
          <a:lstStyle/>
          <a:p>
            <a:pPr algn="l"/>
            <a:r>
              <a:rPr lang="en-US" dirty="0" smtClean="0">
                <a:solidFill>
                  <a:schemeClr val="bg1"/>
                </a:solidFill>
              </a:rPr>
              <a:t>RODC: Looks in DB: "I don't have the users secrets"</a:t>
            </a:r>
          </a:p>
        </p:txBody>
      </p:sp>
      <p:sp>
        <p:nvSpPr>
          <p:cNvPr id="36" name="TextBox 35"/>
          <p:cNvSpPr txBox="1"/>
          <p:nvPr/>
        </p:nvSpPr>
        <p:spPr>
          <a:xfrm>
            <a:off x="2107891" y="5302087"/>
            <a:ext cx="4663440" cy="369332"/>
          </a:xfrm>
          <a:prstGeom prst="rect">
            <a:avLst/>
          </a:prstGeom>
          <a:noFill/>
        </p:spPr>
        <p:txBody>
          <a:bodyPr wrap="square" rtlCol="0">
            <a:spAutoFit/>
          </a:bodyPr>
          <a:lstStyle/>
          <a:p>
            <a:pPr algn="l"/>
            <a:r>
              <a:rPr lang="en-US" dirty="0" smtClean="0">
                <a:solidFill>
                  <a:schemeClr val="bg1"/>
                </a:solidFill>
              </a:rPr>
              <a:t>Forwards Request to Windows Server 2008 DC</a:t>
            </a:r>
          </a:p>
        </p:txBody>
      </p:sp>
      <p:sp>
        <p:nvSpPr>
          <p:cNvPr id="37" name="TextBox 36"/>
          <p:cNvSpPr txBox="1"/>
          <p:nvPr/>
        </p:nvSpPr>
        <p:spPr>
          <a:xfrm>
            <a:off x="2107891" y="5302087"/>
            <a:ext cx="4663440" cy="369332"/>
          </a:xfrm>
          <a:prstGeom prst="rect">
            <a:avLst/>
          </a:prstGeom>
          <a:noFill/>
        </p:spPr>
        <p:txBody>
          <a:bodyPr wrap="square" rtlCol="0">
            <a:spAutoFit/>
          </a:bodyPr>
          <a:lstStyle/>
          <a:p>
            <a:pPr algn="l"/>
            <a:r>
              <a:rPr lang="en-US" dirty="0" smtClean="0">
                <a:solidFill>
                  <a:schemeClr val="bg1"/>
                </a:solidFill>
              </a:rPr>
              <a:t>Windows Server 2008 DC authenticates request</a:t>
            </a:r>
          </a:p>
        </p:txBody>
      </p:sp>
      <p:sp>
        <p:nvSpPr>
          <p:cNvPr id="38" name="TextBox 37"/>
          <p:cNvSpPr txBox="1"/>
          <p:nvPr/>
        </p:nvSpPr>
        <p:spPr>
          <a:xfrm>
            <a:off x="2107891" y="5302087"/>
            <a:ext cx="4663440" cy="646331"/>
          </a:xfrm>
          <a:prstGeom prst="rect">
            <a:avLst/>
          </a:prstGeom>
          <a:noFill/>
        </p:spPr>
        <p:txBody>
          <a:bodyPr wrap="square" rtlCol="0">
            <a:spAutoFit/>
          </a:bodyPr>
          <a:lstStyle/>
          <a:p>
            <a:pPr algn="l"/>
            <a:r>
              <a:rPr lang="en-US" dirty="0" smtClean="0">
                <a:solidFill>
                  <a:schemeClr val="bg1"/>
                </a:solidFill>
              </a:rPr>
              <a:t>Returns authentication response and TGT back to the RODC</a:t>
            </a:r>
          </a:p>
        </p:txBody>
      </p:sp>
      <p:sp>
        <p:nvSpPr>
          <p:cNvPr id="39" name="TextBox 38"/>
          <p:cNvSpPr txBox="1"/>
          <p:nvPr/>
        </p:nvSpPr>
        <p:spPr>
          <a:xfrm>
            <a:off x="2107891" y="5302087"/>
            <a:ext cx="4663440" cy="646331"/>
          </a:xfrm>
          <a:prstGeom prst="rect">
            <a:avLst/>
          </a:prstGeom>
          <a:noFill/>
        </p:spPr>
        <p:txBody>
          <a:bodyPr wrap="square" rtlCol="0">
            <a:spAutoFit/>
          </a:bodyPr>
          <a:lstStyle/>
          <a:p>
            <a:pPr algn="l"/>
            <a:r>
              <a:rPr lang="en-US" dirty="0" smtClean="0">
                <a:solidFill>
                  <a:schemeClr val="bg1"/>
                </a:solidFill>
              </a:rPr>
              <a:t>RODC gives TGT to User and RODC will cache credentials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46"/>
                                        </p:tgtEl>
                                      </p:cBhvr>
                                    </p:animEffect>
                                    <p:set>
                                      <p:cBhvr>
                                        <p:cTn id="7" dur="1" fill="hold">
                                          <p:stCondLst>
                                            <p:cond delay="999"/>
                                          </p:stCondLst>
                                        </p:cTn>
                                        <p:tgtEl>
                                          <p:spTgt spid="4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42"/>
                                        </p:tgtEl>
                                      </p:cBhvr>
                                    </p:animEffect>
                                    <p:set>
                                      <p:cBhvr>
                                        <p:cTn id="10" dur="1" fill="hold">
                                          <p:stCondLst>
                                            <p:cond delay="999"/>
                                          </p:stCondLst>
                                        </p:cTn>
                                        <p:tgtEl>
                                          <p:spTgt spid="4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43"/>
                                        </p:tgtEl>
                                      </p:cBhvr>
                                    </p:animEffect>
                                    <p:set>
                                      <p:cBhvr>
                                        <p:cTn id="13" dur="1" fill="hold">
                                          <p:stCondLst>
                                            <p:cond delay="999"/>
                                          </p:stCondLst>
                                        </p:cTn>
                                        <p:tgtEl>
                                          <p:spTgt spid="4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48"/>
                                        </p:tgtEl>
                                      </p:cBhvr>
                                    </p:animEffect>
                                    <p:set>
                                      <p:cBhvr>
                                        <p:cTn id="16" dur="1" fill="hold">
                                          <p:stCondLst>
                                            <p:cond delay="999"/>
                                          </p:stCondLst>
                                        </p:cTn>
                                        <p:tgtEl>
                                          <p:spTgt spid="4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47"/>
                                        </p:tgtEl>
                                      </p:cBhvr>
                                    </p:animEffect>
                                    <p:set>
                                      <p:cBhvr>
                                        <p:cTn id="19" dur="1" fill="hold">
                                          <p:stCondLst>
                                            <p:cond delay="999"/>
                                          </p:stCondLst>
                                        </p:cTn>
                                        <p:tgtEl>
                                          <p:spTgt spid="47"/>
                                        </p:tgtEl>
                                        <p:attrNameLst>
                                          <p:attrName>style.visibility</p:attrName>
                                        </p:attrNameLst>
                                      </p:cBhvr>
                                      <p:to>
                                        <p:strVal val="hidden"/>
                                      </p:to>
                                    </p:set>
                                  </p:childTnLst>
                                </p:cTn>
                              </p:par>
                            </p:childTnLst>
                          </p:cTn>
                        </p:par>
                        <p:par>
                          <p:cTn id="20" fill="hold">
                            <p:stCondLst>
                              <p:cond delay="1000"/>
                            </p:stCondLst>
                            <p:childTnLst>
                              <p:par>
                                <p:cTn id="21" presetID="6" presetClass="emph" presetSubtype="0" fill="hold" nodeType="afterEffect">
                                  <p:stCondLst>
                                    <p:cond delay="0"/>
                                  </p:stCondLst>
                                  <p:childTnLst>
                                    <p:animScale>
                                      <p:cBhvr>
                                        <p:cTn id="22" dur="2000" fill="hold"/>
                                        <p:tgtEl>
                                          <p:spTgt spid="44"/>
                                        </p:tgtEl>
                                      </p:cBhvr>
                                      <p:by x="200000" y="200000"/>
                                    </p:animScale>
                                  </p:childTnLst>
                                </p:cTn>
                              </p:par>
                              <p:par>
                                <p:cTn id="23" presetID="6" presetClass="emph" presetSubtype="0" fill="hold" nodeType="withEffect">
                                  <p:stCondLst>
                                    <p:cond delay="0"/>
                                  </p:stCondLst>
                                  <p:childTnLst>
                                    <p:animScale>
                                      <p:cBhvr>
                                        <p:cTn id="24" dur="2000" fill="hold"/>
                                        <p:tgtEl>
                                          <p:spTgt spid="41"/>
                                        </p:tgtEl>
                                      </p:cBhvr>
                                      <p:by x="200000" y="200000"/>
                                    </p:animScale>
                                  </p:childTnLst>
                                </p:cTn>
                              </p:par>
                              <p:par>
                                <p:cTn id="25" presetID="42" presetClass="path" presetSubtype="0" accel="50000" decel="50000" fill="hold" nodeType="withEffect">
                                  <p:stCondLst>
                                    <p:cond delay="0"/>
                                  </p:stCondLst>
                                  <p:childTnLst>
                                    <p:animMotion origin="layout" path="M 3.88889E-6 -1.45038E-6 L 0.10573 0.0842 " pathEditMode="relative" rAng="0" ptsTypes="AA">
                                      <p:cBhvr>
                                        <p:cTn id="26" dur="2000" fill="hold"/>
                                        <p:tgtEl>
                                          <p:spTgt spid="44"/>
                                        </p:tgtEl>
                                        <p:attrNameLst>
                                          <p:attrName>ppt_x</p:attrName>
                                          <p:attrName>ppt_y</p:attrName>
                                        </p:attrNameLst>
                                      </p:cBhvr>
                                      <p:rCtr x="53" y="42"/>
                                    </p:animMotion>
                                  </p:childTnLst>
                                </p:cTn>
                              </p:par>
                              <p:par>
                                <p:cTn id="27" presetID="42" presetClass="path" presetSubtype="0" accel="50000" decel="50000" fill="hold" nodeType="withEffect">
                                  <p:stCondLst>
                                    <p:cond delay="0"/>
                                  </p:stCondLst>
                                  <p:childTnLst>
                                    <p:animMotion origin="layout" path="M -1.66667E-6 8.21189E-7 L -0.15677 0.09623 " pathEditMode="relative" rAng="0" ptsTypes="AA">
                                      <p:cBhvr>
                                        <p:cTn id="28" dur="2000" fill="hold"/>
                                        <p:tgtEl>
                                          <p:spTgt spid="41"/>
                                        </p:tgtEl>
                                        <p:attrNameLst>
                                          <p:attrName>ppt_x</p:attrName>
                                          <p:attrName>ppt_y</p:attrName>
                                        </p:attrNameLst>
                                      </p:cBhvr>
                                      <p:rCtr x="-78" y="48"/>
                                    </p:animMotion>
                                  </p:childTnLst>
                                </p:cTn>
                              </p:par>
                              <p:par>
                                <p:cTn id="29" presetID="49" presetClass="path" presetSubtype="0" accel="50000" decel="50000" fill="hold" nodeType="withEffect">
                                  <p:stCondLst>
                                    <p:cond delay="0"/>
                                  </p:stCondLst>
                                  <p:childTnLst>
                                    <p:animMotion origin="layout" path="M 0.00018 0.03955 L 0.18941 0.36641 " pathEditMode="relative" rAng="0" ptsTypes="AA">
                                      <p:cBhvr>
                                        <p:cTn id="30" dur="2000" fill="hold"/>
                                        <p:tgtEl>
                                          <p:spTgt spid="45"/>
                                        </p:tgtEl>
                                        <p:attrNameLst>
                                          <p:attrName>ppt_x</p:attrName>
                                          <p:attrName>ppt_y</p:attrName>
                                        </p:attrNameLst>
                                      </p:cBhvr>
                                      <p:rCtr x="95" y="163"/>
                                    </p:animMotion>
                                  </p:childTnLst>
                                </p:cTn>
                              </p:par>
                              <p:par>
                                <p:cTn id="31" presetID="49" presetClass="path" presetSubtype="0" accel="50000" decel="50000" fill="hold" nodeType="withEffect">
                                  <p:stCondLst>
                                    <p:cond delay="0"/>
                                  </p:stCondLst>
                                  <p:childTnLst>
                                    <p:animMotion origin="layout" path="M -3.05556E-6 -2.96296E-6 L -0.07899 0.07361 " pathEditMode="relative" rAng="0" ptsTypes="AA">
                                      <p:cBhvr>
                                        <p:cTn id="32" dur="2000" fill="hold"/>
                                        <p:tgtEl>
                                          <p:spTgt spid="56"/>
                                        </p:tgtEl>
                                        <p:attrNameLst>
                                          <p:attrName>ppt_x</p:attrName>
                                          <p:attrName>ppt_y</p:attrName>
                                        </p:attrNameLst>
                                      </p:cBhvr>
                                      <p:rCtr x="-40" y="37"/>
                                    </p:animMotion>
                                  </p:childTnLst>
                                </p:cTn>
                              </p:par>
                              <p:par>
                                <p:cTn id="33" presetID="49" presetClass="path" presetSubtype="0" accel="50000" decel="50000" fill="hold" nodeType="withEffect">
                                  <p:stCondLst>
                                    <p:cond delay="0"/>
                                  </p:stCondLst>
                                  <p:childTnLst>
                                    <p:animMotion origin="layout" path="M -3.05556E-6 -2.96296E-6 L -0.07899 0.07361 " pathEditMode="relative" rAng="0" ptsTypes="AA">
                                      <p:cBhvr>
                                        <p:cTn id="34" dur="2000" fill="hold"/>
                                        <p:tgtEl>
                                          <p:spTgt spid="55"/>
                                        </p:tgtEl>
                                        <p:attrNameLst>
                                          <p:attrName>ppt_x</p:attrName>
                                          <p:attrName>ppt_y</p:attrName>
                                        </p:attrNameLst>
                                      </p:cBhvr>
                                      <p:rCtr x="-40" y="37"/>
                                    </p:animMotion>
                                  </p:childTnLst>
                                </p:cTn>
                              </p:par>
                            </p:childTnLst>
                          </p:cTn>
                        </p:par>
                        <p:par>
                          <p:cTn id="35" fill="hold">
                            <p:stCondLst>
                              <p:cond delay="3000"/>
                            </p:stCondLst>
                            <p:childTnLst>
                              <p:par>
                                <p:cTn id="36" presetID="10" presetClass="exit" presetSubtype="0" fill="hold" nodeType="afterEffect">
                                  <p:stCondLst>
                                    <p:cond delay="0"/>
                                  </p:stCondLst>
                                  <p:childTnLst>
                                    <p:animEffect transition="out" filter="fade">
                                      <p:cBhvr>
                                        <p:cTn id="37" dur="2000"/>
                                        <p:tgtEl>
                                          <p:spTgt spid="44"/>
                                        </p:tgtEl>
                                      </p:cBhvr>
                                    </p:animEffect>
                                    <p:set>
                                      <p:cBhvr>
                                        <p:cTn id="38" dur="1" fill="hold">
                                          <p:stCondLst>
                                            <p:cond delay="1999"/>
                                          </p:stCondLst>
                                        </p:cTn>
                                        <p:tgtEl>
                                          <p:spTgt spid="4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2000"/>
                                        <p:tgtEl>
                                          <p:spTgt spid="41"/>
                                        </p:tgtEl>
                                      </p:cBhvr>
                                    </p:animEffect>
                                    <p:set>
                                      <p:cBhvr>
                                        <p:cTn id="41" dur="1" fill="hold">
                                          <p:stCondLst>
                                            <p:cond delay="1999"/>
                                          </p:stCondLst>
                                        </p:cTn>
                                        <p:tgtEl>
                                          <p:spTgt spid="41"/>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20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2000"/>
                                        <p:tgtEl>
                                          <p:spTgt spid="20"/>
                                        </p:tgtEl>
                                      </p:cBhvr>
                                    </p:animEffect>
                                  </p:childTnLst>
                                </p:cTn>
                              </p:par>
                              <p:par>
                                <p:cTn id="48" presetID="10" presetClass="exit" presetSubtype="0" fill="hold" nodeType="withEffect">
                                  <p:stCondLst>
                                    <p:cond delay="0"/>
                                  </p:stCondLst>
                                  <p:childTnLst>
                                    <p:animEffect transition="out" filter="fade">
                                      <p:cBhvr>
                                        <p:cTn id="49" dur="2000"/>
                                        <p:tgtEl>
                                          <p:spTgt spid="45"/>
                                        </p:tgtEl>
                                      </p:cBhvr>
                                    </p:animEffect>
                                    <p:set>
                                      <p:cBhvr>
                                        <p:cTn id="50" dur="1" fill="hold">
                                          <p:stCondLst>
                                            <p:cond delay="1999"/>
                                          </p:stCondLst>
                                        </p:cTn>
                                        <p:tgtEl>
                                          <p:spTgt spid="4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000"/>
                                        <p:tgtEl>
                                          <p:spTgt spid="11"/>
                                        </p:tgtEl>
                                      </p:cBhvr>
                                    </p:animEffect>
                                  </p:childTnLst>
                                </p:cTn>
                              </p:par>
                              <p:par>
                                <p:cTn id="57" presetID="10" presetClass="exit" presetSubtype="0" fill="hold" nodeType="withEffect">
                                  <p:stCondLst>
                                    <p:cond delay="0"/>
                                  </p:stCondLst>
                                  <p:childTnLst>
                                    <p:animEffect transition="out" filter="fade">
                                      <p:cBhvr>
                                        <p:cTn id="58" dur="2000"/>
                                        <p:tgtEl>
                                          <p:spTgt spid="56"/>
                                        </p:tgtEl>
                                      </p:cBhvr>
                                    </p:animEffect>
                                    <p:set>
                                      <p:cBhvr>
                                        <p:cTn id="59" dur="1" fill="hold">
                                          <p:stCondLst>
                                            <p:cond delay="1999"/>
                                          </p:stCondLst>
                                        </p:cTn>
                                        <p:tgtEl>
                                          <p:spTgt spid="5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2000"/>
                                        <p:tgtEl>
                                          <p:spTgt spid="55"/>
                                        </p:tgtEl>
                                      </p:cBhvr>
                                    </p:animEffect>
                                    <p:set>
                                      <p:cBhvr>
                                        <p:cTn id="62" dur="1" fill="hold">
                                          <p:stCondLst>
                                            <p:cond delay="1999"/>
                                          </p:stCondLst>
                                        </p:cTn>
                                        <p:tgtEl>
                                          <p:spTgt spid="55"/>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2000"/>
                                        <p:tgtEl>
                                          <p:spTgt spid="7"/>
                                        </p:tgtEl>
                                      </p:cBhvr>
                                    </p:animEffect>
                                  </p:childTnLst>
                                </p:cTn>
                              </p:par>
                              <p:par>
                                <p:cTn id="66" presetID="10"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2000"/>
                                        <p:tgtEl>
                                          <p:spTgt spid="8"/>
                                        </p:tgtEl>
                                      </p:cBhvr>
                                    </p:animEffec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1000"/>
                                        <p:tgtEl>
                                          <p:spTgt spid="18"/>
                                        </p:tgtEl>
                                      </p:cBhvr>
                                    </p:animEffect>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1000" fill="hold"/>
                                        <p:tgtEl>
                                          <p:spTgt spid="13"/>
                                        </p:tgtEl>
                                        <p:attrNameLst>
                                          <p:attrName>ppt_w</p:attrName>
                                        </p:attrNameLst>
                                      </p:cBhvr>
                                      <p:tavLst>
                                        <p:tav tm="0">
                                          <p:val>
                                            <p:fltVal val="0"/>
                                          </p:val>
                                        </p:tav>
                                        <p:tav tm="100000">
                                          <p:val>
                                            <p:strVal val="#ppt_w"/>
                                          </p:val>
                                        </p:tav>
                                      </p:tavLst>
                                    </p:anim>
                                    <p:anim calcmode="lin" valueType="num">
                                      <p:cBhvr>
                                        <p:cTn id="80" dur="1000" fill="hold"/>
                                        <p:tgtEl>
                                          <p:spTgt spid="13"/>
                                        </p:tgtEl>
                                        <p:attrNameLst>
                                          <p:attrName>ppt_h</p:attrName>
                                        </p:attrNameLst>
                                      </p:cBhvr>
                                      <p:tavLst>
                                        <p:tav tm="0">
                                          <p:val>
                                            <p:fltVal val="0"/>
                                          </p:val>
                                        </p:tav>
                                        <p:tav tm="100000">
                                          <p:val>
                                            <p:strVal val="#ppt_h"/>
                                          </p:val>
                                        </p:tav>
                                      </p:tavLst>
                                    </p:anim>
                                    <p:animEffect transition="in" filter="fade">
                                      <p:cBhvr>
                                        <p:cTn id="81" dur="1000"/>
                                        <p:tgtEl>
                                          <p:spTgt spid="13"/>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1000" fill="hold"/>
                                        <p:tgtEl>
                                          <p:spTgt spid="12"/>
                                        </p:tgtEl>
                                        <p:attrNameLst>
                                          <p:attrName>ppt_w</p:attrName>
                                        </p:attrNameLst>
                                      </p:cBhvr>
                                      <p:tavLst>
                                        <p:tav tm="0">
                                          <p:val>
                                            <p:fltVal val="0"/>
                                          </p:val>
                                        </p:tav>
                                        <p:tav tm="100000">
                                          <p:val>
                                            <p:strVal val="#ppt_w"/>
                                          </p:val>
                                        </p:tav>
                                      </p:tavLst>
                                    </p:anim>
                                    <p:anim calcmode="lin" valueType="num">
                                      <p:cBhvr>
                                        <p:cTn id="85" dur="1000" fill="hold"/>
                                        <p:tgtEl>
                                          <p:spTgt spid="12"/>
                                        </p:tgtEl>
                                        <p:attrNameLst>
                                          <p:attrName>ppt_h</p:attrName>
                                        </p:attrNameLst>
                                      </p:cBhvr>
                                      <p:tavLst>
                                        <p:tav tm="0">
                                          <p:val>
                                            <p:fltVal val="0"/>
                                          </p:val>
                                        </p:tav>
                                        <p:tav tm="100000">
                                          <p:val>
                                            <p:strVal val="#ppt_h"/>
                                          </p:val>
                                        </p:tav>
                                      </p:tavLst>
                                    </p:anim>
                                    <p:animEffect transition="in" filter="fade">
                                      <p:cBhvr>
                                        <p:cTn id="86" dur="10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childTnLst>
                                </p:cTn>
                              </p:par>
                              <p:par>
                                <p:cTn id="92" presetID="22" presetClass="entr" presetSubtype="4" fill="hold" nodeType="with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wipe(down)">
                                      <p:cBhvr>
                                        <p:cTn id="94" dur="1000"/>
                                        <p:tgtEl>
                                          <p:spTgt spid="4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fade">
                                      <p:cBhvr>
                                        <p:cTn id="97" dur="1000"/>
                                        <p:tgtEl>
                                          <p:spTgt spid="9"/>
                                        </p:tgtEl>
                                      </p:cBhvr>
                                    </p:animEffect>
                                  </p:childTnLst>
                                </p:cTn>
                              </p:par>
                            </p:childTnLst>
                          </p:cTn>
                        </p:par>
                        <p:par>
                          <p:cTn id="98" fill="hold">
                            <p:stCondLst>
                              <p:cond delay="1000"/>
                            </p:stCondLst>
                            <p:childTnLst>
                              <p:par>
                                <p:cTn id="99" presetID="10" presetClass="entr" presetSubtype="0" fill="hold"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childTnLst>
                                </p:cTn>
                              </p:par>
                            </p:childTnLst>
                          </p:cTn>
                        </p:par>
                        <p:par>
                          <p:cTn id="102" fill="hold">
                            <p:stCondLst>
                              <p:cond delay="2000"/>
                            </p:stCondLst>
                            <p:childTnLst>
                              <p:par>
                                <p:cTn id="103" presetID="22" presetClass="entr" presetSubtype="8"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wipe(left)">
                                      <p:cBhvr>
                                        <p:cTn id="105" dur="1000"/>
                                        <p:tgtEl>
                                          <p:spTgt spid="3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1000"/>
                                        <p:tgtEl>
                                          <p:spTgt spid="2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childTnLst>
                                </p:cTn>
                              </p:par>
                              <p:par>
                                <p:cTn id="114" presetID="10" presetClass="exit" presetSubtype="0" fill="hold" grpId="0" nodeType="withEffect">
                                  <p:stCondLst>
                                    <p:cond delay="0"/>
                                  </p:stCondLst>
                                  <p:childTnLst>
                                    <p:animEffect transition="out" filter="fade">
                                      <p:cBhvr>
                                        <p:cTn id="115" dur="1000"/>
                                        <p:tgtEl>
                                          <p:spTgt spid="28"/>
                                        </p:tgtEl>
                                      </p:cBhvr>
                                    </p:animEffect>
                                    <p:set>
                                      <p:cBhvr>
                                        <p:cTn id="116" dur="1" fill="hold">
                                          <p:stCondLst>
                                            <p:cond delay="999"/>
                                          </p:stCondLst>
                                        </p:cTn>
                                        <p:tgtEl>
                                          <p:spTgt spid="28"/>
                                        </p:tgtEl>
                                        <p:attrNameLst>
                                          <p:attrName>style.visibility</p:attrName>
                                        </p:attrNameLst>
                                      </p:cBhvr>
                                      <p:to>
                                        <p:strVal val="hidden"/>
                                      </p:to>
                                    </p:set>
                                  </p:childTnLst>
                                </p:cTn>
                              </p:par>
                            </p:childTnLst>
                          </p:cTn>
                        </p:par>
                        <p:par>
                          <p:cTn id="117" fill="hold">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wipe(left)">
                                      <p:cBhvr>
                                        <p:cTn id="120" dur="1000"/>
                                        <p:tgtEl>
                                          <p:spTgt spid="35"/>
                                        </p:tgtEl>
                                      </p:cBhvr>
                                    </p:animEffect>
                                  </p:childTnLst>
                                </p:cTn>
                              </p:par>
                              <p:par>
                                <p:cTn id="121" presetID="1" presetClass="exit" presetSubtype="0" fill="hold" grpId="1" nodeType="withEffect">
                                  <p:stCondLst>
                                    <p:cond delay="0"/>
                                  </p:stCondLst>
                                  <p:childTnLst>
                                    <p:set>
                                      <p:cBhvr>
                                        <p:cTn id="122" dur="1" fill="hold">
                                          <p:stCondLst>
                                            <p:cond delay="0"/>
                                          </p:stCondLst>
                                        </p:cTn>
                                        <p:tgtEl>
                                          <p:spTgt spid="3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fade">
                                      <p:cBhvr>
                                        <p:cTn id="127" dur="1000"/>
                                        <p:tgtEl>
                                          <p:spTgt spid="23"/>
                                        </p:tgtEl>
                                      </p:cBhvr>
                                    </p:animEffect>
                                  </p:childTnLst>
                                </p:cTn>
                              </p:par>
                            </p:childTnLst>
                          </p:cTn>
                        </p:par>
                        <p:par>
                          <p:cTn id="128" fill="hold">
                            <p:stCondLst>
                              <p:cond delay="1000"/>
                            </p:stCondLst>
                            <p:childTnLst>
                              <p:par>
                                <p:cTn id="129" presetID="22" presetClass="entr" presetSubtype="2" fill="hold" grpId="0" nodeType="afterEffect">
                                  <p:stCondLst>
                                    <p:cond delay="0"/>
                                  </p:stCondLst>
                                  <p:childTnLst>
                                    <p:set>
                                      <p:cBhvr>
                                        <p:cTn id="130" dur="1" fill="hold">
                                          <p:stCondLst>
                                            <p:cond delay="0"/>
                                          </p:stCondLst>
                                        </p:cTn>
                                        <p:tgtEl>
                                          <p:spTgt spid="15"/>
                                        </p:tgtEl>
                                        <p:attrNameLst>
                                          <p:attrName>style.visibility</p:attrName>
                                        </p:attrNameLst>
                                      </p:cBhvr>
                                      <p:to>
                                        <p:strVal val="visible"/>
                                      </p:to>
                                    </p:set>
                                    <p:animEffect transition="in" filter="wipe(right)">
                                      <p:cBhvr>
                                        <p:cTn id="131" dur="1000"/>
                                        <p:tgtEl>
                                          <p:spTgt spid="15"/>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1000"/>
                                        <p:tgtEl>
                                          <p:spTgt spid="30"/>
                                        </p:tgtEl>
                                      </p:cBhvr>
                                    </p:animEffect>
                                  </p:childTnLst>
                                </p:cTn>
                              </p:par>
                              <p:par>
                                <p:cTn id="135" presetID="10" presetClass="exit" presetSubtype="0" fill="hold" grpId="1" nodeType="withEffect">
                                  <p:stCondLst>
                                    <p:cond delay="0"/>
                                  </p:stCondLst>
                                  <p:childTnLst>
                                    <p:animEffect transition="out" filter="fade">
                                      <p:cBhvr>
                                        <p:cTn id="136" dur="1000"/>
                                        <p:tgtEl>
                                          <p:spTgt spid="29"/>
                                        </p:tgtEl>
                                      </p:cBhvr>
                                    </p:animEffect>
                                    <p:set>
                                      <p:cBhvr>
                                        <p:cTn id="137" dur="1" fill="hold">
                                          <p:stCondLst>
                                            <p:cond delay="999"/>
                                          </p:stCondLst>
                                        </p:cTn>
                                        <p:tgtEl>
                                          <p:spTgt spid="29"/>
                                        </p:tgtEl>
                                        <p:attrNameLst>
                                          <p:attrName>style.visibility</p:attrName>
                                        </p:attrNameLst>
                                      </p:cBhvr>
                                      <p:to>
                                        <p:strVal val="hidden"/>
                                      </p:to>
                                    </p:set>
                                  </p:childTnLst>
                                </p:cTn>
                              </p:par>
                            </p:childTnLst>
                          </p:cTn>
                        </p:par>
                        <p:par>
                          <p:cTn id="138" fill="hold">
                            <p:stCondLst>
                              <p:cond delay="2000"/>
                            </p:stCondLst>
                            <p:childTnLst>
                              <p:par>
                                <p:cTn id="139" presetID="22" presetClass="entr" presetSubtype="8" fill="hold" grpId="0" nodeType="afterEffect">
                                  <p:stCondLst>
                                    <p:cond delay="0"/>
                                  </p:stCondLst>
                                  <p:childTnLst>
                                    <p:set>
                                      <p:cBhvr>
                                        <p:cTn id="140" dur="1" fill="hold">
                                          <p:stCondLst>
                                            <p:cond delay="0"/>
                                          </p:stCondLst>
                                        </p:cTn>
                                        <p:tgtEl>
                                          <p:spTgt spid="36"/>
                                        </p:tgtEl>
                                        <p:attrNameLst>
                                          <p:attrName>style.visibility</p:attrName>
                                        </p:attrNameLst>
                                      </p:cBhvr>
                                      <p:to>
                                        <p:strVal val="visible"/>
                                      </p:to>
                                    </p:set>
                                    <p:animEffect transition="in" filter="wipe(left)">
                                      <p:cBhvr>
                                        <p:cTn id="141" dur="1000"/>
                                        <p:tgtEl>
                                          <p:spTgt spid="36"/>
                                        </p:tgtEl>
                                      </p:cBhvr>
                                    </p:animEffect>
                                  </p:childTnLst>
                                </p:cTn>
                              </p:par>
                              <p:par>
                                <p:cTn id="142" presetID="1" presetClass="exit" presetSubtype="0" fill="hold" grpId="1" nodeType="withEffect">
                                  <p:stCondLst>
                                    <p:cond delay="0"/>
                                  </p:stCondLst>
                                  <p:childTnLst>
                                    <p:set>
                                      <p:cBhvr>
                                        <p:cTn id="143" dur="1" fill="hold">
                                          <p:stCondLst>
                                            <p:cond delay="0"/>
                                          </p:stCondLst>
                                        </p:cTn>
                                        <p:tgtEl>
                                          <p:spTgt spid="35"/>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24"/>
                                        </p:tgtEl>
                                        <p:attrNameLst>
                                          <p:attrName>style.visibility</p:attrName>
                                        </p:attrNameLst>
                                      </p:cBhvr>
                                      <p:to>
                                        <p:strVal val="visible"/>
                                      </p:to>
                                    </p:set>
                                    <p:animEffect transition="in" filter="fade">
                                      <p:cBhvr>
                                        <p:cTn id="148" dur="1000"/>
                                        <p:tgtEl>
                                          <p:spTgt spid="2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fade">
                                      <p:cBhvr>
                                        <p:cTn id="151" dur="1000"/>
                                        <p:tgtEl>
                                          <p:spTgt spid="31"/>
                                        </p:tgtEl>
                                      </p:cBhvr>
                                    </p:animEffect>
                                  </p:childTnLst>
                                </p:cTn>
                              </p:par>
                              <p:par>
                                <p:cTn id="152" presetID="10" presetClass="exit" presetSubtype="0" fill="hold" grpId="1" nodeType="withEffect">
                                  <p:stCondLst>
                                    <p:cond delay="0"/>
                                  </p:stCondLst>
                                  <p:childTnLst>
                                    <p:animEffect transition="out" filter="fade">
                                      <p:cBhvr>
                                        <p:cTn id="153" dur="1000"/>
                                        <p:tgtEl>
                                          <p:spTgt spid="30"/>
                                        </p:tgtEl>
                                      </p:cBhvr>
                                    </p:animEffect>
                                    <p:set>
                                      <p:cBhvr>
                                        <p:cTn id="154" dur="1" fill="hold">
                                          <p:stCondLst>
                                            <p:cond delay="999"/>
                                          </p:stCondLst>
                                        </p:cTn>
                                        <p:tgtEl>
                                          <p:spTgt spid="30"/>
                                        </p:tgtEl>
                                        <p:attrNameLst>
                                          <p:attrName>style.visibility</p:attrName>
                                        </p:attrNameLst>
                                      </p:cBhvr>
                                      <p:to>
                                        <p:strVal val="hidden"/>
                                      </p:to>
                                    </p:set>
                                  </p:childTnLst>
                                </p:cTn>
                              </p:par>
                            </p:childTnLst>
                          </p:cTn>
                        </p:par>
                        <p:par>
                          <p:cTn id="155" fill="hold">
                            <p:stCondLst>
                              <p:cond delay="1000"/>
                            </p:stCondLst>
                            <p:childTnLst>
                              <p:par>
                                <p:cTn id="156" presetID="22" presetClass="entr" presetSubtype="8" fill="hold" grpId="0" nodeType="afterEffect">
                                  <p:stCondLst>
                                    <p:cond delay="0"/>
                                  </p:stCondLst>
                                  <p:childTnLst>
                                    <p:set>
                                      <p:cBhvr>
                                        <p:cTn id="157" dur="1" fill="hold">
                                          <p:stCondLst>
                                            <p:cond delay="0"/>
                                          </p:stCondLst>
                                        </p:cTn>
                                        <p:tgtEl>
                                          <p:spTgt spid="37"/>
                                        </p:tgtEl>
                                        <p:attrNameLst>
                                          <p:attrName>style.visibility</p:attrName>
                                        </p:attrNameLst>
                                      </p:cBhvr>
                                      <p:to>
                                        <p:strVal val="visible"/>
                                      </p:to>
                                    </p:set>
                                    <p:animEffect transition="in" filter="wipe(left)">
                                      <p:cBhvr>
                                        <p:cTn id="158" dur="1000"/>
                                        <p:tgtEl>
                                          <p:spTgt spid="37"/>
                                        </p:tgtEl>
                                      </p:cBhvr>
                                    </p:animEffect>
                                  </p:childTnLst>
                                </p:cTn>
                              </p:par>
                              <p:par>
                                <p:cTn id="159" presetID="1" presetClass="exit" presetSubtype="0" fill="hold" grpId="1" nodeType="withEffect">
                                  <p:stCondLst>
                                    <p:cond delay="0"/>
                                  </p:stCondLst>
                                  <p:childTnLst>
                                    <p:set>
                                      <p:cBhvr>
                                        <p:cTn id="160" dur="1" fill="hold">
                                          <p:stCondLst>
                                            <p:cond delay="0"/>
                                          </p:stCondLst>
                                        </p:cTn>
                                        <p:tgtEl>
                                          <p:spTgt spid="36"/>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25"/>
                                        </p:tgtEl>
                                        <p:attrNameLst>
                                          <p:attrName>style.visibility</p:attrName>
                                        </p:attrNameLst>
                                      </p:cBhvr>
                                      <p:to>
                                        <p:strVal val="visible"/>
                                      </p:to>
                                    </p:set>
                                    <p:animEffect transition="in" filter="fade">
                                      <p:cBhvr>
                                        <p:cTn id="165" dur="1000"/>
                                        <p:tgtEl>
                                          <p:spTgt spid="25"/>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16"/>
                                        </p:tgtEl>
                                        <p:attrNameLst>
                                          <p:attrName>style.visibility</p:attrName>
                                        </p:attrNameLst>
                                      </p:cBhvr>
                                      <p:to>
                                        <p:strVal val="visible"/>
                                      </p:to>
                                    </p:set>
                                    <p:animEffect transition="in" filter="wipe(left)">
                                      <p:cBhvr>
                                        <p:cTn id="168" dur="1000"/>
                                        <p:tgtEl>
                                          <p:spTgt spid="16"/>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32"/>
                                        </p:tgtEl>
                                        <p:attrNameLst>
                                          <p:attrName>style.visibility</p:attrName>
                                        </p:attrNameLst>
                                      </p:cBhvr>
                                      <p:to>
                                        <p:strVal val="visible"/>
                                      </p:to>
                                    </p:set>
                                    <p:animEffect transition="in" filter="fade">
                                      <p:cBhvr>
                                        <p:cTn id="171" dur="1000"/>
                                        <p:tgtEl>
                                          <p:spTgt spid="32"/>
                                        </p:tgtEl>
                                      </p:cBhvr>
                                    </p:animEffect>
                                  </p:childTnLst>
                                </p:cTn>
                              </p:par>
                              <p:par>
                                <p:cTn id="172" presetID="10" presetClass="exit" presetSubtype="0" fill="hold" grpId="1" nodeType="withEffect">
                                  <p:stCondLst>
                                    <p:cond delay="0"/>
                                  </p:stCondLst>
                                  <p:childTnLst>
                                    <p:animEffect transition="out" filter="fade">
                                      <p:cBhvr>
                                        <p:cTn id="173" dur="1000"/>
                                        <p:tgtEl>
                                          <p:spTgt spid="31"/>
                                        </p:tgtEl>
                                      </p:cBhvr>
                                    </p:animEffect>
                                    <p:set>
                                      <p:cBhvr>
                                        <p:cTn id="174" dur="1" fill="hold">
                                          <p:stCondLst>
                                            <p:cond delay="999"/>
                                          </p:stCondLst>
                                        </p:cTn>
                                        <p:tgtEl>
                                          <p:spTgt spid="31"/>
                                        </p:tgtEl>
                                        <p:attrNameLst>
                                          <p:attrName>style.visibility</p:attrName>
                                        </p:attrNameLst>
                                      </p:cBhvr>
                                      <p:to>
                                        <p:strVal val="hidden"/>
                                      </p:to>
                                    </p:set>
                                  </p:childTnLst>
                                </p:cTn>
                              </p:par>
                            </p:childTnLst>
                          </p:cTn>
                        </p:par>
                        <p:par>
                          <p:cTn id="175" fill="hold">
                            <p:stCondLst>
                              <p:cond delay="1000"/>
                            </p:stCondLst>
                            <p:childTnLst>
                              <p:par>
                                <p:cTn id="176" presetID="22" presetClass="entr" presetSubtype="8" fill="hold" grpId="0" nodeType="afterEffect">
                                  <p:stCondLst>
                                    <p:cond delay="0"/>
                                  </p:stCondLst>
                                  <p:childTnLst>
                                    <p:set>
                                      <p:cBhvr>
                                        <p:cTn id="177" dur="1" fill="hold">
                                          <p:stCondLst>
                                            <p:cond delay="0"/>
                                          </p:stCondLst>
                                        </p:cTn>
                                        <p:tgtEl>
                                          <p:spTgt spid="38"/>
                                        </p:tgtEl>
                                        <p:attrNameLst>
                                          <p:attrName>style.visibility</p:attrName>
                                        </p:attrNameLst>
                                      </p:cBhvr>
                                      <p:to>
                                        <p:strVal val="visible"/>
                                      </p:to>
                                    </p:set>
                                    <p:animEffect transition="in" filter="wipe(left)">
                                      <p:cBhvr>
                                        <p:cTn id="178" dur="1000"/>
                                        <p:tgtEl>
                                          <p:spTgt spid="38"/>
                                        </p:tgtEl>
                                      </p:cBhvr>
                                    </p:animEffect>
                                  </p:childTnLst>
                                </p:cTn>
                              </p:par>
                              <p:par>
                                <p:cTn id="179" presetID="1" presetClass="exit" presetSubtype="0" fill="hold" grpId="1" nodeType="withEffect">
                                  <p:stCondLst>
                                    <p:cond delay="0"/>
                                  </p:stCondLst>
                                  <p:childTnLst>
                                    <p:set>
                                      <p:cBhvr>
                                        <p:cTn id="180" dur="1" fill="hold">
                                          <p:stCondLst>
                                            <p:cond delay="0"/>
                                          </p:stCondLst>
                                        </p:cTn>
                                        <p:tgtEl>
                                          <p:spTgt spid="37"/>
                                        </p:tgtEl>
                                        <p:attrNameLst>
                                          <p:attrName>style.visibility</p:attrName>
                                        </p:attrNameLst>
                                      </p:cBhvr>
                                      <p:to>
                                        <p:strVal val="hidden"/>
                                      </p:to>
                                    </p:set>
                                  </p:childTnLst>
                                </p:cTn>
                              </p:par>
                            </p:childTnLst>
                          </p:cTn>
                        </p:par>
                        <p:par>
                          <p:cTn id="181" fill="hold">
                            <p:stCondLst>
                              <p:cond delay="2000"/>
                            </p:stCondLst>
                            <p:childTnLst>
                              <p:par>
                                <p:cTn id="182" presetID="10" presetClass="entr" presetSubtype="0" fill="hold" nodeType="afterEffect">
                                  <p:stCondLst>
                                    <p:cond delay="0"/>
                                  </p:stCondLst>
                                  <p:childTnLst>
                                    <p:set>
                                      <p:cBhvr>
                                        <p:cTn id="183" dur="1" fill="hold">
                                          <p:stCondLst>
                                            <p:cond delay="0"/>
                                          </p:stCondLst>
                                        </p:cTn>
                                        <p:tgtEl>
                                          <p:spTgt spid="49"/>
                                        </p:tgtEl>
                                        <p:attrNameLst>
                                          <p:attrName>style.visibility</p:attrName>
                                        </p:attrNameLst>
                                      </p:cBhvr>
                                      <p:to>
                                        <p:strVal val="visible"/>
                                      </p:to>
                                    </p:set>
                                    <p:animEffect transition="in" filter="fade">
                                      <p:cBhvr>
                                        <p:cTn id="184" dur="1000"/>
                                        <p:tgtEl>
                                          <p:spTgt spid="49"/>
                                        </p:tgtEl>
                                      </p:cBhvr>
                                    </p:animEffect>
                                  </p:childTnLst>
                                </p:cTn>
                              </p:par>
                            </p:childTnLst>
                          </p:cTn>
                        </p:par>
                        <p:par>
                          <p:cTn id="185" fill="hold">
                            <p:stCondLst>
                              <p:cond delay="3000"/>
                            </p:stCondLst>
                            <p:childTnLst>
                              <p:par>
                                <p:cTn id="186" presetID="63" presetClass="path" presetSubtype="0" accel="50000" decel="50000" fill="hold" nodeType="afterEffect">
                                  <p:stCondLst>
                                    <p:cond delay="0"/>
                                  </p:stCondLst>
                                  <p:childTnLst>
                                    <p:animMotion origin="layout" path="M 8.33333E-7 3.22924E-6 L 0.22795 3.22924E-6 " pathEditMode="relative" rAng="0" ptsTypes="AA">
                                      <p:cBhvr>
                                        <p:cTn id="187" dur="2000" fill="hold"/>
                                        <p:tgtEl>
                                          <p:spTgt spid="49"/>
                                        </p:tgtEl>
                                        <p:attrNameLst>
                                          <p:attrName>ppt_x</p:attrName>
                                          <p:attrName>ppt_y</p:attrName>
                                        </p:attrNameLst>
                                      </p:cBhvr>
                                      <p:rCtr x="114" y="0"/>
                                    </p:animMotion>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26"/>
                                        </p:tgtEl>
                                        <p:attrNameLst>
                                          <p:attrName>style.visibility</p:attrName>
                                        </p:attrNameLst>
                                      </p:cBhvr>
                                      <p:to>
                                        <p:strVal val="visible"/>
                                      </p:to>
                                    </p:set>
                                    <p:animEffect transition="in" filter="fade">
                                      <p:cBhvr>
                                        <p:cTn id="192" dur="1000"/>
                                        <p:tgtEl>
                                          <p:spTgt spid="26"/>
                                        </p:tgtEl>
                                      </p:cBhvr>
                                    </p:animEffect>
                                  </p:childTnLst>
                                </p:cTn>
                              </p:par>
                            </p:childTnLst>
                          </p:cTn>
                        </p:par>
                        <p:par>
                          <p:cTn id="193" fill="hold">
                            <p:stCondLst>
                              <p:cond delay="1000"/>
                            </p:stCondLst>
                            <p:childTnLst>
                              <p:par>
                                <p:cTn id="194" presetID="10" presetClass="entr" presetSubtype="0" fill="hold" grpId="0" nodeType="afterEffect">
                                  <p:stCondLst>
                                    <p:cond delay="0"/>
                                  </p:stCondLst>
                                  <p:childTnLst>
                                    <p:set>
                                      <p:cBhvr>
                                        <p:cTn id="195" dur="1" fill="hold">
                                          <p:stCondLst>
                                            <p:cond delay="0"/>
                                          </p:stCondLst>
                                        </p:cTn>
                                        <p:tgtEl>
                                          <p:spTgt spid="27"/>
                                        </p:tgtEl>
                                        <p:attrNameLst>
                                          <p:attrName>style.visibility</p:attrName>
                                        </p:attrNameLst>
                                      </p:cBhvr>
                                      <p:to>
                                        <p:strVal val="visible"/>
                                      </p:to>
                                    </p:set>
                                    <p:animEffect transition="in" filter="fade">
                                      <p:cBhvr>
                                        <p:cTn id="196" dur="1000"/>
                                        <p:tgtEl>
                                          <p:spTgt spid="27"/>
                                        </p:tgtEl>
                                      </p:cBhvr>
                                    </p:animEffect>
                                  </p:childTnLst>
                                </p:cTn>
                              </p:par>
                              <p:par>
                                <p:cTn id="197" presetID="22" presetClass="entr" presetSubtype="8" fill="hold" grpId="0" nodeType="withEffect">
                                  <p:stCondLst>
                                    <p:cond delay="0"/>
                                  </p:stCondLst>
                                  <p:childTnLst>
                                    <p:set>
                                      <p:cBhvr>
                                        <p:cTn id="198" dur="1" fill="hold">
                                          <p:stCondLst>
                                            <p:cond delay="0"/>
                                          </p:stCondLst>
                                        </p:cTn>
                                        <p:tgtEl>
                                          <p:spTgt spid="17"/>
                                        </p:tgtEl>
                                        <p:attrNameLst>
                                          <p:attrName>style.visibility</p:attrName>
                                        </p:attrNameLst>
                                      </p:cBhvr>
                                      <p:to>
                                        <p:strVal val="visible"/>
                                      </p:to>
                                    </p:set>
                                    <p:animEffect transition="in" filter="wipe(left)">
                                      <p:cBhvr>
                                        <p:cTn id="199" dur="1000"/>
                                        <p:tgtEl>
                                          <p:spTgt spid="17"/>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33"/>
                                        </p:tgtEl>
                                        <p:attrNameLst>
                                          <p:attrName>style.visibility</p:attrName>
                                        </p:attrNameLst>
                                      </p:cBhvr>
                                      <p:to>
                                        <p:strVal val="visible"/>
                                      </p:to>
                                    </p:set>
                                    <p:animEffect transition="in" filter="fade">
                                      <p:cBhvr>
                                        <p:cTn id="202" dur="1000"/>
                                        <p:tgtEl>
                                          <p:spTgt spid="33"/>
                                        </p:tgtEl>
                                      </p:cBhvr>
                                    </p:animEffect>
                                  </p:childTnLst>
                                </p:cTn>
                              </p:par>
                              <p:par>
                                <p:cTn id="203" presetID="10" presetClass="exit" presetSubtype="0" fill="hold" grpId="1" nodeType="withEffect">
                                  <p:stCondLst>
                                    <p:cond delay="0"/>
                                  </p:stCondLst>
                                  <p:childTnLst>
                                    <p:animEffect transition="out" filter="fade">
                                      <p:cBhvr>
                                        <p:cTn id="204" dur="1000"/>
                                        <p:tgtEl>
                                          <p:spTgt spid="32"/>
                                        </p:tgtEl>
                                      </p:cBhvr>
                                    </p:animEffect>
                                    <p:set>
                                      <p:cBhvr>
                                        <p:cTn id="205" dur="1" fill="hold">
                                          <p:stCondLst>
                                            <p:cond delay="999"/>
                                          </p:stCondLst>
                                        </p:cTn>
                                        <p:tgtEl>
                                          <p:spTgt spid="32"/>
                                        </p:tgtEl>
                                        <p:attrNameLst>
                                          <p:attrName>style.visibility</p:attrName>
                                        </p:attrNameLst>
                                      </p:cBhvr>
                                      <p:to>
                                        <p:strVal val="hidden"/>
                                      </p:to>
                                    </p:set>
                                  </p:childTnLst>
                                </p:cTn>
                              </p:par>
                            </p:childTnLst>
                          </p:cTn>
                        </p:par>
                        <p:par>
                          <p:cTn id="206" fill="hold">
                            <p:stCondLst>
                              <p:cond delay="2000"/>
                            </p:stCondLst>
                            <p:childTnLst>
                              <p:par>
                                <p:cTn id="207" presetID="22" presetClass="entr" presetSubtype="8" fill="hold" grpId="0" nodeType="afterEffect">
                                  <p:stCondLst>
                                    <p:cond delay="0"/>
                                  </p:stCondLst>
                                  <p:childTnLst>
                                    <p:set>
                                      <p:cBhvr>
                                        <p:cTn id="208" dur="1" fill="hold">
                                          <p:stCondLst>
                                            <p:cond delay="0"/>
                                          </p:stCondLst>
                                        </p:cTn>
                                        <p:tgtEl>
                                          <p:spTgt spid="39"/>
                                        </p:tgtEl>
                                        <p:attrNameLst>
                                          <p:attrName>style.visibility</p:attrName>
                                        </p:attrNameLst>
                                      </p:cBhvr>
                                      <p:to>
                                        <p:strVal val="visible"/>
                                      </p:to>
                                    </p:set>
                                    <p:animEffect transition="in" filter="wipe(left)">
                                      <p:cBhvr>
                                        <p:cTn id="209" dur="1000"/>
                                        <p:tgtEl>
                                          <p:spTgt spid="39"/>
                                        </p:tgtEl>
                                      </p:cBhvr>
                                    </p:animEffect>
                                  </p:childTnLst>
                                </p:cTn>
                              </p:par>
                              <p:par>
                                <p:cTn id="210" presetID="1" presetClass="exit" presetSubtype="0" fill="hold" grpId="1" nodeType="withEffect">
                                  <p:stCondLst>
                                    <p:cond delay="0"/>
                                  </p:stCondLst>
                                  <p:childTnLst>
                                    <p:set>
                                      <p:cBhvr>
                                        <p:cTn id="211" dur="1" fill="hold">
                                          <p:stCondLst>
                                            <p:cond delay="0"/>
                                          </p:stCondLst>
                                        </p:cTn>
                                        <p:tgtEl>
                                          <p:spTgt spid="38"/>
                                        </p:tgtEl>
                                        <p:attrNameLst>
                                          <p:attrName>style.visibility</p:attrName>
                                        </p:attrNameLst>
                                      </p:cBhvr>
                                      <p:to>
                                        <p:strVal val="hidden"/>
                                      </p:to>
                                    </p:set>
                                  </p:childTnLst>
                                </p:cTn>
                              </p:par>
                            </p:childTnLst>
                          </p:cTn>
                        </p:par>
                        <p:par>
                          <p:cTn id="212" fill="hold">
                            <p:stCondLst>
                              <p:cond delay="3000"/>
                            </p:stCondLst>
                            <p:childTnLst>
                              <p:par>
                                <p:cTn id="213" presetID="10" presetClass="entr" presetSubtype="0" fill="hold" nodeType="afterEffect">
                                  <p:stCondLst>
                                    <p:cond delay="0"/>
                                  </p:stCondLst>
                                  <p:childTnLst>
                                    <p:set>
                                      <p:cBhvr>
                                        <p:cTn id="214" dur="1" fill="hold">
                                          <p:stCondLst>
                                            <p:cond delay="0"/>
                                          </p:stCondLst>
                                        </p:cTn>
                                        <p:tgtEl>
                                          <p:spTgt spid="52"/>
                                        </p:tgtEl>
                                        <p:attrNameLst>
                                          <p:attrName>style.visibility</p:attrName>
                                        </p:attrNameLst>
                                      </p:cBhvr>
                                      <p:to>
                                        <p:strVal val="visible"/>
                                      </p:to>
                                    </p:set>
                                    <p:animEffect transition="in" filter="fade">
                                      <p:cBhvr>
                                        <p:cTn id="215" dur="1000"/>
                                        <p:tgtEl>
                                          <p:spTgt spid="52"/>
                                        </p:tgtEl>
                                      </p:cBhvr>
                                    </p:animEffect>
                                  </p:childTnLst>
                                </p:cTn>
                              </p:par>
                            </p:childTnLst>
                          </p:cTn>
                        </p:par>
                        <p:par>
                          <p:cTn id="216" fill="hold">
                            <p:stCondLst>
                              <p:cond delay="4000"/>
                            </p:stCondLst>
                            <p:childTnLst>
                              <p:par>
                                <p:cTn id="217" presetID="63" presetClass="path" presetSubtype="0" accel="50000" decel="50000" fill="hold" nodeType="afterEffect">
                                  <p:stCondLst>
                                    <p:cond delay="0"/>
                                  </p:stCondLst>
                                  <p:childTnLst>
                                    <p:animMotion origin="layout" path="M 1.11111E-6 2.82211E-6 L 0.13958 0.22438 " pathEditMode="relative" rAng="0" ptsTypes="AA">
                                      <p:cBhvr>
                                        <p:cTn id="218" dur="2000" fill="hold"/>
                                        <p:tgtEl>
                                          <p:spTgt spid="52"/>
                                        </p:tgtEl>
                                        <p:attrNameLst>
                                          <p:attrName>ppt_x</p:attrName>
                                          <p:attrName>ppt_y</p:attrName>
                                        </p:attrNameLst>
                                      </p:cBhvr>
                                      <p:rCtr x="70" y="1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animBg="1"/>
      <p:bldP spid="16" grpId="0" animBg="1"/>
      <p:bldP spid="17" grpId="0" animBg="1"/>
      <p:bldP spid="18" grpId="0"/>
      <p:bldP spid="22" grpId="0" animBg="1"/>
      <p:bldP spid="23" grpId="0" animBg="1"/>
      <p:bldP spid="24" grpId="0" animBg="1"/>
      <p:bldP spid="25" grpId="0" animBg="1"/>
      <p:bldP spid="26" grpId="0" animBg="1"/>
      <p:bldP spid="27" grpId="0" animBg="1"/>
      <p:bldP spid="47" grpId="0"/>
      <p:bldP spid="48" grpId="0" animBg="1"/>
      <p:bldP spid="9" grpId="0" animBg="1"/>
      <p:bldP spid="28" grpId="0" animBg="1"/>
      <p:bldP spid="29" grpId="0" animBg="1"/>
      <p:bldP spid="29" grpId="1" animBg="1"/>
      <p:bldP spid="30" grpId="0" animBg="1"/>
      <p:bldP spid="30" grpId="1" animBg="1"/>
      <p:bldP spid="31" grpId="0" animBg="1"/>
      <p:bldP spid="31" grpId="1" animBg="1"/>
      <p:bldP spid="32" grpId="0" animBg="1"/>
      <p:bldP spid="32" grpId="1" animBg="1"/>
      <p:bldP spid="33" grpId="0" animBg="1"/>
      <p:bldP spid="34" grpId="0"/>
      <p:bldP spid="34" grpId="1"/>
      <p:bldP spid="35" grpId="0"/>
      <p:bldP spid="35" grpId="1"/>
      <p:bldP spid="36" grpId="0"/>
      <p:bldP spid="36" grpId="1"/>
      <p:bldP spid="37" grpId="0"/>
      <p:bldP spid="37" grpId="1"/>
      <p:bldP spid="38" grpId="0"/>
      <p:bldP spid="38" grpId="1"/>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Read-only DC </a:t>
            </a:r>
            <a:r>
              <a:rPr lang="en-US" sz="4400" b="1" i="1" dirty="0" smtClean="0">
                <a:solidFill>
                  <a:srgbClr val="FFC000"/>
                </a:solidFill>
                <a:latin typeface="+mj-lt"/>
                <a:ea typeface="+mj-ea"/>
                <a:cs typeface="+mj-cs"/>
              </a:rPr>
              <a:t>M</a:t>
            </a:r>
            <a:r>
              <a:rPr kumimoji="0" lang="en-US" sz="4400" b="1" i="1" u="none" strike="noStrike" kern="1200" cap="none" spc="0" normalizeH="0" baseline="0" noProof="0" dirty="0" err="1" smtClean="0">
                <a:ln>
                  <a:noFill/>
                </a:ln>
                <a:solidFill>
                  <a:srgbClr val="FFC000"/>
                </a:solidFill>
                <a:effectLst/>
                <a:uLnTx/>
                <a:uFillTx/>
                <a:latin typeface="+mj-lt"/>
                <a:ea typeface="+mj-ea"/>
                <a:cs typeface="+mj-cs"/>
              </a:rPr>
              <a:t>itigates</a:t>
            </a:r>
            <a:r>
              <a:rPr kumimoji="0" lang="en-US" sz="4400" b="1" i="1" u="none" strike="noStrike" kern="1200" cap="none" spc="0" normalizeH="0" noProof="0" dirty="0" smtClean="0">
                <a:ln>
                  <a:noFill/>
                </a:ln>
                <a:solidFill>
                  <a:srgbClr val="FFC000"/>
                </a:solidFill>
                <a:effectLst/>
                <a:uLnTx/>
                <a:uFillTx/>
                <a:latin typeface="+mj-lt"/>
                <a:ea typeface="+mj-ea"/>
                <a:cs typeface="+mj-cs"/>
              </a:rPr>
              <a:t> “Stolen DC”</a:t>
            </a:r>
            <a:endParaRPr kumimoji="0" lang="en-US" sz="4400" b="1" i="1" u="none" strike="noStrike" kern="1200" cap="none" spc="0" normalizeH="0" baseline="0" noProof="0" dirty="0" smtClean="0">
              <a:ln>
                <a:noFill/>
              </a:ln>
              <a:solidFill>
                <a:srgbClr val="FFC000"/>
              </a:solidFill>
              <a:effectLst/>
              <a:uLnTx/>
              <a:uFillTx/>
              <a:latin typeface="+mj-lt"/>
              <a:ea typeface="+mj-ea"/>
              <a:cs typeface="+mj-cs"/>
            </a:endParaRPr>
          </a:p>
        </p:txBody>
      </p:sp>
      <p:sp>
        <p:nvSpPr>
          <p:cNvPr id="57" name="Rounded Rectangle 56"/>
          <p:cNvSpPr/>
          <p:nvPr/>
        </p:nvSpPr>
        <p:spPr bwMode="auto">
          <a:xfrm>
            <a:off x="184552" y="922774"/>
            <a:ext cx="8789328" cy="648838"/>
          </a:xfrm>
          <a:prstGeom prst="roundRect">
            <a:avLst>
              <a:gd name="adj" fmla="val 15554"/>
            </a:avLst>
          </a:prstGeom>
          <a:gradFill rotWithShape="0">
            <a:gsLst>
              <a:gs pos="0">
                <a:schemeClr val="accent2">
                  <a:lumMod val="50000"/>
                  <a:alpha val="90000"/>
                </a:schemeClr>
              </a:gs>
              <a:gs pos="100000">
                <a:schemeClr val="accent2">
                  <a:alpha val="9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lvl="0">
              <a:defRPr/>
            </a:pPr>
            <a:r>
              <a:rPr lang="en-US" sz="2800" dirty="0" smtClean="0">
                <a:solidFill>
                  <a:schemeClr val="bg1"/>
                </a:solidFill>
              </a:rPr>
              <a:t>Attacker Perspective</a:t>
            </a:r>
            <a:endParaRPr lang="en-US" sz="2800" dirty="0">
              <a:solidFill>
                <a:schemeClr val="bg1"/>
              </a:solidFill>
            </a:endParaRPr>
          </a:p>
        </p:txBody>
      </p:sp>
      <p:pic>
        <p:nvPicPr>
          <p:cNvPr id="58" name="Picture 1" descr="D:\Aeshen\TechNet 2006\12-December\Msft-longhorn-papers\fodder\RODCCrack.bmp"/>
          <p:cNvPicPr>
            <a:picLocks noChangeAspect="1" noChangeArrowheads="1"/>
          </p:cNvPicPr>
          <p:nvPr/>
        </p:nvPicPr>
        <p:blipFill>
          <a:blip r:embed="rId4"/>
          <a:srcRect/>
          <a:stretch>
            <a:fillRect/>
          </a:stretch>
        </p:blipFill>
        <p:spPr bwMode="auto">
          <a:xfrm>
            <a:off x="971560" y="1476397"/>
            <a:ext cx="5029200" cy="5095875"/>
          </a:xfrm>
          <a:prstGeom prst="rect">
            <a:avLst/>
          </a:prstGeom>
          <a:noFill/>
          <a:ln>
            <a:solidFill>
              <a:schemeClr val="bg2"/>
            </a:solidFill>
          </a:ln>
          <a:effectLst>
            <a:outerShdw blurRad="50800" dist="38100" dir="2700000" algn="tl" rotWithShape="0">
              <a:prstClr val="black">
                <a:alpha val="40000"/>
              </a:prstClr>
            </a:outerShdw>
          </a:effectLst>
        </p:spPr>
      </p:pic>
      <p:sp>
        <p:nvSpPr>
          <p:cNvPr id="59" name="Rounded Rectangle 58"/>
          <p:cNvSpPr/>
          <p:nvPr/>
        </p:nvSpPr>
        <p:spPr bwMode="auto">
          <a:xfrm>
            <a:off x="182880" y="922774"/>
            <a:ext cx="8789328" cy="648838"/>
          </a:xfrm>
          <a:prstGeom prst="roundRect">
            <a:avLst>
              <a:gd name="adj" fmla="val 15554"/>
            </a:avLst>
          </a:prstGeom>
          <a:gradFill rotWithShape="0">
            <a:gsLst>
              <a:gs pos="0">
                <a:schemeClr val="accent2">
                  <a:lumMod val="50000"/>
                  <a:alpha val="90000"/>
                </a:schemeClr>
              </a:gs>
              <a:gs pos="100000">
                <a:schemeClr val="accent2">
                  <a:alpha val="9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a:defRPr/>
            </a:pPr>
            <a:r>
              <a:rPr lang="en-US" sz="2800" dirty="0" smtClean="0">
                <a:solidFill>
                  <a:schemeClr val="bg1"/>
                </a:solidFill>
              </a:rPr>
              <a:t>Hub Admin Perspective</a:t>
            </a:r>
            <a:endParaRPr lang="en-US" sz="2800" dirty="0">
              <a:solidFill>
                <a:schemeClr val="bg1"/>
              </a:solidFill>
            </a:endParaRPr>
          </a:p>
        </p:txBody>
      </p:sp>
      <p:pic>
        <p:nvPicPr>
          <p:cNvPr id="60" name="Picture 6"/>
          <p:cNvPicPr>
            <a:picLocks noChangeAspect="1" noChangeArrowheads="1"/>
          </p:cNvPicPr>
          <p:nvPr/>
        </p:nvPicPr>
        <p:blipFill>
          <a:blip r:embed="rId5"/>
          <a:srcRect/>
          <a:stretch>
            <a:fillRect/>
          </a:stretch>
        </p:blipFill>
        <p:spPr bwMode="auto">
          <a:xfrm>
            <a:off x="928662" y="1527048"/>
            <a:ext cx="5639749" cy="3691945"/>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childTnLst>
                          </p:cTn>
                        </p:par>
                        <p:par>
                          <p:cTn id="8" fill="hold">
                            <p:stCondLst>
                              <p:cond delay="1000"/>
                            </p:stCondLst>
                            <p:childTnLst>
                              <p:par>
                                <p:cTn id="9" presetID="12" presetClass="entr" presetSubtype="1"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slide(fromTop)">
                                      <p:cBhvr>
                                        <p:cTn id="11" dur="1000"/>
                                        <p:tgtEl>
                                          <p:spTgt spid="5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1000"/>
                                        <p:tgtEl>
                                          <p:spTgt spid="59"/>
                                        </p:tgtEl>
                                      </p:cBhvr>
                                    </p:animEffect>
                                  </p:childTnLst>
                                </p:cTn>
                              </p:par>
                            </p:childTnLst>
                          </p:cTn>
                        </p:par>
                        <p:par>
                          <p:cTn id="17" fill="hold">
                            <p:stCondLst>
                              <p:cond delay="1000"/>
                            </p:stCondLst>
                            <p:childTnLst>
                              <p:par>
                                <p:cTn id="18" presetID="12" presetClass="entr" presetSubtype="1"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slide(fromTop)">
                                      <p:cBhvr>
                                        <p:cTn id="20" dur="1000"/>
                                        <p:tgtEl>
                                          <p:spTgt spid="60"/>
                                        </p:tgtEl>
                                      </p:cBhvr>
                                    </p:animEffect>
                                  </p:childTnLst>
                                </p:cTn>
                              </p:par>
                              <p:par>
                                <p:cTn id="21" presetID="10" presetClass="exit" presetSubtype="0" fill="hold" nodeType="withEffect">
                                  <p:stCondLst>
                                    <p:cond delay="0"/>
                                  </p:stCondLst>
                                  <p:childTnLst>
                                    <p:animEffect transition="out" filter="fade">
                                      <p:cBhvr>
                                        <p:cTn id="22" dur="1000"/>
                                        <p:tgtEl>
                                          <p:spTgt spid="58"/>
                                        </p:tgtEl>
                                      </p:cBhvr>
                                    </p:animEffect>
                                    <p:set>
                                      <p:cBhvr>
                                        <p:cTn id="23" dur="1" fill="hold">
                                          <p:stCondLst>
                                            <p:cond delay="999"/>
                                          </p:stCondLst>
                                        </p:cTn>
                                        <p:tgtEl>
                                          <p:spTgt spid="58"/>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1000"/>
                                        <p:tgtEl>
                                          <p:spTgt spid="57"/>
                                        </p:tgtEl>
                                      </p:cBhvr>
                                    </p:animEffect>
                                    <p:set>
                                      <p:cBhvr>
                                        <p:cTn id="26" dur="1" fill="hold">
                                          <p:stCondLst>
                                            <p:cond delay="9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pic>
        <p:nvPicPr>
          <p:cNvPr id="6" name="Picture 4" descr="WS08_v_rgb_r.png"/>
          <p:cNvPicPr>
            <a:picLocks noChangeAspect="1"/>
          </p:cNvPicPr>
          <p:nvPr/>
        </p:nvPicPr>
        <p:blipFill>
          <a:blip r:embed="rId4"/>
          <a:srcRect/>
          <a:stretch>
            <a:fillRect/>
          </a:stretch>
        </p:blipFill>
        <p:spPr bwMode="auto">
          <a:xfrm>
            <a:off x="2071670" y="2000240"/>
            <a:ext cx="5543550" cy="1857375"/>
          </a:xfrm>
          <a:prstGeom prst="rect">
            <a:avLst/>
          </a:prstGeom>
          <a:noFill/>
          <a:ln w="9525">
            <a:noFill/>
            <a:miter lim="800000"/>
            <a:headEnd/>
            <a:tailEnd/>
          </a:ln>
        </p:spPr>
      </p:pic>
      <p:sp>
        <p:nvSpPr>
          <p:cNvPr id="4" name="TextBox 3"/>
          <p:cNvSpPr txBox="1"/>
          <p:nvPr/>
        </p:nvSpPr>
        <p:spPr>
          <a:xfrm>
            <a:off x="2728906" y="3857628"/>
            <a:ext cx="914400" cy="914400"/>
          </a:xfrm>
          <a:prstGeom prst="rect">
            <a:avLst/>
          </a:prstGeom>
        </p:spPr>
        <p:txBody>
          <a:bodyPr vert="horz" wrap="non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4400" u="none" strike="noStrike" kern="1200" cap="none" spc="0" normalizeH="0" baseline="0" noProof="0" dirty="0" smtClean="0">
                <a:ln>
                  <a:noFill/>
                </a:ln>
                <a:solidFill>
                  <a:schemeClr val="bg1"/>
                </a:solidFill>
                <a:effectLst/>
                <a:uLnTx/>
                <a:uFillTx/>
                <a:latin typeface="Segoe UI" pitchFamily="34" charset="0"/>
                <a:ea typeface="+mj-ea"/>
                <a:cs typeface="Segoe UI" pitchFamily="34" charset="0"/>
              </a:rPr>
              <a:t>Security Features</a:t>
            </a:r>
            <a:endParaRPr kumimoji="0" lang="sk-SK" sz="4400" u="none" strike="noStrike" kern="1200" cap="none" spc="0" normalizeH="0" baseline="0" noProof="0" dirty="0" smtClean="0">
              <a:ln>
                <a:noFill/>
              </a:ln>
              <a:solidFill>
                <a:schemeClr val="bg1"/>
              </a:solidFill>
              <a:effectLst/>
              <a:uLnTx/>
              <a:uFillTx/>
              <a:latin typeface="Segoe UI" pitchFamily="34" charset="0"/>
              <a:ea typeface="+mj-ea"/>
              <a:cs typeface="Segoe UI" pitchFamily="34" charset="0"/>
            </a:endParaRPr>
          </a:p>
        </p:txBody>
      </p:sp>
      <p:sp>
        <p:nvSpPr>
          <p:cNvPr id="7" name="Rectangle 63"/>
          <p:cNvSpPr>
            <a:spLocks noGrp="1" noChangeArrowheads="1"/>
          </p:cNvSpPr>
          <p:nvPr>
            <p:ph type="subTitle" idx="1"/>
          </p:nvPr>
        </p:nvSpPr>
        <p:spPr>
          <a:xfrm>
            <a:off x="214282" y="5214950"/>
            <a:ext cx="8035925" cy="1422400"/>
          </a:xfrm>
        </p:spPr>
        <p:txBody>
          <a:bodyPr>
            <a:normAutofit fontScale="92500" lnSpcReduction="20000"/>
          </a:bodyPr>
          <a:lstStyle/>
          <a:p>
            <a:pPr algn="l" eaLnBrk="1" hangingPunct="1">
              <a:defRPr/>
            </a:pPr>
            <a:r>
              <a:rPr lang="en-US" sz="2400" dirty="0" smtClean="0">
                <a:solidFill>
                  <a:schemeClr val="bg1"/>
                </a:solidFill>
              </a:rPr>
              <a:t>Vitalis Konopelec</a:t>
            </a:r>
          </a:p>
          <a:p>
            <a:pPr algn="l" eaLnBrk="1" hangingPunct="1">
              <a:defRPr/>
            </a:pPr>
            <a:r>
              <a:rPr lang="en-US" sz="2400" dirty="0" smtClean="0">
                <a:solidFill>
                  <a:schemeClr val="bg1"/>
                </a:solidFill>
              </a:rPr>
              <a:t>Technology Solution Professional</a:t>
            </a:r>
          </a:p>
          <a:p>
            <a:pPr algn="l" eaLnBrk="1" hangingPunct="1">
              <a:defRPr/>
            </a:pPr>
            <a:r>
              <a:rPr lang="en-US" sz="2400" dirty="0" smtClean="0">
                <a:solidFill>
                  <a:schemeClr val="bg1"/>
                </a:solidFill>
              </a:rPr>
              <a:t>vitalis.konopelec@microsoft.com</a:t>
            </a:r>
            <a:endParaRPr lang="en-AU" sz="2400" dirty="0">
              <a:solidFill>
                <a:schemeClr val="bg1"/>
              </a:solidFill>
            </a:endParaRPr>
          </a:p>
          <a:p>
            <a:pPr algn="l" eaLnBrk="1" hangingPunct="1">
              <a:defRPr/>
            </a:pPr>
            <a:r>
              <a:rPr lang="en-AU" sz="2400" dirty="0">
                <a:solidFill>
                  <a:schemeClr val="bg1"/>
                </a:solidFill>
              </a:rPr>
              <a:t>Microsoft </a:t>
            </a:r>
            <a:r>
              <a:rPr lang="sk-SK" sz="2400" dirty="0" smtClean="0">
                <a:solidFill>
                  <a:schemeClr val="bg1"/>
                </a:solidFill>
              </a:rPr>
              <a:t>Slovakia s.r.o.</a:t>
            </a:r>
            <a:endParaRPr lang="en-AU" sz="2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Demoting RODC Demo</a:t>
            </a:r>
          </a:p>
        </p:txBody>
      </p:sp>
      <p:sp>
        <p:nvSpPr>
          <p:cNvPr id="4" name="TextBox 3"/>
          <p:cNvSpPr txBox="1"/>
          <p:nvPr/>
        </p:nvSpPr>
        <p:spPr>
          <a:xfrm>
            <a:off x="457200" y="1143000"/>
            <a:ext cx="914400" cy="2209800"/>
          </a:xfrm>
          <a:prstGeom prst="rect">
            <a:avLst/>
          </a:prstGeom>
        </p:spPr>
        <p:txBody>
          <a:bodyPr vert="horz" wrap="none" lIns="91440" tIns="45720" rIns="91440" bIns="45720" rtlCol="0" anchor="ctr">
            <a:noAutofit/>
          </a:bodyPr>
          <a:lstStyle/>
          <a:p>
            <a:pPr marL="0" marR="0" indent="0" defTabSz="914400" rtl="0" eaLnBrk="1" fontAlgn="auto" latinLnBrk="0" hangingPunct="1">
              <a:lnSpc>
                <a:spcPct val="100000"/>
              </a:lnSpc>
              <a:spcBef>
                <a:spcPct val="0"/>
              </a:spcBef>
              <a:spcAft>
                <a:spcPts val="0"/>
              </a:spcAft>
              <a:buClrTx/>
              <a:buSzTx/>
              <a:buFont typeface="Arial" pitchFamily="34" charset="0"/>
              <a:buChar char="•"/>
              <a:tabLst/>
            </a:pPr>
            <a:r>
              <a:rPr lang="en-US" sz="2800" noProof="0" dirty="0" smtClean="0">
                <a:solidFill>
                  <a:schemeClr val="bg1"/>
                </a:solidFill>
                <a:latin typeface="+mj-lt"/>
                <a:ea typeface="+mj-ea"/>
                <a:cs typeface="+mj-cs"/>
              </a:rPr>
              <a:t>Demoting RODC on Hub DC</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63286" y="1360715"/>
            <a:ext cx="4692919" cy="4667224"/>
          </a:xfrm>
          <a:prstGeom prst="roundRect">
            <a:avLst>
              <a:gd name="adj" fmla="val 8999"/>
            </a:avLst>
          </a:prstGeom>
          <a:gradFill rotWithShape="0">
            <a:gsLst>
              <a:gs pos="0">
                <a:schemeClr val="accent2">
                  <a:lumMod val="50000"/>
                  <a:alpha val="8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Arial" charset="0"/>
            </a:endParaRPr>
          </a:p>
        </p:txBody>
      </p:sp>
      <p:sp>
        <p:nvSpPr>
          <p:cNvPr id="4" name="Rectangle 19"/>
          <p:cNvSpPr txBox="1">
            <a:spLocks noChangeArrowheads="1"/>
          </p:cNvSpPr>
          <p:nvPr/>
        </p:nvSpPr>
        <p:spPr bwMode="auto">
          <a:xfrm>
            <a:off x="0" y="91440"/>
            <a:ext cx="8877300" cy="701731"/>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AD Right</a:t>
            </a:r>
            <a:r>
              <a:rPr lang="en-US" sz="4400" i="1" kern="0" baseline="0" dirty="0" smtClean="0">
                <a:solidFill>
                  <a:srgbClr val="FFC000"/>
                </a:solidFill>
                <a:effectLst>
                  <a:outerShdw blurRad="38100" dist="38100" dir="2700000" algn="tl">
                    <a:srgbClr val="000000">
                      <a:alpha val="43137"/>
                    </a:srgbClr>
                  </a:outerShdw>
                </a:effectLst>
                <a:latin typeface="+mj-lt"/>
                <a:ea typeface="+mj-ea"/>
                <a:cs typeface="+mj-cs"/>
              </a:rPr>
              <a:t>s</a:t>
            </a:r>
            <a:r>
              <a:rPr lang="en-US" sz="4400" i="1" kern="0" dirty="0" smtClean="0">
                <a:solidFill>
                  <a:srgbClr val="FFC000"/>
                </a:solidFill>
                <a:effectLst>
                  <a:outerShdw blurRad="38100" dist="38100" dir="2700000" algn="tl">
                    <a:srgbClr val="000000">
                      <a:alpha val="43137"/>
                    </a:srgbClr>
                  </a:outerShdw>
                </a:effectLst>
                <a:latin typeface="+mj-lt"/>
                <a:ea typeface="+mj-ea"/>
                <a:cs typeface="+mj-cs"/>
              </a:rPr>
              <a:t> Management Services</a:t>
            </a:r>
            <a:endParaRPr kumimoji="0" lang="en-US" sz="4400" b="0" i="1"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7" name="Line 4"/>
          <p:cNvSpPr>
            <a:spLocks noChangeShapeType="1"/>
          </p:cNvSpPr>
          <p:nvPr/>
        </p:nvSpPr>
        <p:spPr bwMode="auto">
          <a:xfrm flipH="1" flipV="1">
            <a:off x="2536371" y="3300412"/>
            <a:ext cx="934798" cy="1074799"/>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a:tailEnd type="triangle" w="med" len="med"/>
          </a:ln>
          <a:effectLst>
            <a:outerShdw blurRad="50800" dist="38100" dir="5400000" algn="t" rotWithShape="0">
              <a:prstClr val="black">
                <a:alpha val="40000"/>
              </a:prstClr>
            </a:outerShdw>
          </a:effectLst>
        </p:spPr>
        <p:txBody>
          <a:bodyPr/>
          <a:lstStyle/>
          <a:p>
            <a:endParaRPr lang="en-US">
              <a:latin typeface="+mn-lt"/>
            </a:endParaRPr>
          </a:p>
        </p:txBody>
      </p:sp>
      <p:sp>
        <p:nvSpPr>
          <p:cNvPr id="8" name="Line 5"/>
          <p:cNvSpPr>
            <a:spLocks noChangeShapeType="1"/>
          </p:cNvSpPr>
          <p:nvPr/>
        </p:nvSpPr>
        <p:spPr bwMode="auto">
          <a:xfrm>
            <a:off x="2764971" y="3300412"/>
            <a:ext cx="848241" cy="1012655"/>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a:tailEnd type="triangle" w="med" len="med"/>
          </a:ln>
          <a:effectLst>
            <a:outerShdw blurRad="50800" dist="38100" dir="5400000" algn="t" rotWithShape="0">
              <a:prstClr val="black">
                <a:alpha val="40000"/>
              </a:prstClr>
            </a:outerShdw>
          </a:effectLst>
        </p:spPr>
        <p:txBody>
          <a:bodyPr/>
          <a:lstStyle/>
          <a:p>
            <a:endParaRPr lang="en-US">
              <a:latin typeface="+mn-lt"/>
            </a:endParaRPr>
          </a:p>
        </p:txBody>
      </p:sp>
      <p:sp>
        <p:nvSpPr>
          <p:cNvPr id="9" name="Line 6"/>
          <p:cNvSpPr>
            <a:spLocks noChangeShapeType="1"/>
          </p:cNvSpPr>
          <p:nvPr/>
        </p:nvSpPr>
        <p:spPr bwMode="auto">
          <a:xfrm>
            <a:off x="1698171" y="5039126"/>
            <a:ext cx="1457325" cy="0"/>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a:tailEnd type="triangle" w="med" len="med"/>
          </a:ln>
          <a:effectLst>
            <a:outerShdw blurRad="50800" dist="38100" dir="2700000" algn="tl" rotWithShape="0">
              <a:prstClr val="black">
                <a:alpha val="40000"/>
              </a:prstClr>
            </a:outerShdw>
          </a:effectLst>
        </p:spPr>
        <p:txBody>
          <a:bodyPr/>
          <a:lstStyle/>
          <a:p>
            <a:endParaRPr lang="en-US">
              <a:latin typeface="+mn-lt"/>
            </a:endParaRPr>
          </a:p>
        </p:txBody>
      </p:sp>
      <p:sp>
        <p:nvSpPr>
          <p:cNvPr id="13" name="Line 15"/>
          <p:cNvSpPr>
            <a:spLocks noChangeShapeType="1"/>
          </p:cNvSpPr>
          <p:nvPr/>
        </p:nvSpPr>
        <p:spPr bwMode="auto">
          <a:xfrm flipH="1" flipV="1">
            <a:off x="1164771" y="2448878"/>
            <a:ext cx="762000" cy="0"/>
          </a:xfrm>
          <a:prstGeom prst="line">
            <a:avLst/>
          </a:prstGeom>
          <a:noFill/>
          <a:ln w="50800">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round/>
            <a:headEnd type="triangle" w="med" len="med"/>
            <a:tailEnd type="triangle" w="med" len="med"/>
          </a:ln>
          <a:effectLst>
            <a:outerShdw blurRad="50800" dist="38100" dir="2700000" algn="tl" rotWithShape="0">
              <a:prstClr val="black">
                <a:alpha val="40000"/>
              </a:prstClr>
            </a:outerShdw>
          </a:effectLst>
        </p:spPr>
        <p:txBody>
          <a:bodyPr/>
          <a:lstStyle/>
          <a:p>
            <a:endParaRPr lang="en-US">
              <a:latin typeface="+mn-lt"/>
            </a:endParaRPr>
          </a:p>
        </p:txBody>
      </p:sp>
      <p:sp>
        <p:nvSpPr>
          <p:cNvPr id="16" name="Line 22"/>
          <p:cNvSpPr>
            <a:spLocks noChangeShapeType="1"/>
          </p:cNvSpPr>
          <p:nvPr/>
        </p:nvSpPr>
        <p:spPr bwMode="auto">
          <a:xfrm flipH="1" flipV="1">
            <a:off x="2936421" y="2464753"/>
            <a:ext cx="819150" cy="3175"/>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type="triangle" w="med" len="med"/>
            <a:tailEnd type="triangle" w="med" len="med"/>
          </a:ln>
          <a:effectLst>
            <a:outerShdw blurRad="50800" dist="38100" dir="2700000" algn="tl" rotWithShape="0">
              <a:prstClr val="black">
                <a:alpha val="40000"/>
              </a:prstClr>
            </a:outerShdw>
          </a:effectLst>
        </p:spPr>
        <p:txBody>
          <a:bodyPr/>
          <a:lstStyle/>
          <a:p>
            <a:endParaRPr lang="en-US">
              <a:latin typeface="+mn-lt"/>
            </a:endParaRPr>
          </a:p>
        </p:txBody>
      </p:sp>
      <p:sp>
        <p:nvSpPr>
          <p:cNvPr id="17" name="Line 27"/>
          <p:cNvSpPr>
            <a:spLocks noChangeShapeType="1"/>
          </p:cNvSpPr>
          <p:nvPr/>
        </p:nvSpPr>
        <p:spPr bwMode="auto">
          <a:xfrm flipH="1">
            <a:off x="1621971" y="3352800"/>
            <a:ext cx="457200" cy="838200"/>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ysDot"/>
            <a:round/>
            <a:headEnd/>
            <a:tailEnd type="triangle" w="med" len="med"/>
          </a:ln>
          <a:effectLst>
            <a:outerShdw blurRad="50800" dist="38100" dir="2700000" algn="tl" rotWithShape="0">
              <a:prstClr val="black">
                <a:alpha val="40000"/>
              </a:prstClr>
            </a:outerShdw>
          </a:effectLst>
        </p:spPr>
        <p:txBody>
          <a:bodyPr/>
          <a:lstStyle/>
          <a:p>
            <a:endParaRPr lang="en-US">
              <a:latin typeface="+mn-lt"/>
            </a:endParaRPr>
          </a:p>
        </p:txBody>
      </p:sp>
      <p:sp>
        <p:nvSpPr>
          <p:cNvPr id="37" name="TextBox 36"/>
          <p:cNvSpPr txBox="1"/>
          <p:nvPr/>
        </p:nvSpPr>
        <p:spPr>
          <a:xfrm>
            <a:off x="4833257" y="1571612"/>
            <a:ext cx="4310743" cy="3670236"/>
          </a:xfrm>
          <a:prstGeom prst="rect">
            <a:avLst/>
          </a:prstGeom>
          <a:noFill/>
        </p:spPr>
        <p:txBody>
          <a:bodyPr wrap="square" rtlCol="0">
            <a:spAutoFit/>
          </a:bodyPr>
          <a:lstStyle/>
          <a:p>
            <a:pPr marL="282575" indent="-282575" algn="l">
              <a:lnSpc>
                <a:spcPct val="100000"/>
              </a:lnSpc>
              <a:spcAft>
                <a:spcPts val="300"/>
              </a:spcAft>
              <a:buBlip>
                <a:blip r:embed="rId3"/>
              </a:buBlip>
            </a:pPr>
            <a:r>
              <a:rPr lang="en-US" sz="2000" dirty="0" smtClean="0">
                <a:solidFill>
                  <a:schemeClr val="bg1"/>
                </a:solidFill>
                <a:latin typeface="Arial" pitchFamily="34" charset="0"/>
                <a:cs typeface="Arial" pitchFamily="34" charset="0"/>
              </a:rPr>
              <a:t>AD RMS protects access to an organization’s digital files</a:t>
            </a:r>
          </a:p>
          <a:p>
            <a:pPr marL="282575" indent="-282575" algn="l">
              <a:lnSpc>
                <a:spcPct val="100000"/>
              </a:lnSpc>
              <a:spcAft>
                <a:spcPts val="300"/>
              </a:spcAft>
              <a:buBlip>
                <a:blip r:embed="rId3"/>
              </a:buBlip>
            </a:pPr>
            <a:r>
              <a:rPr lang="en-US" sz="2000" dirty="0" smtClean="0">
                <a:solidFill>
                  <a:schemeClr val="bg1"/>
                </a:solidFill>
              </a:rPr>
              <a:t>AD RMS in Windows Server 2008 includes several new features</a:t>
            </a:r>
          </a:p>
          <a:p>
            <a:pPr marL="282575" indent="-282575" algn="l">
              <a:lnSpc>
                <a:spcPct val="100000"/>
              </a:lnSpc>
              <a:spcAft>
                <a:spcPts val="300"/>
              </a:spcAft>
              <a:buBlip>
                <a:blip r:embed="rId3"/>
              </a:buBlip>
            </a:pPr>
            <a:r>
              <a:rPr lang="en-US" sz="2000" dirty="0" smtClean="0">
                <a:solidFill>
                  <a:schemeClr val="bg1"/>
                </a:solidFill>
              </a:rPr>
              <a:t>Improved installation and administration experience</a:t>
            </a:r>
          </a:p>
          <a:p>
            <a:pPr marL="282575" indent="-282575" algn="l">
              <a:lnSpc>
                <a:spcPct val="100000"/>
              </a:lnSpc>
              <a:spcAft>
                <a:spcPts val="300"/>
              </a:spcAft>
              <a:buBlip>
                <a:blip r:embed="rId3"/>
              </a:buBlip>
            </a:pPr>
            <a:r>
              <a:rPr lang="en-US" sz="2000" dirty="0" smtClean="0">
                <a:solidFill>
                  <a:schemeClr val="bg1"/>
                </a:solidFill>
              </a:rPr>
              <a:t>Self-enrollment of the AD RMS cluster</a:t>
            </a:r>
          </a:p>
          <a:p>
            <a:pPr marL="282575" indent="-282575" algn="l">
              <a:lnSpc>
                <a:spcPct val="100000"/>
              </a:lnSpc>
              <a:spcAft>
                <a:spcPts val="300"/>
              </a:spcAft>
              <a:buBlip>
                <a:blip r:embed="rId3"/>
              </a:buBlip>
            </a:pPr>
            <a:r>
              <a:rPr lang="en-US" sz="2000" dirty="0" smtClean="0">
                <a:solidFill>
                  <a:schemeClr val="bg1"/>
                </a:solidFill>
              </a:rPr>
              <a:t>Integration with AD Federation Services</a:t>
            </a:r>
          </a:p>
          <a:p>
            <a:pPr marL="282575" indent="-282575" algn="l">
              <a:lnSpc>
                <a:spcPct val="100000"/>
              </a:lnSpc>
              <a:spcAft>
                <a:spcPts val="300"/>
              </a:spcAft>
              <a:buBlip>
                <a:blip r:embed="rId3"/>
              </a:buBlip>
            </a:pPr>
            <a:r>
              <a:rPr lang="en-US" sz="2000" dirty="0" smtClean="0">
                <a:solidFill>
                  <a:schemeClr val="bg1"/>
                </a:solidFill>
              </a:rPr>
              <a:t>New AD RMS administrative roles</a:t>
            </a:r>
          </a:p>
        </p:txBody>
      </p:sp>
      <p:grpSp>
        <p:nvGrpSpPr>
          <p:cNvPr id="2" name="Group 37"/>
          <p:cNvGrpSpPr/>
          <p:nvPr/>
        </p:nvGrpSpPr>
        <p:grpSpPr>
          <a:xfrm>
            <a:off x="164646" y="4321897"/>
            <a:ext cx="1790700" cy="1303839"/>
            <a:chOff x="164646" y="4321897"/>
            <a:chExt cx="1790700" cy="1303839"/>
          </a:xfrm>
        </p:grpSpPr>
        <p:sp>
          <p:nvSpPr>
            <p:cNvPr id="10" name="Text Box 7"/>
            <p:cNvSpPr txBox="1">
              <a:spLocks noChangeArrowheads="1"/>
            </p:cNvSpPr>
            <p:nvPr/>
          </p:nvSpPr>
          <p:spPr bwMode="auto">
            <a:xfrm>
              <a:off x="164646" y="5350276"/>
              <a:ext cx="1790700" cy="275460"/>
            </a:xfrm>
            <a:prstGeom prst="rect">
              <a:avLst/>
            </a:prstGeom>
            <a:noFill/>
            <a:ln w="9525">
              <a:noFill/>
              <a:miter lim="800000"/>
              <a:headEnd/>
              <a:tailEnd/>
            </a:ln>
            <a:effectLst/>
          </p:spPr>
          <p:txBody>
            <a:bodyPr>
              <a:spAutoFit/>
            </a:bodyPr>
            <a:lstStyle/>
            <a:p>
              <a:pPr>
                <a:spcBef>
                  <a:spcPct val="50000"/>
                </a:spcBef>
                <a:defRPr/>
              </a:pPr>
              <a:r>
                <a:rPr lang="en-US" sz="1400" dirty="0">
                  <a:latin typeface="+mn-lt"/>
                </a:rPr>
                <a:t>Information Author</a:t>
              </a:r>
              <a:endParaRPr lang="en-US" sz="1400" b="0" i="1" dirty="0">
                <a:latin typeface="+mn-lt"/>
              </a:endParaRPr>
            </a:p>
          </p:txBody>
        </p:sp>
        <p:pic>
          <p:nvPicPr>
            <p:cNvPr id="518146" name="Picture 2" descr="D:\Aeshen\TechNet 2006\12-December\Msft-longhorn-papers\TDM Deck\Windows Illustration Icons\Computer.png"/>
            <p:cNvPicPr>
              <a:picLocks noChangeAspect="1" noChangeArrowheads="1"/>
            </p:cNvPicPr>
            <p:nvPr/>
          </p:nvPicPr>
          <p:blipFill>
            <a:blip r:embed="rId4"/>
            <a:srcRect/>
            <a:stretch>
              <a:fillRect/>
            </a:stretch>
          </p:blipFill>
          <p:spPr bwMode="auto">
            <a:xfrm>
              <a:off x="800296" y="4321897"/>
              <a:ext cx="1072138" cy="1072138"/>
            </a:xfrm>
            <a:prstGeom prst="rect">
              <a:avLst/>
            </a:prstGeom>
            <a:noFill/>
            <a:effectLst>
              <a:outerShdw blurRad="50800" dist="38100" dir="2700000" algn="tl" rotWithShape="0">
                <a:prstClr val="black">
                  <a:alpha val="40000"/>
                </a:prstClr>
              </a:outerShdw>
            </a:effectLst>
          </p:spPr>
        </p:pic>
        <p:pic>
          <p:nvPicPr>
            <p:cNvPr id="518147" name="Picture 3" descr="D:\Aeshen\TechNet 2006\12-December\Msft-longhorn-papers\TDM Deck\Windows Illustration Icons\Female User.png"/>
            <p:cNvPicPr>
              <a:picLocks noChangeAspect="1" noChangeArrowheads="1"/>
            </p:cNvPicPr>
            <p:nvPr/>
          </p:nvPicPr>
          <p:blipFill>
            <a:blip r:embed="rId5"/>
            <a:srcRect/>
            <a:stretch>
              <a:fillRect/>
            </a:stretch>
          </p:blipFill>
          <p:spPr bwMode="auto">
            <a:xfrm>
              <a:off x="257661" y="4359484"/>
              <a:ext cx="1172787" cy="1214018"/>
            </a:xfrm>
            <a:prstGeom prst="rect">
              <a:avLst/>
            </a:prstGeom>
            <a:noFill/>
            <a:effectLst>
              <a:outerShdw blurRad="50800" dist="38100" dir="2700000" algn="tl" rotWithShape="0">
                <a:prstClr val="black">
                  <a:alpha val="40000"/>
                </a:prstClr>
              </a:outerShdw>
            </a:effectLst>
          </p:spPr>
        </p:pic>
      </p:grpSp>
      <p:pic>
        <p:nvPicPr>
          <p:cNvPr id="52" name="Picture 1" descr="D:\Aeshen\TechNet 2006\12-December\Msft-longhorn-papers\TDM Deck\Windows Illustration Icons\Server.png"/>
          <p:cNvPicPr>
            <a:picLocks noChangeAspect="1" noChangeArrowheads="1"/>
          </p:cNvPicPr>
          <p:nvPr/>
        </p:nvPicPr>
        <p:blipFill>
          <a:blip r:embed="rId6"/>
          <a:srcRect/>
          <a:stretch>
            <a:fillRect/>
          </a:stretch>
        </p:blipFill>
        <p:spPr bwMode="auto">
          <a:xfrm>
            <a:off x="1958315" y="1744506"/>
            <a:ext cx="1102884" cy="1509210"/>
          </a:xfrm>
          <a:prstGeom prst="rect">
            <a:avLst/>
          </a:prstGeom>
          <a:noFill/>
          <a:effectLst>
            <a:outerShdw blurRad="50800" dist="38100" dir="2700000" algn="tl" rotWithShape="0">
              <a:prstClr val="black">
                <a:alpha val="40000"/>
              </a:prstClr>
            </a:outerShdw>
          </a:effectLst>
        </p:spPr>
      </p:pic>
      <p:grpSp>
        <p:nvGrpSpPr>
          <p:cNvPr id="5" name="Group 58"/>
          <p:cNvGrpSpPr/>
          <p:nvPr/>
        </p:nvGrpSpPr>
        <p:grpSpPr>
          <a:xfrm>
            <a:off x="952866" y="3982532"/>
            <a:ext cx="689503" cy="689503"/>
            <a:chOff x="-1053488" y="3114000"/>
            <a:chExt cx="689503" cy="689503"/>
          </a:xfrm>
        </p:grpSpPr>
        <p:pic>
          <p:nvPicPr>
            <p:cNvPr id="518149" name="Picture 5" descr="D:\Aeshen\TechNet 2006\12-December\Msft-longhorn-papers\TDM Deck\Windows Illustration Icons\Generic Doc.png"/>
            <p:cNvPicPr>
              <a:picLocks noChangeAspect="1" noChangeArrowheads="1"/>
            </p:cNvPicPr>
            <p:nvPr/>
          </p:nvPicPr>
          <p:blipFill>
            <a:blip r:embed="rId7" cstate="print"/>
            <a:srcRect/>
            <a:stretch>
              <a:fillRect/>
            </a:stretch>
          </p:blipFill>
          <p:spPr bwMode="auto">
            <a:xfrm>
              <a:off x="-1053488" y="3114000"/>
              <a:ext cx="689503" cy="689503"/>
            </a:xfrm>
            <a:prstGeom prst="rect">
              <a:avLst/>
            </a:prstGeom>
            <a:noFill/>
            <a:effectLst>
              <a:outerShdw blurRad="50800" dist="38100" dir="2700000" algn="tl" rotWithShape="0">
                <a:prstClr val="black">
                  <a:alpha val="40000"/>
                </a:prstClr>
              </a:outerShdw>
            </a:effectLst>
          </p:spPr>
        </p:pic>
        <p:pic>
          <p:nvPicPr>
            <p:cNvPr id="34" name="Picture 2" descr="D:\Aeshen\Templates\Sample Documents\New Graphics\Shapes and Graphics\Symbols\green checkmark2.png"/>
            <p:cNvPicPr>
              <a:picLocks noChangeAspect="1" noChangeArrowheads="1"/>
            </p:cNvPicPr>
            <p:nvPr/>
          </p:nvPicPr>
          <p:blipFill>
            <a:blip r:embed="rId8" cstate="print"/>
            <a:srcRect/>
            <a:stretch>
              <a:fillRect/>
            </a:stretch>
          </p:blipFill>
          <p:spPr bwMode="auto">
            <a:xfrm>
              <a:off x="-942534" y="3145081"/>
              <a:ext cx="243356" cy="238328"/>
            </a:xfrm>
            <a:prstGeom prst="rect">
              <a:avLst/>
            </a:prstGeom>
            <a:noFill/>
            <a:effectLst>
              <a:outerShdw blurRad="50800" dist="38100" dir="2700000" algn="tl" rotWithShape="0">
                <a:prstClr val="black">
                  <a:alpha val="40000"/>
                </a:prstClr>
              </a:outerShdw>
            </a:effectLst>
          </p:spPr>
        </p:pic>
        <p:pic>
          <p:nvPicPr>
            <p:cNvPr id="35" name="Picture 4" descr="D:\Aeshen\Templates\Sample Documents\New Graphics\Shapes and Graphics\Symbols\minus.png"/>
            <p:cNvPicPr>
              <a:picLocks noChangeAspect="1" noChangeArrowheads="1"/>
            </p:cNvPicPr>
            <p:nvPr/>
          </p:nvPicPr>
          <p:blipFill>
            <a:blip r:embed="rId9" cstate="print"/>
            <a:srcRect/>
            <a:stretch>
              <a:fillRect/>
            </a:stretch>
          </p:blipFill>
          <p:spPr bwMode="auto">
            <a:xfrm>
              <a:off x="-945790" y="3394241"/>
              <a:ext cx="240167" cy="108912"/>
            </a:xfrm>
            <a:prstGeom prst="rect">
              <a:avLst/>
            </a:prstGeom>
            <a:noFill/>
            <a:effectLst>
              <a:outerShdw blurRad="50800" dist="38100" dir="2700000" algn="tl" rotWithShape="0">
                <a:prstClr val="black">
                  <a:alpha val="40000"/>
                </a:prstClr>
              </a:outerShdw>
            </a:effectLst>
          </p:spPr>
        </p:pic>
        <p:pic>
          <p:nvPicPr>
            <p:cNvPr id="36" name="Picture 2" descr="D:\Aeshen\Templates\Sample Documents\New Graphics\Shapes and Graphics\Symbols\green checkmark2.png"/>
            <p:cNvPicPr>
              <a:picLocks noChangeAspect="1" noChangeArrowheads="1"/>
            </p:cNvPicPr>
            <p:nvPr/>
          </p:nvPicPr>
          <p:blipFill>
            <a:blip r:embed="rId8" cstate="print"/>
            <a:srcRect/>
            <a:stretch>
              <a:fillRect/>
            </a:stretch>
          </p:blipFill>
          <p:spPr bwMode="auto">
            <a:xfrm>
              <a:off x="-945790" y="3504310"/>
              <a:ext cx="243356" cy="238328"/>
            </a:xfrm>
            <a:prstGeom prst="rect">
              <a:avLst/>
            </a:prstGeom>
            <a:noFill/>
            <a:effectLst>
              <a:outerShdw blurRad="50800" dist="38100" dir="2700000" algn="tl" rotWithShape="0">
                <a:prstClr val="black">
                  <a:alpha val="40000"/>
                </a:prstClr>
              </a:outerShdw>
            </a:effectLst>
          </p:spPr>
        </p:pic>
      </p:grpSp>
      <p:grpSp>
        <p:nvGrpSpPr>
          <p:cNvPr id="6" name="Group 38"/>
          <p:cNvGrpSpPr/>
          <p:nvPr/>
        </p:nvGrpSpPr>
        <p:grpSpPr>
          <a:xfrm>
            <a:off x="2883822" y="4323100"/>
            <a:ext cx="1668511" cy="1302636"/>
            <a:chOff x="2883822" y="4323100"/>
            <a:chExt cx="1668511" cy="1302636"/>
          </a:xfrm>
        </p:grpSpPr>
        <p:sp>
          <p:nvSpPr>
            <p:cNvPr id="11" name="Text Box 8"/>
            <p:cNvSpPr txBox="1">
              <a:spLocks noChangeArrowheads="1"/>
            </p:cNvSpPr>
            <p:nvPr/>
          </p:nvSpPr>
          <p:spPr bwMode="auto">
            <a:xfrm>
              <a:off x="3049611" y="5350276"/>
              <a:ext cx="1381125" cy="275460"/>
            </a:xfrm>
            <a:prstGeom prst="rect">
              <a:avLst/>
            </a:prstGeom>
            <a:noFill/>
            <a:ln w="9525">
              <a:noFill/>
              <a:miter lim="800000"/>
              <a:headEnd/>
              <a:tailEnd/>
            </a:ln>
            <a:effectLst/>
          </p:spPr>
          <p:txBody>
            <a:bodyPr>
              <a:spAutoFit/>
            </a:bodyPr>
            <a:lstStyle/>
            <a:p>
              <a:pPr marL="342900" indent="-342900">
                <a:defRPr/>
              </a:pPr>
              <a:r>
                <a:rPr lang="en-US" sz="1400" dirty="0">
                  <a:latin typeface="+mn-lt"/>
                </a:rPr>
                <a:t>The Recipient</a:t>
              </a:r>
              <a:endParaRPr lang="en-US" sz="1400" b="0" i="1" dirty="0">
                <a:solidFill>
                  <a:schemeClr val="bg1"/>
                </a:solidFill>
                <a:latin typeface="+mn-lt"/>
              </a:endParaRPr>
            </a:p>
          </p:txBody>
        </p:sp>
        <p:pic>
          <p:nvPicPr>
            <p:cNvPr id="60" name="Picture 2" descr="D:\Aeshen\TechNet 2006\12-December\Msft-longhorn-papers\TDM Deck\Windows Illustration Icons\Computer.png"/>
            <p:cNvPicPr>
              <a:picLocks noChangeAspect="1" noChangeArrowheads="1"/>
            </p:cNvPicPr>
            <p:nvPr/>
          </p:nvPicPr>
          <p:blipFill>
            <a:blip r:embed="rId4"/>
            <a:srcRect/>
            <a:stretch>
              <a:fillRect/>
            </a:stretch>
          </p:blipFill>
          <p:spPr bwMode="auto">
            <a:xfrm>
              <a:off x="3480195" y="4323100"/>
              <a:ext cx="1072138" cy="1072138"/>
            </a:xfrm>
            <a:prstGeom prst="rect">
              <a:avLst/>
            </a:prstGeom>
            <a:noFill/>
            <a:effectLst>
              <a:outerShdw blurRad="50800" dist="38100" dir="2700000" algn="tl" rotWithShape="0">
                <a:prstClr val="black">
                  <a:alpha val="40000"/>
                </a:prstClr>
              </a:outerShdw>
            </a:effectLst>
          </p:spPr>
        </p:pic>
        <p:pic>
          <p:nvPicPr>
            <p:cNvPr id="518148" name="Picture 4" descr="D:\Aeshen\TechNet 2006\12-December\Msft-longhorn-papers\TDM Deck\Windows Illustration Icons\Male User.png"/>
            <p:cNvPicPr>
              <a:picLocks noChangeAspect="1" noChangeArrowheads="1"/>
            </p:cNvPicPr>
            <p:nvPr/>
          </p:nvPicPr>
          <p:blipFill>
            <a:blip r:embed="rId10"/>
            <a:srcRect/>
            <a:stretch>
              <a:fillRect/>
            </a:stretch>
          </p:blipFill>
          <p:spPr bwMode="auto">
            <a:xfrm flipH="1">
              <a:off x="2883822" y="4377964"/>
              <a:ext cx="1082132" cy="1117977"/>
            </a:xfrm>
            <a:prstGeom prst="rect">
              <a:avLst/>
            </a:prstGeom>
            <a:noFill/>
            <a:effectLst>
              <a:outerShdw blurRad="50800" dist="38100" dir="2700000" algn="tl" rotWithShape="0">
                <a:prstClr val="black">
                  <a:alpha val="40000"/>
                </a:prstClr>
              </a:outerShdw>
            </a:effectLst>
          </p:spPr>
        </p:pic>
      </p:grpSp>
      <p:grpSp>
        <p:nvGrpSpPr>
          <p:cNvPr id="12" name="Group 60"/>
          <p:cNvGrpSpPr/>
          <p:nvPr/>
        </p:nvGrpSpPr>
        <p:grpSpPr>
          <a:xfrm>
            <a:off x="3608769" y="3921867"/>
            <a:ext cx="689503" cy="689503"/>
            <a:chOff x="-1053488" y="3114000"/>
            <a:chExt cx="689503" cy="689503"/>
          </a:xfrm>
        </p:grpSpPr>
        <p:pic>
          <p:nvPicPr>
            <p:cNvPr id="62" name="Picture 5" descr="D:\Aeshen\TechNet 2006\12-December\Msft-longhorn-papers\TDM Deck\Windows Illustration Icons\Generic Doc.png"/>
            <p:cNvPicPr>
              <a:picLocks noChangeAspect="1" noChangeArrowheads="1"/>
            </p:cNvPicPr>
            <p:nvPr/>
          </p:nvPicPr>
          <p:blipFill>
            <a:blip r:embed="rId7" cstate="print"/>
            <a:srcRect/>
            <a:stretch>
              <a:fillRect/>
            </a:stretch>
          </p:blipFill>
          <p:spPr bwMode="auto">
            <a:xfrm>
              <a:off x="-1053488" y="3114000"/>
              <a:ext cx="689503" cy="689503"/>
            </a:xfrm>
            <a:prstGeom prst="rect">
              <a:avLst/>
            </a:prstGeom>
            <a:noFill/>
            <a:effectLst>
              <a:outerShdw blurRad="50800" dist="38100" dir="2700000" algn="tl" rotWithShape="0">
                <a:prstClr val="black">
                  <a:alpha val="40000"/>
                </a:prstClr>
              </a:outerShdw>
            </a:effectLst>
          </p:spPr>
        </p:pic>
        <p:pic>
          <p:nvPicPr>
            <p:cNvPr id="63" name="Picture 2" descr="D:\Aeshen\Templates\Sample Documents\New Graphics\Shapes and Graphics\Symbols\green checkmark2.png"/>
            <p:cNvPicPr>
              <a:picLocks noChangeAspect="1" noChangeArrowheads="1"/>
            </p:cNvPicPr>
            <p:nvPr/>
          </p:nvPicPr>
          <p:blipFill>
            <a:blip r:embed="rId8" cstate="print"/>
            <a:srcRect/>
            <a:stretch>
              <a:fillRect/>
            </a:stretch>
          </p:blipFill>
          <p:spPr bwMode="auto">
            <a:xfrm>
              <a:off x="-942534" y="3145081"/>
              <a:ext cx="243356" cy="238328"/>
            </a:xfrm>
            <a:prstGeom prst="rect">
              <a:avLst/>
            </a:prstGeom>
            <a:noFill/>
            <a:effectLst>
              <a:outerShdw blurRad="50800" dist="38100" dir="2700000" algn="tl" rotWithShape="0">
                <a:prstClr val="black">
                  <a:alpha val="40000"/>
                </a:prstClr>
              </a:outerShdw>
            </a:effectLst>
          </p:spPr>
        </p:pic>
        <p:pic>
          <p:nvPicPr>
            <p:cNvPr id="64" name="Picture 4" descr="D:\Aeshen\Templates\Sample Documents\New Graphics\Shapes and Graphics\Symbols\minus.png"/>
            <p:cNvPicPr>
              <a:picLocks noChangeAspect="1" noChangeArrowheads="1"/>
            </p:cNvPicPr>
            <p:nvPr/>
          </p:nvPicPr>
          <p:blipFill>
            <a:blip r:embed="rId9" cstate="print"/>
            <a:srcRect/>
            <a:stretch>
              <a:fillRect/>
            </a:stretch>
          </p:blipFill>
          <p:spPr bwMode="auto">
            <a:xfrm>
              <a:off x="-945790" y="3394241"/>
              <a:ext cx="240167" cy="108912"/>
            </a:xfrm>
            <a:prstGeom prst="rect">
              <a:avLst/>
            </a:prstGeom>
            <a:noFill/>
            <a:effectLst>
              <a:outerShdw blurRad="50800" dist="38100" dir="2700000" algn="tl" rotWithShape="0">
                <a:prstClr val="black">
                  <a:alpha val="40000"/>
                </a:prstClr>
              </a:outerShdw>
            </a:effectLst>
          </p:spPr>
        </p:pic>
        <p:pic>
          <p:nvPicPr>
            <p:cNvPr id="65" name="Picture 2" descr="D:\Aeshen\Templates\Sample Documents\New Graphics\Shapes and Graphics\Symbols\green checkmark2.png"/>
            <p:cNvPicPr>
              <a:picLocks noChangeAspect="1" noChangeArrowheads="1"/>
            </p:cNvPicPr>
            <p:nvPr/>
          </p:nvPicPr>
          <p:blipFill>
            <a:blip r:embed="rId8" cstate="print"/>
            <a:srcRect/>
            <a:stretch>
              <a:fillRect/>
            </a:stretch>
          </p:blipFill>
          <p:spPr bwMode="auto">
            <a:xfrm>
              <a:off x="-945790" y="3504310"/>
              <a:ext cx="243356" cy="238328"/>
            </a:xfrm>
            <a:prstGeom prst="rect">
              <a:avLst/>
            </a:prstGeom>
            <a:noFill/>
            <a:effectLst>
              <a:outerShdw blurRad="50800" dist="38100" dir="2700000" algn="tl" rotWithShape="0">
                <a:prstClr val="black">
                  <a:alpha val="40000"/>
                </a:prstClr>
              </a:outerShdw>
            </a:effectLst>
          </p:spPr>
        </p:pic>
      </p:grpSp>
      <p:sp>
        <p:nvSpPr>
          <p:cNvPr id="41" name="Text Box 16"/>
          <p:cNvSpPr txBox="1">
            <a:spLocks noChangeArrowheads="1"/>
          </p:cNvSpPr>
          <p:nvPr/>
        </p:nvSpPr>
        <p:spPr bwMode="auto">
          <a:xfrm rot="612865">
            <a:off x="2236194" y="1858254"/>
            <a:ext cx="729539" cy="749436"/>
          </a:xfrm>
          <a:prstGeom prst="rect">
            <a:avLst/>
          </a:prstGeom>
          <a:noFill/>
          <a:ln w="9525">
            <a:noFill/>
            <a:miter lim="800000"/>
            <a:headEnd/>
            <a:tailEnd/>
          </a:ln>
          <a:scene3d>
            <a:camera prst="perspectiveContrastingRightFacing"/>
            <a:lightRig rig="threePt" dir="t"/>
          </a:scene3d>
        </p:spPr>
        <p:txBody>
          <a:bodyPr wrap="square">
            <a:spAutoFit/>
          </a:bodyPr>
          <a:lstStyle/>
          <a:p>
            <a:pPr>
              <a:spcBef>
                <a:spcPct val="50000"/>
              </a:spcBef>
            </a:pPr>
            <a:r>
              <a:rPr lang="en-US" sz="1400" dirty="0" smtClean="0">
                <a:solidFill>
                  <a:schemeClr val="bg2"/>
                </a:solidFill>
                <a:latin typeface="+mn-lt"/>
              </a:rPr>
              <a:t>RMS Server</a:t>
            </a:r>
          </a:p>
          <a:p>
            <a:pPr>
              <a:spcBef>
                <a:spcPct val="50000"/>
              </a:spcBef>
            </a:pPr>
            <a:endParaRPr lang="en-US" sz="1400" b="0" dirty="0">
              <a:solidFill>
                <a:schemeClr val="bg2"/>
              </a:solidFill>
              <a:latin typeface="+mn-lt"/>
            </a:endParaRPr>
          </a:p>
        </p:txBody>
      </p:sp>
      <p:grpSp>
        <p:nvGrpSpPr>
          <p:cNvPr id="15" name="Group 43"/>
          <p:cNvGrpSpPr/>
          <p:nvPr/>
        </p:nvGrpSpPr>
        <p:grpSpPr>
          <a:xfrm>
            <a:off x="410172" y="1920240"/>
            <a:ext cx="828643" cy="1133933"/>
            <a:chOff x="410172" y="1920240"/>
            <a:chExt cx="828643" cy="1133933"/>
          </a:xfrm>
        </p:grpSpPr>
        <p:pic>
          <p:nvPicPr>
            <p:cNvPr id="53" name="Picture 1" descr="D:\Aeshen\TechNet 2006\12-December\Msft-longhorn-papers\TDM Deck\Windows Illustration Icons\Server.png"/>
            <p:cNvPicPr>
              <a:picLocks noChangeAspect="1" noChangeArrowheads="1"/>
            </p:cNvPicPr>
            <p:nvPr/>
          </p:nvPicPr>
          <p:blipFill>
            <a:blip r:embed="rId6"/>
            <a:srcRect/>
            <a:stretch>
              <a:fillRect/>
            </a:stretch>
          </p:blipFill>
          <p:spPr bwMode="auto">
            <a:xfrm>
              <a:off x="410172" y="1920240"/>
              <a:ext cx="828643" cy="1133933"/>
            </a:xfrm>
            <a:prstGeom prst="rect">
              <a:avLst/>
            </a:prstGeom>
            <a:noFill/>
            <a:effectLst>
              <a:outerShdw blurRad="50800" dist="38100" dir="2700000" algn="tl" rotWithShape="0">
                <a:prstClr val="black">
                  <a:alpha val="40000"/>
                </a:prstClr>
              </a:outerShdw>
            </a:effectLst>
          </p:spPr>
        </p:pic>
        <p:sp>
          <p:nvSpPr>
            <p:cNvPr id="14" name="Text Box 16"/>
            <p:cNvSpPr txBox="1">
              <a:spLocks noChangeArrowheads="1"/>
            </p:cNvSpPr>
            <p:nvPr/>
          </p:nvSpPr>
          <p:spPr bwMode="auto">
            <a:xfrm rot="612865">
              <a:off x="644964" y="2034415"/>
              <a:ext cx="559145" cy="275460"/>
            </a:xfrm>
            <a:prstGeom prst="rect">
              <a:avLst/>
            </a:prstGeom>
            <a:noFill/>
            <a:ln w="9525">
              <a:noFill/>
              <a:miter lim="800000"/>
              <a:headEnd/>
              <a:tailEnd/>
            </a:ln>
            <a:scene3d>
              <a:camera prst="perspectiveContrastingRightFacing"/>
              <a:lightRig rig="threePt" dir="t"/>
            </a:scene3d>
          </p:spPr>
          <p:txBody>
            <a:bodyPr wrap="square">
              <a:spAutoFit/>
            </a:bodyPr>
            <a:lstStyle/>
            <a:p>
              <a:pPr>
                <a:spcBef>
                  <a:spcPct val="50000"/>
                </a:spcBef>
              </a:pPr>
              <a:r>
                <a:rPr lang="en-US" sz="1400" dirty="0" smtClean="0">
                  <a:solidFill>
                    <a:schemeClr val="bg2"/>
                  </a:solidFill>
                  <a:latin typeface="+mn-lt"/>
                </a:rPr>
                <a:t>SQL</a:t>
              </a:r>
              <a:endParaRPr lang="en-US" sz="1400" b="0" dirty="0">
                <a:solidFill>
                  <a:schemeClr val="bg2"/>
                </a:solidFill>
                <a:latin typeface="+mn-lt"/>
              </a:endParaRPr>
            </a:p>
          </p:txBody>
        </p:sp>
        <p:pic>
          <p:nvPicPr>
            <p:cNvPr id="248833" name="Picture 1" descr="D:\Aeshen\TechNet 2006\12-December\Msft-longhorn-papers\TDM Deck\Windows Illustration Icons\New\cylinder_data_aqua.png"/>
            <p:cNvPicPr>
              <a:picLocks noChangeAspect="1" noChangeArrowheads="1"/>
            </p:cNvPicPr>
            <p:nvPr/>
          </p:nvPicPr>
          <p:blipFill>
            <a:blip r:embed="rId11" cstate="print"/>
            <a:srcRect/>
            <a:stretch>
              <a:fillRect/>
            </a:stretch>
          </p:blipFill>
          <p:spPr bwMode="auto">
            <a:xfrm>
              <a:off x="756975" y="2576461"/>
              <a:ext cx="367666" cy="448093"/>
            </a:xfrm>
            <a:prstGeom prst="rect">
              <a:avLst/>
            </a:prstGeom>
            <a:noFill/>
            <a:effectLst>
              <a:outerShdw blurRad="50800" dist="38100" dir="2700000" algn="tl" rotWithShape="0">
                <a:prstClr val="black">
                  <a:alpha val="40000"/>
                </a:prstClr>
              </a:outerShdw>
            </a:effectLst>
          </p:spPr>
        </p:pic>
      </p:grpSp>
      <p:pic>
        <p:nvPicPr>
          <p:cNvPr id="124929" name="Picture 1"/>
          <p:cNvPicPr>
            <a:picLocks noChangeAspect="1" noChangeArrowheads="1"/>
          </p:cNvPicPr>
          <p:nvPr/>
        </p:nvPicPr>
        <p:blipFill>
          <a:blip r:embed="rId12" cstate="print"/>
          <a:srcRect/>
          <a:stretch>
            <a:fillRect/>
          </a:stretch>
        </p:blipFill>
        <p:spPr bwMode="auto">
          <a:xfrm>
            <a:off x="3665403" y="1890583"/>
            <a:ext cx="1111408" cy="1264594"/>
          </a:xfrm>
          <a:prstGeom prst="rect">
            <a:avLst/>
          </a:prstGeom>
          <a:noFill/>
          <a:ln w="9525">
            <a:noFill/>
            <a:miter lim="800000"/>
            <a:headEnd/>
            <a:tailEnd/>
          </a:ln>
          <a:effectLst/>
        </p:spPr>
      </p:pic>
      <p:sp>
        <p:nvSpPr>
          <p:cNvPr id="56" name="Text Box 16"/>
          <p:cNvSpPr txBox="1">
            <a:spLocks noChangeArrowheads="1"/>
          </p:cNvSpPr>
          <p:nvPr/>
        </p:nvSpPr>
        <p:spPr bwMode="auto">
          <a:xfrm rot="612865">
            <a:off x="4070971" y="2034272"/>
            <a:ext cx="559145" cy="275460"/>
          </a:xfrm>
          <a:prstGeom prst="rect">
            <a:avLst/>
          </a:prstGeom>
          <a:noFill/>
          <a:ln w="9525">
            <a:noFill/>
            <a:miter lim="800000"/>
            <a:headEnd/>
            <a:tailEnd/>
          </a:ln>
          <a:scene3d>
            <a:camera prst="perspectiveContrastingRightFacing"/>
            <a:lightRig rig="threePt" dir="t"/>
          </a:scene3d>
        </p:spPr>
        <p:txBody>
          <a:bodyPr wrap="square">
            <a:spAutoFit/>
          </a:bodyPr>
          <a:lstStyle/>
          <a:p>
            <a:pPr>
              <a:spcBef>
                <a:spcPct val="50000"/>
              </a:spcBef>
            </a:pPr>
            <a:r>
              <a:rPr lang="en-US" sz="1400" dirty="0" smtClean="0">
                <a:solidFill>
                  <a:schemeClr val="bg2"/>
                </a:solidFill>
                <a:latin typeface="+mn-lt"/>
              </a:rPr>
              <a:t>AD</a:t>
            </a:r>
            <a:endParaRPr lang="en-US" sz="1400" b="0" dirty="0">
              <a:solidFill>
                <a:schemeClr val="bg2"/>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wipe(left)">
                                      <p:cBhvr>
                                        <p:cTn id="7" dur="1000"/>
                                        <p:tgtEl>
                                          <p:spTgt spid="3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1000"/>
                                        <p:tgtEl>
                                          <p:spTgt spid="1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par>
                          <p:cTn id="15" fill="hold">
                            <p:stCondLst>
                              <p:cond delay="20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1000"/>
                                        <p:tgtEl>
                                          <p:spTgt spid="5"/>
                                        </p:tgtEl>
                                      </p:cBhvr>
                                    </p:animEffect>
                                  </p:childTnLst>
                                </p:cTn>
                              </p:par>
                            </p:childTnLst>
                          </p:cTn>
                        </p:par>
                        <p:par>
                          <p:cTn id="19" fill="hold">
                            <p:stCondLst>
                              <p:cond delay="3000"/>
                            </p:stCondLst>
                            <p:childTnLst>
                              <p:par>
                                <p:cTn id="20" presetID="22" presetClass="entr" presetSubtype="8" fill="hold" grpId="0" nodeType="after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par>
                          <p:cTn id="23" fill="hold">
                            <p:stCondLst>
                              <p:cond delay="50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par>
                          <p:cTn id="27" fill="hold">
                            <p:stCondLst>
                              <p:cond delay="6000"/>
                            </p:stCondLst>
                            <p:childTnLst>
                              <p:par>
                                <p:cTn id="28" presetID="12" presetClass="entr" presetSubtype="4" fill="hold" nodeType="afterEffect">
                                  <p:stCondLst>
                                    <p:cond delay="500"/>
                                  </p:stCondLst>
                                  <p:childTnLst>
                                    <p:set>
                                      <p:cBhvr>
                                        <p:cTn id="29" dur="1" fill="hold">
                                          <p:stCondLst>
                                            <p:cond delay="0"/>
                                          </p:stCondLst>
                                        </p:cTn>
                                        <p:tgtEl>
                                          <p:spTgt spid="12"/>
                                        </p:tgtEl>
                                        <p:attrNameLst>
                                          <p:attrName>style.visibility</p:attrName>
                                        </p:attrNameLst>
                                      </p:cBhvr>
                                      <p:to>
                                        <p:strVal val="visible"/>
                                      </p:to>
                                    </p:set>
                                    <p:animEffect transition="in" filter="slide(fromBottom)">
                                      <p:cBhvr>
                                        <p:cTn id="30" dur="1000"/>
                                        <p:tgtEl>
                                          <p:spTgt spid="12"/>
                                        </p:tgtEl>
                                      </p:cBhvr>
                                    </p:animEffect>
                                  </p:childTnLst>
                                </p:cTn>
                              </p:par>
                            </p:childTnLst>
                          </p:cTn>
                        </p:par>
                        <p:par>
                          <p:cTn id="31" fill="hold">
                            <p:stCondLst>
                              <p:cond delay="7500"/>
                            </p:stCondLst>
                            <p:childTnLst>
                              <p:par>
                                <p:cTn id="32" presetID="22"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2000"/>
                                        <p:tgtEl>
                                          <p:spTgt spid="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7">
                                            <p:txEl>
                                              <p:pRg st="1" end="1"/>
                                            </p:txEl>
                                          </p:spTgt>
                                        </p:tgtEl>
                                        <p:attrNameLst>
                                          <p:attrName>style.visibility</p:attrName>
                                        </p:attrNameLst>
                                      </p:cBhvr>
                                      <p:to>
                                        <p:strVal val="visible"/>
                                      </p:to>
                                    </p:set>
                                    <p:animEffect transition="in" filter="wipe(left)">
                                      <p:cBhvr>
                                        <p:cTn id="42" dur="1000"/>
                                        <p:tgtEl>
                                          <p:spTgt spid="3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7">
                                            <p:txEl>
                                              <p:pRg st="2" end="2"/>
                                            </p:txEl>
                                          </p:spTgt>
                                        </p:tgtEl>
                                        <p:attrNameLst>
                                          <p:attrName>style.visibility</p:attrName>
                                        </p:attrNameLst>
                                      </p:cBhvr>
                                      <p:to>
                                        <p:strVal val="visible"/>
                                      </p:to>
                                    </p:set>
                                    <p:animEffect transition="in" filter="wipe(left)">
                                      <p:cBhvr>
                                        <p:cTn id="47" dur="1000"/>
                                        <p:tgtEl>
                                          <p:spTgt spid="3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7">
                                            <p:txEl>
                                              <p:pRg st="3" end="3"/>
                                            </p:txEl>
                                          </p:spTgt>
                                        </p:tgtEl>
                                        <p:attrNameLst>
                                          <p:attrName>style.visibility</p:attrName>
                                        </p:attrNameLst>
                                      </p:cBhvr>
                                      <p:to>
                                        <p:strVal val="visible"/>
                                      </p:to>
                                    </p:set>
                                    <p:animEffect transition="in" filter="wipe(left)">
                                      <p:cBhvr>
                                        <p:cTn id="52" dur="1000"/>
                                        <p:tgtEl>
                                          <p:spTgt spid="3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7">
                                            <p:txEl>
                                              <p:pRg st="4" end="4"/>
                                            </p:txEl>
                                          </p:spTgt>
                                        </p:tgtEl>
                                        <p:attrNameLst>
                                          <p:attrName>style.visibility</p:attrName>
                                        </p:attrNameLst>
                                      </p:cBhvr>
                                      <p:to>
                                        <p:strVal val="visible"/>
                                      </p:to>
                                    </p:set>
                                    <p:animEffect transition="in" filter="wipe(left)">
                                      <p:cBhvr>
                                        <p:cTn id="57" dur="1000"/>
                                        <p:tgtEl>
                                          <p:spTgt spid="3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7">
                                            <p:txEl>
                                              <p:pRg st="5" end="5"/>
                                            </p:txEl>
                                          </p:spTgt>
                                        </p:tgtEl>
                                        <p:attrNameLst>
                                          <p:attrName>style.visibility</p:attrName>
                                        </p:attrNameLst>
                                      </p:cBhvr>
                                      <p:to>
                                        <p:strVal val="visible"/>
                                      </p:to>
                                    </p:set>
                                    <p:animEffect transition="in" filter="wipe(left)">
                                      <p:cBhvr>
                                        <p:cTn id="62" dur="1000"/>
                                        <p:tgtEl>
                                          <p:spTgt spid="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21920" y="734292"/>
            <a:ext cx="5039359" cy="5902482"/>
          </a:xfrm>
          <a:prstGeom prst="roundRect">
            <a:avLst>
              <a:gd name="adj" fmla="val 4917"/>
            </a:avLst>
          </a:prstGeom>
          <a:gradFill rotWithShape="0">
            <a:gsLst>
              <a:gs pos="0">
                <a:schemeClr val="accent2">
                  <a:lumMod val="50000"/>
                  <a:alpha val="8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Arial" charset="0"/>
            </a:endParaRPr>
          </a:p>
        </p:txBody>
      </p:sp>
      <p:sp>
        <p:nvSpPr>
          <p:cNvPr id="39" name="Arc 38"/>
          <p:cNvSpPr/>
          <p:nvPr/>
        </p:nvSpPr>
        <p:spPr bwMode="auto">
          <a:xfrm>
            <a:off x="354548" y="1061884"/>
            <a:ext cx="1676400" cy="5486400"/>
          </a:xfrm>
          <a:prstGeom prst="arc">
            <a:avLst>
              <a:gd name="adj1" fmla="val 16813851"/>
              <a:gd name="adj2" fmla="val 4862915"/>
            </a:avLst>
          </a:prstGeom>
          <a:noFill/>
          <a:ln w="19050" cap="flat" cmpd="sng" algn="ctr">
            <a:solidFill>
              <a:schemeClr val="bg1">
                <a:lumMod val="50000"/>
                <a:alpha val="50000"/>
              </a:schemeClr>
            </a:solidFill>
            <a:prstDash val="solid"/>
            <a:round/>
            <a:headEnd type="none" w="med" len="med"/>
            <a:tailEnd type="none" w="med" len="med"/>
          </a:ln>
          <a:effectLst>
            <a:glow rad="63500">
              <a:schemeClr val="accent1">
                <a:satMod val="175000"/>
                <a:alpha val="40000"/>
              </a:schemeClr>
            </a:glow>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scene3d>
              <a:camera prst="orthographicFront"/>
              <a:lightRig rig="balanced" dir="t"/>
            </a:scene3d>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mn-lt"/>
            </a:endParaRPr>
          </a:p>
        </p:txBody>
      </p:sp>
      <p:sp>
        <p:nvSpPr>
          <p:cNvPr id="40" name="Arc 39"/>
          <p:cNvSpPr/>
          <p:nvPr/>
        </p:nvSpPr>
        <p:spPr bwMode="auto">
          <a:xfrm rot="10800000">
            <a:off x="3105703" y="1059623"/>
            <a:ext cx="1676400" cy="5486400"/>
          </a:xfrm>
          <a:prstGeom prst="arc">
            <a:avLst>
              <a:gd name="adj1" fmla="val 16698830"/>
              <a:gd name="adj2" fmla="val 4836224"/>
            </a:avLst>
          </a:prstGeom>
          <a:noFill/>
          <a:ln w="19050" cap="flat" cmpd="sng" algn="ctr">
            <a:solidFill>
              <a:schemeClr val="bg1">
                <a:lumMod val="50000"/>
                <a:alpha val="50000"/>
              </a:schemeClr>
            </a:solidFill>
            <a:prstDash val="solid"/>
            <a:round/>
            <a:headEnd type="none" w="med" len="med"/>
            <a:tailEnd type="none" w="med" len="med"/>
          </a:ln>
          <a:effectLst>
            <a:glow rad="63500">
              <a:schemeClr val="accent1">
                <a:satMod val="175000"/>
                <a:alpha val="40000"/>
              </a:schemeClr>
            </a:glow>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scene3d>
              <a:camera prst="orthographicFront"/>
              <a:lightRig rig="balanced" dir="t"/>
            </a:scene3d>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mn-lt"/>
            </a:endParaRPr>
          </a:p>
        </p:txBody>
      </p:sp>
      <p:sp>
        <p:nvSpPr>
          <p:cNvPr id="4" name="Rectangle 19"/>
          <p:cNvSpPr txBox="1">
            <a:spLocks noChangeArrowheads="1"/>
          </p:cNvSpPr>
          <p:nvPr/>
        </p:nvSpPr>
        <p:spPr bwMode="auto">
          <a:xfrm>
            <a:off x="0" y="91440"/>
            <a:ext cx="8877300" cy="646331"/>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Active Directory</a:t>
            </a:r>
            <a:r>
              <a:rPr kumimoji="0" lang="en-US" sz="4000" b="0" i="0" u="none" strike="noStrike" kern="0" cap="none" spc="0" normalizeH="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 </a:t>
            </a:r>
            <a:r>
              <a:rPr kumimoji="0" lang="en-US" sz="40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Federation </a:t>
            </a:r>
            <a:r>
              <a:rPr lang="en-US" sz="4000" kern="0" dirty="0" smtClean="0">
                <a:solidFill>
                  <a:srgbClr val="FFC000"/>
                </a:solidFill>
                <a:effectLst>
                  <a:outerShdw blurRad="38100" dist="38100" dir="2700000" algn="tl">
                    <a:srgbClr val="000000">
                      <a:alpha val="43137"/>
                    </a:srgbClr>
                  </a:outerShdw>
                </a:effectLst>
                <a:latin typeface="+mj-lt"/>
                <a:ea typeface="+mj-ea"/>
                <a:cs typeface="+mj-cs"/>
              </a:rPr>
              <a:t>Services</a:t>
            </a:r>
            <a:endParaRPr kumimoji="0" lang="en-US" sz="40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9" name="Line 6"/>
          <p:cNvSpPr>
            <a:spLocks noChangeShapeType="1"/>
          </p:cNvSpPr>
          <p:nvPr/>
        </p:nvSpPr>
        <p:spPr bwMode="auto">
          <a:xfrm>
            <a:off x="1408313" y="5652302"/>
            <a:ext cx="2286000" cy="0"/>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a:tailEnd type="triangle" w="med" len="med"/>
          </a:ln>
          <a:effectLst>
            <a:outerShdw blurRad="50800" dist="38100" dir="2700000" algn="tl" rotWithShape="0">
              <a:prstClr val="black">
                <a:alpha val="40000"/>
              </a:prstClr>
            </a:outerShdw>
          </a:effectLst>
        </p:spPr>
        <p:txBody>
          <a:bodyPr/>
          <a:lstStyle/>
          <a:p>
            <a:endParaRPr lang="en-US">
              <a:latin typeface="+mn-lt"/>
            </a:endParaRPr>
          </a:p>
        </p:txBody>
      </p:sp>
      <p:sp>
        <p:nvSpPr>
          <p:cNvPr id="37" name="TextBox 36"/>
          <p:cNvSpPr txBox="1"/>
          <p:nvPr/>
        </p:nvSpPr>
        <p:spPr>
          <a:xfrm>
            <a:off x="5212080" y="1370346"/>
            <a:ext cx="3686115" cy="4247317"/>
          </a:xfrm>
          <a:prstGeom prst="rect">
            <a:avLst/>
          </a:prstGeom>
          <a:noFill/>
        </p:spPr>
        <p:txBody>
          <a:bodyPr wrap="square" rtlCol="0">
            <a:spAutoFit/>
          </a:bodyPr>
          <a:lstStyle/>
          <a:p>
            <a:pPr marL="282575" indent="-282575" algn="l">
              <a:lnSpc>
                <a:spcPct val="100000"/>
              </a:lnSpc>
              <a:spcAft>
                <a:spcPts val="300"/>
              </a:spcAft>
              <a:buBlip>
                <a:blip r:embed="rId3"/>
              </a:buBlip>
            </a:pPr>
            <a:r>
              <a:rPr lang="en-US" sz="2000" dirty="0" smtClean="0">
                <a:solidFill>
                  <a:schemeClr val="bg1"/>
                </a:solidFill>
                <a:latin typeface="Arial" pitchFamily="34" charset="0"/>
                <a:cs typeface="Arial" pitchFamily="34" charset="0"/>
              </a:rPr>
              <a:t>AD FS provides an identity access solution</a:t>
            </a:r>
          </a:p>
          <a:p>
            <a:pPr marL="282575" indent="-282575" algn="l">
              <a:lnSpc>
                <a:spcPct val="100000"/>
              </a:lnSpc>
              <a:spcAft>
                <a:spcPts val="300"/>
              </a:spcAft>
              <a:buBlip>
                <a:blip r:embed="rId3"/>
              </a:buBlip>
            </a:pPr>
            <a:r>
              <a:rPr lang="en-US" sz="2000" dirty="0" smtClean="0">
                <a:solidFill>
                  <a:schemeClr val="bg1"/>
                </a:solidFill>
              </a:rPr>
              <a:t>Deploy federation servers in multiple organizations to facilitate business-to-business (B2B) transactions </a:t>
            </a:r>
          </a:p>
          <a:p>
            <a:pPr marL="282575" indent="-282575" algn="l">
              <a:lnSpc>
                <a:spcPct val="100000"/>
              </a:lnSpc>
              <a:spcAft>
                <a:spcPts val="300"/>
              </a:spcAft>
              <a:buBlip>
                <a:blip r:embed="rId3"/>
              </a:buBlip>
            </a:pPr>
            <a:r>
              <a:rPr lang="en-US" sz="2000" dirty="0" smtClean="0">
                <a:solidFill>
                  <a:schemeClr val="bg1"/>
                </a:solidFill>
              </a:rPr>
              <a:t>AD FS provides a Web-based, SSO solution</a:t>
            </a:r>
          </a:p>
          <a:p>
            <a:pPr marL="282575" indent="-282575" algn="l">
              <a:lnSpc>
                <a:spcPct val="100000"/>
              </a:lnSpc>
              <a:spcAft>
                <a:spcPts val="300"/>
              </a:spcAft>
              <a:buBlip>
                <a:blip r:embed="rId3"/>
              </a:buBlip>
            </a:pPr>
            <a:r>
              <a:rPr lang="en-US" sz="2000" dirty="0" smtClean="0">
                <a:solidFill>
                  <a:schemeClr val="bg1"/>
                </a:solidFill>
              </a:rPr>
              <a:t>AD FS interoperates with other security products that support the Web Services Architecture</a:t>
            </a:r>
          </a:p>
          <a:p>
            <a:pPr marL="282575" indent="-282575" algn="l">
              <a:lnSpc>
                <a:spcPct val="100000"/>
              </a:lnSpc>
              <a:spcAft>
                <a:spcPts val="300"/>
              </a:spcAft>
              <a:buBlip>
                <a:blip r:embed="rId3"/>
              </a:buBlip>
            </a:pPr>
            <a:r>
              <a:rPr lang="en-US" sz="2000" dirty="0" smtClean="0">
                <a:solidFill>
                  <a:schemeClr val="bg1"/>
                </a:solidFill>
              </a:rPr>
              <a:t>AD FS improved in Windows Server 2008</a:t>
            </a:r>
          </a:p>
        </p:txBody>
      </p:sp>
      <p:sp>
        <p:nvSpPr>
          <p:cNvPr id="10" name="Text Box 7"/>
          <p:cNvSpPr txBox="1">
            <a:spLocks noChangeArrowheads="1"/>
          </p:cNvSpPr>
          <p:nvPr/>
        </p:nvSpPr>
        <p:spPr bwMode="auto">
          <a:xfrm>
            <a:off x="4362666" y="5499101"/>
            <a:ext cx="832881" cy="458587"/>
          </a:xfrm>
          <a:prstGeom prst="rect">
            <a:avLst/>
          </a:prstGeom>
          <a:noFill/>
          <a:ln w="9525">
            <a:noFill/>
            <a:miter lim="800000"/>
            <a:headEnd/>
            <a:tailEnd/>
          </a:ln>
          <a:effectLst/>
        </p:spPr>
        <p:txBody>
          <a:bodyPr wrap="square">
            <a:spAutoFit/>
          </a:bodyPr>
          <a:lstStyle/>
          <a:p>
            <a:pPr>
              <a:spcBef>
                <a:spcPct val="50000"/>
              </a:spcBef>
              <a:defRPr/>
            </a:pPr>
            <a:r>
              <a:rPr lang="en-US" sz="1400" dirty="0" smtClean="0">
                <a:latin typeface="+mn-lt"/>
              </a:rPr>
              <a:t>Web</a:t>
            </a:r>
            <a:br>
              <a:rPr lang="en-US" sz="1400" dirty="0" smtClean="0">
                <a:latin typeface="+mn-lt"/>
              </a:rPr>
            </a:br>
            <a:r>
              <a:rPr lang="en-US" sz="1400" dirty="0" smtClean="0">
                <a:latin typeface="+mn-lt"/>
              </a:rPr>
              <a:t>Server</a:t>
            </a:r>
            <a:endParaRPr lang="en-US" sz="1400" b="0" i="1" dirty="0">
              <a:latin typeface="+mn-lt"/>
            </a:endParaRPr>
          </a:p>
        </p:txBody>
      </p:sp>
      <p:pic>
        <p:nvPicPr>
          <p:cNvPr id="518146" name="Picture 2" descr="D:\Aeshen\TechNet 2006\12-December\Msft-longhorn-papers\TDM Deck\Windows Illustration Icons\Computer.png"/>
          <p:cNvPicPr>
            <a:picLocks noChangeAspect="1" noChangeArrowheads="1"/>
          </p:cNvPicPr>
          <p:nvPr/>
        </p:nvPicPr>
        <p:blipFill>
          <a:blip r:embed="rId4"/>
          <a:srcRect/>
          <a:stretch>
            <a:fillRect/>
          </a:stretch>
        </p:blipFill>
        <p:spPr bwMode="auto">
          <a:xfrm>
            <a:off x="515384" y="5162111"/>
            <a:ext cx="894339" cy="894339"/>
          </a:xfrm>
          <a:prstGeom prst="rect">
            <a:avLst/>
          </a:prstGeom>
          <a:noFill/>
          <a:effectLst>
            <a:outerShdw blurRad="50800" dist="38100" dir="2700000" algn="tl" rotWithShape="0">
              <a:prstClr val="black">
                <a:alpha val="40000"/>
              </a:prstClr>
            </a:outerShdw>
          </a:effectLst>
        </p:spPr>
      </p:pic>
      <p:pic>
        <p:nvPicPr>
          <p:cNvPr id="53" name="Picture 1" descr="D:\Aeshen\TechNet 2006\12-December\Msft-longhorn-papers\TDM Deck\Windows Illustration Icons\Server.png"/>
          <p:cNvPicPr>
            <a:picLocks noChangeAspect="1" noChangeArrowheads="1"/>
          </p:cNvPicPr>
          <p:nvPr/>
        </p:nvPicPr>
        <p:blipFill>
          <a:blip r:embed="rId5" cstate="print"/>
          <a:srcRect/>
          <a:stretch>
            <a:fillRect/>
          </a:stretch>
        </p:blipFill>
        <p:spPr bwMode="auto">
          <a:xfrm>
            <a:off x="3791781" y="5338850"/>
            <a:ext cx="668215" cy="914400"/>
          </a:xfrm>
          <a:prstGeom prst="rect">
            <a:avLst/>
          </a:prstGeom>
          <a:noFill/>
          <a:effectLst>
            <a:outerShdw blurRad="50800" dist="38100" dir="2700000" algn="tl" rotWithShape="0">
              <a:prstClr val="black">
                <a:alpha val="40000"/>
              </a:prstClr>
            </a:outerShdw>
          </a:effectLst>
        </p:spPr>
      </p:pic>
      <p:grpSp>
        <p:nvGrpSpPr>
          <p:cNvPr id="2" name="Group 48"/>
          <p:cNvGrpSpPr/>
          <p:nvPr/>
        </p:nvGrpSpPr>
        <p:grpSpPr>
          <a:xfrm>
            <a:off x="486231" y="1417320"/>
            <a:ext cx="964362" cy="1097280"/>
            <a:chOff x="3665403" y="1890583"/>
            <a:chExt cx="964362" cy="1097280"/>
          </a:xfrm>
        </p:grpSpPr>
        <p:pic>
          <p:nvPicPr>
            <p:cNvPr id="124929" name="Picture 1"/>
            <p:cNvPicPr>
              <a:picLocks noChangeAspect="1" noChangeArrowheads="1"/>
            </p:cNvPicPr>
            <p:nvPr/>
          </p:nvPicPr>
          <p:blipFill>
            <a:blip r:embed="rId6" cstate="print"/>
            <a:srcRect/>
            <a:stretch>
              <a:fillRect/>
            </a:stretch>
          </p:blipFill>
          <p:spPr bwMode="auto">
            <a:xfrm>
              <a:off x="3665403" y="1890583"/>
              <a:ext cx="964362" cy="1097280"/>
            </a:xfrm>
            <a:prstGeom prst="rect">
              <a:avLst/>
            </a:prstGeom>
            <a:noFill/>
            <a:ln w="9525">
              <a:noFill/>
              <a:miter lim="800000"/>
              <a:headEnd/>
              <a:tailEnd/>
            </a:ln>
            <a:effectLst/>
          </p:spPr>
        </p:pic>
        <p:sp>
          <p:nvSpPr>
            <p:cNvPr id="56" name="Text Box 16"/>
            <p:cNvSpPr txBox="1">
              <a:spLocks noChangeArrowheads="1"/>
            </p:cNvSpPr>
            <p:nvPr/>
          </p:nvSpPr>
          <p:spPr bwMode="auto">
            <a:xfrm rot="612865">
              <a:off x="3998235" y="2044663"/>
              <a:ext cx="559145" cy="275460"/>
            </a:xfrm>
            <a:prstGeom prst="rect">
              <a:avLst/>
            </a:prstGeom>
            <a:noFill/>
            <a:ln w="9525">
              <a:noFill/>
              <a:miter lim="800000"/>
              <a:headEnd/>
              <a:tailEnd/>
            </a:ln>
            <a:scene3d>
              <a:camera prst="perspectiveContrastingRightFacing"/>
              <a:lightRig rig="threePt" dir="t"/>
            </a:scene3d>
          </p:spPr>
          <p:txBody>
            <a:bodyPr wrap="square">
              <a:spAutoFit/>
            </a:bodyPr>
            <a:lstStyle/>
            <a:p>
              <a:pPr>
                <a:spcBef>
                  <a:spcPct val="50000"/>
                </a:spcBef>
              </a:pPr>
              <a:r>
                <a:rPr lang="en-US" sz="1400" dirty="0" smtClean="0">
                  <a:solidFill>
                    <a:schemeClr val="bg2"/>
                  </a:solidFill>
                  <a:latin typeface="+mn-lt"/>
                </a:rPr>
                <a:t>AD</a:t>
              </a:r>
              <a:endParaRPr lang="en-US" sz="1400" b="0" dirty="0">
                <a:solidFill>
                  <a:schemeClr val="bg2"/>
                </a:solidFill>
                <a:latin typeface="+mn-lt"/>
              </a:endParaRPr>
            </a:p>
          </p:txBody>
        </p:sp>
      </p:grpSp>
      <p:pic>
        <p:nvPicPr>
          <p:cNvPr id="45" name="Picture 1" descr="D:\Aeshen\TechNet 2006\12-December\Msft-longhorn-papers\TDM Deck\Windows Illustration Icons\Server.png"/>
          <p:cNvPicPr>
            <a:picLocks noChangeAspect="1" noChangeArrowheads="1"/>
          </p:cNvPicPr>
          <p:nvPr/>
        </p:nvPicPr>
        <p:blipFill>
          <a:blip r:embed="rId5" cstate="print"/>
          <a:srcRect/>
          <a:stretch>
            <a:fillRect/>
          </a:stretch>
        </p:blipFill>
        <p:spPr bwMode="auto">
          <a:xfrm>
            <a:off x="3365977" y="3050392"/>
            <a:ext cx="668215" cy="914400"/>
          </a:xfrm>
          <a:prstGeom prst="rect">
            <a:avLst/>
          </a:prstGeom>
          <a:noFill/>
          <a:effectLst>
            <a:outerShdw blurRad="50800" dist="38100" dir="2700000" algn="tl" rotWithShape="0">
              <a:prstClr val="black">
                <a:alpha val="40000"/>
              </a:prstClr>
            </a:outerShdw>
          </a:effectLst>
        </p:spPr>
      </p:pic>
      <p:grpSp>
        <p:nvGrpSpPr>
          <p:cNvPr id="5" name="Group 49"/>
          <p:cNvGrpSpPr/>
          <p:nvPr/>
        </p:nvGrpSpPr>
        <p:grpSpPr>
          <a:xfrm>
            <a:off x="3770300" y="1417320"/>
            <a:ext cx="964362" cy="1097280"/>
            <a:chOff x="3665403" y="1890583"/>
            <a:chExt cx="964362" cy="1097280"/>
          </a:xfrm>
        </p:grpSpPr>
        <p:pic>
          <p:nvPicPr>
            <p:cNvPr id="51" name="Picture 1"/>
            <p:cNvPicPr>
              <a:picLocks noChangeAspect="1" noChangeArrowheads="1"/>
            </p:cNvPicPr>
            <p:nvPr/>
          </p:nvPicPr>
          <p:blipFill>
            <a:blip r:embed="rId6" cstate="print"/>
            <a:srcRect/>
            <a:stretch>
              <a:fillRect/>
            </a:stretch>
          </p:blipFill>
          <p:spPr bwMode="auto">
            <a:xfrm>
              <a:off x="3665403" y="1890583"/>
              <a:ext cx="964362" cy="1097280"/>
            </a:xfrm>
            <a:prstGeom prst="rect">
              <a:avLst/>
            </a:prstGeom>
            <a:noFill/>
            <a:ln w="9525">
              <a:noFill/>
              <a:miter lim="800000"/>
              <a:headEnd/>
              <a:tailEnd/>
            </a:ln>
            <a:effectLst/>
          </p:spPr>
        </p:pic>
        <p:sp>
          <p:nvSpPr>
            <p:cNvPr id="54" name="Text Box 16"/>
            <p:cNvSpPr txBox="1">
              <a:spLocks noChangeArrowheads="1"/>
            </p:cNvSpPr>
            <p:nvPr/>
          </p:nvSpPr>
          <p:spPr bwMode="auto">
            <a:xfrm rot="612865">
              <a:off x="3987843" y="2034273"/>
              <a:ext cx="559145" cy="275460"/>
            </a:xfrm>
            <a:prstGeom prst="rect">
              <a:avLst/>
            </a:prstGeom>
            <a:noFill/>
            <a:ln w="9525">
              <a:noFill/>
              <a:miter lim="800000"/>
              <a:headEnd/>
              <a:tailEnd/>
            </a:ln>
            <a:scene3d>
              <a:camera prst="perspectiveContrastingRightFacing"/>
              <a:lightRig rig="threePt" dir="t"/>
            </a:scene3d>
          </p:spPr>
          <p:txBody>
            <a:bodyPr wrap="square">
              <a:spAutoFit/>
            </a:bodyPr>
            <a:lstStyle/>
            <a:p>
              <a:pPr>
                <a:spcBef>
                  <a:spcPct val="50000"/>
                </a:spcBef>
              </a:pPr>
              <a:r>
                <a:rPr lang="en-US" sz="1400" dirty="0" smtClean="0">
                  <a:solidFill>
                    <a:schemeClr val="bg2"/>
                  </a:solidFill>
                  <a:latin typeface="+mn-lt"/>
                </a:rPr>
                <a:t>AD</a:t>
              </a:r>
              <a:endParaRPr lang="en-US" sz="1400" b="0" dirty="0">
                <a:solidFill>
                  <a:schemeClr val="bg2"/>
                </a:solidFill>
                <a:latin typeface="+mn-lt"/>
              </a:endParaRPr>
            </a:p>
          </p:txBody>
        </p:sp>
      </p:grpSp>
      <p:pic>
        <p:nvPicPr>
          <p:cNvPr id="57" name="Picture 1" descr="D:\Aeshen\TechNet 2006\12-December\Msft-longhorn-papers\TDM Deck\Windows Illustration Icons\Server.png"/>
          <p:cNvPicPr>
            <a:picLocks noChangeAspect="1" noChangeArrowheads="1"/>
          </p:cNvPicPr>
          <p:nvPr/>
        </p:nvPicPr>
        <p:blipFill>
          <a:blip r:embed="rId5" cstate="print"/>
          <a:srcRect/>
          <a:stretch>
            <a:fillRect/>
          </a:stretch>
        </p:blipFill>
        <p:spPr bwMode="auto">
          <a:xfrm>
            <a:off x="1165804" y="3116090"/>
            <a:ext cx="668215" cy="914400"/>
          </a:xfrm>
          <a:prstGeom prst="rect">
            <a:avLst/>
          </a:prstGeom>
          <a:noFill/>
          <a:effectLst>
            <a:outerShdw blurRad="50800" dist="38100" dir="2700000" algn="tl" rotWithShape="0">
              <a:prstClr val="black">
                <a:alpha val="40000"/>
              </a:prstClr>
            </a:outerShdw>
          </a:effectLst>
        </p:spPr>
      </p:pic>
      <p:sp>
        <p:nvSpPr>
          <p:cNvPr id="61" name="Text Box 7"/>
          <p:cNvSpPr txBox="1">
            <a:spLocks noChangeArrowheads="1"/>
          </p:cNvSpPr>
          <p:nvPr/>
        </p:nvSpPr>
        <p:spPr bwMode="auto">
          <a:xfrm>
            <a:off x="0" y="3213996"/>
            <a:ext cx="1298863" cy="641714"/>
          </a:xfrm>
          <a:prstGeom prst="rect">
            <a:avLst/>
          </a:prstGeom>
          <a:noFill/>
          <a:ln w="9525">
            <a:noFill/>
            <a:miter lim="800000"/>
            <a:headEnd/>
            <a:tailEnd/>
          </a:ln>
          <a:effectLst/>
        </p:spPr>
        <p:txBody>
          <a:bodyPr wrap="square">
            <a:spAutoFit/>
          </a:bodyPr>
          <a:lstStyle/>
          <a:p>
            <a:pPr>
              <a:spcBef>
                <a:spcPct val="50000"/>
              </a:spcBef>
              <a:defRPr/>
            </a:pPr>
            <a:r>
              <a:rPr lang="en-US" sz="1400" dirty="0" smtClean="0">
                <a:latin typeface="+mn-lt"/>
              </a:rPr>
              <a:t>Account</a:t>
            </a:r>
            <a:br>
              <a:rPr lang="en-US" sz="1400" dirty="0" smtClean="0">
                <a:latin typeface="+mn-lt"/>
              </a:rPr>
            </a:br>
            <a:r>
              <a:rPr lang="en-US" sz="1400" dirty="0" smtClean="0">
                <a:latin typeface="+mn-lt"/>
              </a:rPr>
              <a:t>Federation</a:t>
            </a:r>
            <a:br>
              <a:rPr lang="en-US" sz="1400" dirty="0" smtClean="0">
                <a:latin typeface="+mn-lt"/>
              </a:rPr>
            </a:br>
            <a:r>
              <a:rPr lang="en-US" sz="1400" dirty="0" smtClean="0">
                <a:latin typeface="+mn-lt"/>
              </a:rPr>
              <a:t>Server</a:t>
            </a:r>
            <a:endParaRPr lang="en-US" sz="1400" b="0" i="1" dirty="0">
              <a:latin typeface="+mn-lt"/>
            </a:endParaRPr>
          </a:p>
        </p:txBody>
      </p:sp>
      <p:sp>
        <p:nvSpPr>
          <p:cNvPr id="66" name="Text Box 7"/>
          <p:cNvSpPr txBox="1">
            <a:spLocks noChangeArrowheads="1"/>
          </p:cNvSpPr>
          <p:nvPr/>
        </p:nvSpPr>
        <p:spPr bwMode="auto">
          <a:xfrm>
            <a:off x="3757804" y="3126288"/>
            <a:ext cx="1298863" cy="641714"/>
          </a:xfrm>
          <a:prstGeom prst="rect">
            <a:avLst/>
          </a:prstGeom>
          <a:noFill/>
          <a:ln w="9525">
            <a:noFill/>
            <a:miter lim="800000"/>
            <a:headEnd/>
            <a:tailEnd/>
          </a:ln>
          <a:effectLst/>
        </p:spPr>
        <p:txBody>
          <a:bodyPr wrap="square">
            <a:spAutoFit/>
          </a:bodyPr>
          <a:lstStyle/>
          <a:p>
            <a:pPr>
              <a:spcBef>
                <a:spcPct val="50000"/>
              </a:spcBef>
              <a:defRPr/>
            </a:pPr>
            <a:r>
              <a:rPr lang="en-US" sz="1400" dirty="0" smtClean="0">
                <a:latin typeface="+mn-lt"/>
              </a:rPr>
              <a:t>Resource</a:t>
            </a:r>
            <a:br>
              <a:rPr lang="en-US" sz="1400" dirty="0" smtClean="0">
                <a:latin typeface="+mn-lt"/>
              </a:rPr>
            </a:br>
            <a:r>
              <a:rPr lang="en-US" sz="1400" dirty="0" smtClean="0">
                <a:latin typeface="+mn-lt"/>
              </a:rPr>
              <a:t>Federation</a:t>
            </a:r>
            <a:br>
              <a:rPr lang="en-US" sz="1400" dirty="0" smtClean="0">
                <a:latin typeface="+mn-lt"/>
              </a:rPr>
            </a:br>
            <a:r>
              <a:rPr lang="en-US" sz="1400" dirty="0" smtClean="0">
                <a:latin typeface="+mn-lt"/>
              </a:rPr>
              <a:t>Server</a:t>
            </a:r>
            <a:endParaRPr lang="en-US" sz="1400" b="0" i="1" dirty="0">
              <a:latin typeface="+mn-lt"/>
            </a:endParaRPr>
          </a:p>
        </p:txBody>
      </p:sp>
      <p:sp>
        <p:nvSpPr>
          <p:cNvPr id="13" name="Line 15"/>
          <p:cNvSpPr>
            <a:spLocks noChangeShapeType="1"/>
          </p:cNvSpPr>
          <p:nvPr/>
        </p:nvSpPr>
        <p:spPr bwMode="auto">
          <a:xfrm flipH="1" flipV="1">
            <a:off x="1789063" y="3481437"/>
            <a:ext cx="1554480" cy="0"/>
          </a:xfrm>
          <a:prstGeom prst="line">
            <a:avLst/>
          </a:prstGeom>
          <a:noFill/>
          <a:ln w="101600">
            <a:gradFill flip="none" rotWithShape="1">
              <a:gsLst>
                <a:gs pos="0">
                  <a:srgbClr val="007033"/>
                </a:gs>
                <a:gs pos="12000">
                  <a:srgbClr val="00B050"/>
                </a:gs>
                <a:gs pos="30000">
                  <a:srgbClr val="92D050"/>
                </a:gs>
                <a:gs pos="45000">
                  <a:srgbClr val="00B050"/>
                </a:gs>
                <a:gs pos="77000">
                  <a:srgbClr val="007033"/>
                </a:gs>
                <a:gs pos="100000">
                  <a:srgbClr val="00B050"/>
                </a:gs>
              </a:gsLst>
              <a:lin ang="2700000" scaled="0"/>
              <a:tileRect/>
            </a:gradFill>
            <a:round/>
            <a:headEnd type="triangle" w="sm" len="sm"/>
            <a:tailEnd type="triangle" w="sm" len="sm"/>
          </a:ln>
          <a:effectLst>
            <a:outerShdw blurRad="50800" dist="38100" dir="2700000" algn="tl" rotWithShape="0">
              <a:prstClr val="black">
                <a:alpha val="40000"/>
              </a:prstClr>
            </a:outerShdw>
          </a:effectLst>
        </p:spPr>
        <p:txBody>
          <a:bodyPr/>
          <a:lstStyle/>
          <a:p>
            <a:endParaRPr lang="en-US">
              <a:latin typeface="+mn-lt"/>
            </a:endParaRPr>
          </a:p>
        </p:txBody>
      </p:sp>
      <p:sp>
        <p:nvSpPr>
          <p:cNvPr id="67" name="AutoShape 2"/>
          <p:cNvSpPr>
            <a:spLocks noChangeArrowheads="1"/>
          </p:cNvSpPr>
          <p:nvPr/>
        </p:nvSpPr>
        <p:spPr bwMode="invGray">
          <a:xfrm>
            <a:off x="3809160" y="930360"/>
            <a:ext cx="1188720" cy="365760"/>
          </a:xfrm>
          <a:prstGeom prst="roundRect">
            <a:avLst>
              <a:gd name="adj" fmla="val 16667"/>
            </a:avLst>
          </a:prstGeom>
          <a:gradFill rotWithShape="1">
            <a:gsLst>
              <a:gs pos="0">
                <a:srgbClr val="00A44A">
                  <a:alpha val="60000"/>
                </a:srgbClr>
              </a:gs>
              <a:gs pos="100000">
                <a:srgbClr val="00EE6C">
                  <a:alpha val="60000"/>
                </a:srgbClr>
              </a:gs>
            </a:gsLst>
            <a:lin ang="5400000" scaled="1"/>
          </a:gradFill>
          <a:ln w="12700" algn="ctr">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defRPr/>
            </a:pPr>
            <a:r>
              <a:rPr lang="en-US" dirty="0" err="1" smtClean="0">
                <a:solidFill>
                  <a:schemeClr val="tx1"/>
                </a:solidFill>
                <a:latin typeface="+mn-lt"/>
              </a:rPr>
              <a:t>Adatum</a:t>
            </a:r>
            <a:endParaRPr lang="en-US" dirty="0">
              <a:solidFill>
                <a:schemeClr val="tx1"/>
              </a:solidFill>
              <a:latin typeface="+mn-lt"/>
            </a:endParaRPr>
          </a:p>
        </p:txBody>
      </p:sp>
      <p:sp>
        <p:nvSpPr>
          <p:cNvPr id="68" name="AutoShape 3"/>
          <p:cNvSpPr>
            <a:spLocks noChangeArrowheads="1"/>
          </p:cNvSpPr>
          <p:nvPr/>
        </p:nvSpPr>
        <p:spPr bwMode="invGray">
          <a:xfrm>
            <a:off x="215982" y="910723"/>
            <a:ext cx="1188720" cy="365760"/>
          </a:xfrm>
          <a:prstGeom prst="roundRect">
            <a:avLst>
              <a:gd name="adj" fmla="val 16667"/>
            </a:avLst>
          </a:prstGeom>
          <a:gradFill rotWithShape="1">
            <a:gsLst>
              <a:gs pos="0">
                <a:srgbClr val="00A44A">
                  <a:alpha val="60000"/>
                </a:srgbClr>
              </a:gs>
              <a:gs pos="100000">
                <a:srgbClr val="00EE6C">
                  <a:alpha val="60000"/>
                </a:srgbClr>
              </a:gs>
            </a:gsLst>
            <a:lin ang="5400000" scaled="1"/>
          </a:gradFill>
          <a:ln w="12700" algn="ctr">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defRPr/>
            </a:pPr>
            <a:r>
              <a:rPr lang="en-US" dirty="0" err="1" smtClean="0">
                <a:solidFill>
                  <a:schemeClr val="tx1"/>
                </a:solidFill>
                <a:latin typeface="+mn-lt"/>
              </a:rPr>
              <a:t>Contoso</a:t>
            </a:r>
            <a:endParaRPr lang="en-US" dirty="0">
              <a:solidFill>
                <a:schemeClr val="tx1"/>
              </a:solidFill>
              <a:latin typeface="+mn-lt"/>
            </a:endParaRPr>
          </a:p>
        </p:txBody>
      </p:sp>
      <p:sp>
        <p:nvSpPr>
          <p:cNvPr id="69" name="Text Box 7"/>
          <p:cNvSpPr txBox="1">
            <a:spLocks noChangeArrowheads="1"/>
          </p:cNvSpPr>
          <p:nvPr/>
        </p:nvSpPr>
        <p:spPr bwMode="auto">
          <a:xfrm>
            <a:off x="1740310" y="3154107"/>
            <a:ext cx="1651820" cy="275460"/>
          </a:xfrm>
          <a:prstGeom prst="rect">
            <a:avLst/>
          </a:prstGeom>
          <a:noFill/>
          <a:ln w="9525">
            <a:noFill/>
            <a:miter lim="800000"/>
            <a:headEnd/>
            <a:tailEnd/>
          </a:ln>
          <a:effectLst/>
        </p:spPr>
        <p:txBody>
          <a:bodyPr wrap="square">
            <a:spAutoFit/>
          </a:bodyPr>
          <a:lstStyle/>
          <a:p>
            <a:pPr>
              <a:spcBef>
                <a:spcPct val="50000"/>
              </a:spcBef>
              <a:defRPr/>
            </a:pPr>
            <a:r>
              <a:rPr lang="en-US" sz="1400" b="1" dirty="0" smtClean="0">
                <a:latin typeface="+mn-lt"/>
              </a:rPr>
              <a:t>Federation Trust</a:t>
            </a:r>
            <a:endParaRPr lang="en-US" sz="1400" b="1" i="1" dirty="0">
              <a:latin typeface="+mn-lt"/>
            </a:endParaRPr>
          </a:p>
        </p:txBody>
      </p:sp>
      <p:sp>
        <p:nvSpPr>
          <p:cNvPr id="70" name="Line 6"/>
          <p:cNvSpPr>
            <a:spLocks noChangeShapeType="1"/>
          </p:cNvSpPr>
          <p:nvPr/>
        </p:nvSpPr>
        <p:spPr bwMode="auto">
          <a:xfrm flipV="1">
            <a:off x="1307689" y="3873910"/>
            <a:ext cx="2015613" cy="1435509"/>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a:tailEnd type="triangle" w="med" len="med"/>
          </a:ln>
          <a:effectLst>
            <a:outerShdw blurRad="50800" dist="38100" dir="2700000" algn="tl" rotWithShape="0">
              <a:prstClr val="black">
                <a:alpha val="40000"/>
              </a:prstClr>
            </a:outerShdw>
          </a:effectLst>
        </p:spPr>
        <p:txBody>
          <a:bodyPr/>
          <a:lstStyle/>
          <a:p>
            <a:endParaRPr lang="en-US">
              <a:latin typeface="+mn-lt"/>
            </a:endParaRPr>
          </a:p>
        </p:txBody>
      </p:sp>
      <p:sp>
        <p:nvSpPr>
          <p:cNvPr id="71" name="Line 6"/>
          <p:cNvSpPr>
            <a:spLocks noChangeShapeType="1"/>
          </p:cNvSpPr>
          <p:nvPr/>
        </p:nvSpPr>
        <p:spPr bwMode="auto">
          <a:xfrm flipV="1">
            <a:off x="953730" y="4021393"/>
            <a:ext cx="285135" cy="1229032"/>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a:tailEnd type="triangle" w="med" len="med"/>
          </a:ln>
          <a:effectLst>
            <a:outerShdw blurRad="50800" dist="38100" dir="2700000" algn="tl" rotWithShape="0">
              <a:prstClr val="black">
                <a:alpha val="40000"/>
              </a:prstClr>
            </a:outerShdw>
          </a:effectLst>
        </p:spPr>
        <p:txBody>
          <a:bodyPr/>
          <a:lstStyle/>
          <a:p>
            <a:endParaRPr lang="en-US">
              <a:latin typeface="+mn-lt"/>
            </a:endParaRPr>
          </a:p>
        </p:txBody>
      </p:sp>
      <p:sp>
        <p:nvSpPr>
          <p:cNvPr id="72" name="Line 6"/>
          <p:cNvSpPr>
            <a:spLocks noChangeShapeType="1"/>
          </p:cNvSpPr>
          <p:nvPr/>
        </p:nvSpPr>
        <p:spPr bwMode="auto">
          <a:xfrm flipH="1">
            <a:off x="1111047" y="4104966"/>
            <a:ext cx="290052" cy="1194620"/>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a:tailEnd type="triangle" w="med" len="med"/>
          </a:ln>
          <a:effectLst>
            <a:outerShdw blurRad="50800" dist="38100" dir="2700000" algn="tl" rotWithShape="0">
              <a:prstClr val="black">
                <a:alpha val="40000"/>
              </a:prstClr>
            </a:outerShdw>
          </a:effectLst>
        </p:spPr>
        <p:txBody>
          <a:bodyPr/>
          <a:lstStyle/>
          <a:p>
            <a:endParaRPr lang="en-US">
              <a:latin typeface="+mn-lt"/>
            </a:endParaRPr>
          </a:p>
        </p:txBody>
      </p:sp>
      <p:sp>
        <p:nvSpPr>
          <p:cNvPr id="73" name="Line 6"/>
          <p:cNvSpPr>
            <a:spLocks noChangeShapeType="1"/>
          </p:cNvSpPr>
          <p:nvPr/>
        </p:nvSpPr>
        <p:spPr bwMode="auto">
          <a:xfrm rot="10800000" flipV="1">
            <a:off x="1420760" y="4026310"/>
            <a:ext cx="2015613" cy="1435509"/>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a:tailEnd type="triangle" w="med" len="med"/>
          </a:ln>
          <a:effectLst>
            <a:outerShdw blurRad="50800" dist="38100" dir="2700000" algn="tl" rotWithShape="0">
              <a:prstClr val="black">
                <a:alpha val="40000"/>
              </a:prstClr>
            </a:outerShdw>
          </a:effectLst>
        </p:spPr>
        <p:txBody>
          <a:bodyPr/>
          <a:lstStyle/>
          <a:p>
            <a:endParaRPr lang="en-US">
              <a:latin typeface="+mn-lt"/>
            </a:endParaRPr>
          </a:p>
        </p:txBody>
      </p:sp>
      <p:sp>
        <p:nvSpPr>
          <p:cNvPr id="7" name="Line 4"/>
          <p:cNvSpPr>
            <a:spLocks noChangeShapeType="1"/>
          </p:cNvSpPr>
          <p:nvPr/>
        </p:nvSpPr>
        <p:spPr bwMode="auto">
          <a:xfrm flipH="1" flipV="1">
            <a:off x="1120877" y="2458063"/>
            <a:ext cx="285136" cy="619431"/>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a:tailEnd type="triangle" w="med" len="med"/>
          </a:ln>
          <a:effectLst>
            <a:outerShdw blurRad="50800" dist="38100" dir="5400000" algn="t" rotWithShape="0">
              <a:prstClr val="black">
                <a:alpha val="40000"/>
              </a:prstClr>
            </a:outerShdw>
          </a:effectLst>
        </p:spPr>
        <p:txBody>
          <a:bodyPr/>
          <a:lstStyle/>
          <a:p>
            <a:endParaRPr lang="en-US">
              <a:latin typeface="+mn-lt"/>
            </a:endParaRPr>
          </a:p>
        </p:txBody>
      </p:sp>
      <p:sp>
        <p:nvSpPr>
          <p:cNvPr id="74" name="Line 4"/>
          <p:cNvSpPr>
            <a:spLocks noChangeShapeType="1"/>
          </p:cNvSpPr>
          <p:nvPr/>
        </p:nvSpPr>
        <p:spPr bwMode="auto">
          <a:xfrm rot="10800000" flipH="1" flipV="1">
            <a:off x="1283109" y="2453147"/>
            <a:ext cx="285136" cy="619431"/>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a:tailEnd type="triangle" w="med" len="med"/>
          </a:ln>
          <a:effectLst>
            <a:outerShdw blurRad="50800" dist="38100" dir="5400000" algn="t" rotWithShape="0">
              <a:prstClr val="black">
                <a:alpha val="40000"/>
              </a:prstClr>
            </a:outerShdw>
          </a:effectLst>
        </p:spPr>
        <p:txBody>
          <a:bodyPr/>
          <a:lstStyle/>
          <a:p>
            <a:endParaRPr lang="en-US">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wipe(left)">
                                      <p:cBhvr>
                                        <p:cTn id="7" dur="1000"/>
                                        <p:tgtEl>
                                          <p:spTgt spid="37">
                                            <p:txEl>
                                              <p:pRg st="0" end="0"/>
                                            </p:txEl>
                                          </p:spTgt>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slide(fromTop)">
                                      <p:cBhvr>
                                        <p:cTn id="10" dur="1000"/>
                                        <p:tgtEl>
                                          <p:spTgt spid="68"/>
                                        </p:tgtEl>
                                      </p:cBhvr>
                                    </p:animEffect>
                                  </p:childTnLst>
                                </p:cTn>
                              </p:par>
                            </p:childTnLst>
                          </p:cTn>
                        </p:par>
                        <p:par>
                          <p:cTn id="11" fill="hold">
                            <p:stCondLst>
                              <p:cond delay="1000"/>
                            </p:stCondLst>
                            <p:childTnLst>
                              <p:par>
                                <p:cTn id="12" presetID="12" presetClass="entr" presetSubtype="1"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slide(fromTop)">
                                      <p:cBhvr>
                                        <p:cTn id="14" dur="1000"/>
                                        <p:tgtEl>
                                          <p:spTgt spid="67"/>
                                        </p:tgtEl>
                                      </p:cBhvr>
                                    </p:animEffect>
                                  </p:childTnLst>
                                </p:cTn>
                              </p:par>
                            </p:childTnLst>
                          </p:cTn>
                        </p:par>
                        <p:par>
                          <p:cTn id="15" fill="hold">
                            <p:stCondLst>
                              <p:cond delay="2000"/>
                            </p:stCondLst>
                            <p:childTnLst>
                              <p:par>
                                <p:cTn id="16" presetID="16" presetClass="entr" presetSubtype="37" fill="hold" grpId="0" nodeType="afterEffect">
                                  <p:stCondLst>
                                    <p:cond delay="1000"/>
                                  </p:stCondLst>
                                  <p:childTnLst>
                                    <p:set>
                                      <p:cBhvr>
                                        <p:cTn id="17" dur="1" fill="hold">
                                          <p:stCondLst>
                                            <p:cond delay="0"/>
                                          </p:stCondLst>
                                        </p:cTn>
                                        <p:tgtEl>
                                          <p:spTgt spid="13"/>
                                        </p:tgtEl>
                                        <p:attrNameLst>
                                          <p:attrName>style.visibility</p:attrName>
                                        </p:attrNameLst>
                                      </p:cBhvr>
                                      <p:to>
                                        <p:strVal val="visible"/>
                                      </p:to>
                                    </p:set>
                                    <p:animEffect transition="in" filter="barn(outVertical)">
                                      <p:cBhvr>
                                        <p:cTn id="18" dur="1000"/>
                                        <p:tgtEl>
                                          <p:spTgt spid="13"/>
                                        </p:tgtEl>
                                      </p:cBhvr>
                                    </p:animEffect>
                                  </p:childTnLst>
                                </p:cTn>
                              </p:par>
                              <p:par>
                                <p:cTn id="19" presetID="16" presetClass="entr" presetSubtype="37" fill="hold" grpId="0" nodeType="withEffect">
                                  <p:stCondLst>
                                    <p:cond delay="1000"/>
                                  </p:stCondLst>
                                  <p:childTnLst>
                                    <p:set>
                                      <p:cBhvr>
                                        <p:cTn id="20" dur="1" fill="hold">
                                          <p:stCondLst>
                                            <p:cond delay="0"/>
                                          </p:stCondLst>
                                        </p:cTn>
                                        <p:tgtEl>
                                          <p:spTgt spid="69"/>
                                        </p:tgtEl>
                                        <p:attrNameLst>
                                          <p:attrName>style.visibility</p:attrName>
                                        </p:attrNameLst>
                                      </p:cBhvr>
                                      <p:to>
                                        <p:strVal val="visible"/>
                                      </p:to>
                                    </p:set>
                                    <p:animEffect transition="in" filter="barn(outVertical)">
                                      <p:cBhvr>
                                        <p:cTn id="21" dur="1000"/>
                                        <p:tgtEl>
                                          <p:spTgt spid="69"/>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2000"/>
                                        <p:tgtEl>
                                          <p:spTgt spid="9"/>
                                        </p:tgtEl>
                                      </p:cBhvr>
                                    </p:animEffect>
                                  </p:childTnLst>
                                </p:cTn>
                              </p:par>
                            </p:childTnLst>
                          </p:cTn>
                        </p:par>
                        <p:par>
                          <p:cTn id="26" fill="hold">
                            <p:stCondLst>
                              <p:cond delay="6000"/>
                            </p:stCondLst>
                            <p:childTnLst>
                              <p:par>
                                <p:cTn id="27" presetID="22" presetClass="entr" presetSubtype="4" fill="hold" grpId="0"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down)">
                                      <p:cBhvr>
                                        <p:cTn id="29" dur="2000"/>
                                        <p:tgtEl>
                                          <p:spTgt spid="70"/>
                                        </p:tgtEl>
                                      </p:cBhvr>
                                    </p:animEffect>
                                  </p:childTnLst>
                                </p:cTn>
                              </p:par>
                            </p:childTnLst>
                          </p:cTn>
                        </p:par>
                        <p:par>
                          <p:cTn id="30" fill="hold">
                            <p:stCondLst>
                              <p:cond delay="8000"/>
                            </p:stCondLst>
                            <p:childTnLst>
                              <p:par>
                                <p:cTn id="31" presetID="22" presetClass="entr" presetSubtype="1" fill="hold" grpId="0" nodeType="after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wipe(up)">
                                      <p:cBhvr>
                                        <p:cTn id="33" dur="2000"/>
                                        <p:tgtEl>
                                          <p:spTgt spid="73"/>
                                        </p:tgtEl>
                                      </p:cBhvr>
                                    </p:animEffect>
                                  </p:childTnLst>
                                </p:cTn>
                              </p:par>
                            </p:childTnLst>
                          </p:cTn>
                        </p:par>
                        <p:par>
                          <p:cTn id="34" fill="hold">
                            <p:stCondLst>
                              <p:cond delay="10000"/>
                            </p:stCondLst>
                            <p:childTnLst>
                              <p:par>
                                <p:cTn id="35" presetID="22" presetClass="entr" presetSubtype="4"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wipe(down)">
                                      <p:cBhvr>
                                        <p:cTn id="37" dur="2000"/>
                                        <p:tgtEl>
                                          <p:spTgt spid="71"/>
                                        </p:tgtEl>
                                      </p:cBhvr>
                                    </p:animEffect>
                                  </p:childTnLst>
                                </p:cTn>
                              </p:par>
                            </p:childTnLst>
                          </p:cTn>
                        </p:par>
                        <p:par>
                          <p:cTn id="38" fill="hold">
                            <p:stCondLst>
                              <p:cond delay="12000"/>
                            </p:stCondLst>
                            <p:childTnLst>
                              <p:par>
                                <p:cTn id="39" presetID="22" presetClass="entr" presetSubtype="4"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2000"/>
                                        <p:tgtEl>
                                          <p:spTgt spid="7"/>
                                        </p:tgtEl>
                                      </p:cBhvr>
                                    </p:animEffect>
                                  </p:childTnLst>
                                </p:cTn>
                              </p:par>
                            </p:childTnLst>
                          </p:cTn>
                        </p:par>
                        <p:par>
                          <p:cTn id="42" fill="hold">
                            <p:stCondLst>
                              <p:cond delay="14000"/>
                            </p:stCondLst>
                            <p:childTnLst>
                              <p:par>
                                <p:cTn id="43" presetID="22" presetClass="entr" presetSubtype="1"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2000"/>
                                        <p:tgtEl>
                                          <p:spTgt spid="74"/>
                                        </p:tgtEl>
                                      </p:cBhvr>
                                    </p:animEffect>
                                  </p:childTnLst>
                                </p:cTn>
                              </p:par>
                            </p:childTnLst>
                          </p:cTn>
                        </p:par>
                        <p:par>
                          <p:cTn id="46" fill="hold">
                            <p:stCondLst>
                              <p:cond delay="16000"/>
                            </p:stCondLst>
                            <p:childTnLst>
                              <p:par>
                                <p:cTn id="47" presetID="22" presetClass="entr" presetSubtype="1" fill="hold" grpId="0" nodeType="after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wipe(up)">
                                      <p:cBhvr>
                                        <p:cTn id="49" dur="2000"/>
                                        <p:tgtEl>
                                          <p:spTgt spid="72"/>
                                        </p:tgtEl>
                                      </p:cBhvr>
                                    </p:animEffect>
                                  </p:childTnLst>
                                </p:cTn>
                              </p:par>
                            </p:childTnLst>
                          </p:cTn>
                        </p:par>
                        <p:par>
                          <p:cTn id="50" fill="hold">
                            <p:stCondLst>
                              <p:cond delay="18000"/>
                            </p:stCondLst>
                            <p:childTnLst>
                              <p:par>
                                <p:cTn id="51" presetID="22" presetClass="entr" presetSubtype="4" fill="hold" grpId="1" nodeType="after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wipe(down)">
                                      <p:cBhvr>
                                        <p:cTn id="53" dur="2000"/>
                                        <p:tgtEl>
                                          <p:spTgt spid="70"/>
                                        </p:tgtEl>
                                      </p:cBhvr>
                                    </p:animEffect>
                                  </p:childTnLst>
                                </p:cTn>
                              </p:par>
                            </p:childTnLst>
                          </p:cTn>
                        </p:par>
                        <p:par>
                          <p:cTn id="54" fill="hold">
                            <p:stCondLst>
                              <p:cond delay="20000"/>
                            </p:stCondLst>
                            <p:childTnLst>
                              <p:par>
                                <p:cTn id="55" presetID="22" presetClass="entr" presetSubtype="1" fill="hold" grpId="1" nodeType="after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wipe(up)">
                                      <p:cBhvr>
                                        <p:cTn id="57" dur="2000"/>
                                        <p:tgtEl>
                                          <p:spTgt spid="73"/>
                                        </p:tgtEl>
                                      </p:cBhvr>
                                    </p:animEffect>
                                  </p:childTnLst>
                                </p:cTn>
                              </p:par>
                            </p:childTnLst>
                          </p:cTn>
                        </p:par>
                        <p:par>
                          <p:cTn id="58" fill="hold">
                            <p:stCondLst>
                              <p:cond delay="22000"/>
                            </p:stCondLst>
                            <p:childTnLst>
                              <p:par>
                                <p:cTn id="59" presetID="22" presetClass="entr" presetSubtype="8" fill="hold" grpId="1"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20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7">
                                            <p:txEl>
                                              <p:pRg st="1" end="1"/>
                                            </p:txEl>
                                          </p:spTgt>
                                        </p:tgtEl>
                                        <p:attrNameLst>
                                          <p:attrName>style.visibility</p:attrName>
                                        </p:attrNameLst>
                                      </p:cBhvr>
                                      <p:to>
                                        <p:strVal val="visible"/>
                                      </p:to>
                                    </p:set>
                                    <p:animEffect transition="in" filter="wipe(left)">
                                      <p:cBhvr>
                                        <p:cTn id="66" dur="1000"/>
                                        <p:tgtEl>
                                          <p:spTgt spid="37">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7">
                                            <p:txEl>
                                              <p:pRg st="2" end="2"/>
                                            </p:txEl>
                                          </p:spTgt>
                                        </p:tgtEl>
                                        <p:attrNameLst>
                                          <p:attrName>style.visibility</p:attrName>
                                        </p:attrNameLst>
                                      </p:cBhvr>
                                      <p:to>
                                        <p:strVal val="visible"/>
                                      </p:to>
                                    </p:set>
                                    <p:animEffect transition="in" filter="wipe(left)">
                                      <p:cBhvr>
                                        <p:cTn id="71" dur="1000"/>
                                        <p:tgtEl>
                                          <p:spTgt spid="37">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7">
                                            <p:txEl>
                                              <p:pRg st="3" end="3"/>
                                            </p:txEl>
                                          </p:spTgt>
                                        </p:tgtEl>
                                        <p:attrNameLst>
                                          <p:attrName>style.visibility</p:attrName>
                                        </p:attrNameLst>
                                      </p:cBhvr>
                                      <p:to>
                                        <p:strVal val="visible"/>
                                      </p:to>
                                    </p:set>
                                    <p:animEffect transition="in" filter="wipe(left)">
                                      <p:cBhvr>
                                        <p:cTn id="76" dur="1000"/>
                                        <p:tgtEl>
                                          <p:spTgt spid="37">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7">
                                            <p:txEl>
                                              <p:pRg st="4" end="4"/>
                                            </p:txEl>
                                          </p:spTgt>
                                        </p:tgtEl>
                                        <p:attrNameLst>
                                          <p:attrName>style.visibility</p:attrName>
                                        </p:attrNameLst>
                                      </p:cBhvr>
                                      <p:to>
                                        <p:strVal val="visible"/>
                                      </p:to>
                                    </p:set>
                                    <p:animEffect transition="in" filter="wipe(left)">
                                      <p:cBhvr>
                                        <p:cTn id="81" dur="1000"/>
                                        <p:tgtEl>
                                          <p:spTgt spid="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67" grpId="0" animBg="1"/>
      <p:bldP spid="68" grpId="0" animBg="1"/>
      <p:bldP spid="69" grpId="0"/>
      <p:bldP spid="70" grpId="0" animBg="1"/>
      <p:bldP spid="70" grpId="1" animBg="1"/>
      <p:bldP spid="71" grpId="0" animBg="1"/>
      <p:bldP spid="72" grpId="0" animBg="1"/>
      <p:bldP spid="73" grpId="0" animBg="1"/>
      <p:bldP spid="73" grpId="1" animBg="1"/>
      <p:bldP spid="7" grpId="0" animBg="1"/>
      <p:bldP spid="7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21920" y="734292"/>
            <a:ext cx="5039359" cy="5902482"/>
          </a:xfrm>
          <a:prstGeom prst="roundRect">
            <a:avLst>
              <a:gd name="adj" fmla="val 4917"/>
            </a:avLst>
          </a:prstGeom>
          <a:gradFill rotWithShape="0">
            <a:gsLst>
              <a:gs pos="0">
                <a:schemeClr val="accent2">
                  <a:lumMod val="50000"/>
                  <a:alpha val="8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Arial" charset="0"/>
            </a:endParaRPr>
          </a:p>
        </p:txBody>
      </p:sp>
      <p:sp>
        <p:nvSpPr>
          <p:cNvPr id="39" name="Arc 38"/>
          <p:cNvSpPr/>
          <p:nvPr/>
        </p:nvSpPr>
        <p:spPr bwMode="auto">
          <a:xfrm>
            <a:off x="354548" y="1061884"/>
            <a:ext cx="1676400" cy="5486400"/>
          </a:xfrm>
          <a:prstGeom prst="arc">
            <a:avLst>
              <a:gd name="adj1" fmla="val 16813851"/>
              <a:gd name="adj2" fmla="val 4862915"/>
            </a:avLst>
          </a:prstGeom>
          <a:noFill/>
          <a:ln w="19050" cap="flat" cmpd="sng" algn="ctr">
            <a:solidFill>
              <a:schemeClr val="bg1">
                <a:lumMod val="50000"/>
                <a:alpha val="50000"/>
              </a:schemeClr>
            </a:solidFill>
            <a:prstDash val="solid"/>
            <a:round/>
            <a:headEnd type="none" w="med" len="med"/>
            <a:tailEnd type="none" w="med" len="med"/>
          </a:ln>
          <a:effectLst>
            <a:glow rad="63500">
              <a:schemeClr val="accent1">
                <a:satMod val="175000"/>
                <a:alpha val="40000"/>
              </a:schemeClr>
            </a:glow>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scene3d>
              <a:camera prst="orthographicFront"/>
              <a:lightRig rig="balanced" dir="t"/>
            </a:scene3d>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mn-lt"/>
            </a:endParaRPr>
          </a:p>
        </p:txBody>
      </p:sp>
      <p:sp>
        <p:nvSpPr>
          <p:cNvPr id="40" name="Arc 39"/>
          <p:cNvSpPr/>
          <p:nvPr/>
        </p:nvSpPr>
        <p:spPr bwMode="auto">
          <a:xfrm rot="10800000">
            <a:off x="3105703" y="1059623"/>
            <a:ext cx="1676400" cy="5486400"/>
          </a:xfrm>
          <a:prstGeom prst="arc">
            <a:avLst>
              <a:gd name="adj1" fmla="val 16698830"/>
              <a:gd name="adj2" fmla="val 4836224"/>
            </a:avLst>
          </a:prstGeom>
          <a:noFill/>
          <a:ln w="19050" cap="flat" cmpd="sng" algn="ctr">
            <a:solidFill>
              <a:schemeClr val="bg1">
                <a:lumMod val="50000"/>
                <a:alpha val="50000"/>
              </a:schemeClr>
            </a:solidFill>
            <a:prstDash val="solid"/>
            <a:round/>
            <a:headEnd type="none" w="med" len="med"/>
            <a:tailEnd type="none" w="med" len="med"/>
          </a:ln>
          <a:effectLst>
            <a:glow rad="63500">
              <a:schemeClr val="accent1">
                <a:satMod val="175000"/>
                <a:alpha val="40000"/>
              </a:schemeClr>
            </a:glow>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scene3d>
              <a:camera prst="orthographicFront"/>
              <a:lightRig rig="balanced" dir="t"/>
            </a:scene3d>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800" b="0" i="0" u="none" strike="noStrike" cap="none" normalizeH="0" baseline="0" smtClean="0">
              <a:ln>
                <a:noFill/>
              </a:ln>
              <a:solidFill>
                <a:srgbClr val="FFFFFF"/>
              </a:solidFill>
              <a:effectLst/>
              <a:latin typeface="+mn-lt"/>
            </a:endParaRPr>
          </a:p>
        </p:txBody>
      </p:sp>
      <p:sp>
        <p:nvSpPr>
          <p:cNvPr id="4" name="Rectangle 19"/>
          <p:cNvSpPr txBox="1">
            <a:spLocks noChangeArrowheads="1"/>
          </p:cNvSpPr>
          <p:nvPr/>
        </p:nvSpPr>
        <p:spPr bwMode="auto">
          <a:xfrm>
            <a:off x="0" y="91440"/>
            <a:ext cx="8877300" cy="646331"/>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defRPr/>
            </a:pPr>
            <a:r>
              <a:rPr kumimoji="0" lang="en-US" sz="40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Federated </a:t>
            </a:r>
            <a:r>
              <a:rPr lang="en-US" sz="4000" kern="0" dirty="0" smtClean="0">
                <a:solidFill>
                  <a:srgbClr val="FFC000"/>
                </a:solidFill>
                <a:effectLst>
                  <a:outerShdw blurRad="38100" dist="38100" dir="2700000" algn="tl">
                    <a:srgbClr val="000000">
                      <a:alpha val="43137"/>
                    </a:srgbClr>
                  </a:outerShdw>
                </a:effectLst>
              </a:rPr>
              <a:t>Rights Management</a:t>
            </a:r>
            <a:endParaRPr kumimoji="0" lang="en-US" sz="40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9" name="Line 6"/>
          <p:cNvSpPr>
            <a:spLocks noChangeShapeType="1"/>
          </p:cNvSpPr>
          <p:nvPr/>
        </p:nvSpPr>
        <p:spPr bwMode="auto">
          <a:xfrm rot="10800000">
            <a:off x="1438793" y="5814862"/>
            <a:ext cx="2286000" cy="0"/>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a:tailEnd type="triangle" w="med" len="med"/>
          </a:ln>
          <a:effectLst>
            <a:outerShdw blurRad="50800" dist="38100" dir="2700000" algn="tl" rotWithShape="0">
              <a:prstClr val="black">
                <a:alpha val="40000"/>
              </a:prstClr>
            </a:outerShdw>
          </a:effectLst>
        </p:spPr>
        <p:txBody>
          <a:bodyPr/>
          <a:lstStyle/>
          <a:p>
            <a:endParaRPr lang="en-US">
              <a:latin typeface="+mn-lt"/>
            </a:endParaRPr>
          </a:p>
        </p:txBody>
      </p:sp>
      <p:sp>
        <p:nvSpPr>
          <p:cNvPr id="37" name="TextBox 36"/>
          <p:cNvSpPr txBox="1"/>
          <p:nvPr/>
        </p:nvSpPr>
        <p:spPr>
          <a:xfrm>
            <a:off x="5247706" y="1554908"/>
            <a:ext cx="3686115" cy="3247043"/>
          </a:xfrm>
          <a:prstGeom prst="rect">
            <a:avLst/>
          </a:prstGeom>
          <a:noFill/>
        </p:spPr>
        <p:txBody>
          <a:bodyPr wrap="square" rtlCol="0">
            <a:spAutoFit/>
          </a:bodyPr>
          <a:lstStyle/>
          <a:p>
            <a:pPr marL="282575" indent="-282575" algn="l">
              <a:lnSpc>
                <a:spcPct val="100000"/>
              </a:lnSpc>
              <a:spcAft>
                <a:spcPts val="300"/>
              </a:spcAft>
              <a:buBlip>
                <a:blip r:embed="rId3"/>
              </a:buBlip>
            </a:pPr>
            <a:r>
              <a:rPr lang="en-US" sz="2000" dirty="0" smtClean="0">
                <a:solidFill>
                  <a:schemeClr val="bg1"/>
                </a:solidFill>
              </a:rPr>
              <a:t>Together AD FS and AD RMS enable users from different domains to securely share documents based on federated identities </a:t>
            </a:r>
          </a:p>
          <a:p>
            <a:pPr marL="282575" indent="-282575" algn="l">
              <a:lnSpc>
                <a:spcPct val="100000"/>
              </a:lnSpc>
              <a:spcAft>
                <a:spcPts val="300"/>
              </a:spcAft>
              <a:buBlip>
                <a:blip r:embed="rId3"/>
              </a:buBlip>
            </a:pPr>
            <a:r>
              <a:rPr lang="en-US" sz="2000" dirty="0" smtClean="0">
                <a:solidFill>
                  <a:schemeClr val="bg1"/>
                </a:solidFill>
              </a:rPr>
              <a:t>AD RMS is fully claims-aware and can interpret AD FS claims </a:t>
            </a:r>
          </a:p>
          <a:p>
            <a:pPr marL="282575" indent="-282575" algn="l">
              <a:lnSpc>
                <a:spcPct val="100000"/>
              </a:lnSpc>
              <a:spcAft>
                <a:spcPts val="300"/>
              </a:spcAft>
              <a:buBlip>
                <a:blip r:embed="rId3"/>
              </a:buBlip>
            </a:pPr>
            <a:r>
              <a:rPr lang="en-US" sz="2000" dirty="0" smtClean="0">
                <a:solidFill>
                  <a:schemeClr val="bg1"/>
                </a:solidFill>
              </a:rPr>
              <a:t>Office SharePoint Server 2007 can be configured to accept federated identity claims </a:t>
            </a:r>
          </a:p>
        </p:txBody>
      </p:sp>
      <p:pic>
        <p:nvPicPr>
          <p:cNvPr id="518146" name="Picture 2" descr="D:\Aeshen\TechNet 2006\12-December\Msft-longhorn-papers\TDM Deck\Windows Illustration Icons\Computer.png"/>
          <p:cNvPicPr>
            <a:picLocks noChangeAspect="1" noChangeArrowheads="1"/>
          </p:cNvPicPr>
          <p:nvPr/>
        </p:nvPicPr>
        <p:blipFill>
          <a:blip r:embed="rId4"/>
          <a:srcRect/>
          <a:stretch>
            <a:fillRect/>
          </a:stretch>
        </p:blipFill>
        <p:spPr bwMode="auto">
          <a:xfrm>
            <a:off x="515384" y="5162111"/>
            <a:ext cx="894339" cy="894339"/>
          </a:xfrm>
          <a:prstGeom prst="rect">
            <a:avLst/>
          </a:prstGeom>
          <a:noFill/>
          <a:effectLst>
            <a:outerShdw blurRad="50800" dist="38100" dir="2700000" algn="tl" rotWithShape="0">
              <a:prstClr val="black">
                <a:alpha val="40000"/>
              </a:prstClr>
            </a:outerShdw>
          </a:effectLst>
        </p:spPr>
      </p:pic>
      <p:grpSp>
        <p:nvGrpSpPr>
          <p:cNvPr id="2" name="Group 48"/>
          <p:cNvGrpSpPr/>
          <p:nvPr/>
        </p:nvGrpSpPr>
        <p:grpSpPr>
          <a:xfrm>
            <a:off x="486231" y="1417320"/>
            <a:ext cx="964362" cy="1097280"/>
            <a:chOff x="3665403" y="1890583"/>
            <a:chExt cx="964362" cy="1097280"/>
          </a:xfrm>
        </p:grpSpPr>
        <p:pic>
          <p:nvPicPr>
            <p:cNvPr id="124929" name="Picture 1"/>
            <p:cNvPicPr>
              <a:picLocks noChangeAspect="1" noChangeArrowheads="1"/>
            </p:cNvPicPr>
            <p:nvPr/>
          </p:nvPicPr>
          <p:blipFill>
            <a:blip r:embed="rId5" cstate="print"/>
            <a:srcRect/>
            <a:stretch>
              <a:fillRect/>
            </a:stretch>
          </p:blipFill>
          <p:spPr bwMode="auto">
            <a:xfrm>
              <a:off x="3665403" y="1890583"/>
              <a:ext cx="964362" cy="1097280"/>
            </a:xfrm>
            <a:prstGeom prst="rect">
              <a:avLst/>
            </a:prstGeom>
            <a:noFill/>
            <a:ln w="9525">
              <a:noFill/>
              <a:miter lim="800000"/>
              <a:headEnd/>
              <a:tailEnd/>
            </a:ln>
            <a:effectLst/>
          </p:spPr>
        </p:pic>
        <p:sp>
          <p:nvSpPr>
            <p:cNvPr id="56" name="Text Box 16"/>
            <p:cNvSpPr txBox="1">
              <a:spLocks noChangeArrowheads="1"/>
            </p:cNvSpPr>
            <p:nvPr/>
          </p:nvSpPr>
          <p:spPr bwMode="auto">
            <a:xfrm rot="612865">
              <a:off x="3998235" y="2044663"/>
              <a:ext cx="559145" cy="275460"/>
            </a:xfrm>
            <a:prstGeom prst="rect">
              <a:avLst/>
            </a:prstGeom>
            <a:noFill/>
            <a:ln w="9525">
              <a:noFill/>
              <a:miter lim="800000"/>
              <a:headEnd/>
              <a:tailEnd/>
            </a:ln>
            <a:scene3d>
              <a:camera prst="perspectiveContrastingRightFacing"/>
              <a:lightRig rig="threePt" dir="t"/>
            </a:scene3d>
          </p:spPr>
          <p:txBody>
            <a:bodyPr wrap="square">
              <a:spAutoFit/>
            </a:bodyPr>
            <a:lstStyle/>
            <a:p>
              <a:pPr>
                <a:spcBef>
                  <a:spcPct val="50000"/>
                </a:spcBef>
              </a:pPr>
              <a:r>
                <a:rPr lang="en-US" sz="1400" dirty="0" smtClean="0">
                  <a:solidFill>
                    <a:schemeClr val="bg2"/>
                  </a:solidFill>
                  <a:latin typeface="+mn-lt"/>
                </a:rPr>
                <a:t>AD</a:t>
              </a:r>
              <a:endParaRPr lang="en-US" sz="1400" b="0" dirty="0">
                <a:solidFill>
                  <a:schemeClr val="bg2"/>
                </a:solidFill>
                <a:latin typeface="+mn-lt"/>
              </a:endParaRPr>
            </a:p>
          </p:txBody>
        </p:sp>
      </p:grpSp>
      <p:pic>
        <p:nvPicPr>
          <p:cNvPr id="45" name="Picture 1" descr="D:\Aeshen\TechNet 2006\12-December\Msft-longhorn-papers\TDM Deck\Windows Illustration Icons\Server.png"/>
          <p:cNvPicPr>
            <a:picLocks noChangeAspect="1" noChangeArrowheads="1"/>
          </p:cNvPicPr>
          <p:nvPr/>
        </p:nvPicPr>
        <p:blipFill>
          <a:blip r:embed="rId6" cstate="print"/>
          <a:srcRect/>
          <a:stretch>
            <a:fillRect/>
          </a:stretch>
        </p:blipFill>
        <p:spPr bwMode="auto">
          <a:xfrm>
            <a:off x="3365977" y="3050392"/>
            <a:ext cx="668215" cy="914400"/>
          </a:xfrm>
          <a:prstGeom prst="rect">
            <a:avLst/>
          </a:prstGeom>
          <a:noFill/>
          <a:effectLst>
            <a:outerShdw blurRad="50800" dist="38100" dir="2700000" algn="tl" rotWithShape="0">
              <a:prstClr val="black">
                <a:alpha val="40000"/>
              </a:prstClr>
            </a:outerShdw>
          </a:effectLst>
        </p:spPr>
      </p:pic>
      <p:grpSp>
        <p:nvGrpSpPr>
          <p:cNvPr id="5" name="Group 49"/>
          <p:cNvGrpSpPr/>
          <p:nvPr/>
        </p:nvGrpSpPr>
        <p:grpSpPr>
          <a:xfrm>
            <a:off x="3770300" y="1417320"/>
            <a:ext cx="964362" cy="1097280"/>
            <a:chOff x="3665403" y="1890583"/>
            <a:chExt cx="964362" cy="1097280"/>
          </a:xfrm>
        </p:grpSpPr>
        <p:pic>
          <p:nvPicPr>
            <p:cNvPr id="51" name="Picture 1"/>
            <p:cNvPicPr>
              <a:picLocks noChangeAspect="1" noChangeArrowheads="1"/>
            </p:cNvPicPr>
            <p:nvPr/>
          </p:nvPicPr>
          <p:blipFill>
            <a:blip r:embed="rId5" cstate="print"/>
            <a:srcRect/>
            <a:stretch>
              <a:fillRect/>
            </a:stretch>
          </p:blipFill>
          <p:spPr bwMode="auto">
            <a:xfrm>
              <a:off x="3665403" y="1890583"/>
              <a:ext cx="964362" cy="1097280"/>
            </a:xfrm>
            <a:prstGeom prst="rect">
              <a:avLst/>
            </a:prstGeom>
            <a:noFill/>
            <a:ln w="9525">
              <a:noFill/>
              <a:miter lim="800000"/>
              <a:headEnd/>
              <a:tailEnd/>
            </a:ln>
            <a:effectLst/>
          </p:spPr>
        </p:pic>
        <p:sp>
          <p:nvSpPr>
            <p:cNvPr id="54" name="Text Box 16"/>
            <p:cNvSpPr txBox="1">
              <a:spLocks noChangeArrowheads="1"/>
            </p:cNvSpPr>
            <p:nvPr/>
          </p:nvSpPr>
          <p:spPr bwMode="auto">
            <a:xfrm rot="612865">
              <a:off x="3987843" y="2034273"/>
              <a:ext cx="559145" cy="275460"/>
            </a:xfrm>
            <a:prstGeom prst="rect">
              <a:avLst/>
            </a:prstGeom>
            <a:noFill/>
            <a:ln w="9525">
              <a:noFill/>
              <a:miter lim="800000"/>
              <a:headEnd/>
              <a:tailEnd/>
            </a:ln>
            <a:scene3d>
              <a:camera prst="perspectiveContrastingRightFacing"/>
              <a:lightRig rig="threePt" dir="t"/>
            </a:scene3d>
          </p:spPr>
          <p:txBody>
            <a:bodyPr wrap="square">
              <a:spAutoFit/>
            </a:bodyPr>
            <a:lstStyle/>
            <a:p>
              <a:pPr>
                <a:spcBef>
                  <a:spcPct val="50000"/>
                </a:spcBef>
              </a:pPr>
              <a:r>
                <a:rPr lang="en-US" sz="1400" dirty="0" smtClean="0">
                  <a:solidFill>
                    <a:schemeClr val="bg2"/>
                  </a:solidFill>
                  <a:latin typeface="+mn-lt"/>
                </a:rPr>
                <a:t>AD</a:t>
              </a:r>
              <a:endParaRPr lang="en-US" sz="1400" b="0" dirty="0">
                <a:solidFill>
                  <a:schemeClr val="bg2"/>
                </a:solidFill>
                <a:latin typeface="+mn-lt"/>
              </a:endParaRPr>
            </a:p>
          </p:txBody>
        </p:sp>
      </p:grpSp>
      <p:pic>
        <p:nvPicPr>
          <p:cNvPr id="57" name="Picture 1" descr="D:\Aeshen\TechNet 2006\12-December\Msft-longhorn-papers\TDM Deck\Windows Illustration Icons\Server.png"/>
          <p:cNvPicPr>
            <a:picLocks noChangeAspect="1" noChangeArrowheads="1"/>
          </p:cNvPicPr>
          <p:nvPr/>
        </p:nvPicPr>
        <p:blipFill>
          <a:blip r:embed="rId6" cstate="print"/>
          <a:srcRect/>
          <a:stretch>
            <a:fillRect/>
          </a:stretch>
        </p:blipFill>
        <p:spPr bwMode="auto">
          <a:xfrm>
            <a:off x="1165804" y="3116090"/>
            <a:ext cx="668215" cy="914400"/>
          </a:xfrm>
          <a:prstGeom prst="rect">
            <a:avLst/>
          </a:prstGeom>
          <a:noFill/>
          <a:effectLst>
            <a:outerShdw blurRad="50800" dist="38100" dir="2700000" algn="tl" rotWithShape="0">
              <a:prstClr val="black">
                <a:alpha val="40000"/>
              </a:prstClr>
            </a:outerShdw>
          </a:effectLst>
        </p:spPr>
      </p:pic>
      <p:sp>
        <p:nvSpPr>
          <p:cNvPr id="61" name="Text Box 7"/>
          <p:cNvSpPr txBox="1">
            <a:spLocks noChangeArrowheads="1"/>
          </p:cNvSpPr>
          <p:nvPr/>
        </p:nvSpPr>
        <p:spPr bwMode="auto">
          <a:xfrm>
            <a:off x="0" y="3213996"/>
            <a:ext cx="1298863" cy="641714"/>
          </a:xfrm>
          <a:prstGeom prst="rect">
            <a:avLst/>
          </a:prstGeom>
          <a:noFill/>
          <a:ln w="9525">
            <a:noFill/>
            <a:miter lim="800000"/>
            <a:headEnd/>
            <a:tailEnd/>
          </a:ln>
          <a:effectLst/>
        </p:spPr>
        <p:txBody>
          <a:bodyPr wrap="square">
            <a:spAutoFit/>
          </a:bodyPr>
          <a:lstStyle/>
          <a:p>
            <a:pPr>
              <a:spcBef>
                <a:spcPct val="50000"/>
              </a:spcBef>
              <a:defRPr/>
            </a:pPr>
            <a:r>
              <a:rPr lang="en-US" sz="1400" dirty="0" smtClean="0">
                <a:latin typeface="+mn-lt"/>
              </a:rPr>
              <a:t>Account</a:t>
            </a:r>
            <a:br>
              <a:rPr lang="en-US" sz="1400" dirty="0" smtClean="0">
                <a:latin typeface="+mn-lt"/>
              </a:rPr>
            </a:br>
            <a:r>
              <a:rPr lang="en-US" sz="1400" dirty="0" smtClean="0">
                <a:latin typeface="+mn-lt"/>
              </a:rPr>
              <a:t>Federation</a:t>
            </a:r>
            <a:br>
              <a:rPr lang="en-US" sz="1400" dirty="0" smtClean="0">
                <a:latin typeface="+mn-lt"/>
              </a:rPr>
            </a:br>
            <a:r>
              <a:rPr lang="en-US" sz="1400" dirty="0" smtClean="0">
                <a:latin typeface="+mn-lt"/>
              </a:rPr>
              <a:t>Server</a:t>
            </a:r>
            <a:endParaRPr lang="en-US" sz="1400" b="0" i="1" dirty="0">
              <a:latin typeface="+mn-lt"/>
            </a:endParaRPr>
          </a:p>
        </p:txBody>
      </p:sp>
      <p:sp>
        <p:nvSpPr>
          <p:cNvPr id="66" name="Text Box 7"/>
          <p:cNvSpPr txBox="1">
            <a:spLocks noChangeArrowheads="1"/>
          </p:cNvSpPr>
          <p:nvPr/>
        </p:nvSpPr>
        <p:spPr bwMode="auto">
          <a:xfrm>
            <a:off x="3757804" y="3126288"/>
            <a:ext cx="1298863" cy="641714"/>
          </a:xfrm>
          <a:prstGeom prst="rect">
            <a:avLst/>
          </a:prstGeom>
          <a:noFill/>
          <a:ln w="9525">
            <a:noFill/>
            <a:miter lim="800000"/>
            <a:headEnd/>
            <a:tailEnd/>
          </a:ln>
          <a:effectLst/>
        </p:spPr>
        <p:txBody>
          <a:bodyPr wrap="square">
            <a:spAutoFit/>
          </a:bodyPr>
          <a:lstStyle/>
          <a:p>
            <a:pPr>
              <a:spcBef>
                <a:spcPct val="50000"/>
              </a:spcBef>
              <a:defRPr/>
            </a:pPr>
            <a:r>
              <a:rPr lang="en-US" sz="1400" dirty="0" smtClean="0">
                <a:latin typeface="+mn-lt"/>
              </a:rPr>
              <a:t>Resource</a:t>
            </a:r>
            <a:br>
              <a:rPr lang="en-US" sz="1400" dirty="0" smtClean="0">
                <a:latin typeface="+mn-lt"/>
              </a:rPr>
            </a:br>
            <a:r>
              <a:rPr lang="en-US" sz="1400" dirty="0" smtClean="0">
                <a:latin typeface="+mn-lt"/>
              </a:rPr>
              <a:t>Federation</a:t>
            </a:r>
            <a:br>
              <a:rPr lang="en-US" sz="1400" dirty="0" smtClean="0">
                <a:latin typeface="+mn-lt"/>
              </a:rPr>
            </a:br>
            <a:r>
              <a:rPr lang="en-US" sz="1400" dirty="0" smtClean="0">
                <a:latin typeface="+mn-lt"/>
              </a:rPr>
              <a:t>Server</a:t>
            </a:r>
            <a:endParaRPr lang="en-US" sz="1400" b="0" i="1" dirty="0">
              <a:latin typeface="+mn-lt"/>
            </a:endParaRPr>
          </a:p>
        </p:txBody>
      </p:sp>
      <p:sp>
        <p:nvSpPr>
          <p:cNvPr id="13" name="Line 15"/>
          <p:cNvSpPr>
            <a:spLocks noChangeShapeType="1"/>
          </p:cNvSpPr>
          <p:nvPr/>
        </p:nvSpPr>
        <p:spPr bwMode="auto">
          <a:xfrm flipH="1" flipV="1">
            <a:off x="1789063" y="3481437"/>
            <a:ext cx="1554480" cy="0"/>
          </a:xfrm>
          <a:prstGeom prst="line">
            <a:avLst/>
          </a:prstGeom>
          <a:noFill/>
          <a:ln w="101600">
            <a:gradFill flip="none" rotWithShape="1">
              <a:gsLst>
                <a:gs pos="0">
                  <a:srgbClr val="007033"/>
                </a:gs>
                <a:gs pos="12000">
                  <a:srgbClr val="00B050"/>
                </a:gs>
                <a:gs pos="30000">
                  <a:srgbClr val="92D050"/>
                </a:gs>
                <a:gs pos="45000">
                  <a:srgbClr val="00B050"/>
                </a:gs>
                <a:gs pos="77000">
                  <a:srgbClr val="007033"/>
                </a:gs>
                <a:gs pos="100000">
                  <a:srgbClr val="00B050"/>
                </a:gs>
              </a:gsLst>
              <a:lin ang="2700000" scaled="0"/>
              <a:tileRect/>
            </a:gradFill>
            <a:round/>
            <a:headEnd type="triangle" w="sm" len="sm"/>
            <a:tailEnd type="triangle" w="sm" len="sm"/>
          </a:ln>
          <a:effectLst>
            <a:outerShdw blurRad="50800" dist="38100" dir="2700000" algn="tl" rotWithShape="0">
              <a:prstClr val="black">
                <a:alpha val="40000"/>
              </a:prstClr>
            </a:outerShdw>
          </a:effectLst>
        </p:spPr>
        <p:txBody>
          <a:bodyPr/>
          <a:lstStyle/>
          <a:p>
            <a:endParaRPr lang="en-US">
              <a:latin typeface="+mn-lt"/>
            </a:endParaRPr>
          </a:p>
        </p:txBody>
      </p:sp>
      <p:sp>
        <p:nvSpPr>
          <p:cNvPr id="67" name="AutoShape 2"/>
          <p:cNvSpPr>
            <a:spLocks noChangeArrowheads="1"/>
          </p:cNvSpPr>
          <p:nvPr/>
        </p:nvSpPr>
        <p:spPr bwMode="invGray">
          <a:xfrm>
            <a:off x="3809160" y="930360"/>
            <a:ext cx="1188720" cy="365760"/>
          </a:xfrm>
          <a:prstGeom prst="roundRect">
            <a:avLst>
              <a:gd name="adj" fmla="val 16667"/>
            </a:avLst>
          </a:prstGeom>
          <a:gradFill rotWithShape="1">
            <a:gsLst>
              <a:gs pos="0">
                <a:srgbClr val="00A44A">
                  <a:alpha val="60000"/>
                </a:srgbClr>
              </a:gs>
              <a:gs pos="100000">
                <a:srgbClr val="00EE6C">
                  <a:alpha val="60000"/>
                </a:srgbClr>
              </a:gs>
            </a:gsLst>
            <a:lin ang="5400000" scaled="1"/>
          </a:gradFill>
          <a:ln w="12700" algn="ctr">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defRPr/>
            </a:pPr>
            <a:r>
              <a:rPr lang="en-US" dirty="0" err="1" smtClean="0">
                <a:solidFill>
                  <a:schemeClr val="tx1"/>
                </a:solidFill>
                <a:latin typeface="+mn-lt"/>
              </a:rPr>
              <a:t>Adatum</a:t>
            </a:r>
            <a:endParaRPr lang="en-US" dirty="0">
              <a:solidFill>
                <a:schemeClr val="tx1"/>
              </a:solidFill>
              <a:latin typeface="+mn-lt"/>
            </a:endParaRPr>
          </a:p>
        </p:txBody>
      </p:sp>
      <p:sp>
        <p:nvSpPr>
          <p:cNvPr id="68" name="AutoShape 3"/>
          <p:cNvSpPr>
            <a:spLocks noChangeArrowheads="1"/>
          </p:cNvSpPr>
          <p:nvPr/>
        </p:nvSpPr>
        <p:spPr bwMode="invGray">
          <a:xfrm>
            <a:off x="215982" y="910723"/>
            <a:ext cx="1188720" cy="365760"/>
          </a:xfrm>
          <a:prstGeom prst="roundRect">
            <a:avLst>
              <a:gd name="adj" fmla="val 16667"/>
            </a:avLst>
          </a:prstGeom>
          <a:gradFill rotWithShape="1">
            <a:gsLst>
              <a:gs pos="0">
                <a:srgbClr val="00A44A">
                  <a:alpha val="60000"/>
                </a:srgbClr>
              </a:gs>
              <a:gs pos="100000">
                <a:srgbClr val="00EE6C">
                  <a:alpha val="60000"/>
                </a:srgbClr>
              </a:gs>
            </a:gsLst>
            <a:lin ang="5400000" scaled="1"/>
          </a:gradFill>
          <a:ln w="12700" algn="ctr">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defRPr/>
            </a:pPr>
            <a:r>
              <a:rPr lang="en-US" dirty="0" err="1" smtClean="0">
                <a:solidFill>
                  <a:schemeClr val="tx1"/>
                </a:solidFill>
                <a:latin typeface="+mn-lt"/>
              </a:rPr>
              <a:t>Contoso</a:t>
            </a:r>
            <a:endParaRPr lang="en-US" dirty="0">
              <a:solidFill>
                <a:schemeClr val="tx1"/>
              </a:solidFill>
              <a:latin typeface="+mn-lt"/>
            </a:endParaRPr>
          </a:p>
        </p:txBody>
      </p:sp>
      <p:sp>
        <p:nvSpPr>
          <p:cNvPr id="69" name="Text Box 7"/>
          <p:cNvSpPr txBox="1">
            <a:spLocks noChangeArrowheads="1"/>
          </p:cNvSpPr>
          <p:nvPr/>
        </p:nvSpPr>
        <p:spPr bwMode="auto">
          <a:xfrm>
            <a:off x="1740310" y="3154107"/>
            <a:ext cx="1651820" cy="275460"/>
          </a:xfrm>
          <a:prstGeom prst="rect">
            <a:avLst/>
          </a:prstGeom>
          <a:noFill/>
          <a:ln w="9525">
            <a:noFill/>
            <a:miter lim="800000"/>
            <a:headEnd/>
            <a:tailEnd/>
          </a:ln>
          <a:effectLst/>
        </p:spPr>
        <p:txBody>
          <a:bodyPr wrap="square">
            <a:spAutoFit/>
          </a:bodyPr>
          <a:lstStyle/>
          <a:p>
            <a:pPr>
              <a:spcBef>
                <a:spcPct val="50000"/>
              </a:spcBef>
              <a:defRPr/>
            </a:pPr>
            <a:r>
              <a:rPr lang="en-US" sz="1400" b="1" dirty="0" smtClean="0">
                <a:latin typeface="+mn-lt"/>
              </a:rPr>
              <a:t>Federation Trust</a:t>
            </a:r>
            <a:endParaRPr lang="en-US" sz="1400" b="1" i="1" dirty="0">
              <a:latin typeface="+mn-lt"/>
            </a:endParaRPr>
          </a:p>
        </p:txBody>
      </p:sp>
      <p:sp>
        <p:nvSpPr>
          <p:cNvPr id="70" name="Line 6"/>
          <p:cNvSpPr>
            <a:spLocks noChangeShapeType="1"/>
          </p:cNvSpPr>
          <p:nvPr/>
        </p:nvSpPr>
        <p:spPr bwMode="auto">
          <a:xfrm flipV="1">
            <a:off x="1246729" y="3688079"/>
            <a:ext cx="2004471" cy="1590859"/>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a:tailEnd type="triangle" w="med" len="med"/>
          </a:ln>
          <a:effectLst>
            <a:outerShdw blurRad="50800" dist="38100" dir="2700000" algn="tl" rotWithShape="0">
              <a:prstClr val="black">
                <a:alpha val="40000"/>
              </a:prstClr>
            </a:outerShdw>
          </a:effectLst>
        </p:spPr>
        <p:txBody>
          <a:bodyPr/>
          <a:lstStyle/>
          <a:p>
            <a:endParaRPr lang="en-US">
              <a:latin typeface="+mn-lt"/>
            </a:endParaRPr>
          </a:p>
        </p:txBody>
      </p:sp>
      <p:sp>
        <p:nvSpPr>
          <p:cNvPr id="71" name="Line 6"/>
          <p:cNvSpPr>
            <a:spLocks noChangeShapeType="1"/>
          </p:cNvSpPr>
          <p:nvPr/>
        </p:nvSpPr>
        <p:spPr bwMode="auto">
          <a:xfrm flipV="1">
            <a:off x="953730" y="4021393"/>
            <a:ext cx="285135" cy="1229032"/>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a:tailEnd type="triangle" w="med" len="med"/>
          </a:ln>
          <a:effectLst>
            <a:outerShdw blurRad="50800" dist="38100" dir="2700000" algn="tl" rotWithShape="0">
              <a:prstClr val="black">
                <a:alpha val="40000"/>
              </a:prstClr>
            </a:outerShdw>
          </a:effectLst>
        </p:spPr>
        <p:txBody>
          <a:bodyPr/>
          <a:lstStyle/>
          <a:p>
            <a:endParaRPr lang="en-US">
              <a:latin typeface="+mn-lt"/>
            </a:endParaRPr>
          </a:p>
        </p:txBody>
      </p:sp>
      <p:sp>
        <p:nvSpPr>
          <p:cNvPr id="72" name="Line 6"/>
          <p:cNvSpPr>
            <a:spLocks noChangeShapeType="1"/>
          </p:cNvSpPr>
          <p:nvPr/>
        </p:nvSpPr>
        <p:spPr bwMode="auto">
          <a:xfrm flipH="1">
            <a:off x="1080567" y="4104966"/>
            <a:ext cx="290052" cy="1194620"/>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a:tailEnd type="triangle" w="med" len="med"/>
          </a:ln>
          <a:effectLst>
            <a:outerShdw blurRad="50800" dist="38100" dir="2700000" algn="tl" rotWithShape="0">
              <a:prstClr val="black">
                <a:alpha val="40000"/>
              </a:prstClr>
            </a:outerShdw>
          </a:effectLst>
        </p:spPr>
        <p:txBody>
          <a:bodyPr/>
          <a:lstStyle/>
          <a:p>
            <a:endParaRPr lang="en-US">
              <a:latin typeface="+mn-lt"/>
            </a:endParaRPr>
          </a:p>
        </p:txBody>
      </p:sp>
      <p:pic>
        <p:nvPicPr>
          <p:cNvPr id="35" name="Picture 2" descr="D:\Aeshen\TechNet 2006\12-December\Msft-longhorn-papers\TDM Deck\Windows Illustration Icons\Computer.png"/>
          <p:cNvPicPr>
            <a:picLocks noChangeAspect="1" noChangeArrowheads="1"/>
          </p:cNvPicPr>
          <p:nvPr/>
        </p:nvPicPr>
        <p:blipFill>
          <a:blip r:embed="rId4"/>
          <a:srcRect/>
          <a:stretch>
            <a:fillRect/>
          </a:stretch>
        </p:blipFill>
        <p:spPr bwMode="auto">
          <a:xfrm>
            <a:off x="3786904" y="5162111"/>
            <a:ext cx="894339" cy="894339"/>
          </a:xfrm>
          <a:prstGeom prst="rect">
            <a:avLst/>
          </a:prstGeom>
          <a:noFill/>
          <a:effectLst>
            <a:outerShdw blurRad="50800" dist="38100" dir="2700000" algn="tl" rotWithShape="0">
              <a:prstClr val="black">
                <a:alpha val="40000"/>
              </a:prstClr>
            </a:outerShdw>
          </a:effectLst>
        </p:spPr>
      </p:pic>
      <p:grpSp>
        <p:nvGrpSpPr>
          <p:cNvPr id="6" name="Group 37"/>
          <p:cNvGrpSpPr/>
          <p:nvPr/>
        </p:nvGrpSpPr>
        <p:grpSpPr>
          <a:xfrm>
            <a:off x="4462341" y="3926610"/>
            <a:ext cx="769072" cy="914400"/>
            <a:chOff x="3690181" y="4139970"/>
            <a:chExt cx="769072" cy="914400"/>
          </a:xfrm>
        </p:grpSpPr>
        <p:pic>
          <p:nvPicPr>
            <p:cNvPr id="34" name="Picture 1" descr="D:\Aeshen\TechNet 2006\12-December\Msft-longhorn-papers\TDM Deck\Windows Illustration Icons\Server.png"/>
            <p:cNvPicPr>
              <a:picLocks noChangeAspect="1" noChangeArrowheads="1"/>
            </p:cNvPicPr>
            <p:nvPr/>
          </p:nvPicPr>
          <p:blipFill>
            <a:blip r:embed="rId6" cstate="print"/>
            <a:srcRect/>
            <a:stretch>
              <a:fillRect/>
            </a:stretch>
          </p:blipFill>
          <p:spPr bwMode="auto">
            <a:xfrm>
              <a:off x="3690181" y="4139970"/>
              <a:ext cx="668215" cy="914400"/>
            </a:xfrm>
            <a:prstGeom prst="rect">
              <a:avLst/>
            </a:prstGeom>
            <a:noFill/>
            <a:effectLst>
              <a:outerShdw blurRad="50800" dist="38100" dir="2700000" algn="tl" rotWithShape="0">
                <a:prstClr val="black">
                  <a:alpha val="40000"/>
                </a:prstClr>
              </a:outerShdw>
            </a:effectLst>
          </p:spPr>
        </p:pic>
        <p:sp>
          <p:nvSpPr>
            <p:cNvPr id="36" name="Text Box 16"/>
            <p:cNvSpPr txBox="1">
              <a:spLocks noChangeArrowheads="1"/>
            </p:cNvSpPr>
            <p:nvPr/>
          </p:nvSpPr>
          <p:spPr bwMode="auto">
            <a:xfrm rot="612865">
              <a:off x="3729714" y="4259322"/>
              <a:ext cx="729539" cy="275460"/>
            </a:xfrm>
            <a:prstGeom prst="rect">
              <a:avLst/>
            </a:prstGeom>
            <a:noFill/>
            <a:ln w="9525">
              <a:noFill/>
              <a:miter lim="800000"/>
              <a:headEnd/>
              <a:tailEnd/>
            </a:ln>
            <a:scene3d>
              <a:camera prst="perspectiveContrastingRightFacing"/>
              <a:lightRig rig="threePt" dir="t"/>
            </a:scene3d>
          </p:spPr>
          <p:txBody>
            <a:bodyPr wrap="square">
              <a:spAutoFit/>
            </a:bodyPr>
            <a:lstStyle/>
            <a:p>
              <a:pPr>
                <a:spcBef>
                  <a:spcPct val="50000"/>
                </a:spcBef>
              </a:pPr>
              <a:r>
                <a:rPr lang="en-US" sz="1400" dirty="0" smtClean="0">
                  <a:solidFill>
                    <a:schemeClr val="bg2"/>
                  </a:solidFill>
                  <a:latin typeface="+mn-lt"/>
                </a:rPr>
                <a:t>RMS </a:t>
              </a:r>
              <a:endParaRPr lang="en-US" sz="1400" b="0" dirty="0">
                <a:solidFill>
                  <a:schemeClr val="bg2"/>
                </a:solidFill>
                <a:latin typeface="+mn-lt"/>
              </a:endParaRPr>
            </a:p>
          </p:txBody>
        </p:sp>
      </p:grpSp>
      <p:pic>
        <p:nvPicPr>
          <p:cNvPr id="205826" name="Picture 2" descr="D:\Aeshen\TechNet 2006\12-December\Msft-longhorn-papers\TDM Deck\Windows Illustration Icons\Legal Document.png"/>
          <p:cNvPicPr>
            <a:picLocks noChangeAspect="1" noChangeArrowheads="1"/>
          </p:cNvPicPr>
          <p:nvPr/>
        </p:nvPicPr>
        <p:blipFill>
          <a:blip r:embed="rId7" cstate="print"/>
          <a:srcRect/>
          <a:stretch>
            <a:fillRect/>
          </a:stretch>
        </p:blipFill>
        <p:spPr bwMode="auto">
          <a:xfrm>
            <a:off x="904240" y="5511800"/>
            <a:ext cx="563880" cy="563880"/>
          </a:xfrm>
          <a:prstGeom prst="rect">
            <a:avLst/>
          </a:prstGeom>
          <a:noFill/>
          <a:effectLst>
            <a:outerShdw blurRad="50800" dist="38100" dir="2700000" algn="tl" rotWithShape="0">
              <a:prstClr val="black">
                <a:alpha val="40000"/>
              </a:prstClr>
            </a:outerShdw>
          </a:effectLst>
        </p:spPr>
      </p:pic>
      <p:sp>
        <p:nvSpPr>
          <p:cNvPr id="44" name="Line 6"/>
          <p:cNvSpPr>
            <a:spLocks noChangeShapeType="1"/>
          </p:cNvSpPr>
          <p:nvPr/>
        </p:nvSpPr>
        <p:spPr bwMode="auto">
          <a:xfrm rot="10800000" flipV="1">
            <a:off x="1338169" y="3789679"/>
            <a:ext cx="2004471" cy="1590859"/>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a:tailEnd type="triangle" w="med" len="med"/>
          </a:ln>
          <a:effectLst>
            <a:outerShdw blurRad="50800" dist="38100" dir="2700000" algn="tl" rotWithShape="0">
              <a:prstClr val="black">
                <a:alpha val="40000"/>
              </a:prstClr>
            </a:outerShdw>
          </a:effectLst>
        </p:spPr>
        <p:txBody>
          <a:bodyPr/>
          <a:lstStyle/>
          <a:p>
            <a:endParaRPr lang="en-US">
              <a:latin typeface="+mn-lt"/>
            </a:endParaRPr>
          </a:p>
        </p:txBody>
      </p:sp>
      <p:sp>
        <p:nvSpPr>
          <p:cNvPr id="46" name="Line 6"/>
          <p:cNvSpPr>
            <a:spLocks noChangeShapeType="1"/>
          </p:cNvSpPr>
          <p:nvPr/>
        </p:nvSpPr>
        <p:spPr bwMode="auto">
          <a:xfrm flipV="1">
            <a:off x="1388969" y="4770408"/>
            <a:ext cx="2070223" cy="864128"/>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a:tailEnd type="triangle" w="med" len="med"/>
          </a:ln>
          <a:effectLst>
            <a:outerShdw blurRad="50800" dist="38100" dir="2700000" algn="tl" rotWithShape="0">
              <a:prstClr val="black">
                <a:alpha val="40000"/>
              </a:prstClr>
            </a:outerShdw>
          </a:effectLst>
        </p:spPr>
        <p:txBody>
          <a:bodyPr/>
          <a:lstStyle/>
          <a:p>
            <a:endParaRPr lang="en-US">
              <a:latin typeface="+mn-lt"/>
            </a:endParaRPr>
          </a:p>
        </p:txBody>
      </p:sp>
      <p:sp>
        <p:nvSpPr>
          <p:cNvPr id="47" name="Line 6"/>
          <p:cNvSpPr>
            <a:spLocks noChangeShapeType="1"/>
          </p:cNvSpPr>
          <p:nvPr/>
        </p:nvSpPr>
        <p:spPr bwMode="auto">
          <a:xfrm flipV="1">
            <a:off x="4142329" y="4429760"/>
            <a:ext cx="328071" cy="117656"/>
          </a:xfrm>
          <a:prstGeom prst="line">
            <a:avLst/>
          </a:prstGeom>
          <a:noFill/>
          <a:ln w="50800">
            <a:gradFill>
              <a:gsLst>
                <a:gs pos="0">
                  <a:srgbClr val="E6DCAC"/>
                </a:gs>
                <a:gs pos="12000">
                  <a:srgbClr val="E6D78A"/>
                </a:gs>
                <a:gs pos="30000">
                  <a:srgbClr val="C7AC4C"/>
                </a:gs>
                <a:gs pos="45000">
                  <a:srgbClr val="E6D78A"/>
                </a:gs>
                <a:gs pos="77000">
                  <a:srgbClr val="C7AC4C"/>
                </a:gs>
                <a:gs pos="100000">
                  <a:srgbClr val="E6DCAC"/>
                </a:gs>
              </a:gsLst>
              <a:lin ang="5400000" scaled="0"/>
            </a:gradFill>
            <a:round/>
            <a:headEnd/>
            <a:tailEnd type="triangle" w="med" len="med"/>
          </a:ln>
          <a:effectLst>
            <a:outerShdw blurRad="50800" dist="38100" dir="2700000" algn="tl" rotWithShape="0">
              <a:prstClr val="black">
                <a:alpha val="40000"/>
              </a:prstClr>
            </a:outerShdw>
          </a:effectLst>
        </p:spPr>
        <p:txBody>
          <a:bodyPr/>
          <a:lstStyle/>
          <a:p>
            <a:endParaRPr lang="en-US">
              <a:latin typeface="+mn-lt"/>
            </a:endParaRPr>
          </a:p>
        </p:txBody>
      </p:sp>
      <p:sp>
        <p:nvSpPr>
          <p:cNvPr id="41" name="AutoShape 3"/>
          <p:cNvSpPr>
            <a:spLocks noChangeArrowheads="1"/>
          </p:cNvSpPr>
          <p:nvPr/>
        </p:nvSpPr>
        <p:spPr bwMode="invGray">
          <a:xfrm>
            <a:off x="3495999" y="4417874"/>
            <a:ext cx="650240" cy="555123"/>
          </a:xfrm>
          <a:prstGeom prst="roundRect">
            <a:avLst>
              <a:gd name="adj" fmla="val 16667"/>
            </a:avLst>
          </a:prstGeom>
          <a:gradFill rotWithShape="1">
            <a:gsLst>
              <a:gs pos="0">
                <a:schemeClr val="bg2">
                  <a:alpha val="60000"/>
                </a:schemeClr>
              </a:gs>
              <a:gs pos="100000">
                <a:schemeClr val="tx2">
                  <a:lumMod val="75000"/>
                  <a:lumOff val="25000"/>
                  <a:alpha val="60000"/>
                </a:schemeClr>
              </a:gs>
            </a:gsLst>
            <a:lin ang="5400000" scaled="1"/>
          </a:gradFill>
          <a:ln w="12700" algn="ctr">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defRPr/>
            </a:pPr>
            <a:r>
              <a:rPr lang="en-US" sz="1400" dirty="0" smtClean="0">
                <a:solidFill>
                  <a:schemeClr val="tx1"/>
                </a:solidFill>
                <a:latin typeface="+mn-lt"/>
              </a:rPr>
              <a:t>Web</a:t>
            </a:r>
            <a:br>
              <a:rPr lang="en-US" sz="1400" dirty="0" smtClean="0">
                <a:solidFill>
                  <a:schemeClr val="tx1"/>
                </a:solidFill>
                <a:latin typeface="+mn-lt"/>
              </a:rPr>
            </a:br>
            <a:r>
              <a:rPr lang="en-US" sz="1400" dirty="0" smtClean="0">
                <a:solidFill>
                  <a:schemeClr val="tx1"/>
                </a:solidFill>
                <a:latin typeface="+mn-lt"/>
              </a:rPr>
              <a:t>SSO</a:t>
            </a:r>
            <a:endParaRPr lang="en-US" sz="1400" dirty="0">
              <a:solidFill>
                <a:schemeClr val="tx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childTnLst>
                                </p:cTn>
                              </p:par>
                            </p:childTnLst>
                          </p:cTn>
                        </p:par>
                        <p:par>
                          <p:cTn id="12" fill="hold">
                            <p:stCondLst>
                              <p:cond delay="2000"/>
                            </p:stCondLst>
                            <p:childTnLst>
                              <p:par>
                                <p:cTn id="13" presetID="22" presetClass="entr" presetSubtype="2"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2000"/>
                                        <p:tgtEl>
                                          <p:spTgt spid="9"/>
                                        </p:tgtEl>
                                      </p:cBhvr>
                                    </p:animEffect>
                                  </p:childTnLst>
                                </p:cTn>
                              </p:par>
                              <p:par>
                                <p:cTn id="16" presetID="22" presetClass="entr" presetSubtype="8" fill="hold" nodeType="withEffect">
                                  <p:stCondLst>
                                    <p:cond delay="500"/>
                                  </p:stCondLst>
                                  <p:childTnLst>
                                    <p:set>
                                      <p:cBhvr>
                                        <p:cTn id="17" dur="1" fill="hold">
                                          <p:stCondLst>
                                            <p:cond delay="0"/>
                                          </p:stCondLst>
                                        </p:cTn>
                                        <p:tgtEl>
                                          <p:spTgt spid="37">
                                            <p:txEl>
                                              <p:pRg st="0" end="0"/>
                                            </p:txEl>
                                          </p:spTgt>
                                        </p:tgtEl>
                                        <p:attrNameLst>
                                          <p:attrName>style.visibility</p:attrName>
                                        </p:attrNameLst>
                                      </p:cBhvr>
                                      <p:to>
                                        <p:strVal val="visible"/>
                                      </p:to>
                                    </p:set>
                                    <p:animEffect transition="in" filter="wipe(left)">
                                      <p:cBhvr>
                                        <p:cTn id="18" dur="1000"/>
                                        <p:tgtEl>
                                          <p:spTgt spid="37">
                                            <p:txEl>
                                              <p:pRg st="0" end="0"/>
                                            </p:txEl>
                                          </p:spTgt>
                                        </p:tgtEl>
                                      </p:cBhvr>
                                    </p:animEffect>
                                  </p:childTnLst>
                                </p:cTn>
                              </p:par>
                              <p:par>
                                <p:cTn id="19" presetID="10" presetClass="entr" presetSubtype="0" fill="hold" nodeType="withEffect">
                                  <p:stCondLst>
                                    <p:cond delay="500"/>
                                  </p:stCondLst>
                                  <p:childTnLst>
                                    <p:set>
                                      <p:cBhvr>
                                        <p:cTn id="20" dur="1" fill="hold">
                                          <p:stCondLst>
                                            <p:cond delay="0"/>
                                          </p:stCondLst>
                                        </p:cTn>
                                        <p:tgtEl>
                                          <p:spTgt spid="205826"/>
                                        </p:tgtEl>
                                        <p:attrNameLst>
                                          <p:attrName>style.visibility</p:attrName>
                                        </p:attrNameLst>
                                      </p:cBhvr>
                                      <p:to>
                                        <p:strVal val="visible"/>
                                      </p:to>
                                    </p:set>
                                    <p:animEffect transition="in" filter="fade">
                                      <p:cBhvr>
                                        <p:cTn id="21" dur="2000"/>
                                        <p:tgtEl>
                                          <p:spTgt spid="205826"/>
                                        </p:tgtEl>
                                      </p:cBhvr>
                                    </p:animEffect>
                                  </p:childTnLst>
                                </p:cTn>
                              </p:par>
                            </p:childTnLst>
                          </p:cTn>
                        </p:par>
                        <p:par>
                          <p:cTn id="22" fill="hold">
                            <p:stCondLst>
                              <p:cond delay="4500"/>
                            </p:stCondLst>
                            <p:childTnLst>
                              <p:par>
                                <p:cTn id="23" presetID="9" presetClass="emph" presetSubtype="0" nodeType="afterEffect">
                                  <p:stCondLst>
                                    <p:cond delay="0"/>
                                  </p:stCondLst>
                                  <p:childTnLst>
                                    <p:set>
                                      <p:cBhvr rctx="PPT">
                                        <p:cTn id="24" dur="indefinite"/>
                                        <p:tgtEl>
                                          <p:spTgt spid="205826"/>
                                        </p:tgtEl>
                                        <p:attrNameLst>
                                          <p:attrName>style.opacity</p:attrName>
                                        </p:attrNameLst>
                                      </p:cBhvr>
                                      <p:to>
                                        <p:strVal val="0.5"/>
                                      </p:to>
                                    </p:set>
                                    <p:animEffect filter="image" prLst="opacity: 0.5">
                                      <p:cBhvr rctx="IE">
                                        <p:cTn id="25" dur="indefinite"/>
                                        <p:tgtEl>
                                          <p:spTgt spid="205826"/>
                                        </p:tgtEl>
                                      </p:cBhvr>
                                    </p:animEffect>
                                  </p:childTnLst>
                                </p:cTn>
                              </p:par>
                            </p:childTnLst>
                          </p:cTn>
                        </p:par>
                        <p:par>
                          <p:cTn id="26" fill="hold">
                            <p:stCondLst>
                              <p:cond delay="4500"/>
                            </p:stCondLst>
                            <p:childTnLst>
                              <p:par>
                                <p:cTn id="27" presetID="26" presetClass="emph" presetSubtype="0" fill="hold" nodeType="afterEffect">
                                  <p:stCondLst>
                                    <p:cond delay="0"/>
                                  </p:stCondLst>
                                  <p:childTnLst>
                                    <p:animEffect transition="out" filter="fade">
                                      <p:cBhvr>
                                        <p:cTn id="28" dur="1000" tmFilter="0, 0; .2, .5; .8, .5; 1, 0"/>
                                        <p:tgtEl>
                                          <p:spTgt spid="205826"/>
                                        </p:tgtEl>
                                      </p:cBhvr>
                                    </p:animEffect>
                                    <p:animScale>
                                      <p:cBhvr>
                                        <p:cTn id="29" dur="500" autoRev="1" fill="hold"/>
                                        <p:tgtEl>
                                          <p:spTgt spid="205826"/>
                                        </p:tgtEl>
                                      </p:cBhvr>
                                      <p:by x="105000" y="105000"/>
                                    </p:animScale>
                                  </p:childTnLst>
                                </p:cTn>
                              </p:par>
                            </p:childTnLst>
                          </p:cTn>
                        </p:par>
                        <p:par>
                          <p:cTn id="30" fill="hold">
                            <p:stCondLst>
                              <p:cond delay="5500"/>
                            </p:stCondLst>
                            <p:childTnLst>
                              <p:par>
                                <p:cTn id="31" presetID="22" presetClass="entr" presetSubtype="8" fill="hold" grpId="0" nodeType="after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2000"/>
                                        <p:tgtEl>
                                          <p:spTgt spid="46"/>
                                        </p:tgtEl>
                                      </p:cBhvr>
                                    </p:animEffect>
                                  </p:childTnLst>
                                </p:cTn>
                              </p:par>
                              <p:par>
                                <p:cTn id="34" presetID="53" presetClass="entr" presetSubtype="0" fill="hold" grpId="0" nodeType="withEffect">
                                  <p:stCondLst>
                                    <p:cond delay="1000"/>
                                  </p:stCondLst>
                                  <p:childTnLst>
                                    <p:set>
                                      <p:cBhvr>
                                        <p:cTn id="35" dur="1" fill="hold">
                                          <p:stCondLst>
                                            <p:cond delay="0"/>
                                          </p:stCondLst>
                                        </p:cTn>
                                        <p:tgtEl>
                                          <p:spTgt spid="41"/>
                                        </p:tgtEl>
                                        <p:attrNameLst>
                                          <p:attrName>style.visibility</p:attrName>
                                        </p:attrNameLst>
                                      </p:cBhvr>
                                      <p:to>
                                        <p:strVal val="visible"/>
                                      </p:to>
                                    </p:set>
                                    <p:anim calcmode="lin" valueType="num">
                                      <p:cBhvr>
                                        <p:cTn id="36" dur="1000" fill="hold"/>
                                        <p:tgtEl>
                                          <p:spTgt spid="41"/>
                                        </p:tgtEl>
                                        <p:attrNameLst>
                                          <p:attrName>ppt_w</p:attrName>
                                        </p:attrNameLst>
                                      </p:cBhvr>
                                      <p:tavLst>
                                        <p:tav tm="0">
                                          <p:val>
                                            <p:fltVal val="0"/>
                                          </p:val>
                                        </p:tav>
                                        <p:tav tm="100000">
                                          <p:val>
                                            <p:strVal val="#ppt_w"/>
                                          </p:val>
                                        </p:tav>
                                      </p:tavLst>
                                    </p:anim>
                                    <p:anim calcmode="lin" valueType="num">
                                      <p:cBhvr>
                                        <p:cTn id="37" dur="1000" fill="hold"/>
                                        <p:tgtEl>
                                          <p:spTgt spid="41"/>
                                        </p:tgtEl>
                                        <p:attrNameLst>
                                          <p:attrName>ppt_h</p:attrName>
                                        </p:attrNameLst>
                                      </p:cBhvr>
                                      <p:tavLst>
                                        <p:tav tm="0">
                                          <p:val>
                                            <p:fltVal val="0"/>
                                          </p:val>
                                        </p:tav>
                                        <p:tav tm="100000">
                                          <p:val>
                                            <p:strVal val="#ppt_h"/>
                                          </p:val>
                                        </p:tav>
                                      </p:tavLst>
                                    </p:anim>
                                    <p:animEffect transition="in" filter="fade">
                                      <p:cBhvr>
                                        <p:cTn id="38" dur="1000"/>
                                        <p:tgtEl>
                                          <p:spTgt spid="41"/>
                                        </p:tgtEl>
                                      </p:cBhvr>
                                    </p:animEffect>
                                  </p:childTnLst>
                                </p:cTn>
                              </p:par>
                            </p:childTnLst>
                          </p:cTn>
                        </p:par>
                        <p:par>
                          <p:cTn id="39" fill="hold">
                            <p:stCondLst>
                              <p:cond delay="8500"/>
                            </p:stCondLst>
                            <p:childTnLst>
                              <p:par>
                                <p:cTn id="40" presetID="22" presetClass="entr" presetSubtype="4" fill="hold" grpId="0" nodeType="afterEffect">
                                  <p:stCondLst>
                                    <p:cond delay="500"/>
                                  </p:stCondLst>
                                  <p:childTnLst>
                                    <p:set>
                                      <p:cBhvr>
                                        <p:cTn id="41" dur="1" fill="hold">
                                          <p:stCondLst>
                                            <p:cond delay="0"/>
                                          </p:stCondLst>
                                        </p:cTn>
                                        <p:tgtEl>
                                          <p:spTgt spid="70"/>
                                        </p:tgtEl>
                                        <p:attrNameLst>
                                          <p:attrName>style.visibility</p:attrName>
                                        </p:attrNameLst>
                                      </p:cBhvr>
                                      <p:to>
                                        <p:strVal val="visible"/>
                                      </p:to>
                                    </p:set>
                                    <p:animEffect transition="in" filter="wipe(down)">
                                      <p:cBhvr>
                                        <p:cTn id="42" dur="2000"/>
                                        <p:tgtEl>
                                          <p:spTgt spid="70"/>
                                        </p:tgtEl>
                                      </p:cBhvr>
                                    </p:animEffect>
                                  </p:childTnLst>
                                </p:cTn>
                              </p:par>
                            </p:childTnLst>
                          </p:cTn>
                        </p:par>
                        <p:par>
                          <p:cTn id="43" fill="hold">
                            <p:stCondLst>
                              <p:cond delay="11000"/>
                            </p:stCondLst>
                            <p:childTnLst>
                              <p:par>
                                <p:cTn id="44" presetID="22" presetClass="entr" presetSubtype="1"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up)">
                                      <p:cBhvr>
                                        <p:cTn id="46" dur="2000"/>
                                        <p:tgtEl>
                                          <p:spTgt spid="44"/>
                                        </p:tgtEl>
                                      </p:cBhvr>
                                    </p:animEffect>
                                  </p:childTnLst>
                                </p:cTn>
                              </p:par>
                            </p:childTnLst>
                          </p:cTn>
                        </p:par>
                        <p:par>
                          <p:cTn id="47" fill="hold">
                            <p:stCondLst>
                              <p:cond delay="13000"/>
                            </p:stCondLst>
                            <p:childTnLst>
                              <p:par>
                                <p:cTn id="48" presetID="22" presetClass="entr" presetSubtype="4"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ipe(down)">
                                      <p:cBhvr>
                                        <p:cTn id="50" dur="2000"/>
                                        <p:tgtEl>
                                          <p:spTgt spid="71"/>
                                        </p:tgtEl>
                                      </p:cBhvr>
                                    </p:animEffect>
                                  </p:childTnLst>
                                </p:cTn>
                              </p:par>
                            </p:childTnLst>
                          </p:cTn>
                        </p:par>
                        <p:par>
                          <p:cTn id="51" fill="hold">
                            <p:stCondLst>
                              <p:cond delay="15000"/>
                            </p:stCondLst>
                            <p:childTnLst>
                              <p:par>
                                <p:cTn id="52" presetID="22" presetClass="entr" presetSubtype="1" fill="hold" grpId="0" nodeType="after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up)">
                                      <p:cBhvr>
                                        <p:cTn id="54" dur="2000"/>
                                        <p:tgtEl>
                                          <p:spTgt spid="72"/>
                                        </p:tgtEl>
                                      </p:cBhvr>
                                    </p:animEffect>
                                  </p:childTnLst>
                                </p:cTn>
                              </p:par>
                            </p:childTnLst>
                          </p:cTn>
                        </p:par>
                        <p:par>
                          <p:cTn id="55" fill="hold">
                            <p:stCondLst>
                              <p:cond delay="17000"/>
                            </p:stCondLst>
                            <p:childTnLst>
                              <p:par>
                                <p:cTn id="56" presetID="22" presetClass="entr" presetSubtype="4" fill="hold" grpId="1"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down)">
                                      <p:cBhvr>
                                        <p:cTn id="58" dur="2000"/>
                                        <p:tgtEl>
                                          <p:spTgt spid="70"/>
                                        </p:tgtEl>
                                      </p:cBhvr>
                                    </p:animEffect>
                                  </p:childTnLst>
                                </p:cTn>
                              </p:par>
                            </p:childTnLst>
                          </p:cTn>
                        </p:par>
                        <p:par>
                          <p:cTn id="59" fill="hold">
                            <p:stCondLst>
                              <p:cond delay="19000"/>
                            </p:stCondLst>
                            <p:childTnLst>
                              <p:par>
                                <p:cTn id="60" presetID="22" presetClass="entr" presetSubtype="1" fill="hold" grpId="1"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up)">
                                      <p:cBhvr>
                                        <p:cTn id="62" dur="2000"/>
                                        <p:tgtEl>
                                          <p:spTgt spid="44"/>
                                        </p:tgtEl>
                                      </p:cBhvr>
                                    </p:animEffect>
                                  </p:childTnLst>
                                </p:cTn>
                              </p:par>
                            </p:childTnLst>
                          </p:cTn>
                        </p:par>
                        <p:par>
                          <p:cTn id="63" fill="hold">
                            <p:stCondLst>
                              <p:cond delay="21000"/>
                            </p:stCondLst>
                            <p:childTnLst>
                              <p:par>
                                <p:cTn id="64" presetID="22" presetClass="entr" presetSubtype="8" fill="hold" grpId="1"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left)">
                                      <p:cBhvr>
                                        <p:cTn id="66" dur="2000"/>
                                        <p:tgtEl>
                                          <p:spTgt spid="46"/>
                                        </p:tgtEl>
                                      </p:cBhvr>
                                    </p:animEffect>
                                  </p:childTnLst>
                                </p:cTn>
                              </p:par>
                            </p:childTnLst>
                          </p:cTn>
                        </p:par>
                        <p:par>
                          <p:cTn id="67" fill="hold">
                            <p:stCondLst>
                              <p:cond delay="23000"/>
                            </p:stCondLst>
                            <p:childTnLst>
                              <p:par>
                                <p:cTn id="68" presetID="22" presetClass="entr" presetSubtype="8"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2000"/>
                                        <p:tgtEl>
                                          <p:spTgt spid="47"/>
                                        </p:tgtEl>
                                      </p:cBhvr>
                                    </p:animEffect>
                                  </p:childTnLst>
                                </p:cTn>
                              </p:par>
                            </p:childTnLst>
                          </p:cTn>
                        </p:par>
                        <p:par>
                          <p:cTn id="71" fill="hold">
                            <p:stCondLst>
                              <p:cond delay="25000"/>
                            </p:stCondLst>
                            <p:childTnLst>
                              <p:par>
                                <p:cTn id="72" presetID="26" presetClass="emph" presetSubtype="0" fill="hold" nodeType="afterEffect">
                                  <p:stCondLst>
                                    <p:cond delay="500"/>
                                  </p:stCondLst>
                                  <p:childTnLst>
                                    <p:animEffect transition="out" filter="fade">
                                      <p:cBhvr>
                                        <p:cTn id="73" dur="1000" tmFilter="0, 0; .2, .5; .8, .5; 1, 0"/>
                                        <p:tgtEl>
                                          <p:spTgt spid="205826"/>
                                        </p:tgtEl>
                                      </p:cBhvr>
                                    </p:animEffect>
                                    <p:animScale>
                                      <p:cBhvr>
                                        <p:cTn id="74" dur="500" autoRev="1" fill="hold"/>
                                        <p:tgtEl>
                                          <p:spTgt spid="205826"/>
                                        </p:tgtEl>
                                      </p:cBhvr>
                                      <p:by x="105000" y="105000"/>
                                    </p:animScale>
                                  </p:childTnLst>
                                </p:cTn>
                              </p:par>
                              <p:par>
                                <p:cTn id="75" presetID="9" presetClass="emph" presetSubtype="0" nodeType="withEffect">
                                  <p:stCondLst>
                                    <p:cond delay="500"/>
                                  </p:stCondLst>
                                  <p:childTnLst>
                                    <p:set>
                                      <p:cBhvr rctx="PPT">
                                        <p:cTn id="76" dur="indefinite"/>
                                        <p:tgtEl>
                                          <p:spTgt spid="205826"/>
                                        </p:tgtEl>
                                        <p:attrNameLst>
                                          <p:attrName>style.opacity</p:attrName>
                                        </p:attrNameLst>
                                      </p:cBhvr>
                                      <p:to>
                                        <p:strVal val="1"/>
                                      </p:to>
                                    </p:set>
                                    <p:animEffect filter="image" prLst="opacity: 1">
                                      <p:cBhvr rctx="IE">
                                        <p:cTn id="77" dur="indefinite"/>
                                        <p:tgtEl>
                                          <p:spTgt spid="2058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7">
                                            <p:txEl>
                                              <p:pRg st="1" end="1"/>
                                            </p:txEl>
                                          </p:spTgt>
                                        </p:tgtEl>
                                        <p:attrNameLst>
                                          <p:attrName>style.visibility</p:attrName>
                                        </p:attrNameLst>
                                      </p:cBhvr>
                                      <p:to>
                                        <p:strVal val="visible"/>
                                      </p:to>
                                    </p:set>
                                    <p:animEffect transition="in" filter="wipe(left)">
                                      <p:cBhvr>
                                        <p:cTn id="82" dur="1000"/>
                                        <p:tgtEl>
                                          <p:spTgt spid="37">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7">
                                            <p:txEl>
                                              <p:pRg st="2" end="2"/>
                                            </p:txEl>
                                          </p:spTgt>
                                        </p:tgtEl>
                                        <p:attrNameLst>
                                          <p:attrName>style.visibility</p:attrName>
                                        </p:attrNameLst>
                                      </p:cBhvr>
                                      <p:to>
                                        <p:strVal val="visible"/>
                                      </p:to>
                                    </p:set>
                                    <p:animEffect transition="in" filter="wipe(left)">
                                      <p:cBhvr>
                                        <p:cTn id="87" dur="1000"/>
                                        <p:tgtEl>
                                          <p:spTgt spid="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0" grpId="0" animBg="1"/>
      <p:bldP spid="70" grpId="1" animBg="1"/>
      <p:bldP spid="71" grpId="0" animBg="1"/>
      <p:bldP spid="72" grpId="0" animBg="1"/>
      <p:bldP spid="44" grpId="0" animBg="1"/>
      <p:bldP spid="44" grpId="1" animBg="1"/>
      <p:bldP spid="46" grpId="0" animBg="1"/>
      <p:bldP spid="46" grpId="1" animBg="1"/>
      <p:bldP spid="47" grpId="0" animBg="1"/>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1357290" y="2714620"/>
            <a:ext cx="6846667" cy="1477777"/>
          </a:xfrm>
          <a:prstGeom prst="rect">
            <a:avLst/>
          </a:prstGeom>
          <a:noFill/>
          <a:effectLst/>
        </p:spPr>
      </p:pic>
      <p:sp>
        <p:nvSpPr>
          <p:cNvPr id="3" name="Text Box 3"/>
          <p:cNvSpPr txBox="1">
            <a:spLocks noChangeArrowheads="1"/>
          </p:cNvSpPr>
          <p:nvPr/>
        </p:nvSpPr>
        <p:spPr bwMode="auto">
          <a:xfrm>
            <a:off x="381000" y="6219825"/>
            <a:ext cx="8148638" cy="350838"/>
          </a:xfrm>
          <a:prstGeom prst="rect">
            <a:avLst/>
          </a:prstGeom>
          <a:noFill/>
          <a:ln w="12700">
            <a:noFill/>
            <a:miter lim="800000"/>
            <a:headEnd type="none" w="sm" len="sm"/>
            <a:tailEnd type="none" w="sm" len="sm"/>
          </a:ln>
          <a:effectLst/>
        </p:spPr>
        <p:txBody>
          <a:bodyPr>
            <a:spAutoFit/>
          </a:bodyPr>
          <a:lstStyle/>
          <a:p>
            <a:pPr algn="ctr" eaLnBrk="0" hangingPunct="0"/>
            <a:r>
              <a:rPr lang="en-AU" sz="900">
                <a:solidFill>
                  <a:schemeClr val="bg1"/>
                </a:solidFill>
                <a:effectLst/>
                <a:latin typeface="Segoe Semibold" pitchFamily="34" charset="0"/>
                <a:cs typeface="Arial" charset="0"/>
              </a:rPr>
              <a:t>© 2005 Microsoft Corporation. All rights reserved.</a:t>
            </a:r>
          </a:p>
          <a:p>
            <a:pPr algn="ctr" eaLnBrk="0" hangingPunct="0"/>
            <a:r>
              <a:rPr lang="en-AU" sz="800">
                <a:solidFill>
                  <a:schemeClr val="bg1"/>
                </a:solidFill>
                <a:effectLst/>
                <a:latin typeface="Segoe Semibold" pitchFamily="34" charset="0"/>
                <a:cs typeface="Arial" charset="0"/>
              </a:rPr>
              <a:t>This presentation is for informational purposes only. Microsoft makes no warranties, express or implied, in this summary.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Windows Server</a:t>
            </a:r>
            <a:r>
              <a:rPr kumimoji="0" lang="en-US" sz="4400" b="1" i="1" u="none" strike="noStrike" kern="1200" cap="none" spc="0" normalizeH="0" noProof="0" dirty="0" smtClean="0">
                <a:ln>
                  <a:noFill/>
                </a:ln>
                <a:solidFill>
                  <a:srgbClr val="FFC000"/>
                </a:solidFill>
                <a:effectLst/>
                <a:uLnTx/>
                <a:uFillTx/>
                <a:latin typeface="+mj-lt"/>
                <a:ea typeface="+mj-ea"/>
                <a:cs typeface="+mj-cs"/>
              </a:rPr>
              <a:t> 2008 Security</a:t>
            </a:r>
            <a:endParaRPr kumimoji="0" lang="en-US" sz="4400" b="1" i="1" u="none" strike="noStrike" kern="1200" cap="none" spc="0" normalizeH="0" baseline="0" noProof="0" dirty="0" smtClean="0">
              <a:ln>
                <a:noFill/>
              </a:ln>
              <a:solidFill>
                <a:srgbClr val="FFC000"/>
              </a:solidFill>
              <a:effectLst/>
              <a:uLnTx/>
              <a:uFillTx/>
              <a:latin typeface="+mj-lt"/>
              <a:ea typeface="+mj-ea"/>
              <a:cs typeface="+mj-cs"/>
            </a:endParaRPr>
          </a:p>
        </p:txBody>
      </p:sp>
      <p:sp>
        <p:nvSpPr>
          <p:cNvPr id="4" name="TextBox 3"/>
          <p:cNvSpPr txBox="1"/>
          <p:nvPr/>
        </p:nvSpPr>
        <p:spPr>
          <a:xfrm>
            <a:off x="500034" y="1214422"/>
            <a:ext cx="5500726" cy="4929222"/>
          </a:xfrm>
          <a:prstGeom prst="rect">
            <a:avLst/>
          </a:prstGeom>
        </p:spPr>
        <p:txBody>
          <a:bodyPr vert="horz" wrap="none" lIns="91440" tIns="45720" rIns="91440" bIns="45720" rtlCol="0" anchor="ctr">
            <a:normAutofit/>
          </a:bodyPr>
          <a:lstStyle/>
          <a:p>
            <a:pPr>
              <a:spcBef>
                <a:spcPct val="0"/>
              </a:spcBef>
              <a:buFont typeface="Wingdings" pitchFamily="2" charset="2"/>
              <a:buChar char="q"/>
            </a:pPr>
            <a:r>
              <a:rPr kumimoji="0" lang="en-US" sz="2800" b="1" u="none" strike="noStrike" kern="1200" cap="none" spc="0" normalizeH="0" noProof="0" dirty="0" smtClean="0">
                <a:ln>
                  <a:noFill/>
                </a:ln>
                <a:solidFill>
                  <a:schemeClr val="bg1"/>
                </a:solidFill>
                <a:effectLst/>
                <a:uLnTx/>
                <a:uFillTx/>
                <a:latin typeface="+mj-lt"/>
                <a:ea typeface="+mj-ea"/>
                <a:cs typeface="+mj-cs"/>
              </a:rPr>
              <a:t> Improved Networking</a:t>
            </a:r>
          </a:p>
          <a:p>
            <a:pPr>
              <a:spcBef>
                <a:spcPct val="0"/>
              </a:spcBef>
              <a:buFont typeface="Wingdings" pitchFamily="2" charset="2"/>
              <a:buChar char="q"/>
            </a:pPr>
            <a:r>
              <a:rPr lang="en-US" sz="2800" b="1" dirty="0" smtClean="0">
                <a:solidFill>
                  <a:schemeClr val="bg1"/>
                </a:solidFill>
                <a:latin typeface="+mj-lt"/>
                <a:ea typeface="+mj-ea"/>
                <a:cs typeface="+mj-cs"/>
              </a:rPr>
              <a:t> Complex Server Protection</a:t>
            </a:r>
          </a:p>
          <a:p>
            <a:pPr>
              <a:spcBef>
                <a:spcPct val="0"/>
              </a:spcBef>
              <a:buFont typeface="Wingdings" pitchFamily="2" charset="2"/>
              <a:buChar char="q"/>
            </a:pPr>
            <a:r>
              <a:rPr kumimoji="0" lang="en-US" sz="2800" b="1" u="none" strike="noStrike" kern="1200" cap="none" spc="0" normalizeH="0" baseline="0" noProof="0" dirty="0" smtClean="0">
                <a:ln>
                  <a:noFill/>
                </a:ln>
                <a:solidFill>
                  <a:schemeClr val="bg1"/>
                </a:solidFill>
                <a:effectLst/>
                <a:uLnTx/>
                <a:uFillTx/>
                <a:latin typeface="+mj-lt"/>
                <a:ea typeface="+mj-ea"/>
                <a:cs typeface="+mj-cs"/>
              </a:rPr>
              <a:t> Server</a:t>
            </a:r>
            <a:r>
              <a:rPr kumimoji="0" lang="en-US" sz="2800" b="1" u="none" strike="noStrike" kern="1200" cap="none" spc="0" normalizeH="0" noProof="0" dirty="0" smtClean="0">
                <a:ln>
                  <a:noFill/>
                </a:ln>
                <a:solidFill>
                  <a:schemeClr val="bg1"/>
                </a:solidFill>
                <a:effectLst/>
                <a:uLnTx/>
                <a:uFillTx/>
                <a:latin typeface="+mj-lt"/>
                <a:ea typeface="+mj-ea"/>
                <a:cs typeface="+mj-cs"/>
              </a:rPr>
              <a:t>  Hardening</a:t>
            </a:r>
          </a:p>
          <a:p>
            <a:pPr>
              <a:spcBef>
                <a:spcPct val="0"/>
              </a:spcBef>
              <a:buFont typeface="Wingdings" pitchFamily="2" charset="2"/>
              <a:buChar char="q"/>
            </a:pPr>
            <a:r>
              <a:rPr lang="en-US" sz="2800" b="1" baseline="0" dirty="0" smtClean="0">
                <a:solidFill>
                  <a:schemeClr val="bg1"/>
                </a:solidFill>
                <a:latin typeface="+mj-lt"/>
                <a:ea typeface="+mj-ea"/>
                <a:cs typeface="+mj-cs"/>
              </a:rPr>
              <a:t> BitLocker</a:t>
            </a:r>
            <a:r>
              <a:rPr lang="en-US" sz="2800" b="1" dirty="0" smtClean="0">
                <a:solidFill>
                  <a:schemeClr val="bg1"/>
                </a:solidFill>
                <a:latin typeface="+mj-lt"/>
                <a:ea typeface="+mj-ea"/>
                <a:cs typeface="+mj-cs"/>
              </a:rPr>
              <a:t> ™ Drive Encryption</a:t>
            </a:r>
          </a:p>
          <a:p>
            <a:pPr>
              <a:spcBef>
                <a:spcPct val="0"/>
              </a:spcBef>
              <a:buFont typeface="Wingdings" pitchFamily="2" charset="2"/>
              <a:buChar char="q"/>
            </a:pPr>
            <a:r>
              <a:rPr lang="en-US" sz="2800" b="1" dirty="0" smtClean="0">
                <a:solidFill>
                  <a:schemeClr val="bg1"/>
                </a:solidFill>
                <a:latin typeface="+mj-lt"/>
                <a:ea typeface="+mj-ea"/>
                <a:cs typeface="+mj-cs"/>
              </a:rPr>
              <a:t> Network Access Protection</a:t>
            </a:r>
          </a:p>
          <a:p>
            <a:pPr>
              <a:spcBef>
                <a:spcPct val="0"/>
              </a:spcBef>
              <a:buFont typeface="Wingdings" pitchFamily="2" charset="2"/>
              <a:buChar char="q"/>
            </a:pPr>
            <a:r>
              <a:rPr lang="en-US" sz="2800" b="1" dirty="0" smtClean="0">
                <a:solidFill>
                  <a:schemeClr val="bg1"/>
                </a:solidFill>
                <a:latin typeface="+mj-lt"/>
                <a:ea typeface="+mj-ea"/>
                <a:cs typeface="+mj-cs"/>
              </a:rPr>
              <a:t> Server Core</a:t>
            </a:r>
          </a:p>
          <a:p>
            <a:pPr>
              <a:spcBef>
                <a:spcPct val="0"/>
              </a:spcBef>
              <a:buFont typeface="Wingdings" pitchFamily="2" charset="2"/>
              <a:buChar char="q"/>
            </a:pPr>
            <a:r>
              <a:rPr lang="en-US" sz="2800" b="1" dirty="0" smtClean="0">
                <a:solidFill>
                  <a:schemeClr val="bg1"/>
                </a:solidFill>
                <a:latin typeface="+mj-lt"/>
                <a:ea typeface="+mj-ea"/>
                <a:cs typeface="+mj-cs"/>
              </a:rPr>
              <a:t> Read-only Domain controller</a:t>
            </a:r>
          </a:p>
          <a:p>
            <a:pPr>
              <a:spcBef>
                <a:spcPct val="0"/>
              </a:spcBef>
              <a:buFont typeface="Wingdings" pitchFamily="2" charset="2"/>
              <a:buChar char="q"/>
            </a:pPr>
            <a:r>
              <a:rPr lang="en-US" sz="2800" b="1" dirty="0" smtClean="0">
                <a:solidFill>
                  <a:schemeClr val="bg1"/>
                </a:solidFill>
                <a:latin typeface="+mj-lt"/>
                <a:ea typeface="+mj-ea"/>
                <a:cs typeface="+mj-cs"/>
              </a:rPr>
              <a:t> AD Right Management Services</a:t>
            </a:r>
          </a:p>
          <a:p>
            <a:pPr>
              <a:spcBef>
                <a:spcPct val="0"/>
              </a:spcBef>
              <a:buFont typeface="Wingdings" pitchFamily="2" charset="2"/>
              <a:buChar char="q"/>
            </a:pPr>
            <a:r>
              <a:rPr lang="en-US" sz="2800" b="1" dirty="0" smtClean="0">
                <a:solidFill>
                  <a:schemeClr val="bg1"/>
                </a:solidFill>
                <a:latin typeface="+mj-lt"/>
                <a:ea typeface="+mj-ea"/>
                <a:cs typeface="+mj-cs"/>
              </a:rPr>
              <a:t> AD Federation Services</a:t>
            </a:r>
          </a:p>
          <a:p>
            <a:pPr>
              <a:spcBef>
                <a:spcPct val="0"/>
              </a:spcBef>
              <a:buFont typeface="Wingdings" pitchFamily="2" charset="2"/>
              <a:buChar char="q"/>
            </a:pPr>
            <a:endParaRPr lang="en-US" sz="2800" b="1" dirty="0" smtClean="0">
              <a:solidFill>
                <a:schemeClr val="bg1"/>
              </a:solidFill>
              <a:latin typeface="+mj-lt"/>
              <a:ea typeface="+mj-ea"/>
              <a:cs typeface="+mj-cs"/>
            </a:endParaRPr>
          </a:p>
          <a:p>
            <a:pPr>
              <a:spcBef>
                <a:spcPct val="0"/>
              </a:spcBef>
              <a:buFont typeface="Wingdings" pitchFamily="2" charset="2"/>
              <a:buChar char="q"/>
            </a:pPr>
            <a:endParaRPr lang="en-US" sz="2800" b="1" dirty="0" smtClean="0">
              <a:solidFill>
                <a:schemeClr val="bg1"/>
              </a:solidFill>
              <a:latin typeface="+mj-lt"/>
              <a:ea typeface="+mj-ea"/>
              <a:cs typeface="+mj-cs"/>
            </a:endParaRPr>
          </a:p>
          <a:p>
            <a:pPr>
              <a:spcBef>
                <a:spcPct val="0"/>
              </a:spcBef>
              <a:buFont typeface="Wingdings" pitchFamily="2" charset="2"/>
              <a:buChar char="q"/>
            </a:pPr>
            <a:endParaRPr kumimoji="0" lang="en-US" sz="2800" b="1"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Complete Redesign</a:t>
            </a:r>
            <a:r>
              <a:rPr kumimoji="0" lang="en-US" sz="4400" b="1" i="1" u="none" strike="noStrike" kern="1200" cap="none" spc="0" normalizeH="0" noProof="0" dirty="0" smtClean="0">
                <a:ln>
                  <a:noFill/>
                </a:ln>
                <a:solidFill>
                  <a:srgbClr val="FFC000"/>
                </a:solidFill>
                <a:effectLst/>
                <a:uLnTx/>
                <a:uFillTx/>
                <a:latin typeface="+mj-lt"/>
                <a:ea typeface="+mj-ea"/>
                <a:cs typeface="+mj-cs"/>
              </a:rPr>
              <a:t> of TCP/IP</a:t>
            </a:r>
            <a:endParaRPr kumimoji="0" lang="en-US" sz="4400" b="1" i="1" u="none" strike="noStrike" kern="1200" cap="none" spc="0" normalizeH="0" baseline="0" noProof="0" dirty="0" smtClean="0">
              <a:ln>
                <a:noFill/>
              </a:ln>
              <a:solidFill>
                <a:srgbClr val="FFC000"/>
              </a:solidFill>
              <a:effectLst/>
              <a:uLnTx/>
              <a:uFillTx/>
              <a:latin typeface="+mj-lt"/>
              <a:ea typeface="+mj-ea"/>
              <a:cs typeface="+mj-cs"/>
            </a:endParaRPr>
          </a:p>
        </p:txBody>
      </p:sp>
      <p:sp>
        <p:nvSpPr>
          <p:cNvPr id="6" name="Rectangle 26625"/>
          <p:cNvSpPr>
            <a:spLocks noChangeArrowheads="1"/>
          </p:cNvSpPr>
          <p:nvPr/>
        </p:nvSpPr>
        <p:spPr bwMode="auto">
          <a:xfrm rot="5400000">
            <a:off x="6453024" y="2994032"/>
            <a:ext cx="1143000" cy="355600"/>
          </a:xfrm>
          <a:prstGeom prst="rect">
            <a:avLst/>
          </a:prstGeom>
          <a:gradFill>
            <a:gsLst>
              <a:gs pos="0">
                <a:srgbClr val="FFFF97"/>
              </a:gs>
              <a:gs pos="100000">
                <a:schemeClr val="tx1">
                  <a:lumMod val="75000"/>
                </a:schemeClr>
              </a:gs>
              <a:gs pos="100000">
                <a:schemeClr val="accent1">
                  <a:tint val="23500"/>
                  <a:satMod val="160000"/>
                </a:schemeClr>
              </a:gs>
            </a:gsLst>
            <a:lin ang="5400000" scaled="0"/>
          </a:gradFill>
          <a:ln w="12700" algn="ctr">
            <a:solidFill>
              <a:srgbClr val="B2B2B2"/>
            </a:solid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000" b="1" dirty="0">
                <a:solidFill>
                  <a:schemeClr val="bg2"/>
                </a:solidFill>
                <a:latin typeface="+mn-lt"/>
              </a:rPr>
              <a:t>Inspection API</a:t>
            </a:r>
          </a:p>
        </p:txBody>
      </p:sp>
      <p:sp>
        <p:nvSpPr>
          <p:cNvPr id="7" name="Rectangle 26628"/>
          <p:cNvSpPr>
            <a:spLocks noChangeArrowheads="1"/>
          </p:cNvSpPr>
          <p:nvPr/>
        </p:nvSpPr>
        <p:spPr bwMode="auto">
          <a:xfrm>
            <a:off x="1877849" y="1893894"/>
            <a:ext cx="1635125" cy="350838"/>
          </a:xfrm>
          <a:prstGeom prst="rect">
            <a:avLst/>
          </a:prstGeom>
          <a:gradFill rotWithShape="0">
            <a:gsLst>
              <a:gs pos="0">
                <a:srgbClr val="FFFF97"/>
              </a:gs>
              <a:gs pos="100000">
                <a:schemeClr val="tx1">
                  <a:lumMod val="75000"/>
                </a:schemeClr>
              </a:gs>
              <a:gs pos="100000">
                <a:schemeClr val="accent1">
                  <a:tint val="23500"/>
                  <a:satMod val="160000"/>
                </a:schemeClr>
              </a:gs>
            </a:gsLst>
            <a:lin ang="5400000" scaled="0"/>
          </a:gradFill>
          <a:ln w="12700" algn="ctr">
            <a:solidFill>
              <a:srgbClr val="B2B2B2"/>
            </a:solid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400" b="1" dirty="0">
                <a:solidFill>
                  <a:schemeClr val="bg2"/>
                </a:solidFill>
                <a:latin typeface="+mn-lt"/>
              </a:rPr>
              <a:t>WSK</a:t>
            </a:r>
          </a:p>
        </p:txBody>
      </p:sp>
      <p:sp>
        <p:nvSpPr>
          <p:cNvPr id="8" name="Rectangle 26629"/>
          <p:cNvSpPr>
            <a:spLocks noChangeArrowheads="1"/>
          </p:cNvSpPr>
          <p:nvPr/>
        </p:nvSpPr>
        <p:spPr bwMode="auto">
          <a:xfrm>
            <a:off x="1879436" y="1436694"/>
            <a:ext cx="1635125" cy="358775"/>
          </a:xfrm>
          <a:prstGeom prst="rect">
            <a:avLst/>
          </a:prstGeom>
          <a:gradFill rotWithShape="0">
            <a:gsLst>
              <a:gs pos="0">
                <a:srgbClr val="FFFF97"/>
              </a:gs>
              <a:gs pos="100000">
                <a:schemeClr val="tx1">
                  <a:lumMod val="75000"/>
                </a:schemeClr>
              </a:gs>
              <a:gs pos="100000">
                <a:schemeClr val="accent1">
                  <a:tint val="23500"/>
                  <a:satMod val="160000"/>
                </a:schemeClr>
              </a:gs>
            </a:gsLst>
            <a:lin ang="5400000" scaled="0"/>
          </a:gradFill>
          <a:ln w="12700" algn="ctr">
            <a:solidFill>
              <a:srgbClr val="B2B2B2"/>
            </a:solid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400" b="1" dirty="0">
                <a:solidFill>
                  <a:schemeClr val="bg2"/>
                </a:solidFill>
                <a:latin typeface="+mn-lt"/>
              </a:rPr>
              <a:t>WSK Clients</a:t>
            </a:r>
          </a:p>
        </p:txBody>
      </p:sp>
      <p:sp>
        <p:nvSpPr>
          <p:cNvPr id="9" name="Rectangle 26630"/>
          <p:cNvSpPr>
            <a:spLocks noChangeArrowheads="1"/>
          </p:cNvSpPr>
          <p:nvPr/>
        </p:nvSpPr>
        <p:spPr bwMode="auto">
          <a:xfrm>
            <a:off x="5416386" y="1430344"/>
            <a:ext cx="1638300" cy="204788"/>
          </a:xfrm>
          <a:prstGeom prst="rect">
            <a:avLst/>
          </a:prstGeom>
          <a:gradFill rotWithShape="0">
            <a:gsLst>
              <a:gs pos="0">
                <a:srgbClr val="FFFF97"/>
              </a:gs>
              <a:gs pos="100000">
                <a:schemeClr val="tx1">
                  <a:lumMod val="75000"/>
                </a:schemeClr>
              </a:gs>
              <a:gs pos="100000">
                <a:schemeClr val="accent1">
                  <a:tint val="23500"/>
                  <a:satMod val="160000"/>
                </a:schemeClr>
              </a:gs>
            </a:gsLst>
            <a:lin ang="5400000" scaled="0"/>
          </a:gradFill>
          <a:ln w="12700" algn="ctr">
            <a:solidFill>
              <a:srgbClr val="B2B2B2"/>
            </a:solid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eaLnBrk="0" hangingPunct="0">
              <a:lnSpc>
                <a:spcPct val="85000"/>
              </a:lnSpc>
              <a:spcBef>
                <a:spcPct val="20000"/>
              </a:spcBef>
            </a:pPr>
            <a:r>
              <a:rPr lang="en-US" sz="1400" b="1" dirty="0">
                <a:solidFill>
                  <a:schemeClr val="bg2"/>
                </a:solidFill>
                <a:latin typeface="+mn-lt"/>
              </a:rPr>
              <a:t>TDI Clients</a:t>
            </a:r>
          </a:p>
        </p:txBody>
      </p:sp>
      <p:sp>
        <p:nvSpPr>
          <p:cNvPr id="10" name="Rectangle 26631"/>
          <p:cNvSpPr>
            <a:spLocks noChangeArrowheads="1"/>
          </p:cNvSpPr>
          <p:nvPr/>
        </p:nvSpPr>
        <p:spPr bwMode="auto">
          <a:xfrm>
            <a:off x="2331874" y="4079882"/>
            <a:ext cx="4241800" cy="349250"/>
          </a:xfrm>
          <a:prstGeom prst="rect">
            <a:avLst/>
          </a:prstGeom>
          <a:gradFill rotWithShape="0">
            <a:gsLst>
              <a:gs pos="0">
                <a:srgbClr val="FFFF97"/>
              </a:gs>
              <a:gs pos="100000">
                <a:schemeClr val="tx1">
                  <a:lumMod val="75000"/>
                </a:schemeClr>
              </a:gs>
              <a:gs pos="100000">
                <a:schemeClr val="accent1">
                  <a:tint val="23500"/>
                  <a:satMod val="160000"/>
                </a:schemeClr>
              </a:gs>
            </a:gsLst>
            <a:lin ang="5400000" scaled="0"/>
          </a:gradFill>
          <a:ln w="12700" algn="ctr">
            <a:solidFill>
              <a:srgbClr val="B2B2B2"/>
            </a:solid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eaLnBrk="0" hangingPunct="0">
              <a:lnSpc>
                <a:spcPct val="85000"/>
              </a:lnSpc>
              <a:spcBef>
                <a:spcPct val="20000"/>
              </a:spcBef>
            </a:pPr>
            <a:r>
              <a:rPr lang="en-US" sz="1400" b="1" dirty="0">
                <a:solidFill>
                  <a:schemeClr val="bg2"/>
                </a:solidFill>
                <a:latin typeface="+mn-lt"/>
              </a:rPr>
              <a:t>NDIS</a:t>
            </a:r>
          </a:p>
        </p:txBody>
      </p:sp>
      <p:sp>
        <p:nvSpPr>
          <p:cNvPr id="11" name="Straight Connector 26640"/>
          <p:cNvSpPr>
            <a:spLocks noChangeShapeType="1"/>
          </p:cNvSpPr>
          <p:nvPr/>
        </p:nvSpPr>
        <p:spPr bwMode="auto">
          <a:xfrm>
            <a:off x="1415886" y="1338269"/>
            <a:ext cx="6505575" cy="0"/>
          </a:xfrm>
          <a:prstGeom prst="line">
            <a:avLst/>
          </a:prstGeom>
          <a:noFill/>
          <a:ln w="31750" algn="ctr">
            <a:solidFill>
              <a:srgbClr val="FFFFFF"/>
            </a:solidFill>
            <a:prstDash val="sysDot"/>
            <a:round/>
            <a:headEnd/>
            <a:tailEnd/>
          </a:ln>
          <a:effectLst>
            <a:glow rad="63500">
              <a:schemeClr val="accent1">
                <a:satMod val="175000"/>
                <a:alpha val="40000"/>
              </a:schemeClr>
            </a:glow>
          </a:effectLst>
        </p:spPr>
        <p:txBody>
          <a:bodyPr vert="horz" wrap="square" lIns="91440" tIns="45720" rIns="91440" bIns="45720" numCol="1" anchor="ctr" anchorCtr="0" compatLnSpc="1">
            <a:prstTxWarp prst="textNoShape">
              <a:avLst/>
            </a:prstTxWarp>
          </a:bodyPr>
          <a:lstStyle/>
          <a:p>
            <a:endParaRPr lang="en-US" dirty="0">
              <a:latin typeface="+mn-lt"/>
            </a:endParaRPr>
          </a:p>
        </p:txBody>
      </p:sp>
      <p:sp>
        <p:nvSpPr>
          <p:cNvPr id="12" name="Rectangle 26642"/>
          <p:cNvSpPr>
            <a:spLocks noChangeArrowheads="1"/>
          </p:cNvSpPr>
          <p:nvPr/>
        </p:nvSpPr>
        <p:spPr bwMode="auto">
          <a:xfrm>
            <a:off x="3644736" y="1430344"/>
            <a:ext cx="1644650" cy="806450"/>
          </a:xfrm>
          <a:prstGeom prst="rect">
            <a:avLst/>
          </a:prstGeom>
          <a:gradFill rotWithShape="0">
            <a:gsLst>
              <a:gs pos="0">
                <a:srgbClr val="FFFF97"/>
              </a:gs>
              <a:gs pos="100000">
                <a:schemeClr val="tx1">
                  <a:lumMod val="75000"/>
                </a:schemeClr>
              </a:gs>
              <a:gs pos="100000">
                <a:schemeClr val="accent1">
                  <a:tint val="23500"/>
                  <a:satMod val="160000"/>
                </a:schemeClr>
              </a:gs>
            </a:gsLst>
            <a:lin ang="5400000" scaled="0"/>
          </a:gradFill>
          <a:ln w="12700" algn="ctr">
            <a:solidFill>
              <a:srgbClr val="B2B2B2"/>
            </a:solid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400" b="1" dirty="0">
                <a:solidFill>
                  <a:schemeClr val="bg2"/>
                </a:solidFill>
                <a:latin typeface="+mn-lt"/>
              </a:rPr>
              <a:t>AFD</a:t>
            </a:r>
          </a:p>
        </p:txBody>
      </p:sp>
      <p:sp>
        <p:nvSpPr>
          <p:cNvPr id="13" name="Rectangle 26643"/>
          <p:cNvSpPr>
            <a:spLocks noChangeArrowheads="1"/>
          </p:cNvSpPr>
          <p:nvPr/>
        </p:nvSpPr>
        <p:spPr bwMode="auto">
          <a:xfrm>
            <a:off x="5411624" y="2038357"/>
            <a:ext cx="1635125" cy="196850"/>
          </a:xfrm>
          <a:prstGeom prst="rect">
            <a:avLst/>
          </a:prstGeom>
          <a:gradFill rotWithShape="0">
            <a:gsLst>
              <a:gs pos="0">
                <a:srgbClr val="FFFF97"/>
              </a:gs>
              <a:gs pos="100000">
                <a:schemeClr val="tx1">
                  <a:lumMod val="75000"/>
                </a:schemeClr>
              </a:gs>
              <a:gs pos="100000">
                <a:schemeClr val="accent1">
                  <a:tint val="23500"/>
                  <a:satMod val="160000"/>
                </a:schemeClr>
              </a:gs>
            </a:gsLst>
            <a:lin ang="5400000" scaled="0"/>
          </a:gradFill>
          <a:ln w="12700" algn="ctr">
            <a:solidFill>
              <a:srgbClr val="B2B2B2"/>
            </a:solid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400" b="1" dirty="0">
                <a:solidFill>
                  <a:schemeClr val="bg2"/>
                </a:solidFill>
                <a:latin typeface="+mn-lt"/>
              </a:rPr>
              <a:t>TDX</a:t>
            </a:r>
          </a:p>
        </p:txBody>
      </p:sp>
      <p:sp>
        <p:nvSpPr>
          <p:cNvPr id="14" name="Rectangle 26644"/>
          <p:cNvSpPr>
            <a:spLocks noChangeArrowheads="1"/>
          </p:cNvSpPr>
          <p:nvPr/>
        </p:nvSpPr>
        <p:spPr bwMode="auto">
          <a:xfrm>
            <a:off x="5413211" y="1738319"/>
            <a:ext cx="1633538" cy="201613"/>
          </a:xfrm>
          <a:prstGeom prst="rect">
            <a:avLst/>
          </a:prstGeom>
          <a:gradFill rotWithShape="0">
            <a:gsLst>
              <a:gs pos="0">
                <a:srgbClr val="FFFF97"/>
              </a:gs>
              <a:gs pos="100000">
                <a:schemeClr val="tx1">
                  <a:lumMod val="75000"/>
                </a:schemeClr>
              </a:gs>
              <a:gs pos="100000">
                <a:schemeClr val="accent1">
                  <a:tint val="23500"/>
                  <a:satMod val="160000"/>
                </a:schemeClr>
              </a:gs>
            </a:gsLst>
            <a:lin ang="5400000" scaled="0"/>
          </a:gradFill>
          <a:ln w="12700" algn="ctr">
            <a:solidFill>
              <a:srgbClr val="B2B2B2"/>
            </a:solid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400" b="1" dirty="0">
                <a:solidFill>
                  <a:schemeClr val="bg2"/>
                </a:solidFill>
                <a:latin typeface="+mn-lt"/>
              </a:rPr>
              <a:t>TDI</a:t>
            </a:r>
          </a:p>
        </p:txBody>
      </p:sp>
      <p:sp>
        <p:nvSpPr>
          <p:cNvPr id="15" name="Rectangle 26645"/>
          <p:cNvSpPr>
            <a:spLocks noChangeArrowheads="1"/>
          </p:cNvSpPr>
          <p:nvPr/>
        </p:nvSpPr>
        <p:spPr bwMode="auto">
          <a:xfrm>
            <a:off x="3639974" y="1076332"/>
            <a:ext cx="1633537" cy="201612"/>
          </a:xfrm>
          <a:prstGeom prst="rect">
            <a:avLst/>
          </a:prstGeom>
          <a:gradFill rotWithShape="0">
            <a:gsLst>
              <a:gs pos="0">
                <a:srgbClr val="FFFF97"/>
              </a:gs>
              <a:gs pos="100000">
                <a:schemeClr val="tx1">
                  <a:lumMod val="75000"/>
                </a:schemeClr>
              </a:gs>
              <a:gs pos="100000">
                <a:schemeClr val="accent1">
                  <a:tint val="23500"/>
                  <a:satMod val="160000"/>
                </a:schemeClr>
              </a:gs>
            </a:gsLst>
            <a:lin ang="5400000" scaled="0"/>
          </a:gradFill>
          <a:ln w="12700" algn="ctr">
            <a:solidFill>
              <a:srgbClr val="B2B2B2"/>
            </a:solidFill>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400" b="1" dirty="0">
                <a:solidFill>
                  <a:schemeClr val="bg2"/>
                </a:solidFill>
                <a:latin typeface="+mn-lt"/>
              </a:rPr>
              <a:t>Winsock</a:t>
            </a:r>
          </a:p>
        </p:txBody>
      </p:sp>
      <p:sp>
        <p:nvSpPr>
          <p:cNvPr id="16" name="TextBox 26646"/>
          <p:cNvSpPr txBox="1">
            <a:spLocks noChangeArrowheads="1"/>
          </p:cNvSpPr>
          <p:nvPr/>
        </p:nvSpPr>
        <p:spPr bwMode="auto">
          <a:xfrm>
            <a:off x="7066672" y="1127891"/>
            <a:ext cx="921782" cy="223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r"/>
            <a:r>
              <a:rPr lang="en-US" sz="1000" b="1" dirty="0">
                <a:latin typeface="+mn-lt"/>
              </a:rPr>
              <a:t>User Mode</a:t>
            </a:r>
          </a:p>
        </p:txBody>
      </p:sp>
      <p:sp>
        <p:nvSpPr>
          <p:cNvPr id="17" name="TextBox 26647"/>
          <p:cNvSpPr txBox="1">
            <a:spLocks noChangeArrowheads="1"/>
          </p:cNvSpPr>
          <p:nvPr/>
        </p:nvSpPr>
        <p:spPr bwMode="auto">
          <a:xfrm>
            <a:off x="6869266" y="1347477"/>
            <a:ext cx="1120775" cy="223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r"/>
            <a:r>
              <a:rPr lang="en-US" sz="1000" b="1" dirty="0">
                <a:latin typeface="+mn-lt"/>
              </a:rPr>
              <a:t>Kernel Mode</a:t>
            </a:r>
          </a:p>
        </p:txBody>
      </p:sp>
      <p:sp>
        <p:nvSpPr>
          <p:cNvPr id="18" name="Text Placeholder 1035290"/>
          <p:cNvSpPr txBox="1">
            <a:spLocks noChangeArrowheads="1"/>
          </p:cNvSpPr>
          <p:nvPr/>
        </p:nvSpPr>
        <p:spPr>
          <a:xfrm>
            <a:off x="731520" y="4480521"/>
            <a:ext cx="8161581" cy="1877437"/>
          </a:xfrm>
          <a:prstGeom prst="rect">
            <a:avLst/>
          </a:prstGeom>
          <a:effectLst/>
        </p:spPr>
        <p:txBody>
          <a:bodyPr vert="horz" wrap="square" lIns="91440" tIns="45720" rIns="91440" bIns="45720" rtlCol="0">
            <a:spAutoFit/>
          </a:bodyPr>
          <a:lstStyle/>
          <a:p>
            <a:pPr marL="447675" marR="0" lvl="0" indent="-447675" algn="l" defTabSz="914400" rtl="0" eaLnBrk="1" fontAlgn="auto" latinLnBrk="0" hangingPunct="1">
              <a:lnSpc>
                <a:spcPct val="100000"/>
              </a:lnSpc>
              <a:spcBef>
                <a:spcPct val="20000"/>
              </a:spcBef>
              <a:spcAft>
                <a:spcPts val="0"/>
              </a:spcAft>
              <a:buClrTx/>
              <a:buSzTx/>
              <a:buFont typeface="Wingdings 2" pitchFamily="18" charset="2"/>
              <a:buBlip>
                <a:blip r:embed="rId4"/>
              </a:buBlip>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Dual-IP layer architecture for native IPv4 and IPv6 support</a:t>
            </a:r>
          </a:p>
          <a:p>
            <a:pPr marL="447675" marR="0" lvl="0" indent="-447675" algn="l" defTabSz="914400" rtl="0" eaLnBrk="1" fontAlgn="auto" latinLnBrk="0" hangingPunct="1">
              <a:lnSpc>
                <a:spcPct val="100000"/>
              </a:lnSpc>
              <a:spcBef>
                <a:spcPct val="20000"/>
              </a:spcBef>
              <a:spcAft>
                <a:spcPts val="0"/>
              </a:spcAft>
              <a:buClrTx/>
              <a:buSzTx/>
              <a:buFont typeface="Arial" pitchFamily="34" charset="0"/>
              <a:buBlip>
                <a:blip r:embed="rId4"/>
              </a:buBlip>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Improved Network Performance Troubleshooting</a:t>
            </a:r>
          </a:p>
          <a:p>
            <a:pPr marL="447675" marR="0" lvl="0" indent="-447675" algn="l" defTabSz="914400" rtl="0" eaLnBrk="1" fontAlgn="auto" latinLnBrk="0" hangingPunct="1">
              <a:lnSpc>
                <a:spcPct val="100000"/>
              </a:lnSpc>
              <a:spcBef>
                <a:spcPct val="20000"/>
              </a:spcBef>
              <a:spcAft>
                <a:spcPts val="0"/>
              </a:spcAft>
              <a:buClrTx/>
              <a:buSzTx/>
              <a:buFont typeface="Arial" pitchFamily="34" charset="0"/>
              <a:buBlip>
                <a:blip r:embed="rId4"/>
              </a:buBlip>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Improved performance via hardware acceleration and </a:t>
            </a:r>
            <a:r>
              <a:rPr kumimoji="0" lang="en-US" sz="2000" b="0" i="0" u="none" strike="noStrike" kern="1200" cap="none" spc="0" normalizeH="0" baseline="0" noProof="0" dirty="0" err="1" smtClean="0">
                <a:ln>
                  <a:noFill/>
                </a:ln>
                <a:solidFill>
                  <a:schemeClr val="bg1"/>
                </a:solidFill>
                <a:effectLst/>
                <a:uLnTx/>
                <a:uFillTx/>
                <a:latin typeface="+mn-lt"/>
                <a:ea typeface="+mn-ea"/>
                <a:cs typeface="+mn-cs"/>
              </a:rPr>
              <a:t>autotuning</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447675" marR="0" lvl="0" indent="-447675" algn="l" defTabSz="914400" rtl="0" eaLnBrk="1" fontAlgn="auto" latinLnBrk="0" hangingPunct="1">
              <a:lnSpc>
                <a:spcPct val="100000"/>
              </a:lnSpc>
              <a:spcBef>
                <a:spcPct val="20000"/>
              </a:spcBef>
              <a:spcAft>
                <a:spcPts val="0"/>
              </a:spcAft>
              <a:buClrTx/>
              <a:buSzTx/>
              <a:buFont typeface="Wingdings 2" pitchFamily="18" charset="2"/>
              <a:buBlip>
                <a:blip r:embed="rId4"/>
              </a:buBlip>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Greater extensibility and reliability through rich APIs</a:t>
            </a:r>
          </a:p>
          <a:p>
            <a:pPr marL="447675" marR="0" lvl="0" indent="-447675" algn="l" defTabSz="914400" rtl="0" eaLnBrk="1" fontAlgn="auto" latinLnBrk="0" hangingPunct="1">
              <a:lnSpc>
                <a:spcPct val="100000"/>
              </a:lnSpc>
              <a:spcBef>
                <a:spcPct val="20000"/>
              </a:spcBef>
              <a:spcAft>
                <a:spcPts val="0"/>
              </a:spcAft>
              <a:buClrTx/>
              <a:buSzTx/>
              <a:buFont typeface="Arial" pitchFamily="34" charset="0"/>
              <a:buBlip>
                <a:blip r:embed="rId4"/>
              </a:buBlip>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Completely manageable through Group Policy</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19" name="Group 18"/>
          <p:cNvGrpSpPr/>
          <p:nvPr/>
        </p:nvGrpSpPr>
        <p:grpSpPr>
          <a:xfrm>
            <a:off x="2222336" y="2347919"/>
            <a:ext cx="4446166" cy="1608439"/>
            <a:chOff x="2105105" y="2164908"/>
            <a:chExt cx="4446166" cy="1608439"/>
          </a:xfrm>
        </p:grpSpPr>
        <p:sp>
          <p:nvSpPr>
            <p:cNvPr id="20" name="Rectangle 26641"/>
            <p:cNvSpPr>
              <a:spLocks noChangeArrowheads="1"/>
            </p:cNvSpPr>
            <p:nvPr/>
          </p:nvSpPr>
          <p:spPr bwMode="auto">
            <a:xfrm>
              <a:off x="2105105" y="2164908"/>
              <a:ext cx="4446166" cy="1608439"/>
            </a:xfrm>
            <a:prstGeom prst="rect">
              <a:avLst/>
            </a:prstGeom>
            <a:solidFill>
              <a:schemeClr val="accent1">
                <a:lumMod val="60000"/>
                <a:lumOff val="40000"/>
                <a:alpha val="50000"/>
              </a:schemeClr>
            </a:solidFill>
            <a:ln w="31750" algn="ctr">
              <a:solidFill>
                <a:srgbClr val="FFFFFF"/>
              </a:solidFill>
              <a:prstDash val="sysDot"/>
              <a:miter lim="800000"/>
              <a:headEnd/>
              <a:tailEnd/>
            </a:ln>
            <a:effectLst>
              <a:glow rad="63500">
                <a:schemeClr val="accent1">
                  <a:satMod val="175000"/>
                  <a:alpha val="40000"/>
                </a:schemeClr>
              </a:glow>
            </a:effectLst>
          </p:spPr>
          <p:txBody>
            <a:bodyPr vert="horz" wrap="none" lIns="91440" tIns="45720" rIns="91440" bIns="45720" numCol="1" anchor="t" anchorCtr="0" compatLnSpc="1">
              <a:prstTxWarp prst="textNoShape">
                <a:avLst/>
              </a:prstTxWarp>
            </a:bodyPr>
            <a:lstStyle/>
            <a:p>
              <a:pPr algn="r"/>
              <a:r>
                <a:rPr lang="en-US" sz="1000" b="1" dirty="0">
                  <a:latin typeface="+mn-lt"/>
                </a:rPr>
                <a:t>Next Generation TCP/IP Stack (tcpip.sys)</a:t>
              </a:r>
            </a:p>
          </p:txBody>
        </p:sp>
        <p:sp>
          <p:nvSpPr>
            <p:cNvPr id="21" name="Rectangle 20"/>
            <p:cNvSpPr>
              <a:spLocks noChangeArrowheads="1"/>
            </p:cNvSpPr>
            <p:nvPr/>
          </p:nvSpPr>
          <p:spPr bwMode="auto">
            <a:xfrm>
              <a:off x="2222580" y="2871346"/>
              <a:ext cx="2063750" cy="349250"/>
            </a:xfrm>
            <a:prstGeom prst="rect">
              <a:avLst/>
            </a:prstGeom>
            <a:gradFill rotWithShape="0">
              <a:gsLst>
                <a:gs pos="0">
                  <a:schemeClr val="hlink">
                    <a:gamma/>
                    <a:shade val="56078"/>
                    <a:invGamma/>
                  </a:schemeClr>
                </a:gs>
                <a:gs pos="100000">
                  <a:schemeClr val="hlink"/>
                </a:gs>
              </a:gsLst>
              <a:lin ang="5400000" scaled="1"/>
            </a:gradFill>
            <a:ln w="12700" cap="flat" cmpd="sng" algn="ctr">
              <a:solidFill>
                <a:schemeClr val="hlink"/>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400" b="1" dirty="0">
                  <a:latin typeface="+mn-lt"/>
                </a:rPr>
                <a:t>IPv4</a:t>
              </a:r>
              <a:endParaRPr lang="en-US" dirty="0">
                <a:latin typeface="+mn-lt"/>
              </a:endParaRPr>
            </a:p>
          </p:txBody>
        </p:sp>
        <p:sp>
          <p:nvSpPr>
            <p:cNvPr id="22" name="Rectangle 21"/>
            <p:cNvSpPr>
              <a:spLocks noChangeArrowheads="1"/>
            </p:cNvSpPr>
            <p:nvPr/>
          </p:nvSpPr>
          <p:spPr bwMode="auto">
            <a:xfrm>
              <a:off x="2227343" y="3312671"/>
              <a:ext cx="801687" cy="350837"/>
            </a:xfrm>
            <a:prstGeom prst="rect">
              <a:avLst/>
            </a:prstGeom>
            <a:gradFill rotWithShape="0">
              <a:gsLst>
                <a:gs pos="0">
                  <a:schemeClr val="folHlink">
                    <a:gamma/>
                    <a:shade val="56078"/>
                    <a:invGamma/>
                  </a:schemeClr>
                </a:gs>
                <a:gs pos="100000">
                  <a:schemeClr val="folHlink"/>
                </a:gs>
              </a:gsLst>
              <a:lin ang="5400000" scaled="1"/>
            </a:gradFill>
            <a:ln w="12700" cap="flat" cmpd="sng" algn="ctr">
              <a:solidFill>
                <a:schemeClr val="folHlink"/>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000" b="1" dirty="0">
                  <a:latin typeface="+mn-lt"/>
                </a:rPr>
                <a:t>802.3</a:t>
              </a:r>
              <a:endParaRPr lang="en-US" dirty="0">
                <a:latin typeface="+mn-lt"/>
              </a:endParaRPr>
            </a:p>
          </p:txBody>
        </p:sp>
        <p:sp>
          <p:nvSpPr>
            <p:cNvPr id="23" name="Rectangle 22"/>
            <p:cNvSpPr>
              <a:spLocks noChangeArrowheads="1"/>
            </p:cNvSpPr>
            <p:nvPr/>
          </p:nvSpPr>
          <p:spPr bwMode="auto">
            <a:xfrm>
              <a:off x="3087768" y="3314258"/>
              <a:ext cx="804862" cy="349250"/>
            </a:xfrm>
            <a:prstGeom prst="rect">
              <a:avLst/>
            </a:prstGeom>
            <a:gradFill rotWithShape="0">
              <a:gsLst>
                <a:gs pos="0">
                  <a:schemeClr val="folHlink">
                    <a:gamma/>
                    <a:shade val="56078"/>
                    <a:invGamma/>
                  </a:schemeClr>
                </a:gs>
                <a:gs pos="100000">
                  <a:schemeClr val="folHlink"/>
                </a:gs>
              </a:gsLst>
              <a:lin ang="5400000" scaled="1"/>
            </a:gradFill>
            <a:ln w="12700" cap="flat" cmpd="sng" algn="ctr">
              <a:solidFill>
                <a:schemeClr val="folHlink"/>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000" b="1" dirty="0">
                  <a:latin typeface="+mn-lt"/>
                </a:rPr>
                <a:t>WLAN</a:t>
              </a:r>
              <a:endParaRPr lang="en-US" dirty="0">
                <a:latin typeface="+mn-lt"/>
              </a:endParaRPr>
            </a:p>
          </p:txBody>
        </p:sp>
        <p:sp>
          <p:nvSpPr>
            <p:cNvPr id="24" name="Rectangle 23"/>
            <p:cNvSpPr>
              <a:spLocks noChangeArrowheads="1"/>
            </p:cNvSpPr>
            <p:nvPr/>
          </p:nvSpPr>
          <p:spPr bwMode="auto">
            <a:xfrm>
              <a:off x="3940255" y="3314258"/>
              <a:ext cx="804863" cy="349250"/>
            </a:xfrm>
            <a:prstGeom prst="rect">
              <a:avLst/>
            </a:prstGeom>
            <a:gradFill rotWithShape="0">
              <a:gsLst>
                <a:gs pos="0">
                  <a:schemeClr val="folHlink">
                    <a:gamma/>
                    <a:shade val="56078"/>
                    <a:invGamma/>
                  </a:schemeClr>
                </a:gs>
                <a:gs pos="100000">
                  <a:schemeClr val="folHlink"/>
                </a:gs>
              </a:gsLst>
              <a:lin ang="5400000" scaled="1"/>
            </a:gradFill>
            <a:ln w="12700" cap="flat" cmpd="sng" algn="ctr">
              <a:solidFill>
                <a:schemeClr val="folHlink"/>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000" b="1" dirty="0">
                  <a:latin typeface="+mn-lt"/>
                </a:rPr>
                <a:t>Loop-back</a:t>
              </a:r>
              <a:endParaRPr lang="en-US" dirty="0">
                <a:latin typeface="+mn-lt"/>
              </a:endParaRPr>
            </a:p>
          </p:txBody>
        </p:sp>
        <p:sp>
          <p:nvSpPr>
            <p:cNvPr id="25" name="Rectangle 24"/>
            <p:cNvSpPr>
              <a:spLocks noChangeArrowheads="1"/>
            </p:cNvSpPr>
            <p:nvPr/>
          </p:nvSpPr>
          <p:spPr bwMode="auto">
            <a:xfrm>
              <a:off x="4789568" y="3314258"/>
              <a:ext cx="801687" cy="350838"/>
            </a:xfrm>
            <a:prstGeom prst="rect">
              <a:avLst/>
            </a:prstGeom>
            <a:gradFill rotWithShape="0">
              <a:gsLst>
                <a:gs pos="0">
                  <a:schemeClr val="folHlink">
                    <a:gamma/>
                    <a:shade val="56078"/>
                    <a:invGamma/>
                  </a:schemeClr>
                </a:gs>
                <a:gs pos="100000">
                  <a:schemeClr val="folHlink"/>
                </a:gs>
              </a:gsLst>
              <a:lin ang="5400000" scaled="1"/>
            </a:gradFill>
            <a:ln w="12700" cap="flat" cmpd="sng" algn="ctr">
              <a:solidFill>
                <a:schemeClr val="folHlink"/>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000" b="1" dirty="0">
                  <a:latin typeface="+mn-lt"/>
                </a:rPr>
                <a:t>IPv4 Tunnel</a:t>
              </a:r>
              <a:endParaRPr lang="en-US" dirty="0">
                <a:latin typeface="+mn-lt"/>
              </a:endParaRPr>
            </a:p>
          </p:txBody>
        </p:sp>
        <p:sp>
          <p:nvSpPr>
            <p:cNvPr id="26" name="Rectangle 25"/>
            <p:cNvSpPr>
              <a:spLocks noChangeArrowheads="1"/>
            </p:cNvSpPr>
            <p:nvPr/>
          </p:nvSpPr>
          <p:spPr bwMode="auto">
            <a:xfrm>
              <a:off x="5653168" y="3319021"/>
              <a:ext cx="804862" cy="350837"/>
            </a:xfrm>
            <a:prstGeom prst="rect">
              <a:avLst/>
            </a:prstGeom>
            <a:gradFill rotWithShape="0">
              <a:gsLst>
                <a:gs pos="0">
                  <a:schemeClr val="folHlink">
                    <a:gamma/>
                    <a:shade val="56078"/>
                    <a:invGamma/>
                  </a:schemeClr>
                </a:gs>
                <a:gs pos="100000">
                  <a:schemeClr val="folHlink"/>
                </a:gs>
              </a:gsLst>
              <a:lin ang="5400000" scaled="1"/>
            </a:gradFill>
            <a:ln w="12700" cap="flat" cmpd="sng" algn="ctr">
              <a:solidFill>
                <a:schemeClr val="folHlink"/>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000" b="1" dirty="0">
                  <a:latin typeface="+mn-lt"/>
                </a:rPr>
                <a:t>IPv6 Tunnel</a:t>
              </a:r>
              <a:endParaRPr lang="en-US" dirty="0">
                <a:latin typeface="+mn-lt"/>
              </a:endParaRPr>
            </a:p>
          </p:txBody>
        </p:sp>
        <p:sp>
          <p:nvSpPr>
            <p:cNvPr id="27" name="Rectangle 26"/>
            <p:cNvSpPr>
              <a:spLocks noChangeArrowheads="1"/>
            </p:cNvSpPr>
            <p:nvPr/>
          </p:nvSpPr>
          <p:spPr bwMode="auto">
            <a:xfrm>
              <a:off x="4392693" y="2863408"/>
              <a:ext cx="2065337" cy="349250"/>
            </a:xfrm>
            <a:prstGeom prst="rect">
              <a:avLst/>
            </a:prstGeom>
            <a:gradFill rotWithShape="0">
              <a:gsLst>
                <a:gs pos="0">
                  <a:schemeClr val="hlink">
                    <a:gamma/>
                    <a:shade val="56078"/>
                    <a:invGamma/>
                  </a:schemeClr>
                </a:gs>
                <a:gs pos="100000">
                  <a:schemeClr val="hlink"/>
                </a:gs>
              </a:gsLst>
              <a:lin ang="5400000" scaled="1"/>
            </a:gradFill>
            <a:ln w="12700" cap="flat" cmpd="sng" algn="ctr">
              <a:solidFill>
                <a:schemeClr val="hlink"/>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400" b="1" dirty="0">
                  <a:latin typeface="+mn-lt"/>
                </a:rPr>
                <a:t>IPv6</a:t>
              </a:r>
              <a:endParaRPr lang="en-US" dirty="0">
                <a:latin typeface="+mn-lt"/>
              </a:endParaRPr>
            </a:p>
          </p:txBody>
        </p:sp>
        <p:sp>
          <p:nvSpPr>
            <p:cNvPr id="28" name="Rectangle 27"/>
            <p:cNvSpPr>
              <a:spLocks noChangeArrowheads="1"/>
            </p:cNvSpPr>
            <p:nvPr/>
          </p:nvSpPr>
          <p:spPr bwMode="auto">
            <a:xfrm>
              <a:off x="5102305" y="2415733"/>
              <a:ext cx="1349375" cy="357188"/>
            </a:xfrm>
            <a:prstGeom prst="rect">
              <a:avLst/>
            </a:prstGeom>
            <a:gradFill rotWithShape="0">
              <a:gsLst>
                <a:gs pos="0">
                  <a:schemeClr val="accent2">
                    <a:gamma/>
                    <a:shade val="56078"/>
                    <a:invGamma/>
                  </a:schemeClr>
                </a:gs>
                <a:gs pos="100000">
                  <a:schemeClr val="accent2"/>
                </a:gs>
              </a:gsLst>
              <a:lin ang="5400000" scaled="1"/>
            </a:gradFill>
            <a:ln w="12700" cap="flat" cmpd="sng" algn="ctr">
              <a:solidFill>
                <a:schemeClr val="accent2"/>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eaLnBrk="0" hangingPunct="0">
                <a:lnSpc>
                  <a:spcPct val="85000"/>
                </a:lnSpc>
                <a:spcBef>
                  <a:spcPct val="20000"/>
                </a:spcBef>
              </a:pPr>
              <a:r>
                <a:rPr lang="en-US" sz="1400" b="1" dirty="0">
                  <a:latin typeface="+mn-lt"/>
                </a:rPr>
                <a:t>RAW</a:t>
              </a:r>
              <a:endParaRPr lang="en-US" dirty="0">
                <a:latin typeface="+mn-lt"/>
              </a:endParaRPr>
            </a:p>
          </p:txBody>
        </p:sp>
        <p:sp>
          <p:nvSpPr>
            <p:cNvPr id="29" name="Rectangle 28"/>
            <p:cNvSpPr>
              <a:spLocks noChangeArrowheads="1"/>
            </p:cNvSpPr>
            <p:nvPr/>
          </p:nvSpPr>
          <p:spPr bwMode="auto">
            <a:xfrm>
              <a:off x="3664030" y="2417321"/>
              <a:ext cx="1350963" cy="357187"/>
            </a:xfrm>
            <a:prstGeom prst="rect">
              <a:avLst/>
            </a:prstGeom>
            <a:gradFill rotWithShape="0">
              <a:gsLst>
                <a:gs pos="0">
                  <a:schemeClr val="accent2">
                    <a:gamma/>
                    <a:shade val="56078"/>
                    <a:invGamma/>
                  </a:schemeClr>
                </a:gs>
                <a:gs pos="100000">
                  <a:schemeClr val="accent2"/>
                </a:gs>
              </a:gsLst>
              <a:lin ang="5400000" scaled="1"/>
            </a:gradFill>
            <a:ln w="12700" cap="flat" cmpd="sng" algn="ctr">
              <a:solidFill>
                <a:schemeClr val="accent2"/>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eaLnBrk="0" hangingPunct="0">
                <a:lnSpc>
                  <a:spcPct val="85000"/>
                </a:lnSpc>
                <a:spcBef>
                  <a:spcPct val="20000"/>
                </a:spcBef>
              </a:pPr>
              <a:r>
                <a:rPr lang="en-US" sz="1400" b="1" dirty="0">
                  <a:latin typeface="+mn-lt"/>
                </a:rPr>
                <a:t>UDP</a:t>
              </a:r>
              <a:endParaRPr lang="en-US" dirty="0">
                <a:latin typeface="+mn-lt"/>
              </a:endParaRPr>
            </a:p>
          </p:txBody>
        </p:sp>
        <p:sp>
          <p:nvSpPr>
            <p:cNvPr id="30" name="Rectangle 29"/>
            <p:cNvSpPr>
              <a:spLocks noChangeArrowheads="1"/>
            </p:cNvSpPr>
            <p:nvPr/>
          </p:nvSpPr>
          <p:spPr bwMode="auto">
            <a:xfrm>
              <a:off x="2225755" y="2417321"/>
              <a:ext cx="1349375" cy="357187"/>
            </a:xfrm>
            <a:prstGeom prst="rect">
              <a:avLst/>
            </a:prstGeom>
            <a:gradFill rotWithShape="0">
              <a:gsLst>
                <a:gs pos="0">
                  <a:schemeClr val="accent2">
                    <a:gamma/>
                    <a:shade val="56078"/>
                    <a:invGamma/>
                  </a:schemeClr>
                </a:gs>
                <a:gs pos="100000">
                  <a:schemeClr val="accent2"/>
                </a:gs>
              </a:gsLst>
              <a:lin ang="5400000" scaled="1"/>
            </a:gradFill>
            <a:ln w="12700" cap="flat" cmpd="sng" algn="ctr">
              <a:solidFill>
                <a:schemeClr val="accent2"/>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eaLnBrk="0" hangingPunct="0">
                <a:lnSpc>
                  <a:spcPct val="85000"/>
                </a:lnSpc>
                <a:spcBef>
                  <a:spcPct val="20000"/>
                </a:spcBef>
              </a:pPr>
              <a:r>
                <a:rPr lang="en-US" sz="1400" b="1" dirty="0">
                  <a:latin typeface="+mn-lt"/>
                </a:rPr>
                <a:t>TCP</a:t>
              </a:r>
              <a:endParaRPr lang="en-US" dirty="0">
                <a:latin typeface="+mn-lt"/>
              </a:endParaRPr>
            </a:p>
          </p:txBody>
        </p:sp>
      </p:grpSp>
      <p:grpSp>
        <p:nvGrpSpPr>
          <p:cNvPr id="31" name="Group 30"/>
          <p:cNvGrpSpPr/>
          <p:nvPr/>
        </p:nvGrpSpPr>
        <p:grpSpPr>
          <a:xfrm>
            <a:off x="1895231" y="2012639"/>
            <a:ext cx="5098391" cy="2021012"/>
            <a:chOff x="3383280" y="4298508"/>
            <a:chExt cx="5098391" cy="2021012"/>
          </a:xfrm>
          <a:effectLst>
            <a:outerShdw blurRad="50800" dist="50800" dir="2700000" sx="101000" sy="101000" algn="tl" rotWithShape="0">
              <a:prstClr val="black">
                <a:alpha val="40000"/>
              </a:prstClr>
            </a:outerShdw>
          </a:effectLst>
        </p:grpSpPr>
        <p:sp>
          <p:nvSpPr>
            <p:cNvPr id="32" name="Rectangle 26641"/>
            <p:cNvSpPr>
              <a:spLocks noChangeArrowheads="1"/>
            </p:cNvSpPr>
            <p:nvPr/>
          </p:nvSpPr>
          <p:spPr bwMode="auto">
            <a:xfrm>
              <a:off x="3383280" y="4298508"/>
              <a:ext cx="5098391" cy="2021012"/>
            </a:xfrm>
            <a:prstGeom prst="rect">
              <a:avLst/>
            </a:prstGeom>
            <a:solidFill>
              <a:schemeClr val="accent1">
                <a:lumMod val="60000"/>
                <a:lumOff val="40000"/>
                <a:alpha val="80000"/>
              </a:schemeClr>
            </a:solidFill>
            <a:ln w="31750" algn="ctr">
              <a:solidFill>
                <a:srgbClr val="FFFFFF"/>
              </a:solidFill>
              <a:prstDash val="sysDot"/>
              <a:miter lim="800000"/>
              <a:headEnd/>
              <a:tailEnd/>
            </a:ln>
            <a:effectLst>
              <a:glow rad="63500">
                <a:schemeClr val="accent1">
                  <a:satMod val="175000"/>
                  <a:alpha val="40000"/>
                </a:schemeClr>
              </a:glow>
            </a:effectLst>
          </p:spPr>
          <p:txBody>
            <a:bodyPr vert="horz" wrap="none" lIns="91440" tIns="45720" rIns="91440" bIns="45720" numCol="1" anchor="t" anchorCtr="0" compatLnSpc="1">
              <a:prstTxWarp prst="textNoShape">
                <a:avLst/>
              </a:prstTxWarp>
            </a:bodyPr>
            <a:lstStyle/>
            <a:p>
              <a:pPr algn="r"/>
              <a:r>
                <a:rPr lang="en-US" sz="1400" b="1" dirty="0">
                  <a:latin typeface="+mn-lt"/>
                </a:rPr>
                <a:t>Next Generation TCP/IP Stack (tcpip.sys)</a:t>
              </a:r>
            </a:p>
          </p:txBody>
        </p:sp>
        <p:sp>
          <p:nvSpPr>
            <p:cNvPr id="33" name="Rectangle 32"/>
            <p:cNvSpPr>
              <a:spLocks noChangeArrowheads="1"/>
            </p:cNvSpPr>
            <p:nvPr/>
          </p:nvSpPr>
          <p:spPr bwMode="auto">
            <a:xfrm>
              <a:off x="3502152" y="5139123"/>
              <a:ext cx="2375620" cy="408113"/>
            </a:xfrm>
            <a:prstGeom prst="rect">
              <a:avLst/>
            </a:prstGeom>
            <a:gradFill rotWithShape="0">
              <a:gsLst>
                <a:gs pos="0">
                  <a:schemeClr val="hlink">
                    <a:gamma/>
                    <a:shade val="56078"/>
                    <a:invGamma/>
                  </a:schemeClr>
                </a:gs>
                <a:gs pos="100000">
                  <a:schemeClr val="hlink"/>
                </a:gs>
              </a:gsLst>
              <a:lin ang="5400000" scaled="1"/>
            </a:gradFill>
            <a:ln w="12700" cap="flat" cmpd="sng" algn="ctr">
              <a:solidFill>
                <a:schemeClr val="hlink"/>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b="1" dirty="0">
                  <a:latin typeface="+mn-lt"/>
                </a:rPr>
                <a:t>IPv4</a:t>
              </a:r>
              <a:endParaRPr lang="en-US" dirty="0">
                <a:latin typeface="+mn-lt"/>
              </a:endParaRPr>
            </a:p>
          </p:txBody>
        </p:sp>
        <p:sp>
          <p:nvSpPr>
            <p:cNvPr id="34" name="Rectangle 33"/>
            <p:cNvSpPr>
              <a:spLocks noChangeArrowheads="1"/>
            </p:cNvSpPr>
            <p:nvPr/>
          </p:nvSpPr>
          <p:spPr bwMode="auto">
            <a:xfrm>
              <a:off x="3502152" y="5660136"/>
              <a:ext cx="934720" cy="524069"/>
            </a:xfrm>
            <a:prstGeom prst="rect">
              <a:avLst/>
            </a:prstGeom>
            <a:gradFill rotWithShape="0">
              <a:gsLst>
                <a:gs pos="0">
                  <a:schemeClr val="folHlink">
                    <a:gamma/>
                    <a:shade val="56078"/>
                    <a:invGamma/>
                  </a:schemeClr>
                </a:gs>
                <a:gs pos="100000">
                  <a:schemeClr val="folHlink"/>
                </a:gs>
              </a:gsLst>
              <a:lin ang="5400000" scaled="1"/>
            </a:gradFill>
            <a:ln w="12700" cap="flat" cmpd="sng" algn="ctr">
              <a:solidFill>
                <a:schemeClr val="folHlink"/>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400" b="1" dirty="0">
                  <a:latin typeface="+mn-lt"/>
                </a:rPr>
                <a:t>802.3</a:t>
              </a:r>
              <a:endParaRPr lang="en-US" sz="1400" dirty="0">
                <a:latin typeface="+mn-lt"/>
              </a:endParaRPr>
            </a:p>
          </p:txBody>
        </p:sp>
        <p:sp>
          <p:nvSpPr>
            <p:cNvPr id="35" name="Rectangle 34"/>
            <p:cNvSpPr>
              <a:spLocks noChangeArrowheads="1"/>
            </p:cNvSpPr>
            <p:nvPr/>
          </p:nvSpPr>
          <p:spPr bwMode="auto">
            <a:xfrm>
              <a:off x="4490818" y="5660136"/>
              <a:ext cx="938421" cy="521698"/>
            </a:xfrm>
            <a:prstGeom prst="rect">
              <a:avLst/>
            </a:prstGeom>
            <a:gradFill rotWithShape="0">
              <a:gsLst>
                <a:gs pos="0">
                  <a:schemeClr val="folHlink">
                    <a:gamma/>
                    <a:shade val="56078"/>
                    <a:invGamma/>
                  </a:schemeClr>
                </a:gs>
                <a:gs pos="100000">
                  <a:schemeClr val="folHlink"/>
                </a:gs>
              </a:gsLst>
              <a:lin ang="5400000" scaled="1"/>
            </a:gradFill>
            <a:ln w="12700" cap="flat" cmpd="sng" algn="ctr">
              <a:solidFill>
                <a:schemeClr val="folHlink"/>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400" b="1" dirty="0">
                  <a:latin typeface="+mn-lt"/>
                </a:rPr>
                <a:t>WLAN</a:t>
              </a:r>
              <a:endParaRPr lang="en-US" sz="1400" dirty="0">
                <a:latin typeface="+mn-lt"/>
              </a:endParaRPr>
            </a:p>
          </p:txBody>
        </p:sp>
        <p:sp>
          <p:nvSpPr>
            <p:cNvPr id="36" name="Rectangle 35"/>
            <p:cNvSpPr>
              <a:spLocks noChangeArrowheads="1"/>
            </p:cNvSpPr>
            <p:nvPr/>
          </p:nvSpPr>
          <p:spPr bwMode="auto">
            <a:xfrm>
              <a:off x="5485544" y="5660136"/>
              <a:ext cx="938423" cy="521698"/>
            </a:xfrm>
            <a:prstGeom prst="rect">
              <a:avLst/>
            </a:prstGeom>
            <a:gradFill rotWithShape="0">
              <a:gsLst>
                <a:gs pos="0">
                  <a:schemeClr val="folHlink">
                    <a:gamma/>
                    <a:shade val="56078"/>
                    <a:invGamma/>
                  </a:schemeClr>
                </a:gs>
                <a:gs pos="100000">
                  <a:schemeClr val="folHlink"/>
                </a:gs>
              </a:gsLst>
              <a:lin ang="5400000" scaled="1"/>
            </a:gradFill>
            <a:ln w="12700" cap="flat" cmpd="sng" algn="ctr">
              <a:solidFill>
                <a:schemeClr val="folHlink"/>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400" b="1" dirty="0">
                  <a:latin typeface="+mn-lt"/>
                </a:rPr>
                <a:t>Loop-back</a:t>
              </a:r>
              <a:endParaRPr lang="en-US" sz="1400" dirty="0">
                <a:latin typeface="+mn-lt"/>
              </a:endParaRPr>
            </a:p>
          </p:txBody>
        </p:sp>
        <p:sp>
          <p:nvSpPr>
            <p:cNvPr id="37" name="Rectangle 36"/>
            <p:cNvSpPr>
              <a:spLocks noChangeArrowheads="1"/>
            </p:cNvSpPr>
            <p:nvPr/>
          </p:nvSpPr>
          <p:spPr bwMode="auto">
            <a:xfrm>
              <a:off x="6473825" y="5660136"/>
              <a:ext cx="934720" cy="524070"/>
            </a:xfrm>
            <a:prstGeom prst="rect">
              <a:avLst/>
            </a:prstGeom>
            <a:gradFill rotWithShape="0">
              <a:gsLst>
                <a:gs pos="0">
                  <a:schemeClr val="folHlink">
                    <a:gamma/>
                    <a:shade val="56078"/>
                    <a:invGamma/>
                  </a:schemeClr>
                </a:gs>
                <a:gs pos="100000">
                  <a:schemeClr val="folHlink"/>
                </a:gs>
              </a:gsLst>
              <a:lin ang="5400000" scaled="1"/>
            </a:gradFill>
            <a:ln w="12700" cap="flat" cmpd="sng" algn="ctr">
              <a:solidFill>
                <a:schemeClr val="folHlink"/>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400" b="1" dirty="0">
                  <a:latin typeface="+mn-lt"/>
                </a:rPr>
                <a:t>IPv4 Tunnel</a:t>
              </a:r>
              <a:endParaRPr lang="en-US" sz="1400" dirty="0">
                <a:latin typeface="+mn-lt"/>
              </a:endParaRPr>
            </a:p>
          </p:txBody>
        </p:sp>
        <p:sp>
          <p:nvSpPr>
            <p:cNvPr id="38" name="Rectangle 37"/>
            <p:cNvSpPr>
              <a:spLocks noChangeArrowheads="1"/>
            </p:cNvSpPr>
            <p:nvPr/>
          </p:nvSpPr>
          <p:spPr bwMode="auto">
            <a:xfrm>
              <a:off x="7458491" y="5660136"/>
              <a:ext cx="938421" cy="524069"/>
            </a:xfrm>
            <a:prstGeom prst="rect">
              <a:avLst/>
            </a:prstGeom>
            <a:gradFill rotWithShape="0">
              <a:gsLst>
                <a:gs pos="0">
                  <a:schemeClr val="folHlink">
                    <a:gamma/>
                    <a:shade val="56078"/>
                    <a:invGamma/>
                  </a:schemeClr>
                </a:gs>
                <a:gs pos="100000">
                  <a:schemeClr val="folHlink"/>
                </a:gs>
              </a:gsLst>
              <a:lin ang="5400000" scaled="1"/>
            </a:gradFill>
            <a:ln w="12700" cap="flat" cmpd="sng" algn="ctr">
              <a:solidFill>
                <a:schemeClr val="folHlink"/>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sz="1400" b="1" dirty="0">
                  <a:latin typeface="+mn-lt"/>
                </a:rPr>
                <a:t>IPv6 Tunnel</a:t>
              </a:r>
              <a:endParaRPr lang="en-US" sz="1400" dirty="0">
                <a:latin typeface="+mn-lt"/>
              </a:endParaRPr>
            </a:p>
          </p:txBody>
        </p:sp>
        <p:sp>
          <p:nvSpPr>
            <p:cNvPr id="39" name="Rectangle 38"/>
            <p:cNvSpPr>
              <a:spLocks noChangeArrowheads="1"/>
            </p:cNvSpPr>
            <p:nvPr/>
          </p:nvSpPr>
          <p:spPr bwMode="auto">
            <a:xfrm>
              <a:off x="6010983" y="5138928"/>
              <a:ext cx="2377447" cy="408113"/>
            </a:xfrm>
            <a:prstGeom prst="rect">
              <a:avLst/>
            </a:prstGeom>
            <a:gradFill rotWithShape="0">
              <a:gsLst>
                <a:gs pos="0">
                  <a:schemeClr val="hlink">
                    <a:gamma/>
                    <a:shade val="56078"/>
                    <a:invGamma/>
                  </a:schemeClr>
                </a:gs>
                <a:gs pos="100000">
                  <a:schemeClr val="hlink"/>
                </a:gs>
              </a:gsLst>
              <a:lin ang="5400000" scaled="1"/>
            </a:gradFill>
            <a:ln w="12700" cap="flat" cmpd="sng" algn="ctr">
              <a:solidFill>
                <a:schemeClr val="hlink"/>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a:lnSpc>
                  <a:spcPct val="85000"/>
                </a:lnSpc>
                <a:spcBef>
                  <a:spcPct val="20000"/>
                </a:spcBef>
              </a:pPr>
              <a:r>
                <a:rPr lang="en-US" b="1" dirty="0">
                  <a:latin typeface="+mn-lt"/>
                </a:rPr>
                <a:t>IPv6</a:t>
              </a:r>
              <a:endParaRPr lang="en-US" dirty="0">
                <a:latin typeface="+mn-lt"/>
              </a:endParaRPr>
            </a:p>
          </p:txBody>
        </p:sp>
        <p:sp>
          <p:nvSpPr>
            <p:cNvPr id="40" name="Rectangle 39"/>
            <p:cNvSpPr>
              <a:spLocks noChangeArrowheads="1"/>
            </p:cNvSpPr>
            <p:nvPr/>
          </p:nvSpPr>
          <p:spPr bwMode="auto">
            <a:xfrm>
              <a:off x="6828791" y="4626864"/>
              <a:ext cx="1553290" cy="417389"/>
            </a:xfrm>
            <a:prstGeom prst="rect">
              <a:avLst/>
            </a:prstGeom>
            <a:gradFill rotWithShape="0">
              <a:gsLst>
                <a:gs pos="0">
                  <a:schemeClr val="accent2">
                    <a:gamma/>
                    <a:shade val="56078"/>
                    <a:invGamma/>
                  </a:schemeClr>
                </a:gs>
                <a:gs pos="100000">
                  <a:schemeClr val="accent2"/>
                </a:gs>
              </a:gsLst>
              <a:lin ang="5400000" scaled="1"/>
            </a:gradFill>
            <a:ln w="12700" cap="flat" cmpd="sng" algn="ctr">
              <a:solidFill>
                <a:schemeClr val="accent2"/>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eaLnBrk="0" hangingPunct="0">
                <a:lnSpc>
                  <a:spcPct val="85000"/>
                </a:lnSpc>
                <a:spcBef>
                  <a:spcPct val="20000"/>
                </a:spcBef>
              </a:pPr>
              <a:r>
                <a:rPr lang="en-US" b="1" dirty="0">
                  <a:latin typeface="+mn-lt"/>
                </a:rPr>
                <a:t>RAW</a:t>
              </a:r>
              <a:endParaRPr lang="en-US" dirty="0">
                <a:latin typeface="+mn-lt"/>
              </a:endParaRPr>
            </a:p>
          </p:txBody>
        </p:sp>
        <p:sp>
          <p:nvSpPr>
            <p:cNvPr id="41" name="Rectangle 40"/>
            <p:cNvSpPr>
              <a:spLocks noChangeArrowheads="1"/>
            </p:cNvSpPr>
            <p:nvPr/>
          </p:nvSpPr>
          <p:spPr bwMode="auto">
            <a:xfrm>
              <a:off x="5176916" y="4626864"/>
              <a:ext cx="1555118" cy="417388"/>
            </a:xfrm>
            <a:prstGeom prst="rect">
              <a:avLst/>
            </a:prstGeom>
            <a:gradFill rotWithShape="0">
              <a:gsLst>
                <a:gs pos="0">
                  <a:schemeClr val="accent2">
                    <a:gamma/>
                    <a:shade val="56078"/>
                    <a:invGamma/>
                  </a:schemeClr>
                </a:gs>
                <a:gs pos="100000">
                  <a:schemeClr val="accent2"/>
                </a:gs>
              </a:gsLst>
              <a:lin ang="5400000" scaled="1"/>
            </a:gradFill>
            <a:ln w="12700" cap="flat" cmpd="sng" algn="ctr">
              <a:solidFill>
                <a:schemeClr val="accent2"/>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eaLnBrk="0" hangingPunct="0">
                <a:lnSpc>
                  <a:spcPct val="85000"/>
                </a:lnSpc>
                <a:spcBef>
                  <a:spcPct val="20000"/>
                </a:spcBef>
              </a:pPr>
              <a:r>
                <a:rPr lang="en-US" b="1" dirty="0">
                  <a:latin typeface="+mn-lt"/>
                </a:rPr>
                <a:t>UDP</a:t>
              </a:r>
              <a:endParaRPr lang="en-US" dirty="0">
                <a:latin typeface="+mn-lt"/>
              </a:endParaRPr>
            </a:p>
          </p:txBody>
        </p:sp>
        <p:sp>
          <p:nvSpPr>
            <p:cNvPr id="42" name="Rectangle 41"/>
            <p:cNvSpPr>
              <a:spLocks noChangeArrowheads="1"/>
            </p:cNvSpPr>
            <p:nvPr/>
          </p:nvSpPr>
          <p:spPr bwMode="auto">
            <a:xfrm>
              <a:off x="3505201" y="4626864"/>
              <a:ext cx="1553290" cy="417388"/>
            </a:xfrm>
            <a:prstGeom prst="rect">
              <a:avLst/>
            </a:prstGeom>
            <a:gradFill rotWithShape="0">
              <a:gsLst>
                <a:gs pos="0">
                  <a:schemeClr val="accent2">
                    <a:gamma/>
                    <a:shade val="56078"/>
                    <a:invGamma/>
                  </a:schemeClr>
                </a:gs>
                <a:gs pos="100000">
                  <a:schemeClr val="accent2"/>
                </a:gs>
              </a:gsLst>
              <a:lin ang="5400000" scaled="1"/>
            </a:gradFill>
            <a:ln w="12700" cap="flat" cmpd="sng" algn="ctr">
              <a:solidFill>
                <a:schemeClr val="accent2"/>
              </a:solidFill>
              <a:prstDash val="solid"/>
              <a:miter lim="800000"/>
              <a:headEnd type="none" w="sm" len="sm"/>
              <a:tailEnd type="none" w="sm" len="sm"/>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algn="ctr" eaLnBrk="0" hangingPunct="0">
                <a:lnSpc>
                  <a:spcPct val="85000"/>
                </a:lnSpc>
                <a:spcBef>
                  <a:spcPct val="20000"/>
                </a:spcBef>
              </a:pPr>
              <a:r>
                <a:rPr lang="en-US" b="1" dirty="0">
                  <a:latin typeface="+mn-lt"/>
                </a:rPr>
                <a:t>TCP</a:t>
              </a:r>
              <a:endParaRPr lang="en-US" dirty="0">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1000" tmFilter="0, 0; .2, .5; .8, .5; 1, 0"/>
                                        <p:tgtEl>
                                          <p:spTgt spid="19"/>
                                        </p:tgtEl>
                                      </p:cBhvr>
                                    </p:animEffect>
                                    <p:animScale>
                                      <p:cBhvr>
                                        <p:cTn id="48" dur="500" autoRev="1" fill="hold"/>
                                        <p:tgtEl>
                                          <p:spTgt spid="19"/>
                                        </p:tgtEl>
                                      </p:cBhvr>
                                      <p:by x="105000" y="105000"/>
                                    </p:animScale>
                                  </p:childTnLst>
                                </p:cTn>
                              </p:par>
                              <p:par>
                                <p:cTn id="49" presetID="53"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1000" fill="hold"/>
                                        <p:tgtEl>
                                          <p:spTgt spid="31"/>
                                        </p:tgtEl>
                                        <p:attrNameLst>
                                          <p:attrName>ppt_w</p:attrName>
                                        </p:attrNameLst>
                                      </p:cBhvr>
                                      <p:tavLst>
                                        <p:tav tm="0">
                                          <p:val>
                                            <p:fltVal val="0"/>
                                          </p:val>
                                        </p:tav>
                                        <p:tav tm="100000">
                                          <p:val>
                                            <p:strVal val="#ppt_w"/>
                                          </p:val>
                                        </p:tav>
                                      </p:tavLst>
                                    </p:anim>
                                    <p:anim calcmode="lin" valueType="num">
                                      <p:cBhvr>
                                        <p:cTn id="52" dur="1000" fill="hold"/>
                                        <p:tgtEl>
                                          <p:spTgt spid="31"/>
                                        </p:tgtEl>
                                        <p:attrNameLst>
                                          <p:attrName>ppt_h</p:attrName>
                                        </p:attrNameLst>
                                      </p:cBhvr>
                                      <p:tavLst>
                                        <p:tav tm="0">
                                          <p:val>
                                            <p:fltVal val="0"/>
                                          </p:val>
                                        </p:tav>
                                        <p:tav tm="100000">
                                          <p:val>
                                            <p:strVal val="#ppt_h"/>
                                          </p:val>
                                        </p:tav>
                                      </p:tavLst>
                                    </p:anim>
                                    <p:animEffect transition="in" filter="fade">
                                      <p:cBhvr>
                                        <p:cTn id="53" dur="1000"/>
                                        <p:tgtEl>
                                          <p:spTgt spid="31"/>
                                        </p:tgtEl>
                                      </p:cBhvr>
                                    </p:animEffect>
                                  </p:childTnLst>
                                </p:cTn>
                              </p:par>
                              <p:par>
                                <p:cTn id="54" presetID="9" presetClass="emph" presetSubtype="0" grpId="0" nodeType="withEffect">
                                  <p:stCondLst>
                                    <p:cond delay="0"/>
                                  </p:stCondLst>
                                  <p:childTnLst>
                                    <p:set>
                                      <p:cBhvr rctx="PPT">
                                        <p:cTn id="55" dur="indefinite"/>
                                        <p:tgtEl>
                                          <p:spTgt spid="6"/>
                                        </p:tgtEl>
                                        <p:attrNameLst>
                                          <p:attrName>style.opacity</p:attrName>
                                        </p:attrNameLst>
                                      </p:cBhvr>
                                      <p:to>
                                        <p:strVal val="0.25"/>
                                      </p:to>
                                    </p:set>
                                    <p:animEffect filter="image" prLst="opacity: 0.25">
                                      <p:cBhvr rctx="IE">
                                        <p:cTn id="56" dur="indefinite"/>
                                        <p:tgtEl>
                                          <p:spTgt spid="6"/>
                                        </p:tgtEl>
                                      </p:cBhvr>
                                    </p:animEffect>
                                  </p:childTnLst>
                                </p:cTn>
                              </p:par>
                              <p:par>
                                <p:cTn id="57" presetID="9" presetClass="emph" presetSubtype="0" grpId="0" nodeType="withEffect">
                                  <p:stCondLst>
                                    <p:cond delay="0"/>
                                  </p:stCondLst>
                                  <p:childTnLst>
                                    <p:set>
                                      <p:cBhvr rctx="PPT">
                                        <p:cTn id="58" dur="indefinite"/>
                                        <p:tgtEl>
                                          <p:spTgt spid="7"/>
                                        </p:tgtEl>
                                        <p:attrNameLst>
                                          <p:attrName>style.opacity</p:attrName>
                                        </p:attrNameLst>
                                      </p:cBhvr>
                                      <p:to>
                                        <p:strVal val="0.25"/>
                                      </p:to>
                                    </p:set>
                                    <p:animEffect filter="image" prLst="opacity: 0.25">
                                      <p:cBhvr rctx="IE">
                                        <p:cTn id="59" dur="indefinite"/>
                                        <p:tgtEl>
                                          <p:spTgt spid="7"/>
                                        </p:tgtEl>
                                      </p:cBhvr>
                                    </p:animEffect>
                                  </p:childTnLst>
                                </p:cTn>
                              </p:par>
                              <p:par>
                                <p:cTn id="60" presetID="9" presetClass="emph" presetSubtype="0" grpId="0" nodeType="withEffect">
                                  <p:stCondLst>
                                    <p:cond delay="0"/>
                                  </p:stCondLst>
                                  <p:childTnLst>
                                    <p:set>
                                      <p:cBhvr rctx="PPT">
                                        <p:cTn id="61" dur="indefinite"/>
                                        <p:tgtEl>
                                          <p:spTgt spid="8"/>
                                        </p:tgtEl>
                                        <p:attrNameLst>
                                          <p:attrName>style.opacity</p:attrName>
                                        </p:attrNameLst>
                                      </p:cBhvr>
                                      <p:to>
                                        <p:strVal val="0.25"/>
                                      </p:to>
                                    </p:set>
                                    <p:animEffect filter="image" prLst="opacity: 0.25">
                                      <p:cBhvr rctx="IE">
                                        <p:cTn id="62" dur="indefinite"/>
                                        <p:tgtEl>
                                          <p:spTgt spid="8"/>
                                        </p:tgtEl>
                                      </p:cBhvr>
                                    </p:animEffect>
                                  </p:childTnLst>
                                </p:cTn>
                              </p:par>
                              <p:par>
                                <p:cTn id="63" presetID="9" presetClass="emph" presetSubtype="0" grpId="0" nodeType="withEffect">
                                  <p:stCondLst>
                                    <p:cond delay="0"/>
                                  </p:stCondLst>
                                  <p:childTnLst>
                                    <p:set>
                                      <p:cBhvr rctx="PPT">
                                        <p:cTn id="64" dur="indefinite"/>
                                        <p:tgtEl>
                                          <p:spTgt spid="9"/>
                                        </p:tgtEl>
                                        <p:attrNameLst>
                                          <p:attrName>style.opacity</p:attrName>
                                        </p:attrNameLst>
                                      </p:cBhvr>
                                      <p:to>
                                        <p:strVal val="0.25"/>
                                      </p:to>
                                    </p:set>
                                    <p:animEffect filter="image" prLst="opacity: 0.25">
                                      <p:cBhvr rctx="IE">
                                        <p:cTn id="65" dur="indefinite"/>
                                        <p:tgtEl>
                                          <p:spTgt spid="9"/>
                                        </p:tgtEl>
                                      </p:cBhvr>
                                    </p:animEffect>
                                  </p:childTnLst>
                                </p:cTn>
                              </p:par>
                              <p:par>
                                <p:cTn id="66" presetID="9" presetClass="emph" presetSubtype="0" grpId="0" nodeType="withEffect">
                                  <p:stCondLst>
                                    <p:cond delay="0"/>
                                  </p:stCondLst>
                                  <p:childTnLst>
                                    <p:set>
                                      <p:cBhvr rctx="PPT">
                                        <p:cTn id="67" dur="indefinite"/>
                                        <p:tgtEl>
                                          <p:spTgt spid="10"/>
                                        </p:tgtEl>
                                        <p:attrNameLst>
                                          <p:attrName>style.opacity</p:attrName>
                                        </p:attrNameLst>
                                      </p:cBhvr>
                                      <p:to>
                                        <p:strVal val="0.25"/>
                                      </p:to>
                                    </p:set>
                                    <p:animEffect filter="image" prLst="opacity: 0.25">
                                      <p:cBhvr rctx="IE">
                                        <p:cTn id="68" dur="indefinite"/>
                                        <p:tgtEl>
                                          <p:spTgt spid="10"/>
                                        </p:tgtEl>
                                      </p:cBhvr>
                                    </p:animEffect>
                                  </p:childTnLst>
                                </p:cTn>
                              </p:par>
                              <p:par>
                                <p:cTn id="69" presetID="9" presetClass="emph" presetSubtype="0" grpId="0" nodeType="withEffect">
                                  <p:stCondLst>
                                    <p:cond delay="0"/>
                                  </p:stCondLst>
                                  <p:childTnLst>
                                    <p:set>
                                      <p:cBhvr rctx="PPT">
                                        <p:cTn id="70" dur="indefinite"/>
                                        <p:tgtEl>
                                          <p:spTgt spid="11"/>
                                        </p:tgtEl>
                                        <p:attrNameLst>
                                          <p:attrName>style.opacity</p:attrName>
                                        </p:attrNameLst>
                                      </p:cBhvr>
                                      <p:to>
                                        <p:strVal val="0.25"/>
                                      </p:to>
                                    </p:set>
                                    <p:animEffect filter="image" prLst="opacity: 0.25">
                                      <p:cBhvr rctx="IE">
                                        <p:cTn id="71" dur="indefinite"/>
                                        <p:tgtEl>
                                          <p:spTgt spid="11"/>
                                        </p:tgtEl>
                                      </p:cBhvr>
                                    </p:animEffect>
                                  </p:childTnLst>
                                </p:cTn>
                              </p:par>
                              <p:par>
                                <p:cTn id="72" presetID="9" presetClass="emph" presetSubtype="0" grpId="0" nodeType="withEffect">
                                  <p:stCondLst>
                                    <p:cond delay="0"/>
                                  </p:stCondLst>
                                  <p:childTnLst>
                                    <p:set>
                                      <p:cBhvr rctx="PPT">
                                        <p:cTn id="73" dur="indefinite"/>
                                        <p:tgtEl>
                                          <p:spTgt spid="12"/>
                                        </p:tgtEl>
                                        <p:attrNameLst>
                                          <p:attrName>style.opacity</p:attrName>
                                        </p:attrNameLst>
                                      </p:cBhvr>
                                      <p:to>
                                        <p:strVal val="0.25"/>
                                      </p:to>
                                    </p:set>
                                    <p:animEffect filter="image" prLst="opacity: 0.25">
                                      <p:cBhvr rctx="IE">
                                        <p:cTn id="74" dur="indefinite"/>
                                        <p:tgtEl>
                                          <p:spTgt spid="12"/>
                                        </p:tgtEl>
                                      </p:cBhvr>
                                    </p:animEffect>
                                  </p:childTnLst>
                                </p:cTn>
                              </p:par>
                              <p:par>
                                <p:cTn id="75" presetID="9" presetClass="emph" presetSubtype="0" grpId="0" nodeType="withEffect">
                                  <p:stCondLst>
                                    <p:cond delay="0"/>
                                  </p:stCondLst>
                                  <p:childTnLst>
                                    <p:set>
                                      <p:cBhvr rctx="PPT">
                                        <p:cTn id="76" dur="indefinite"/>
                                        <p:tgtEl>
                                          <p:spTgt spid="13"/>
                                        </p:tgtEl>
                                        <p:attrNameLst>
                                          <p:attrName>style.opacity</p:attrName>
                                        </p:attrNameLst>
                                      </p:cBhvr>
                                      <p:to>
                                        <p:strVal val="0.25"/>
                                      </p:to>
                                    </p:set>
                                    <p:animEffect filter="image" prLst="opacity: 0.25">
                                      <p:cBhvr rctx="IE">
                                        <p:cTn id="77" dur="indefinite"/>
                                        <p:tgtEl>
                                          <p:spTgt spid="13"/>
                                        </p:tgtEl>
                                      </p:cBhvr>
                                    </p:animEffect>
                                  </p:childTnLst>
                                </p:cTn>
                              </p:par>
                              <p:par>
                                <p:cTn id="78" presetID="9" presetClass="emph" presetSubtype="0" grpId="0" nodeType="withEffect">
                                  <p:stCondLst>
                                    <p:cond delay="0"/>
                                  </p:stCondLst>
                                  <p:childTnLst>
                                    <p:set>
                                      <p:cBhvr rctx="PPT">
                                        <p:cTn id="79" dur="indefinite"/>
                                        <p:tgtEl>
                                          <p:spTgt spid="14"/>
                                        </p:tgtEl>
                                        <p:attrNameLst>
                                          <p:attrName>style.opacity</p:attrName>
                                        </p:attrNameLst>
                                      </p:cBhvr>
                                      <p:to>
                                        <p:strVal val="0.25"/>
                                      </p:to>
                                    </p:set>
                                    <p:animEffect filter="image" prLst="opacity: 0.25">
                                      <p:cBhvr rctx="IE">
                                        <p:cTn id="80" dur="indefinite"/>
                                        <p:tgtEl>
                                          <p:spTgt spid="14"/>
                                        </p:tgtEl>
                                      </p:cBhvr>
                                    </p:animEffect>
                                  </p:childTnLst>
                                </p:cTn>
                              </p:par>
                              <p:par>
                                <p:cTn id="81" presetID="9" presetClass="emph" presetSubtype="0" grpId="0" nodeType="withEffect">
                                  <p:stCondLst>
                                    <p:cond delay="0"/>
                                  </p:stCondLst>
                                  <p:childTnLst>
                                    <p:set>
                                      <p:cBhvr rctx="PPT">
                                        <p:cTn id="82" dur="indefinite"/>
                                        <p:tgtEl>
                                          <p:spTgt spid="15"/>
                                        </p:tgtEl>
                                        <p:attrNameLst>
                                          <p:attrName>style.opacity</p:attrName>
                                        </p:attrNameLst>
                                      </p:cBhvr>
                                      <p:to>
                                        <p:strVal val="0.25"/>
                                      </p:to>
                                    </p:set>
                                    <p:animEffect filter="image" prLst="opacity: 0.25">
                                      <p:cBhvr rctx="IE">
                                        <p:cTn id="83" dur="indefinite"/>
                                        <p:tgtEl>
                                          <p:spTgt spid="15"/>
                                        </p:tgtEl>
                                      </p:cBhvr>
                                    </p:animEffect>
                                  </p:childTnLst>
                                </p:cTn>
                              </p:par>
                              <p:par>
                                <p:cTn id="84" presetID="9" presetClass="emph" presetSubtype="0" grpId="0" nodeType="withEffect">
                                  <p:stCondLst>
                                    <p:cond delay="0"/>
                                  </p:stCondLst>
                                  <p:childTnLst>
                                    <p:set>
                                      <p:cBhvr rctx="PPT">
                                        <p:cTn id="85" dur="indefinite"/>
                                        <p:tgtEl>
                                          <p:spTgt spid="16"/>
                                        </p:tgtEl>
                                        <p:attrNameLst>
                                          <p:attrName>style.opacity</p:attrName>
                                        </p:attrNameLst>
                                      </p:cBhvr>
                                      <p:to>
                                        <p:strVal val="0.25"/>
                                      </p:to>
                                    </p:set>
                                    <p:animEffect filter="image" prLst="opacity: 0.25">
                                      <p:cBhvr rctx="IE">
                                        <p:cTn id="86" dur="indefinite"/>
                                        <p:tgtEl>
                                          <p:spTgt spid="16"/>
                                        </p:tgtEl>
                                      </p:cBhvr>
                                    </p:animEffect>
                                  </p:childTnLst>
                                </p:cTn>
                              </p:par>
                              <p:par>
                                <p:cTn id="87" presetID="9" presetClass="emph" presetSubtype="0" grpId="0" nodeType="withEffect">
                                  <p:stCondLst>
                                    <p:cond delay="0"/>
                                  </p:stCondLst>
                                  <p:childTnLst>
                                    <p:set>
                                      <p:cBhvr rctx="PPT">
                                        <p:cTn id="88" dur="indefinite"/>
                                        <p:tgtEl>
                                          <p:spTgt spid="17"/>
                                        </p:tgtEl>
                                        <p:attrNameLst>
                                          <p:attrName>style.opacity</p:attrName>
                                        </p:attrNameLst>
                                      </p:cBhvr>
                                      <p:to>
                                        <p:strVal val="0.25"/>
                                      </p:to>
                                    </p:set>
                                    <p:animEffect filter="image" prLst="opacity: 0.25">
                                      <p:cBhvr rctx="IE">
                                        <p:cTn id="89" dur="indefinite"/>
                                        <p:tgtEl>
                                          <p:spTgt spid="17"/>
                                        </p:tgtEl>
                                      </p:cBhvr>
                                    </p:animEffect>
                                  </p:childTnLst>
                                </p:cTn>
                              </p:par>
                              <p:par>
                                <p:cTn id="90" presetID="9" presetClass="emph" presetSubtype="0" nodeType="withEffect">
                                  <p:stCondLst>
                                    <p:cond delay="0"/>
                                  </p:stCondLst>
                                  <p:childTnLst>
                                    <p:set>
                                      <p:cBhvr rctx="PPT">
                                        <p:cTn id="91" dur="indefinite"/>
                                        <p:tgtEl>
                                          <p:spTgt spid="19"/>
                                        </p:tgtEl>
                                        <p:attrNameLst>
                                          <p:attrName>style.opacity</p:attrName>
                                        </p:attrNameLst>
                                      </p:cBhvr>
                                      <p:to>
                                        <p:strVal val="0.25"/>
                                      </p:to>
                                    </p:set>
                                    <p:animEffect filter="image" prLst="opacity: 0.25">
                                      <p:cBhvr rctx="IE">
                                        <p:cTn id="92" dur="indefinite"/>
                                        <p:tgtEl>
                                          <p:spTgt spid="19"/>
                                        </p:tgtEl>
                                      </p:cBhvr>
                                    </p:animEffect>
                                  </p:childTnLst>
                                </p:cTn>
                              </p:par>
                              <p:par>
                                <p:cTn id="93" presetID="22" presetClass="entr" presetSubtype="8" fill="hold" nodeType="withEffect">
                                  <p:stCondLst>
                                    <p:cond delay="0"/>
                                  </p:stCondLst>
                                  <p:childTnLst>
                                    <p:set>
                                      <p:cBhvr>
                                        <p:cTn id="94" dur="1" fill="hold">
                                          <p:stCondLst>
                                            <p:cond delay="0"/>
                                          </p:stCondLst>
                                        </p:cTn>
                                        <p:tgtEl>
                                          <p:spTgt spid="18">
                                            <p:txEl>
                                              <p:pRg st="0" end="0"/>
                                            </p:txEl>
                                          </p:spTgt>
                                        </p:tgtEl>
                                        <p:attrNameLst>
                                          <p:attrName>style.visibility</p:attrName>
                                        </p:attrNameLst>
                                      </p:cBhvr>
                                      <p:to>
                                        <p:strVal val="visible"/>
                                      </p:to>
                                    </p:set>
                                    <p:animEffect transition="in" filter="wipe(left)">
                                      <p:cBhvr>
                                        <p:cTn id="95" dur="2000"/>
                                        <p:tgtEl>
                                          <p:spTgt spid="18">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18">
                                            <p:txEl>
                                              <p:pRg st="1" end="1"/>
                                            </p:txEl>
                                          </p:spTgt>
                                        </p:tgtEl>
                                        <p:attrNameLst>
                                          <p:attrName>style.visibility</p:attrName>
                                        </p:attrNameLst>
                                      </p:cBhvr>
                                      <p:to>
                                        <p:strVal val="visible"/>
                                      </p:to>
                                    </p:set>
                                    <p:animEffect transition="in" filter="wipe(left)">
                                      <p:cBhvr>
                                        <p:cTn id="100" dur="2000"/>
                                        <p:tgtEl>
                                          <p:spTgt spid="18">
                                            <p:txEl>
                                              <p:pRg st="1" end="1"/>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18">
                                            <p:txEl>
                                              <p:pRg st="2" end="2"/>
                                            </p:txEl>
                                          </p:spTgt>
                                        </p:tgtEl>
                                        <p:attrNameLst>
                                          <p:attrName>style.visibility</p:attrName>
                                        </p:attrNameLst>
                                      </p:cBhvr>
                                      <p:to>
                                        <p:strVal val="visible"/>
                                      </p:to>
                                    </p:set>
                                    <p:animEffect transition="in" filter="wipe(left)">
                                      <p:cBhvr>
                                        <p:cTn id="105" dur="2000"/>
                                        <p:tgtEl>
                                          <p:spTgt spid="18">
                                            <p:txEl>
                                              <p:pRg st="2" end="2"/>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18">
                                            <p:txEl>
                                              <p:pRg st="3" end="3"/>
                                            </p:txEl>
                                          </p:spTgt>
                                        </p:tgtEl>
                                        <p:attrNameLst>
                                          <p:attrName>style.visibility</p:attrName>
                                        </p:attrNameLst>
                                      </p:cBhvr>
                                      <p:to>
                                        <p:strVal val="visible"/>
                                      </p:to>
                                    </p:set>
                                    <p:animEffect transition="in" filter="wipe(left)">
                                      <p:cBhvr>
                                        <p:cTn id="110" dur="2000"/>
                                        <p:tgtEl>
                                          <p:spTgt spid="18">
                                            <p:txEl>
                                              <p:pRg st="3" end="3"/>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18">
                                            <p:txEl>
                                              <p:pRg st="4" end="4"/>
                                            </p:txEl>
                                          </p:spTgt>
                                        </p:tgtEl>
                                        <p:attrNameLst>
                                          <p:attrName>style.visibility</p:attrName>
                                        </p:attrNameLst>
                                      </p:cBhvr>
                                      <p:to>
                                        <p:strVal val="visible"/>
                                      </p:to>
                                    </p:set>
                                    <p:animEffect transition="in" filter="wipe(left)">
                                      <p:cBhvr>
                                        <p:cTn id="115" dur="20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p:bldP spid="16" grpId="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Key New Networking Features</a:t>
            </a:r>
          </a:p>
        </p:txBody>
      </p:sp>
      <p:sp>
        <p:nvSpPr>
          <p:cNvPr id="6" name="Right Arrow 5"/>
          <p:cNvSpPr/>
          <p:nvPr/>
        </p:nvSpPr>
        <p:spPr bwMode="auto">
          <a:xfrm>
            <a:off x="7366315" y="2901570"/>
            <a:ext cx="348957" cy="241088"/>
          </a:xfrm>
          <a:prstGeom prst="rightArrow">
            <a:avLst/>
          </a:prstGeom>
          <a:gradFill rotWithShape="0">
            <a:gsLst>
              <a:gs pos="0">
                <a:srgbClr val="009E47">
                  <a:alpha val="90000"/>
                </a:srgbClr>
              </a:gs>
              <a:gs pos="100000">
                <a:srgbClr val="4BFF9C">
                  <a:alpha val="90000"/>
                </a:srgbClr>
              </a:gs>
            </a:gsLst>
            <a:lin ang="2700000" scaled="1"/>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balanced" dir="t"/>
          </a:scene3d>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pic>
        <p:nvPicPr>
          <p:cNvPr id="7" name="Picture 3" descr="D:\Aeshen\TechNet 2006\12-December\Msft-longhorn-papers\TDM Deck\Windows Illustration Icons\Time limits.png"/>
          <p:cNvPicPr>
            <a:picLocks noChangeAspect="1" noChangeArrowheads="1"/>
          </p:cNvPicPr>
          <p:nvPr/>
        </p:nvPicPr>
        <p:blipFill>
          <a:blip r:embed="rId4" cstate="print"/>
          <a:srcRect/>
          <a:stretch>
            <a:fillRect/>
          </a:stretch>
        </p:blipFill>
        <p:spPr bwMode="auto">
          <a:xfrm>
            <a:off x="2221496" y="1971788"/>
            <a:ext cx="346739" cy="346739"/>
          </a:xfrm>
          <a:prstGeom prst="rect">
            <a:avLst/>
          </a:prstGeom>
          <a:noFill/>
        </p:spPr>
      </p:pic>
      <p:pic>
        <p:nvPicPr>
          <p:cNvPr id="8" name="Rectangle 929816"/>
          <p:cNvPicPr>
            <a:picLocks noChangeArrowheads="1"/>
          </p:cNvPicPr>
          <p:nvPr/>
        </p:nvPicPr>
        <p:blipFill>
          <a:blip r:embed="rId5" cstate="print"/>
          <a:srcRect l="-64008"/>
          <a:stretch>
            <a:fillRect/>
          </a:stretch>
        </p:blipFill>
        <p:spPr bwMode="auto">
          <a:xfrm rot="18388854">
            <a:off x="1949831" y="2044207"/>
            <a:ext cx="161629" cy="889598"/>
          </a:xfrm>
          <a:prstGeom prst="rect">
            <a:avLst/>
          </a:prstGeom>
          <a:noFill/>
          <a:ln w="9525">
            <a:noFill/>
            <a:miter lim="800000"/>
            <a:headEnd/>
            <a:tailEnd/>
          </a:ln>
        </p:spPr>
      </p:pic>
      <p:pic>
        <p:nvPicPr>
          <p:cNvPr id="9" name="Picture 1" descr="D:\Aeshen\TechNet 2006\12-December\Msft-longhorn-papers\TDM Deck\Windows Illustration Icons\Computer.png"/>
          <p:cNvPicPr>
            <a:picLocks noChangeAspect="1" noChangeArrowheads="1"/>
          </p:cNvPicPr>
          <p:nvPr/>
        </p:nvPicPr>
        <p:blipFill>
          <a:blip r:embed="rId6" cstate="print"/>
          <a:srcRect/>
          <a:stretch>
            <a:fillRect/>
          </a:stretch>
        </p:blipFill>
        <p:spPr bwMode="auto">
          <a:xfrm>
            <a:off x="1153393" y="1652877"/>
            <a:ext cx="561087" cy="561087"/>
          </a:xfrm>
          <a:prstGeom prst="rect">
            <a:avLst/>
          </a:prstGeom>
          <a:noFill/>
        </p:spPr>
      </p:pic>
      <p:pic>
        <p:nvPicPr>
          <p:cNvPr id="10" name="Picture 2" descr="D:\Aeshen\TechNet 2006\12-December\Msft-longhorn-papers\TDM Deck\Windows Illustration Icons\Server.png"/>
          <p:cNvPicPr>
            <a:picLocks noChangeAspect="1" noChangeArrowheads="1"/>
          </p:cNvPicPr>
          <p:nvPr/>
        </p:nvPicPr>
        <p:blipFill>
          <a:blip r:embed="rId7" cstate="print"/>
          <a:srcRect/>
          <a:stretch>
            <a:fillRect/>
          </a:stretch>
        </p:blipFill>
        <p:spPr bwMode="auto">
          <a:xfrm>
            <a:off x="2428860" y="2571154"/>
            <a:ext cx="419239" cy="573696"/>
          </a:xfrm>
          <a:prstGeom prst="rect">
            <a:avLst/>
          </a:prstGeom>
          <a:noFill/>
        </p:spPr>
      </p:pic>
      <p:pic>
        <p:nvPicPr>
          <p:cNvPr id="11" name="Picture 5" descr="D:\Aeshen\Templates\Sample Documents\New Graphics\Hardware\Illustration - Misc Hardware\XML Icons\chip.png"/>
          <p:cNvPicPr>
            <a:picLocks noChangeAspect="1" noChangeArrowheads="1"/>
          </p:cNvPicPr>
          <p:nvPr/>
        </p:nvPicPr>
        <p:blipFill>
          <a:blip r:embed="rId8" cstate="print"/>
          <a:srcRect/>
          <a:stretch>
            <a:fillRect/>
          </a:stretch>
        </p:blipFill>
        <p:spPr bwMode="auto">
          <a:xfrm>
            <a:off x="1357290" y="5072074"/>
            <a:ext cx="642449" cy="575497"/>
          </a:xfrm>
          <a:prstGeom prst="rect">
            <a:avLst/>
          </a:prstGeom>
          <a:noFill/>
          <a:effectLst>
            <a:outerShdw blurRad="50800" dist="38100" dir="2700000" algn="tl" rotWithShape="0">
              <a:prstClr val="black">
                <a:alpha val="40000"/>
              </a:prstClr>
            </a:outerShdw>
          </a:effectLst>
        </p:spPr>
      </p:pic>
      <p:pic>
        <p:nvPicPr>
          <p:cNvPr id="12" name="Picture 5" descr="D:\Aeshen\Templates\Sample Documents\New Graphics\Hardware\Illustration - Misc Hardware\XML Icons\chip.png"/>
          <p:cNvPicPr>
            <a:picLocks noChangeAspect="1" noChangeArrowheads="1"/>
          </p:cNvPicPr>
          <p:nvPr/>
        </p:nvPicPr>
        <p:blipFill>
          <a:blip r:embed="rId8" cstate="print"/>
          <a:srcRect/>
          <a:stretch>
            <a:fillRect/>
          </a:stretch>
        </p:blipFill>
        <p:spPr bwMode="auto">
          <a:xfrm>
            <a:off x="1436666" y="4268422"/>
            <a:ext cx="642449" cy="575497"/>
          </a:xfrm>
          <a:prstGeom prst="rect">
            <a:avLst/>
          </a:prstGeom>
          <a:noFill/>
          <a:effectLst>
            <a:outerShdw blurRad="50800" dist="38100" dir="2700000" algn="tl" rotWithShape="0">
              <a:prstClr val="black">
                <a:alpha val="40000"/>
              </a:prstClr>
            </a:outerShdw>
          </a:effectLst>
        </p:spPr>
      </p:pic>
      <p:sp>
        <p:nvSpPr>
          <p:cNvPr id="13" name="Rectangle 12"/>
          <p:cNvSpPr/>
          <p:nvPr/>
        </p:nvSpPr>
        <p:spPr bwMode="auto">
          <a:xfrm>
            <a:off x="6763563" y="2317370"/>
            <a:ext cx="594519" cy="706043"/>
          </a:xfrm>
          <a:prstGeom prst="rect">
            <a:avLst/>
          </a:pr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a:outerShdw blurRad="50800" dist="38100" algn="l" rotWithShape="0">
              <a:prstClr val="black">
                <a:alpha val="40000"/>
              </a:prstClr>
            </a:outerShdw>
          </a:effectLst>
          <a:scene3d>
            <a:camera prst="isometricOffAxis1Lef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sp>
        <p:nvSpPr>
          <p:cNvPr id="14" name="Round Same Side Corner Rectangle 13"/>
          <p:cNvSpPr/>
          <p:nvPr/>
        </p:nvSpPr>
        <p:spPr bwMode="auto">
          <a:xfrm rot="5400000">
            <a:off x="7029112" y="2913788"/>
            <a:ext cx="123988" cy="279166"/>
          </a:xfrm>
          <a:prstGeom prst="round2SameRect">
            <a:avLst>
              <a:gd name="adj1" fmla="val 50000"/>
              <a:gd name="adj2" fmla="val 0"/>
            </a:avLst>
          </a:prstGeom>
          <a:gradFill rotWithShape="0">
            <a:gsLst>
              <a:gs pos="0">
                <a:srgbClr val="009E47">
                  <a:alpha val="90000"/>
                </a:srgbClr>
              </a:gs>
              <a:gs pos="100000">
                <a:srgbClr val="4BFF9C">
                  <a:alpha val="90000"/>
                </a:srgbClr>
              </a:gs>
            </a:gsLst>
            <a:lin ang="2700000" scaled="1"/>
          </a:gradFill>
          <a:ln w="12700"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balanced" dir="t"/>
          </a:scene3d>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sp>
        <p:nvSpPr>
          <p:cNvPr id="15" name="Rectangle 14"/>
          <p:cNvSpPr/>
          <p:nvPr/>
        </p:nvSpPr>
        <p:spPr bwMode="auto">
          <a:xfrm>
            <a:off x="6918503" y="2726874"/>
            <a:ext cx="209374" cy="123988"/>
          </a:xfrm>
          <a:prstGeom prst="rect">
            <a:avLst/>
          </a:prstGeom>
          <a:gradFill rotWithShape="0">
            <a:gsLst>
              <a:gs pos="0">
                <a:srgbClr val="009E47">
                  <a:alpha val="90000"/>
                </a:srgbClr>
              </a:gs>
              <a:gs pos="100000">
                <a:srgbClr val="4BFF9C">
                  <a:alpha val="90000"/>
                </a:srgbClr>
              </a:gs>
            </a:gsLst>
            <a:lin ang="2700000" scaled="1"/>
          </a:gradFill>
          <a:ln w="12700"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balanced" dir="t"/>
          </a:scene3d>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sp>
        <p:nvSpPr>
          <p:cNvPr id="16" name="Rectangle 15"/>
          <p:cNvSpPr/>
          <p:nvPr/>
        </p:nvSpPr>
        <p:spPr bwMode="auto">
          <a:xfrm>
            <a:off x="6077763" y="2304670"/>
            <a:ext cx="594519" cy="706043"/>
          </a:xfrm>
          <a:prstGeom prst="rect">
            <a:avLst/>
          </a:pr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a:outerShdw blurRad="50800" dist="38100" algn="l" rotWithShape="0">
              <a:prstClr val="black">
                <a:alpha val="40000"/>
              </a:prstClr>
            </a:outerShdw>
          </a:effectLst>
          <a:scene3d>
            <a:camera prst="isometricOffAxis1Lef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sp>
        <p:nvSpPr>
          <p:cNvPr id="17" name="Round Same Side Corner Rectangle 16"/>
          <p:cNvSpPr/>
          <p:nvPr/>
        </p:nvSpPr>
        <p:spPr bwMode="auto">
          <a:xfrm rot="5400000">
            <a:off x="6011032" y="2555733"/>
            <a:ext cx="124849" cy="397423"/>
          </a:xfrm>
          <a:prstGeom prst="round2SameRect">
            <a:avLst>
              <a:gd name="adj1" fmla="val 50000"/>
              <a:gd name="adj2" fmla="val 0"/>
            </a:avLst>
          </a:prstGeom>
          <a:gradFill rotWithShape="0">
            <a:gsLst>
              <a:gs pos="0">
                <a:srgbClr val="009E47">
                  <a:alpha val="90000"/>
                </a:srgbClr>
              </a:gs>
              <a:gs pos="100000">
                <a:srgbClr val="4BFF9C">
                  <a:alpha val="90000"/>
                </a:srgbClr>
              </a:gs>
            </a:gsLst>
            <a:lin ang="2700000" scaled="1"/>
          </a:gradFill>
          <a:ln w="12700"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balanced" dir="t"/>
          </a:scene3d>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sp>
        <p:nvSpPr>
          <p:cNvPr id="18" name="Round Same Side Corner Rectangle 17"/>
          <p:cNvSpPr/>
          <p:nvPr/>
        </p:nvSpPr>
        <p:spPr bwMode="auto">
          <a:xfrm rot="5400000">
            <a:off x="6182300" y="2847833"/>
            <a:ext cx="124849" cy="397423"/>
          </a:xfrm>
          <a:prstGeom prst="round2SameRect">
            <a:avLst>
              <a:gd name="adj1" fmla="val 50000"/>
              <a:gd name="adj2" fmla="val 0"/>
            </a:avLst>
          </a:prstGeom>
          <a:gradFill rotWithShape="0">
            <a:gsLst>
              <a:gs pos="0">
                <a:srgbClr val="009E47">
                  <a:alpha val="90000"/>
                </a:srgbClr>
              </a:gs>
              <a:gs pos="100000">
                <a:srgbClr val="4BFF9C">
                  <a:alpha val="90000"/>
                </a:srgbClr>
              </a:gs>
            </a:gsLst>
            <a:lin ang="2700000" scaled="1"/>
          </a:gradFill>
          <a:ln w="12700"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balanced" dir="t"/>
          </a:scene3d>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sp>
        <p:nvSpPr>
          <p:cNvPr id="19" name="Rectangle 18"/>
          <p:cNvSpPr/>
          <p:nvPr/>
        </p:nvSpPr>
        <p:spPr bwMode="auto">
          <a:xfrm>
            <a:off x="5722163" y="2380870"/>
            <a:ext cx="395485" cy="123988"/>
          </a:xfrm>
          <a:prstGeom prst="rect">
            <a:avLst/>
          </a:prstGeom>
          <a:gradFill rotWithShape="0">
            <a:gsLst>
              <a:gs pos="0">
                <a:srgbClr val="009E47">
                  <a:alpha val="90000"/>
                </a:srgbClr>
              </a:gs>
              <a:gs pos="100000">
                <a:srgbClr val="4BFF9C">
                  <a:alpha val="90000"/>
                </a:srgbClr>
              </a:gs>
            </a:gsLst>
            <a:lin ang="2700000" scaled="1"/>
          </a:gradFill>
          <a:ln w="12700"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balanced" dir="t"/>
          </a:scene3d>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sp>
        <p:nvSpPr>
          <p:cNvPr id="20" name="Up Arrow 19"/>
          <p:cNvSpPr/>
          <p:nvPr/>
        </p:nvSpPr>
        <p:spPr bwMode="auto">
          <a:xfrm rot="17649218">
            <a:off x="2277114" y="4274854"/>
            <a:ext cx="253045" cy="822139"/>
          </a:xfrm>
          <a:prstGeom prst="upArrow">
            <a:avLst>
              <a:gd name="adj1" fmla="val 32160"/>
              <a:gd name="adj2" fmla="val 50000"/>
            </a:avLst>
          </a:prstGeom>
          <a:gradFill rotWithShape="0">
            <a:gsLst>
              <a:gs pos="0">
                <a:srgbClr val="009E47">
                  <a:alpha val="90000"/>
                </a:srgbClr>
              </a:gs>
              <a:gs pos="100000">
                <a:srgbClr val="4BFF9C">
                  <a:alpha val="90000"/>
                </a:srgbClr>
              </a:gs>
            </a:gsLst>
            <a:lin ang="2700000" scaled="1"/>
          </a:gradFill>
          <a:ln w="1270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scene3d>
              <a:camera prst="orthographicFront"/>
              <a:lightRig rig="balanced" dir="t"/>
            </a:scene3d>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sp>
        <p:nvSpPr>
          <p:cNvPr id="21" name="Up Arrow 20"/>
          <p:cNvSpPr/>
          <p:nvPr/>
        </p:nvSpPr>
        <p:spPr bwMode="auto">
          <a:xfrm rot="14950965">
            <a:off x="2231109" y="4728574"/>
            <a:ext cx="254167" cy="822139"/>
          </a:xfrm>
          <a:prstGeom prst="upArrow">
            <a:avLst>
              <a:gd name="adj1" fmla="val 29463"/>
              <a:gd name="adj2" fmla="val 50000"/>
            </a:avLst>
          </a:prstGeom>
          <a:gradFill rotWithShape="0">
            <a:gsLst>
              <a:gs pos="0">
                <a:srgbClr val="009E47">
                  <a:alpha val="90000"/>
                </a:srgbClr>
              </a:gs>
              <a:gs pos="100000">
                <a:srgbClr val="4BFF9C">
                  <a:alpha val="90000"/>
                </a:srgbClr>
              </a:gs>
            </a:gsLst>
            <a:lin ang="2700000" scaled="1"/>
          </a:gradFill>
          <a:ln w="12700"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scene3d>
              <a:camera prst="orthographicFront"/>
              <a:lightRig rig="balanced" dir="t"/>
            </a:scene3d>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pic>
        <p:nvPicPr>
          <p:cNvPr id="22" name="Picture 4" descr="D:\Aeshen\TechNet 2006\12-December\Msft-longhorn-papers\TDM Deck\Windows Illustration Icons\PCI card.png"/>
          <p:cNvPicPr>
            <a:picLocks noChangeAspect="1" noChangeArrowheads="1"/>
          </p:cNvPicPr>
          <p:nvPr/>
        </p:nvPicPr>
        <p:blipFill>
          <a:blip r:embed="rId9"/>
          <a:srcRect/>
          <a:stretch>
            <a:fillRect/>
          </a:stretch>
        </p:blipFill>
        <p:spPr bwMode="auto">
          <a:xfrm>
            <a:off x="2518754" y="4639242"/>
            <a:ext cx="1282700" cy="1060296"/>
          </a:xfrm>
          <a:prstGeom prst="rect">
            <a:avLst/>
          </a:prstGeom>
          <a:noFill/>
          <a:effectLst>
            <a:outerShdw blurRad="50800" dist="38100" dir="2700000" algn="tl" rotWithShape="0">
              <a:prstClr val="black">
                <a:alpha val="40000"/>
              </a:prstClr>
            </a:outerShdw>
          </a:effectLst>
        </p:spPr>
      </p:pic>
      <p:sp>
        <p:nvSpPr>
          <p:cNvPr id="23" name="Rounded Rectangle 22"/>
          <p:cNvSpPr/>
          <p:nvPr/>
        </p:nvSpPr>
        <p:spPr bwMode="auto">
          <a:xfrm>
            <a:off x="700086" y="1581896"/>
            <a:ext cx="3657600" cy="1816559"/>
          </a:xfrm>
          <a:prstGeom prst="roundRect">
            <a:avLst>
              <a:gd name="adj" fmla="val 5442"/>
            </a:avLst>
          </a:prstGeom>
          <a:gradFill rotWithShape="0">
            <a:gsLst>
              <a:gs pos="0">
                <a:schemeClr val="bg2">
                  <a:alpha val="25000"/>
                </a:schemeClr>
              </a:gs>
              <a:gs pos="100000">
                <a:schemeClr val="bg1">
                  <a:lumMod val="75000"/>
                  <a:alpha val="25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sp>
        <p:nvSpPr>
          <p:cNvPr id="24" name="Rounded Rectangle 23"/>
          <p:cNvSpPr/>
          <p:nvPr/>
        </p:nvSpPr>
        <p:spPr bwMode="auto">
          <a:xfrm>
            <a:off x="672096" y="1145768"/>
            <a:ext cx="3657600" cy="393700"/>
          </a:xfrm>
          <a:prstGeom prst="roundRect">
            <a:avLst/>
          </a:prstGeom>
          <a:gradFill rotWithShape="0">
            <a:gsLst>
              <a:gs pos="0">
                <a:schemeClr val="accent2">
                  <a:lumMod val="50000"/>
                  <a:alpha val="90000"/>
                </a:schemeClr>
              </a:gs>
              <a:gs pos="100000">
                <a:schemeClr val="accent2">
                  <a:alpha val="9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r>
              <a:rPr lang="en-US" sz="1400" b="1" dirty="0" smtClean="0">
                <a:solidFill>
                  <a:schemeClr val="bg1"/>
                </a:solidFill>
              </a:rPr>
              <a:t>Receive Window </a:t>
            </a:r>
            <a:r>
              <a:rPr lang="en-US" sz="1400" b="1" dirty="0" err="1" smtClean="0">
                <a:solidFill>
                  <a:schemeClr val="bg1"/>
                </a:solidFill>
              </a:rPr>
              <a:t>Autotuning</a:t>
            </a:r>
            <a:endParaRPr lang="en-US" sz="1400" b="1" dirty="0">
              <a:solidFill>
                <a:schemeClr val="bg1"/>
              </a:solidFill>
            </a:endParaRPr>
          </a:p>
        </p:txBody>
      </p:sp>
      <p:sp>
        <p:nvSpPr>
          <p:cNvPr id="25" name="Rounded Rectangle 24"/>
          <p:cNvSpPr/>
          <p:nvPr/>
        </p:nvSpPr>
        <p:spPr bwMode="auto">
          <a:xfrm>
            <a:off x="4788611" y="1142984"/>
            <a:ext cx="3657600" cy="393700"/>
          </a:xfrm>
          <a:prstGeom prst="roundRect">
            <a:avLst/>
          </a:prstGeom>
          <a:gradFill rotWithShape="0">
            <a:gsLst>
              <a:gs pos="0">
                <a:schemeClr val="accent2">
                  <a:lumMod val="50000"/>
                  <a:alpha val="90000"/>
                </a:schemeClr>
              </a:gs>
              <a:gs pos="100000">
                <a:schemeClr val="accent2">
                  <a:alpha val="9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r>
              <a:rPr lang="en-US" sz="1400" b="1" dirty="0" smtClean="0">
                <a:solidFill>
                  <a:schemeClr val="bg1"/>
                </a:solidFill>
              </a:rPr>
              <a:t>Windows Filtering Platform</a:t>
            </a:r>
            <a:endParaRPr lang="en-US" sz="1400" b="1" dirty="0">
              <a:solidFill>
                <a:schemeClr val="bg1"/>
              </a:solidFill>
            </a:endParaRPr>
          </a:p>
        </p:txBody>
      </p:sp>
      <p:sp>
        <p:nvSpPr>
          <p:cNvPr id="26" name="Rounded Rectangle 25"/>
          <p:cNvSpPr/>
          <p:nvPr/>
        </p:nvSpPr>
        <p:spPr bwMode="auto">
          <a:xfrm>
            <a:off x="672096" y="3573957"/>
            <a:ext cx="3657600" cy="393700"/>
          </a:xfrm>
          <a:prstGeom prst="roundRect">
            <a:avLst/>
          </a:prstGeom>
          <a:gradFill rotWithShape="0">
            <a:gsLst>
              <a:gs pos="0">
                <a:schemeClr val="accent2">
                  <a:lumMod val="50000"/>
                  <a:alpha val="90000"/>
                </a:schemeClr>
              </a:gs>
              <a:gs pos="100000">
                <a:schemeClr val="accent2">
                  <a:alpha val="9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r>
              <a:rPr lang="en-US" sz="1400" b="1" dirty="0" smtClean="0">
                <a:solidFill>
                  <a:schemeClr val="bg1"/>
                </a:solidFill>
              </a:rPr>
              <a:t>Receive Side Scaling</a:t>
            </a:r>
            <a:endParaRPr lang="en-US" sz="1400" b="1" dirty="0">
              <a:solidFill>
                <a:schemeClr val="bg1"/>
              </a:solidFill>
            </a:endParaRPr>
          </a:p>
        </p:txBody>
      </p:sp>
      <p:sp>
        <p:nvSpPr>
          <p:cNvPr id="27" name="Rounded Rectangle 26"/>
          <p:cNvSpPr/>
          <p:nvPr/>
        </p:nvSpPr>
        <p:spPr bwMode="auto">
          <a:xfrm>
            <a:off x="4786314" y="3571876"/>
            <a:ext cx="3657600" cy="393700"/>
          </a:xfrm>
          <a:prstGeom prst="roundRect">
            <a:avLst/>
          </a:prstGeom>
          <a:gradFill rotWithShape="0">
            <a:gsLst>
              <a:gs pos="0">
                <a:schemeClr val="accent2">
                  <a:lumMod val="50000"/>
                  <a:alpha val="90000"/>
                </a:schemeClr>
              </a:gs>
              <a:gs pos="100000">
                <a:schemeClr val="accent2">
                  <a:alpha val="9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r>
              <a:rPr lang="en-US" sz="1400" b="1" dirty="0" smtClean="0">
                <a:solidFill>
                  <a:schemeClr val="bg1"/>
                </a:solidFill>
              </a:rPr>
              <a:t>Policy-based Quality of Service</a:t>
            </a:r>
            <a:endParaRPr lang="en-US" sz="1400" b="1" dirty="0">
              <a:solidFill>
                <a:schemeClr val="bg1"/>
              </a:solidFill>
            </a:endParaRPr>
          </a:p>
        </p:txBody>
      </p:sp>
      <p:sp>
        <p:nvSpPr>
          <p:cNvPr id="28" name="TextBox 27"/>
          <p:cNvSpPr txBox="1"/>
          <p:nvPr/>
        </p:nvSpPr>
        <p:spPr>
          <a:xfrm>
            <a:off x="673228" y="1737746"/>
            <a:ext cx="3628571" cy="1234184"/>
          </a:xfrm>
          <a:prstGeom prst="rect">
            <a:avLst/>
          </a:prstGeom>
          <a:noFill/>
        </p:spPr>
        <p:txBody>
          <a:bodyPr wrap="square" rtlCol="0">
            <a:spAutoFit/>
          </a:bodyPr>
          <a:lstStyle/>
          <a:p>
            <a:pPr marL="228600" lvl="0" indent="-228600" algn="l">
              <a:lnSpc>
                <a:spcPct val="100000"/>
              </a:lnSpc>
              <a:spcBef>
                <a:spcPct val="30000"/>
              </a:spcBef>
              <a:buClr>
                <a:srgbClr val="EF5739"/>
              </a:buClr>
              <a:buSzPct val="75000"/>
              <a:buBlip>
                <a:blip r:embed="rId10"/>
              </a:buBlip>
            </a:pPr>
            <a:r>
              <a:rPr lang="en-US" sz="1400" b="1" kern="0" dirty="0" smtClean="0">
                <a:solidFill>
                  <a:schemeClr val="bg1"/>
                </a:solidFill>
                <a:effectLst>
                  <a:outerShdw blurRad="38100" dist="38100" dir="2700000" algn="tl">
                    <a:srgbClr val="000000">
                      <a:alpha val="43137"/>
                    </a:srgbClr>
                  </a:outerShdw>
                </a:effectLst>
                <a:latin typeface="Arial"/>
              </a:rPr>
              <a:t>Automatically senses network environment and adjusts key performance settings</a:t>
            </a:r>
          </a:p>
          <a:p>
            <a:pPr marL="228600" lvl="0" indent="-228600" algn="l">
              <a:lnSpc>
                <a:spcPct val="100000"/>
              </a:lnSpc>
              <a:spcBef>
                <a:spcPct val="30000"/>
              </a:spcBef>
              <a:buClr>
                <a:srgbClr val="EF5739"/>
              </a:buClr>
              <a:buSzPct val="75000"/>
              <a:buBlip>
                <a:blip r:embed="rId10"/>
              </a:buBlip>
            </a:pPr>
            <a:r>
              <a:rPr lang="en-US" sz="1400" b="1" kern="0" dirty="0" smtClean="0">
                <a:solidFill>
                  <a:schemeClr val="bg1"/>
                </a:solidFill>
                <a:effectLst>
                  <a:outerShdw blurRad="38100" dist="38100" dir="2700000" algn="tl">
                    <a:srgbClr val="000000">
                      <a:alpha val="43137"/>
                    </a:srgbClr>
                  </a:outerShdw>
                </a:effectLst>
                <a:latin typeface="Arial"/>
              </a:rPr>
              <a:t>Allows </a:t>
            </a:r>
            <a:r>
              <a:rPr lang="en-US" sz="1400" b="1" dirty="0" smtClean="0">
                <a:solidFill>
                  <a:schemeClr val="bg1"/>
                </a:solidFill>
                <a:effectLst>
                  <a:outerShdw blurRad="38100" dist="38100" dir="2700000" algn="tl">
                    <a:srgbClr val="000000">
                      <a:alpha val="43137"/>
                    </a:srgbClr>
                  </a:outerShdw>
                </a:effectLst>
              </a:rPr>
              <a:t>increase of </a:t>
            </a:r>
            <a:r>
              <a:rPr lang="en-US" sz="1400" b="1" kern="0" dirty="0" smtClean="0">
                <a:solidFill>
                  <a:schemeClr val="bg1"/>
                </a:solidFill>
                <a:effectLst>
                  <a:outerShdw blurRad="38100" dist="38100" dir="2700000" algn="tl">
                    <a:srgbClr val="000000">
                      <a:alpha val="43137"/>
                    </a:srgbClr>
                  </a:outerShdw>
                </a:effectLst>
                <a:latin typeface="Arial"/>
              </a:rPr>
              <a:t>the size of the TCP/IP send / receive window</a:t>
            </a:r>
            <a:endParaRPr lang="en-US" sz="1400" b="1" dirty="0">
              <a:solidFill>
                <a:schemeClr val="bg1"/>
              </a:solidFill>
              <a:effectLst>
                <a:outerShdw blurRad="38100" dist="38100" dir="2700000" algn="tl">
                  <a:srgbClr val="000000">
                    <a:alpha val="43137"/>
                  </a:srgbClr>
                </a:outerShdw>
              </a:effectLst>
            </a:endParaRPr>
          </a:p>
        </p:txBody>
      </p:sp>
      <p:sp>
        <p:nvSpPr>
          <p:cNvPr id="29" name="Rounded Rectangle 28"/>
          <p:cNvSpPr/>
          <p:nvPr/>
        </p:nvSpPr>
        <p:spPr bwMode="auto">
          <a:xfrm>
            <a:off x="4802355" y="1581895"/>
            <a:ext cx="3657600" cy="1816559"/>
          </a:xfrm>
          <a:prstGeom prst="roundRect">
            <a:avLst>
              <a:gd name="adj" fmla="val 5442"/>
            </a:avLst>
          </a:prstGeom>
          <a:gradFill rotWithShape="0">
            <a:gsLst>
              <a:gs pos="0">
                <a:schemeClr val="bg2">
                  <a:alpha val="25000"/>
                </a:schemeClr>
              </a:gs>
              <a:gs pos="100000">
                <a:schemeClr val="bg1">
                  <a:lumMod val="75000"/>
                  <a:alpha val="25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sp>
        <p:nvSpPr>
          <p:cNvPr id="30" name="TextBox 29"/>
          <p:cNvSpPr txBox="1"/>
          <p:nvPr/>
        </p:nvSpPr>
        <p:spPr>
          <a:xfrm>
            <a:off x="4824341" y="1729397"/>
            <a:ext cx="3628571" cy="1018740"/>
          </a:xfrm>
          <a:prstGeom prst="rect">
            <a:avLst/>
          </a:prstGeom>
          <a:noFill/>
        </p:spPr>
        <p:txBody>
          <a:bodyPr wrap="square" rtlCol="0">
            <a:spAutoFit/>
          </a:bodyPr>
          <a:lstStyle/>
          <a:p>
            <a:pPr marL="228600" lvl="0" indent="-228600" algn="l">
              <a:lnSpc>
                <a:spcPct val="100000"/>
              </a:lnSpc>
              <a:spcBef>
                <a:spcPct val="30000"/>
              </a:spcBef>
              <a:buClr>
                <a:srgbClr val="EF5739"/>
              </a:buClr>
              <a:buSzPct val="75000"/>
              <a:buBlip>
                <a:blip r:embed="rId10"/>
              </a:buBlip>
            </a:pPr>
            <a:r>
              <a:rPr lang="en-US" sz="1400" b="1" dirty="0" smtClean="0">
                <a:solidFill>
                  <a:schemeClr val="bg1"/>
                </a:solidFill>
                <a:effectLst>
                  <a:outerShdw blurRad="38100" dist="38100" dir="2700000" algn="tl">
                    <a:srgbClr val="000000">
                      <a:alpha val="43137"/>
                    </a:srgbClr>
                  </a:outerShdw>
                </a:effectLst>
              </a:rPr>
              <a:t>Provides filtering capability at all layers of the TCP/IP protocol stack </a:t>
            </a:r>
          </a:p>
          <a:p>
            <a:pPr marL="228600" lvl="0" indent="-228600" algn="l">
              <a:lnSpc>
                <a:spcPct val="100000"/>
              </a:lnSpc>
              <a:spcBef>
                <a:spcPct val="30000"/>
              </a:spcBef>
              <a:buClr>
                <a:srgbClr val="EF5739"/>
              </a:buClr>
              <a:buSzPct val="75000"/>
              <a:buBlip>
                <a:blip r:embed="rId10"/>
              </a:buBlip>
            </a:pPr>
            <a:r>
              <a:rPr lang="en-US" sz="1400" b="1" kern="0" dirty="0" smtClean="0">
                <a:solidFill>
                  <a:schemeClr val="bg1"/>
                </a:solidFill>
                <a:effectLst>
                  <a:outerShdw blurRad="38100" dist="38100" dir="2700000" algn="tl">
                    <a:srgbClr val="000000">
                      <a:alpha val="43137"/>
                    </a:srgbClr>
                  </a:outerShdw>
                </a:effectLst>
                <a:latin typeface="Arial"/>
              </a:rPr>
              <a:t>Integrates and provides support for next-generation firewall features</a:t>
            </a:r>
            <a:endParaRPr lang="en-US" sz="1400" b="1" dirty="0">
              <a:solidFill>
                <a:schemeClr val="bg1"/>
              </a:solidFill>
              <a:effectLst>
                <a:outerShdw blurRad="38100" dist="38100" dir="2700000" algn="tl">
                  <a:srgbClr val="000000">
                    <a:alpha val="43137"/>
                  </a:srgbClr>
                </a:outerShdw>
              </a:effectLst>
            </a:endParaRPr>
          </a:p>
        </p:txBody>
      </p:sp>
      <p:grpSp>
        <p:nvGrpSpPr>
          <p:cNvPr id="31" name="Group 30"/>
          <p:cNvGrpSpPr/>
          <p:nvPr/>
        </p:nvGrpSpPr>
        <p:grpSpPr>
          <a:xfrm>
            <a:off x="6431546" y="4688026"/>
            <a:ext cx="355032" cy="366591"/>
            <a:chOff x="6057624" y="5012752"/>
            <a:chExt cx="955158" cy="697706"/>
          </a:xfrm>
          <a:effectLst>
            <a:outerShdw blurRad="50800" dist="38100" dir="2700000" algn="tl" rotWithShape="0">
              <a:prstClr val="black">
                <a:alpha val="40000"/>
              </a:prstClr>
            </a:outerShdw>
          </a:effectLst>
        </p:grpSpPr>
        <p:sp>
          <p:nvSpPr>
            <p:cNvPr id="32" name="Can 31"/>
            <p:cNvSpPr/>
            <p:nvPr/>
          </p:nvSpPr>
          <p:spPr bwMode="auto">
            <a:xfrm>
              <a:off x="6057624" y="5012752"/>
              <a:ext cx="955158" cy="697706"/>
            </a:xfrm>
            <a:prstGeom prst="can">
              <a:avLst>
                <a:gd name="adj" fmla="val 50000"/>
              </a:avLst>
            </a:prstGeom>
            <a:gradFill rotWithShape="0">
              <a:gsLst>
                <a:gs pos="0">
                  <a:schemeClr val="accent2">
                    <a:lumMod val="50000"/>
                    <a:alpha val="90000"/>
                  </a:schemeClr>
                </a:gs>
                <a:gs pos="100000">
                  <a:schemeClr val="accent2">
                    <a:alpha val="90000"/>
                  </a:schemeClr>
                </a:gs>
              </a:gsLst>
              <a:lin ang="2700000" scaled="1"/>
            </a:gradFill>
            <a:ln w="12700" cap="flat" cmpd="sng" algn="ctr">
              <a:noFill/>
              <a:prstDash val="solid"/>
              <a:round/>
              <a:headEnd type="none" w="med" len="med"/>
              <a:tailEnd type="none" w="med" len="med"/>
            </a:ln>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sp>
          <p:nvSpPr>
            <p:cNvPr id="33" name="Freeform 52"/>
            <p:cNvSpPr>
              <a:spLocks/>
            </p:cNvSpPr>
            <p:nvPr/>
          </p:nvSpPr>
          <p:spPr bwMode="auto">
            <a:xfrm>
              <a:off x="6547875" y="5044079"/>
              <a:ext cx="258078" cy="135180"/>
            </a:xfrm>
            <a:custGeom>
              <a:avLst/>
              <a:gdLst/>
              <a:ahLst/>
              <a:cxnLst>
                <a:cxn ang="0">
                  <a:pos x="198" y="81"/>
                </a:cxn>
                <a:cxn ang="0">
                  <a:pos x="198" y="0"/>
                </a:cxn>
                <a:cxn ang="0">
                  <a:pos x="57" y="0"/>
                </a:cxn>
                <a:cxn ang="0">
                  <a:pos x="115" y="34"/>
                </a:cxn>
                <a:cxn ang="0">
                  <a:pos x="0" y="100"/>
                </a:cxn>
                <a:cxn ang="0">
                  <a:pos x="25" y="114"/>
                </a:cxn>
                <a:cxn ang="0">
                  <a:pos x="140" y="48"/>
                </a:cxn>
                <a:cxn ang="0">
                  <a:pos x="198" y="81"/>
                </a:cxn>
              </a:cxnLst>
              <a:rect l="0" t="0" r="r" b="b"/>
              <a:pathLst>
                <a:path w="198" h="114">
                  <a:moveTo>
                    <a:pt x="198" y="81"/>
                  </a:moveTo>
                  <a:lnTo>
                    <a:pt x="198" y="0"/>
                  </a:lnTo>
                  <a:lnTo>
                    <a:pt x="57" y="0"/>
                  </a:lnTo>
                  <a:lnTo>
                    <a:pt x="115" y="34"/>
                  </a:lnTo>
                  <a:lnTo>
                    <a:pt x="0" y="100"/>
                  </a:lnTo>
                  <a:lnTo>
                    <a:pt x="25" y="114"/>
                  </a:lnTo>
                  <a:lnTo>
                    <a:pt x="140" y="48"/>
                  </a:lnTo>
                  <a:lnTo>
                    <a:pt x="198" y="81"/>
                  </a:lnTo>
                  <a:close/>
                </a:path>
              </a:pathLst>
            </a:custGeom>
            <a:solidFill>
              <a:schemeClr val="accent2">
                <a:lumMod val="50000"/>
              </a:schemeClr>
            </a:solidFill>
            <a:ln w="12700" cap="rnd">
              <a:solidFill>
                <a:schemeClr val="accent6">
                  <a:lumMod val="50000"/>
                  <a:alpha val="7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400" b="1">
                <a:solidFill>
                  <a:schemeClr val="bg1"/>
                </a:solidFill>
              </a:endParaRPr>
            </a:p>
          </p:txBody>
        </p:sp>
        <p:sp>
          <p:nvSpPr>
            <p:cNvPr id="34" name="Freeform 54"/>
            <p:cNvSpPr>
              <a:spLocks/>
            </p:cNvSpPr>
            <p:nvPr/>
          </p:nvSpPr>
          <p:spPr bwMode="auto">
            <a:xfrm>
              <a:off x="6272444" y="5033273"/>
              <a:ext cx="275022" cy="143480"/>
            </a:xfrm>
            <a:custGeom>
              <a:avLst/>
              <a:gdLst/>
              <a:ahLst/>
              <a:cxnLst>
                <a:cxn ang="0">
                  <a:pos x="211" y="41"/>
                </a:cxn>
                <a:cxn ang="0">
                  <a:pos x="198" y="114"/>
                </a:cxn>
                <a:cxn ang="0">
                  <a:pos x="70" y="121"/>
                </a:cxn>
                <a:cxn ang="0">
                  <a:pos x="128" y="88"/>
                </a:cxn>
                <a:cxn ang="0">
                  <a:pos x="0" y="14"/>
                </a:cxn>
                <a:cxn ang="0">
                  <a:pos x="25" y="0"/>
                </a:cxn>
                <a:cxn ang="0">
                  <a:pos x="153" y="73"/>
                </a:cxn>
                <a:cxn ang="0">
                  <a:pos x="211" y="41"/>
                </a:cxn>
              </a:cxnLst>
              <a:rect l="0" t="0" r="r" b="b"/>
              <a:pathLst>
                <a:path w="211" h="121">
                  <a:moveTo>
                    <a:pt x="211" y="41"/>
                  </a:moveTo>
                  <a:lnTo>
                    <a:pt x="198" y="114"/>
                  </a:lnTo>
                  <a:lnTo>
                    <a:pt x="70" y="121"/>
                  </a:lnTo>
                  <a:lnTo>
                    <a:pt x="128" y="88"/>
                  </a:lnTo>
                  <a:lnTo>
                    <a:pt x="0" y="14"/>
                  </a:lnTo>
                  <a:lnTo>
                    <a:pt x="25" y="0"/>
                  </a:lnTo>
                  <a:lnTo>
                    <a:pt x="153" y="73"/>
                  </a:lnTo>
                  <a:lnTo>
                    <a:pt x="211" y="41"/>
                  </a:lnTo>
                  <a:close/>
                </a:path>
              </a:pathLst>
            </a:custGeom>
            <a:solidFill>
              <a:schemeClr val="accent2">
                <a:lumMod val="50000"/>
              </a:schemeClr>
            </a:solidFill>
            <a:ln w="12700" cap="rnd">
              <a:solidFill>
                <a:schemeClr val="accent6">
                  <a:lumMod val="50000"/>
                  <a:alpha val="7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400" b="1">
                <a:solidFill>
                  <a:schemeClr val="bg1"/>
                </a:solidFill>
              </a:endParaRPr>
            </a:p>
          </p:txBody>
        </p:sp>
        <p:sp>
          <p:nvSpPr>
            <p:cNvPr id="35" name="Freeform 56"/>
            <p:cNvSpPr>
              <a:spLocks/>
            </p:cNvSpPr>
            <p:nvPr/>
          </p:nvSpPr>
          <p:spPr bwMode="auto">
            <a:xfrm>
              <a:off x="6552022" y="5186953"/>
              <a:ext cx="275022" cy="144666"/>
            </a:xfrm>
            <a:custGeom>
              <a:avLst/>
              <a:gdLst/>
              <a:ahLst/>
              <a:cxnLst>
                <a:cxn ang="0">
                  <a:pos x="0" y="81"/>
                </a:cxn>
                <a:cxn ang="0">
                  <a:pos x="12" y="7"/>
                </a:cxn>
                <a:cxn ang="0">
                  <a:pos x="140" y="0"/>
                </a:cxn>
                <a:cxn ang="0">
                  <a:pos x="83" y="34"/>
                </a:cxn>
                <a:cxn ang="0">
                  <a:pos x="211" y="107"/>
                </a:cxn>
                <a:cxn ang="0">
                  <a:pos x="186" y="122"/>
                </a:cxn>
                <a:cxn ang="0">
                  <a:pos x="57" y="48"/>
                </a:cxn>
                <a:cxn ang="0">
                  <a:pos x="0" y="81"/>
                </a:cxn>
              </a:cxnLst>
              <a:rect l="0" t="0" r="r" b="b"/>
              <a:pathLst>
                <a:path w="211" h="122">
                  <a:moveTo>
                    <a:pt x="0" y="81"/>
                  </a:moveTo>
                  <a:lnTo>
                    <a:pt x="12" y="7"/>
                  </a:lnTo>
                  <a:lnTo>
                    <a:pt x="140" y="0"/>
                  </a:lnTo>
                  <a:lnTo>
                    <a:pt x="83" y="34"/>
                  </a:lnTo>
                  <a:lnTo>
                    <a:pt x="211" y="107"/>
                  </a:lnTo>
                  <a:lnTo>
                    <a:pt x="186" y="122"/>
                  </a:lnTo>
                  <a:lnTo>
                    <a:pt x="57" y="48"/>
                  </a:lnTo>
                  <a:lnTo>
                    <a:pt x="0" y="81"/>
                  </a:lnTo>
                  <a:close/>
                </a:path>
              </a:pathLst>
            </a:custGeom>
            <a:solidFill>
              <a:schemeClr val="accent2">
                <a:lumMod val="50000"/>
              </a:schemeClr>
            </a:solidFill>
            <a:ln w="12700" cap="rnd">
              <a:solidFill>
                <a:schemeClr val="accent6">
                  <a:lumMod val="50000"/>
                  <a:alpha val="7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400" b="1">
                <a:solidFill>
                  <a:schemeClr val="bg1"/>
                </a:solidFill>
              </a:endParaRPr>
            </a:p>
          </p:txBody>
        </p:sp>
        <p:sp>
          <p:nvSpPr>
            <p:cNvPr id="36" name="Freeform 58"/>
            <p:cNvSpPr>
              <a:spLocks/>
            </p:cNvSpPr>
            <p:nvPr/>
          </p:nvSpPr>
          <p:spPr bwMode="auto">
            <a:xfrm>
              <a:off x="6274517" y="5187260"/>
              <a:ext cx="259381" cy="135180"/>
            </a:xfrm>
            <a:custGeom>
              <a:avLst/>
              <a:gdLst/>
              <a:ahLst/>
              <a:cxnLst>
                <a:cxn ang="0">
                  <a:pos x="0" y="34"/>
                </a:cxn>
                <a:cxn ang="0">
                  <a:pos x="0" y="114"/>
                </a:cxn>
                <a:cxn ang="0">
                  <a:pos x="141" y="114"/>
                </a:cxn>
                <a:cxn ang="0">
                  <a:pos x="83" y="81"/>
                </a:cxn>
                <a:cxn ang="0">
                  <a:pos x="199" y="15"/>
                </a:cxn>
                <a:cxn ang="0">
                  <a:pos x="174" y="0"/>
                </a:cxn>
                <a:cxn ang="0">
                  <a:pos x="58" y="67"/>
                </a:cxn>
                <a:cxn ang="0">
                  <a:pos x="0" y="34"/>
                </a:cxn>
              </a:cxnLst>
              <a:rect l="0" t="0" r="r" b="b"/>
              <a:pathLst>
                <a:path w="199" h="114">
                  <a:moveTo>
                    <a:pt x="0" y="34"/>
                  </a:moveTo>
                  <a:lnTo>
                    <a:pt x="0" y="114"/>
                  </a:lnTo>
                  <a:lnTo>
                    <a:pt x="141" y="114"/>
                  </a:lnTo>
                  <a:lnTo>
                    <a:pt x="83" y="81"/>
                  </a:lnTo>
                  <a:lnTo>
                    <a:pt x="199" y="15"/>
                  </a:lnTo>
                  <a:lnTo>
                    <a:pt x="174" y="0"/>
                  </a:lnTo>
                  <a:lnTo>
                    <a:pt x="58" y="67"/>
                  </a:lnTo>
                  <a:lnTo>
                    <a:pt x="0" y="34"/>
                  </a:lnTo>
                  <a:close/>
                </a:path>
              </a:pathLst>
            </a:custGeom>
            <a:solidFill>
              <a:schemeClr val="accent2">
                <a:lumMod val="50000"/>
              </a:schemeClr>
            </a:solidFill>
            <a:ln w="12700" cap="rnd">
              <a:solidFill>
                <a:schemeClr val="accent6">
                  <a:lumMod val="50000"/>
                  <a:alpha val="7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400" b="1">
                <a:solidFill>
                  <a:schemeClr val="bg1"/>
                </a:solidFill>
              </a:endParaRPr>
            </a:p>
          </p:txBody>
        </p:sp>
      </p:grpSp>
      <p:pic>
        <p:nvPicPr>
          <p:cNvPr id="37" name="Picture 130" descr="D:\Aeshen\TechNet 2006\12-December\Msft-longhorn-papers\TDM Deck\Windows Illustration Icons\Server.png"/>
          <p:cNvPicPr>
            <a:picLocks noChangeAspect="1" noChangeArrowheads="1"/>
          </p:cNvPicPr>
          <p:nvPr/>
        </p:nvPicPr>
        <p:blipFill>
          <a:blip r:embed="rId11" cstate="print"/>
          <a:srcRect/>
          <a:stretch>
            <a:fillRect/>
          </a:stretch>
        </p:blipFill>
        <p:spPr bwMode="auto">
          <a:xfrm>
            <a:off x="5727937" y="4196962"/>
            <a:ext cx="351102" cy="480456"/>
          </a:xfrm>
          <a:prstGeom prst="rect">
            <a:avLst/>
          </a:prstGeom>
          <a:noFill/>
          <a:effectLst>
            <a:outerShdw blurRad="50800" dist="38100" dir="2700000" algn="tl" rotWithShape="0">
              <a:prstClr val="black">
                <a:alpha val="40000"/>
              </a:prstClr>
            </a:outerShdw>
          </a:effectLst>
        </p:spPr>
      </p:pic>
      <p:pic>
        <p:nvPicPr>
          <p:cNvPr id="38" name="Picture 131" descr="D:\Aeshen\TechNet 2006\12-December\Msft-longhorn-papers\TDM Deck\Windows Illustration Icons\Computer.png"/>
          <p:cNvPicPr>
            <a:picLocks noChangeAspect="1" noChangeArrowheads="1"/>
          </p:cNvPicPr>
          <p:nvPr/>
        </p:nvPicPr>
        <p:blipFill>
          <a:blip r:embed="rId12" cstate="print"/>
          <a:srcRect/>
          <a:stretch>
            <a:fillRect/>
          </a:stretch>
        </p:blipFill>
        <p:spPr bwMode="auto">
          <a:xfrm>
            <a:off x="5680682" y="5116827"/>
            <a:ext cx="521835" cy="521835"/>
          </a:xfrm>
          <a:prstGeom prst="rect">
            <a:avLst/>
          </a:prstGeom>
          <a:noFill/>
          <a:effectLst>
            <a:outerShdw blurRad="50800" dist="38100" dir="2700000" algn="tl" rotWithShape="0">
              <a:prstClr val="black">
                <a:alpha val="40000"/>
              </a:prstClr>
            </a:outerShdw>
          </a:effectLst>
        </p:spPr>
      </p:pic>
      <p:grpSp>
        <p:nvGrpSpPr>
          <p:cNvPr id="39" name="Group 38"/>
          <p:cNvGrpSpPr/>
          <p:nvPr/>
        </p:nvGrpSpPr>
        <p:grpSpPr>
          <a:xfrm>
            <a:off x="7174071" y="4616588"/>
            <a:ext cx="420379" cy="589419"/>
            <a:chOff x="7552070" y="5349432"/>
            <a:chExt cx="767242" cy="704563"/>
          </a:xfrm>
          <a:effectLst>
            <a:outerShdw blurRad="50800" dist="38100" dir="2700000" algn="tl" rotWithShape="0">
              <a:prstClr val="black">
                <a:alpha val="40000"/>
              </a:prstClr>
            </a:outerShdw>
          </a:effectLst>
        </p:grpSpPr>
        <p:pic>
          <p:nvPicPr>
            <p:cNvPr id="40" name="Picture 130" descr="D:\Aeshen\TechNet 2006\12-December\Msft-longhorn-papers\TDM Deck\Windows Illustration Icons\Server.png"/>
            <p:cNvPicPr>
              <a:picLocks noChangeAspect="1" noChangeArrowheads="1"/>
            </p:cNvPicPr>
            <p:nvPr/>
          </p:nvPicPr>
          <p:blipFill>
            <a:blip r:embed="rId13" cstate="print"/>
            <a:srcRect/>
            <a:stretch>
              <a:fillRect/>
            </a:stretch>
          </p:blipFill>
          <p:spPr bwMode="auto">
            <a:xfrm>
              <a:off x="7552070" y="5349432"/>
              <a:ext cx="419691" cy="574314"/>
            </a:xfrm>
            <a:prstGeom prst="rect">
              <a:avLst/>
            </a:prstGeom>
            <a:noFill/>
          </p:spPr>
        </p:pic>
        <p:pic>
          <p:nvPicPr>
            <p:cNvPr id="41" name="Picture 130" descr="D:\Aeshen\TechNet 2006\12-December\Msft-longhorn-papers\TDM Deck\Windows Illustration Icons\Server.png"/>
            <p:cNvPicPr>
              <a:picLocks noChangeAspect="1" noChangeArrowheads="1"/>
            </p:cNvPicPr>
            <p:nvPr/>
          </p:nvPicPr>
          <p:blipFill>
            <a:blip r:embed="rId13" cstate="print"/>
            <a:srcRect/>
            <a:stretch>
              <a:fillRect/>
            </a:stretch>
          </p:blipFill>
          <p:spPr bwMode="auto">
            <a:xfrm>
              <a:off x="7724627" y="5420538"/>
              <a:ext cx="419691" cy="574314"/>
            </a:xfrm>
            <a:prstGeom prst="rect">
              <a:avLst/>
            </a:prstGeom>
            <a:noFill/>
          </p:spPr>
        </p:pic>
        <p:pic>
          <p:nvPicPr>
            <p:cNvPr id="42" name="Picture 130" descr="D:\Aeshen\TechNet 2006\12-December\Msft-longhorn-papers\TDM Deck\Windows Illustration Icons\Server.png"/>
            <p:cNvPicPr>
              <a:picLocks noChangeAspect="1" noChangeArrowheads="1"/>
            </p:cNvPicPr>
            <p:nvPr/>
          </p:nvPicPr>
          <p:blipFill>
            <a:blip r:embed="rId13" cstate="print"/>
            <a:srcRect/>
            <a:stretch>
              <a:fillRect/>
            </a:stretch>
          </p:blipFill>
          <p:spPr bwMode="auto">
            <a:xfrm>
              <a:off x="7899621" y="5479681"/>
              <a:ext cx="419691" cy="574314"/>
            </a:xfrm>
            <a:prstGeom prst="rect">
              <a:avLst/>
            </a:prstGeom>
            <a:noFill/>
          </p:spPr>
        </p:pic>
      </p:grpSp>
      <p:sp>
        <p:nvSpPr>
          <p:cNvPr id="43" name="Down Arrow 42"/>
          <p:cNvSpPr/>
          <p:nvPr/>
        </p:nvSpPr>
        <p:spPr bwMode="auto">
          <a:xfrm rot="5400000">
            <a:off x="6882800" y="4719949"/>
            <a:ext cx="247024" cy="302692"/>
          </a:xfrm>
          <a:prstGeom prst="downArrow">
            <a:avLst>
              <a:gd name="adj1" fmla="val 37500"/>
              <a:gd name="adj2" fmla="val 50000"/>
            </a:avLst>
          </a:prstGeom>
          <a:gradFill rotWithShape="0">
            <a:gsLst>
              <a:gs pos="0">
                <a:srgbClr val="008E40"/>
              </a:gs>
              <a:gs pos="100000">
                <a:srgbClr val="4BFF9C"/>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sp>
        <p:nvSpPr>
          <p:cNvPr id="44" name="Down Arrow 43"/>
          <p:cNvSpPr/>
          <p:nvPr/>
        </p:nvSpPr>
        <p:spPr bwMode="auto">
          <a:xfrm rot="14085201">
            <a:off x="6185873" y="4939203"/>
            <a:ext cx="247020" cy="302692"/>
          </a:xfrm>
          <a:prstGeom prst="downArrow">
            <a:avLst>
              <a:gd name="adj1" fmla="val 37500"/>
              <a:gd name="adj2" fmla="val 50000"/>
            </a:avLst>
          </a:prstGeom>
          <a:gradFill rotWithShape="0">
            <a:gsLst>
              <a:gs pos="0">
                <a:srgbClr val="BCB800"/>
              </a:gs>
              <a:gs pos="100000">
                <a:srgbClr val="FFFF00"/>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sp>
        <p:nvSpPr>
          <p:cNvPr id="45" name="Down Arrow 44"/>
          <p:cNvSpPr/>
          <p:nvPr/>
        </p:nvSpPr>
        <p:spPr bwMode="auto">
          <a:xfrm rot="18052045">
            <a:off x="6197448" y="4494753"/>
            <a:ext cx="247020" cy="302692"/>
          </a:xfrm>
          <a:prstGeom prst="downArrow">
            <a:avLst>
              <a:gd name="adj1" fmla="val 37500"/>
              <a:gd name="adj2" fmla="val 50000"/>
            </a:avLst>
          </a:prstGeom>
          <a:gradFill rotWithShape="0">
            <a:gsLst>
              <a:gs pos="0">
                <a:srgbClr val="C00000"/>
              </a:gs>
              <a:gs pos="100000">
                <a:srgbClr val="FF0000"/>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sp>
        <p:nvSpPr>
          <p:cNvPr id="46" name="Rounded Rectangle 45"/>
          <p:cNvSpPr/>
          <p:nvPr/>
        </p:nvSpPr>
        <p:spPr bwMode="auto">
          <a:xfrm>
            <a:off x="700086" y="4014475"/>
            <a:ext cx="3657600" cy="1816559"/>
          </a:xfrm>
          <a:prstGeom prst="roundRect">
            <a:avLst>
              <a:gd name="adj" fmla="val 5442"/>
            </a:avLst>
          </a:prstGeom>
          <a:gradFill rotWithShape="0">
            <a:gsLst>
              <a:gs pos="0">
                <a:schemeClr val="bg2">
                  <a:alpha val="25000"/>
                </a:schemeClr>
              </a:gs>
              <a:gs pos="100000">
                <a:schemeClr val="bg1">
                  <a:lumMod val="75000"/>
                  <a:alpha val="25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sp>
        <p:nvSpPr>
          <p:cNvPr id="47" name="TextBox 46"/>
          <p:cNvSpPr txBox="1"/>
          <p:nvPr/>
        </p:nvSpPr>
        <p:spPr>
          <a:xfrm>
            <a:off x="673228" y="4150181"/>
            <a:ext cx="3628571" cy="1234184"/>
          </a:xfrm>
          <a:prstGeom prst="rect">
            <a:avLst/>
          </a:prstGeom>
          <a:noFill/>
        </p:spPr>
        <p:txBody>
          <a:bodyPr wrap="square" rtlCol="0">
            <a:spAutoFit/>
          </a:bodyPr>
          <a:lstStyle/>
          <a:p>
            <a:pPr marL="228600" lvl="0" indent="-228600" algn="l">
              <a:lnSpc>
                <a:spcPct val="100000"/>
              </a:lnSpc>
              <a:spcBef>
                <a:spcPct val="30000"/>
              </a:spcBef>
              <a:buClr>
                <a:srgbClr val="EF5739"/>
              </a:buClr>
              <a:buSzPct val="75000"/>
              <a:buBlip>
                <a:blip r:embed="rId10"/>
              </a:buBlip>
            </a:pPr>
            <a:r>
              <a:rPr lang="en-US" sz="1400" b="1" dirty="0" smtClean="0">
                <a:solidFill>
                  <a:schemeClr val="bg1"/>
                </a:solidFill>
                <a:effectLst>
                  <a:outerShdw blurRad="38100" dist="38100" dir="2700000" algn="tl">
                    <a:srgbClr val="000000">
                      <a:alpha val="43137"/>
                    </a:srgbClr>
                  </a:outerShdw>
                </a:effectLst>
              </a:rPr>
              <a:t>Previous Windows operating systems limits receive protocol processing to single CPU</a:t>
            </a:r>
          </a:p>
          <a:p>
            <a:pPr marL="228600" lvl="0" indent="-228600" algn="l">
              <a:lnSpc>
                <a:spcPct val="100000"/>
              </a:lnSpc>
              <a:spcBef>
                <a:spcPct val="30000"/>
              </a:spcBef>
              <a:buClr>
                <a:srgbClr val="EF5739"/>
              </a:buClr>
              <a:buSzPct val="75000"/>
              <a:buBlip>
                <a:blip r:embed="rId10"/>
              </a:buBlip>
            </a:pPr>
            <a:r>
              <a:rPr lang="en-US" sz="1400" b="1" kern="0" dirty="0" smtClean="0">
                <a:solidFill>
                  <a:schemeClr val="bg1"/>
                </a:solidFill>
                <a:effectLst>
                  <a:outerShdw blurRad="38100" dist="38100" dir="2700000" algn="tl">
                    <a:srgbClr val="000000">
                      <a:alpha val="43137"/>
                    </a:srgbClr>
                  </a:outerShdw>
                </a:effectLst>
                <a:latin typeface="Arial"/>
              </a:rPr>
              <a:t>RSS resolves this issue by allowing network load from a network adapter to be balanced across multiple CPUs</a:t>
            </a:r>
            <a:endParaRPr lang="en-US" sz="1400" b="1" dirty="0">
              <a:solidFill>
                <a:schemeClr val="bg1"/>
              </a:solidFill>
              <a:effectLst>
                <a:outerShdw blurRad="38100" dist="38100" dir="2700000" algn="tl">
                  <a:srgbClr val="000000">
                    <a:alpha val="43137"/>
                  </a:srgbClr>
                </a:outerShdw>
              </a:effectLst>
            </a:endParaRPr>
          </a:p>
        </p:txBody>
      </p:sp>
      <p:sp>
        <p:nvSpPr>
          <p:cNvPr id="48" name="Rounded Rectangle 47"/>
          <p:cNvSpPr/>
          <p:nvPr/>
        </p:nvSpPr>
        <p:spPr bwMode="auto">
          <a:xfrm>
            <a:off x="4802355" y="4014475"/>
            <a:ext cx="3657600" cy="1816559"/>
          </a:xfrm>
          <a:prstGeom prst="roundRect">
            <a:avLst>
              <a:gd name="adj" fmla="val 5442"/>
            </a:avLst>
          </a:prstGeom>
          <a:gradFill rotWithShape="0">
            <a:gsLst>
              <a:gs pos="0">
                <a:schemeClr val="bg2">
                  <a:alpha val="25000"/>
                </a:schemeClr>
              </a:gs>
              <a:gs pos="100000">
                <a:schemeClr val="bg1">
                  <a:lumMod val="75000"/>
                  <a:alpha val="25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1" i="0" u="none" strike="noStrike" cap="none" normalizeH="0" baseline="0" smtClean="0">
              <a:ln>
                <a:noFill/>
              </a:ln>
              <a:solidFill>
                <a:schemeClr val="bg1"/>
              </a:solidFill>
              <a:effectLst/>
              <a:latin typeface="Arial" charset="0"/>
            </a:endParaRPr>
          </a:p>
        </p:txBody>
      </p:sp>
      <p:sp>
        <p:nvSpPr>
          <p:cNvPr id="49" name="TextBox 48"/>
          <p:cNvSpPr txBox="1"/>
          <p:nvPr/>
        </p:nvSpPr>
        <p:spPr>
          <a:xfrm>
            <a:off x="4825187" y="4150181"/>
            <a:ext cx="3628571" cy="1018740"/>
          </a:xfrm>
          <a:prstGeom prst="rect">
            <a:avLst/>
          </a:prstGeom>
          <a:noFill/>
        </p:spPr>
        <p:txBody>
          <a:bodyPr wrap="square" rtlCol="0">
            <a:spAutoFit/>
          </a:bodyPr>
          <a:lstStyle/>
          <a:p>
            <a:pPr marL="228600" lvl="0" indent="-228600" algn="l">
              <a:lnSpc>
                <a:spcPct val="100000"/>
              </a:lnSpc>
              <a:spcBef>
                <a:spcPct val="30000"/>
              </a:spcBef>
              <a:buClr>
                <a:srgbClr val="EF5739"/>
              </a:buClr>
              <a:buSzPct val="75000"/>
              <a:buBlip>
                <a:blip r:embed="rId10"/>
              </a:buBlip>
            </a:pPr>
            <a:r>
              <a:rPr lang="en-US" sz="1400" b="1" dirty="0" smtClean="0">
                <a:solidFill>
                  <a:schemeClr val="bg1"/>
                </a:solidFill>
                <a:effectLst>
                  <a:outerShdw blurRad="38100" dist="38100" dir="2700000" algn="tl">
                    <a:srgbClr val="000000">
                      <a:alpha val="43137"/>
                    </a:srgbClr>
                  </a:outerShdw>
                </a:effectLst>
              </a:rPr>
              <a:t>Prioritize or manage the sending rate for outgoing network traffic</a:t>
            </a:r>
          </a:p>
          <a:p>
            <a:pPr marL="228600" lvl="0" indent="-228600" algn="l">
              <a:lnSpc>
                <a:spcPct val="100000"/>
              </a:lnSpc>
              <a:spcBef>
                <a:spcPct val="30000"/>
              </a:spcBef>
              <a:buClr>
                <a:srgbClr val="EF5739"/>
              </a:buClr>
              <a:buSzPct val="75000"/>
              <a:buBlip>
                <a:blip r:embed="rId10"/>
              </a:buBlip>
            </a:pPr>
            <a:r>
              <a:rPr lang="en-US" sz="1400" b="1" dirty="0" smtClean="0">
                <a:solidFill>
                  <a:schemeClr val="bg1"/>
                </a:solidFill>
                <a:effectLst>
                  <a:outerShdw blurRad="38100" dist="38100" dir="2700000" algn="tl">
                    <a:srgbClr val="000000">
                      <a:alpha val="43137"/>
                    </a:srgbClr>
                  </a:outerShdw>
                </a:effectLst>
              </a:rPr>
              <a:t>Both DSCP marking and throttling can be used together to manage traffic effectively</a:t>
            </a:r>
            <a:endParaRPr lang="en-US" sz="1400" b="1"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p:stCondLst>
                              <p:cond delay="2000"/>
                            </p:stCondLst>
                            <p:childTnLst>
                              <p:par>
                                <p:cTn id="16" presetID="16" presetClass="entr" presetSubtype="2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Horizontal)">
                                      <p:cBhvr>
                                        <p:cTn id="18" dur="1000"/>
                                        <p:tgtEl>
                                          <p:spTgt spid="8"/>
                                        </p:tgtEl>
                                      </p:cBhvr>
                                    </p:animEffect>
                                  </p:childTnLst>
                                </p:cTn>
                              </p:par>
                              <p:par>
                                <p:cTn id="19" presetID="53"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childTnLst>
                          </p:cTn>
                        </p:par>
                        <p:par>
                          <p:cTn id="24" fill="hold">
                            <p:stCondLst>
                              <p:cond delay="3000"/>
                            </p:stCondLst>
                            <p:childTnLst>
                              <p:par>
                                <p:cTn id="25" presetID="53" presetClass="entr" presetSubtype="0" fill="hold" grpId="0" nodeType="afterEffect">
                                  <p:stCondLst>
                                    <p:cond delay="5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fltVal val="0"/>
                                          </p:val>
                                        </p:tav>
                                        <p:tav tm="100000">
                                          <p:val>
                                            <p:strVal val="#ppt_w"/>
                                          </p:val>
                                        </p:tav>
                                      </p:tavLst>
                                    </p:anim>
                                    <p:anim calcmode="lin" valueType="num">
                                      <p:cBhvr>
                                        <p:cTn id="28" dur="1000" fill="hold"/>
                                        <p:tgtEl>
                                          <p:spTgt spid="23"/>
                                        </p:tgtEl>
                                        <p:attrNameLst>
                                          <p:attrName>ppt_h</p:attrName>
                                        </p:attrNameLst>
                                      </p:cBhvr>
                                      <p:tavLst>
                                        <p:tav tm="0">
                                          <p:val>
                                            <p:fltVal val="0"/>
                                          </p:val>
                                        </p:tav>
                                        <p:tav tm="100000">
                                          <p:val>
                                            <p:strVal val="#ppt_h"/>
                                          </p:val>
                                        </p:tav>
                                      </p:tavLst>
                                    </p:anim>
                                    <p:animEffect transition="in" filter="fade">
                                      <p:cBhvr>
                                        <p:cTn id="29" dur="1000"/>
                                        <p:tgtEl>
                                          <p:spTgt spid="23"/>
                                        </p:tgtEl>
                                      </p:cBhvr>
                                    </p:animEffect>
                                  </p:childTnLst>
                                </p:cTn>
                              </p:par>
                            </p:childTnLst>
                          </p:cTn>
                        </p:par>
                        <p:par>
                          <p:cTn id="30" fill="hold">
                            <p:stCondLst>
                              <p:cond delay="4500"/>
                            </p:stCondLst>
                            <p:childTnLst>
                              <p:par>
                                <p:cTn id="31" presetID="9" presetClass="emph" presetSubtype="0" nodeType="afterEffect">
                                  <p:stCondLst>
                                    <p:cond delay="0"/>
                                  </p:stCondLst>
                                  <p:childTnLst>
                                    <p:set>
                                      <p:cBhvr rctx="PPT">
                                        <p:cTn id="32" dur="indefinite"/>
                                        <p:tgtEl>
                                          <p:spTgt spid="10"/>
                                        </p:tgtEl>
                                        <p:attrNameLst>
                                          <p:attrName>style.opacity</p:attrName>
                                        </p:attrNameLst>
                                      </p:cBhvr>
                                      <p:to>
                                        <p:strVal val="0.35"/>
                                      </p:to>
                                    </p:set>
                                    <p:animEffect filter="image" prLst="opacity: 0.35">
                                      <p:cBhvr rctx="IE">
                                        <p:cTn id="33" dur="indefinite"/>
                                        <p:tgtEl>
                                          <p:spTgt spid="10"/>
                                        </p:tgtEl>
                                      </p:cBhvr>
                                    </p:animEffect>
                                  </p:childTnLst>
                                </p:cTn>
                              </p:par>
                              <p:par>
                                <p:cTn id="34" presetID="9" presetClass="emph" presetSubtype="0" nodeType="withEffect">
                                  <p:stCondLst>
                                    <p:cond delay="0"/>
                                  </p:stCondLst>
                                  <p:childTnLst>
                                    <p:set>
                                      <p:cBhvr rctx="PPT">
                                        <p:cTn id="35" dur="indefinite"/>
                                        <p:tgtEl>
                                          <p:spTgt spid="8"/>
                                        </p:tgtEl>
                                        <p:attrNameLst>
                                          <p:attrName>style.opacity</p:attrName>
                                        </p:attrNameLst>
                                      </p:cBhvr>
                                      <p:to>
                                        <p:strVal val="0.35"/>
                                      </p:to>
                                    </p:set>
                                    <p:animEffect filter="image" prLst="opacity: 0.35">
                                      <p:cBhvr rctx="IE">
                                        <p:cTn id="36" dur="indefinite"/>
                                        <p:tgtEl>
                                          <p:spTgt spid="8"/>
                                        </p:tgtEl>
                                      </p:cBhvr>
                                    </p:animEffect>
                                  </p:childTnLst>
                                </p:cTn>
                              </p:par>
                              <p:par>
                                <p:cTn id="37" presetID="9" presetClass="emph" presetSubtype="0" nodeType="withEffect">
                                  <p:stCondLst>
                                    <p:cond delay="0"/>
                                  </p:stCondLst>
                                  <p:childTnLst>
                                    <p:set>
                                      <p:cBhvr rctx="PPT">
                                        <p:cTn id="38" dur="indefinite"/>
                                        <p:tgtEl>
                                          <p:spTgt spid="7"/>
                                        </p:tgtEl>
                                        <p:attrNameLst>
                                          <p:attrName>style.opacity</p:attrName>
                                        </p:attrNameLst>
                                      </p:cBhvr>
                                      <p:to>
                                        <p:strVal val="0.35"/>
                                      </p:to>
                                    </p:set>
                                    <p:animEffect filter="image" prLst="opacity: 0.35">
                                      <p:cBhvr rctx="IE">
                                        <p:cTn id="39" dur="indefinite"/>
                                        <p:tgtEl>
                                          <p:spTgt spid="7"/>
                                        </p:tgtEl>
                                      </p:cBhvr>
                                    </p:animEffect>
                                  </p:childTnLst>
                                </p:cTn>
                              </p:par>
                              <p:par>
                                <p:cTn id="40" presetID="9" presetClass="emph" presetSubtype="0" nodeType="withEffect">
                                  <p:stCondLst>
                                    <p:cond delay="0"/>
                                  </p:stCondLst>
                                  <p:childTnLst>
                                    <p:set>
                                      <p:cBhvr rctx="PPT">
                                        <p:cTn id="41" dur="indefinite"/>
                                        <p:tgtEl>
                                          <p:spTgt spid="9"/>
                                        </p:tgtEl>
                                        <p:attrNameLst>
                                          <p:attrName>style.opacity</p:attrName>
                                        </p:attrNameLst>
                                      </p:cBhvr>
                                      <p:to>
                                        <p:strVal val="0.35"/>
                                      </p:to>
                                    </p:set>
                                    <p:animEffect filter="image" prLst="opacity: 0.35">
                                      <p:cBhvr rctx="IE">
                                        <p:cTn id="42" dur="indefinite"/>
                                        <p:tgtEl>
                                          <p:spTgt spid="9"/>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28">
                                            <p:txEl>
                                              <p:pRg st="0" end="0"/>
                                            </p:txEl>
                                          </p:spTgt>
                                        </p:tgtEl>
                                        <p:attrNameLst>
                                          <p:attrName>style.visibility</p:attrName>
                                        </p:attrNameLst>
                                      </p:cBhvr>
                                      <p:to>
                                        <p:strVal val="visible"/>
                                      </p:to>
                                    </p:set>
                                    <p:animEffect transition="in" filter="wipe(left)">
                                      <p:cBhvr>
                                        <p:cTn id="46" dur="1000"/>
                                        <p:tgtEl>
                                          <p:spTgt spid="28">
                                            <p:txEl>
                                              <p:pRg st="0" end="0"/>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28">
                                            <p:txEl>
                                              <p:pRg st="1" end="1"/>
                                            </p:txEl>
                                          </p:spTgt>
                                        </p:tgtEl>
                                        <p:attrNameLst>
                                          <p:attrName>style.visibility</p:attrName>
                                        </p:attrNameLst>
                                      </p:cBhvr>
                                      <p:to>
                                        <p:strVal val="visible"/>
                                      </p:to>
                                    </p:set>
                                    <p:animEffect transition="in" filter="wipe(left)">
                                      <p:cBhvr>
                                        <p:cTn id="49" dur="1000"/>
                                        <p:tgtEl>
                                          <p:spTgt spid="28">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childTnLst>
                                </p:cTn>
                              </p:par>
                            </p:childTnLst>
                          </p:cTn>
                        </p:par>
                        <p:par>
                          <p:cTn id="55" fill="hold">
                            <p:stCondLst>
                              <p:cond delay="1000"/>
                            </p:stCondLst>
                            <p:childTnLst>
                              <p:par>
                                <p:cTn id="56" presetID="47"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1000"/>
                                        <p:tgtEl>
                                          <p:spTgt spid="19"/>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1000"/>
                                        <p:tgtEl>
                                          <p:spTgt spid="17"/>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1000"/>
                                        <p:tgtEl>
                                          <p:spTgt spid="18"/>
                                        </p:tgtEl>
                                      </p:cBhvr>
                                    </p:animEffect>
                                  </p:childTnLst>
                                </p:cTn>
                              </p:par>
                            </p:childTnLst>
                          </p:cTn>
                        </p:par>
                        <p:par>
                          <p:cTn id="76" fill="hold">
                            <p:stCondLst>
                              <p:cond delay="3000"/>
                            </p:stCondLst>
                            <p:childTnLst>
                              <p:par>
                                <p:cTn id="77" presetID="22" presetClass="entr" presetSubtype="8"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1000"/>
                                        <p:tgtEl>
                                          <p:spTgt spid="1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left)">
                                      <p:cBhvr>
                                        <p:cTn id="82" dur="1000"/>
                                        <p:tgtEl>
                                          <p:spTgt spid="14"/>
                                        </p:tgtEl>
                                      </p:cBhvr>
                                    </p:animEffect>
                                  </p:childTnLst>
                                </p:cTn>
                              </p:par>
                            </p:childTnLst>
                          </p:cTn>
                        </p:par>
                        <p:par>
                          <p:cTn id="83" fill="hold">
                            <p:stCondLst>
                              <p:cond delay="4000"/>
                            </p:stCondLst>
                            <p:childTnLst>
                              <p:par>
                                <p:cTn id="84" presetID="22" presetClass="entr" presetSubtype="8" fill="hold" grpId="0"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1000"/>
                                        <p:tgtEl>
                                          <p:spTgt spid="6"/>
                                        </p:tgtEl>
                                      </p:cBhvr>
                                    </p:animEffect>
                                  </p:childTnLst>
                                </p:cTn>
                              </p:par>
                            </p:childTnLst>
                          </p:cTn>
                        </p:par>
                        <p:par>
                          <p:cTn id="87" fill="hold">
                            <p:stCondLst>
                              <p:cond delay="5000"/>
                            </p:stCondLst>
                            <p:childTnLst>
                              <p:par>
                                <p:cTn id="88" presetID="53" presetClass="entr" presetSubtype="0" fill="hold" grpId="0" nodeType="afterEffect">
                                  <p:stCondLst>
                                    <p:cond delay="500"/>
                                  </p:stCondLst>
                                  <p:childTnLst>
                                    <p:set>
                                      <p:cBhvr>
                                        <p:cTn id="89" dur="1" fill="hold">
                                          <p:stCondLst>
                                            <p:cond delay="0"/>
                                          </p:stCondLst>
                                        </p:cTn>
                                        <p:tgtEl>
                                          <p:spTgt spid="29"/>
                                        </p:tgtEl>
                                        <p:attrNameLst>
                                          <p:attrName>style.visibility</p:attrName>
                                        </p:attrNameLst>
                                      </p:cBhvr>
                                      <p:to>
                                        <p:strVal val="visible"/>
                                      </p:to>
                                    </p:set>
                                    <p:anim calcmode="lin" valueType="num">
                                      <p:cBhvr>
                                        <p:cTn id="90" dur="1000" fill="hold"/>
                                        <p:tgtEl>
                                          <p:spTgt spid="29"/>
                                        </p:tgtEl>
                                        <p:attrNameLst>
                                          <p:attrName>ppt_w</p:attrName>
                                        </p:attrNameLst>
                                      </p:cBhvr>
                                      <p:tavLst>
                                        <p:tav tm="0">
                                          <p:val>
                                            <p:fltVal val="0"/>
                                          </p:val>
                                        </p:tav>
                                        <p:tav tm="100000">
                                          <p:val>
                                            <p:strVal val="#ppt_w"/>
                                          </p:val>
                                        </p:tav>
                                      </p:tavLst>
                                    </p:anim>
                                    <p:anim calcmode="lin" valueType="num">
                                      <p:cBhvr>
                                        <p:cTn id="91" dur="1000" fill="hold"/>
                                        <p:tgtEl>
                                          <p:spTgt spid="29"/>
                                        </p:tgtEl>
                                        <p:attrNameLst>
                                          <p:attrName>ppt_h</p:attrName>
                                        </p:attrNameLst>
                                      </p:cBhvr>
                                      <p:tavLst>
                                        <p:tav tm="0">
                                          <p:val>
                                            <p:fltVal val="0"/>
                                          </p:val>
                                        </p:tav>
                                        <p:tav tm="100000">
                                          <p:val>
                                            <p:strVal val="#ppt_h"/>
                                          </p:val>
                                        </p:tav>
                                      </p:tavLst>
                                    </p:anim>
                                    <p:animEffect transition="in" filter="fade">
                                      <p:cBhvr>
                                        <p:cTn id="92" dur="1000"/>
                                        <p:tgtEl>
                                          <p:spTgt spid="29"/>
                                        </p:tgtEl>
                                      </p:cBhvr>
                                    </p:animEffect>
                                  </p:childTnLst>
                                </p:cTn>
                              </p:par>
                            </p:childTnLst>
                          </p:cTn>
                        </p:par>
                        <p:par>
                          <p:cTn id="93" fill="hold">
                            <p:stCondLst>
                              <p:cond delay="6500"/>
                            </p:stCondLst>
                            <p:childTnLst>
                              <p:par>
                                <p:cTn id="94" presetID="9" presetClass="emph" presetSubtype="0" grpId="1" nodeType="afterEffect">
                                  <p:stCondLst>
                                    <p:cond delay="0"/>
                                  </p:stCondLst>
                                  <p:childTnLst>
                                    <p:set>
                                      <p:cBhvr rctx="PPT">
                                        <p:cTn id="95" dur="indefinite"/>
                                        <p:tgtEl>
                                          <p:spTgt spid="13"/>
                                        </p:tgtEl>
                                        <p:attrNameLst>
                                          <p:attrName>style.opacity</p:attrName>
                                        </p:attrNameLst>
                                      </p:cBhvr>
                                      <p:to>
                                        <p:strVal val="0.35"/>
                                      </p:to>
                                    </p:set>
                                    <p:animEffect filter="image" prLst="opacity: 0.35">
                                      <p:cBhvr rctx="IE">
                                        <p:cTn id="96" dur="indefinite"/>
                                        <p:tgtEl>
                                          <p:spTgt spid="13"/>
                                        </p:tgtEl>
                                      </p:cBhvr>
                                    </p:animEffect>
                                  </p:childTnLst>
                                </p:cTn>
                              </p:par>
                              <p:par>
                                <p:cTn id="97" presetID="9" presetClass="emph" presetSubtype="0" grpId="1" nodeType="withEffect">
                                  <p:stCondLst>
                                    <p:cond delay="0"/>
                                  </p:stCondLst>
                                  <p:childTnLst>
                                    <p:set>
                                      <p:cBhvr rctx="PPT">
                                        <p:cTn id="98" dur="indefinite"/>
                                        <p:tgtEl>
                                          <p:spTgt spid="6"/>
                                        </p:tgtEl>
                                        <p:attrNameLst>
                                          <p:attrName>style.opacity</p:attrName>
                                        </p:attrNameLst>
                                      </p:cBhvr>
                                      <p:to>
                                        <p:strVal val="0.35"/>
                                      </p:to>
                                    </p:set>
                                    <p:animEffect filter="image" prLst="opacity: 0.35">
                                      <p:cBhvr rctx="IE">
                                        <p:cTn id="99" dur="indefinite"/>
                                        <p:tgtEl>
                                          <p:spTgt spid="6"/>
                                        </p:tgtEl>
                                      </p:cBhvr>
                                    </p:animEffect>
                                  </p:childTnLst>
                                </p:cTn>
                              </p:par>
                              <p:par>
                                <p:cTn id="100" presetID="9" presetClass="emph" presetSubtype="0" grpId="1" nodeType="withEffect">
                                  <p:stCondLst>
                                    <p:cond delay="0"/>
                                  </p:stCondLst>
                                  <p:childTnLst>
                                    <p:set>
                                      <p:cBhvr rctx="PPT">
                                        <p:cTn id="101" dur="indefinite"/>
                                        <p:tgtEl>
                                          <p:spTgt spid="14"/>
                                        </p:tgtEl>
                                        <p:attrNameLst>
                                          <p:attrName>style.opacity</p:attrName>
                                        </p:attrNameLst>
                                      </p:cBhvr>
                                      <p:to>
                                        <p:strVal val="0.35"/>
                                      </p:to>
                                    </p:set>
                                    <p:animEffect filter="image" prLst="opacity: 0.35">
                                      <p:cBhvr rctx="IE">
                                        <p:cTn id="102" dur="indefinite"/>
                                        <p:tgtEl>
                                          <p:spTgt spid="14"/>
                                        </p:tgtEl>
                                      </p:cBhvr>
                                    </p:animEffect>
                                  </p:childTnLst>
                                </p:cTn>
                              </p:par>
                              <p:par>
                                <p:cTn id="103" presetID="9" presetClass="emph" presetSubtype="0" grpId="1" nodeType="withEffect">
                                  <p:stCondLst>
                                    <p:cond delay="0"/>
                                  </p:stCondLst>
                                  <p:childTnLst>
                                    <p:set>
                                      <p:cBhvr rctx="PPT">
                                        <p:cTn id="104" dur="indefinite"/>
                                        <p:tgtEl>
                                          <p:spTgt spid="15"/>
                                        </p:tgtEl>
                                        <p:attrNameLst>
                                          <p:attrName>style.opacity</p:attrName>
                                        </p:attrNameLst>
                                      </p:cBhvr>
                                      <p:to>
                                        <p:strVal val="0.35"/>
                                      </p:to>
                                    </p:set>
                                    <p:animEffect filter="image" prLst="opacity: 0.35">
                                      <p:cBhvr rctx="IE">
                                        <p:cTn id="105" dur="indefinite"/>
                                        <p:tgtEl>
                                          <p:spTgt spid="15"/>
                                        </p:tgtEl>
                                      </p:cBhvr>
                                    </p:animEffect>
                                  </p:childTnLst>
                                </p:cTn>
                              </p:par>
                              <p:par>
                                <p:cTn id="106" presetID="9" presetClass="emph" presetSubtype="0" grpId="1" nodeType="withEffect">
                                  <p:stCondLst>
                                    <p:cond delay="0"/>
                                  </p:stCondLst>
                                  <p:childTnLst>
                                    <p:set>
                                      <p:cBhvr rctx="PPT">
                                        <p:cTn id="107" dur="indefinite"/>
                                        <p:tgtEl>
                                          <p:spTgt spid="16"/>
                                        </p:tgtEl>
                                        <p:attrNameLst>
                                          <p:attrName>style.opacity</p:attrName>
                                        </p:attrNameLst>
                                      </p:cBhvr>
                                      <p:to>
                                        <p:strVal val="0.35"/>
                                      </p:to>
                                    </p:set>
                                    <p:animEffect filter="image" prLst="opacity: 0.35">
                                      <p:cBhvr rctx="IE">
                                        <p:cTn id="108" dur="indefinite"/>
                                        <p:tgtEl>
                                          <p:spTgt spid="16"/>
                                        </p:tgtEl>
                                      </p:cBhvr>
                                    </p:animEffect>
                                  </p:childTnLst>
                                </p:cTn>
                              </p:par>
                              <p:par>
                                <p:cTn id="109" presetID="9" presetClass="emph" presetSubtype="0" grpId="1" nodeType="withEffect">
                                  <p:stCondLst>
                                    <p:cond delay="0"/>
                                  </p:stCondLst>
                                  <p:childTnLst>
                                    <p:set>
                                      <p:cBhvr rctx="PPT">
                                        <p:cTn id="110" dur="indefinite"/>
                                        <p:tgtEl>
                                          <p:spTgt spid="17"/>
                                        </p:tgtEl>
                                        <p:attrNameLst>
                                          <p:attrName>style.opacity</p:attrName>
                                        </p:attrNameLst>
                                      </p:cBhvr>
                                      <p:to>
                                        <p:strVal val="0.35"/>
                                      </p:to>
                                    </p:set>
                                    <p:animEffect filter="image" prLst="opacity: 0.35">
                                      <p:cBhvr rctx="IE">
                                        <p:cTn id="111" dur="indefinite"/>
                                        <p:tgtEl>
                                          <p:spTgt spid="17"/>
                                        </p:tgtEl>
                                      </p:cBhvr>
                                    </p:animEffect>
                                  </p:childTnLst>
                                </p:cTn>
                              </p:par>
                              <p:par>
                                <p:cTn id="112" presetID="9" presetClass="emph" presetSubtype="0" grpId="1" nodeType="withEffect">
                                  <p:stCondLst>
                                    <p:cond delay="0"/>
                                  </p:stCondLst>
                                  <p:childTnLst>
                                    <p:set>
                                      <p:cBhvr rctx="PPT">
                                        <p:cTn id="113" dur="indefinite"/>
                                        <p:tgtEl>
                                          <p:spTgt spid="18"/>
                                        </p:tgtEl>
                                        <p:attrNameLst>
                                          <p:attrName>style.opacity</p:attrName>
                                        </p:attrNameLst>
                                      </p:cBhvr>
                                      <p:to>
                                        <p:strVal val="0.35"/>
                                      </p:to>
                                    </p:set>
                                    <p:animEffect filter="image" prLst="opacity: 0.35">
                                      <p:cBhvr rctx="IE">
                                        <p:cTn id="114" dur="indefinite"/>
                                        <p:tgtEl>
                                          <p:spTgt spid="18"/>
                                        </p:tgtEl>
                                      </p:cBhvr>
                                    </p:animEffect>
                                  </p:childTnLst>
                                </p:cTn>
                              </p:par>
                              <p:par>
                                <p:cTn id="115" presetID="9" presetClass="emph" presetSubtype="0" grpId="1" nodeType="withEffect">
                                  <p:stCondLst>
                                    <p:cond delay="0"/>
                                  </p:stCondLst>
                                  <p:childTnLst>
                                    <p:set>
                                      <p:cBhvr rctx="PPT">
                                        <p:cTn id="116" dur="indefinite"/>
                                        <p:tgtEl>
                                          <p:spTgt spid="19"/>
                                        </p:tgtEl>
                                        <p:attrNameLst>
                                          <p:attrName>style.opacity</p:attrName>
                                        </p:attrNameLst>
                                      </p:cBhvr>
                                      <p:to>
                                        <p:strVal val="0.35"/>
                                      </p:to>
                                    </p:set>
                                    <p:animEffect filter="image" prLst="opacity: 0.35">
                                      <p:cBhvr rctx="IE">
                                        <p:cTn id="117" dur="indefinite"/>
                                        <p:tgtEl>
                                          <p:spTgt spid="19"/>
                                        </p:tgtEl>
                                      </p:cBhvr>
                                    </p:animEffect>
                                  </p:childTnLst>
                                </p:cTn>
                              </p:par>
                            </p:childTnLst>
                          </p:cTn>
                        </p:par>
                        <p:par>
                          <p:cTn id="118" fill="hold">
                            <p:stCondLst>
                              <p:cond delay="6500"/>
                            </p:stCondLst>
                            <p:childTnLst>
                              <p:par>
                                <p:cTn id="119" presetID="22" presetClass="entr" presetSubtype="8" fill="hold" nodeType="afterEffect">
                                  <p:stCondLst>
                                    <p:cond delay="0"/>
                                  </p:stCondLst>
                                  <p:childTnLst>
                                    <p:set>
                                      <p:cBhvr>
                                        <p:cTn id="120" dur="1" fill="hold">
                                          <p:stCondLst>
                                            <p:cond delay="0"/>
                                          </p:stCondLst>
                                        </p:cTn>
                                        <p:tgtEl>
                                          <p:spTgt spid="30">
                                            <p:txEl>
                                              <p:pRg st="0" end="0"/>
                                            </p:txEl>
                                          </p:spTgt>
                                        </p:tgtEl>
                                        <p:attrNameLst>
                                          <p:attrName>style.visibility</p:attrName>
                                        </p:attrNameLst>
                                      </p:cBhvr>
                                      <p:to>
                                        <p:strVal val="visible"/>
                                      </p:to>
                                    </p:set>
                                    <p:animEffect transition="in" filter="wipe(left)">
                                      <p:cBhvr>
                                        <p:cTn id="121" dur="1000"/>
                                        <p:tgtEl>
                                          <p:spTgt spid="30">
                                            <p:txEl>
                                              <p:pRg st="0" end="0"/>
                                            </p:txEl>
                                          </p:spTgt>
                                        </p:tgtEl>
                                      </p:cBhvr>
                                    </p:animEffect>
                                  </p:childTnLst>
                                </p:cTn>
                              </p:par>
                              <p:par>
                                <p:cTn id="122" presetID="22" presetClass="entr" presetSubtype="8" fill="hold" nodeType="withEffect">
                                  <p:stCondLst>
                                    <p:cond delay="0"/>
                                  </p:stCondLst>
                                  <p:childTnLst>
                                    <p:set>
                                      <p:cBhvr>
                                        <p:cTn id="123" dur="1" fill="hold">
                                          <p:stCondLst>
                                            <p:cond delay="0"/>
                                          </p:stCondLst>
                                        </p:cTn>
                                        <p:tgtEl>
                                          <p:spTgt spid="30">
                                            <p:txEl>
                                              <p:pRg st="1" end="1"/>
                                            </p:txEl>
                                          </p:spTgt>
                                        </p:tgtEl>
                                        <p:attrNameLst>
                                          <p:attrName>style.visibility</p:attrName>
                                        </p:attrNameLst>
                                      </p:cBhvr>
                                      <p:to>
                                        <p:strVal val="visible"/>
                                      </p:to>
                                    </p:set>
                                    <p:animEffect transition="in" filter="wipe(left)">
                                      <p:cBhvr>
                                        <p:cTn id="124" dur="1000"/>
                                        <p:tgtEl>
                                          <p:spTgt spid="30">
                                            <p:txEl>
                                              <p:pRg st="1" end="1"/>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fade">
                                      <p:cBhvr>
                                        <p:cTn id="129" dur="1000"/>
                                        <p:tgtEl>
                                          <p:spTgt spid="26"/>
                                        </p:tgtEl>
                                      </p:cBhvr>
                                    </p:animEffect>
                                  </p:childTnLst>
                                </p:cTn>
                              </p:par>
                            </p:childTnLst>
                          </p:cTn>
                        </p:par>
                        <p:par>
                          <p:cTn id="130" fill="hold">
                            <p:stCondLst>
                              <p:cond delay="1000"/>
                            </p:stCondLst>
                            <p:childTnLst>
                              <p:par>
                                <p:cTn id="131" presetID="10" presetClass="entr" presetSubtype="0"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childTnLst>
                                </p:cTn>
                              </p:par>
                              <p:par>
                                <p:cTn id="134" presetID="10" presetClass="entr" presetSubtype="0" fill="hold" nodeType="withEffect">
                                  <p:stCondLst>
                                    <p:cond delay="0"/>
                                  </p:stCondLst>
                                  <p:childTnLst>
                                    <p:set>
                                      <p:cBhvr>
                                        <p:cTn id="135" dur="1" fill="hold">
                                          <p:stCondLst>
                                            <p:cond delay="0"/>
                                          </p:stCondLst>
                                        </p:cTn>
                                        <p:tgtEl>
                                          <p:spTgt spid="12"/>
                                        </p:tgtEl>
                                        <p:attrNameLst>
                                          <p:attrName>style.visibility</p:attrName>
                                        </p:attrNameLst>
                                      </p:cBhvr>
                                      <p:to>
                                        <p:strVal val="visible"/>
                                      </p:to>
                                    </p:set>
                                    <p:animEffect transition="in" filter="fade">
                                      <p:cBhvr>
                                        <p:cTn id="136" dur="1000"/>
                                        <p:tgtEl>
                                          <p:spTgt spid="12"/>
                                        </p:tgtEl>
                                      </p:cBhvr>
                                    </p:animEffect>
                                  </p:childTnLst>
                                </p:cTn>
                              </p:par>
                              <p:par>
                                <p:cTn id="137" presetID="10" presetClass="entr" presetSubtype="0" fill="hold" nodeType="withEffect">
                                  <p:stCondLst>
                                    <p:cond delay="0"/>
                                  </p:stCondLst>
                                  <p:childTnLst>
                                    <p:set>
                                      <p:cBhvr>
                                        <p:cTn id="138" dur="1" fill="hold">
                                          <p:stCondLst>
                                            <p:cond delay="0"/>
                                          </p:stCondLst>
                                        </p:cTn>
                                        <p:tgtEl>
                                          <p:spTgt spid="11"/>
                                        </p:tgtEl>
                                        <p:attrNameLst>
                                          <p:attrName>style.visibility</p:attrName>
                                        </p:attrNameLst>
                                      </p:cBhvr>
                                      <p:to>
                                        <p:strVal val="visible"/>
                                      </p:to>
                                    </p:set>
                                    <p:animEffect transition="in" filter="fade">
                                      <p:cBhvr>
                                        <p:cTn id="139" dur="1000"/>
                                        <p:tgtEl>
                                          <p:spTgt spid="11"/>
                                        </p:tgtEl>
                                      </p:cBhvr>
                                    </p:animEffect>
                                  </p:childTnLst>
                                </p:cTn>
                              </p:par>
                            </p:childTnLst>
                          </p:cTn>
                        </p:par>
                        <p:par>
                          <p:cTn id="140" fill="hold">
                            <p:stCondLst>
                              <p:cond delay="2000"/>
                            </p:stCondLst>
                            <p:childTnLst>
                              <p:par>
                                <p:cTn id="141" presetID="22" presetClass="entr" presetSubtype="2" fill="hold" grpId="0" nodeType="afterEffect">
                                  <p:stCondLst>
                                    <p:cond delay="0"/>
                                  </p:stCondLst>
                                  <p:childTnLst>
                                    <p:set>
                                      <p:cBhvr>
                                        <p:cTn id="142" dur="1" fill="hold">
                                          <p:stCondLst>
                                            <p:cond delay="0"/>
                                          </p:stCondLst>
                                        </p:cTn>
                                        <p:tgtEl>
                                          <p:spTgt spid="21"/>
                                        </p:tgtEl>
                                        <p:attrNameLst>
                                          <p:attrName>style.visibility</p:attrName>
                                        </p:attrNameLst>
                                      </p:cBhvr>
                                      <p:to>
                                        <p:strVal val="visible"/>
                                      </p:to>
                                    </p:set>
                                    <p:animEffect transition="in" filter="wipe(right)">
                                      <p:cBhvr>
                                        <p:cTn id="143" dur="1000"/>
                                        <p:tgtEl>
                                          <p:spTgt spid="21"/>
                                        </p:tgtEl>
                                      </p:cBhvr>
                                    </p:animEffect>
                                  </p:childTnLst>
                                </p:cTn>
                              </p:par>
                              <p:par>
                                <p:cTn id="144" presetID="22" presetClass="entr" presetSubtype="2" fill="hold" grpId="0" nodeType="withEffect">
                                  <p:stCondLst>
                                    <p:cond delay="0"/>
                                  </p:stCondLst>
                                  <p:childTnLst>
                                    <p:set>
                                      <p:cBhvr>
                                        <p:cTn id="145" dur="1" fill="hold">
                                          <p:stCondLst>
                                            <p:cond delay="0"/>
                                          </p:stCondLst>
                                        </p:cTn>
                                        <p:tgtEl>
                                          <p:spTgt spid="20"/>
                                        </p:tgtEl>
                                        <p:attrNameLst>
                                          <p:attrName>style.visibility</p:attrName>
                                        </p:attrNameLst>
                                      </p:cBhvr>
                                      <p:to>
                                        <p:strVal val="visible"/>
                                      </p:to>
                                    </p:set>
                                    <p:animEffect transition="in" filter="wipe(right)">
                                      <p:cBhvr>
                                        <p:cTn id="146" dur="1000"/>
                                        <p:tgtEl>
                                          <p:spTgt spid="20"/>
                                        </p:tgtEl>
                                      </p:cBhvr>
                                    </p:animEffect>
                                  </p:childTnLst>
                                </p:cTn>
                              </p:par>
                            </p:childTnLst>
                          </p:cTn>
                        </p:par>
                        <p:par>
                          <p:cTn id="147" fill="hold">
                            <p:stCondLst>
                              <p:cond delay="3000"/>
                            </p:stCondLst>
                            <p:childTnLst>
                              <p:par>
                                <p:cTn id="148" presetID="53" presetClass="entr" presetSubtype="0" fill="hold" grpId="0" nodeType="afterEffect">
                                  <p:stCondLst>
                                    <p:cond delay="500"/>
                                  </p:stCondLst>
                                  <p:childTnLst>
                                    <p:set>
                                      <p:cBhvr>
                                        <p:cTn id="149" dur="1" fill="hold">
                                          <p:stCondLst>
                                            <p:cond delay="0"/>
                                          </p:stCondLst>
                                        </p:cTn>
                                        <p:tgtEl>
                                          <p:spTgt spid="46"/>
                                        </p:tgtEl>
                                        <p:attrNameLst>
                                          <p:attrName>style.visibility</p:attrName>
                                        </p:attrNameLst>
                                      </p:cBhvr>
                                      <p:to>
                                        <p:strVal val="visible"/>
                                      </p:to>
                                    </p:set>
                                    <p:anim calcmode="lin" valueType="num">
                                      <p:cBhvr>
                                        <p:cTn id="150" dur="1000" fill="hold"/>
                                        <p:tgtEl>
                                          <p:spTgt spid="46"/>
                                        </p:tgtEl>
                                        <p:attrNameLst>
                                          <p:attrName>ppt_w</p:attrName>
                                        </p:attrNameLst>
                                      </p:cBhvr>
                                      <p:tavLst>
                                        <p:tav tm="0">
                                          <p:val>
                                            <p:fltVal val="0"/>
                                          </p:val>
                                        </p:tav>
                                        <p:tav tm="100000">
                                          <p:val>
                                            <p:strVal val="#ppt_w"/>
                                          </p:val>
                                        </p:tav>
                                      </p:tavLst>
                                    </p:anim>
                                    <p:anim calcmode="lin" valueType="num">
                                      <p:cBhvr>
                                        <p:cTn id="151" dur="1000" fill="hold"/>
                                        <p:tgtEl>
                                          <p:spTgt spid="46"/>
                                        </p:tgtEl>
                                        <p:attrNameLst>
                                          <p:attrName>ppt_h</p:attrName>
                                        </p:attrNameLst>
                                      </p:cBhvr>
                                      <p:tavLst>
                                        <p:tav tm="0">
                                          <p:val>
                                            <p:fltVal val="0"/>
                                          </p:val>
                                        </p:tav>
                                        <p:tav tm="100000">
                                          <p:val>
                                            <p:strVal val="#ppt_h"/>
                                          </p:val>
                                        </p:tav>
                                      </p:tavLst>
                                    </p:anim>
                                    <p:animEffect transition="in" filter="fade">
                                      <p:cBhvr>
                                        <p:cTn id="152" dur="1000"/>
                                        <p:tgtEl>
                                          <p:spTgt spid="46"/>
                                        </p:tgtEl>
                                      </p:cBhvr>
                                    </p:animEffect>
                                  </p:childTnLst>
                                </p:cTn>
                              </p:par>
                            </p:childTnLst>
                          </p:cTn>
                        </p:par>
                        <p:par>
                          <p:cTn id="153" fill="hold">
                            <p:stCondLst>
                              <p:cond delay="4500"/>
                            </p:stCondLst>
                            <p:childTnLst>
                              <p:par>
                                <p:cTn id="154" presetID="9" presetClass="emph" presetSubtype="0" nodeType="afterEffect">
                                  <p:stCondLst>
                                    <p:cond delay="0"/>
                                  </p:stCondLst>
                                  <p:childTnLst>
                                    <p:set>
                                      <p:cBhvr rctx="PPT">
                                        <p:cTn id="155" dur="indefinite"/>
                                        <p:tgtEl>
                                          <p:spTgt spid="11"/>
                                        </p:tgtEl>
                                        <p:attrNameLst>
                                          <p:attrName>style.opacity</p:attrName>
                                        </p:attrNameLst>
                                      </p:cBhvr>
                                      <p:to>
                                        <p:strVal val="0.35"/>
                                      </p:to>
                                    </p:set>
                                    <p:animEffect filter="image" prLst="opacity: 0.35">
                                      <p:cBhvr rctx="IE">
                                        <p:cTn id="156" dur="indefinite"/>
                                        <p:tgtEl>
                                          <p:spTgt spid="11"/>
                                        </p:tgtEl>
                                      </p:cBhvr>
                                    </p:animEffect>
                                  </p:childTnLst>
                                </p:cTn>
                              </p:par>
                              <p:par>
                                <p:cTn id="157" presetID="9" presetClass="emph" presetSubtype="0" nodeType="withEffect">
                                  <p:stCondLst>
                                    <p:cond delay="0"/>
                                  </p:stCondLst>
                                  <p:childTnLst>
                                    <p:set>
                                      <p:cBhvr rctx="PPT">
                                        <p:cTn id="158" dur="indefinite"/>
                                        <p:tgtEl>
                                          <p:spTgt spid="12"/>
                                        </p:tgtEl>
                                        <p:attrNameLst>
                                          <p:attrName>style.opacity</p:attrName>
                                        </p:attrNameLst>
                                      </p:cBhvr>
                                      <p:to>
                                        <p:strVal val="0.35"/>
                                      </p:to>
                                    </p:set>
                                    <p:animEffect filter="image" prLst="opacity: 0.35">
                                      <p:cBhvr rctx="IE">
                                        <p:cTn id="159" dur="indefinite"/>
                                        <p:tgtEl>
                                          <p:spTgt spid="12"/>
                                        </p:tgtEl>
                                      </p:cBhvr>
                                    </p:animEffect>
                                  </p:childTnLst>
                                </p:cTn>
                              </p:par>
                              <p:par>
                                <p:cTn id="160" presetID="9" presetClass="emph" presetSubtype="0" grpId="1" nodeType="withEffect">
                                  <p:stCondLst>
                                    <p:cond delay="0"/>
                                  </p:stCondLst>
                                  <p:childTnLst>
                                    <p:set>
                                      <p:cBhvr rctx="PPT">
                                        <p:cTn id="161" dur="indefinite"/>
                                        <p:tgtEl>
                                          <p:spTgt spid="20"/>
                                        </p:tgtEl>
                                        <p:attrNameLst>
                                          <p:attrName>style.opacity</p:attrName>
                                        </p:attrNameLst>
                                      </p:cBhvr>
                                      <p:to>
                                        <p:strVal val="0.35"/>
                                      </p:to>
                                    </p:set>
                                    <p:animEffect filter="image" prLst="opacity: 0.35">
                                      <p:cBhvr rctx="IE">
                                        <p:cTn id="162" dur="indefinite"/>
                                        <p:tgtEl>
                                          <p:spTgt spid="20"/>
                                        </p:tgtEl>
                                      </p:cBhvr>
                                    </p:animEffect>
                                  </p:childTnLst>
                                </p:cTn>
                              </p:par>
                              <p:par>
                                <p:cTn id="163" presetID="9" presetClass="emph" presetSubtype="0" grpId="1" nodeType="withEffect">
                                  <p:stCondLst>
                                    <p:cond delay="0"/>
                                  </p:stCondLst>
                                  <p:childTnLst>
                                    <p:set>
                                      <p:cBhvr rctx="PPT">
                                        <p:cTn id="164" dur="indefinite"/>
                                        <p:tgtEl>
                                          <p:spTgt spid="21"/>
                                        </p:tgtEl>
                                        <p:attrNameLst>
                                          <p:attrName>style.opacity</p:attrName>
                                        </p:attrNameLst>
                                      </p:cBhvr>
                                      <p:to>
                                        <p:strVal val="0.35"/>
                                      </p:to>
                                    </p:set>
                                    <p:animEffect filter="image" prLst="opacity: 0.35">
                                      <p:cBhvr rctx="IE">
                                        <p:cTn id="165" dur="indefinite"/>
                                        <p:tgtEl>
                                          <p:spTgt spid="21"/>
                                        </p:tgtEl>
                                      </p:cBhvr>
                                    </p:animEffect>
                                  </p:childTnLst>
                                </p:cTn>
                              </p:par>
                              <p:par>
                                <p:cTn id="166" presetID="9" presetClass="emph" presetSubtype="0" nodeType="withEffect">
                                  <p:stCondLst>
                                    <p:cond delay="0"/>
                                  </p:stCondLst>
                                  <p:childTnLst>
                                    <p:set>
                                      <p:cBhvr rctx="PPT">
                                        <p:cTn id="167" dur="indefinite"/>
                                        <p:tgtEl>
                                          <p:spTgt spid="22"/>
                                        </p:tgtEl>
                                        <p:attrNameLst>
                                          <p:attrName>style.opacity</p:attrName>
                                        </p:attrNameLst>
                                      </p:cBhvr>
                                      <p:to>
                                        <p:strVal val="0.35"/>
                                      </p:to>
                                    </p:set>
                                    <p:animEffect filter="image" prLst="opacity: 0.35">
                                      <p:cBhvr rctx="IE">
                                        <p:cTn id="168" dur="indefinite"/>
                                        <p:tgtEl>
                                          <p:spTgt spid="22"/>
                                        </p:tgtEl>
                                      </p:cBhvr>
                                    </p:animEffect>
                                  </p:childTnLst>
                                </p:cTn>
                              </p:par>
                            </p:childTnLst>
                          </p:cTn>
                        </p:par>
                        <p:par>
                          <p:cTn id="169" fill="hold">
                            <p:stCondLst>
                              <p:cond delay="4500"/>
                            </p:stCondLst>
                            <p:childTnLst>
                              <p:par>
                                <p:cTn id="170" presetID="22" presetClass="entr" presetSubtype="8" fill="hold" nodeType="afterEffect">
                                  <p:stCondLst>
                                    <p:cond delay="0"/>
                                  </p:stCondLst>
                                  <p:childTnLst>
                                    <p:set>
                                      <p:cBhvr>
                                        <p:cTn id="171" dur="1" fill="hold">
                                          <p:stCondLst>
                                            <p:cond delay="0"/>
                                          </p:stCondLst>
                                        </p:cTn>
                                        <p:tgtEl>
                                          <p:spTgt spid="47">
                                            <p:txEl>
                                              <p:pRg st="0" end="0"/>
                                            </p:txEl>
                                          </p:spTgt>
                                        </p:tgtEl>
                                        <p:attrNameLst>
                                          <p:attrName>style.visibility</p:attrName>
                                        </p:attrNameLst>
                                      </p:cBhvr>
                                      <p:to>
                                        <p:strVal val="visible"/>
                                      </p:to>
                                    </p:set>
                                    <p:animEffect transition="in" filter="wipe(left)">
                                      <p:cBhvr>
                                        <p:cTn id="172" dur="1000"/>
                                        <p:tgtEl>
                                          <p:spTgt spid="47">
                                            <p:txEl>
                                              <p:pRg st="0" end="0"/>
                                            </p:txEl>
                                          </p:spTgt>
                                        </p:tgtEl>
                                      </p:cBhvr>
                                    </p:animEffect>
                                  </p:childTnLst>
                                </p:cTn>
                              </p:par>
                              <p:par>
                                <p:cTn id="173" presetID="22" presetClass="entr" presetSubtype="8" fill="hold" nodeType="withEffect">
                                  <p:stCondLst>
                                    <p:cond delay="0"/>
                                  </p:stCondLst>
                                  <p:childTnLst>
                                    <p:set>
                                      <p:cBhvr>
                                        <p:cTn id="174" dur="1" fill="hold">
                                          <p:stCondLst>
                                            <p:cond delay="0"/>
                                          </p:stCondLst>
                                        </p:cTn>
                                        <p:tgtEl>
                                          <p:spTgt spid="47">
                                            <p:txEl>
                                              <p:pRg st="1" end="1"/>
                                            </p:txEl>
                                          </p:spTgt>
                                        </p:tgtEl>
                                        <p:attrNameLst>
                                          <p:attrName>style.visibility</p:attrName>
                                        </p:attrNameLst>
                                      </p:cBhvr>
                                      <p:to>
                                        <p:strVal val="visible"/>
                                      </p:to>
                                    </p:set>
                                    <p:animEffect transition="in" filter="wipe(left)">
                                      <p:cBhvr>
                                        <p:cTn id="175" dur="1000"/>
                                        <p:tgtEl>
                                          <p:spTgt spid="47">
                                            <p:txEl>
                                              <p:pRg st="1" end="1"/>
                                            </p:txEl>
                                          </p:spTgt>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27"/>
                                        </p:tgtEl>
                                        <p:attrNameLst>
                                          <p:attrName>style.visibility</p:attrName>
                                        </p:attrNameLst>
                                      </p:cBhvr>
                                      <p:to>
                                        <p:strVal val="visible"/>
                                      </p:to>
                                    </p:set>
                                    <p:animEffect transition="in" filter="fade">
                                      <p:cBhvr>
                                        <p:cTn id="180" dur="1000"/>
                                        <p:tgtEl>
                                          <p:spTgt spid="27"/>
                                        </p:tgtEl>
                                      </p:cBhvr>
                                    </p:animEffect>
                                  </p:childTnLst>
                                </p:cTn>
                              </p:par>
                            </p:childTnLst>
                          </p:cTn>
                        </p:par>
                        <p:par>
                          <p:cTn id="181" fill="hold">
                            <p:stCondLst>
                              <p:cond delay="1000"/>
                            </p:stCondLst>
                            <p:childTnLst>
                              <p:par>
                                <p:cTn id="182" presetID="53" presetClass="entr" presetSubtype="0" fill="hold" nodeType="afterEffect">
                                  <p:stCondLst>
                                    <p:cond delay="0"/>
                                  </p:stCondLst>
                                  <p:childTnLst>
                                    <p:set>
                                      <p:cBhvr>
                                        <p:cTn id="183" dur="1" fill="hold">
                                          <p:stCondLst>
                                            <p:cond delay="0"/>
                                          </p:stCondLst>
                                        </p:cTn>
                                        <p:tgtEl>
                                          <p:spTgt spid="39"/>
                                        </p:tgtEl>
                                        <p:attrNameLst>
                                          <p:attrName>style.visibility</p:attrName>
                                        </p:attrNameLst>
                                      </p:cBhvr>
                                      <p:to>
                                        <p:strVal val="visible"/>
                                      </p:to>
                                    </p:set>
                                    <p:anim calcmode="lin" valueType="num">
                                      <p:cBhvr>
                                        <p:cTn id="184" dur="1000" fill="hold"/>
                                        <p:tgtEl>
                                          <p:spTgt spid="39"/>
                                        </p:tgtEl>
                                        <p:attrNameLst>
                                          <p:attrName>ppt_w</p:attrName>
                                        </p:attrNameLst>
                                      </p:cBhvr>
                                      <p:tavLst>
                                        <p:tav tm="0">
                                          <p:val>
                                            <p:fltVal val="0"/>
                                          </p:val>
                                        </p:tav>
                                        <p:tav tm="100000">
                                          <p:val>
                                            <p:strVal val="#ppt_w"/>
                                          </p:val>
                                        </p:tav>
                                      </p:tavLst>
                                    </p:anim>
                                    <p:anim calcmode="lin" valueType="num">
                                      <p:cBhvr>
                                        <p:cTn id="185" dur="1000" fill="hold"/>
                                        <p:tgtEl>
                                          <p:spTgt spid="39"/>
                                        </p:tgtEl>
                                        <p:attrNameLst>
                                          <p:attrName>ppt_h</p:attrName>
                                        </p:attrNameLst>
                                      </p:cBhvr>
                                      <p:tavLst>
                                        <p:tav tm="0">
                                          <p:val>
                                            <p:fltVal val="0"/>
                                          </p:val>
                                        </p:tav>
                                        <p:tav tm="100000">
                                          <p:val>
                                            <p:strVal val="#ppt_h"/>
                                          </p:val>
                                        </p:tav>
                                      </p:tavLst>
                                    </p:anim>
                                    <p:animEffect transition="in" filter="fade">
                                      <p:cBhvr>
                                        <p:cTn id="186" dur="1000"/>
                                        <p:tgtEl>
                                          <p:spTgt spid="39"/>
                                        </p:tgtEl>
                                      </p:cBhvr>
                                    </p:animEffect>
                                  </p:childTnLst>
                                </p:cTn>
                              </p:par>
                              <p:par>
                                <p:cTn id="187" presetID="53" presetClass="entr" presetSubtype="0" fill="hold" nodeType="withEffect">
                                  <p:stCondLst>
                                    <p:cond delay="0"/>
                                  </p:stCondLst>
                                  <p:childTnLst>
                                    <p:set>
                                      <p:cBhvr>
                                        <p:cTn id="188" dur="1" fill="hold">
                                          <p:stCondLst>
                                            <p:cond delay="0"/>
                                          </p:stCondLst>
                                        </p:cTn>
                                        <p:tgtEl>
                                          <p:spTgt spid="38"/>
                                        </p:tgtEl>
                                        <p:attrNameLst>
                                          <p:attrName>style.visibility</p:attrName>
                                        </p:attrNameLst>
                                      </p:cBhvr>
                                      <p:to>
                                        <p:strVal val="visible"/>
                                      </p:to>
                                    </p:set>
                                    <p:anim calcmode="lin" valueType="num">
                                      <p:cBhvr>
                                        <p:cTn id="189" dur="1000" fill="hold"/>
                                        <p:tgtEl>
                                          <p:spTgt spid="38"/>
                                        </p:tgtEl>
                                        <p:attrNameLst>
                                          <p:attrName>ppt_w</p:attrName>
                                        </p:attrNameLst>
                                      </p:cBhvr>
                                      <p:tavLst>
                                        <p:tav tm="0">
                                          <p:val>
                                            <p:fltVal val="0"/>
                                          </p:val>
                                        </p:tav>
                                        <p:tav tm="100000">
                                          <p:val>
                                            <p:strVal val="#ppt_w"/>
                                          </p:val>
                                        </p:tav>
                                      </p:tavLst>
                                    </p:anim>
                                    <p:anim calcmode="lin" valueType="num">
                                      <p:cBhvr>
                                        <p:cTn id="190" dur="1000" fill="hold"/>
                                        <p:tgtEl>
                                          <p:spTgt spid="38"/>
                                        </p:tgtEl>
                                        <p:attrNameLst>
                                          <p:attrName>ppt_h</p:attrName>
                                        </p:attrNameLst>
                                      </p:cBhvr>
                                      <p:tavLst>
                                        <p:tav tm="0">
                                          <p:val>
                                            <p:fltVal val="0"/>
                                          </p:val>
                                        </p:tav>
                                        <p:tav tm="100000">
                                          <p:val>
                                            <p:strVal val="#ppt_h"/>
                                          </p:val>
                                        </p:tav>
                                      </p:tavLst>
                                    </p:anim>
                                    <p:animEffect transition="in" filter="fade">
                                      <p:cBhvr>
                                        <p:cTn id="191" dur="1000"/>
                                        <p:tgtEl>
                                          <p:spTgt spid="38"/>
                                        </p:tgtEl>
                                      </p:cBhvr>
                                    </p:animEffect>
                                  </p:childTnLst>
                                </p:cTn>
                              </p:par>
                              <p:par>
                                <p:cTn id="192" presetID="53" presetClass="entr" presetSubtype="0" fill="hold" nodeType="withEffect">
                                  <p:stCondLst>
                                    <p:cond delay="0"/>
                                  </p:stCondLst>
                                  <p:childTnLst>
                                    <p:set>
                                      <p:cBhvr>
                                        <p:cTn id="193" dur="1" fill="hold">
                                          <p:stCondLst>
                                            <p:cond delay="0"/>
                                          </p:stCondLst>
                                        </p:cTn>
                                        <p:tgtEl>
                                          <p:spTgt spid="37"/>
                                        </p:tgtEl>
                                        <p:attrNameLst>
                                          <p:attrName>style.visibility</p:attrName>
                                        </p:attrNameLst>
                                      </p:cBhvr>
                                      <p:to>
                                        <p:strVal val="visible"/>
                                      </p:to>
                                    </p:set>
                                    <p:anim calcmode="lin" valueType="num">
                                      <p:cBhvr>
                                        <p:cTn id="194" dur="1000" fill="hold"/>
                                        <p:tgtEl>
                                          <p:spTgt spid="37"/>
                                        </p:tgtEl>
                                        <p:attrNameLst>
                                          <p:attrName>ppt_w</p:attrName>
                                        </p:attrNameLst>
                                      </p:cBhvr>
                                      <p:tavLst>
                                        <p:tav tm="0">
                                          <p:val>
                                            <p:fltVal val="0"/>
                                          </p:val>
                                        </p:tav>
                                        <p:tav tm="100000">
                                          <p:val>
                                            <p:strVal val="#ppt_w"/>
                                          </p:val>
                                        </p:tav>
                                      </p:tavLst>
                                    </p:anim>
                                    <p:anim calcmode="lin" valueType="num">
                                      <p:cBhvr>
                                        <p:cTn id="195" dur="1000" fill="hold"/>
                                        <p:tgtEl>
                                          <p:spTgt spid="37"/>
                                        </p:tgtEl>
                                        <p:attrNameLst>
                                          <p:attrName>ppt_h</p:attrName>
                                        </p:attrNameLst>
                                      </p:cBhvr>
                                      <p:tavLst>
                                        <p:tav tm="0">
                                          <p:val>
                                            <p:fltVal val="0"/>
                                          </p:val>
                                        </p:tav>
                                        <p:tav tm="100000">
                                          <p:val>
                                            <p:strVal val="#ppt_h"/>
                                          </p:val>
                                        </p:tav>
                                      </p:tavLst>
                                    </p:anim>
                                    <p:animEffect transition="in" filter="fade">
                                      <p:cBhvr>
                                        <p:cTn id="196" dur="1000"/>
                                        <p:tgtEl>
                                          <p:spTgt spid="37"/>
                                        </p:tgtEl>
                                      </p:cBhvr>
                                    </p:animEffect>
                                  </p:childTnLst>
                                </p:cTn>
                              </p:par>
                            </p:childTnLst>
                          </p:cTn>
                        </p:par>
                        <p:par>
                          <p:cTn id="197" fill="hold">
                            <p:stCondLst>
                              <p:cond delay="2000"/>
                            </p:stCondLst>
                            <p:childTnLst>
                              <p:par>
                                <p:cTn id="198" presetID="53" presetClass="entr" presetSubtype="0" fill="hold" nodeType="afterEffect">
                                  <p:stCondLst>
                                    <p:cond delay="0"/>
                                  </p:stCondLst>
                                  <p:childTnLst>
                                    <p:set>
                                      <p:cBhvr>
                                        <p:cTn id="199" dur="1" fill="hold">
                                          <p:stCondLst>
                                            <p:cond delay="0"/>
                                          </p:stCondLst>
                                        </p:cTn>
                                        <p:tgtEl>
                                          <p:spTgt spid="31"/>
                                        </p:tgtEl>
                                        <p:attrNameLst>
                                          <p:attrName>style.visibility</p:attrName>
                                        </p:attrNameLst>
                                      </p:cBhvr>
                                      <p:to>
                                        <p:strVal val="visible"/>
                                      </p:to>
                                    </p:set>
                                    <p:anim calcmode="lin" valueType="num">
                                      <p:cBhvr>
                                        <p:cTn id="200" dur="1000" fill="hold"/>
                                        <p:tgtEl>
                                          <p:spTgt spid="31"/>
                                        </p:tgtEl>
                                        <p:attrNameLst>
                                          <p:attrName>ppt_w</p:attrName>
                                        </p:attrNameLst>
                                      </p:cBhvr>
                                      <p:tavLst>
                                        <p:tav tm="0">
                                          <p:val>
                                            <p:fltVal val="0"/>
                                          </p:val>
                                        </p:tav>
                                        <p:tav tm="100000">
                                          <p:val>
                                            <p:strVal val="#ppt_w"/>
                                          </p:val>
                                        </p:tav>
                                      </p:tavLst>
                                    </p:anim>
                                    <p:anim calcmode="lin" valueType="num">
                                      <p:cBhvr>
                                        <p:cTn id="201" dur="1000" fill="hold"/>
                                        <p:tgtEl>
                                          <p:spTgt spid="31"/>
                                        </p:tgtEl>
                                        <p:attrNameLst>
                                          <p:attrName>ppt_h</p:attrName>
                                        </p:attrNameLst>
                                      </p:cBhvr>
                                      <p:tavLst>
                                        <p:tav tm="0">
                                          <p:val>
                                            <p:fltVal val="0"/>
                                          </p:val>
                                        </p:tav>
                                        <p:tav tm="100000">
                                          <p:val>
                                            <p:strVal val="#ppt_h"/>
                                          </p:val>
                                        </p:tav>
                                      </p:tavLst>
                                    </p:anim>
                                    <p:animEffect transition="in" filter="fade">
                                      <p:cBhvr>
                                        <p:cTn id="202" dur="1000"/>
                                        <p:tgtEl>
                                          <p:spTgt spid="31"/>
                                        </p:tgtEl>
                                      </p:cBhvr>
                                    </p:animEffect>
                                  </p:childTnLst>
                                </p:cTn>
                              </p:par>
                            </p:childTnLst>
                          </p:cTn>
                        </p:par>
                        <p:par>
                          <p:cTn id="203" fill="hold">
                            <p:stCondLst>
                              <p:cond delay="3000"/>
                            </p:stCondLst>
                            <p:childTnLst>
                              <p:par>
                                <p:cTn id="204" presetID="22" presetClass="entr" presetSubtype="2" fill="hold" grpId="0" nodeType="afterEffect">
                                  <p:stCondLst>
                                    <p:cond delay="0"/>
                                  </p:stCondLst>
                                  <p:childTnLst>
                                    <p:set>
                                      <p:cBhvr>
                                        <p:cTn id="205" dur="1" fill="hold">
                                          <p:stCondLst>
                                            <p:cond delay="0"/>
                                          </p:stCondLst>
                                        </p:cTn>
                                        <p:tgtEl>
                                          <p:spTgt spid="43"/>
                                        </p:tgtEl>
                                        <p:attrNameLst>
                                          <p:attrName>style.visibility</p:attrName>
                                        </p:attrNameLst>
                                      </p:cBhvr>
                                      <p:to>
                                        <p:strVal val="visible"/>
                                      </p:to>
                                    </p:set>
                                    <p:animEffect transition="in" filter="wipe(right)">
                                      <p:cBhvr>
                                        <p:cTn id="206" dur="1000"/>
                                        <p:tgtEl>
                                          <p:spTgt spid="43"/>
                                        </p:tgtEl>
                                      </p:cBhvr>
                                    </p:animEffect>
                                  </p:childTnLst>
                                </p:cTn>
                              </p:par>
                            </p:childTnLst>
                          </p:cTn>
                        </p:par>
                        <p:par>
                          <p:cTn id="207" fill="hold">
                            <p:stCondLst>
                              <p:cond delay="4000"/>
                            </p:stCondLst>
                            <p:childTnLst>
                              <p:par>
                                <p:cTn id="208" presetID="22" presetClass="entr" presetSubtype="8" fill="hold" grpId="0" nodeType="afterEffect">
                                  <p:stCondLst>
                                    <p:cond delay="0"/>
                                  </p:stCondLst>
                                  <p:childTnLst>
                                    <p:set>
                                      <p:cBhvr>
                                        <p:cTn id="209" dur="1" fill="hold">
                                          <p:stCondLst>
                                            <p:cond delay="0"/>
                                          </p:stCondLst>
                                        </p:cTn>
                                        <p:tgtEl>
                                          <p:spTgt spid="44"/>
                                        </p:tgtEl>
                                        <p:attrNameLst>
                                          <p:attrName>style.visibility</p:attrName>
                                        </p:attrNameLst>
                                      </p:cBhvr>
                                      <p:to>
                                        <p:strVal val="visible"/>
                                      </p:to>
                                    </p:set>
                                    <p:animEffect transition="in" filter="wipe(left)">
                                      <p:cBhvr>
                                        <p:cTn id="210" dur="1000"/>
                                        <p:tgtEl>
                                          <p:spTgt spid="44"/>
                                        </p:tgtEl>
                                      </p:cBhvr>
                                    </p:animEffect>
                                  </p:childTnLst>
                                </p:cTn>
                              </p:par>
                            </p:childTnLst>
                          </p:cTn>
                        </p:par>
                        <p:par>
                          <p:cTn id="211" fill="hold">
                            <p:stCondLst>
                              <p:cond delay="5000"/>
                            </p:stCondLst>
                            <p:childTnLst>
                              <p:par>
                                <p:cTn id="212" presetID="22" presetClass="entr" presetSubtype="8" fill="hold" grpId="0" nodeType="afterEffect">
                                  <p:stCondLst>
                                    <p:cond delay="0"/>
                                  </p:stCondLst>
                                  <p:childTnLst>
                                    <p:set>
                                      <p:cBhvr>
                                        <p:cTn id="213" dur="1" fill="hold">
                                          <p:stCondLst>
                                            <p:cond delay="0"/>
                                          </p:stCondLst>
                                        </p:cTn>
                                        <p:tgtEl>
                                          <p:spTgt spid="45"/>
                                        </p:tgtEl>
                                        <p:attrNameLst>
                                          <p:attrName>style.visibility</p:attrName>
                                        </p:attrNameLst>
                                      </p:cBhvr>
                                      <p:to>
                                        <p:strVal val="visible"/>
                                      </p:to>
                                    </p:set>
                                    <p:animEffect transition="in" filter="wipe(left)">
                                      <p:cBhvr>
                                        <p:cTn id="214" dur="1000"/>
                                        <p:tgtEl>
                                          <p:spTgt spid="45"/>
                                        </p:tgtEl>
                                      </p:cBhvr>
                                    </p:animEffect>
                                  </p:childTnLst>
                                </p:cTn>
                              </p:par>
                            </p:childTnLst>
                          </p:cTn>
                        </p:par>
                        <p:par>
                          <p:cTn id="215" fill="hold">
                            <p:stCondLst>
                              <p:cond delay="6000"/>
                            </p:stCondLst>
                            <p:childTnLst>
                              <p:par>
                                <p:cTn id="216" presetID="53" presetClass="entr" presetSubtype="0" fill="hold" grpId="0" nodeType="afterEffect">
                                  <p:stCondLst>
                                    <p:cond delay="500"/>
                                  </p:stCondLst>
                                  <p:childTnLst>
                                    <p:set>
                                      <p:cBhvr>
                                        <p:cTn id="217" dur="1" fill="hold">
                                          <p:stCondLst>
                                            <p:cond delay="0"/>
                                          </p:stCondLst>
                                        </p:cTn>
                                        <p:tgtEl>
                                          <p:spTgt spid="48"/>
                                        </p:tgtEl>
                                        <p:attrNameLst>
                                          <p:attrName>style.visibility</p:attrName>
                                        </p:attrNameLst>
                                      </p:cBhvr>
                                      <p:to>
                                        <p:strVal val="visible"/>
                                      </p:to>
                                    </p:set>
                                    <p:anim calcmode="lin" valueType="num">
                                      <p:cBhvr>
                                        <p:cTn id="218" dur="1000" fill="hold"/>
                                        <p:tgtEl>
                                          <p:spTgt spid="48"/>
                                        </p:tgtEl>
                                        <p:attrNameLst>
                                          <p:attrName>ppt_w</p:attrName>
                                        </p:attrNameLst>
                                      </p:cBhvr>
                                      <p:tavLst>
                                        <p:tav tm="0">
                                          <p:val>
                                            <p:fltVal val="0"/>
                                          </p:val>
                                        </p:tav>
                                        <p:tav tm="100000">
                                          <p:val>
                                            <p:strVal val="#ppt_w"/>
                                          </p:val>
                                        </p:tav>
                                      </p:tavLst>
                                    </p:anim>
                                    <p:anim calcmode="lin" valueType="num">
                                      <p:cBhvr>
                                        <p:cTn id="219" dur="1000" fill="hold"/>
                                        <p:tgtEl>
                                          <p:spTgt spid="48"/>
                                        </p:tgtEl>
                                        <p:attrNameLst>
                                          <p:attrName>ppt_h</p:attrName>
                                        </p:attrNameLst>
                                      </p:cBhvr>
                                      <p:tavLst>
                                        <p:tav tm="0">
                                          <p:val>
                                            <p:fltVal val="0"/>
                                          </p:val>
                                        </p:tav>
                                        <p:tav tm="100000">
                                          <p:val>
                                            <p:strVal val="#ppt_h"/>
                                          </p:val>
                                        </p:tav>
                                      </p:tavLst>
                                    </p:anim>
                                    <p:animEffect transition="in" filter="fade">
                                      <p:cBhvr>
                                        <p:cTn id="220" dur="1000"/>
                                        <p:tgtEl>
                                          <p:spTgt spid="48"/>
                                        </p:tgtEl>
                                      </p:cBhvr>
                                    </p:animEffect>
                                  </p:childTnLst>
                                </p:cTn>
                              </p:par>
                            </p:childTnLst>
                          </p:cTn>
                        </p:par>
                        <p:par>
                          <p:cTn id="221" fill="hold">
                            <p:stCondLst>
                              <p:cond delay="7500"/>
                            </p:stCondLst>
                            <p:childTnLst>
                              <p:par>
                                <p:cTn id="222" presetID="9" presetClass="emph" presetSubtype="0" nodeType="afterEffect">
                                  <p:stCondLst>
                                    <p:cond delay="0"/>
                                  </p:stCondLst>
                                  <p:childTnLst>
                                    <p:set>
                                      <p:cBhvr rctx="PPT">
                                        <p:cTn id="223" dur="indefinite"/>
                                        <p:tgtEl>
                                          <p:spTgt spid="31"/>
                                        </p:tgtEl>
                                        <p:attrNameLst>
                                          <p:attrName>style.opacity</p:attrName>
                                        </p:attrNameLst>
                                      </p:cBhvr>
                                      <p:to>
                                        <p:strVal val="0.35"/>
                                      </p:to>
                                    </p:set>
                                    <p:animEffect filter="image" prLst="opacity: 0.35">
                                      <p:cBhvr rctx="IE">
                                        <p:cTn id="224" dur="indefinite"/>
                                        <p:tgtEl>
                                          <p:spTgt spid="31"/>
                                        </p:tgtEl>
                                      </p:cBhvr>
                                    </p:animEffect>
                                  </p:childTnLst>
                                </p:cTn>
                              </p:par>
                              <p:par>
                                <p:cTn id="225" presetID="9" presetClass="emph" presetSubtype="0" nodeType="withEffect">
                                  <p:stCondLst>
                                    <p:cond delay="0"/>
                                  </p:stCondLst>
                                  <p:childTnLst>
                                    <p:set>
                                      <p:cBhvr rctx="PPT">
                                        <p:cTn id="226" dur="indefinite"/>
                                        <p:tgtEl>
                                          <p:spTgt spid="37"/>
                                        </p:tgtEl>
                                        <p:attrNameLst>
                                          <p:attrName>style.opacity</p:attrName>
                                        </p:attrNameLst>
                                      </p:cBhvr>
                                      <p:to>
                                        <p:strVal val="0.35"/>
                                      </p:to>
                                    </p:set>
                                    <p:animEffect filter="image" prLst="opacity: 0.35">
                                      <p:cBhvr rctx="IE">
                                        <p:cTn id="227" dur="indefinite"/>
                                        <p:tgtEl>
                                          <p:spTgt spid="37"/>
                                        </p:tgtEl>
                                      </p:cBhvr>
                                    </p:animEffect>
                                  </p:childTnLst>
                                </p:cTn>
                              </p:par>
                              <p:par>
                                <p:cTn id="228" presetID="9" presetClass="emph" presetSubtype="0" nodeType="withEffect">
                                  <p:stCondLst>
                                    <p:cond delay="0"/>
                                  </p:stCondLst>
                                  <p:childTnLst>
                                    <p:set>
                                      <p:cBhvr rctx="PPT">
                                        <p:cTn id="229" dur="indefinite"/>
                                        <p:tgtEl>
                                          <p:spTgt spid="38"/>
                                        </p:tgtEl>
                                        <p:attrNameLst>
                                          <p:attrName>style.opacity</p:attrName>
                                        </p:attrNameLst>
                                      </p:cBhvr>
                                      <p:to>
                                        <p:strVal val="0.35"/>
                                      </p:to>
                                    </p:set>
                                    <p:animEffect filter="image" prLst="opacity: 0.35">
                                      <p:cBhvr rctx="IE">
                                        <p:cTn id="230" dur="indefinite"/>
                                        <p:tgtEl>
                                          <p:spTgt spid="38"/>
                                        </p:tgtEl>
                                      </p:cBhvr>
                                    </p:animEffect>
                                  </p:childTnLst>
                                </p:cTn>
                              </p:par>
                              <p:par>
                                <p:cTn id="231" presetID="9" presetClass="emph" presetSubtype="0" nodeType="withEffect">
                                  <p:stCondLst>
                                    <p:cond delay="0"/>
                                  </p:stCondLst>
                                  <p:childTnLst>
                                    <p:set>
                                      <p:cBhvr rctx="PPT">
                                        <p:cTn id="232" dur="indefinite"/>
                                        <p:tgtEl>
                                          <p:spTgt spid="39"/>
                                        </p:tgtEl>
                                        <p:attrNameLst>
                                          <p:attrName>style.opacity</p:attrName>
                                        </p:attrNameLst>
                                      </p:cBhvr>
                                      <p:to>
                                        <p:strVal val="0.35"/>
                                      </p:to>
                                    </p:set>
                                    <p:animEffect filter="image" prLst="opacity: 0.35">
                                      <p:cBhvr rctx="IE">
                                        <p:cTn id="233" dur="indefinite"/>
                                        <p:tgtEl>
                                          <p:spTgt spid="39"/>
                                        </p:tgtEl>
                                      </p:cBhvr>
                                    </p:animEffect>
                                  </p:childTnLst>
                                </p:cTn>
                              </p:par>
                              <p:par>
                                <p:cTn id="234" presetID="9" presetClass="emph" presetSubtype="0" grpId="1" nodeType="withEffect">
                                  <p:stCondLst>
                                    <p:cond delay="0"/>
                                  </p:stCondLst>
                                  <p:childTnLst>
                                    <p:set>
                                      <p:cBhvr rctx="PPT">
                                        <p:cTn id="235" dur="indefinite"/>
                                        <p:tgtEl>
                                          <p:spTgt spid="43"/>
                                        </p:tgtEl>
                                        <p:attrNameLst>
                                          <p:attrName>style.opacity</p:attrName>
                                        </p:attrNameLst>
                                      </p:cBhvr>
                                      <p:to>
                                        <p:strVal val="0.35"/>
                                      </p:to>
                                    </p:set>
                                    <p:animEffect filter="image" prLst="opacity: 0.35">
                                      <p:cBhvr rctx="IE">
                                        <p:cTn id="236" dur="indefinite"/>
                                        <p:tgtEl>
                                          <p:spTgt spid="43"/>
                                        </p:tgtEl>
                                      </p:cBhvr>
                                    </p:animEffect>
                                  </p:childTnLst>
                                </p:cTn>
                              </p:par>
                              <p:par>
                                <p:cTn id="237" presetID="9" presetClass="emph" presetSubtype="0" grpId="1" nodeType="withEffect">
                                  <p:stCondLst>
                                    <p:cond delay="0"/>
                                  </p:stCondLst>
                                  <p:childTnLst>
                                    <p:set>
                                      <p:cBhvr rctx="PPT">
                                        <p:cTn id="238" dur="indefinite"/>
                                        <p:tgtEl>
                                          <p:spTgt spid="44"/>
                                        </p:tgtEl>
                                        <p:attrNameLst>
                                          <p:attrName>style.opacity</p:attrName>
                                        </p:attrNameLst>
                                      </p:cBhvr>
                                      <p:to>
                                        <p:strVal val="0.35"/>
                                      </p:to>
                                    </p:set>
                                    <p:animEffect filter="image" prLst="opacity: 0.35">
                                      <p:cBhvr rctx="IE">
                                        <p:cTn id="239" dur="indefinite"/>
                                        <p:tgtEl>
                                          <p:spTgt spid="44"/>
                                        </p:tgtEl>
                                      </p:cBhvr>
                                    </p:animEffect>
                                  </p:childTnLst>
                                </p:cTn>
                              </p:par>
                              <p:par>
                                <p:cTn id="240" presetID="9" presetClass="emph" presetSubtype="0" grpId="1" nodeType="withEffect">
                                  <p:stCondLst>
                                    <p:cond delay="0"/>
                                  </p:stCondLst>
                                  <p:childTnLst>
                                    <p:set>
                                      <p:cBhvr rctx="PPT">
                                        <p:cTn id="241" dur="indefinite"/>
                                        <p:tgtEl>
                                          <p:spTgt spid="45"/>
                                        </p:tgtEl>
                                        <p:attrNameLst>
                                          <p:attrName>style.opacity</p:attrName>
                                        </p:attrNameLst>
                                      </p:cBhvr>
                                      <p:to>
                                        <p:strVal val="0.35"/>
                                      </p:to>
                                    </p:set>
                                    <p:animEffect filter="image" prLst="opacity: 0.35">
                                      <p:cBhvr rctx="IE">
                                        <p:cTn id="242" dur="indefinite"/>
                                        <p:tgtEl>
                                          <p:spTgt spid="45"/>
                                        </p:tgtEl>
                                      </p:cBhvr>
                                    </p:animEffect>
                                  </p:childTnLst>
                                </p:cTn>
                              </p:par>
                            </p:childTnLst>
                          </p:cTn>
                        </p:par>
                        <p:par>
                          <p:cTn id="243" fill="hold">
                            <p:stCondLst>
                              <p:cond delay="7500"/>
                            </p:stCondLst>
                            <p:childTnLst>
                              <p:par>
                                <p:cTn id="244" presetID="22" presetClass="entr" presetSubtype="8" fill="hold" nodeType="afterEffect">
                                  <p:stCondLst>
                                    <p:cond delay="0"/>
                                  </p:stCondLst>
                                  <p:childTnLst>
                                    <p:set>
                                      <p:cBhvr>
                                        <p:cTn id="245" dur="1" fill="hold">
                                          <p:stCondLst>
                                            <p:cond delay="0"/>
                                          </p:stCondLst>
                                        </p:cTn>
                                        <p:tgtEl>
                                          <p:spTgt spid="49">
                                            <p:txEl>
                                              <p:pRg st="0" end="0"/>
                                            </p:txEl>
                                          </p:spTgt>
                                        </p:tgtEl>
                                        <p:attrNameLst>
                                          <p:attrName>style.visibility</p:attrName>
                                        </p:attrNameLst>
                                      </p:cBhvr>
                                      <p:to>
                                        <p:strVal val="visible"/>
                                      </p:to>
                                    </p:set>
                                    <p:animEffect transition="in" filter="wipe(left)">
                                      <p:cBhvr>
                                        <p:cTn id="246" dur="1000"/>
                                        <p:tgtEl>
                                          <p:spTgt spid="49">
                                            <p:txEl>
                                              <p:pRg st="0" end="0"/>
                                            </p:txEl>
                                          </p:spTgt>
                                        </p:tgtEl>
                                      </p:cBhvr>
                                    </p:animEffect>
                                  </p:childTnLst>
                                </p:cTn>
                              </p:par>
                              <p:par>
                                <p:cTn id="247" presetID="22" presetClass="entr" presetSubtype="8" fill="hold" nodeType="withEffect">
                                  <p:stCondLst>
                                    <p:cond delay="0"/>
                                  </p:stCondLst>
                                  <p:childTnLst>
                                    <p:set>
                                      <p:cBhvr>
                                        <p:cTn id="248" dur="1" fill="hold">
                                          <p:stCondLst>
                                            <p:cond delay="0"/>
                                          </p:stCondLst>
                                        </p:cTn>
                                        <p:tgtEl>
                                          <p:spTgt spid="49">
                                            <p:txEl>
                                              <p:pRg st="1" end="1"/>
                                            </p:txEl>
                                          </p:spTgt>
                                        </p:tgtEl>
                                        <p:attrNameLst>
                                          <p:attrName>style.visibility</p:attrName>
                                        </p:attrNameLst>
                                      </p:cBhvr>
                                      <p:to>
                                        <p:strVal val="visible"/>
                                      </p:to>
                                    </p:set>
                                    <p:animEffect transition="in" filter="wipe(left)">
                                      <p:cBhvr>
                                        <p:cTn id="249" dur="1000"/>
                                        <p:tgtEl>
                                          <p:spTgt spid="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3" grpId="0" animBg="1"/>
      <p:bldP spid="24" grpId="0" animBg="1"/>
      <p:bldP spid="25" grpId="0" animBg="1"/>
      <p:bldP spid="26" grpId="0" animBg="1"/>
      <p:bldP spid="27" grpId="0" animBg="1"/>
      <p:bldP spid="29" grpId="0" animBg="1"/>
      <p:bldP spid="43" grpId="0" animBg="1"/>
      <p:bldP spid="43" grpId="1" animBg="1"/>
      <p:bldP spid="44" grpId="0" animBg="1"/>
      <p:bldP spid="44" grpId="1" animBg="1"/>
      <p:bldP spid="45" grpId="0" animBg="1"/>
      <p:bldP spid="45" grpId="1" animBg="1"/>
      <p:bldP spid="46"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Windows Firewall</a:t>
            </a:r>
          </a:p>
        </p:txBody>
      </p:sp>
      <p:sp>
        <p:nvSpPr>
          <p:cNvPr id="50" name="Rounded Rectangle 49"/>
          <p:cNvSpPr>
            <a:spLocks noChangeArrowheads="1"/>
          </p:cNvSpPr>
          <p:nvPr/>
        </p:nvSpPr>
        <p:spPr bwMode="auto">
          <a:xfrm>
            <a:off x="2132036" y="5735553"/>
            <a:ext cx="5676359" cy="332793"/>
          </a:xfrm>
          <a:prstGeom prst="roundRect">
            <a:avLst>
              <a:gd name="adj" fmla="val 4167"/>
            </a:avLst>
          </a:prstGeom>
          <a:gradFill rotWithShape="1">
            <a:gsLst>
              <a:gs pos="0">
                <a:srgbClr val="FFFF99">
                  <a:alpha val="50000"/>
                </a:srgbClr>
              </a:gs>
              <a:gs pos="100000">
                <a:srgbClr val="FFFFFF"/>
              </a:gs>
            </a:gsLst>
            <a:lin ang="5400000" scaled="1"/>
          </a:gradFill>
          <a:ln w="9525" cap="flat" cmpd="sng" algn="ctr">
            <a:solidFill>
              <a:srgbClr val="4D4D4D"/>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eaLnBrk="1" hangingPunct="1">
              <a:lnSpc>
                <a:spcPct val="100000"/>
              </a:lnSpc>
              <a:spcBef>
                <a:spcPct val="0"/>
              </a:spcBef>
            </a:pPr>
            <a:r>
              <a:rPr lang="en-US" b="1" dirty="0" smtClean="0"/>
              <a:t>Combined firewall and </a:t>
            </a:r>
            <a:r>
              <a:rPr lang="en-US" b="1" dirty="0" err="1" smtClean="0"/>
              <a:t>IPsec</a:t>
            </a:r>
            <a:r>
              <a:rPr lang="en-US" b="1" dirty="0" smtClean="0"/>
              <a:t> management</a:t>
            </a:r>
            <a:endParaRPr lang="en-US" sz="1800" b="1" dirty="0">
              <a:effectLst/>
            </a:endParaRPr>
          </a:p>
        </p:txBody>
      </p:sp>
      <p:sp>
        <p:nvSpPr>
          <p:cNvPr id="51" name="Rounded Rectangle 50"/>
          <p:cNvSpPr>
            <a:spLocks noChangeArrowheads="1"/>
          </p:cNvSpPr>
          <p:nvPr/>
        </p:nvSpPr>
        <p:spPr bwMode="auto">
          <a:xfrm>
            <a:off x="2132036" y="5732505"/>
            <a:ext cx="5676359" cy="332793"/>
          </a:xfrm>
          <a:prstGeom prst="roundRect">
            <a:avLst>
              <a:gd name="adj" fmla="val 4167"/>
            </a:avLst>
          </a:prstGeom>
          <a:gradFill rotWithShape="1">
            <a:gsLst>
              <a:gs pos="0">
                <a:srgbClr val="FFFF99">
                  <a:alpha val="50000"/>
                </a:srgbClr>
              </a:gs>
              <a:gs pos="100000">
                <a:srgbClr val="FFFFFF"/>
              </a:gs>
            </a:gsLst>
            <a:lin ang="5400000" scaled="1"/>
          </a:gradFill>
          <a:ln w="9525" cap="flat" cmpd="sng" algn="ctr">
            <a:solidFill>
              <a:srgbClr val="4D4D4D"/>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eaLnBrk="1" hangingPunct="1">
              <a:lnSpc>
                <a:spcPct val="100000"/>
              </a:lnSpc>
              <a:spcBef>
                <a:spcPct val="0"/>
              </a:spcBef>
            </a:pPr>
            <a:r>
              <a:rPr lang="en-US" b="1" dirty="0" smtClean="0"/>
              <a:t>Firewall rules become more intelligent</a:t>
            </a:r>
            <a:endParaRPr lang="en-US" sz="1800" b="1" dirty="0">
              <a:effectLst/>
            </a:endParaRPr>
          </a:p>
        </p:txBody>
      </p:sp>
      <p:sp>
        <p:nvSpPr>
          <p:cNvPr id="52" name="Rounded Rectangle 51"/>
          <p:cNvSpPr>
            <a:spLocks noChangeArrowheads="1"/>
          </p:cNvSpPr>
          <p:nvPr/>
        </p:nvSpPr>
        <p:spPr bwMode="auto">
          <a:xfrm>
            <a:off x="2132036" y="5715016"/>
            <a:ext cx="5676359" cy="332793"/>
          </a:xfrm>
          <a:prstGeom prst="roundRect">
            <a:avLst>
              <a:gd name="adj" fmla="val 4167"/>
            </a:avLst>
          </a:prstGeom>
          <a:gradFill rotWithShape="1">
            <a:gsLst>
              <a:gs pos="0">
                <a:srgbClr val="FFFF99">
                  <a:alpha val="50000"/>
                </a:srgbClr>
              </a:gs>
              <a:gs pos="100000">
                <a:srgbClr val="FFFFFF"/>
              </a:gs>
            </a:gsLst>
            <a:lin ang="5400000" scaled="1"/>
          </a:gradFill>
          <a:ln w="9525" cap="flat" cmpd="sng" algn="ctr">
            <a:solidFill>
              <a:srgbClr val="4D4D4D"/>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eaLnBrk="1" hangingPunct="1">
              <a:lnSpc>
                <a:spcPct val="100000"/>
              </a:lnSpc>
              <a:spcBef>
                <a:spcPct val="0"/>
              </a:spcBef>
            </a:pPr>
            <a:r>
              <a:rPr lang="en-US" b="1" dirty="0" smtClean="0"/>
              <a:t>Policy-based networking</a:t>
            </a:r>
            <a:endParaRPr lang="en-US" sz="1800" b="1" dirty="0">
              <a:effectLst/>
            </a:endParaRPr>
          </a:p>
        </p:txBody>
      </p:sp>
      <p:pic>
        <p:nvPicPr>
          <p:cNvPr id="53" name="Picture 1" descr="D:\Aeshen\TechNet 2006\12-December\Msft-longhorn-papers\fodder\Firewall01.bmp"/>
          <p:cNvPicPr>
            <a:picLocks noChangeAspect="1" noChangeArrowheads="1"/>
          </p:cNvPicPr>
          <p:nvPr/>
        </p:nvPicPr>
        <p:blipFill>
          <a:blip r:embed="rId4"/>
          <a:srcRect/>
          <a:stretch>
            <a:fillRect/>
          </a:stretch>
        </p:blipFill>
        <p:spPr bwMode="auto">
          <a:xfrm>
            <a:off x="1607613" y="1034339"/>
            <a:ext cx="6512783" cy="4673895"/>
          </a:xfrm>
          <a:prstGeom prst="rect">
            <a:avLst/>
          </a:prstGeom>
          <a:noFill/>
          <a:effectLst>
            <a:outerShdw blurRad="50800" dist="38100" dir="2700000" algn="tl" rotWithShape="0">
              <a:prstClr val="black">
                <a:alpha val="40000"/>
              </a:prstClr>
            </a:outerShdw>
          </a:effectLst>
        </p:spPr>
      </p:pic>
      <p:pic>
        <p:nvPicPr>
          <p:cNvPr id="54" name="Picture 2" descr="D:\Aeshen\TechNet 2006\12-December\Msft-longhorn-papers\fodder\Firewall01a.bmp"/>
          <p:cNvPicPr>
            <a:picLocks noChangeAspect="1" noChangeArrowheads="1"/>
          </p:cNvPicPr>
          <p:nvPr/>
        </p:nvPicPr>
        <p:blipFill>
          <a:blip r:embed="rId5"/>
          <a:srcRect/>
          <a:stretch>
            <a:fillRect/>
          </a:stretch>
        </p:blipFill>
        <p:spPr bwMode="auto">
          <a:xfrm>
            <a:off x="918013" y="1587003"/>
            <a:ext cx="1864672" cy="3957339"/>
          </a:xfrm>
          <a:prstGeom prst="rect">
            <a:avLst/>
          </a:prstGeom>
          <a:noFill/>
          <a:ln w="12700">
            <a:solidFill>
              <a:schemeClr val="bg2"/>
            </a:solidFill>
          </a:ln>
          <a:effectLst>
            <a:outerShdw blurRad="50800" dist="63500" dir="8100000" sx="102000" sy="102000" algn="tr" rotWithShape="0">
              <a:prstClr val="black">
                <a:alpha val="60000"/>
              </a:prstClr>
            </a:outerShdw>
          </a:effectLst>
        </p:spPr>
      </p:pic>
      <p:pic>
        <p:nvPicPr>
          <p:cNvPr id="55" name="Picture 4" descr="D:\Aeshen\TechNet 2006\12-December\Msft-longhorn-papers\fodder\Firewall02.bmp"/>
          <p:cNvPicPr>
            <a:picLocks noChangeAspect="1" noChangeArrowheads="1"/>
          </p:cNvPicPr>
          <p:nvPr/>
        </p:nvPicPr>
        <p:blipFill>
          <a:blip r:embed="rId6"/>
          <a:srcRect/>
          <a:stretch>
            <a:fillRect/>
          </a:stretch>
        </p:blipFill>
        <p:spPr bwMode="auto">
          <a:xfrm>
            <a:off x="1608834" y="1032978"/>
            <a:ext cx="6512783" cy="4682038"/>
          </a:xfrm>
          <a:prstGeom prst="rect">
            <a:avLst/>
          </a:prstGeom>
          <a:noFill/>
          <a:effectLst>
            <a:outerShdw blurRad="50800" dist="38100" dir="2700000" algn="tl" rotWithShape="0">
              <a:prstClr val="black">
                <a:alpha val="40000"/>
              </a:prstClr>
            </a:outerShdw>
          </a:effectLst>
        </p:spPr>
      </p:pic>
      <p:pic>
        <p:nvPicPr>
          <p:cNvPr id="56" name="Picture 5" descr="D:\Aeshen\TechNet 2006\12-December\Msft-longhorn-papers\fodder\Firewall02a.bmp"/>
          <p:cNvPicPr>
            <a:picLocks noChangeAspect="1" noChangeArrowheads="1"/>
          </p:cNvPicPr>
          <p:nvPr/>
        </p:nvPicPr>
        <p:blipFill>
          <a:blip r:embed="rId7"/>
          <a:srcRect/>
          <a:stretch>
            <a:fillRect/>
          </a:stretch>
        </p:blipFill>
        <p:spPr bwMode="auto">
          <a:xfrm>
            <a:off x="868697" y="1527900"/>
            <a:ext cx="3281498" cy="3778201"/>
          </a:xfrm>
          <a:prstGeom prst="rect">
            <a:avLst/>
          </a:prstGeom>
          <a:noFill/>
          <a:ln w="12700">
            <a:solidFill>
              <a:schemeClr val="bg2"/>
            </a:solidFill>
          </a:ln>
          <a:effectLst>
            <a:outerShdw blurRad="50800" dist="38100" dir="2700000" sx="101000" sy="101000" algn="tl" rotWithShape="0">
              <a:prstClr val="black">
                <a:alpha val="40000"/>
              </a:prstClr>
            </a:outerShdw>
          </a:effectLst>
        </p:spPr>
      </p:pic>
      <p:pic>
        <p:nvPicPr>
          <p:cNvPr id="57" name="Picture 6" descr="D:\Aeshen\TechNet 2006\12-December\Msft-longhorn-papers\fodder\Firewall02b.bmp"/>
          <p:cNvPicPr>
            <a:picLocks noChangeAspect="1" noChangeArrowheads="1"/>
          </p:cNvPicPr>
          <p:nvPr/>
        </p:nvPicPr>
        <p:blipFill>
          <a:blip r:embed="rId8"/>
          <a:srcRect/>
          <a:stretch>
            <a:fillRect/>
          </a:stretch>
        </p:blipFill>
        <p:spPr bwMode="auto">
          <a:xfrm>
            <a:off x="4937082" y="1527901"/>
            <a:ext cx="3273355" cy="3778201"/>
          </a:xfrm>
          <a:prstGeom prst="rect">
            <a:avLst/>
          </a:prstGeom>
          <a:noFill/>
          <a:ln w="12700">
            <a:solidFill>
              <a:schemeClr val="bg2"/>
            </a:solidFill>
          </a:ln>
          <a:effectLst>
            <a:outerShdw blurRad="50800" dist="38100" dir="2700000" sx="101000" sy="101000" algn="tl" rotWithShape="0">
              <a:prstClr val="black">
                <a:alpha val="40000"/>
              </a:prstClr>
            </a:outerShdw>
          </a:effectLst>
        </p:spPr>
      </p:pic>
      <p:pic>
        <p:nvPicPr>
          <p:cNvPr id="58" name="Picture 57" descr="D:\Aeshen\TechNet 2006\12-December\Msft-longhorn-papers\fodder\Firewall03.bmp"/>
          <p:cNvPicPr>
            <a:picLocks noChangeAspect="1" noChangeArrowheads="1"/>
          </p:cNvPicPr>
          <p:nvPr/>
        </p:nvPicPr>
        <p:blipFill>
          <a:blip r:embed="rId9"/>
          <a:srcRect/>
          <a:stretch>
            <a:fillRect/>
          </a:stretch>
        </p:blipFill>
        <p:spPr bwMode="auto">
          <a:xfrm>
            <a:off x="1607613" y="1034339"/>
            <a:ext cx="6512783" cy="4673895"/>
          </a:xfrm>
          <a:prstGeom prst="rect">
            <a:avLst/>
          </a:prstGeom>
          <a:noFill/>
          <a:effectLst>
            <a:outerShdw blurRad="50800" dist="38100" dir="2700000" algn="tl" rotWithShape="0">
              <a:prstClr val="black">
                <a:alpha val="40000"/>
              </a:prstClr>
            </a:outerShdw>
          </a:effectLst>
        </p:spPr>
      </p:pic>
      <p:pic>
        <p:nvPicPr>
          <p:cNvPr id="59" name="Picture 58" descr="D:\Aeshen\TechNet 2006\12-December\Msft-longhorn-papers\fodder\Firewall03b.bmp"/>
          <p:cNvPicPr>
            <a:picLocks noChangeAspect="1" noChangeArrowheads="1"/>
          </p:cNvPicPr>
          <p:nvPr/>
        </p:nvPicPr>
        <p:blipFill>
          <a:blip r:embed="rId10"/>
          <a:srcRect/>
          <a:stretch>
            <a:fillRect/>
          </a:stretch>
        </p:blipFill>
        <p:spPr bwMode="auto">
          <a:xfrm>
            <a:off x="4956613" y="1527391"/>
            <a:ext cx="3273355" cy="3778201"/>
          </a:xfrm>
          <a:prstGeom prst="rect">
            <a:avLst/>
          </a:prstGeom>
          <a:noFill/>
          <a:ln w="12700">
            <a:solidFill>
              <a:scrgbClr r="0" g="0" b="0">
                <a:shade val="95000"/>
                <a:satMod val="105000"/>
              </a:scrgbClr>
            </a:solidFill>
          </a:ln>
          <a:effectLst>
            <a:outerShdw blurRad="50800" dist="38100" dir="2700000" sx="101000" sy="101000" algn="tl" rotWithShape="0">
              <a:prstClr val="black">
                <a:alpha val="40000"/>
              </a:prstClr>
            </a:outerShdw>
          </a:effectLst>
        </p:spPr>
      </p:pic>
      <p:pic>
        <p:nvPicPr>
          <p:cNvPr id="60" name="Picture 3" descr="D:\Aeshen\TechNet 2006\12-December\Msft-longhorn-papers\fodder\Firewall03a.bmp"/>
          <p:cNvPicPr>
            <a:picLocks noChangeAspect="1" noChangeArrowheads="1"/>
          </p:cNvPicPr>
          <p:nvPr/>
        </p:nvPicPr>
        <p:blipFill>
          <a:blip r:embed="rId11"/>
          <a:srcRect/>
          <a:stretch>
            <a:fillRect/>
          </a:stretch>
        </p:blipFill>
        <p:spPr bwMode="auto">
          <a:xfrm>
            <a:off x="857224" y="1517117"/>
            <a:ext cx="3273355" cy="3778201"/>
          </a:xfrm>
          <a:prstGeom prst="rect">
            <a:avLst/>
          </a:prstGeom>
          <a:noFill/>
          <a:ln w="12700">
            <a:solidFill>
              <a:scrgbClr r="0" g="0" b="0">
                <a:shade val="95000"/>
                <a:satMod val="105000"/>
              </a:scrgbClr>
            </a:solidFill>
          </a:ln>
          <a:effectLst>
            <a:outerShdw blurRad="50800" dist="38100" dir="2700000" sx="101000" sy="101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childTnLst>
                          </p:cTn>
                        </p:par>
                        <p:par>
                          <p:cTn id="8" fill="hold">
                            <p:stCondLst>
                              <p:cond delay="1000"/>
                            </p:stCondLst>
                            <p:childTnLst>
                              <p:par>
                                <p:cTn id="9" presetID="12" presetClass="entr" presetSubtype="1"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slide(fromTop)">
                                      <p:cBhvr>
                                        <p:cTn id="11" dur="1000"/>
                                        <p:tgtEl>
                                          <p:spTgt spid="5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childTnLst>
                                </p:cTn>
                              </p:par>
                            </p:childTnLst>
                          </p:cTn>
                        </p:par>
                        <p:par>
                          <p:cTn id="21" fill="hold">
                            <p:stCondLst>
                              <p:cond delay="1000"/>
                            </p:stCondLst>
                            <p:childTnLst>
                              <p:par>
                                <p:cTn id="22" presetID="12" presetClass="exit" presetSubtype="1" fill="hold" grpId="1" nodeType="afterEffect">
                                  <p:stCondLst>
                                    <p:cond delay="0"/>
                                  </p:stCondLst>
                                  <p:childTnLst>
                                    <p:animEffect transition="out" filter="slide(fromTop)">
                                      <p:cBhvr>
                                        <p:cTn id="23" dur="500"/>
                                        <p:tgtEl>
                                          <p:spTgt spid="50"/>
                                        </p:tgtEl>
                                      </p:cBhvr>
                                    </p:animEffect>
                                    <p:set>
                                      <p:cBhvr>
                                        <p:cTn id="24" dur="1" fill="hold">
                                          <p:stCondLst>
                                            <p:cond delay="499"/>
                                          </p:stCondLst>
                                        </p:cTn>
                                        <p:tgtEl>
                                          <p:spTgt spid="50"/>
                                        </p:tgtEl>
                                        <p:attrNameLst>
                                          <p:attrName>style.visibility</p:attrName>
                                        </p:attrNameLst>
                                      </p:cBhvr>
                                      <p:to>
                                        <p:strVal val="hidden"/>
                                      </p:to>
                                    </p:set>
                                  </p:childTnLst>
                                </p:cTn>
                              </p:par>
                            </p:childTnLst>
                          </p:cTn>
                        </p:par>
                        <p:par>
                          <p:cTn id="25" fill="hold">
                            <p:stCondLst>
                              <p:cond delay="1500"/>
                            </p:stCondLst>
                            <p:childTnLst>
                              <p:par>
                                <p:cTn id="26" presetID="12" presetClass="entr" presetSubtype="1"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slide(fromTop)">
                                      <p:cBhvr>
                                        <p:cTn id="28" dur="1000"/>
                                        <p:tgtEl>
                                          <p:spTgt spid="51"/>
                                        </p:tgtEl>
                                      </p:cBhvr>
                                    </p:animEffect>
                                  </p:childTnLst>
                                </p:cTn>
                              </p:par>
                            </p:childTnLst>
                          </p:cTn>
                        </p:par>
                        <p:par>
                          <p:cTn id="29" fill="hold">
                            <p:stCondLst>
                              <p:cond delay="2500"/>
                            </p:stCondLst>
                            <p:childTnLst>
                              <p:par>
                                <p:cTn id="30" presetID="53" presetClass="entr" presetSubtype="0" fill="hold" nodeType="afterEffect">
                                  <p:stCondLst>
                                    <p:cond delay="500"/>
                                  </p:stCondLst>
                                  <p:childTnLst>
                                    <p:set>
                                      <p:cBhvr>
                                        <p:cTn id="31" dur="1" fill="hold">
                                          <p:stCondLst>
                                            <p:cond delay="0"/>
                                          </p:stCondLst>
                                        </p:cTn>
                                        <p:tgtEl>
                                          <p:spTgt spid="56"/>
                                        </p:tgtEl>
                                        <p:attrNameLst>
                                          <p:attrName>style.visibility</p:attrName>
                                        </p:attrNameLst>
                                      </p:cBhvr>
                                      <p:to>
                                        <p:strVal val="visible"/>
                                      </p:to>
                                    </p:set>
                                    <p:anim calcmode="lin" valueType="num">
                                      <p:cBhvr>
                                        <p:cTn id="32" dur="1000" fill="hold"/>
                                        <p:tgtEl>
                                          <p:spTgt spid="56"/>
                                        </p:tgtEl>
                                        <p:attrNameLst>
                                          <p:attrName>ppt_w</p:attrName>
                                        </p:attrNameLst>
                                      </p:cBhvr>
                                      <p:tavLst>
                                        <p:tav tm="0">
                                          <p:val>
                                            <p:fltVal val="0"/>
                                          </p:val>
                                        </p:tav>
                                        <p:tav tm="100000">
                                          <p:val>
                                            <p:strVal val="#ppt_w"/>
                                          </p:val>
                                        </p:tav>
                                      </p:tavLst>
                                    </p:anim>
                                    <p:anim calcmode="lin" valueType="num">
                                      <p:cBhvr>
                                        <p:cTn id="33" dur="1000" fill="hold"/>
                                        <p:tgtEl>
                                          <p:spTgt spid="56"/>
                                        </p:tgtEl>
                                        <p:attrNameLst>
                                          <p:attrName>ppt_h</p:attrName>
                                        </p:attrNameLst>
                                      </p:cBhvr>
                                      <p:tavLst>
                                        <p:tav tm="0">
                                          <p:val>
                                            <p:fltVal val="0"/>
                                          </p:val>
                                        </p:tav>
                                        <p:tav tm="100000">
                                          <p:val>
                                            <p:strVal val="#ppt_h"/>
                                          </p:val>
                                        </p:tav>
                                      </p:tavLst>
                                    </p:anim>
                                    <p:animEffect transition="in" filter="fade">
                                      <p:cBhvr>
                                        <p:cTn id="34" dur="1000"/>
                                        <p:tgtEl>
                                          <p:spTgt spid="56"/>
                                        </p:tgtEl>
                                      </p:cBhvr>
                                    </p:animEffect>
                                  </p:childTnLst>
                                </p:cTn>
                              </p:par>
                              <p:par>
                                <p:cTn id="35" presetID="53" presetClass="entr" presetSubtype="0" fill="hold" nodeType="withEffect">
                                  <p:stCondLst>
                                    <p:cond delay="500"/>
                                  </p:stCondLst>
                                  <p:childTnLst>
                                    <p:set>
                                      <p:cBhvr>
                                        <p:cTn id="36" dur="1" fill="hold">
                                          <p:stCondLst>
                                            <p:cond delay="0"/>
                                          </p:stCondLst>
                                        </p:cTn>
                                        <p:tgtEl>
                                          <p:spTgt spid="57"/>
                                        </p:tgtEl>
                                        <p:attrNameLst>
                                          <p:attrName>style.visibility</p:attrName>
                                        </p:attrNameLst>
                                      </p:cBhvr>
                                      <p:to>
                                        <p:strVal val="visible"/>
                                      </p:to>
                                    </p:set>
                                    <p:anim calcmode="lin" valueType="num">
                                      <p:cBhvr>
                                        <p:cTn id="37" dur="1000" fill="hold"/>
                                        <p:tgtEl>
                                          <p:spTgt spid="57"/>
                                        </p:tgtEl>
                                        <p:attrNameLst>
                                          <p:attrName>ppt_w</p:attrName>
                                        </p:attrNameLst>
                                      </p:cBhvr>
                                      <p:tavLst>
                                        <p:tav tm="0">
                                          <p:val>
                                            <p:fltVal val="0"/>
                                          </p:val>
                                        </p:tav>
                                        <p:tav tm="100000">
                                          <p:val>
                                            <p:strVal val="#ppt_w"/>
                                          </p:val>
                                        </p:tav>
                                      </p:tavLst>
                                    </p:anim>
                                    <p:anim calcmode="lin" valueType="num">
                                      <p:cBhvr>
                                        <p:cTn id="38" dur="1000" fill="hold"/>
                                        <p:tgtEl>
                                          <p:spTgt spid="57"/>
                                        </p:tgtEl>
                                        <p:attrNameLst>
                                          <p:attrName>ppt_h</p:attrName>
                                        </p:attrNameLst>
                                      </p:cBhvr>
                                      <p:tavLst>
                                        <p:tav tm="0">
                                          <p:val>
                                            <p:fltVal val="0"/>
                                          </p:val>
                                        </p:tav>
                                        <p:tav tm="100000">
                                          <p:val>
                                            <p:strVal val="#ppt_h"/>
                                          </p:val>
                                        </p:tav>
                                      </p:tavLst>
                                    </p:anim>
                                    <p:animEffect transition="in" filter="fade">
                                      <p:cBhvr>
                                        <p:cTn id="39" dur="10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xit" presetSubtype="1" fill="hold" grpId="1" nodeType="clickEffect">
                                  <p:stCondLst>
                                    <p:cond delay="0"/>
                                  </p:stCondLst>
                                  <p:childTnLst>
                                    <p:animEffect transition="out" filter="slide(fromTop)">
                                      <p:cBhvr>
                                        <p:cTn id="43" dur="500"/>
                                        <p:tgtEl>
                                          <p:spTgt spid="51"/>
                                        </p:tgtEl>
                                      </p:cBhvr>
                                    </p:animEffect>
                                    <p:set>
                                      <p:cBhvr>
                                        <p:cTn id="44" dur="1" fill="hold">
                                          <p:stCondLst>
                                            <p:cond delay="499"/>
                                          </p:stCondLst>
                                        </p:cTn>
                                        <p:tgtEl>
                                          <p:spTgt spid="5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57"/>
                                        </p:tgtEl>
                                      </p:cBhvr>
                                    </p:animEffect>
                                    <p:set>
                                      <p:cBhvr>
                                        <p:cTn id="47" dur="1" fill="hold">
                                          <p:stCondLst>
                                            <p:cond delay="499"/>
                                          </p:stCondLst>
                                        </p:cTn>
                                        <p:tgtEl>
                                          <p:spTgt spid="5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56"/>
                                        </p:tgtEl>
                                      </p:cBhvr>
                                    </p:animEffect>
                                    <p:set>
                                      <p:cBhvr>
                                        <p:cTn id="50" dur="1" fill="hold">
                                          <p:stCondLst>
                                            <p:cond delay="499"/>
                                          </p:stCondLst>
                                        </p:cTn>
                                        <p:tgtEl>
                                          <p:spTgt spid="56"/>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1000"/>
                                        <p:tgtEl>
                                          <p:spTgt spid="58"/>
                                        </p:tgtEl>
                                      </p:cBhvr>
                                    </p:animEffect>
                                  </p:childTnLst>
                                </p:cTn>
                              </p:par>
                            </p:childTnLst>
                          </p:cTn>
                        </p:par>
                        <p:par>
                          <p:cTn id="55" fill="hold">
                            <p:stCondLst>
                              <p:cond delay="1500"/>
                            </p:stCondLst>
                            <p:childTnLst>
                              <p:par>
                                <p:cTn id="56" presetID="12" presetClass="entr" presetSubtype="1"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slide(fromTop)">
                                      <p:cBhvr>
                                        <p:cTn id="58" dur="1000"/>
                                        <p:tgtEl>
                                          <p:spTgt spid="52"/>
                                        </p:tgtEl>
                                      </p:cBhvr>
                                    </p:animEffect>
                                  </p:childTnLst>
                                </p:cTn>
                              </p:par>
                            </p:childTnLst>
                          </p:cTn>
                        </p:par>
                        <p:par>
                          <p:cTn id="59" fill="hold">
                            <p:stCondLst>
                              <p:cond delay="2500"/>
                            </p:stCondLst>
                            <p:childTnLst>
                              <p:par>
                                <p:cTn id="60" presetID="53" presetClass="entr" presetSubtype="0" fill="hold" nodeType="afterEffect">
                                  <p:stCondLst>
                                    <p:cond delay="500"/>
                                  </p:stCondLst>
                                  <p:childTnLst>
                                    <p:set>
                                      <p:cBhvr>
                                        <p:cTn id="61" dur="1" fill="hold">
                                          <p:stCondLst>
                                            <p:cond delay="0"/>
                                          </p:stCondLst>
                                        </p:cTn>
                                        <p:tgtEl>
                                          <p:spTgt spid="60"/>
                                        </p:tgtEl>
                                        <p:attrNameLst>
                                          <p:attrName>style.visibility</p:attrName>
                                        </p:attrNameLst>
                                      </p:cBhvr>
                                      <p:to>
                                        <p:strVal val="visible"/>
                                      </p:to>
                                    </p:set>
                                    <p:anim calcmode="lin" valueType="num">
                                      <p:cBhvr>
                                        <p:cTn id="62" dur="1000" fill="hold"/>
                                        <p:tgtEl>
                                          <p:spTgt spid="60"/>
                                        </p:tgtEl>
                                        <p:attrNameLst>
                                          <p:attrName>ppt_w</p:attrName>
                                        </p:attrNameLst>
                                      </p:cBhvr>
                                      <p:tavLst>
                                        <p:tav tm="0">
                                          <p:val>
                                            <p:fltVal val="0"/>
                                          </p:val>
                                        </p:tav>
                                        <p:tav tm="100000">
                                          <p:val>
                                            <p:strVal val="#ppt_w"/>
                                          </p:val>
                                        </p:tav>
                                      </p:tavLst>
                                    </p:anim>
                                    <p:anim calcmode="lin" valueType="num">
                                      <p:cBhvr>
                                        <p:cTn id="63" dur="1000" fill="hold"/>
                                        <p:tgtEl>
                                          <p:spTgt spid="60"/>
                                        </p:tgtEl>
                                        <p:attrNameLst>
                                          <p:attrName>ppt_h</p:attrName>
                                        </p:attrNameLst>
                                      </p:cBhvr>
                                      <p:tavLst>
                                        <p:tav tm="0">
                                          <p:val>
                                            <p:fltVal val="0"/>
                                          </p:val>
                                        </p:tav>
                                        <p:tav tm="100000">
                                          <p:val>
                                            <p:strVal val="#ppt_h"/>
                                          </p:val>
                                        </p:tav>
                                      </p:tavLst>
                                    </p:anim>
                                    <p:animEffect transition="in" filter="fade">
                                      <p:cBhvr>
                                        <p:cTn id="64" dur="1000"/>
                                        <p:tgtEl>
                                          <p:spTgt spid="60"/>
                                        </p:tgtEl>
                                      </p:cBhvr>
                                    </p:animEffect>
                                  </p:childTnLst>
                                </p:cTn>
                              </p:par>
                              <p:par>
                                <p:cTn id="65" presetID="53" presetClass="entr" presetSubtype="0" fill="hold" nodeType="withEffect">
                                  <p:stCondLst>
                                    <p:cond delay="500"/>
                                  </p:stCondLst>
                                  <p:childTnLst>
                                    <p:set>
                                      <p:cBhvr>
                                        <p:cTn id="66" dur="1" fill="hold">
                                          <p:stCondLst>
                                            <p:cond delay="0"/>
                                          </p:stCondLst>
                                        </p:cTn>
                                        <p:tgtEl>
                                          <p:spTgt spid="59"/>
                                        </p:tgtEl>
                                        <p:attrNameLst>
                                          <p:attrName>style.visibility</p:attrName>
                                        </p:attrNameLst>
                                      </p:cBhvr>
                                      <p:to>
                                        <p:strVal val="visible"/>
                                      </p:to>
                                    </p:set>
                                    <p:anim calcmode="lin" valueType="num">
                                      <p:cBhvr>
                                        <p:cTn id="67" dur="1000" fill="hold"/>
                                        <p:tgtEl>
                                          <p:spTgt spid="59"/>
                                        </p:tgtEl>
                                        <p:attrNameLst>
                                          <p:attrName>ppt_w</p:attrName>
                                        </p:attrNameLst>
                                      </p:cBhvr>
                                      <p:tavLst>
                                        <p:tav tm="0">
                                          <p:val>
                                            <p:fltVal val="0"/>
                                          </p:val>
                                        </p:tav>
                                        <p:tav tm="100000">
                                          <p:val>
                                            <p:strVal val="#ppt_w"/>
                                          </p:val>
                                        </p:tav>
                                      </p:tavLst>
                                    </p:anim>
                                    <p:anim calcmode="lin" valueType="num">
                                      <p:cBhvr>
                                        <p:cTn id="68" dur="1000" fill="hold"/>
                                        <p:tgtEl>
                                          <p:spTgt spid="59"/>
                                        </p:tgtEl>
                                        <p:attrNameLst>
                                          <p:attrName>ppt_h</p:attrName>
                                        </p:attrNameLst>
                                      </p:cBhvr>
                                      <p:tavLst>
                                        <p:tav tm="0">
                                          <p:val>
                                            <p:fltVal val="0"/>
                                          </p:val>
                                        </p:tav>
                                        <p:tav tm="100000">
                                          <p:val>
                                            <p:strVal val="#ppt_h"/>
                                          </p:val>
                                        </p:tav>
                                      </p:tavLst>
                                    </p:anim>
                                    <p:animEffect transition="in" filter="fade">
                                      <p:cBhvr>
                                        <p:cTn id="69"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animBg="1"/>
      <p:bldP spid="51" grpId="1"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Windows Firewall Demo</a:t>
            </a:r>
          </a:p>
        </p:txBody>
      </p:sp>
      <p:sp>
        <p:nvSpPr>
          <p:cNvPr id="15" name="TextBox 14"/>
          <p:cNvSpPr txBox="1"/>
          <p:nvPr/>
        </p:nvSpPr>
        <p:spPr>
          <a:xfrm>
            <a:off x="571472" y="1142984"/>
            <a:ext cx="914400" cy="914400"/>
          </a:xfrm>
          <a:prstGeom prst="rect">
            <a:avLst/>
          </a:prstGeom>
        </p:spPr>
        <p:txBody>
          <a:bodyPr vert="horz" wrap="non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endParaRPr kumimoji="0" lang="en-US" sz="4400" u="none" strike="noStrike" kern="1200" cap="none" spc="0" normalizeH="0" baseline="0" noProof="0" dirty="0" smtClean="0">
              <a:ln>
                <a:noFill/>
              </a:ln>
              <a:solidFill>
                <a:schemeClr val="bg1"/>
              </a:solidFill>
              <a:effectLst/>
              <a:uLnTx/>
              <a:uFillTx/>
              <a:latin typeface="+mj-lt"/>
              <a:ea typeface="+mj-ea"/>
              <a:cs typeface="+mj-cs"/>
            </a:endParaRPr>
          </a:p>
        </p:txBody>
      </p:sp>
      <p:sp>
        <p:nvSpPr>
          <p:cNvPr id="6" name="TextBox 5"/>
          <p:cNvSpPr txBox="1"/>
          <p:nvPr/>
        </p:nvSpPr>
        <p:spPr>
          <a:xfrm>
            <a:off x="457200" y="1143000"/>
            <a:ext cx="914400" cy="2209800"/>
          </a:xfrm>
          <a:prstGeom prst="rect">
            <a:avLst/>
          </a:prstGeom>
        </p:spPr>
        <p:txBody>
          <a:bodyPr vert="horz" wrap="none" lIns="91440" tIns="45720" rIns="91440" bIns="45720" rtlCol="0" anchor="ctr">
            <a:noAutofit/>
          </a:bodyPr>
          <a:lstStyle/>
          <a:p>
            <a:pPr marL="0" marR="0" indent="0" defTabSz="914400" rtl="0" eaLnBrk="1" fontAlgn="auto" latinLnBrk="0" hangingPunct="1">
              <a:lnSpc>
                <a:spcPct val="100000"/>
              </a:lnSpc>
              <a:spcBef>
                <a:spcPct val="0"/>
              </a:spcBef>
              <a:spcAft>
                <a:spcPts val="0"/>
              </a:spcAft>
              <a:buClrTx/>
              <a:buSzTx/>
              <a:buFont typeface="Arial" pitchFamily="34" charset="0"/>
              <a:buChar char="•"/>
              <a:tabLst/>
            </a:pPr>
            <a:r>
              <a:rPr lang="en-US" sz="2800" noProof="0" dirty="0" smtClean="0">
                <a:solidFill>
                  <a:schemeClr val="bg1"/>
                </a:solidFill>
                <a:latin typeface="+mj-lt"/>
                <a:ea typeface="+mj-ea"/>
                <a:cs typeface="+mj-cs"/>
              </a:rPr>
              <a:t>Firewall Management Console</a:t>
            </a:r>
          </a:p>
          <a:p>
            <a:pPr marL="0" marR="0" indent="0" defTabSz="914400" rtl="0" eaLnBrk="1" fontAlgn="auto" latinLnBrk="0" hangingPunct="1">
              <a:lnSpc>
                <a:spcPct val="100000"/>
              </a:lnSpc>
              <a:spcBef>
                <a:spcPct val="0"/>
              </a:spcBef>
              <a:spcAft>
                <a:spcPts val="0"/>
              </a:spcAft>
              <a:buClrTx/>
              <a:buSzTx/>
              <a:buFont typeface="Arial" pitchFamily="34" charset="0"/>
              <a:buChar char="•"/>
              <a:tabLst/>
            </a:pPr>
            <a:r>
              <a:rPr kumimoji="0" lang="en-US" sz="2800" u="none" strike="noStrike" kern="1200" cap="none" spc="0" normalizeH="0" baseline="0" dirty="0" smtClean="0">
                <a:ln>
                  <a:noFill/>
                </a:ln>
                <a:solidFill>
                  <a:schemeClr val="bg1"/>
                </a:solidFill>
                <a:effectLst/>
                <a:uLnTx/>
                <a:uFillTx/>
                <a:latin typeface="+mj-lt"/>
                <a:ea typeface="+mj-ea"/>
                <a:cs typeface="+mj-cs"/>
              </a:rPr>
              <a:t>Basic</a:t>
            </a:r>
            <a:r>
              <a:rPr kumimoji="0" lang="en-US" sz="2800" u="none" strike="noStrike" kern="1200" cap="none" spc="0" normalizeH="0" dirty="0" smtClean="0">
                <a:ln>
                  <a:noFill/>
                </a:ln>
                <a:solidFill>
                  <a:schemeClr val="bg1"/>
                </a:solidFill>
                <a:effectLst/>
                <a:uLnTx/>
                <a:uFillTx/>
                <a:latin typeface="+mj-lt"/>
                <a:ea typeface="+mj-ea"/>
                <a:cs typeface="+mj-cs"/>
              </a:rPr>
              <a:t> Configuration</a:t>
            </a:r>
          </a:p>
          <a:p>
            <a:pPr marL="0" marR="0" indent="0" defTabSz="914400" rtl="0" eaLnBrk="1" fontAlgn="auto" latinLnBrk="0" hangingPunct="1">
              <a:lnSpc>
                <a:spcPct val="100000"/>
              </a:lnSpc>
              <a:spcBef>
                <a:spcPct val="0"/>
              </a:spcBef>
              <a:spcAft>
                <a:spcPts val="0"/>
              </a:spcAft>
              <a:buClrTx/>
              <a:buSzTx/>
              <a:buFont typeface="Arial" pitchFamily="34" charset="0"/>
              <a:buChar char="•"/>
              <a:tabLst/>
            </a:pPr>
            <a:r>
              <a:rPr lang="en-US" sz="2800" baseline="0" noProof="0" dirty="0" smtClean="0">
                <a:solidFill>
                  <a:schemeClr val="bg1"/>
                </a:solidFill>
                <a:latin typeface="+mj-lt"/>
                <a:ea typeface="+mj-ea"/>
                <a:cs typeface="+mj-cs"/>
              </a:rPr>
              <a:t>Advanced</a:t>
            </a:r>
            <a:r>
              <a:rPr lang="en-US" sz="2800" noProof="0" dirty="0" smtClean="0">
                <a:solidFill>
                  <a:schemeClr val="bg1"/>
                </a:solidFill>
                <a:latin typeface="+mj-lt"/>
                <a:ea typeface="+mj-ea"/>
                <a:cs typeface="+mj-cs"/>
              </a:rPr>
              <a:t> networking configuration</a:t>
            </a:r>
          </a:p>
          <a:p>
            <a:pPr marL="0" marR="0" indent="0" defTabSz="914400" rtl="0" eaLnBrk="1" fontAlgn="auto" latinLnBrk="0" hangingPunct="1">
              <a:lnSpc>
                <a:spcPct val="100000"/>
              </a:lnSpc>
              <a:spcBef>
                <a:spcPct val="0"/>
              </a:spcBef>
              <a:spcAft>
                <a:spcPts val="0"/>
              </a:spcAft>
              <a:buClrTx/>
              <a:buSzTx/>
              <a:buFont typeface="Arial" pitchFamily="34" charset="0"/>
              <a:buChar char="•"/>
              <a:tabLst/>
            </a:pPr>
            <a:r>
              <a:rPr kumimoji="0" lang="en-US" sz="2800" u="none" strike="noStrike" kern="1200" cap="none" spc="0" normalizeH="0" baseline="0" dirty="0" smtClean="0">
                <a:ln>
                  <a:noFill/>
                </a:ln>
                <a:solidFill>
                  <a:schemeClr val="bg1"/>
                </a:solidFill>
                <a:effectLst/>
                <a:uLnTx/>
                <a:uFillTx/>
                <a:latin typeface="+mj-lt"/>
                <a:ea typeface="+mj-ea"/>
                <a:cs typeface="+mj-cs"/>
              </a:rPr>
              <a:t>Monitoring</a:t>
            </a:r>
            <a:r>
              <a:rPr kumimoji="0" lang="en-US" sz="2800" u="none" strike="noStrike" kern="1200" cap="none" spc="0" normalizeH="0" dirty="0" smtClean="0">
                <a:ln>
                  <a:noFill/>
                </a:ln>
                <a:solidFill>
                  <a:schemeClr val="bg1"/>
                </a:solidFill>
                <a:effectLst/>
                <a:uLnTx/>
                <a:uFillTx/>
                <a:latin typeface="+mj-lt"/>
                <a:ea typeface="+mj-ea"/>
                <a:cs typeface="+mj-cs"/>
              </a:rPr>
              <a:t> and diagnostics tools</a:t>
            </a:r>
            <a:endParaRPr kumimoji="0" lang="en-US" sz="280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Server Protection</a:t>
            </a:r>
          </a:p>
        </p:txBody>
      </p:sp>
      <p:sp>
        <p:nvSpPr>
          <p:cNvPr id="6" name="Round Single Corner Rectangle 5"/>
          <p:cNvSpPr/>
          <p:nvPr/>
        </p:nvSpPr>
        <p:spPr bwMode="auto">
          <a:xfrm rot="10800000">
            <a:off x="516218" y="2142364"/>
            <a:ext cx="3929089" cy="3575700"/>
          </a:xfrm>
          <a:prstGeom prst="round1Rect">
            <a:avLst/>
          </a:prstGeom>
          <a:gradFill rotWithShape="0">
            <a:gsLst>
              <a:gs pos="0">
                <a:srgbClr val="C00000">
                  <a:alpha val="20000"/>
                </a:srgbClr>
              </a:gs>
              <a:gs pos="100000">
                <a:srgbClr val="FF0000">
                  <a:alpha val="20000"/>
                </a:srgbClr>
              </a:gs>
            </a:gsLst>
            <a:lin ang="2700000" scaled="1"/>
          </a:gradFill>
          <a:ln w="12700" cap="flat" cmpd="sng" algn="ctr">
            <a:solidFill>
              <a:srgbClr val="C00000"/>
            </a:solidFill>
            <a:prstDash val="solid"/>
            <a:round/>
            <a:headEnd type="none" w="med" len="med"/>
            <a:tailEnd type="none" w="med" len="med"/>
          </a:ln>
          <a:effectLst>
            <a:outerShdw blurRad="76200" dist="508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p:txBody>
      </p:sp>
      <p:sp>
        <p:nvSpPr>
          <p:cNvPr id="7" name="TextBox 6"/>
          <p:cNvSpPr txBox="1"/>
          <p:nvPr/>
        </p:nvSpPr>
        <p:spPr>
          <a:xfrm>
            <a:off x="519115" y="2256060"/>
            <a:ext cx="3544687" cy="1815882"/>
          </a:xfrm>
          <a:prstGeom prst="rect">
            <a:avLst/>
          </a:prstGeom>
          <a:noFill/>
        </p:spPr>
        <p:txBody>
          <a:bodyPr wrap="square" rtlCol="0">
            <a:spAutoFit/>
          </a:bodyPr>
          <a:lstStyle/>
          <a:p>
            <a:pPr marL="447675" indent="-447675" algn="l">
              <a:lnSpc>
                <a:spcPct val="100000"/>
              </a:lnSpc>
              <a:buBlip>
                <a:blip r:embed="rId4"/>
              </a:buBlip>
            </a:pPr>
            <a:r>
              <a:rPr lang="en-US" sz="1600" dirty="0" smtClean="0">
                <a:solidFill>
                  <a:schemeClr val="bg1"/>
                </a:solidFill>
              </a:rPr>
              <a:t>Development Process</a:t>
            </a:r>
          </a:p>
          <a:p>
            <a:pPr marL="447675" indent="-447675" algn="l">
              <a:lnSpc>
                <a:spcPct val="100000"/>
              </a:lnSpc>
              <a:buBlip>
                <a:blip r:embed="rId4"/>
              </a:buBlip>
            </a:pPr>
            <a:r>
              <a:rPr lang="en-US" sz="1600" dirty="0" smtClean="0">
                <a:solidFill>
                  <a:schemeClr val="bg1"/>
                </a:solidFill>
              </a:rPr>
              <a:t>Secure Startup and shield up at install</a:t>
            </a:r>
          </a:p>
          <a:p>
            <a:pPr marL="447675" indent="-447675" algn="l">
              <a:lnSpc>
                <a:spcPct val="100000"/>
              </a:lnSpc>
              <a:buBlip>
                <a:blip r:embed="rId4"/>
              </a:buBlip>
            </a:pPr>
            <a:r>
              <a:rPr lang="en-US" sz="1600" dirty="0" smtClean="0">
                <a:solidFill>
                  <a:schemeClr val="bg1"/>
                </a:solidFill>
              </a:rPr>
              <a:t>Code integrity</a:t>
            </a:r>
          </a:p>
          <a:p>
            <a:pPr marL="447675" indent="-447675" algn="l">
              <a:lnSpc>
                <a:spcPct val="100000"/>
              </a:lnSpc>
              <a:buBlip>
                <a:blip r:embed="rId4"/>
              </a:buBlip>
            </a:pPr>
            <a:r>
              <a:rPr lang="en-US" sz="1600" dirty="0" smtClean="0">
                <a:solidFill>
                  <a:schemeClr val="bg1"/>
                </a:solidFill>
              </a:rPr>
              <a:t>Windows service hardening </a:t>
            </a:r>
          </a:p>
          <a:p>
            <a:pPr marL="447675" indent="-447675" algn="l">
              <a:lnSpc>
                <a:spcPct val="100000"/>
              </a:lnSpc>
              <a:buBlip>
                <a:blip r:embed="rId4"/>
              </a:buBlip>
            </a:pPr>
            <a:r>
              <a:rPr lang="en-US" sz="1600" dirty="0" smtClean="0">
                <a:solidFill>
                  <a:schemeClr val="bg1"/>
                </a:solidFill>
              </a:rPr>
              <a:t>Inbound and outbound firewall</a:t>
            </a:r>
          </a:p>
          <a:p>
            <a:pPr marL="447675" indent="-447675" algn="l">
              <a:lnSpc>
                <a:spcPct val="100000"/>
              </a:lnSpc>
              <a:buBlip>
                <a:blip r:embed="rId4"/>
              </a:buBlip>
            </a:pPr>
            <a:r>
              <a:rPr lang="en-US" sz="1600" dirty="0" smtClean="0">
                <a:solidFill>
                  <a:schemeClr val="bg1"/>
                </a:solidFill>
              </a:rPr>
              <a:t>Restart Manager</a:t>
            </a:r>
          </a:p>
        </p:txBody>
      </p:sp>
      <p:sp>
        <p:nvSpPr>
          <p:cNvPr id="8" name="Round Single Corner Rectangle 7"/>
          <p:cNvSpPr/>
          <p:nvPr/>
        </p:nvSpPr>
        <p:spPr bwMode="auto">
          <a:xfrm rot="10800000" flipH="1">
            <a:off x="4643438" y="2139316"/>
            <a:ext cx="3929089" cy="3575700"/>
          </a:xfrm>
          <a:prstGeom prst="round1Rect">
            <a:avLst/>
          </a:prstGeom>
          <a:gradFill rotWithShape="0">
            <a:gsLst>
              <a:gs pos="0">
                <a:srgbClr val="00B050">
                  <a:alpha val="20000"/>
                </a:srgbClr>
              </a:gs>
              <a:gs pos="100000">
                <a:srgbClr val="92D050">
                  <a:alpha val="20000"/>
                </a:srgbClr>
              </a:gs>
            </a:gsLst>
            <a:lin ang="2700000" scaled="1"/>
          </a:gradFill>
          <a:ln w="12700" cap="flat" cmpd="sng" algn="ctr">
            <a:solidFill>
              <a:srgbClr val="00B050"/>
            </a:solidFill>
            <a:prstDash val="solid"/>
            <a:round/>
            <a:headEnd type="none" w="med" len="med"/>
            <a:tailEnd type="none" w="med" len="med"/>
          </a:ln>
          <a:effectLst>
            <a:outerShdw blurRad="76200" dist="508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p:txBody>
      </p:sp>
      <p:sp>
        <p:nvSpPr>
          <p:cNvPr id="9" name="TextBox 8"/>
          <p:cNvSpPr txBox="1"/>
          <p:nvPr/>
        </p:nvSpPr>
        <p:spPr>
          <a:xfrm>
            <a:off x="4645152" y="2214554"/>
            <a:ext cx="4130805" cy="2431435"/>
          </a:xfrm>
          <a:prstGeom prst="rect">
            <a:avLst/>
          </a:prstGeom>
          <a:noFill/>
        </p:spPr>
        <p:txBody>
          <a:bodyPr wrap="square" rtlCol="0">
            <a:spAutoFit/>
          </a:bodyPr>
          <a:lstStyle/>
          <a:p>
            <a:pPr marL="447675" indent="-447675" algn="l">
              <a:lnSpc>
                <a:spcPct val="100000"/>
              </a:lnSpc>
              <a:buBlip>
                <a:blip r:embed="rId4"/>
              </a:buBlip>
            </a:pPr>
            <a:r>
              <a:rPr lang="en-US" sz="1600" dirty="0" smtClean="0">
                <a:solidFill>
                  <a:schemeClr val="bg1"/>
                </a:solidFill>
              </a:rPr>
              <a:t>Improved auditing</a:t>
            </a:r>
          </a:p>
          <a:p>
            <a:pPr marL="447675" indent="-447675" algn="l">
              <a:lnSpc>
                <a:spcPct val="100000"/>
              </a:lnSpc>
              <a:buBlip>
                <a:blip r:embed="rId4"/>
              </a:buBlip>
            </a:pPr>
            <a:r>
              <a:rPr lang="en-US" sz="1600" dirty="0" smtClean="0">
                <a:solidFill>
                  <a:schemeClr val="bg1"/>
                </a:solidFill>
              </a:rPr>
              <a:t>Network Access Protection</a:t>
            </a:r>
          </a:p>
          <a:p>
            <a:pPr marL="447675" indent="-447675" algn="l">
              <a:lnSpc>
                <a:spcPct val="100000"/>
              </a:lnSpc>
              <a:buBlip>
                <a:blip r:embed="rId4"/>
              </a:buBlip>
            </a:pPr>
            <a:r>
              <a:rPr lang="en-US" sz="1600" dirty="0" smtClean="0">
                <a:solidFill>
                  <a:schemeClr val="bg1"/>
                </a:solidFill>
              </a:rPr>
              <a:t>Event Forwarding</a:t>
            </a:r>
          </a:p>
          <a:p>
            <a:pPr marL="447675" indent="-447675" algn="l">
              <a:lnSpc>
                <a:spcPct val="100000"/>
              </a:lnSpc>
              <a:buBlip>
                <a:blip r:embed="rId4"/>
              </a:buBlip>
            </a:pPr>
            <a:r>
              <a:rPr lang="en-US" sz="1600" dirty="0" smtClean="0">
                <a:solidFill>
                  <a:schemeClr val="bg1"/>
                </a:solidFill>
              </a:rPr>
              <a:t>Policy Based Networking</a:t>
            </a:r>
          </a:p>
          <a:p>
            <a:pPr marL="447675" indent="-447675" algn="l">
              <a:lnSpc>
                <a:spcPct val="100000"/>
              </a:lnSpc>
              <a:buBlip>
                <a:blip r:embed="rId4"/>
              </a:buBlip>
            </a:pPr>
            <a:r>
              <a:rPr lang="en-US" sz="1600" dirty="0" smtClean="0">
                <a:solidFill>
                  <a:schemeClr val="bg1"/>
                </a:solidFill>
              </a:rPr>
              <a:t>Server and Domain Isolation</a:t>
            </a:r>
          </a:p>
          <a:p>
            <a:pPr marL="447675" indent="-447675" algn="l">
              <a:lnSpc>
                <a:spcPct val="100000"/>
              </a:lnSpc>
              <a:buBlip>
                <a:blip r:embed="rId4"/>
              </a:buBlip>
            </a:pPr>
            <a:r>
              <a:rPr lang="en-US" sz="1600" dirty="0" smtClean="0">
                <a:solidFill>
                  <a:schemeClr val="bg1"/>
                </a:solidFill>
              </a:rPr>
              <a:t>Removable Device Installation Control</a:t>
            </a:r>
          </a:p>
          <a:p>
            <a:pPr marL="447675" indent="-447675" algn="l">
              <a:lnSpc>
                <a:spcPct val="100000"/>
              </a:lnSpc>
              <a:buBlip>
                <a:blip r:embed="rId4"/>
              </a:buBlip>
            </a:pPr>
            <a:r>
              <a:rPr lang="en-US" sz="1600" dirty="0" smtClean="0">
                <a:solidFill>
                  <a:schemeClr val="bg1"/>
                </a:solidFill>
                <a:ea typeface="Batang"/>
                <a:cs typeface="Times New Roman"/>
              </a:rPr>
              <a:t>Active Directory Rights Management Services</a:t>
            </a:r>
            <a:r>
              <a:rPr lang="en-US" sz="1600" dirty="0" smtClean="0">
                <a:solidFill>
                  <a:schemeClr val="bg1"/>
                </a:solidFill>
              </a:rPr>
              <a:t> </a:t>
            </a:r>
          </a:p>
          <a:p>
            <a:pPr marL="447675" indent="-447675" algn="l">
              <a:buBlip>
                <a:blip r:embed="rId4"/>
              </a:buBlip>
            </a:pPr>
            <a:endParaRPr lang="en-US" sz="2400" dirty="0" smtClean="0">
              <a:solidFill>
                <a:schemeClr val="bg1"/>
              </a:solidFill>
            </a:endParaRPr>
          </a:p>
        </p:txBody>
      </p:sp>
      <p:sp>
        <p:nvSpPr>
          <p:cNvPr id="10" name="Round Single Corner Rectangle 9"/>
          <p:cNvSpPr/>
          <p:nvPr/>
        </p:nvSpPr>
        <p:spPr bwMode="auto">
          <a:xfrm rot="10800000" flipV="1">
            <a:off x="510123" y="1423062"/>
            <a:ext cx="3929089" cy="648615"/>
          </a:xfrm>
          <a:prstGeom prst="round1Rect">
            <a:avLst/>
          </a:prstGeom>
          <a:gradFill rotWithShape="0">
            <a:gsLst>
              <a:gs pos="0">
                <a:schemeClr val="bg2">
                  <a:alpha val="20000"/>
                </a:schemeClr>
              </a:gs>
              <a:gs pos="100000">
                <a:schemeClr val="bg2">
                  <a:alpha val="20000"/>
                </a:schemeClr>
              </a:gs>
            </a:gsLst>
            <a:lin ang="2700000" scaled="1"/>
          </a:gradFill>
          <a:ln w="12700" cap="flat" cmpd="sng" algn="ctr">
            <a:solidFill>
              <a:schemeClr val="bg2"/>
            </a:solidFill>
            <a:prstDash val="solid"/>
            <a:round/>
            <a:headEnd type="none" w="med" len="med"/>
            <a:tailEnd type="none" w="med" len="med"/>
          </a:ln>
          <a:effectLst>
            <a:outerShdw blurRad="76200" dist="508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p:txBody>
      </p:sp>
      <p:sp>
        <p:nvSpPr>
          <p:cNvPr id="11" name="TextBox 10"/>
          <p:cNvSpPr txBox="1"/>
          <p:nvPr/>
        </p:nvSpPr>
        <p:spPr>
          <a:xfrm>
            <a:off x="689802" y="1560223"/>
            <a:ext cx="3306019" cy="338554"/>
          </a:xfrm>
          <a:prstGeom prst="rect">
            <a:avLst/>
          </a:prstGeom>
          <a:noFill/>
        </p:spPr>
        <p:txBody>
          <a:bodyPr wrap="square" rtlCol="0">
            <a:spAutoFit/>
          </a:bodyPr>
          <a:lstStyle/>
          <a:p>
            <a:r>
              <a:rPr lang="en-US" sz="1600" dirty="0" smtClean="0">
                <a:solidFill>
                  <a:schemeClr val="bg1"/>
                </a:solidFill>
              </a:rPr>
              <a:t>Security</a:t>
            </a:r>
            <a:endParaRPr lang="en-US" sz="1600" dirty="0">
              <a:solidFill>
                <a:schemeClr val="bg1"/>
              </a:solidFill>
            </a:endParaRPr>
          </a:p>
        </p:txBody>
      </p:sp>
      <p:sp>
        <p:nvSpPr>
          <p:cNvPr id="12" name="Round Single Corner Rectangle 11"/>
          <p:cNvSpPr/>
          <p:nvPr/>
        </p:nvSpPr>
        <p:spPr bwMode="auto">
          <a:xfrm rot="10800000" flipH="1" flipV="1">
            <a:off x="4643437" y="1416966"/>
            <a:ext cx="3929089" cy="648615"/>
          </a:xfrm>
          <a:prstGeom prst="round1Rect">
            <a:avLst/>
          </a:prstGeom>
          <a:gradFill rotWithShape="0">
            <a:gsLst>
              <a:gs pos="0">
                <a:schemeClr val="bg2">
                  <a:alpha val="20000"/>
                </a:schemeClr>
              </a:gs>
              <a:gs pos="100000">
                <a:schemeClr val="bg2">
                  <a:alpha val="20000"/>
                </a:schemeClr>
              </a:gs>
            </a:gsLst>
            <a:lin ang="2700000" scaled="1"/>
          </a:gradFill>
          <a:ln w="12700" cap="flat" cmpd="sng" algn="ctr">
            <a:solidFill>
              <a:schemeClr val="bg2"/>
            </a:solidFill>
            <a:prstDash val="solid"/>
            <a:round/>
            <a:headEnd type="none" w="med" len="med"/>
            <a:tailEnd type="none" w="med" len="med"/>
          </a:ln>
          <a:effectLst>
            <a:outerShdw blurRad="76200" dist="508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600" b="0" i="0" u="none" strike="noStrike" cap="none" normalizeH="0" baseline="0" smtClean="0">
              <a:ln>
                <a:noFill/>
              </a:ln>
              <a:solidFill>
                <a:schemeClr val="bg1"/>
              </a:solidFill>
              <a:effectLst/>
              <a:latin typeface="Arial" charset="0"/>
            </a:endParaRPr>
          </a:p>
        </p:txBody>
      </p:sp>
      <p:sp>
        <p:nvSpPr>
          <p:cNvPr id="13" name="TextBox 12"/>
          <p:cNvSpPr txBox="1"/>
          <p:nvPr/>
        </p:nvSpPr>
        <p:spPr>
          <a:xfrm>
            <a:off x="4975290" y="1554127"/>
            <a:ext cx="3306019" cy="338554"/>
          </a:xfrm>
          <a:prstGeom prst="rect">
            <a:avLst/>
          </a:prstGeom>
          <a:noFill/>
        </p:spPr>
        <p:txBody>
          <a:bodyPr wrap="square" rtlCol="0">
            <a:spAutoFit/>
          </a:bodyPr>
          <a:lstStyle/>
          <a:p>
            <a:r>
              <a:rPr lang="en-US" sz="1600" dirty="0" smtClean="0">
                <a:solidFill>
                  <a:schemeClr val="bg1"/>
                </a:solidFill>
              </a:rPr>
              <a:t>Compliance</a:t>
            </a:r>
            <a:endParaRPr lang="en-US" sz="16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left)">
                                      <p:cBhvr>
                                        <p:cTn id="10" dur="1000"/>
                                        <p:tgtEl>
                                          <p:spTgt spid="11">
                                            <p:txEl>
                                              <p:pRg st="0" end="0"/>
                                            </p:txEl>
                                          </p:spTgt>
                                        </p:tgtEl>
                                      </p:cBhvr>
                                    </p:animEffect>
                                  </p:childTnLst>
                                </p:cTn>
                              </p:par>
                            </p:childTnLst>
                          </p:cTn>
                        </p:par>
                        <p:par>
                          <p:cTn id="11" fill="hold">
                            <p:stCondLst>
                              <p:cond delay="1000"/>
                            </p:stCondLst>
                            <p:childTnLst>
                              <p:par>
                                <p:cTn id="12" presetID="1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Top)">
                                      <p:cBhvr>
                                        <p:cTn id="14" dur="1000"/>
                                        <p:tgtEl>
                                          <p:spTgt spid="6"/>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1000"/>
                                        <p:tgtEl>
                                          <p:spTgt spid="7">
                                            <p:txEl>
                                              <p:pRg st="0" end="0"/>
                                            </p:txEl>
                                          </p:spTgt>
                                        </p:tgtEl>
                                      </p:cBhvr>
                                    </p:animEffect>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1000"/>
                                        <p:tgtEl>
                                          <p:spTgt spid="7">
                                            <p:txEl>
                                              <p:pRg st="1" end="1"/>
                                            </p:txEl>
                                          </p:spTgt>
                                        </p:tgtEl>
                                      </p:cBhvr>
                                    </p:animEffect>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wipe(left)">
                                      <p:cBhvr>
                                        <p:cTn id="26" dur="1000"/>
                                        <p:tgtEl>
                                          <p:spTgt spid="7">
                                            <p:txEl>
                                              <p:pRg st="2" end="2"/>
                                            </p:txEl>
                                          </p:spTgt>
                                        </p:tgtEl>
                                      </p:cBhvr>
                                    </p:animEffect>
                                  </p:childTnLst>
                                </p:cTn>
                              </p:par>
                            </p:childTnLst>
                          </p:cTn>
                        </p:par>
                        <p:par>
                          <p:cTn id="27" fill="hold">
                            <p:stCondLst>
                              <p:cond delay="5000"/>
                            </p:stCondLst>
                            <p:childTnLst>
                              <p:par>
                                <p:cTn id="28" presetID="22" presetClass="entr" presetSubtype="8" fill="hold"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wipe(left)">
                                      <p:cBhvr>
                                        <p:cTn id="30" dur="1000"/>
                                        <p:tgtEl>
                                          <p:spTgt spid="7">
                                            <p:txEl>
                                              <p:pRg st="3" end="3"/>
                                            </p:txEl>
                                          </p:spTgt>
                                        </p:tgtEl>
                                      </p:cBhvr>
                                    </p:animEffect>
                                  </p:childTnLst>
                                </p:cTn>
                              </p:par>
                            </p:childTnLst>
                          </p:cTn>
                        </p:par>
                        <p:par>
                          <p:cTn id="31" fill="hold">
                            <p:stCondLst>
                              <p:cond delay="6000"/>
                            </p:stCondLst>
                            <p:childTnLst>
                              <p:par>
                                <p:cTn id="32" presetID="22" presetClass="entr" presetSubtype="8" fill="hold" nodeType="after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wipe(left)">
                                      <p:cBhvr>
                                        <p:cTn id="34" dur="1000"/>
                                        <p:tgtEl>
                                          <p:spTgt spid="7">
                                            <p:txEl>
                                              <p:pRg st="4" end="4"/>
                                            </p:txEl>
                                          </p:spTgt>
                                        </p:tgtEl>
                                      </p:cBhvr>
                                    </p:animEffect>
                                  </p:childTnLst>
                                </p:cTn>
                              </p:par>
                            </p:childTnLst>
                          </p:cTn>
                        </p:par>
                        <p:par>
                          <p:cTn id="35" fill="hold">
                            <p:stCondLst>
                              <p:cond delay="7000"/>
                            </p:stCondLst>
                            <p:childTnLst>
                              <p:par>
                                <p:cTn id="36" presetID="22" presetClass="entr" presetSubtype="8" fill="hold" nodeType="after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wipe(left)">
                                      <p:cBhvr>
                                        <p:cTn id="38" dur="1000"/>
                                        <p:tgtEl>
                                          <p:spTgt spid="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childTnLst>
                                </p:cTn>
                              </p:par>
                              <p:par>
                                <p:cTn id="44" presetID="22" presetClass="entr" presetSubtype="8" fill="hold" nodeType="with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wipe(left)">
                                      <p:cBhvr>
                                        <p:cTn id="46" dur="1000"/>
                                        <p:tgtEl>
                                          <p:spTgt spid="13">
                                            <p:txEl>
                                              <p:pRg st="0" end="0"/>
                                            </p:txEl>
                                          </p:spTgt>
                                        </p:tgtEl>
                                      </p:cBhvr>
                                    </p:animEffect>
                                  </p:childTnLst>
                                </p:cTn>
                              </p:par>
                            </p:childTnLst>
                          </p:cTn>
                        </p:par>
                        <p:par>
                          <p:cTn id="47" fill="hold">
                            <p:stCondLst>
                              <p:cond delay="1000"/>
                            </p:stCondLst>
                            <p:childTnLst>
                              <p:par>
                                <p:cTn id="48" presetID="12" presetClass="entr" presetSubtype="1"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slide(fromTop)">
                                      <p:cBhvr>
                                        <p:cTn id="50" dur="1000"/>
                                        <p:tgtEl>
                                          <p:spTgt spid="8"/>
                                        </p:tgtEl>
                                      </p:cBhvr>
                                    </p:animEffect>
                                  </p:childTnLst>
                                </p:cTn>
                              </p:par>
                            </p:childTnLst>
                          </p:cTn>
                        </p:par>
                        <p:par>
                          <p:cTn id="51" fill="hold">
                            <p:stCondLst>
                              <p:cond delay="2000"/>
                            </p:stCondLst>
                            <p:childTnLst>
                              <p:par>
                                <p:cTn id="52" presetID="22" presetClass="entr" presetSubtype="8" fill="hold" nodeType="after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Effect transition="in" filter="wipe(left)">
                                      <p:cBhvr>
                                        <p:cTn id="54" dur="1000"/>
                                        <p:tgtEl>
                                          <p:spTgt spid="9">
                                            <p:txEl>
                                              <p:pRg st="0" end="0"/>
                                            </p:txEl>
                                          </p:spTgt>
                                        </p:tgtEl>
                                      </p:cBhvr>
                                    </p:animEffect>
                                  </p:childTnLst>
                                </p:cTn>
                              </p:par>
                            </p:childTnLst>
                          </p:cTn>
                        </p:par>
                        <p:par>
                          <p:cTn id="55" fill="hold">
                            <p:stCondLst>
                              <p:cond delay="3000"/>
                            </p:stCondLst>
                            <p:childTnLst>
                              <p:par>
                                <p:cTn id="56" presetID="22" presetClass="entr" presetSubtype="8" fill="hold" nodeType="afterEffect">
                                  <p:stCondLst>
                                    <p:cond delay="0"/>
                                  </p:stCondLst>
                                  <p:childTnLst>
                                    <p:set>
                                      <p:cBhvr>
                                        <p:cTn id="57" dur="1" fill="hold">
                                          <p:stCondLst>
                                            <p:cond delay="0"/>
                                          </p:stCondLst>
                                        </p:cTn>
                                        <p:tgtEl>
                                          <p:spTgt spid="9">
                                            <p:txEl>
                                              <p:pRg st="1" end="1"/>
                                            </p:txEl>
                                          </p:spTgt>
                                        </p:tgtEl>
                                        <p:attrNameLst>
                                          <p:attrName>style.visibility</p:attrName>
                                        </p:attrNameLst>
                                      </p:cBhvr>
                                      <p:to>
                                        <p:strVal val="visible"/>
                                      </p:to>
                                    </p:set>
                                    <p:animEffect transition="in" filter="wipe(left)">
                                      <p:cBhvr>
                                        <p:cTn id="58" dur="1000"/>
                                        <p:tgtEl>
                                          <p:spTgt spid="9">
                                            <p:txEl>
                                              <p:pRg st="1" end="1"/>
                                            </p:txEl>
                                          </p:spTgt>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9">
                                            <p:txEl>
                                              <p:pRg st="2" end="2"/>
                                            </p:txEl>
                                          </p:spTgt>
                                        </p:tgtEl>
                                        <p:attrNameLst>
                                          <p:attrName>style.visibility</p:attrName>
                                        </p:attrNameLst>
                                      </p:cBhvr>
                                      <p:to>
                                        <p:strVal val="visible"/>
                                      </p:to>
                                    </p:set>
                                    <p:animEffect transition="in" filter="wipe(left)">
                                      <p:cBhvr>
                                        <p:cTn id="62" dur="1000"/>
                                        <p:tgtEl>
                                          <p:spTgt spid="9">
                                            <p:txEl>
                                              <p:pRg st="2" end="2"/>
                                            </p:txEl>
                                          </p:spTgt>
                                        </p:tgtEl>
                                      </p:cBhvr>
                                    </p:animEffect>
                                  </p:childTnLst>
                                </p:cTn>
                              </p:par>
                            </p:childTnLst>
                          </p:cTn>
                        </p:par>
                        <p:par>
                          <p:cTn id="63" fill="hold">
                            <p:stCondLst>
                              <p:cond delay="5000"/>
                            </p:stCondLst>
                            <p:childTnLst>
                              <p:par>
                                <p:cTn id="64" presetID="22" presetClass="entr" presetSubtype="8" fill="hold" nodeType="afterEffect">
                                  <p:stCondLst>
                                    <p:cond delay="0"/>
                                  </p:stCondLst>
                                  <p:childTnLst>
                                    <p:set>
                                      <p:cBhvr>
                                        <p:cTn id="65" dur="1" fill="hold">
                                          <p:stCondLst>
                                            <p:cond delay="0"/>
                                          </p:stCondLst>
                                        </p:cTn>
                                        <p:tgtEl>
                                          <p:spTgt spid="9">
                                            <p:txEl>
                                              <p:pRg st="3" end="3"/>
                                            </p:txEl>
                                          </p:spTgt>
                                        </p:tgtEl>
                                        <p:attrNameLst>
                                          <p:attrName>style.visibility</p:attrName>
                                        </p:attrNameLst>
                                      </p:cBhvr>
                                      <p:to>
                                        <p:strVal val="visible"/>
                                      </p:to>
                                    </p:set>
                                    <p:animEffect transition="in" filter="wipe(left)">
                                      <p:cBhvr>
                                        <p:cTn id="66" dur="1000"/>
                                        <p:tgtEl>
                                          <p:spTgt spid="9">
                                            <p:txEl>
                                              <p:pRg st="3" end="3"/>
                                            </p:txEl>
                                          </p:spTgt>
                                        </p:tgtEl>
                                      </p:cBhvr>
                                    </p:animEffect>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9">
                                            <p:txEl>
                                              <p:pRg st="4" end="4"/>
                                            </p:txEl>
                                          </p:spTgt>
                                        </p:tgtEl>
                                        <p:attrNameLst>
                                          <p:attrName>style.visibility</p:attrName>
                                        </p:attrNameLst>
                                      </p:cBhvr>
                                      <p:to>
                                        <p:strVal val="visible"/>
                                      </p:to>
                                    </p:set>
                                    <p:animEffect transition="in" filter="wipe(left)">
                                      <p:cBhvr>
                                        <p:cTn id="70" dur="1000"/>
                                        <p:tgtEl>
                                          <p:spTgt spid="9">
                                            <p:txEl>
                                              <p:pRg st="4" end="4"/>
                                            </p:txEl>
                                          </p:spTgt>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9">
                                            <p:txEl>
                                              <p:pRg st="5" end="5"/>
                                            </p:txEl>
                                          </p:spTgt>
                                        </p:tgtEl>
                                        <p:attrNameLst>
                                          <p:attrName>style.visibility</p:attrName>
                                        </p:attrNameLst>
                                      </p:cBhvr>
                                      <p:to>
                                        <p:strVal val="visible"/>
                                      </p:to>
                                    </p:set>
                                    <p:animEffect transition="in" filter="wipe(left)">
                                      <p:cBhvr>
                                        <p:cTn id="74" dur="1000"/>
                                        <p:tgtEl>
                                          <p:spTgt spid="9">
                                            <p:txEl>
                                              <p:pRg st="5" end="5"/>
                                            </p:txEl>
                                          </p:spTgt>
                                        </p:tgtEl>
                                      </p:cBhvr>
                                    </p:animEffect>
                                  </p:childTnLst>
                                </p:cTn>
                              </p:par>
                            </p:childTnLst>
                          </p:cTn>
                        </p:par>
                        <p:par>
                          <p:cTn id="75" fill="hold">
                            <p:stCondLst>
                              <p:cond delay="8000"/>
                            </p:stCondLst>
                            <p:childTnLst>
                              <p:par>
                                <p:cTn id="76" presetID="22" presetClass="entr" presetSubtype="8" fill="hold" nodeType="afterEffect">
                                  <p:stCondLst>
                                    <p:cond delay="0"/>
                                  </p:stCondLst>
                                  <p:childTnLst>
                                    <p:set>
                                      <p:cBhvr>
                                        <p:cTn id="77" dur="1" fill="hold">
                                          <p:stCondLst>
                                            <p:cond delay="0"/>
                                          </p:stCondLst>
                                        </p:cTn>
                                        <p:tgtEl>
                                          <p:spTgt spid="9">
                                            <p:txEl>
                                              <p:pRg st="6" end="6"/>
                                            </p:txEl>
                                          </p:spTgt>
                                        </p:tgtEl>
                                        <p:attrNameLst>
                                          <p:attrName>style.visibility</p:attrName>
                                        </p:attrNameLst>
                                      </p:cBhvr>
                                      <p:to>
                                        <p:strVal val="visible"/>
                                      </p:to>
                                    </p:set>
                                    <p:animEffect transition="in" filter="wipe(left)">
                                      <p:cBhvr>
                                        <p:cTn id="78" dur="1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Microsoft logo and tagline"/>
          <p:cNvPicPr>
            <a:picLocks noChangeAspect="1" noChangeArrowheads="1"/>
          </p:cNvPicPr>
          <p:nvPr/>
        </p:nvPicPr>
        <p:blipFill>
          <a:blip r:embed="rId3">
            <a:lum bright="50000"/>
          </a:blip>
          <a:srcRect/>
          <a:stretch>
            <a:fillRect/>
          </a:stretch>
        </p:blipFill>
        <p:spPr bwMode="black">
          <a:xfrm>
            <a:off x="6715140" y="6215082"/>
            <a:ext cx="2212970" cy="477645"/>
          </a:xfrm>
          <a:prstGeom prst="rect">
            <a:avLst/>
          </a:prstGeom>
          <a:noFill/>
          <a:effectLst/>
        </p:spPr>
      </p:pic>
      <p:sp>
        <p:nvSpPr>
          <p:cNvPr id="3" name="Rectangle 11"/>
          <p:cNvSpPr txBox="1">
            <a:spLocks noChangeArrowheads="1"/>
          </p:cNvSpPr>
          <p:nvPr/>
        </p:nvSpPr>
        <p:spPr>
          <a:xfrm>
            <a:off x="-33338" y="0"/>
            <a:ext cx="9177338" cy="1143000"/>
          </a:xfrm>
          <a:prstGeom prst="rect">
            <a:avLst/>
          </a:prstGeom>
        </p:spPr>
        <p:txBody>
          <a:bodyPr vert="horz" lIns="91440" tIns="45720" rIns="91440" bIns="45720" rtlCol="0" anchor="ctr">
            <a:normAutofit/>
            <a:scene3d>
              <a:camera prst="orthographicFront"/>
              <a:lightRig rig="chilly" dir="t"/>
            </a:scene3d>
            <a:sp3d extrusionH="31750" prstMaterial="dkEdge">
              <a:bevelT w="38100" h="38100"/>
            </a:sp3d>
          </a:bodyPr>
          <a:lstStyle/>
          <a:p>
            <a:pPr lvl="1">
              <a:spcBef>
                <a:spcPct val="0"/>
              </a:spcBef>
              <a:defRPr/>
            </a:pPr>
            <a:r>
              <a:rPr kumimoji="0" lang="en-US" sz="4400" b="1" i="1" u="none" strike="noStrike" kern="1200" cap="none" spc="0" normalizeH="0" baseline="0" noProof="0" dirty="0" smtClean="0">
                <a:ln>
                  <a:noFill/>
                </a:ln>
                <a:solidFill>
                  <a:srgbClr val="FFC000"/>
                </a:solidFill>
                <a:effectLst/>
                <a:uLnTx/>
                <a:uFillTx/>
                <a:latin typeface="+mj-lt"/>
                <a:ea typeface="+mj-ea"/>
                <a:cs typeface="+mj-cs"/>
              </a:rPr>
              <a:t>Server Hardening</a:t>
            </a:r>
          </a:p>
        </p:txBody>
      </p:sp>
      <p:sp>
        <p:nvSpPr>
          <p:cNvPr id="6" name="Rectangle 5"/>
          <p:cNvSpPr/>
          <p:nvPr/>
        </p:nvSpPr>
        <p:spPr bwMode="auto">
          <a:xfrm>
            <a:off x="377192" y="1876809"/>
            <a:ext cx="3694774" cy="4123959"/>
          </a:xfrm>
          <a:prstGeom prst="rect">
            <a:avLst/>
          </a:prstGeom>
          <a:gradFill rotWithShape="0">
            <a:gsLst>
              <a:gs pos="0">
                <a:srgbClr val="FFFF00">
                  <a:alpha val="25000"/>
                </a:srgbClr>
              </a:gs>
              <a:gs pos="100000">
                <a:srgbClr val="FFFF9B">
                  <a:alpha val="25000"/>
                </a:srgbClr>
              </a:gs>
            </a:gsLst>
            <a:lin ang="2700000" scaled="1"/>
          </a:gradFill>
          <a:ln w="12700" cap="flat" cmpd="sng" algn="ctr">
            <a:noFill/>
            <a:prstDash val="solid"/>
            <a:round/>
            <a:headEnd type="none" w="med" len="med"/>
            <a:tailEnd type="none" w="med" len="med"/>
          </a:ln>
          <a:effectLst/>
          <a:scene3d>
            <a:camera prst="orthographicFront"/>
            <a:lightRig rig="balanced" dir="t"/>
          </a:scene3d>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ndParaRPr>
          </a:p>
        </p:txBody>
      </p:sp>
      <p:sp>
        <p:nvSpPr>
          <p:cNvPr id="7" name="Rectangle 6"/>
          <p:cNvSpPr/>
          <p:nvPr/>
        </p:nvSpPr>
        <p:spPr bwMode="auto">
          <a:xfrm>
            <a:off x="4949192" y="1876809"/>
            <a:ext cx="3694774" cy="4123959"/>
          </a:xfrm>
          <a:prstGeom prst="rect">
            <a:avLst/>
          </a:prstGeom>
          <a:gradFill rotWithShape="0">
            <a:gsLst>
              <a:gs pos="0">
                <a:schemeClr val="accent2">
                  <a:lumMod val="50000"/>
                  <a:alpha val="25000"/>
                </a:schemeClr>
              </a:gs>
              <a:gs pos="100000">
                <a:schemeClr val="accent2">
                  <a:alpha val="25000"/>
                </a:schemeClr>
              </a:gs>
            </a:gsLst>
            <a:lin ang="2700000" scaled="1"/>
          </a:gradFill>
          <a:ln w="12700" cap="flat" cmpd="sng" algn="ctr">
            <a:noFill/>
            <a:prstDash val="solid"/>
            <a:round/>
            <a:headEnd type="none" w="med" len="med"/>
            <a:tailEnd type="none" w="med" len="med"/>
          </a:ln>
          <a:effectLst/>
          <a:scene3d>
            <a:camera prst="orthographicFront"/>
            <a:lightRig rig="balanced" dir="t"/>
          </a:scene3d>
          <a:sp3d/>
        </p:spPr>
        <p:txBody>
          <a:bodyPr vert="horz" wrap="square" lIns="91440" tIns="45720" rIns="91440" bIns="45720" numCol="1" rtlCol="0" anchor="ctr" anchorCtr="0" compatLnSpc="1">
            <a:prstTxWarp prst="textNoShape">
              <a:avLst/>
            </a:prstTxWarp>
            <a:flatTx/>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ndParaRPr>
          </a:p>
        </p:txBody>
      </p:sp>
      <p:sp>
        <p:nvSpPr>
          <p:cNvPr id="8" name="Rectangle 7"/>
          <p:cNvSpPr/>
          <p:nvPr/>
        </p:nvSpPr>
        <p:spPr bwMode="auto">
          <a:xfrm>
            <a:off x="377192" y="1410465"/>
            <a:ext cx="3694774" cy="381382"/>
          </a:xfrm>
          <a:prstGeom prst="rect">
            <a:avLst/>
          </a:prstGeom>
          <a:gradFill rotWithShape="0">
            <a:gsLst>
              <a:gs pos="0">
                <a:srgbClr val="FFC000">
                  <a:alpha val="80000"/>
                </a:srgbClr>
              </a:gs>
              <a:gs pos="100000">
                <a:srgbClr val="FFFF00">
                  <a:alpha val="80000"/>
                </a:srgb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1" compatLnSpc="1">
            <a:prstTxWarp prst="textNoShape">
              <a:avLst/>
            </a:prstTxWarp>
            <a:flatTx/>
          </a:bodyPr>
          <a:lstStyle/>
          <a:p>
            <a:pPr lvl="0" algn="l" eaLnBrk="1" hangingPunct="1">
              <a:lnSpc>
                <a:spcPct val="80000"/>
              </a:lnSpc>
              <a:spcBef>
                <a:spcPct val="0"/>
              </a:spcBef>
            </a:pPr>
            <a:r>
              <a:rPr lang="en-US" sz="1400" b="1" dirty="0" smtClean="0">
                <a:solidFill>
                  <a:srgbClr val="000000"/>
                </a:solidFill>
                <a:latin typeface="Arial" pitchFamily="34" charset="0"/>
                <a:cs typeface="Arial" pitchFamily="34" charset="0"/>
              </a:rPr>
              <a:t>Windows</a:t>
            </a:r>
            <a:r>
              <a:rPr lang="en-US" sz="1400" b="1" baseline="30000" dirty="0" smtClean="0">
                <a:solidFill>
                  <a:srgbClr val="000000"/>
                </a:solidFill>
                <a:latin typeface="Arial" pitchFamily="34" charset="0"/>
                <a:cs typeface="Arial" pitchFamily="34" charset="0"/>
              </a:rPr>
              <a:t> </a:t>
            </a:r>
            <a:r>
              <a:rPr lang="en-US" sz="1400" b="1" dirty="0" smtClean="0">
                <a:solidFill>
                  <a:srgbClr val="000000"/>
                </a:solidFill>
                <a:latin typeface="Arial" pitchFamily="34" charset="0"/>
                <a:cs typeface="Arial" pitchFamily="34" charset="0"/>
              </a:rPr>
              <a:t>Server 2003 R2</a:t>
            </a:r>
          </a:p>
        </p:txBody>
      </p:sp>
      <p:sp>
        <p:nvSpPr>
          <p:cNvPr id="9" name="Rectangle 8"/>
          <p:cNvSpPr/>
          <p:nvPr/>
        </p:nvSpPr>
        <p:spPr bwMode="auto">
          <a:xfrm>
            <a:off x="642910" y="2659172"/>
            <a:ext cx="3316181" cy="610211"/>
          </a:xfrm>
          <a:prstGeom prst="rect">
            <a:avLst/>
          </a:prstGeom>
          <a:gradFill rotWithShape="0">
            <a:gsLst>
              <a:gs pos="0">
                <a:srgbClr val="FFFF97">
                  <a:alpha val="70000"/>
                </a:srgbClr>
              </a:gs>
              <a:gs pos="100000">
                <a:srgbClr val="FFFFD1">
                  <a:alpha val="70000"/>
                </a:srgb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lvl="0" algn="r" eaLnBrk="1" hangingPunct="1">
              <a:lnSpc>
                <a:spcPct val="100000"/>
              </a:lnSpc>
              <a:spcBef>
                <a:spcPct val="0"/>
              </a:spcBef>
            </a:pPr>
            <a:r>
              <a:rPr lang="en-US" sz="1400" b="1" dirty="0" err="1" smtClean="0">
                <a:solidFill>
                  <a:srgbClr val="000000"/>
                </a:solidFill>
                <a:latin typeface="Arial" pitchFamily="34" charset="0"/>
                <a:cs typeface="Arial" pitchFamily="34" charset="0"/>
              </a:rPr>
              <a:t>LocalSystem</a:t>
            </a:r>
            <a:endParaRPr lang="en-US" sz="1400" dirty="0" smtClean="0">
              <a:solidFill>
                <a:srgbClr val="000000"/>
              </a:solidFill>
              <a:latin typeface="Arial" pitchFamily="34" charset="0"/>
              <a:cs typeface="Arial" pitchFamily="34" charset="0"/>
            </a:endParaRPr>
          </a:p>
        </p:txBody>
      </p:sp>
      <p:sp>
        <p:nvSpPr>
          <p:cNvPr id="10" name="Rectangle 9"/>
          <p:cNvSpPr/>
          <p:nvPr/>
        </p:nvSpPr>
        <p:spPr bwMode="auto">
          <a:xfrm>
            <a:off x="4949192" y="1407300"/>
            <a:ext cx="3694774" cy="381382"/>
          </a:xfrm>
          <a:prstGeom prst="rect">
            <a:avLst/>
          </a:prstGeom>
          <a:gradFill rotWithShape="0">
            <a:gsLst>
              <a:gs pos="0">
                <a:schemeClr val="accent6">
                  <a:lumMod val="50000"/>
                </a:schemeClr>
              </a:gs>
              <a:gs pos="100000">
                <a:schemeClr val="accent2">
                  <a:alpha val="8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1" compatLnSpc="1">
            <a:prstTxWarp prst="textNoShape">
              <a:avLst/>
            </a:prstTxWarp>
            <a:flatTx/>
          </a:bodyPr>
          <a:lstStyle/>
          <a:p>
            <a:pPr lvl="0" algn="l" eaLnBrk="1" hangingPunct="1">
              <a:lnSpc>
                <a:spcPct val="80000"/>
              </a:lnSpc>
              <a:spcBef>
                <a:spcPct val="0"/>
              </a:spcBef>
            </a:pPr>
            <a:r>
              <a:rPr lang="en-US" sz="1400" b="1" dirty="0" smtClean="0">
                <a:solidFill>
                  <a:schemeClr val="bg2"/>
                </a:solidFill>
                <a:latin typeface="Arial" pitchFamily="34" charset="0"/>
                <a:cs typeface="Arial" pitchFamily="34" charset="0"/>
              </a:rPr>
              <a:t>Windows Server 2008</a:t>
            </a:r>
          </a:p>
        </p:txBody>
      </p:sp>
      <p:sp>
        <p:nvSpPr>
          <p:cNvPr id="11" name="Rectangle 10"/>
          <p:cNvSpPr/>
          <p:nvPr/>
        </p:nvSpPr>
        <p:spPr bwMode="auto">
          <a:xfrm>
            <a:off x="1643042" y="3429000"/>
            <a:ext cx="2309234" cy="610211"/>
          </a:xfrm>
          <a:prstGeom prst="rect">
            <a:avLst/>
          </a:prstGeom>
          <a:gradFill rotWithShape="0">
            <a:gsLst>
              <a:gs pos="0">
                <a:srgbClr val="FFFF97">
                  <a:alpha val="70000"/>
                </a:srgbClr>
              </a:gs>
              <a:gs pos="100000">
                <a:srgbClr val="FFFFD1">
                  <a:alpha val="70000"/>
                </a:srgb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lvl="0" algn="r" eaLnBrk="1" hangingPunct="1">
              <a:lnSpc>
                <a:spcPct val="100000"/>
              </a:lnSpc>
              <a:spcBef>
                <a:spcPct val="0"/>
              </a:spcBef>
            </a:pPr>
            <a:r>
              <a:rPr lang="en-US" sz="1400" b="1" dirty="0" smtClean="0">
                <a:solidFill>
                  <a:srgbClr val="000000"/>
                </a:solidFill>
                <a:latin typeface="Arial" pitchFamily="34" charset="0"/>
                <a:cs typeface="Arial" pitchFamily="34" charset="0"/>
              </a:rPr>
              <a:t>Network Service</a:t>
            </a:r>
            <a:endParaRPr lang="en-US" sz="1400" dirty="0" smtClean="0">
              <a:solidFill>
                <a:srgbClr val="000000"/>
              </a:solidFill>
              <a:latin typeface="Arial" pitchFamily="34" charset="0"/>
              <a:cs typeface="Arial" pitchFamily="34" charset="0"/>
            </a:endParaRPr>
          </a:p>
        </p:txBody>
      </p:sp>
      <p:sp>
        <p:nvSpPr>
          <p:cNvPr id="12" name="Rectangle 11"/>
          <p:cNvSpPr/>
          <p:nvPr/>
        </p:nvSpPr>
        <p:spPr bwMode="auto">
          <a:xfrm>
            <a:off x="1643042" y="4176111"/>
            <a:ext cx="2309234" cy="610211"/>
          </a:xfrm>
          <a:prstGeom prst="rect">
            <a:avLst/>
          </a:prstGeom>
          <a:gradFill rotWithShape="0">
            <a:gsLst>
              <a:gs pos="0">
                <a:srgbClr val="FFFF97">
                  <a:alpha val="70000"/>
                </a:srgbClr>
              </a:gs>
              <a:gs pos="100000">
                <a:srgbClr val="FFFFD1">
                  <a:alpha val="70000"/>
                </a:srgb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lvl="0" algn="r" eaLnBrk="1" hangingPunct="1">
              <a:lnSpc>
                <a:spcPct val="100000"/>
              </a:lnSpc>
              <a:spcBef>
                <a:spcPct val="0"/>
              </a:spcBef>
            </a:pPr>
            <a:r>
              <a:rPr lang="en-US" sz="1400" b="1" dirty="0" smtClean="0">
                <a:solidFill>
                  <a:srgbClr val="000000"/>
                </a:solidFill>
                <a:latin typeface="Arial" pitchFamily="34" charset="0"/>
                <a:cs typeface="Arial" pitchFamily="34" charset="0"/>
              </a:rPr>
              <a:t>Local Service</a:t>
            </a:r>
            <a:endParaRPr lang="en-US" sz="1400" dirty="0" smtClean="0">
              <a:solidFill>
                <a:srgbClr val="000000"/>
              </a:solidFill>
              <a:latin typeface="Arial" pitchFamily="34" charset="0"/>
              <a:cs typeface="Arial" pitchFamily="34" charset="0"/>
            </a:endParaRPr>
          </a:p>
        </p:txBody>
      </p:sp>
      <p:sp>
        <p:nvSpPr>
          <p:cNvPr id="13" name="Rectangle 12"/>
          <p:cNvSpPr/>
          <p:nvPr/>
        </p:nvSpPr>
        <p:spPr bwMode="auto">
          <a:xfrm>
            <a:off x="5074296" y="1857364"/>
            <a:ext cx="2309234" cy="610211"/>
          </a:xfrm>
          <a:prstGeom prst="rect">
            <a:avLst/>
          </a:prstGeom>
          <a:gradFill rotWithShape="0">
            <a:gsLst>
              <a:gs pos="0">
                <a:schemeClr val="accent2">
                  <a:alpha val="70000"/>
                </a:schemeClr>
              </a:gs>
              <a:gs pos="100000">
                <a:schemeClr val="accent2">
                  <a:lumMod val="40000"/>
                  <a:lumOff val="60000"/>
                  <a:alpha val="7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lvl="0" algn="l" eaLnBrk="1" hangingPunct="1">
              <a:lnSpc>
                <a:spcPct val="100000"/>
              </a:lnSpc>
              <a:spcBef>
                <a:spcPct val="0"/>
              </a:spcBef>
            </a:pPr>
            <a:r>
              <a:rPr lang="en-US" sz="1400" b="1" dirty="0" err="1" smtClean="0">
                <a:solidFill>
                  <a:srgbClr val="000000"/>
                </a:solidFill>
                <a:latin typeface="Arial" pitchFamily="34" charset="0"/>
                <a:cs typeface="Arial" pitchFamily="34" charset="0"/>
              </a:rPr>
              <a:t>LocalSystem</a:t>
            </a:r>
            <a:endParaRPr lang="en-US" sz="1400" b="1" dirty="0" smtClean="0">
              <a:solidFill>
                <a:srgbClr val="000000"/>
              </a:solidFill>
              <a:latin typeface="Arial" pitchFamily="34" charset="0"/>
              <a:cs typeface="Arial" pitchFamily="34" charset="0"/>
            </a:endParaRPr>
          </a:p>
          <a:p>
            <a:pPr lvl="0" algn="l" eaLnBrk="1" hangingPunct="1">
              <a:lnSpc>
                <a:spcPct val="100000"/>
              </a:lnSpc>
              <a:spcBef>
                <a:spcPct val="0"/>
              </a:spcBef>
            </a:pPr>
            <a:r>
              <a:rPr lang="en-US" sz="1400" i="1" dirty="0" smtClean="0">
                <a:solidFill>
                  <a:srgbClr val="000000"/>
                </a:solidFill>
                <a:latin typeface="Arial" pitchFamily="34" charset="0"/>
                <a:cs typeface="Arial" pitchFamily="34" charset="0"/>
              </a:rPr>
              <a:t>Firewall Restricted</a:t>
            </a:r>
          </a:p>
        </p:txBody>
      </p:sp>
      <p:sp>
        <p:nvSpPr>
          <p:cNvPr id="14" name="Rectangle 13"/>
          <p:cNvSpPr/>
          <p:nvPr/>
        </p:nvSpPr>
        <p:spPr bwMode="auto">
          <a:xfrm>
            <a:off x="5054701" y="3890359"/>
            <a:ext cx="2309234" cy="610211"/>
          </a:xfrm>
          <a:prstGeom prst="rect">
            <a:avLst/>
          </a:prstGeom>
          <a:gradFill rotWithShape="0">
            <a:gsLst>
              <a:gs pos="0">
                <a:schemeClr val="accent2">
                  <a:alpha val="70000"/>
                </a:schemeClr>
              </a:gs>
              <a:gs pos="100000">
                <a:schemeClr val="accent2">
                  <a:lumMod val="40000"/>
                  <a:lumOff val="60000"/>
                  <a:alpha val="7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lvl="0" algn="l" eaLnBrk="1" hangingPunct="1">
              <a:lnSpc>
                <a:spcPct val="100000"/>
              </a:lnSpc>
              <a:spcBef>
                <a:spcPct val="0"/>
              </a:spcBef>
            </a:pPr>
            <a:r>
              <a:rPr lang="en-US" sz="1400" b="1" dirty="0" smtClean="0">
                <a:solidFill>
                  <a:srgbClr val="000000"/>
                </a:solidFill>
                <a:latin typeface="Arial" pitchFamily="34" charset="0"/>
                <a:cs typeface="Arial" pitchFamily="34" charset="0"/>
              </a:rPr>
              <a:t>Network Service</a:t>
            </a:r>
          </a:p>
          <a:p>
            <a:pPr lvl="0" algn="l" eaLnBrk="1" hangingPunct="1">
              <a:lnSpc>
                <a:spcPct val="100000"/>
              </a:lnSpc>
              <a:spcBef>
                <a:spcPct val="0"/>
              </a:spcBef>
            </a:pPr>
            <a:r>
              <a:rPr lang="en-US" sz="1400" i="1" dirty="0" smtClean="0">
                <a:solidFill>
                  <a:srgbClr val="000000"/>
                </a:solidFill>
                <a:latin typeface="Arial" pitchFamily="34" charset="0"/>
                <a:cs typeface="Arial" pitchFamily="34" charset="0"/>
              </a:rPr>
              <a:t>Network Restricted</a:t>
            </a:r>
          </a:p>
        </p:txBody>
      </p:sp>
      <p:sp>
        <p:nvSpPr>
          <p:cNvPr id="15" name="Rectangle 14"/>
          <p:cNvSpPr/>
          <p:nvPr/>
        </p:nvSpPr>
        <p:spPr bwMode="auto">
          <a:xfrm>
            <a:off x="5044150" y="4572008"/>
            <a:ext cx="2309234" cy="610211"/>
          </a:xfrm>
          <a:prstGeom prst="rect">
            <a:avLst/>
          </a:prstGeom>
          <a:gradFill rotWithShape="0">
            <a:gsLst>
              <a:gs pos="0">
                <a:schemeClr val="accent2">
                  <a:alpha val="70000"/>
                </a:schemeClr>
              </a:gs>
              <a:gs pos="100000">
                <a:schemeClr val="accent2">
                  <a:lumMod val="40000"/>
                  <a:lumOff val="60000"/>
                  <a:alpha val="7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lvl="0" algn="l" eaLnBrk="1" hangingPunct="1">
              <a:lnSpc>
                <a:spcPct val="100000"/>
              </a:lnSpc>
              <a:spcBef>
                <a:spcPct val="0"/>
              </a:spcBef>
            </a:pPr>
            <a:r>
              <a:rPr lang="en-US" sz="1400" b="1" dirty="0" smtClean="0">
                <a:solidFill>
                  <a:srgbClr val="000000"/>
                </a:solidFill>
                <a:latin typeface="Arial" pitchFamily="34" charset="0"/>
                <a:cs typeface="Arial" pitchFamily="34" charset="0"/>
              </a:rPr>
              <a:t>Local Service</a:t>
            </a:r>
          </a:p>
          <a:p>
            <a:pPr lvl="0" algn="l" eaLnBrk="1" hangingPunct="1">
              <a:lnSpc>
                <a:spcPct val="100000"/>
              </a:lnSpc>
              <a:spcBef>
                <a:spcPct val="0"/>
              </a:spcBef>
            </a:pPr>
            <a:r>
              <a:rPr lang="en-US" sz="1400" i="1" dirty="0" smtClean="0">
                <a:solidFill>
                  <a:srgbClr val="000000"/>
                </a:solidFill>
                <a:latin typeface="Arial" pitchFamily="34" charset="0"/>
                <a:cs typeface="Arial" pitchFamily="34" charset="0"/>
              </a:rPr>
              <a:t>No Network Access</a:t>
            </a:r>
          </a:p>
        </p:txBody>
      </p:sp>
      <p:sp>
        <p:nvSpPr>
          <p:cNvPr id="16" name="Rectangle 15"/>
          <p:cNvSpPr/>
          <p:nvPr/>
        </p:nvSpPr>
        <p:spPr bwMode="auto">
          <a:xfrm>
            <a:off x="5064749" y="2533037"/>
            <a:ext cx="2309234" cy="610211"/>
          </a:xfrm>
          <a:prstGeom prst="rect">
            <a:avLst/>
          </a:prstGeom>
          <a:gradFill rotWithShape="0">
            <a:gsLst>
              <a:gs pos="0">
                <a:schemeClr val="accent2">
                  <a:alpha val="70000"/>
                </a:schemeClr>
              </a:gs>
              <a:gs pos="100000">
                <a:schemeClr val="accent2">
                  <a:lumMod val="40000"/>
                  <a:lumOff val="60000"/>
                  <a:alpha val="7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lvl="0" algn="l" eaLnBrk="1" hangingPunct="1">
              <a:lnSpc>
                <a:spcPct val="100000"/>
              </a:lnSpc>
              <a:spcBef>
                <a:spcPct val="0"/>
              </a:spcBef>
            </a:pPr>
            <a:r>
              <a:rPr lang="en-US" sz="1400" b="1" dirty="0" err="1" smtClean="0">
                <a:solidFill>
                  <a:srgbClr val="000000"/>
                </a:solidFill>
                <a:latin typeface="Arial" pitchFamily="34" charset="0"/>
                <a:cs typeface="Arial" pitchFamily="34" charset="0"/>
              </a:rPr>
              <a:t>LocalSystem</a:t>
            </a:r>
            <a:endParaRPr lang="en-US" sz="1400" b="1" dirty="0" smtClean="0">
              <a:solidFill>
                <a:srgbClr val="000000"/>
              </a:solidFill>
              <a:latin typeface="Arial" pitchFamily="34" charset="0"/>
              <a:cs typeface="Arial" pitchFamily="34" charset="0"/>
            </a:endParaRPr>
          </a:p>
        </p:txBody>
      </p:sp>
      <p:sp>
        <p:nvSpPr>
          <p:cNvPr id="17" name="Rectangle 16"/>
          <p:cNvSpPr/>
          <p:nvPr/>
        </p:nvSpPr>
        <p:spPr bwMode="auto">
          <a:xfrm>
            <a:off x="5064247" y="3214686"/>
            <a:ext cx="2309234" cy="610211"/>
          </a:xfrm>
          <a:prstGeom prst="rect">
            <a:avLst/>
          </a:prstGeom>
          <a:gradFill rotWithShape="0">
            <a:gsLst>
              <a:gs pos="0">
                <a:schemeClr val="accent2">
                  <a:alpha val="70000"/>
                </a:schemeClr>
              </a:gs>
              <a:gs pos="100000">
                <a:schemeClr val="accent2">
                  <a:lumMod val="40000"/>
                  <a:lumOff val="60000"/>
                  <a:alpha val="7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lvl="0" algn="l" eaLnBrk="1" hangingPunct="1">
              <a:lnSpc>
                <a:spcPct val="100000"/>
              </a:lnSpc>
              <a:spcBef>
                <a:spcPct val="0"/>
              </a:spcBef>
            </a:pPr>
            <a:r>
              <a:rPr lang="en-US" sz="1400" b="1" dirty="0" smtClean="0">
                <a:solidFill>
                  <a:srgbClr val="000000"/>
                </a:solidFill>
                <a:latin typeface="Arial" pitchFamily="34" charset="0"/>
                <a:cs typeface="Arial" pitchFamily="34" charset="0"/>
              </a:rPr>
              <a:t>Network Service</a:t>
            </a:r>
          </a:p>
          <a:p>
            <a:pPr lvl="0" algn="l" eaLnBrk="1" hangingPunct="1">
              <a:lnSpc>
                <a:spcPct val="100000"/>
              </a:lnSpc>
              <a:spcBef>
                <a:spcPct val="0"/>
              </a:spcBef>
            </a:pPr>
            <a:r>
              <a:rPr lang="en-US" sz="1400" i="1" dirty="0" smtClean="0">
                <a:solidFill>
                  <a:srgbClr val="000000"/>
                </a:solidFill>
                <a:latin typeface="Arial" pitchFamily="34" charset="0"/>
                <a:cs typeface="Arial" pitchFamily="34" charset="0"/>
              </a:rPr>
              <a:t>Fully Restricted</a:t>
            </a:r>
          </a:p>
        </p:txBody>
      </p:sp>
      <p:sp>
        <p:nvSpPr>
          <p:cNvPr id="18" name="Rectangle 17"/>
          <p:cNvSpPr/>
          <p:nvPr/>
        </p:nvSpPr>
        <p:spPr bwMode="auto">
          <a:xfrm>
            <a:off x="5044149" y="5247681"/>
            <a:ext cx="2309234" cy="610211"/>
          </a:xfrm>
          <a:prstGeom prst="rect">
            <a:avLst/>
          </a:prstGeom>
          <a:gradFill rotWithShape="0">
            <a:gsLst>
              <a:gs pos="0">
                <a:schemeClr val="accent2">
                  <a:alpha val="70000"/>
                </a:schemeClr>
              </a:gs>
              <a:gs pos="100000">
                <a:schemeClr val="accent2">
                  <a:lumMod val="40000"/>
                  <a:lumOff val="60000"/>
                  <a:alpha val="70000"/>
                </a:schemeClr>
              </a:gs>
            </a:gsLst>
            <a:lin ang="2700000" scaled="1"/>
          </a:gra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lvl="0" algn="l" eaLnBrk="1" hangingPunct="1">
              <a:lnSpc>
                <a:spcPct val="100000"/>
              </a:lnSpc>
              <a:spcBef>
                <a:spcPct val="0"/>
              </a:spcBef>
            </a:pPr>
            <a:r>
              <a:rPr lang="en-US" sz="1400" b="1" dirty="0" smtClean="0">
                <a:solidFill>
                  <a:srgbClr val="000000"/>
                </a:solidFill>
                <a:latin typeface="Arial" pitchFamily="34" charset="0"/>
                <a:cs typeface="Arial" pitchFamily="34" charset="0"/>
              </a:rPr>
              <a:t>Local Service</a:t>
            </a:r>
          </a:p>
          <a:p>
            <a:pPr lvl="0" algn="l" eaLnBrk="1" hangingPunct="1">
              <a:lnSpc>
                <a:spcPct val="100000"/>
              </a:lnSpc>
              <a:spcBef>
                <a:spcPct val="0"/>
              </a:spcBef>
            </a:pPr>
            <a:r>
              <a:rPr lang="en-US" sz="1400" i="1" dirty="0" smtClean="0">
                <a:solidFill>
                  <a:srgbClr val="000000"/>
                </a:solidFill>
                <a:latin typeface="Arial" pitchFamily="34" charset="0"/>
                <a:cs typeface="Arial" pitchFamily="34" charset="0"/>
              </a:rPr>
              <a:t>Fully Restricted</a:t>
            </a:r>
          </a:p>
        </p:txBody>
      </p:sp>
      <p:pic>
        <p:nvPicPr>
          <p:cNvPr id="19" name="Picture 2" descr="D:\Aeshen\Templates\Sample Documents\New Graphics\Hardware\Illustration - Misc Hardware\XML Icons\services_shadow.png"/>
          <p:cNvPicPr>
            <a:picLocks noChangeAspect="1" noChangeArrowheads="1"/>
          </p:cNvPicPr>
          <p:nvPr/>
        </p:nvPicPr>
        <p:blipFill>
          <a:blip r:embed="rId4" cstate="print"/>
          <a:srcRect/>
          <a:stretch>
            <a:fillRect/>
          </a:stretch>
        </p:blipFill>
        <p:spPr bwMode="auto">
          <a:xfrm>
            <a:off x="714348" y="2754633"/>
            <a:ext cx="425324" cy="425324"/>
          </a:xfrm>
          <a:prstGeom prst="rect">
            <a:avLst/>
          </a:prstGeom>
          <a:noFill/>
          <a:effectLst>
            <a:outerShdw blurRad="50800" dist="38100" dir="2700000" algn="tl" rotWithShape="0">
              <a:prstClr val="black">
                <a:alpha val="40000"/>
              </a:prstClr>
            </a:outerShdw>
          </a:effectLst>
        </p:spPr>
      </p:pic>
      <p:pic>
        <p:nvPicPr>
          <p:cNvPr id="20" name="Picture 1" descr="D:\Aeshen\TechNet 2006\12-December\Msft-longhorn-papers\TDM Deck\Windows Illustration Icons\Server.png"/>
          <p:cNvPicPr>
            <a:picLocks noChangeAspect="1" noChangeArrowheads="1"/>
          </p:cNvPicPr>
          <p:nvPr/>
        </p:nvPicPr>
        <p:blipFill>
          <a:blip r:embed="rId5"/>
          <a:srcRect/>
          <a:stretch>
            <a:fillRect/>
          </a:stretch>
        </p:blipFill>
        <p:spPr bwMode="auto">
          <a:xfrm>
            <a:off x="666478" y="3486152"/>
            <a:ext cx="922938" cy="1262968"/>
          </a:xfrm>
          <a:prstGeom prst="rect">
            <a:avLst/>
          </a:prstGeom>
          <a:noFill/>
          <a:effectLst>
            <a:outerShdw blurRad="50800" dist="38100" dir="2700000" algn="tl" rotWithShape="0">
              <a:prstClr val="black">
                <a:alpha val="40000"/>
              </a:prstClr>
            </a:outerShdw>
          </a:effectLst>
        </p:spPr>
      </p:pic>
      <p:pic>
        <p:nvPicPr>
          <p:cNvPr id="21" name="Picture 1" descr="D:\Aeshen\TechNet 2006\12-December\Msft-longhorn-papers\TDM Deck\Windows Illustration Icons\Server.png"/>
          <p:cNvPicPr>
            <a:picLocks noChangeAspect="1" noChangeArrowheads="1"/>
          </p:cNvPicPr>
          <p:nvPr/>
        </p:nvPicPr>
        <p:blipFill>
          <a:blip r:embed="rId5"/>
          <a:srcRect/>
          <a:stretch>
            <a:fillRect/>
          </a:stretch>
        </p:blipFill>
        <p:spPr bwMode="auto">
          <a:xfrm>
            <a:off x="7572396" y="3143248"/>
            <a:ext cx="922938" cy="1262968"/>
          </a:xfrm>
          <a:prstGeom prst="rect">
            <a:avLst/>
          </a:prstGeom>
          <a:noFill/>
          <a:effectLst>
            <a:outerShdw blurRad="50800" dist="38100" dir="2700000" algn="tl" rotWithShape="0">
              <a:prstClr val="black">
                <a:alpha val="40000"/>
              </a:prstClr>
            </a:outerShdw>
          </a:effectLst>
        </p:spPr>
      </p:pic>
      <p:pic>
        <p:nvPicPr>
          <p:cNvPr id="22" name="Picture 2" descr="D:\Aeshen\Templates\Sample Documents\New Graphics\Hardware\Illustration - Misc Hardware\XML Icons\services_shadow.png"/>
          <p:cNvPicPr>
            <a:picLocks noChangeAspect="1" noChangeArrowheads="1"/>
          </p:cNvPicPr>
          <p:nvPr/>
        </p:nvPicPr>
        <p:blipFill>
          <a:blip r:embed="rId4" cstate="print"/>
          <a:srcRect/>
          <a:stretch>
            <a:fillRect/>
          </a:stretch>
        </p:blipFill>
        <p:spPr bwMode="auto">
          <a:xfrm>
            <a:off x="1278731" y="2754633"/>
            <a:ext cx="425324" cy="425324"/>
          </a:xfrm>
          <a:prstGeom prst="rect">
            <a:avLst/>
          </a:prstGeom>
          <a:noFill/>
          <a:effectLst>
            <a:outerShdw blurRad="50800" dist="38100" dir="2700000" algn="tl" rotWithShape="0">
              <a:prstClr val="black">
                <a:alpha val="40000"/>
              </a:prstClr>
            </a:outerShdw>
          </a:effectLst>
        </p:spPr>
      </p:pic>
      <p:pic>
        <p:nvPicPr>
          <p:cNvPr id="23" name="Picture 2" descr="D:\Aeshen\Templates\Sample Documents\New Graphics\Hardware\Illustration - Misc Hardware\XML Icons\services_shadow.png"/>
          <p:cNvPicPr>
            <a:picLocks noChangeAspect="1" noChangeArrowheads="1"/>
          </p:cNvPicPr>
          <p:nvPr/>
        </p:nvPicPr>
        <p:blipFill>
          <a:blip r:embed="rId4" cstate="print"/>
          <a:srcRect/>
          <a:stretch>
            <a:fillRect/>
          </a:stretch>
        </p:blipFill>
        <p:spPr bwMode="auto">
          <a:xfrm>
            <a:off x="1792871" y="2754633"/>
            <a:ext cx="425324" cy="425324"/>
          </a:xfrm>
          <a:prstGeom prst="rect">
            <a:avLst/>
          </a:prstGeom>
          <a:noFill/>
          <a:effectLst>
            <a:outerShdw blurRad="50800" dist="38100" dir="2700000" algn="tl" rotWithShape="0">
              <a:prstClr val="black">
                <a:alpha val="40000"/>
              </a:prstClr>
            </a:outerShdw>
          </a:effectLst>
        </p:spPr>
      </p:pic>
      <p:pic>
        <p:nvPicPr>
          <p:cNvPr id="24" name="Picture 2" descr="D:\Aeshen\Templates\Sample Documents\New Graphics\Hardware\Illustration - Misc Hardware\XML Icons\services_shadow.png"/>
          <p:cNvPicPr>
            <a:picLocks noChangeAspect="1" noChangeArrowheads="1"/>
          </p:cNvPicPr>
          <p:nvPr/>
        </p:nvPicPr>
        <p:blipFill>
          <a:blip r:embed="rId4" cstate="print"/>
          <a:srcRect/>
          <a:stretch>
            <a:fillRect/>
          </a:stretch>
        </p:blipFill>
        <p:spPr bwMode="auto">
          <a:xfrm>
            <a:off x="2276867" y="2754633"/>
            <a:ext cx="425324" cy="425324"/>
          </a:xfrm>
          <a:prstGeom prst="rect">
            <a:avLst/>
          </a:prstGeom>
          <a:noFill/>
          <a:effectLst>
            <a:outerShdw blurRad="50800" dist="38100" dir="2700000" algn="tl" rotWithShape="0">
              <a:prstClr val="black">
                <a:alpha val="40000"/>
              </a:prstClr>
            </a:outerShdw>
          </a:effectLst>
        </p:spPr>
      </p:pic>
      <p:pic>
        <p:nvPicPr>
          <p:cNvPr id="25" name="Picture 2" descr="D:\Aeshen\Templates\Sample Documents\New Graphics\Hardware\Illustration - Misc Hardware\XML Icons\services_shadow.png"/>
          <p:cNvPicPr>
            <a:picLocks noChangeAspect="1" noChangeArrowheads="1"/>
          </p:cNvPicPr>
          <p:nvPr/>
        </p:nvPicPr>
        <p:blipFill>
          <a:blip r:embed="rId4" cstate="print"/>
          <a:srcRect/>
          <a:stretch>
            <a:fillRect/>
          </a:stretch>
        </p:blipFill>
        <p:spPr bwMode="auto">
          <a:xfrm>
            <a:off x="1880007" y="3532699"/>
            <a:ext cx="425324" cy="425324"/>
          </a:xfrm>
          <a:prstGeom prst="rect">
            <a:avLst/>
          </a:prstGeom>
          <a:noFill/>
          <a:effectLst>
            <a:outerShdw blurRad="50800" dist="38100" dir="2700000" algn="tl" rotWithShape="0">
              <a:prstClr val="black">
                <a:alpha val="40000"/>
              </a:prstClr>
            </a:outerShdw>
          </a:effectLst>
        </p:spPr>
      </p:pic>
      <p:pic>
        <p:nvPicPr>
          <p:cNvPr id="26" name="Picture 2" descr="D:\Aeshen\Templates\Sample Documents\New Graphics\Hardware\Illustration - Misc Hardware\XML Icons\services_shadow.png"/>
          <p:cNvPicPr>
            <a:picLocks noChangeAspect="1" noChangeArrowheads="1"/>
          </p:cNvPicPr>
          <p:nvPr/>
        </p:nvPicPr>
        <p:blipFill>
          <a:blip r:embed="rId4" cstate="print"/>
          <a:srcRect/>
          <a:stretch>
            <a:fillRect/>
          </a:stretch>
        </p:blipFill>
        <p:spPr bwMode="auto">
          <a:xfrm>
            <a:off x="1880786" y="4281320"/>
            <a:ext cx="425324" cy="425324"/>
          </a:xfrm>
          <a:prstGeom prst="rect">
            <a:avLst/>
          </a:prstGeom>
          <a:noFill/>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Top)">
                                      <p:cBhvr>
                                        <p:cTn id="11" dur="1000"/>
                                        <p:tgtEl>
                                          <p:spTgt spid="6"/>
                                        </p:tgtEl>
                                      </p:cBhvr>
                                    </p:animEffect>
                                  </p:childTnLst>
                                </p:cTn>
                              </p:par>
                            </p:childTnLst>
                          </p:cTn>
                        </p:par>
                        <p:par>
                          <p:cTn id="12" fill="hold">
                            <p:stCondLst>
                              <p:cond delay="2000"/>
                            </p:stCondLst>
                            <p:childTnLst>
                              <p:par>
                                <p:cTn id="13" presetID="53"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Effect transition="in" filter="fade">
                                      <p:cBhvr>
                                        <p:cTn id="17" dur="1000"/>
                                        <p:tgtEl>
                                          <p:spTgt spid="20"/>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1000"/>
                                        <p:tgtEl>
                                          <p:spTgt spid="11"/>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1000"/>
                                        <p:tgtEl>
                                          <p:spTgt spid="12"/>
                                        </p:tgtEl>
                                      </p:cBhvr>
                                    </p:animEffect>
                                  </p:childTnLst>
                                </p:cTn>
                              </p:par>
                            </p:childTnLst>
                          </p:cTn>
                        </p:par>
                        <p:par>
                          <p:cTn id="30" fill="hold">
                            <p:stCondLst>
                              <p:cond delay="6000"/>
                            </p:stCondLst>
                            <p:childTnLst>
                              <p:par>
                                <p:cTn id="31" presetID="53"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fltVal val="0"/>
                                          </p:val>
                                        </p:tav>
                                        <p:tav tm="100000">
                                          <p:val>
                                            <p:strVal val="#ppt_w"/>
                                          </p:val>
                                        </p:tav>
                                      </p:tavLst>
                                    </p:anim>
                                    <p:anim calcmode="lin" valueType="num">
                                      <p:cBhvr>
                                        <p:cTn id="34" dur="1000" fill="hold"/>
                                        <p:tgtEl>
                                          <p:spTgt spid="19"/>
                                        </p:tgtEl>
                                        <p:attrNameLst>
                                          <p:attrName>ppt_h</p:attrName>
                                        </p:attrNameLst>
                                      </p:cBhvr>
                                      <p:tavLst>
                                        <p:tav tm="0">
                                          <p:val>
                                            <p:fltVal val="0"/>
                                          </p:val>
                                        </p:tav>
                                        <p:tav tm="100000">
                                          <p:val>
                                            <p:strVal val="#ppt_h"/>
                                          </p:val>
                                        </p:tav>
                                      </p:tavLst>
                                    </p:anim>
                                    <p:animEffect transition="in" filter="fade">
                                      <p:cBhvr>
                                        <p:cTn id="35" dur="1000"/>
                                        <p:tgtEl>
                                          <p:spTgt spid="19"/>
                                        </p:tgtEl>
                                      </p:cBhvr>
                                    </p:animEffect>
                                  </p:childTnLst>
                                </p:cTn>
                              </p:par>
                              <p:par>
                                <p:cTn id="36" presetID="53"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0" fill="hold"/>
                                        <p:tgtEl>
                                          <p:spTgt spid="22"/>
                                        </p:tgtEl>
                                        <p:attrNameLst>
                                          <p:attrName>ppt_w</p:attrName>
                                        </p:attrNameLst>
                                      </p:cBhvr>
                                      <p:tavLst>
                                        <p:tav tm="0">
                                          <p:val>
                                            <p:fltVal val="0"/>
                                          </p:val>
                                        </p:tav>
                                        <p:tav tm="100000">
                                          <p:val>
                                            <p:strVal val="#ppt_w"/>
                                          </p:val>
                                        </p:tav>
                                      </p:tavLst>
                                    </p:anim>
                                    <p:anim calcmode="lin" valueType="num">
                                      <p:cBhvr>
                                        <p:cTn id="39" dur="1000" fill="hold"/>
                                        <p:tgtEl>
                                          <p:spTgt spid="22"/>
                                        </p:tgtEl>
                                        <p:attrNameLst>
                                          <p:attrName>ppt_h</p:attrName>
                                        </p:attrNameLst>
                                      </p:cBhvr>
                                      <p:tavLst>
                                        <p:tav tm="0">
                                          <p:val>
                                            <p:fltVal val="0"/>
                                          </p:val>
                                        </p:tav>
                                        <p:tav tm="100000">
                                          <p:val>
                                            <p:strVal val="#ppt_h"/>
                                          </p:val>
                                        </p:tav>
                                      </p:tavLst>
                                    </p:anim>
                                    <p:animEffect transition="in" filter="fade">
                                      <p:cBhvr>
                                        <p:cTn id="40" dur="1000"/>
                                        <p:tgtEl>
                                          <p:spTgt spid="22"/>
                                        </p:tgtEl>
                                      </p:cBhvr>
                                    </p:animEffect>
                                  </p:childTnLst>
                                </p:cTn>
                              </p:par>
                              <p:par>
                                <p:cTn id="41" presetID="53"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1000" fill="hold"/>
                                        <p:tgtEl>
                                          <p:spTgt spid="23"/>
                                        </p:tgtEl>
                                        <p:attrNameLst>
                                          <p:attrName>ppt_w</p:attrName>
                                        </p:attrNameLst>
                                      </p:cBhvr>
                                      <p:tavLst>
                                        <p:tav tm="0">
                                          <p:val>
                                            <p:fltVal val="0"/>
                                          </p:val>
                                        </p:tav>
                                        <p:tav tm="100000">
                                          <p:val>
                                            <p:strVal val="#ppt_w"/>
                                          </p:val>
                                        </p:tav>
                                      </p:tavLst>
                                    </p:anim>
                                    <p:anim calcmode="lin" valueType="num">
                                      <p:cBhvr>
                                        <p:cTn id="44" dur="1000" fill="hold"/>
                                        <p:tgtEl>
                                          <p:spTgt spid="23"/>
                                        </p:tgtEl>
                                        <p:attrNameLst>
                                          <p:attrName>ppt_h</p:attrName>
                                        </p:attrNameLst>
                                      </p:cBhvr>
                                      <p:tavLst>
                                        <p:tav tm="0">
                                          <p:val>
                                            <p:fltVal val="0"/>
                                          </p:val>
                                        </p:tav>
                                        <p:tav tm="100000">
                                          <p:val>
                                            <p:strVal val="#ppt_h"/>
                                          </p:val>
                                        </p:tav>
                                      </p:tavLst>
                                    </p:anim>
                                    <p:animEffect transition="in" filter="fade">
                                      <p:cBhvr>
                                        <p:cTn id="45" dur="1000"/>
                                        <p:tgtEl>
                                          <p:spTgt spid="23"/>
                                        </p:tgtEl>
                                      </p:cBhvr>
                                    </p:animEffect>
                                  </p:childTnLst>
                                </p:cTn>
                              </p:par>
                              <p:par>
                                <p:cTn id="46" presetID="53"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1000" fill="hold"/>
                                        <p:tgtEl>
                                          <p:spTgt spid="24"/>
                                        </p:tgtEl>
                                        <p:attrNameLst>
                                          <p:attrName>ppt_w</p:attrName>
                                        </p:attrNameLst>
                                      </p:cBhvr>
                                      <p:tavLst>
                                        <p:tav tm="0">
                                          <p:val>
                                            <p:fltVal val="0"/>
                                          </p:val>
                                        </p:tav>
                                        <p:tav tm="100000">
                                          <p:val>
                                            <p:strVal val="#ppt_w"/>
                                          </p:val>
                                        </p:tav>
                                      </p:tavLst>
                                    </p:anim>
                                    <p:anim calcmode="lin" valueType="num">
                                      <p:cBhvr>
                                        <p:cTn id="49" dur="1000" fill="hold"/>
                                        <p:tgtEl>
                                          <p:spTgt spid="24"/>
                                        </p:tgtEl>
                                        <p:attrNameLst>
                                          <p:attrName>ppt_h</p:attrName>
                                        </p:attrNameLst>
                                      </p:cBhvr>
                                      <p:tavLst>
                                        <p:tav tm="0">
                                          <p:val>
                                            <p:fltVal val="0"/>
                                          </p:val>
                                        </p:tav>
                                        <p:tav tm="100000">
                                          <p:val>
                                            <p:strVal val="#ppt_h"/>
                                          </p:val>
                                        </p:tav>
                                      </p:tavLst>
                                    </p:anim>
                                    <p:animEffect transition="in" filter="fade">
                                      <p:cBhvr>
                                        <p:cTn id="50" dur="1000"/>
                                        <p:tgtEl>
                                          <p:spTgt spid="24"/>
                                        </p:tgtEl>
                                      </p:cBhvr>
                                    </p:animEffect>
                                  </p:childTnLst>
                                </p:cTn>
                              </p:par>
                            </p:childTnLst>
                          </p:cTn>
                        </p:par>
                        <p:par>
                          <p:cTn id="51" fill="hold">
                            <p:stCondLst>
                              <p:cond delay="7000"/>
                            </p:stCondLst>
                            <p:childTnLst>
                              <p:par>
                                <p:cTn id="52" presetID="53" presetClass="entr" presetSubtype="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1000" fill="hold"/>
                                        <p:tgtEl>
                                          <p:spTgt spid="25"/>
                                        </p:tgtEl>
                                        <p:attrNameLst>
                                          <p:attrName>ppt_w</p:attrName>
                                        </p:attrNameLst>
                                      </p:cBhvr>
                                      <p:tavLst>
                                        <p:tav tm="0">
                                          <p:val>
                                            <p:fltVal val="0"/>
                                          </p:val>
                                        </p:tav>
                                        <p:tav tm="100000">
                                          <p:val>
                                            <p:strVal val="#ppt_w"/>
                                          </p:val>
                                        </p:tav>
                                      </p:tavLst>
                                    </p:anim>
                                    <p:anim calcmode="lin" valueType="num">
                                      <p:cBhvr>
                                        <p:cTn id="55" dur="1000" fill="hold"/>
                                        <p:tgtEl>
                                          <p:spTgt spid="25"/>
                                        </p:tgtEl>
                                        <p:attrNameLst>
                                          <p:attrName>ppt_h</p:attrName>
                                        </p:attrNameLst>
                                      </p:cBhvr>
                                      <p:tavLst>
                                        <p:tav tm="0">
                                          <p:val>
                                            <p:fltVal val="0"/>
                                          </p:val>
                                        </p:tav>
                                        <p:tav tm="100000">
                                          <p:val>
                                            <p:strVal val="#ppt_h"/>
                                          </p:val>
                                        </p:tav>
                                      </p:tavLst>
                                    </p:anim>
                                    <p:animEffect transition="in" filter="fade">
                                      <p:cBhvr>
                                        <p:cTn id="56" dur="1000"/>
                                        <p:tgtEl>
                                          <p:spTgt spid="25"/>
                                        </p:tgtEl>
                                      </p:cBhvr>
                                    </p:animEffect>
                                  </p:childTnLst>
                                </p:cTn>
                              </p:par>
                            </p:childTnLst>
                          </p:cTn>
                        </p:par>
                        <p:par>
                          <p:cTn id="57" fill="hold">
                            <p:stCondLst>
                              <p:cond delay="8000"/>
                            </p:stCondLst>
                            <p:childTnLst>
                              <p:par>
                                <p:cTn id="58" presetID="53" presetClass="entr" presetSubtype="0"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1000" fill="hold"/>
                                        <p:tgtEl>
                                          <p:spTgt spid="26"/>
                                        </p:tgtEl>
                                        <p:attrNameLst>
                                          <p:attrName>ppt_w</p:attrName>
                                        </p:attrNameLst>
                                      </p:cBhvr>
                                      <p:tavLst>
                                        <p:tav tm="0">
                                          <p:val>
                                            <p:fltVal val="0"/>
                                          </p:val>
                                        </p:tav>
                                        <p:tav tm="100000">
                                          <p:val>
                                            <p:strVal val="#ppt_w"/>
                                          </p:val>
                                        </p:tav>
                                      </p:tavLst>
                                    </p:anim>
                                    <p:anim calcmode="lin" valueType="num">
                                      <p:cBhvr>
                                        <p:cTn id="61" dur="1000" fill="hold"/>
                                        <p:tgtEl>
                                          <p:spTgt spid="26"/>
                                        </p:tgtEl>
                                        <p:attrNameLst>
                                          <p:attrName>ppt_h</p:attrName>
                                        </p:attrNameLst>
                                      </p:cBhvr>
                                      <p:tavLst>
                                        <p:tav tm="0">
                                          <p:val>
                                            <p:fltVal val="0"/>
                                          </p:val>
                                        </p:tav>
                                        <p:tav tm="100000">
                                          <p:val>
                                            <p:strVal val="#ppt_h"/>
                                          </p:val>
                                        </p:tav>
                                      </p:tavLst>
                                    </p:anim>
                                    <p:animEffect transition="in" filter="fade">
                                      <p:cBhvr>
                                        <p:cTn id="62" dur="10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childTnLst>
                                </p:cTn>
                              </p:par>
                            </p:childTnLst>
                          </p:cTn>
                        </p:par>
                        <p:par>
                          <p:cTn id="68" fill="hold">
                            <p:stCondLst>
                              <p:cond delay="1000"/>
                            </p:stCondLst>
                            <p:childTnLst>
                              <p:par>
                                <p:cTn id="69" presetID="12" presetClass="entr" presetSubtype="1"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slide(fromTop)">
                                      <p:cBhvr>
                                        <p:cTn id="71" dur="1000"/>
                                        <p:tgtEl>
                                          <p:spTgt spid="7"/>
                                        </p:tgtEl>
                                      </p:cBhvr>
                                    </p:animEffect>
                                  </p:childTnLst>
                                </p:cTn>
                              </p:par>
                            </p:childTnLst>
                          </p:cTn>
                        </p:par>
                        <p:par>
                          <p:cTn id="72" fill="hold">
                            <p:stCondLst>
                              <p:cond delay="2000"/>
                            </p:stCondLst>
                            <p:childTnLst>
                              <p:par>
                                <p:cTn id="73" presetID="53" presetClass="entr" presetSubtype="0"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Effect transition="in" filter="fade">
                                      <p:cBhvr>
                                        <p:cTn id="77" dur="1000"/>
                                        <p:tgtEl>
                                          <p:spTgt spid="21"/>
                                        </p:tgtEl>
                                      </p:cBhvr>
                                    </p:animEffect>
                                  </p:childTnLst>
                                </p:cTn>
                              </p:par>
                            </p:childTnLst>
                          </p:cTn>
                        </p:par>
                        <p:par>
                          <p:cTn id="78" fill="hold">
                            <p:stCondLst>
                              <p:cond delay="3000"/>
                            </p:stCondLst>
                            <p:childTnLst>
                              <p:par>
                                <p:cTn id="79" presetID="22" presetClass="entr" presetSubtype="8"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left)">
                                      <p:cBhvr>
                                        <p:cTn id="81" dur="1000"/>
                                        <p:tgtEl>
                                          <p:spTgt spid="13"/>
                                        </p:tgtEl>
                                      </p:cBhvr>
                                    </p:animEffect>
                                  </p:childTnLst>
                                </p:cTn>
                              </p:par>
                            </p:childTnLst>
                          </p:cTn>
                        </p:par>
                        <p:par>
                          <p:cTn id="82" fill="hold">
                            <p:stCondLst>
                              <p:cond delay="4000"/>
                            </p:stCondLst>
                            <p:childTnLst>
                              <p:par>
                                <p:cTn id="83" presetID="22" presetClass="entr" presetSubtype="8"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1000"/>
                                        <p:tgtEl>
                                          <p:spTgt spid="16"/>
                                        </p:tgtEl>
                                      </p:cBhvr>
                                    </p:animEffect>
                                  </p:childTnLst>
                                </p:cTn>
                              </p:par>
                            </p:childTnLst>
                          </p:cTn>
                        </p:par>
                        <p:par>
                          <p:cTn id="86" fill="hold">
                            <p:stCondLst>
                              <p:cond delay="5000"/>
                            </p:stCondLst>
                            <p:childTnLst>
                              <p:par>
                                <p:cTn id="87" presetID="22" presetClass="entr" presetSubtype="8"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left)">
                                      <p:cBhvr>
                                        <p:cTn id="89" dur="1000"/>
                                        <p:tgtEl>
                                          <p:spTgt spid="17"/>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ipe(left)">
                                      <p:cBhvr>
                                        <p:cTn id="93" dur="1000"/>
                                        <p:tgtEl>
                                          <p:spTgt spid="14"/>
                                        </p:tgtEl>
                                      </p:cBhvr>
                                    </p:animEffect>
                                  </p:childTnLst>
                                </p:cTn>
                              </p:par>
                            </p:childTnLst>
                          </p:cTn>
                        </p:par>
                        <p:par>
                          <p:cTn id="94" fill="hold">
                            <p:stCondLst>
                              <p:cond delay="7000"/>
                            </p:stCondLst>
                            <p:childTnLst>
                              <p:par>
                                <p:cTn id="95" presetID="22" presetClass="entr" presetSubtype="8" fill="hold" grpId="0"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left)">
                                      <p:cBhvr>
                                        <p:cTn id="97" dur="1000"/>
                                        <p:tgtEl>
                                          <p:spTgt spid="15"/>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1000"/>
                                        <p:tgtEl>
                                          <p:spTgt spid="18"/>
                                        </p:tgtEl>
                                      </p:cBhvr>
                                    </p:animEffect>
                                  </p:childTnLst>
                                </p:cTn>
                              </p:par>
                            </p:childTnLst>
                          </p:cTn>
                        </p:par>
                        <p:par>
                          <p:cTn id="102" fill="hold">
                            <p:stCondLst>
                              <p:cond delay="9000"/>
                            </p:stCondLst>
                            <p:childTnLst>
                              <p:par>
                                <p:cTn id="103" presetID="49" presetClass="path" presetSubtype="0" accel="50000" decel="50000" fill="hold" nodeType="afterEffect">
                                  <p:stCondLst>
                                    <p:cond delay="0"/>
                                  </p:stCondLst>
                                  <p:childTnLst>
                                    <p:animMotion origin="layout" path="M -1.38889E-6 -2.22222E-6 L 0.66615 -0.12199 " pathEditMode="relative" rAng="0" ptsTypes="AA">
                                      <p:cBhvr>
                                        <p:cTn id="104" dur="1000" fill="hold"/>
                                        <p:tgtEl>
                                          <p:spTgt spid="19"/>
                                        </p:tgtEl>
                                        <p:attrNameLst>
                                          <p:attrName>ppt_x</p:attrName>
                                          <p:attrName>ppt_y</p:attrName>
                                        </p:attrNameLst>
                                      </p:cBhvr>
                                      <p:rCtr x="333" y="-61"/>
                                    </p:animMotion>
                                  </p:childTnLst>
                                </p:cTn>
                              </p:par>
                            </p:childTnLst>
                          </p:cTn>
                        </p:par>
                        <p:par>
                          <p:cTn id="105" fill="hold">
                            <p:stCondLst>
                              <p:cond delay="10000"/>
                            </p:stCondLst>
                            <p:childTnLst>
                              <p:par>
                                <p:cTn id="106" presetID="49" presetClass="path" presetSubtype="0" accel="50000" decel="50000" fill="hold" nodeType="afterEffect">
                                  <p:stCondLst>
                                    <p:cond delay="0"/>
                                  </p:stCondLst>
                                  <p:childTnLst>
                                    <p:animMotion origin="layout" path="M 2.5E-6 -2.22222E-6 L 0.60659 -0.0169 " pathEditMode="relative" rAng="0" ptsTypes="AA">
                                      <p:cBhvr>
                                        <p:cTn id="107" dur="1000" fill="hold"/>
                                        <p:tgtEl>
                                          <p:spTgt spid="22"/>
                                        </p:tgtEl>
                                        <p:attrNameLst>
                                          <p:attrName>ppt_x</p:attrName>
                                          <p:attrName>ppt_y</p:attrName>
                                        </p:attrNameLst>
                                      </p:cBhvr>
                                      <p:rCtr x="303" y="-9"/>
                                    </p:animMotion>
                                  </p:childTnLst>
                                </p:cTn>
                              </p:par>
                            </p:childTnLst>
                          </p:cTn>
                        </p:par>
                        <p:par>
                          <p:cTn id="108" fill="hold">
                            <p:stCondLst>
                              <p:cond delay="11000"/>
                            </p:stCondLst>
                            <p:childTnLst>
                              <p:par>
                                <p:cTn id="109" presetID="49" presetClass="path" presetSubtype="0" accel="50000" decel="50000" fill="hold" nodeType="afterEffect">
                                  <p:stCondLst>
                                    <p:cond delay="0"/>
                                  </p:stCondLst>
                                  <p:childTnLst>
                                    <p:animMotion origin="layout" path="M -3.33333E-6 -2.22222E-6 L 0.54827 0.17199 " pathEditMode="relative" rAng="0" ptsTypes="AA">
                                      <p:cBhvr>
                                        <p:cTn id="110" dur="1000" fill="hold"/>
                                        <p:tgtEl>
                                          <p:spTgt spid="23"/>
                                        </p:tgtEl>
                                        <p:attrNameLst>
                                          <p:attrName>ppt_x</p:attrName>
                                          <p:attrName>ppt_y</p:attrName>
                                        </p:attrNameLst>
                                      </p:cBhvr>
                                      <p:rCtr x="274" y="86"/>
                                    </p:animMotion>
                                  </p:childTnLst>
                                </p:cTn>
                              </p:par>
                            </p:childTnLst>
                          </p:cTn>
                        </p:par>
                        <p:par>
                          <p:cTn id="111" fill="hold">
                            <p:stCondLst>
                              <p:cond delay="12000"/>
                            </p:stCondLst>
                            <p:childTnLst>
                              <p:par>
                                <p:cTn id="112" presetID="49" presetClass="path" presetSubtype="0" accel="50000" decel="50000" fill="hold" nodeType="afterEffect">
                                  <p:stCondLst>
                                    <p:cond delay="0"/>
                                  </p:stCondLst>
                                  <p:childTnLst>
                                    <p:animMotion origin="layout" path="M -4.72222E-6 -2.22222E-6 L 0.49532 0.27709 " pathEditMode="relative" rAng="0" ptsTypes="AA">
                                      <p:cBhvr>
                                        <p:cTn id="113" dur="1000" fill="hold"/>
                                        <p:tgtEl>
                                          <p:spTgt spid="24"/>
                                        </p:tgtEl>
                                        <p:attrNameLst>
                                          <p:attrName>ppt_x</p:attrName>
                                          <p:attrName>ppt_y</p:attrName>
                                        </p:attrNameLst>
                                      </p:cBhvr>
                                      <p:rCtr x="248" y="138"/>
                                    </p:animMotion>
                                  </p:childTnLst>
                                </p:cTn>
                              </p:par>
                            </p:childTnLst>
                          </p:cTn>
                        </p:par>
                        <p:par>
                          <p:cTn id="114" fill="hold">
                            <p:stCondLst>
                              <p:cond delay="13000"/>
                            </p:stCondLst>
                            <p:childTnLst>
                              <p:par>
                                <p:cTn id="115" presetID="63" presetClass="path" presetSubtype="0" accel="50000" decel="50000" fill="hold" nodeType="afterEffect">
                                  <p:stCondLst>
                                    <p:cond delay="0"/>
                                  </p:stCondLst>
                                  <p:childTnLst>
                                    <p:animMotion origin="layout" path="M 5.55556E-7 1.85185E-6 L 0.54653 -0.03588 " pathEditMode="relative" rAng="0" ptsTypes="AA">
                                      <p:cBhvr>
                                        <p:cTn id="116" dur="1000" fill="hold"/>
                                        <p:tgtEl>
                                          <p:spTgt spid="25"/>
                                        </p:tgtEl>
                                        <p:attrNameLst>
                                          <p:attrName>ppt_x</p:attrName>
                                          <p:attrName>ppt_y</p:attrName>
                                        </p:attrNameLst>
                                      </p:cBhvr>
                                      <p:rCtr x="273" y="-18"/>
                                    </p:animMotion>
                                  </p:childTnLst>
                                </p:cTn>
                              </p:par>
                            </p:childTnLst>
                          </p:cTn>
                        </p:par>
                        <p:par>
                          <p:cTn id="117" fill="hold">
                            <p:stCondLst>
                              <p:cond delay="14000"/>
                            </p:stCondLst>
                            <p:childTnLst>
                              <p:par>
                                <p:cTn id="118" presetID="63" presetClass="path" presetSubtype="0" accel="50000" decel="50000" fill="hold" nodeType="afterEffect">
                                  <p:stCondLst>
                                    <p:cond delay="0"/>
                                  </p:stCondLst>
                                  <p:childTnLst>
                                    <p:animMotion origin="layout" path="M -3.05556E-6 2.59259E-6 L 0.54636 0.15926 " pathEditMode="relative" rAng="0" ptsTypes="AA">
                                      <p:cBhvr>
                                        <p:cTn id="119" dur="1000" fill="hold"/>
                                        <p:tgtEl>
                                          <p:spTgt spid="26"/>
                                        </p:tgtEl>
                                        <p:attrNameLst>
                                          <p:attrName>ppt_x</p:attrName>
                                          <p:attrName>ppt_y</p:attrName>
                                        </p:attrNameLst>
                                      </p:cBhvr>
                                      <p:rCtr x="273" y="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defTabSz="914400" rtl="0" eaLnBrk="1" fontAlgn="auto" latinLnBrk="0" hangingPunct="1">
          <a:lnSpc>
            <a:spcPct val="100000"/>
          </a:lnSpc>
          <a:spcBef>
            <a:spcPct val="0"/>
          </a:spcBef>
          <a:spcAft>
            <a:spcPts val="0"/>
          </a:spcAft>
          <a:buClrTx/>
          <a:buSzTx/>
          <a:buFontTx/>
          <a:buNone/>
          <a:tabLst/>
          <a:defRPr kumimoji="0" sz="4400" b="1" i="1" u="none" strike="noStrike" kern="1200" cap="none" spc="0" normalizeH="0" baseline="0" noProof="0" dirty="0" smtClean="0">
            <a:ln>
              <a:noFill/>
            </a:ln>
            <a:solidFill>
              <a:srgbClr val="FFC000"/>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1123</Words>
  <PresentationFormat>On-screen Show (4:3)</PresentationFormat>
  <Paragraphs>436</Paragraphs>
  <Slides>24</Slides>
  <Notes>24</Notes>
  <HiddenSlides>2</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Vito Konopelec</cp:lastModifiedBy>
  <cp:revision>6</cp:revision>
  <dcterms:modified xsi:type="dcterms:W3CDTF">2008-02-29T11:46:46Z</dcterms:modified>
</cp:coreProperties>
</file>