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6" r:id="rId4"/>
    <p:sldId id="294" r:id="rId5"/>
    <p:sldId id="300" r:id="rId6"/>
    <p:sldId id="303" r:id="rId7"/>
    <p:sldId id="291" r:id="rId8"/>
    <p:sldId id="292" r:id="rId9"/>
    <p:sldId id="301" r:id="rId10"/>
    <p:sldId id="293" r:id="rId11"/>
    <p:sldId id="295" r:id="rId12"/>
    <p:sldId id="296" r:id="rId13"/>
    <p:sldId id="302" r:id="rId14"/>
    <p:sldId id="297" r:id="rId15"/>
    <p:sldId id="298" r:id="rId16"/>
    <p:sldId id="299" r:id="rId17"/>
    <p:sldId id="261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6" autoAdjust="0"/>
    <p:restoredTop sz="51276" autoAdjust="0"/>
  </p:normalViewPr>
  <p:slideViewPr>
    <p:cSldViewPr>
      <p:cViewPr varScale="1">
        <p:scale>
          <a:sx n="55" d="100"/>
          <a:sy n="55" d="100"/>
        </p:scale>
        <p:origin x="-27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8C22-714B-47EE-B785-6AF254650A57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6220-D074-4E41-AE2B-98709B5061A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436A-5DB1-46B8-9383-50746506DA58}" type="datetimeFigureOut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3C53-1A22-4FA2-9EDB-C45D43587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C8F2-5246-490F-A535-47618323ABE2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D8E9-16EF-48D9-91E0-3C7364ECF70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A467-5590-465F-AA0A-EE02B6D32083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FE2-004A-4520-88CB-C0B9C846E491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2816-D899-4253-A27A-977A8905B8D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2D94-2AEB-4971-9394-AB466CEF942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66C4-B854-4369-9D90-742463BD231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B0B4-FC12-44F7-86DF-438564D52FF8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A2D7-A6F9-4F11-A8F1-BCEF6DC50CD9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39A5-AC88-4B1A-8D53-33407EAD5F24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DFCF-5C80-4584-96CF-D8374E7E18AC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698-4A97-45D4-B6BB-B83D47E870CE}" type="datetime1">
              <a:rPr lang="sk-SK" smtClean="0"/>
              <a:pPr/>
              <a:t>29. 2. 2008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c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9C4C-331D-454F-9FD4-81A5C7FF78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Core Installation Option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4480" y="928670"/>
            <a:ext cx="5576048" cy="4168587"/>
          </a:xfrm>
          <a:prstGeom prst="rect">
            <a:avLst/>
          </a:prstGeom>
          <a:gradFill rotWithShape="1">
            <a:gsLst>
              <a:gs pos="0">
                <a:schemeClr val="accent2">
                  <a:lumMod val="50000"/>
                  <a:alpha val="80000"/>
                </a:schemeClr>
              </a:gs>
              <a:gs pos="50000">
                <a:schemeClr val="accent2">
                  <a:alpha val="80000"/>
                </a:schemeClr>
              </a:gs>
            </a:gsLst>
            <a:lin ang="2700000" scaled="1"/>
          </a:gradFill>
          <a:ln w="9525" algn="ctr">
            <a:solidFill>
              <a:schemeClr val="bg2"/>
            </a:solidFill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Server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Core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456" y="1468513"/>
            <a:ext cx="2429155" cy="1477217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 anchor="ctr"/>
          <a:lstStyle/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Security</a:t>
            </a:r>
            <a:r>
              <a:rPr lang="en-US" sz="1600" dirty="0">
                <a:solidFill>
                  <a:srgbClr val="000000"/>
                </a:solidFill>
                <a:cs typeface="Arial" charset="0"/>
              </a:rPr>
              <a:t>, TCP/IP, File Systems, RPC,</a:t>
            </a:r>
            <a:br>
              <a:rPr lang="en-US" sz="1600" dirty="0">
                <a:solidFill>
                  <a:srgbClr val="000000"/>
                </a:solidFill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cs typeface="Arial" charset="0"/>
              </a:rPr>
              <a:t>plus other Core Server Sub-Systems</a:t>
            </a:r>
          </a:p>
        </p:txBody>
      </p:sp>
      <p:pic>
        <p:nvPicPr>
          <p:cNvPr id="8" name="Rectangle 24598" descr="Ser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9397" y="1365663"/>
            <a:ext cx="2586351" cy="353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0527" y="3180771"/>
            <a:ext cx="1694048" cy="1324817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 smtClean="0">
                <a:solidFill>
                  <a:schemeClr val="bg2"/>
                </a:solidFill>
                <a:cs typeface="Arial" charset="0"/>
              </a:rPr>
              <a:t>GUI, CLR, </a:t>
            </a:r>
            <a:br>
              <a:rPr lang="en-US" dirty="0" smtClean="0">
                <a:solidFill>
                  <a:schemeClr val="bg2"/>
                </a:solidFill>
                <a:cs typeface="Arial" charset="0"/>
              </a:rPr>
            </a:br>
            <a:r>
              <a:rPr lang="en-US" dirty="0" smtClean="0">
                <a:solidFill>
                  <a:schemeClr val="bg2"/>
                </a:solidFill>
                <a:cs typeface="Arial" charset="0"/>
              </a:rPr>
              <a:t>Shell, IE, OE, </a:t>
            </a:r>
            <a:br>
              <a:rPr lang="en-US" dirty="0" smtClean="0">
                <a:solidFill>
                  <a:schemeClr val="bg2"/>
                </a:solidFill>
                <a:cs typeface="Arial" charset="0"/>
              </a:rPr>
            </a:br>
            <a:r>
              <a:rPr lang="en-US" dirty="0" smtClean="0">
                <a:solidFill>
                  <a:schemeClr val="bg2"/>
                </a:solidFill>
                <a:cs typeface="Arial" charset="0"/>
              </a:rPr>
              <a:t>etc.</a:t>
            </a:r>
            <a:endParaRPr lang="en-US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2974863" y="3170314"/>
            <a:ext cx="1271587" cy="1347787"/>
          </a:xfrm>
          <a:custGeom>
            <a:avLst/>
            <a:gdLst>
              <a:gd name="T0" fmla="*/ 37429047 w 21600"/>
              <a:gd name="T1" fmla="*/ 0 h 21600"/>
              <a:gd name="T2" fmla="*/ 10961845 w 21600"/>
              <a:gd name="T3" fmla="*/ 12314966 h 21600"/>
              <a:gd name="T4" fmla="*/ 0 w 21600"/>
              <a:gd name="T5" fmla="*/ 42049332 h 21600"/>
              <a:gd name="T6" fmla="*/ 10961845 w 21600"/>
              <a:gd name="T7" fmla="*/ 71783640 h 21600"/>
              <a:gd name="T8" fmla="*/ 37429047 w 21600"/>
              <a:gd name="T9" fmla="*/ 84098603 h 21600"/>
              <a:gd name="T10" fmla="*/ 63896193 w 21600"/>
              <a:gd name="T11" fmla="*/ 71783640 h 21600"/>
              <a:gd name="T12" fmla="*/ 74858035 w 21600"/>
              <a:gd name="T13" fmla="*/ 42049332 h 21600"/>
              <a:gd name="T14" fmla="*/ 63896193 w 21600"/>
              <a:gd name="T15" fmla="*/ 12314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68000"/>
            </a:srgbClr>
          </a:solidFill>
          <a:ln w="31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661566" y="1789589"/>
            <a:ext cx="685800" cy="598208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WSv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659489" y="2420525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lIns="45720" rIns="45720"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DHCP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59489" y="3042415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DNS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661565" y="3669945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File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64883" y="3766537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Print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367342" y="1888530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AD DS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362605" y="2522953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AD LDS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367342" y="3144745"/>
            <a:ext cx="685800" cy="594360"/>
          </a:xfrm>
          <a:prstGeom prst="rect">
            <a:avLst/>
          </a:prstGeom>
          <a:gradFill>
            <a:gsLst>
              <a:gs pos="0">
                <a:srgbClr val="00B050">
                  <a:alpha val="90000"/>
                </a:srgbClr>
              </a:gs>
              <a:gs pos="50000">
                <a:srgbClr val="4BFF9C">
                  <a:alpha val="89804"/>
                </a:srgbClr>
              </a:gs>
            </a:gsLst>
            <a:lin ang="27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 extrusionH="31750">
            <a:bevelT/>
          </a:sp3d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600" spc="-100" dirty="0" smtClean="0">
                <a:solidFill>
                  <a:srgbClr val="000000"/>
                </a:solidFill>
                <a:cs typeface="Arial" charset="0"/>
              </a:rPr>
              <a:t>Media</a:t>
            </a:r>
            <a:endParaRPr lang="en-US" sz="1600" spc="-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695" y="5342965"/>
            <a:ext cx="805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l">
              <a:buBlip>
                <a:blip r:embed="rId5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Only a subset of the executable files and DLLs installed</a:t>
            </a:r>
          </a:p>
          <a:p>
            <a:pPr marL="447675" indent="-447675" algn="l">
              <a:buBlip>
                <a:blip r:embed="rId5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No GUI interface installed</a:t>
            </a:r>
          </a:p>
          <a:p>
            <a:pPr marL="447675" indent="-447675" algn="l">
              <a:buBlip>
                <a:blip r:embed="rId5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Five available Server Roles</a:t>
            </a:r>
          </a:p>
          <a:p>
            <a:pPr marL="447675" indent="-447675" algn="l">
              <a:buBlip>
                <a:blip r:embed="rId5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Can be managed with remote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Core Roles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00" y="1428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1285860"/>
            <a:ext cx="6357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Active Directory Domain Services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Active Directory Lightweight Directory Services (AD LDS)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Dynamic Host Configuration Protocol (DHCP) Server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DNS Server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File Services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Print Server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Streaming Media Services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Web Server (IIS)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Hyper-V (Virtualization)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Core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Additonal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Features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1428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166843"/>
            <a:ext cx="6357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Microsoft Failover Cluster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Network Load Balancing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Subsystem for UNIX-based Applications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Windows Backup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Multipath I/O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Removable Storage Management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Windows </a:t>
            </a:r>
            <a:r>
              <a:rPr lang="en-US" dirty="0" err="1" smtClean="0">
                <a:solidFill>
                  <a:schemeClr val="bg1"/>
                </a:solidFill>
              </a:rPr>
              <a:t>Bitlocker</a:t>
            </a:r>
            <a:r>
              <a:rPr lang="en-US" dirty="0" smtClean="0">
                <a:solidFill>
                  <a:schemeClr val="bg1"/>
                </a:solidFill>
              </a:rPr>
              <a:t> Drive Encryption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Simple Network Management Protocol (SNMP)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Windows Internet Naming Service (WINS)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Telnet client 	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	Quality of Service (</a:t>
            </a:r>
            <a:r>
              <a:rPr lang="en-US" dirty="0" err="1" smtClean="0">
                <a:solidFill>
                  <a:schemeClr val="bg1"/>
                </a:solidFill>
              </a:rPr>
              <a:t>QoS</a:t>
            </a:r>
            <a:r>
              <a:rPr lang="en-US" dirty="0" smtClean="0">
                <a:solidFill>
                  <a:schemeClr val="bg1"/>
                </a:solidFill>
              </a:rPr>
              <a:t>)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Core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Managing Server Core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Configuring networking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Managing roles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Remote management using </a:t>
            </a:r>
            <a:r>
              <a:rPr lang="en-US" sz="280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PowerShell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Deployment Services</a:t>
            </a:r>
          </a:p>
        </p:txBody>
      </p:sp>
      <p:pic>
        <p:nvPicPr>
          <p:cNvPr id="6" name="Picture 2" descr="D:\Aeshen\Templates\Sample Documents\New Graphics\Shapes and Graphics\spotlights\spotlight.4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58995"/>
            <a:ext cx="2195149" cy="3361038"/>
          </a:xfrm>
          <a:prstGeom prst="rect">
            <a:avLst/>
          </a:prstGeom>
          <a:noFill/>
          <a:effectLst/>
        </p:spPr>
      </p:pic>
      <p:pic>
        <p:nvPicPr>
          <p:cNvPr id="7" name="Picture 3" descr="D:\Aeshen\Templates\Sample Documents\New Graphics\Shapes and Graphics\spotlights\spotlight 3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7146" y="2456348"/>
            <a:ext cx="2194560" cy="3364992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4491990" y="1051560"/>
            <a:ext cx="4606290" cy="5234940"/>
          </a:xfrm>
          <a:prstGeom prst="roundRect">
            <a:avLst>
              <a:gd name="adj" fmla="val 7558"/>
            </a:avLst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657" y="1342355"/>
            <a:ext cx="453934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Rapidly deploy Windows operating systems</a:t>
            </a:r>
          </a:p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  <a:ea typeface="Batang"/>
                <a:cs typeface="Times New Roman"/>
              </a:rPr>
              <a:t>Updated and redesigned version of Remote Installation Services (RIS)</a:t>
            </a:r>
          </a:p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Server components</a:t>
            </a:r>
          </a:p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Client components</a:t>
            </a:r>
          </a:p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Management components</a:t>
            </a:r>
          </a:p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5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Windows Deployment Services provides several enhancements to RIS</a:t>
            </a:r>
          </a:p>
        </p:txBody>
      </p:sp>
      <p:pic>
        <p:nvPicPr>
          <p:cNvPr id="10" name="Picture 4" descr="C:\Users\Administrator\Desktop\Specs to Update\PNG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408" y="4214811"/>
            <a:ext cx="1073880" cy="14695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Administrator\Desktop\Specs to Update\PNGs\Comput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9953" y="4216028"/>
            <a:ext cx="1507727" cy="1507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 descr="C:\Users\Administrator\Desktop\Specs to Update\PNGs\Green Chec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4933" y="4320563"/>
            <a:ext cx="710626" cy="703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C:\Users\Administrator\Desktop\Specs to Update\PNGs\Green Chec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60031" y="3853654"/>
            <a:ext cx="710626" cy="703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555103" y="1137088"/>
            <a:ext cx="1534086" cy="1890317"/>
            <a:chOff x="504779" y="3237738"/>
            <a:chExt cx="1728219" cy="2361694"/>
          </a:xfrm>
        </p:grpSpPr>
        <p:pic>
          <p:nvPicPr>
            <p:cNvPr id="15" name="Rectangle 24598" descr="Serv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779" y="3237738"/>
              <a:ext cx="1728219" cy="236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 rot="363490">
              <a:off x="966668" y="3472771"/>
              <a:ext cx="1217726" cy="5767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WDS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08800" y="5659395"/>
            <a:ext cx="150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Windows Vista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3" y="5662625"/>
            <a:ext cx="150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Windows Server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Failover Clustering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3003081" y="696730"/>
            <a:ext cx="3051209" cy="120907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2700000" scaled="1"/>
            <a:tileRect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690370" y="2696812"/>
            <a:ext cx="5716588" cy="7635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536" y="288"/>
              </a:cxn>
              <a:cxn ang="0">
                <a:pos x="1584" y="0"/>
              </a:cxn>
              <a:cxn ang="0">
                <a:pos x="1632" y="480"/>
              </a:cxn>
              <a:cxn ang="0">
                <a:pos x="1680" y="192"/>
              </a:cxn>
              <a:cxn ang="0">
                <a:pos x="1728" y="288"/>
              </a:cxn>
              <a:cxn ang="0">
                <a:pos x="3600" y="288"/>
              </a:cxn>
            </a:cxnLst>
            <a:rect l="0" t="0" r="r" b="b"/>
            <a:pathLst>
              <a:path w="3601" h="481">
                <a:moveTo>
                  <a:pt x="0" y="288"/>
                </a:moveTo>
                <a:lnTo>
                  <a:pt x="1536" y="288"/>
                </a:lnTo>
                <a:lnTo>
                  <a:pt x="1584" y="0"/>
                </a:lnTo>
                <a:lnTo>
                  <a:pt x="1632" y="480"/>
                </a:lnTo>
                <a:lnTo>
                  <a:pt x="1680" y="192"/>
                </a:lnTo>
                <a:lnTo>
                  <a:pt x="1728" y="288"/>
                </a:lnTo>
                <a:lnTo>
                  <a:pt x="3600" y="288"/>
                </a:lnTo>
              </a:path>
            </a:pathLst>
          </a:custGeom>
          <a:noFill/>
          <a:ln w="31750" cap="rnd" cmpd="sng">
            <a:solidFill>
              <a:srgbClr val="FF000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glow rad="635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409383" y="3620737"/>
            <a:ext cx="660400" cy="584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5429249" y="3570972"/>
            <a:ext cx="2001453" cy="590149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1920" y="384"/>
              </a:cxn>
              <a:cxn ang="0">
                <a:pos x="2256" y="0"/>
              </a:cxn>
            </a:cxnLst>
            <a:rect l="0" t="0" r="r" b="b"/>
            <a:pathLst>
              <a:path w="2257" h="385">
                <a:moveTo>
                  <a:pt x="0" y="384"/>
                </a:moveTo>
                <a:lnTo>
                  <a:pt x="1920" y="384"/>
                </a:lnTo>
                <a:lnTo>
                  <a:pt x="2256" y="0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533583" y="2782537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Heartbeat</a:t>
            </a: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4090670" y="4161757"/>
            <a:ext cx="166688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4685983" y="4161757"/>
            <a:ext cx="215900" cy="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47285" y="4197637"/>
            <a:ext cx="1645920" cy="1588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Rounded Rectangle 13"/>
          <p:cNvSpPr/>
          <p:nvPr/>
        </p:nvSpPr>
        <p:spPr bwMode="auto">
          <a:xfrm>
            <a:off x="365760" y="4659086"/>
            <a:ext cx="8412480" cy="2148840"/>
          </a:xfrm>
          <a:prstGeom prst="roundRect">
            <a:avLst>
              <a:gd name="adj" fmla="val 10272"/>
            </a:avLst>
          </a:prstGeom>
          <a:gradFill rotWithShape="0">
            <a:gsLst>
              <a:gs pos="1000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660" y="4663440"/>
            <a:ext cx="810314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Validation Wizard</a:t>
            </a: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Support for GUID partition table (GPT) disks in cluster storage</a:t>
            </a: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Improved cluster setup and migration</a:t>
            </a: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Improvements to stability and security – no single point of failure</a:t>
            </a: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IPv6 support</a:t>
            </a: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Geographically dispersed clusters</a:t>
            </a:r>
          </a:p>
        </p:txBody>
      </p:sp>
      <p:pic>
        <p:nvPicPr>
          <p:cNvPr id="16" name="Picture 1" descr="D:\Aeshen\TechNet 2006\12-December\Msft-longhorn-papers\TDM Deck\Windows Illustration Icons\Lapt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717" y="586597"/>
            <a:ext cx="1309580" cy="1309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D:\Aeshen\TechNet 2006\12-December\Msft-longhorn-papers\TDM Deck\Windows Illustration Icons\Compu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3221" y="578052"/>
            <a:ext cx="1279622" cy="1279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hape 32"/>
          <p:cNvCxnSpPr>
            <a:stCxn id="21" idx="0"/>
            <a:endCxn id="6" idx="2"/>
          </p:cNvCxnSpPr>
          <p:nvPr/>
        </p:nvCxnSpPr>
        <p:spPr bwMode="auto">
          <a:xfrm rot="5400000" flipH="1" flipV="1">
            <a:off x="2830773" y="515898"/>
            <a:ext cx="308007" cy="3087819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hape 43"/>
          <p:cNvCxnSpPr>
            <a:stCxn id="25" idx="0"/>
            <a:endCxn id="6" idx="2"/>
          </p:cNvCxnSpPr>
          <p:nvPr/>
        </p:nvCxnSpPr>
        <p:spPr bwMode="auto">
          <a:xfrm rot="16200000" flipV="1">
            <a:off x="6067784" y="366706"/>
            <a:ext cx="307045" cy="3385239"/>
          </a:xfrm>
          <a:prstGeom prst="bentConnector3">
            <a:avLst>
              <a:gd name="adj1" fmla="val 50000"/>
            </a:avLst>
          </a:prstGeom>
          <a:gradFill rotWithShape="0">
            <a:gsLst>
              <a:gs pos="0">
                <a:schemeClr val="accent2">
                  <a:gamma/>
                  <a:shade val="5725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0" name="Group 19"/>
          <p:cNvGrpSpPr/>
          <p:nvPr/>
        </p:nvGrpSpPr>
        <p:grpSpPr>
          <a:xfrm>
            <a:off x="770021" y="2213810"/>
            <a:ext cx="1483069" cy="1740723"/>
            <a:chOff x="1066052" y="1994125"/>
            <a:chExt cx="1187038" cy="1469520"/>
          </a:xfrm>
        </p:grpSpPr>
        <p:pic>
          <p:nvPicPr>
            <p:cNvPr id="21" name="Picture 4" descr="C:\Users\Administrator\Desktop\Specs to Update\PNGs\Serv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052" y="1994125"/>
              <a:ext cx="1073880" cy="14695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 rot="363490">
              <a:off x="1172153" y="2047263"/>
              <a:ext cx="1080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Node</a:t>
              </a:r>
              <a:b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</a:b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603504" y="2878974"/>
            <a:ext cx="1481328" cy="474662"/>
          </a:xfrm>
          <a:prstGeom prst="roundRect">
            <a:avLst>
              <a:gd name="adj" fmla="val 12495"/>
            </a:avLst>
          </a:prstGeom>
          <a:gradFill flip="none" rotWithShape="1">
            <a:gsLst>
              <a:gs pos="0">
                <a:srgbClr val="00B050">
                  <a:alpha val="60000"/>
                </a:srgbClr>
              </a:gs>
              <a:gs pos="100000">
                <a:srgbClr val="66FF33">
                  <a:alpha val="60000"/>
                </a:srgbClr>
              </a:gs>
            </a:gsLst>
            <a:lin ang="27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46038" rIns="0" bIns="46038" anchor="ctr" anchorCtr="1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Active Node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243867" y="2212848"/>
            <a:ext cx="1481328" cy="1737360"/>
            <a:chOff x="1066052" y="1994125"/>
            <a:chExt cx="1187038" cy="1469520"/>
          </a:xfrm>
        </p:grpSpPr>
        <p:pic>
          <p:nvPicPr>
            <p:cNvPr id="25" name="Picture 4" descr="C:\Users\Administrator\Desktop\Specs to Update\PNGs\Serve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6052" y="1994125"/>
              <a:ext cx="1073880" cy="14695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 rot="363490">
              <a:off x="1172153" y="2047263"/>
              <a:ext cx="1080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Node</a:t>
              </a:r>
              <a:b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</a:b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B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AutoShape 47"/>
          <p:cNvSpPr>
            <a:spLocks noChangeArrowheads="1"/>
          </p:cNvSpPr>
          <p:nvPr/>
        </p:nvSpPr>
        <p:spPr bwMode="auto">
          <a:xfrm>
            <a:off x="7077456" y="2880360"/>
            <a:ext cx="1478598" cy="474662"/>
          </a:xfrm>
          <a:prstGeom prst="roundRect">
            <a:avLst>
              <a:gd name="adj" fmla="val 12495"/>
            </a:avLst>
          </a:prstGeom>
          <a:gradFill flip="none" rotWithShape="1">
            <a:gsLst>
              <a:gs pos="0">
                <a:srgbClr val="00B050">
                  <a:alpha val="60000"/>
                </a:srgbClr>
              </a:gs>
              <a:gs pos="100000">
                <a:srgbClr val="66FF33">
                  <a:alpha val="60000"/>
                </a:srgbClr>
              </a:gs>
            </a:gsLst>
            <a:lin ang="2700000" scaled="1"/>
            <a:tileRect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46038" rIns="0" bIns="46038" anchor="ctr" anchorCtr="1"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Passive Node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57270" y="3792355"/>
            <a:ext cx="1968500" cy="760394"/>
            <a:chOff x="3557270" y="3792355"/>
            <a:chExt cx="1968500" cy="760394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557270" y="3792355"/>
              <a:ext cx="1968500" cy="76039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20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Picture 3" descr="D:\Aeshen\TechNet 2006\12-December\Msft-longhorn-papers\TDM Deck\Windows Illustration Icons\New\cylinder_data_aqu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43423" y="3857626"/>
              <a:ext cx="513908" cy="6263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" descr="D:\Aeshen\TechNet 2006\12-December\Msft-longhorn-papers\TDM Deck\Windows Illustration Icons\New\cylinder_data_aqu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74287" y="3861170"/>
              <a:ext cx="513908" cy="6263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" descr="D:\Aeshen\TechNet 2006\12-December\Msft-longhorn-papers\TDM Deck\Windows Illustration Icons\New\cylinder_data_aqu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05153" y="3858768"/>
              <a:ext cx="513908" cy="62632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4" grpId="0" animBg="1"/>
      <p:bldP spid="23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Branch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Office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EMEA gree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0"/>
            <a:ext cx="3560762" cy="60166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546916" y="2326701"/>
            <a:ext cx="10823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Hub Site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223760" y="5559425"/>
            <a:ext cx="162416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Branch Office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55045" y="583894"/>
            <a:ext cx="1784733" cy="1751681"/>
            <a:chOff x="5255045" y="583894"/>
            <a:chExt cx="1784733" cy="1751681"/>
          </a:xfrm>
        </p:grpSpPr>
        <p:sp>
          <p:nvSpPr>
            <p:cNvPr id="10" name="Oval 9"/>
            <p:cNvSpPr/>
            <p:nvPr/>
          </p:nvSpPr>
          <p:spPr bwMode="auto">
            <a:xfrm>
              <a:off x="5255045" y="583894"/>
              <a:ext cx="1784733" cy="175168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D4D4D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9158" y="1388012"/>
              <a:ext cx="676390" cy="6763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2189" y="1150927"/>
              <a:ext cx="551725" cy="754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3577" y="708417"/>
              <a:ext cx="551725" cy="754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7203194" y="3854067"/>
            <a:ext cx="1784733" cy="1751681"/>
            <a:chOff x="7170144" y="2157470"/>
            <a:chExt cx="1784733" cy="1751681"/>
          </a:xfrm>
        </p:grpSpPr>
        <p:sp>
          <p:nvSpPr>
            <p:cNvPr id="15" name="Oval 14"/>
            <p:cNvSpPr/>
            <p:nvPr/>
          </p:nvSpPr>
          <p:spPr bwMode="auto">
            <a:xfrm>
              <a:off x="7170144" y="2157470"/>
              <a:ext cx="1784733" cy="1751681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1">
                    <a:lumMod val="75000"/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D4D4D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indent="0" algn="ctr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74257" y="2961588"/>
              <a:ext cx="676390" cy="6763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 descr="D:\Aeshen\TechNet 2006\12-December\Msft-longhorn-papers\TDM Deck\Windows Illustration Icons\Serve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28676" y="2281993"/>
              <a:ext cx="551725" cy="754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" descr="D:\Aeshen\TechNet 2006\12-December\Msft-longhorn-papers\TDM Deck\Windows Illustration Icons\Comput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77501" y="2750432"/>
              <a:ext cx="676390" cy="6763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Arc 18"/>
          <p:cNvSpPr/>
          <p:nvPr/>
        </p:nvSpPr>
        <p:spPr bwMode="auto">
          <a:xfrm rot="19900584">
            <a:off x="6512387" y="1777474"/>
            <a:ext cx="1054934" cy="2722796"/>
          </a:xfrm>
          <a:prstGeom prst="arc">
            <a:avLst>
              <a:gd name="adj1" fmla="val 17062574"/>
              <a:gd name="adj2" fmla="val 4402144"/>
            </a:avLst>
          </a:prstGeom>
          <a:noFill/>
          <a:ln w="12700" cap="flat" cmpd="sng" algn="ctr">
            <a:solidFill>
              <a:srgbClr val="FFFFA3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C0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balanced" dir="t"/>
            </a:scene3d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39025" y="860641"/>
            <a:ext cx="4513846" cy="5530110"/>
          </a:xfrm>
          <a:prstGeom prst="roundRect">
            <a:avLst>
              <a:gd name="adj" fmla="val 7558"/>
            </a:avLst>
          </a:prstGeom>
          <a:gradFill rotWithShape="0">
            <a:gsLst>
              <a:gs pos="0">
                <a:schemeClr val="accent2">
                  <a:lumMod val="50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305" y="1081098"/>
            <a:ext cx="4411227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algn="l">
              <a:lnSpc>
                <a:spcPct val="100000"/>
              </a:lnSpc>
              <a:spcAft>
                <a:spcPts val="300"/>
              </a:spcAft>
              <a:buBlip>
                <a:blip r:embed="rId6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Optimization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fr-F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SysVol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Replication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DFS </a:t>
            </a:r>
            <a:r>
              <a:rPr lang="fr-F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Replication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fr-F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Protocols</a:t>
            </a:r>
            <a:endParaRPr lang="fr-F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2575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BitLocker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Server Core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Read-Only Domain Controller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Separation</a:t>
            </a:r>
          </a:p>
          <a:p>
            <a:pPr marL="282575" lvl="0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400" kern="0" dirty="0" smtClean="0">
                <a:solidFill>
                  <a:schemeClr val="bg1"/>
                </a:solidFill>
              </a:rPr>
              <a:t>Administration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 Management Console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PowerShell,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WinRS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WinRM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Virtualization</a:t>
            </a:r>
          </a:p>
          <a:p>
            <a:pPr marL="739775" lvl="1" indent="-282575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Blip>
                <a:blip r:embed="rId6"/>
              </a:buBlip>
            </a:pP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Restartable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Active Directory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1357290" y="2714620"/>
            <a:ext cx="6846667" cy="1477777"/>
          </a:xfrm>
          <a:prstGeom prst="rect">
            <a:avLst/>
          </a:prstGeom>
          <a:noFill/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AU" sz="9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© 2005 Microsoft Corporation. All rights reserved.</a:t>
            </a:r>
          </a:p>
          <a:p>
            <a:pPr algn="ctr" eaLnBrk="0" hangingPunct="0"/>
            <a:r>
              <a:rPr lang="en-AU" sz="800">
                <a:solidFill>
                  <a:schemeClr val="bg1"/>
                </a:solidFill>
                <a:effectLst/>
                <a:latin typeface="Segoe Semibold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pic>
        <p:nvPicPr>
          <p:cNvPr id="6" name="Picture 4" descr="WS08_v_rgb_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000240"/>
            <a:ext cx="5543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3857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More Control and Flexibility</a:t>
            </a:r>
            <a:endParaRPr kumimoji="0" lang="sk-SK" sz="44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5214950"/>
            <a:ext cx="8035925" cy="1422400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 Konopelec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Technology Solution Professional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vitalis.konopelec@microsoft.com</a:t>
            </a:r>
            <a:endParaRPr lang="en-AU" sz="2400" dirty="0">
              <a:solidFill>
                <a:schemeClr val="bg1"/>
              </a:solidFill>
            </a:endParaRPr>
          </a:p>
          <a:p>
            <a:pPr algn="l" eaLnBrk="1" hangingPunct="1">
              <a:defRPr/>
            </a:pPr>
            <a:r>
              <a:rPr lang="en-AU" sz="2400" dirty="0">
                <a:solidFill>
                  <a:schemeClr val="bg1"/>
                </a:solidFill>
              </a:rPr>
              <a:t>Microsoft </a:t>
            </a:r>
            <a:r>
              <a:rPr lang="sk-SK" sz="2400" dirty="0" smtClean="0">
                <a:solidFill>
                  <a:schemeClr val="bg1"/>
                </a:solidFill>
              </a:rPr>
              <a:t>Slovakia s.r.o.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Windows Server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2008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5500726" cy="37147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Server Manager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Managing Server Roles</a:t>
            </a:r>
            <a:endParaRPr kumimoji="0" lang="en-US" sz="28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PowerShell</a:t>
            </a: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Server Core</a:t>
            </a:r>
            <a:endParaRPr kumimoji="0" lang="en-US" sz="28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Windows Deployment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Services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Failover  Clustering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Branch Office Deployments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kumimoji="0" lang="en-US" sz="28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Windows Server 2008</a:t>
            </a:r>
          </a:p>
        </p:txBody>
      </p:sp>
      <p:pic>
        <p:nvPicPr>
          <p:cNvPr id="6" name="Picture 1" descr="D:\Aeshen\TechNet 2006\12-December\Msft-longhorn-papers\Decks\Graphics\MngWinSrvLH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15" y="3123859"/>
            <a:ext cx="3663315" cy="2743200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Aeshen\TechNet 2006\12-December\Msft-longhorn-papers\Decks\Graphics\MngWinSrvLH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959" y="2183236"/>
            <a:ext cx="4043648" cy="2892647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D:\Aeshen\TechNet 2006\12-December\Msft-longhorn-papers\Decks\Graphics\MngWinSrvLH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9425" y="1268835"/>
            <a:ext cx="4043648" cy="2892647"/>
          </a:xfrm>
          <a:prstGeom prst="rect">
            <a:avLst/>
          </a:prstGeom>
          <a:noFill/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1750"/>
          <p:cNvSpPr txBox="1">
            <a:spLocks noChangeArrowheads="1"/>
          </p:cNvSpPr>
          <p:nvPr/>
        </p:nvSpPr>
        <p:spPr bwMode="auto">
          <a:xfrm>
            <a:off x="6713316" y="4178262"/>
            <a:ext cx="2024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Server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Manager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10" name="TextBox 31746"/>
          <p:cNvSpPr txBox="1">
            <a:spLocks noChangeArrowheads="1"/>
          </p:cNvSpPr>
          <p:nvPr/>
        </p:nvSpPr>
        <p:spPr bwMode="auto">
          <a:xfrm>
            <a:off x="1632030" y="5887318"/>
            <a:ext cx="238376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Product Installation</a:t>
            </a:r>
          </a:p>
        </p:txBody>
      </p:sp>
      <p:sp>
        <p:nvSpPr>
          <p:cNvPr id="11" name="TextBox 31748"/>
          <p:cNvSpPr txBox="1">
            <a:spLocks noChangeArrowheads="1"/>
          </p:cNvSpPr>
          <p:nvPr/>
        </p:nvSpPr>
        <p:spPr bwMode="auto">
          <a:xfrm>
            <a:off x="4085863" y="5082399"/>
            <a:ext cx="247321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Initial Configuration</a:t>
            </a:r>
          </a:p>
        </p:txBody>
      </p:sp>
      <p:pic>
        <p:nvPicPr>
          <p:cNvPr id="12" name="Picture 2" descr="D:\Aeshen\TechNet 2006\12-December\Msft-longhorn-papers\Decks\Graphics\MngWinSrvLH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085" y="1092360"/>
            <a:ext cx="7629525" cy="54578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D:\Aeshen\TechNet 2006\12-December\Msft-longhorn-papers\Decks\Graphics\MngWinSrvLH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143" y="1099950"/>
            <a:ext cx="7629525" cy="54578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Server Manager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Initial Configuration Tasks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Server Manager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Other management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Roles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914400" cy="15716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Managing and configuring Server Roles and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icrosoft logo and tagline"/>
          <p:cNvPicPr>
            <a:picLocks noChangeAspect="1" noChangeArrowheads="1"/>
          </p:cNvPicPr>
          <p:nvPr/>
        </p:nvPicPr>
        <p:blipFill>
          <a:blip r:embed="rId3">
            <a:lum bright="50000"/>
          </a:blip>
          <a:srcRect/>
          <a:stretch>
            <a:fillRect/>
          </a:stretch>
        </p:blipFill>
        <p:spPr bwMode="black">
          <a:xfrm>
            <a:off x="6715140" y="6215082"/>
            <a:ext cx="2212970" cy="477645"/>
          </a:xfrm>
          <a:prstGeom prst="rect">
            <a:avLst/>
          </a:prstGeom>
          <a:noFill/>
          <a:effectLst/>
        </p:spPr>
      </p:pic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PowerShell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49190" y="4118493"/>
            <a:ext cx="4204607" cy="2245178"/>
          </a:xfrm>
          <a:prstGeom prst="roundRect">
            <a:avLst>
              <a:gd name="adj" fmla="val 11876"/>
            </a:avLst>
          </a:prstGeom>
          <a:gradFill>
            <a:gsLst>
              <a:gs pos="0">
                <a:srgbClr val="007635">
                  <a:alpha val="90000"/>
                </a:srgbClr>
              </a:gs>
              <a:gs pos="100000">
                <a:srgbClr val="00D25F">
                  <a:alpha val="90000"/>
                </a:srgbClr>
              </a:gs>
            </a:gsLst>
            <a:lin ang="2700000" scaled="1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8263" y="993914"/>
            <a:ext cx="8590643" cy="2968486"/>
          </a:xfrm>
          <a:prstGeom prst="roundRect">
            <a:avLst>
              <a:gd name="adj" fmla="val 11310"/>
            </a:avLst>
          </a:prstGeom>
          <a:gradFill>
            <a:gsLst>
              <a:gs pos="0">
                <a:schemeClr val="accent2">
                  <a:lumMod val="50000"/>
                  <a:alpha val="90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1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62586" y="1146316"/>
            <a:ext cx="8381999" cy="4693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New Command-line shell &amp; Scripting Language</a:t>
            </a:r>
            <a:endParaRPr lang="en-US" sz="2800" spc="-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3154" y="4118493"/>
            <a:ext cx="4204607" cy="2245178"/>
          </a:xfrm>
          <a:prstGeom prst="roundRect">
            <a:avLst>
              <a:gd name="adj" fmla="val 11876"/>
            </a:avLst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443439" y="4139993"/>
            <a:ext cx="2616109" cy="4801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Futures</a:t>
            </a:r>
            <a:endParaRPr lang="en-US" sz="2800" spc="-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15379" y="1850953"/>
            <a:ext cx="5728621" cy="1487587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Improves productivity &amp; control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Accelerates automation of system admin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Easy-to-use 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Works with existing scripts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Remote server management via WMI</a:t>
            </a:r>
          </a:p>
        </p:txBody>
      </p:sp>
      <p:pic>
        <p:nvPicPr>
          <p:cNvPr id="12" name="Picture 17" descr="hdr-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6699"/>
              </a:clrFrom>
              <a:clrTo>
                <a:srgbClr val="006699">
                  <a:alpha val="0"/>
                </a:srgbClr>
              </a:clrTo>
            </a:clrChange>
          </a:blip>
          <a:srcRect t="10000"/>
          <a:stretch>
            <a:fillRect/>
          </a:stretch>
        </p:blipFill>
        <p:spPr bwMode="auto">
          <a:xfrm>
            <a:off x="557731" y="5751343"/>
            <a:ext cx="2222746" cy="379399"/>
          </a:xfrm>
          <a:prstGeom prst="rect">
            <a:avLst/>
          </a:prstGeom>
          <a:noFill/>
        </p:spPr>
      </p:pic>
      <p:pic>
        <p:nvPicPr>
          <p:cNvPr id="13" name="Picture 11" descr="QuestlogoHigh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174" y="5302304"/>
            <a:ext cx="1648011" cy="299365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  <p:pic>
        <p:nvPicPr>
          <p:cNvPr id="14" name="Picture 13" descr="PowerGadgets_logo4C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42" y="5070996"/>
            <a:ext cx="2220513" cy="437448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  <p:pic>
        <p:nvPicPr>
          <p:cNvPr id="15" name="Picture 13" descr="nsoftware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2179" y="4728087"/>
            <a:ext cx="1717046" cy="331360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  <p:pic>
        <p:nvPicPr>
          <p:cNvPr id="16" name="Picture 16" descr="FA Logo_lar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327" y="4700876"/>
            <a:ext cx="1683653" cy="261257"/>
          </a:xfrm>
          <a:prstGeom prst="rect">
            <a:avLst/>
          </a:prstGeom>
          <a:gradFill rotWithShape="1">
            <a:gsLst>
              <a:gs pos="0">
                <a:schemeClr val="bg2">
                  <a:alpha val="32001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59661" y="4598032"/>
            <a:ext cx="3952050" cy="1107996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Will ship  in Windows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Admin GUIs layered over PowerShell</a:t>
            </a:r>
          </a:p>
          <a:p>
            <a:pPr marL="447675" indent="-447675" algn="l">
              <a:lnSpc>
                <a:spcPct val="100000"/>
              </a:lnSpc>
              <a:buBlip>
                <a:blip r:embed="rId4"/>
              </a:buBlip>
            </a:pPr>
            <a:r>
              <a:rPr lang="en-US" dirty="0" smtClean="0">
                <a:solidFill>
                  <a:schemeClr val="bg1"/>
                </a:solidFill>
              </a:rPr>
              <a:t>One-to-many remote management using WS-MGMT</a:t>
            </a:r>
          </a:p>
        </p:txBody>
      </p:sp>
      <p:pic>
        <p:nvPicPr>
          <p:cNvPr id="18" name="Picture 8" descr="b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9315" y="4181082"/>
            <a:ext cx="3592286" cy="39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114095" y="4139230"/>
            <a:ext cx="2502725" cy="4801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tx1"/>
                </a:solidFill>
                <a:latin typeface="+mn-lt"/>
              </a:rPr>
              <a:t>Partners</a:t>
            </a:r>
            <a:endParaRPr lang="en-US" sz="2800" spc="-12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Picture 1" descr="C:\Documents and Settings\Peter\Desktop\powershell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469" y="1992671"/>
            <a:ext cx="2136914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PowerShell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6032" y="3376299"/>
            <a:ext cx="8595360" cy="1337012"/>
          </a:xfrm>
          <a:prstGeom prst="roundRect">
            <a:avLst>
              <a:gd name="adj" fmla="val 11876"/>
            </a:avLst>
          </a:prstGeom>
          <a:gradFill>
            <a:gsLst>
              <a:gs pos="0">
                <a:schemeClr val="accent2">
                  <a:lumMod val="50000"/>
                  <a:alpha val="40000"/>
                </a:schemeClr>
              </a:gs>
              <a:gs pos="100000">
                <a:schemeClr val="accent2">
                  <a:alpha val="40000"/>
                </a:schemeClr>
              </a:gs>
            </a:gsLst>
            <a:lin ang="2700000" scaled="1"/>
          </a:gradFill>
          <a:ln w="127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6032" y="4778378"/>
            <a:ext cx="8595360" cy="1865332"/>
          </a:xfrm>
          <a:prstGeom prst="roundRect">
            <a:avLst>
              <a:gd name="adj" fmla="val 11876"/>
            </a:avLst>
          </a:prstGeom>
          <a:gradFill>
            <a:gsLst>
              <a:gs pos="0">
                <a:srgbClr val="B88C00">
                  <a:alpha val="40000"/>
                </a:srgbClr>
              </a:gs>
              <a:gs pos="100000">
                <a:srgbClr val="FFC000">
                  <a:alpha val="40000"/>
                </a:srgbClr>
              </a:gs>
            </a:gsLst>
            <a:lin ang="2700000" scaled="1"/>
          </a:gradFill>
          <a:ln w="12700">
            <a:solidFill>
              <a:srgbClr val="F2B8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8262" y="913654"/>
            <a:ext cx="8595360" cy="2407736"/>
          </a:xfrm>
          <a:prstGeom prst="roundRect">
            <a:avLst>
              <a:gd name="adj" fmla="val 10777"/>
            </a:avLst>
          </a:prstGeom>
          <a:gradFill>
            <a:gsLst>
              <a:gs pos="0">
                <a:srgbClr val="007033">
                  <a:alpha val="40000"/>
                </a:srgbClr>
              </a:gs>
              <a:gs pos="100000">
                <a:srgbClr val="00C057">
                  <a:alpha val="40000"/>
                </a:srgbClr>
              </a:gs>
            </a:gsLst>
            <a:lin ang="2700000" scaled="1"/>
          </a:gradFill>
          <a:ln w="12700">
            <a:solidFill>
              <a:srgbClr val="007033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eaLnBrk="1" hangingPunct="1">
              <a:lnSpc>
                <a:spcPct val="100000"/>
              </a:lnSpc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79120" y="1879148"/>
            <a:ext cx="3403134" cy="4693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Hundreds of Scripts </a:t>
            </a:r>
            <a:endParaRPr lang="en-US" sz="2800" spc="-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668885" y="3564064"/>
            <a:ext cx="3019195" cy="86177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Books &amp; Training </a:t>
            </a:r>
            <a:br>
              <a:rPr lang="en-US" sz="2800" spc="-12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Materials</a:t>
            </a:r>
            <a:endParaRPr lang="en-US" sz="2800" spc="-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80492" y="5463984"/>
            <a:ext cx="3491553" cy="4693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6197" tIns="38098" rIns="76197" bIns="38098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spc="-120" dirty="0" smtClean="0">
                <a:solidFill>
                  <a:schemeClr val="bg1"/>
                </a:solidFill>
                <a:latin typeface="+mn-lt"/>
              </a:rPr>
              <a:t>Community Support</a:t>
            </a:r>
            <a:endParaRPr lang="en-US" sz="2800" spc="-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70400" y="4826184"/>
            <a:ext cx="3193178" cy="153888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MS MVPs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PowerShell Team Blog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Active Newsgroup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Channel 9: DFO Show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IIS.net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70400" y="3521496"/>
            <a:ext cx="3356462" cy="92333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Manning Publications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O’Reilly Media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chemeClr val="bg1"/>
                </a:solidFill>
              </a:rPr>
              <a:t>Sapien</a:t>
            </a:r>
            <a:r>
              <a:rPr lang="en-US" sz="2000" dirty="0" smtClean="0">
                <a:solidFill>
                  <a:schemeClr val="bg1"/>
                </a:solidFill>
              </a:rPr>
              <a:t> Press &amp; others…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378960" y="1093109"/>
            <a:ext cx="4399280" cy="2091413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TechNet </a:t>
            </a:r>
            <a:r>
              <a:rPr lang="en-US" sz="2000" dirty="0" err="1" smtClean="0">
                <a:solidFill>
                  <a:schemeClr val="bg1"/>
                </a:solidFill>
              </a:rPr>
              <a:t>ScriptCenter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04875" lvl="1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Exchange Server 2007</a:t>
            </a:r>
          </a:p>
          <a:p>
            <a:pPr marL="904875" lvl="1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Terminal Server</a:t>
            </a:r>
          </a:p>
          <a:p>
            <a:pPr marL="904875" lvl="1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WMI, Registry, Hardware, etc.</a:t>
            </a:r>
          </a:p>
          <a:p>
            <a:pPr marL="904875" lvl="1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Community-Submitted scripts</a:t>
            </a:r>
          </a:p>
          <a:p>
            <a:pPr marL="447675" indent="-447675" algn="l"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chemeClr val="bg1"/>
                </a:solidFill>
              </a:rPr>
              <a:t>MyITForum.com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-33338" y="0"/>
            <a:ext cx="9177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31750" prstMaterial="dkEdge">
              <a:bevelT w="38100" h="38100"/>
            </a:sp3d>
          </a:bodyPr>
          <a:lstStyle/>
          <a:p>
            <a:pPr lvl="1">
              <a:spcBef>
                <a:spcPct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PowerShell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914400" cy="2209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PowerShell</a:t>
            </a: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console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Creating and executing scripts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cmdlets</a:t>
            </a:r>
            <a:endParaRPr lang="en-US" sz="2800" noProof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1" i="1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399</Words>
  <Application>Microsoft Office PowerPoint</Application>
  <PresentationFormat>On-screen Show (4:3)</PresentationFormat>
  <Paragraphs>142</Paragraphs>
  <Slides>17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vs systems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vito</dc:creator>
  <cp:lastModifiedBy>Vito Konopelec</cp:lastModifiedBy>
  <cp:revision>82</cp:revision>
  <dcterms:created xsi:type="dcterms:W3CDTF">2008-02-03T13:26:47Z</dcterms:created>
  <dcterms:modified xsi:type="dcterms:W3CDTF">2008-02-29T11:46:41Z</dcterms:modified>
</cp:coreProperties>
</file>