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93" r:id="rId1"/>
  </p:sldMasterIdLst>
  <p:notesMasterIdLst>
    <p:notesMasterId r:id="rId33"/>
  </p:notesMasterIdLst>
  <p:handoutMasterIdLst>
    <p:handoutMasterId r:id="rId34"/>
  </p:handout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4" r:id="rId22"/>
    <p:sldId id="285" r:id="rId23"/>
    <p:sldId id="286" r:id="rId24"/>
    <p:sldId id="287" r:id="rId25"/>
    <p:sldId id="288" r:id="rId26"/>
    <p:sldId id="289" r:id="rId27"/>
    <p:sldId id="290" r:id="rId28"/>
    <p:sldId id="291" r:id="rId29"/>
    <p:sldId id="293" r:id="rId30"/>
    <p:sldId id="262" r:id="rId31"/>
    <p:sldId id="259" r:id="rId32"/>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6A66E"/>
    <a:srgbClr val="F6AE1E"/>
    <a:srgbClr val="070B2F"/>
    <a:srgbClr val="003458"/>
    <a:srgbClr val="0099FF"/>
    <a:srgbClr val="FFFFFF"/>
    <a:srgbClr val="C0C0C0"/>
    <a:srgbClr val="FF3300"/>
    <a:srgbClr val="9F9F9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389" autoAdjust="0"/>
    <p:restoredTop sz="96105" autoAdjust="0"/>
  </p:normalViewPr>
  <p:slideViewPr>
    <p:cSldViewPr>
      <p:cViewPr varScale="1">
        <p:scale>
          <a:sx n="87" d="100"/>
          <a:sy n="87" d="100"/>
        </p:scale>
        <p:origin x="-1158" y="-84"/>
      </p:cViewPr>
      <p:guideLst>
        <p:guide orient="horz" pos="144"/>
        <p:guide orient="horz" pos="912"/>
        <p:guide orient="horz" pos="1484"/>
        <p:guide orient="horz" pos="1200"/>
        <p:guide orient="horz" pos="2736"/>
        <p:guide orient="horz" pos="4319"/>
        <p:guide pos="2880"/>
        <p:guide pos="240"/>
        <p:guide pos="460"/>
        <p:guide pos="5520"/>
        <p:guide pos="863"/>
        <p:guide pos="5299"/>
      </p:guideLst>
    </p:cSldViewPr>
  </p:slideViewPr>
  <p:notesTextViewPr>
    <p:cViewPr>
      <p:scale>
        <a:sx n="100" d="100"/>
        <a:sy n="100" d="100"/>
      </p:scale>
      <p:origin x="0" y="0"/>
    </p:cViewPr>
  </p:notesTextViewPr>
  <p:sorterViewPr>
    <p:cViewPr>
      <p:scale>
        <a:sx n="100" d="100"/>
        <a:sy n="100" d="100"/>
      </p:scale>
      <p:origin x="0" y="0"/>
    </p:cViewPr>
  </p:sorterViewPr>
  <p:notesViewPr>
    <p:cSldViewPr showGuides="1">
      <p:cViewPr varScale="1">
        <p:scale>
          <a:sx n="85" d="100"/>
          <a:sy n="85" d="100"/>
        </p:scale>
        <p:origin x="-3244" y="-103"/>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3B145A-5705-4DD1-9128-8A4249359D1C}" type="doc">
      <dgm:prSet loTypeId="urn:microsoft.com/office/officeart/2005/8/layout/orgChart1" loCatId="hierarchy" qsTypeId="urn:microsoft.com/office/officeart/2005/8/quickstyle/simple1" qsCatId="simple" csTypeId="urn:microsoft.com/office/officeart/2005/8/colors/accent1_2" csCatId="accent1" phldr="1"/>
      <dgm:spPr/>
    </dgm:pt>
    <dgm:pt modelId="{897A4318-F936-4ECB-8167-5A3C880AFC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a:t>
          </a:r>
        </a:p>
      </dgm:t>
    </dgm:pt>
    <dgm:pt modelId="{9B6D1698-7EB3-42C5-B53A-E87111045A33}" type="parTrans" cxnId="{E34491AC-299E-46B8-ABEB-1C9A1A3E923E}">
      <dgm:prSet/>
      <dgm:spPr/>
      <dgm:t>
        <a:bodyPr/>
        <a:lstStyle/>
        <a:p>
          <a:endParaRPr lang="en-US"/>
        </a:p>
      </dgm:t>
    </dgm:pt>
    <dgm:pt modelId="{87399F22-A417-49B0-BAD2-03601D025CB0}" type="sibTrans" cxnId="{E34491AC-299E-46B8-ABEB-1C9A1A3E923E}">
      <dgm:prSet/>
      <dgm:spPr/>
      <dgm:t>
        <a:bodyPr/>
        <a:lstStyle/>
        <a:p>
          <a:endParaRPr lang="en-US"/>
        </a:p>
      </dgm:t>
    </dgm:pt>
    <dgm:pt modelId="{5F444258-D6A4-47AD-9CFA-9A8D360B738A}">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/1/</a:t>
          </a:r>
        </a:p>
      </dgm:t>
    </dgm:pt>
    <dgm:pt modelId="{FEE1C8F4-BBCD-4BA1-9FE5-0235C99AE9E8}" type="parTrans" cxnId="{01740E5B-611F-410B-895A-E55996B660FE}">
      <dgm:prSet/>
      <dgm:spPr/>
      <dgm:t>
        <a:bodyPr/>
        <a:lstStyle/>
        <a:p>
          <a:endParaRPr lang="en-US"/>
        </a:p>
      </dgm:t>
    </dgm:pt>
    <dgm:pt modelId="{A53A579F-B2FF-40AF-B1BA-A8E9DC19B437}" type="sibTrans" cxnId="{01740E5B-611F-410B-895A-E55996B660FE}">
      <dgm:prSet/>
      <dgm:spPr/>
      <dgm:t>
        <a:bodyPr/>
        <a:lstStyle/>
        <a:p>
          <a:endParaRPr lang="en-US"/>
        </a:p>
      </dgm:t>
    </dgm:pt>
    <dgm:pt modelId="{9416140F-3A4A-45FC-A19A-7196E1F3D71C}">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/1/1/</a:t>
          </a:r>
        </a:p>
      </dgm:t>
    </dgm:pt>
    <dgm:pt modelId="{2B3C730E-1BED-44A2-AC88-89F076E72F3B}" type="parTrans" cxnId="{CBEE916A-1543-49C8-845B-60CE1CE4385C}">
      <dgm:prSet/>
      <dgm:spPr/>
      <dgm:t>
        <a:bodyPr/>
        <a:lstStyle/>
        <a:p>
          <a:endParaRPr lang="en-US"/>
        </a:p>
      </dgm:t>
    </dgm:pt>
    <dgm:pt modelId="{6CA36E91-42E0-4C2F-BB45-4E128D6396CE}" type="sibTrans" cxnId="{CBEE916A-1543-49C8-845B-60CE1CE4385C}">
      <dgm:prSet/>
      <dgm:spPr/>
      <dgm:t>
        <a:bodyPr/>
        <a:lstStyle/>
        <a:p>
          <a:endParaRPr lang="en-US"/>
        </a:p>
      </dgm:t>
    </dgm:pt>
    <dgm:pt modelId="{6F0E9135-1AA8-4142-9593-6A9DED972D6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/1/1/1/</a:t>
          </a:r>
        </a:p>
      </dgm:t>
    </dgm:pt>
    <dgm:pt modelId="{0D0AB614-38F5-4419-814C-1DE3BFB71FFC}" type="parTrans" cxnId="{A7C97FB4-27D5-4824-8891-1F2C6FCAAEE4}">
      <dgm:prSet/>
      <dgm:spPr/>
      <dgm:t>
        <a:bodyPr/>
        <a:lstStyle/>
        <a:p>
          <a:endParaRPr lang="en-US"/>
        </a:p>
      </dgm:t>
    </dgm:pt>
    <dgm:pt modelId="{90EA5640-84B7-4D5D-842A-49CD84955B82}" type="sibTrans" cxnId="{A7C97FB4-27D5-4824-8891-1F2C6FCAAEE4}">
      <dgm:prSet/>
      <dgm:spPr/>
      <dgm:t>
        <a:bodyPr/>
        <a:lstStyle/>
        <a:p>
          <a:endParaRPr lang="en-US"/>
        </a:p>
      </dgm:t>
    </dgm:pt>
    <dgm:pt modelId="{709010C0-3F95-41F3-8850-9580328A05E8}">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/1/1/2/</a:t>
          </a:r>
        </a:p>
      </dgm:t>
    </dgm:pt>
    <dgm:pt modelId="{369ED3BD-8563-4F7E-A998-6D0E07493B74}" type="parTrans" cxnId="{6682A964-17CA-4E80-BFBC-712B70941C15}">
      <dgm:prSet/>
      <dgm:spPr/>
      <dgm:t>
        <a:bodyPr/>
        <a:lstStyle/>
        <a:p>
          <a:endParaRPr lang="en-US"/>
        </a:p>
      </dgm:t>
    </dgm:pt>
    <dgm:pt modelId="{F592A8D5-4CBF-458C-BEE2-FA09A7CDA0E3}" type="sibTrans" cxnId="{6682A964-17CA-4E80-BFBC-712B70941C15}">
      <dgm:prSet/>
      <dgm:spPr/>
      <dgm:t>
        <a:bodyPr/>
        <a:lstStyle/>
        <a:p>
          <a:endParaRPr lang="en-US"/>
        </a:p>
      </dgm:t>
    </dgm:pt>
    <dgm:pt modelId="{7E3EC2BE-0CD3-4FAA-8F96-6795C03D3933}">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/1/2/</a:t>
          </a:r>
        </a:p>
      </dgm:t>
    </dgm:pt>
    <dgm:pt modelId="{C937BAB4-F43F-4356-B527-E1DCFC9CC4A8}" type="parTrans" cxnId="{EC812CE9-2E37-4602-BCED-C57442D2AB94}">
      <dgm:prSet/>
      <dgm:spPr/>
      <dgm:t>
        <a:bodyPr/>
        <a:lstStyle/>
        <a:p>
          <a:endParaRPr lang="en-US"/>
        </a:p>
      </dgm:t>
    </dgm:pt>
    <dgm:pt modelId="{50E16F3A-DCA9-482F-8D72-56DC3202430D}" type="sibTrans" cxnId="{EC812CE9-2E37-4602-BCED-C57442D2AB94}">
      <dgm:prSet/>
      <dgm:spPr/>
      <dgm:t>
        <a:bodyPr/>
        <a:lstStyle/>
        <a:p>
          <a:endParaRPr lang="en-US"/>
        </a:p>
      </dgm:t>
    </dgm:pt>
    <dgm:pt modelId="{D539A9AB-5C09-44D3-AB0B-986AEF1AFC66}">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/2/</a:t>
          </a:r>
        </a:p>
      </dgm:t>
    </dgm:pt>
    <dgm:pt modelId="{3D5C1343-2FBA-4F2D-B062-734F757B5708}" type="parTrans" cxnId="{EFAD40D8-E72F-45B6-82F8-78E2C6FD3740}">
      <dgm:prSet/>
      <dgm:spPr/>
      <dgm:t>
        <a:bodyPr/>
        <a:lstStyle/>
        <a:p>
          <a:endParaRPr lang="en-US"/>
        </a:p>
      </dgm:t>
    </dgm:pt>
    <dgm:pt modelId="{16BE0C31-6AAC-4597-A2E3-51EA032905FB}" type="sibTrans" cxnId="{EFAD40D8-E72F-45B6-82F8-78E2C6FD3740}">
      <dgm:prSet/>
      <dgm:spPr/>
      <dgm:t>
        <a:bodyPr/>
        <a:lstStyle/>
        <a:p>
          <a:endParaRPr lang="en-US"/>
        </a:p>
      </dgm:t>
    </dgm:pt>
    <dgm:pt modelId="{D7E9920A-FAC0-4B05-AB0F-E93A986D4F74}">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/3/</a:t>
          </a:r>
        </a:p>
      </dgm:t>
    </dgm:pt>
    <dgm:pt modelId="{63AF6015-D131-4FF0-BA13-003C2A40DC02}" type="parTrans" cxnId="{994C1470-5974-4C4A-8623-E481A53F913E}">
      <dgm:prSet/>
      <dgm:spPr/>
      <dgm:t>
        <a:bodyPr/>
        <a:lstStyle/>
        <a:p>
          <a:endParaRPr lang="en-US"/>
        </a:p>
      </dgm:t>
    </dgm:pt>
    <dgm:pt modelId="{CBF1406E-3948-4BB8-A8C3-3FA44A51F8E8}" type="sibTrans" cxnId="{994C1470-5974-4C4A-8623-E481A53F913E}">
      <dgm:prSet/>
      <dgm:spPr/>
      <dgm:t>
        <a:bodyPr/>
        <a:lstStyle/>
        <a:p>
          <a:endParaRPr lang="en-US"/>
        </a:p>
      </dgm:t>
    </dgm:pt>
    <dgm:pt modelId="{71B8FBCC-9B8E-4730-88EC-8489076ADF27}">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/3/1/</a:t>
          </a:r>
        </a:p>
      </dgm:t>
    </dgm:pt>
    <dgm:pt modelId="{A6C43D51-7947-4808-98C5-3315FEE8FB68}" type="parTrans" cxnId="{6EB144A6-4BCC-42D6-BB30-49C221A06960}">
      <dgm:prSet/>
      <dgm:spPr/>
      <dgm:t>
        <a:bodyPr/>
        <a:lstStyle/>
        <a:p>
          <a:endParaRPr lang="en-US"/>
        </a:p>
      </dgm:t>
    </dgm:pt>
    <dgm:pt modelId="{B249683B-91A8-45F3-ADC2-571F4FAC21A7}" type="sibTrans" cxnId="{6EB144A6-4BCC-42D6-BB30-49C221A06960}">
      <dgm:prSet/>
      <dgm:spPr/>
      <dgm:t>
        <a:bodyPr/>
        <a:lstStyle/>
        <a:p>
          <a:endParaRPr lang="en-US"/>
        </a:p>
      </dgm:t>
    </dgm:pt>
    <dgm:pt modelId="{E253364C-E1DF-4189-B0DD-7A7220BC8565}">
      <dgm:prSet/>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cs typeface="Arial" pitchFamily="34" charset="0"/>
            </a:rPr>
            <a:t>/3/2/</a:t>
          </a:r>
        </a:p>
      </dgm:t>
    </dgm:pt>
    <dgm:pt modelId="{968680B6-94C1-4A5E-86DE-D26E071D1FBD}" type="parTrans" cxnId="{B5452C60-3A79-473B-88C4-71949D82893C}">
      <dgm:prSet/>
      <dgm:spPr/>
      <dgm:t>
        <a:bodyPr/>
        <a:lstStyle/>
        <a:p>
          <a:endParaRPr lang="en-US"/>
        </a:p>
      </dgm:t>
    </dgm:pt>
    <dgm:pt modelId="{3312C17F-7DE0-43A9-8960-363443352114}" type="sibTrans" cxnId="{B5452C60-3A79-473B-88C4-71949D82893C}">
      <dgm:prSet/>
      <dgm:spPr/>
      <dgm:t>
        <a:bodyPr/>
        <a:lstStyle/>
        <a:p>
          <a:endParaRPr lang="en-US"/>
        </a:p>
      </dgm:t>
    </dgm:pt>
    <dgm:pt modelId="{31A917A8-FC51-4C9C-B42C-ED08C0E6519A}" type="pres">
      <dgm:prSet presAssocID="{363B145A-5705-4DD1-9128-8A4249359D1C}" presName="hierChild1" presStyleCnt="0">
        <dgm:presLayoutVars>
          <dgm:orgChart val="1"/>
          <dgm:chPref val="1"/>
          <dgm:dir/>
          <dgm:animOne val="branch"/>
          <dgm:animLvl val="lvl"/>
          <dgm:resizeHandles/>
        </dgm:presLayoutVars>
      </dgm:prSet>
      <dgm:spPr/>
    </dgm:pt>
    <dgm:pt modelId="{D2598AD3-82E1-4943-B44D-691C83B66D5E}" type="pres">
      <dgm:prSet presAssocID="{897A4318-F936-4ECB-8167-5A3C880AFC33}" presName="hierRoot1" presStyleCnt="0">
        <dgm:presLayoutVars>
          <dgm:hierBranch/>
        </dgm:presLayoutVars>
      </dgm:prSet>
      <dgm:spPr/>
    </dgm:pt>
    <dgm:pt modelId="{BC890A03-F1F6-4924-A724-57780FF904A8}" type="pres">
      <dgm:prSet presAssocID="{897A4318-F936-4ECB-8167-5A3C880AFC33}" presName="rootComposite1" presStyleCnt="0"/>
      <dgm:spPr/>
    </dgm:pt>
    <dgm:pt modelId="{8D842427-5D05-490B-9A8A-84F8DE0CED01}" type="pres">
      <dgm:prSet presAssocID="{897A4318-F936-4ECB-8167-5A3C880AFC33}" presName="rootText1" presStyleLbl="node0" presStyleIdx="0" presStyleCnt="1">
        <dgm:presLayoutVars>
          <dgm:chPref val="3"/>
        </dgm:presLayoutVars>
      </dgm:prSet>
      <dgm:spPr/>
      <dgm:t>
        <a:bodyPr/>
        <a:lstStyle/>
        <a:p>
          <a:endParaRPr lang="en-US"/>
        </a:p>
      </dgm:t>
    </dgm:pt>
    <dgm:pt modelId="{305EEAAF-B306-4841-84B7-96BD2FD69B09}" type="pres">
      <dgm:prSet presAssocID="{897A4318-F936-4ECB-8167-5A3C880AFC33}" presName="rootConnector1" presStyleLbl="node1" presStyleIdx="0" presStyleCnt="0"/>
      <dgm:spPr/>
      <dgm:t>
        <a:bodyPr/>
        <a:lstStyle/>
        <a:p>
          <a:endParaRPr lang="en-US"/>
        </a:p>
      </dgm:t>
    </dgm:pt>
    <dgm:pt modelId="{35280EA6-A972-4E83-8B38-3DEE900A917C}" type="pres">
      <dgm:prSet presAssocID="{897A4318-F936-4ECB-8167-5A3C880AFC33}" presName="hierChild2" presStyleCnt="0"/>
      <dgm:spPr/>
    </dgm:pt>
    <dgm:pt modelId="{F80CFAC7-9C2D-48CB-81E6-0450DD6692D6}" type="pres">
      <dgm:prSet presAssocID="{FEE1C8F4-BBCD-4BA1-9FE5-0235C99AE9E8}" presName="Name35" presStyleLbl="parChTrans1D2" presStyleIdx="0" presStyleCnt="3"/>
      <dgm:spPr/>
      <dgm:t>
        <a:bodyPr/>
        <a:lstStyle/>
        <a:p>
          <a:endParaRPr lang="en-US"/>
        </a:p>
      </dgm:t>
    </dgm:pt>
    <dgm:pt modelId="{9AFA17C6-2761-4C87-9296-263E6668BD3C}" type="pres">
      <dgm:prSet presAssocID="{5F444258-D6A4-47AD-9CFA-9A8D360B738A}" presName="hierRoot2" presStyleCnt="0">
        <dgm:presLayoutVars>
          <dgm:hierBranch/>
        </dgm:presLayoutVars>
      </dgm:prSet>
      <dgm:spPr/>
    </dgm:pt>
    <dgm:pt modelId="{B399CD4A-7020-47D1-B080-809560E1E813}" type="pres">
      <dgm:prSet presAssocID="{5F444258-D6A4-47AD-9CFA-9A8D360B738A}" presName="rootComposite" presStyleCnt="0"/>
      <dgm:spPr/>
    </dgm:pt>
    <dgm:pt modelId="{34CB9858-475B-4812-A0C7-540DDA925E8E}" type="pres">
      <dgm:prSet presAssocID="{5F444258-D6A4-47AD-9CFA-9A8D360B738A}" presName="rootText" presStyleLbl="node2" presStyleIdx="0" presStyleCnt="3">
        <dgm:presLayoutVars>
          <dgm:chPref val="3"/>
        </dgm:presLayoutVars>
      </dgm:prSet>
      <dgm:spPr/>
      <dgm:t>
        <a:bodyPr/>
        <a:lstStyle/>
        <a:p>
          <a:endParaRPr lang="en-US"/>
        </a:p>
      </dgm:t>
    </dgm:pt>
    <dgm:pt modelId="{D313DD7F-93D0-4CA1-A9D9-183FE1E1FA39}" type="pres">
      <dgm:prSet presAssocID="{5F444258-D6A4-47AD-9CFA-9A8D360B738A}" presName="rootConnector" presStyleLbl="node2" presStyleIdx="0" presStyleCnt="3"/>
      <dgm:spPr/>
      <dgm:t>
        <a:bodyPr/>
        <a:lstStyle/>
        <a:p>
          <a:endParaRPr lang="en-US"/>
        </a:p>
      </dgm:t>
    </dgm:pt>
    <dgm:pt modelId="{CD0ECEE5-8567-49F3-8F6B-DB56B2D4ED14}" type="pres">
      <dgm:prSet presAssocID="{5F444258-D6A4-47AD-9CFA-9A8D360B738A}" presName="hierChild4" presStyleCnt="0"/>
      <dgm:spPr/>
    </dgm:pt>
    <dgm:pt modelId="{D16F043E-2DCC-4F94-9FFE-76C464179848}" type="pres">
      <dgm:prSet presAssocID="{2B3C730E-1BED-44A2-AC88-89F076E72F3B}" presName="Name35" presStyleLbl="parChTrans1D3" presStyleIdx="0" presStyleCnt="4"/>
      <dgm:spPr/>
      <dgm:t>
        <a:bodyPr/>
        <a:lstStyle/>
        <a:p>
          <a:endParaRPr lang="en-US"/>
        </a:p>
      </dgm:t>
    </dgm:pt>
    <dgm:pt modelId="{E0FE3256-9D10-4F58-8B89-57D4D8D0B9D2}" type="pres">
      <dgm:prSet presAssocID="{9416140F-3A4A-45FC-A19A-7196E1F3D71C}" presName="hierRoot2" presStyleCnt="0">
        <dgm:presLayoutVars>
          <dgm:hierBranch val="r"/>
        </dgm:presLayoutVars>
      </dgm:prSet>
      <dgm:spPr/>
    </dgm:pt>
    <dgm:pt modelId="{9135E1C1-B4BE-4B6A-929D-99216C1C0E56}" type="pres">
      <dgm:prSet presAssocID="{9416140F-3A4A-45FC-A19A-7196E1F3D71C}" presName="rootComposite" presStyleCnt="0"/>
      <dgm:spPr/>
    </dgm:pt>
    <dgm:pt modelId="{3B49DE8F-6023-43FB-9B79-317F05E9F375}" type="pres">
      <dgm:prSet presAssocID="{9416140F-3A4A-45FC-A19A-7196E1F3D71C}" presName="rootText" presStyleLbl="node3" presStyleIdx="0" presStyleCnt="4">
        <dgm:presLayoutVars>
          <dgm:chPref val="3"/>
        </dgm:presLayoutVars>
      </dgm:prSet>
      <dgm:spPr/>
      <dgm:t>
        <a:bodyPr/>
        <a:lstStyle/>
        <a:p>
          <a:endParaRPr lang="en-US"/>
        </a:p>
      </dgm:t>
    </dgm:pt>
    <dgm:pt modelId="{E2F0828B-0E3E-4268-84FC-CA2339E5F5FB}" type="pres">
      <dgm:prSet presAssocID="{9416140F-3A4A-45FC-A19A-7196E1F3D71C}" presName="rootConnector" presStyleLbl="node3" presStyleIdx="0" presStyleCnt="4"/>
      <dgm:spPr/>
      <dgm:t>
        <a:bodyPr/>
        <a:lstStyle/>
        <a:p>
          <a:endParaRPr lang="en-US"/>
        </a:p>
      </dgm:t>
    </dgm:pt>
    <dgm:pt modelId="{534E675B-74CF-4326-8B2B-0C4423DA5D7F}" type="pres">
      <dgm:prSet presAssocID="{9416140F-3A4A-45FC-A19A-7196E1F3D71C}" presName="hierChild4" presStyleCnt="0"/>
      <dgm:spPr/>
    </dgm:pt>
    <dgm:pt modelId="{FE23013B-91AF-4215-8ACC-3ED0031B0607}" type="pres">
      <dgm:prSet presAssocID="{0D0AB614-38F5-4419-814C-1DE3BFB71FFC}" presName="Name50" presStyleLbl="parChTrans1D4" presStyleIdx="0" presStyleCnt="2"/>
      <dgm:spPr/>
      <dgm:t>
        <a:bodyPr/>
        <a:lstStyle/>
        <a:p>
          <a:endParaRPr lang="en-US"/>
        </a:p>
      </dgm:t>
    </dgm:pt>
    <dgm:pt modelId="{C18F4427-B9D6-471B-998A-7C78AD8D9714}" type="pres">
      <dgm:prSet presAssocID="{6F0E9135-1AA8-4142-9593-6A9DED972D68}" presName="hierRoot2" presStyleCnt="0">
        <dgm:presLayoutVars>
          <dgm:hierBranch val="r"/>
        </dgm:presLayoutVars>
      </dgm:prSet>
      <dgm:spPr/>
    </dgm:pt>
    <dgm:pt modelId="{CC9EA293-DCBA-419D-8F6E-57E27BA65A3F}" type="pres">
      <dgm:prSet presAssocID="{6F0E9135-1AA8-4142-9593-6A9DED972D68}" presName="rootComposite" presStyleCnt="0"/>
      <dgm:spPr/>
    </dgm:pt>
    <dgm:pt modelId="{D0FAE026-7C82-44BF-8B78-BEBCF293E9F9}" type="pres">
      <dgm:prSet presAssocID="{6F0E9135-1AA8-4142-9593-6A9DED972D68}" presName="rootText" presStyleLbl="node4" presStyleIdx="0" presStyleCnt="2">
        <dgm:presLayoutVars>
          <dgm:chPref val="3"/>
        </dgm:presLayoutVars>
      </dgm:prSet>
      <dgm:spPr/>
      <dgm:t>
        <a:bodyPr/>
        <a:lstStyle/>
        <a:p>
          <a:endParaRPr lang="en-US"/>
        </a:p>
      </dgm:t>
    </dgm:pt>
    <dgm:pt modelId="{5516D8BD-A5C8-4152-A664-A9E836810894}" type="pres">
      <dgm:prSet presAssocID="{6F0E9135-1AA8-4142-9593-6A9DED972D68}" presName="rootConnector" presStyleLbl="node4" presStyleIdx="0" presStyleCnt="2"/>
      <dgm:spPr/>
      <dgm:t>
        <a:bodyPr/>
        <a:lstStyle/>
        <a:p>
          <a:endParaRPr lang="en-US"/>
        </a:p>
      </dgm:t>
    </dgm:pt>
    <dgm:pt modelId="{6864FEAB-3569-4AA3-A114-EBE251691733}" type="pres">
      <dgm:prSet presAssocID="{6F0E9135-1AA8-4142-9593-6A9DED972D68}" presName="hierChild4" presStyleCnt="0"/>
      <dgm:spPr/>
    </dgm:pt>
    <dgm:pt modelId="{DA508E5B-4BA4-4E7A-88DF-ED702D03AE79}" type="pres">
      <dgm:prSet presAssocID="{6F0E9135-1AA8-4142-9593-6A9DED972D68}" presName="hierChild5" presStyleCnt="0"/>
      <dgm:spPr/>
    </dgm:pt>
    <dgm:pt modelId="{08F0FAE2-61EC-4656-AA93-1EB2BCFBEE59}" type="pres">
      <dgm:prSet presAssocID="{369ED3BD-8563-4F7E-A998-6D0E07493B74}" presName="Name50" presStyleLbl="parChTrans1D4" presStyleIdx="1" presStyleCnt="2"/>
      <dgm:spPr/>
      <dgm:t>
        <a:bodyPr/>
        <a:lstStyle/>
        <a:p>
          <a:endParaRPr lang="en-US"/>
        </a:p>
      </dgm:t>
    </dgm:pt>
    <dgm:pt modelId="{946CD334-3FC4-466C-9792-1C1B7BAE7BF6}" type="pres">
      <dgm:prSet presAssocID="{709010C0-3F95-41F3-8850-9580328A05E8}" presName="hierRoot2" presStyleCnt="0">
        <dgm:presLayoutVars>
          <dgm:hierBranch val="r"/>
        </dgm:presLayoutVars>
      </dgm:prSet>
      <dgm:spPr/>
    </dgm:pt>
    <dgm:pt modelId="{9B5CA257-E33B-44F6-AF70-9DC7D207EE8F}" type="pres">
      <dgm:prSet presAssocID="{709010C0-3F95-41F3-8850-9580328A05E8}" presName="rootComposite" presStyleCnt="0"/>
      <dgm:spPr/>
    </dgm:pt>
    <dgm:pt modelId="{FA5AB88F-F83E-4093-99A1-05EA3741B814}" type="pres">
      <dgm:prSet presAssocID="{709010C0-3F95-41F3-8850-9580328A05E8}" presName="rootText" presStyleLbl="node4" presStyleIdx="1" presStyleCnt="2">
        <dgm:presLayoutVars>
          <dgm:chPref val="3"/>
        </dgm:presLayoutVars>
      </dgm:prSet>
      <dgm:spPr/>
      <dgm:t>
        <a:bodyPr/>
        <a:lstStyle/>
        <a:p>
          <a:endParaRPr lang="en-US"/>
        </a:p>
      </dgm:t>
    </dgm:pt>
    <dgm:pt modelId="{FDA8DD10-5CE3-4EDC-AFE3-853073A93BF3}" type="pres">
      <dgm:prSet presAssocID="{709010C0-3F95-41F3-8850-9580328A05E8}" presName="rootConnector" presStyleLbl="node4" presStyleIdx="1" presStyleCnt="2"/>
      <dgm:spPr/>
      <dgm:t>
        <a:bodyPr/>
        <a:lstStyle/>
        <a:p>
          <a:endParaRPr lang="en-US"/>
        </a:p>
      </dgm:t>
    </dgm:pt>
    <dgm:pt modelId="{0EF86359-8BA4-4C68-ADF2-A2632606BD1C}" type="pres">
      <dgm:prSet presAssocID="{709010C0-3F95-41F3-8850-9580328A05E8}" presName="hierChild4" presStyleCnt="0"/>
      <dgm:spPr/>
    </dgm:pt>
    <dgm:pt modelId="{A2D33166-8947-4E7A-BACB-089615B4F92C}" type="pres">
      <dgm:prSet presAssocID="{709010C0-3F95-41F3-8850-9580328A05E8}" presName="hierChild5" presStyleCnt="0"/>
      <dgm:spPr/>
    </dgm:pt>
    <dgm:pt modelId="{07F846D9-7446-452C-9CF2-093F56E4F7C2}" type="pres">
      <dgm:prSet presAssocID="{9416140F-3A4A-45FC-A19A-7196E1F3D71C}" presName="hierChild5" presStyleCnt="0"/>
      <dgm:spPr/>
    </dgm:pt>
    <dgm:pt modelId="{A030D5A2-115C-44C9-8B70-2B4782D0E993}" type="pres">
      <dgm:prSet presAssocID="{C937BAB4-F43F-4356-B527-E1DCFC9CC4A8}" presName="Name35" presStyleLbl="parChTrans1D3" presStyleIdx="1" presStyleCnt="4"/>
      <dgm:spPr/>
      <dgm:t>
        <a:bodyPr/>
        <a:lstStyle/>
        <a:p>
          <a:endParaRPr lang="en-US"/>
        </a:p>
      </dgm:t>
    </dgm:pt>
    <dgm:pt modelId="{38A78FCC-AC53-45A8-867E-33E3EC140A6C}" type="pres">
      <dgm:prSet presAssocID="{7E3EC2BE-0CD3-4FAA-8F96-6795C03D3933}" presName="hierRoot2" presStyleCnt="0">
        <dgm:presLayoutVars>
          <dgm:hierBranch val="r"/>
        </dgm:presLayoutVars>
      </dgm:prSet>
      <dgm:spPr/>
    </dgm:pt>
    <dgm:pt modelId="{742786F7-F9D3-471D-9F74-85CB2A9CCD76}" type="pres">
      <dgm:prSet presAssocID="{7E3EC2BE-0CD3-4FAA-8F96-6795C03D3933}" presName="rootComposite" presStyleCnt="0"/>
      <dgm:spPr/>
    </dgm:pt>
    <dgm:pt modelId="{7B8FAD79-C8D5-45EB-9D57-7B7BECBAB76F}" type="pres">
      <dgm:prSet presAssocID="{7E3EC2BE-0CD3-4FAA-8F96-6795C03D3933}" presName="rootText" presStyleLbl="node3" presStyleIdx="1" presStyleCnt="4">
        <dgm:presLayoutVars>
          <dgm:chPref val="3"/>
        </dgm:presLayoutVars>
      </dgm:prSet>
      <dgm:spPr/>
      <dgm:t>
        <a:bodyPr/>
        <a:lstStyle/>
        <a:p>
          <a:endParaRPr lang="en-US"/>
        </a:p>
      </dgm:t>
    </dgm:pt>
    <dgm:pt modelId="{2D3686BA-1B58-4811-B2C8-5052C5AFE2B4}" type="pres">
      <dgm:prSet presAssocID="{7E3EC2BE-0CD3-4FAA-8F96-6795C03D3933}" presName="rootConnector" presStyleLbl="node3" presStyleIdx="1" presStyleCnt="4"/>
      <dgm:spPr/>
      <dgm:t>
        <a:bodyPr/>
        <a:lstStyle/>
        <a:p>
          <a:endParaRPr lang="en-US"/>
        </a:p>
      </dgm:t>
    </dgm:pt>
    <dgm:pt modelId="{83D6BBB9-DCEE-4048-9CE8-DDAE7C4ECB1D}" type="pres">
      <dgm:prSet presAssocID="{7E3EC2BE-0CD3-4FAA-8F96-6795C03D3933}" presName="hierChild4" presStyleCnt="0"/>
      <dgm:spPr/>
    </dgm:pt>
    <dgm:pt modelId="{7ABB0DED-9293-44CA-8758-04B58BA16876}" type="pres">
      <dgm:prSet presAssocID="{7E3EC2BE-0CD3-4FAA-8F96-6795C03D3933}" presName="hierChild5" presStyleCnt="0"/>
      <dgm:spPr/>
    </dgm:pt>
    <dgm:pt modelId="{D286DF2B-173D-4F9D-93A9-87B6C0074EB1}" type="pres">
      <dgm:prSet presAssocID="{5F444258-D6A4-47AD-9CFA-9A8D360B738A}" presName="hierChild5" presStyleCnt="0"/>
      <dgm:spPr/>
    </dgm:pt>
    <dgm:pt modelId="{E15DFB29-F97A-422B-9074-749D03FA5CAC}" type="pres">
      <dgm:prSet presAssocID="{3D5C1343-2FBA-4F2D-B062-734F757B5708}" presName="Name35" presStyleLbl="parChTrans1D2" presStyleIdx="1" presStyleCnt="3"/>
      <dgm:spPr/>
      <dgm:t>
        <a:bodyPr/>
        <a:lstStyle/>
        <a:p>
          <a:endParaRPr lang="en-US"/>
        </a:p>
      </dgm:t>
    </dgm:pt>
    <dgm:pt modelId="{21C43D5C-9052-48B0-9A76-A439C9E3CE87}" type="pres">
      <dgm:prSet presAssocID="{D539A9AB-5C09-44D3-AB0B-986AEF1AFC66}" presName="hierRoot2" presStyleCnt="0">
        <dgm:presLayoutVars>
          <dgm:hierBranch/>
        </dgm:presLayoutVars>
      </dgm:prSet>
      <dgm:spPr/>
    </dgm:pt>
    <dgm:pt modelId="{36832ACE-E031-437A-AF78-CD3D32BC483A}" type="pres">
      <dgm:prSet presAssocID="{D539A9AB-5C09-44D3-AB0B-986AEF1AFC66}" presName="rootComposite" presStyleCnt="0"/>
      <dgm:spPr/>
    </dgm:pt>
    <dgm:pt modelId="{0403BCE4-CF3B-446D-907C-667020F768AC}" type="pres">
      <dgm:prSet presAssocID="{D539A9AB-5C09-44D3-AB0B-986AEF1AFC66}" presName="rootText" presStyleLbl="node2" presStyleIdx="1" presStyleCnt="3">
        <dgm:presLayoutVars>
          <dgm:chPref val="3"/>
        </dgm:presLayoutVars>
      </dgm:prSet>
      <dgm:spPr/>
      <dgm:t>
        <a:bodyPr/>
        <a:lstStyle/>
        <a:p>
          <a:endParaRPr lang="en-US"/>
        </a:p>
      </dgm:t>
    </dgm:pt>
    <dgm:pt modelId="{FB16A644-A310-4464-9015-5807F7BA82E8}" type="pres">
      <dgm:prSet presAssocID="{D539A9AB-5C09-44D3-AB0B-986AEF1AFC66}" presName="rootConnector" presStyleLbl="node2" presStyleIdx="1" presStyleCnt="3"/>
      <dgm:spPr/>
      <dgm:t>
        <a:bodyPr/>
        <a:lstStyle/>
        <a:p>
          <a:endParaRPr lang="en-US"/>
        </a:p>
      </dgm:t>
    </dgm:pt>
    <dgm:pt modelId="{301658B1-0B87-4D9D-9917-D7B06307CF1A}" type="pres">
      <dgm:prSet presAssocID="{D539A9AB-5C09-44D3-AB0B-986AEF1AFC66}" presName="hierChild4" presStyleCnt="0"/>
      <dgm:spPr/>
    </dgm:pt>
    <dgm:pt modelId="{3614C54A-949B-4FB4-A7BD-C6D2C17061C6}" type="pres">
      <dgm:prSet presAssocID="{D539A9AB-5C09-44D3-AB0B-986AEF1AFC66}" presName="hierChild5" presStyleCnt="0"/>
      <dgm:spPr/>
    </dgm:pt>
    <dgm:pt modelId="{3D5E04F5-B1BA-450A-A6E0-32248BC1CA28}" type="pres">
      <dgm:prSet presAssocID="{63AF6015-D131-4FF0-BA13-003C2A40DC02}" presName="Name35" presStyleLbl="parChTrans1D2" presStyleIdx="2" presStyleCnt="3"/>
      <dgm:spPr/>
      <dgm:t>
        <a:bodyPr/>
        <a:lstStyle/>
        <a:p>
          <a:endParaRPr lang="en-US"/>
        </a:p>
      </dgm:t>
    </dgm:pt>
    <dgm:pt modelId="{1CA0C7A9-6FCE-4BE1-9B05-BFBCC736F5E1}" type="pres">
      <dgm:prSet presAssocID="{D7E9920A-FAC0-4B05-AB0F-E93A986D4F74}" presName="hierRoot2" presStyleCnt="0">
        <dgm:presLayoutVars>
          <dgm:hierBranch/>
        </dgm:presLayoutVars>
      </dgm:prSet>
      <dgm:spPr/>
    </dgm:pt>
    <dgm:pt modelId="{DCD25430-0B44-4852-A41B-4A3B783E1DCD}" type="pres">
      <dgm:prSet presAssocID="{D7E9920A-FAC0-4B05-AB0F-E93A986D4F74}" presName="rootComposite" presStyleCnt="0"/>
      <dgm:spPr/>
    </dgm:pt>
    <dgm:pt modelId="{CD263116-C3C2-449E-870C-1F3494C550EE}" type="pres">
      <dgm:prSet presAssocID="{D7E9920A-FAC0-4B05-AB0F-E93A986D4F74}" presName="rootText" presStyleLbl="node2" presStyleIdx="2" presStyleCnt="3">
        <dgm:presLayoutVars>
          <dgm:chPref val="3"/>
        </dgm:presLayoutVars>
      </dgm:prSet>
      <dgm:spPr/>
      <dgm:t>
        <a:bodyPr/>
        <a:lstStyle/>
        <a:p>
          <a:endParaRPr lang="en-US"/>
        </a:p>
      </dgm:t>
    </dgm:pt>
    <dgm:pt modelId="{2C2D3AC6-1CA7-4980-B14D-E82209AE3ED4}" type="pres">
      <dgm:prSet presAssocID="{D7E9920A-FAC0-4B05-AB0F-E93A986D4F74}" presName="rootConnector" presStyleLbl="node2" presStyleIdx="2" presStyleCnt="3"/>
      <dgm:spPr/>
      <dgm:t>
        <a:bodyPr/>
        <a:lstStyle/>
        <a:p>
          <a:endParaRPr lang="en-US"/>
        </a:p>
      </dgm:t>
    </dgm:pt>
    <dgm:pt modelId="{4BC59694-3057-4093-8DF8-C57F50258F43}" type="pres">
      <dgm:prSet presAssocID="{D7E9920A-FAC0-4B05-AB0F-E93A986D4F74}" presName="hierChild4" presStyleCnt="0"/>
      <dgm:spPr/>
    </dgm:pt>
    <dgm:pt modelId="{26D3BB0B-D4AD-4F63-85D2-1025565383C3}" type="pres">
      <dgm:prSet presAssocID="{A6C43D51-7947-4808-98C5-3315FEE8FB68}" presName="Name35" presStyleLbl="parChTrans1D3" presStyleIdx="2" presStyleCnt="4"/>
      <dgm:spPr/>
      <dgm:t>
        <a:bodyPr/>
        <a:lstStyle/>
        <a:p>
          <a:endParaRPr lang="en-US"/>
        </a:p>
      </dgm:t>
    </dgm:pt>
    <dgm:pt modelId="{56F13E93-F025-4B0E-A101-0AD9257F19EE}" type="pres">
      <dgm:prSet presAssocID="{71B8FBCC-9B8E-4730-88EC-8489076ADF27}" presName="hierRoot2" presStyleCnt="0">
        <dgm:presLayoutVars>
          <dgm:hierBranch val="r"/>
        </dgm:presLayoutVars>
      </dgm:prSet>
      <dgm:spPr/>
    </dgm:pt>
    <dgm:pt modelId="{37B91053-D6B0-4005-9C55-E5E431704089}" type="pres">
      <dgm:prSet presAssocID="{71B8FBCC-9B8E-4730-88EC-8489076ADF27}" presName="rootComposite" presStyleCnt="0"/>
      <dgm:spPr/>
    </dgm:pt>
    <dgm:pt modelId="{3F2D70EA-DA2B-4DE9-A596-9712CDB6970D}" type="pres">
      <dgm:prSet presAssocID="{71B8FBCC-9B8E-4730-88EC-8489076ADF27}" presName="rootText" presStyleLbl="node3" presStyleIdx="2" presStyleCnt="4">
        <dgm:presLayoutVars>
          <dgm:chPref val="3"/>
        </dgm:presLayoutVars>
      </dgm:prSet>
      <dgm:spPr/>
      <dgm:t>
        <a:bodyPr/>
        <a:lstStyle/>
        <a:p>
          <a:endParaRPr lang="en-US"/>
        </a:p>
      </dgm:t>
    </dgm:pt>
    <dgm:pt modelId="{A93BE66D-71F1-4685-89CB-162D7111AA14}" type="pres">
      <dgm:prSet presAssocID="{71B8FBCC-9B8E-4730-88EC-8489076ADF27}" presName="rootConnector" presStyleLbl="node3" presStyleIdx="2" presStyleCnt="4"/>
      <dgm:spPr/>
      <dgm:t>
        <a:bodyPr/>
        <a:lstStyle/>
        <a:p>
          <a:endParaRPr lang="en-US"/>
        </a:p>
      </dgm:t>
    </dgm:pt>
    <dgm:pt modelId="{FB8BD0C8-0C2C-45D6-A6DD-748346B1DE49}" type="pres">
      <dgm:prSet presAssocID="{71B8FBCC-9B8E-4730-88EC-8489076ADF27}" presName="hierChild4" presStyleCnt="0"/>
      <dgm:spPr/>
    </dgm:pt>
    <dgm:pt modelId="{9C689CE9-3360-45A6-8894-1E1F2235BAEF}" type="pres">
      <dgm:prSet presAssocID="{71B8FBCC-9B8E-4730-88EC-8489076ADF27}" presName="hierChild5" presStyleCnt="0"/>
      <dgm:spPr/>
    </dgm:pt>
    <dgm:pt modelId="{4F297AF1-5524-4D9D-8797-766840CFA3FD}" type="pres">
      <dgm:prSet presAssocID="{968680B6-94C1-4A5E-86DE-D26E071D1FBD}" presName="Name35" presStyleLbl="parChTrans1D3" presStyleIdx="3" presStyleCnt="4"/>
      <dgm:spPr/>
      <dgm:t>
        <a:bodyPr/>
        <a:lstStyle/>
        <a:p>
          <a:endParaRPr lang="en-US"/>
        </a:p>
      </dgm:t>
    </dgm:pt>
    <dgm:pt modelId="{35E24C52-C47E-491F-988D-DBBA8C5D8285}" type="pres">
      <dgm:prSet presAssocID="{E253364C-E1DF-4189-B0DD-7A7220BC8565}" presName="hierRoot2" presStyleCnt="0">
        <dgm:presLayoutVars>
          <dgm:hierBranch val="r"/>
        </dgm:presLayoutVars>
      </dgm:prSet>
      <dgm:spPr/>
    </dgm:pt>
    <dgm:pt modelId="{945C61D4-85E2-4D7C-BC91-D71831CDC7A9}" type="pres">
      <dgm:prSet presAssocID="{E253364C-E1DF-4189-B0DD-7A7220BC8565}" presName="rootComposite" presStyleCnt="0"/>
      <dgm:spPr/>
    </dgm:pt>
    <dgm:pt modelId="{93339027-67AC-4A81-9BF7-3F7DE1A23C6E}" type="pres">
      <dgm:prSet presAssocID="{E253364C-E1DF-4189-B0DD-7A7220BC8565}" presName="rootText" presStyleLbl="node3" presStyleIdx="3" presStyleCnt="4">
        <dgm:presLayoutVars>
          <dgm:chPref val="3"/>
        </dgm:presLayoutVars>
      </dgm:prSet>
      <dgm:spPr/>
      <dgm:t>
        <a:bodyPr/>
        <a:lstStyle/>
        <a:p>
          <a:endParaRPr lang="en-US"/>
        </a:p>
      </dgm:t>
    </dgm:pt>
    <dgm:pt modelId="{CB37AB32-898A-46CB-A828-368F96D321BB}" type="pres">
      <dgm:prSet presAssocID="{E253364C-E1DF-4189-B0DD-7A7220BC8565}" presName="rootConnector" presStyleLbl="node3" presStyleIdx="3" presStyleCnt="4"/>
      <dgm:spPr/>
      <dgm:t>
        <a:bodyPr/>
        <a:lstStyle/>
        <a:p>
          <a:endParaRPr lang="en-US"/>
        </a:p>
      </dgm:t>
    </dgm:pt>
    <dgm:pt modelId="{7188BDB7-DA02-4BC1-8E92-476027A6E862}" type="pres">
      <dgm:prSet presAssocID="{E253364C-E1DF-4189-B0DD-7A7220BC8565}" presName="hierChild4" presStyleCnt="0"/>
      <dgm:spPr/>
    </dgm:pt>
    <dgm:pt modelId="{259299EB-9489-4BF7-BFC0-38911DC872B0}" type="pres">
      <dgm:prSet presAssocID="{E253364C-E1DF-4189-B0DD-7A7220BC8565}" presName="hierChild5" presStyleCnt="0"/>
      <dgm:spPr/>
    </dgm:pt>
    <dgm:pt modelId="{DC9CCD77-1367-40E1-9C33-8EABF9BD6314}" type="pres">
      <dgm:prSet presAssocID="{D7E9920A-FAC0-4B05-AB0F-E93A986D4F74}" presName="hierChild5" presStyleCnt="0"/>
      <dgm:spPr/>
    </dgm:pt>
    <dgm:pt modelId="{0A14CC05-F658-42DF-9BBE-7898B0678C95}" type="pres">
      <dgm:prSet presAssocID="{897A4318-F936-4ECB-8167-5A3C880AFC33}" presName="hierChild3" presStyleCnt="0"/>
      <dgm:spPr/>
    </dgm:pt>
  </dgm:ptLst>
  <dgm:cxnLst>
    <dgm:cxn modelId="{B5452C60-3A79-473B-88C4-71949D82893C}" srcId="{D7E9920A-FAC0-4B05-AB0F-E93A986D4F74}" destId="{E253364C-E1DF-4189-B0DD-7A7220BC8565}" srcOrd="1" destOrd="0" parTransId="{968680B6-94C1-4A5E-86DE-D26E071D1FBD}" sibTransId="{3312C17F-7DE0-43A9-8960-363443352114}"/>
    <dgm:cxn modelId="{C134098B-F826-4D7A-85F8-74F0C7016246}" type="presOf" srcId="{63AF6015-D131-4FF0-BA13-003C2A40DC02}" destId="{3D5E04F5-B1BA-450A-A6E0-32248BC1CA28}" srcOrd="0" destOrd="0" presId="urn:microsoft.com/office/officeart/2005/8/layout/orgChart1"/>
    <dgm:cxn modelId="{5495ABB0-4A4F-4055-98E2-42AAA69931D4}" type="presOf" srcId="{9416140F-3A4A-45FC-A19A-7196E1F3D71C}" destId="{E2F0828B-0E3E-4268-84FC-CA2339E5F5FB}" srcOrd="1" destOrd="0" presId="urn:microsoft.com/office/officeart/2005/8/layout/orgChart1"/>
    <dgm:cxn modelId="{B3F2A7C3-6F96-4CE5-AB8E-1B92247ECF29}" type="presOf" srcId="{E253364C-E1DF-4189-B0DD-7A7220BC8565}" destId="{93339027-67AC-4A81-9BF7-3F7DE1A23C6E}" srcOrd="0" destOrd="0" presId="urn:microsoft.com/office/officeart/2005/8/layout/orgChart1"/>
    <dgm:cxn modelId="{E34491AC-299E-46B8-ABEB-1C9A1A3E923E}" srcId="{363B145A-5705-4DD1-9128-8A4249359D1C}" destId="{897A4318-F936-4ECB-8167-5A3C880AFC33}" srcOrd="0" destOrd="0" parTransId="{9B6D1698-7EB3-42C5-B53A-E87111045A33}" sibTransId="{87399F22-A417-49B0-BAD2-03601D025CB0}"/>
    <dgm:cxn modelId="{E6BD532B-6787-4256-9339-75E8F773CDE4}" type="presOf" srcId="{71B8FBCC-9B8E-4730-88EC-8489076ADF27}" destId="{3F2D70EA-DA2B-4DE9-A596-9712CDB6970D}" srcOrd="0" destOrd="0" presId="urn:microsoft.com/office/officeart/2005/8/layout/orgChart1"/>
    <dgm:cxn modelId="{2A1BA208-4FD4-4D20-8B91-EAFC865EDF6E}" type="presOf" srcId="{363B145A-5705-4DD1-9128-8A4249359D1C}" destId="{31A917A8-FC51-4C9C-B42C-ED08C0E6519A}" srcOrd="0" destOrd="0" presId="urn:microsoft.com/office/officeart/2005/8/layout/orgChart1"/>
    <dgm:cxn modelId="{4634AAB1-4837-4272-99D3-6C7D27AF47BA}" type="presOf" srcId="{D7E9920A-FAC0-4B05-AB0F-E93A986D4F74}" destId="{CD263116-C3C2-449E-870C-1F3494C550EE}" srcOrd="0" destOrd="0" presId="urn:microsoft.com/office/officeart/2005/8/layout/orgChart1"/>
    <dgm:cxn modelId="{CE99F3C6-3701-4A51-AC36-C6625B77C373}" type="presOf" srcId="{2B3C730E-1BED-44A2-AC88-89F076E72F3B}" destId="{D16F043E-2DCC-4F94-9FFE-76C464179848}" srcOrd="0" destOrd="0" presId="urn:microsoft.com/office/officeart/2005/8/layout/orgChart1"/>
    <dgm:cxn modelId="{75815731-D9BA-400C-9395-CCC9ECB24DFF}" type="presOf" srcId="{D539A9AB-5C09-44D3-AB0B-986AEF1AFC66}" destId="{0403BCE4-CF3B-446D-907C-667020F768AC}" srcOrd="0" destOrd="0" presId="urn:microsoft.com/office/officeart/2005/8/layout/orgChart1"/>
    <dgm:cxn modelId="{22E48CD5-91DF-43DC-9F3E-A4441DB1D38F}" type="presOf" srcId="{968680B6-94C1-4A5E-86DE-D26E071D1FBD}" destId="{4F297AF1-5524-4D9D-8797-766840CFA3FD}" srcOrd="0" destOrd="0" presId="urn:microsoft.com/office/officeart/2005/8/layout/orgChart1"/>
    <dgm:cxn modelId="{EFAD40D8-E72F-45B6-82F8-78E2C6FD3740}" srcId="{897A4318-F936-4ECB-8167-5A3C880AFC33}" destId="{D539A9AB-5C09-44D3-AB0B-986AEF1AFC66}" srcOrd="1" destOrd="0" parTransId="{3D5C1343-2FBA-4F2D-B062-734F757B5708}" sibTransId="{16BE0C31-6AAC-4597-A2E3-51EA032905FB}"/>
    <dgm:cxn modelId="{994C1470-5974-4C4A-8623-E481A53F913E}" srcId="{897A4318-F936-4ECB-8167-5A3C880AFC33}" destId="{D7E9920A-FAC0-4B05-AB0F-E93A986D4F74}" srcOrd="2" destOrd="0" parTransId="{63AF6015-D131-4FF0-BA13-003C2A40DC02}" sibTransId="{CBF1406E-3948-4BB8-A8C3-3FA44A51F8E8}"/>
    <dgm:cxn modelId="{601FB927-6FC2-4693-8260-3F6B3EEC5E0D}" type="presOf" srcId="{A6C43D51-7947-4808-98C5-3315FEE8FB68}" destId="{26D3BB0B-D4AD-4F63-85D2-1025565383C3}" srcOrd="0" destOrd="0" presId="urn:microsoft.com/office/officeart/2005/8/layout/orgChart1"/>
    <dgm:cxn modelId="{A7C97FB4-27D5-4824-8891-1F2C6FCAAEE4}" srcId="{9416140F-3A4A-45FC-A19A-7196E1F3D71C}" destId="{6F0E9135-1AA8-4142-9593-6A9DED972D68}" srcOrd="0" destOrd="0" parTransId="{0D0AB614-38F5-4419-814C-1DE3BFB71FFC}" sibTransId="{90EA5640-84B7-4D5D-842A-49CD84955B82}"/>
    <dgm:cxn modelId="{30523B62-9771-4640-84FF-F15FDEDD5A86}" type="presOf" srcId="{3D5C1343-2FBA-4F2D-B062-734F757B5708}" destId="{E15DFB29-F97A-422B-9074-749D03FA5CAC}" srcOrd="0" destOrd="0" presId="urn:microsoft.com/office/officeart/2005/8/layout/orgChart1"/>
    <dgm:cxn modelId="{423D4A8B-7DA2-4944-AA38-0212FCCDCC44}" type="presOf" srcId="{D539A9AB-5C09-44D3-AB0B-986AEF1AFC66}" destId="{FB16A644-A310-4464-9015-5807F7BA82E8}" srcOrd="1" destOrd="0" presId="urn:microsoft.com/office/officeart/2005/8/layout/orgChart1"/>
    <dgm:cxn modelId="{5EA9A1CB-FA84-4840-8B02-11DFB517EB00}" type="presOf" srcId="{7E3EC2BE-0CD3-4FAA-8F96-6795C03D3933}" destId="{7B8FAD79-C8D5-45EB-9D57-7B7BECBAB76F}" srcOrd="0" destOrd="0" presId="urn:microsoft.com/office/officeart/2005/8/layout/orgChart1"/>
    <dgm:cxn modelId="{CBEE916A-1543-49C8-845B-60CE1CE4385C}" srcId="{5F444258-D6A4-47AD-9CFA-9A8D360B738A}" destId="{9416140F-3A4A-45FC-A19A-7196E1F3D71C}" srcOrd="0" destOrd="0" parTransId="{2B3C730E-1BED-44A2-AC88-89F076E72F3B}" sibTransId="{6CA36E91-42E0-4C2F-BB45-4E128D6396CE}"/>
    <dgm:cxn modelId="{BCFB0B40-C5F3-4ABB-B078-DE32B10A01CB}" type="presOf" srcId="{6F0E9135-1AA8-4142-9593-6A9DED972D68}" destId="{D0FAE026-7C82-44BF-8B78-BEBCF293E9F9}" srcOrd="0" destOrd="0" presId="urn:microsoft.com/office/officeart/2005/8/layout/orgChart1"/>
    <dgm:cxn modelId="{A1056C39-83DE-4ED8-99BA-5566716A2220}" type="presOf" srcId="{FEE1C8F4-BBCD-4BA1-9FE5-0235C99AE9E8}" destId="{F80CFAC7-9C2D-48CB-81E6-0450DD6692D6}" srcOrd="0" destOrd="0" presId="urn:microsoft.com/office/officeart/2005/8/layout/orgChart1"/>
    <dgm:cxn modelId="{EC812CE9-2E37-4602-BCED-C57442D2AB94}" srcId="{5F444258-D6A4-47AD-9CFA-9A8D360B738A}" destId="{7E3EC2BE-0CD3-4FAA-8F96-6795C03D3933}" srcOrd="1" destOrd="0" parTransId="{C937BAB4-F43F-4356-B527-E1DCFC9CC4A8}" sibTransId="{50E16F3A-DCA9-482F-8D72-56DC3202430D}"/>
    <dgm:cxn modelId="{358ED12D-0037-45A6-850A-E65261B60CFE}" type="presOf" srcId="{5F444258-D6A4-47AD-9CFA-9A8D360B738A}" destId="{34CB9858-475B-4812-A0C7-540DDA925E8E}" srcOrd="0" destOrd="0" presId="urn:microsoft.com/office/officeart/2005/8/layout/orgChart1"/>
    <dgm:cxn modelId="{0BA5BC4F-EFD0-4931-949A-E4BFDCA4819B}" type="presOf" srcId="{5F444258-D6A4-47AD-9CFA-9A8D360B738A}" destId="{D313DD7F-93D0-4CA1-A9D9-183FE1E1FA39}" srcOrd="1" destOrd="0" presId="urn:microsoft.com/office/officeart/2005/8/layout/orgChart1"/>
    <dgm:cxn modelId="{A3C37C95-C836-410C-A512-5FCB3FEB043B}" type="presOf" srcId="{6F0E9135-1AA8-4142-9593-6A9DED972D68}" destId="{5516D8BD-A5C8-4152-A664-A9E836810894}" srcOrd="1" destOrd="0" presId="urn:microsoft.com/office/officeart/2005/8/layout/orgChart1"/>
    <dgm:cxn modelId="{4CA76BEB-23C0-45F8-96EE-3B417482D0BB}" type="presOf" srcId="{E253364C-E1DF-4189-B0DD-7A7220BC8565}" destId="{CB37AB32-898A-46CB-A828-368F96D321BB}" srcOrd="1" destOrd="0" presId="urn:microsoft.com/office/officeart/2005/8/layout/orgChart1"/>
    <dgm:cxn modelId="{CB688EA5-0E64-4F81-BAB3-60EC95086F0A}" type="presOf" srcId="{897A4318-F936-4ECB-8167-5A3C880AFC33}" destId="{8D842427-5D05-490B-9A8A-84F8DE0CED01}" srcOrd="0" destOrd="0" presId="urn:microsoft.com/office/officeart/2005/8/layout/orgChart1"/>
    <dgm:cxn modelId="{01740E5B-611F-410B-895A-E55996B660FE}" srcId="{897A4318-F936-4ECB-8167-5A3C880AFC33}" destId="{5F444258-D6A4-47AD-9CFA-9A8D360B738A}" srcOrd="0" destOrd="0" parTransId="{FEE1C8F4-BBCD-4BA1-9FE5-0235C99AE9E8}" sibTransId="{A53A579F-B2FF-40AF-B1BA-A8E9DC19B437}"/>
    <dgm:cxn modelId="{AB2A638B-06CB-49BF-9387-EDFCC1F40D8C}" type="presOf" srcId="{0D0AB614-38F5-4419-814C-1DE3BFB71FFC}" destId="{FE23013B-91AF-4215-8ACC-3ED0031B0607}" srcOrd="0" destOrd="0" presId="urn:microsoft.com/office/officeart/2005/8/layout/orgChart1"/>
    <dgm:cxn modelId="{F56B7788-0B5F-4E31-B11F-967008E95E24}" type="presOf" srcId="{7E3EC2BE-0CD3-4FAA-8F96-6795C03D3933}" destId="{2D3686BA-1B58-4811-B2C8-5052C5AFE2B4}" srcOrd="1" destOrd="0" presId="urn:microsoft.com/office/officeart/2005/8/layout/orgChart1"/>
    <dgm:cxn modelId="{8B7DC48A-35B3-4189-96F4-DD6976896252}" type="presOf" srcId="{369ED3BD-8563-4F7E-A998-6D0E07493B74}" destId="{08F0FAE2-61EC-4656-AA93-1EB2BCFBEE59}" srcOrd="0" destOrd="0" presId="urn:microsoft.com/office/officeart/2005/8/layout/orgChart1"/>
    <dgm:cxn modelId="{BBF99CE4-CED6-4429-84AC-05F087572053}" type="presOf" srcId="{9416140F-3A4A-45FC-A19A-7196E1F3D71C}" destId="{3B49DE8F-6023-43FB-9B79-317F05E9F375}" srcOrd="0" destOrd="0" presId="urn:microsoft.com/office/officeart/2005/8/layout/orgChart1"/>
    <dgm:cxn modelId="{6EB144A6-4BCC-42D6-BB30-49C221A06960}" srcId="{D7E9920A-FAC0-4B05-AB0F-E93A986D4F74}" destId="{71B8FBCC-9B8E-4730-88EC-8489076ADF27}" srcOrd="0" destOrd="0" parTransId="{A6C43D51-7947-4808-98C5-3315FEE8FB68}" sibTransId="{B249683B-91A8-45F3-ADC2-571F4FAC21A7}"/>
    <dgm:cxn modelId="{2DD4E0EE-192E-41D4-9C5A-32D4E2386DA4}" type="presOf" srcId="{D7E9920A-FAC0-4B05-AB0F-E93A986D4F74}" destId="{2C2D3AC6-1CA7-4980-B14D-E82209AE3ED4}" srcOrd="1" destOrd="0" presId="urn:microsoft.com/office/officeart/2005/8/layout/orgChart1"/>
    <dgm:cxn modelId="{691E783B-EB31-4988-B55F-A71B7B59381F}" type="presOf" srcId="{897A4318-F936-4ECB-8167-5A3C880AFC33}" destId="{305EEAAF-B306-4841-84B7-96BD2FD69B09}" srcOrd="1" destOrd="0" presId="urn:microsoft.com/office/officeart/2005/8/layout/orgChart1"/>
    <dgm:cxn modelId="{DBC97280-794F-4613-90F9-0C53C006EEC5}" type="presOf" srcId="{C937BAB4-F43F-4356-B527-E1DCFC9CC4A8}" destId="{A030D5A2-115C-44C9-8B70-2B4782D0E993}" srcOrd="0" destOrd="0" presId="urn:microsoft.com/office/officeart/2005/8/layout/orgChart1"/>
    <dgm:cxn modelId="{392A827C-977D-4119-9CB0-DDDD9B72E448}" type="presOf" srcId="{709010C0-3F95-41F3-8850-9580328A05E8}" destId="{FA5AB88F-F83E-4093-99A1-05EA3741B814}" srcOrd="0" destOrd="0" presId="urn:microsoft.com/office/officeart/2005/8/layout/orgChart1"/>
    <dgm:cxn modelId="{2998ACEF-24D4-48B5-AEBC-FA456837E357}" type="presOf" srcId="{709010C0-3F95-41F3-8850-9580328A05E8}" destId="{FDA8DD10-5CE3-4EDC-AFE3-853073A93BF3}" srcOrd="1" destOrd="0" presId="urn:microsoft.com/office/officeart/2005/8/layout/orgChart1"/>
    <dgm:cxn modelId="{6682A964-17CA-4E80-BFBC-712B70941C15}" srcId="{9416140F-3A4A-45FC-A19A-7196E1F3D71C}" destId="{709010C0-3F95-41F3-8850-9580328A05E8}" srcOrd="1" destOrd="0" parTransId="{369ED3BD-8563-4F7E-A998-6D0E07493B74}" sibTransId="{F592A8D5-4CBF-458C-BEE2-FA09A7CDA0E3}"/>
    <dgm:cxn modelId="{67ED8DE7-07B4-4E3C-B738-E4F3DA72DCB3}" type="presOf" srcId="{71B8FBCC-9B8E-4730-88EC-8489076ADF27}" destId="{A93BE66D-71F1-4685-89CB-162D7111AA14}" srcOrd="1" destOrd="0" presId="urn:microsoft.com/office/officeart/2005/8/layout/orgChart1"/>
    <dgm:cxn modelId="{2721938C-7160-48BE-9569-E49D10628C4E}" type="presParOf" srcId="{31A917A8-FC51-4C9C-B42C-ED08C0E6519A}" destId="{D2598AD3-82E1-4943-B44D-691C83B66D5E}" srcOrd="0" destOrd="0" presId="urn:microsoft.com/office/officeart/2005/8/layout/orgChart1"/>
    <dgm:cxn modelId="{92460FB9-F849-4583-8833-75DB142AC7F4}" type="presParOf" srcId="{D2598AD3-82E1-4943-B44D-691C83B66D5E}" destId="{BC890A03-F1F6-4924-A724-57780FF904A8}" srcOrd="0" destOrd="0" presId="urn:microsoft.com/office/officeart/2005/8/layout/orgChart1"/>
    <dgm:cxn modelId="{CDF809AC-4F63-4C5B-ACDC-CB4D8FF01798}" type="presParOf" srcId="{BC890A03-F1F6-4924-A724-57780FF904A8}" destId="{8D842427-5D05-490B-9A8A-84F8DE0CED01}" srcOrd="0" destOrd="0" presId="urn:microsoft.com/office/officeart/2005/8/layout/orgChart1"/>
    <dgm:cxn modelId="{CCBCEABA-DF55-40D2-81AC-7F0A509C4BD2}" type="presParOf" srcId="{BC890A03-F1F6-4924-A724-57780FF904A8}" destId="{305EEAAF-B306-4841-84B7-96BD2FD69B09}" srcOrd="1" destOrd="0" presId="urn:microsoft.com/office/officeart/2005/8/layout/orgChart1"/>
    <dgm:cxn modelId="{D860EB29-B218-4DF1-8A5C-DABC222CCA96}" type="presParOf" srcId="{D2598AD3-82E1-4943-B44D-691C83B66D5E}" destId="{35280EA6-A972-4E83-8B38-3DEE900A917C}" srcOrd="1" destOrd="0" presId="urn:microsoft.com/office/officeart/2005/8/layout/orgChart1"/>
    <dgm:cxn modelId="{83BF4D97-AECD-4A0D-8F0A-527F73774DE3}" type="presParOf" srcId="{35280EA6-A972-4E83-8B38-3DEE900A917C}" destId="{F80CFAC7-9C2D-48CB-81E6-0450DD6692D6}" srcOrd="0" destOrd="0" presId="urn:microsoft.com/office/officeart/2005/8/layout/orgChart1"/>
    <dgm:cxn modelId="{36FBFE0C-1624-4D60-A8F1-D34648E16A19}" type="presParOf" srcId="{35280EA6-A972-4E83-8B38-3DEE900A917C}" destId="{9AFA17C6-2761-4C87-9296-263E6668BD3C}" srcOrd="1" destOrd="0" presId="urn:microsoft.com/office/officeart/2005/8/layout/orgChart1"/>
    <dgm:cxn modelId="{2E221D2B-89CF-401E-91F4-48B912B15445}" type="presParOf" srcId="{9AFA17C6-2761-4C87-9296-263E6668BD3C}" destId="{B399CD4A-7020-47D1-B080-809560E1E813}" srcOrd="0" destOrd="0" presId="urn:microsoft.com/office/officeart/2005/8/layout/orgChart1"/>
    <dgm:cxn modelId="{F0C9CC10-2030-4F14-9F87-891CD84A67D5}" type="presParOf" srcId="{B399CD4A-7020-47D1-B080-809560E1E813}" destId="{34CB9858-475B-4812-A0C7-540DDA925E8E}" srcOrd="0" destOrd="0" presId="urn:microsoft.com/office/officeart/2005/8/layout/orgChart1"/>
    <dgm:cxn modelId="{63C3B4BD-229A-4E6B-9241-EB30B92AF67B}" type="presParOf" srcId="{B399CD4A-7020-47D1-B080-809560E1E813}" destId="{D313DD7F-93D0-4CA1-A9D9-183FE1E1FA39}" srcOrd="1" destOrd="0" presId="urn:microsoft.com/office/officeart/2005/8/layout/orgChart1"/>
    <dgm:cxn modelId="{CCF4FC83-7080-47F8-BC38-B20E78F4813E}" type="presParOf" srcId="{9AFA17C6-2761-4C87-9296-263E6668BD3C}" destId="{CD0ECEE5-8567-49F3-8F6B-DB56B2D4ED14}" srcOrd="1" destOrd="0" presId="urn:microsoft.com/office/officeart/2005/8/layout/orgChart1"/>
    <dgm:cxn modelId="{2DD627FA-90CE-4FAB-A7D8-D198ABD73D26}" type="presParOf" srcId="{CD0ECEE5-8567-49F3-8F6B-DB56B2D4ED14}" destId="{D16F043E-2DCC-4F94-9FFE-76C464179848}" srcOrd="0" destOrd="0" presId="urn:microsoft.com/office/officeart/2005/8/layout/orgChart1"/>
    <dgm:cxn modelId="{6661FDFB-C70F-4FBA-B3CA-34DAB740478D}" type="presParOf" srcId="{CD0ECEE5-8567-49F3-8F6B-DB56B2D4ED14}" destId="{E0FE3256-9D10-4F58-8B89-57D4D8D0B9D2}" srcOrd="1" destOrd="0" presId="urn:microsoft.com/office/officeart/2005/8/layout/orgChart1"/>
    <dgm:cxn modelId="{756C0B1A-A82F-410A-9A59-02C234940381}" type="presParOf" srcId="{E0FE3256-9D10-4F58-8B89-57D4D8D0B9D2}" destId="{9135E1C1-B4BE-4B6A-929D-99216C1C0E56}" srcOrd="0" destOrd="0" presId="urn:microsoft.com/office/officeart/2005/8/layout/orgChart1"/>
    <dgm:cxn modelId="{66B2F94D-B811-4753-81A5-60037C37915A}" type="presParOf" srcId="{9135E1C1-B4BE-4B6A-929D-99216C1C0E56}" destId="{3B49DE8F-6023-43FB-9B79-317F05E9F375}" srcOrd="0" destOrd="0" presId="urn:microsoft.com/office/officeart/2005/8/layout/orgChart1"/>
    <dgm:cxn modelId="{6A928C20-B5C5-41BC-BD06-E1E91FBFD959}" type="presParOf" srcId="{9135E1C1-B4BE-4B6A-929D-99216C1C0E56}" destId="{E2F0828B-0E3E-4268-84FC-CA2339E5F5FB}" srcOrd="1" destOrd="0" presId="urn:microsoft.com/office/officeart/2005/8/layout/orgChart1"/>
    <dgm:cxn modelId="{F4570FEF-98F9-4A1C-A93C-1EE63FB0BE7F}" type="presParOf" srcId="{E0FE3256-9D10-4F58-8B89-57D4D8D0B9D2}" destId="{534E675B-74CF-4326-8B2B-0C4423DA5D7F}" srcOrd="1" destOrd="0" presId="urn:microsoft.com/office/officeart/2005/8/layout/orgChart1"/>
    <dgm:cxn modelId="{8E369827-FC05-49A3-A17D-C7CE61D14136}" type="presParOf" srcId="{534E675B-74CF-4326-8B2B-0C4423DA5D7F}" destId="{FE23013B-91AF-4215-8ACC-3ED0031B0607}" srcOrd="0" destOrd="0" presId="urn:microsoft.com/office/officeart/2005/8/layout/orgChart1"/>
    <dgm:cxn modelId="{E01DE0E9-B79E-4958-A45A-A10047C3121F}" type="presParOf" srcId="{534E675B-74CF-4326-8B2B-0C4423DA5D7F}" destId="{C18F4427-B9D6-471B-998A-7C78AD8D9714}" srcOrd="1" destOrd="0" presId="urn:microsoft.com/office/officeart/2005/8/layout/orgChart1"/>
    <dgm:cxn modelId="{36A27E00-8166-4D96-970C-3691866737E8}" type="presParOf" srcId="{C18F4427-B9D6-471B-998A-7C78AD8D9714}" destId="{CC9EA293-DCBA-419D-8F6E-57E27BA65A3F}" srcOrd="0" destOrd="0" presId="urn:microsoft.com/office/officeart/2005/8/layout/orgChart1"/>
    <dgm:cxn modelId="{97E16B00-A10F-454F-871E-43FF73633D5B}" type="presParOf" srcId="{CC9EA293-DCBA-419D-8F6E-57E27BA65A3F}" destId="{D0FAE026-7C82-44BF-8B78-BEBCF293E9F9}" srcOrd="0" destOrd="0" presId="urn:microsoft.com/office/officeart/2005/8/layout/orgChart1"/>
    <dgm:cxn modelId="{8236E854-4D52-4D69-A8B3-B378B64C8FEE}" type="presParOf" srcId="{CC9EA293-DCBA-419D-8F6E-57E27BA65A3F}" destId="{5516D8BD-A5C8-4152-A664-A9E836810894}" srcOrd="1" destOrd="0" presId="urn:microsoft.com/office/officeart/2005/8/layout/orgChart1"/>
    <dgm:cxn modelId="{96FC4156-0687-42EE-B69A-3F1E40B4D03A}" type="presParOf" srcId="{C18F4427-B9D6-471B-998A-7C78AD8D9714}" destId="{6864FEAB-3569-4AA3-A114-EBE251691733}" srcOrd="1" destOrd="0" presId="urn:microsoft.com/office/officeart/2005/8/layout/orgChart1"/>
    <dgm:cxn modelId="{4EFF59B5-F0B5-4362-99C6-CA483A1AB4A2}" type="presParOf" srcId="{C18F4427-B9D6-471B-998A-7C78AD8D9714}" destId="{DA508E5B-4BA4-4E7A-88DF-ED702D03AE79}" srcOrd="2" destOrd="0" presId="urn:microsoft.com/office/officeart/2005/8/layout/orgChart1"/>
    <dgm:cxn modelId="{E24A43B9-621E-4063-94A9-231236BF5394}" type="presParOf" srcId="{534E675B-74CF-4326-8B2B-0C4423DA5D7F}" destId="{08F0FAE2-61EC-4656-AA93-1EB2BCFBEE59}" srcOrd="2" destOrd="0" presId="urn:microsoft.com/office/officeart/2005/8/layout/orgChart1"/>
    <dgm:cxn modelId="{13409E1F-5A24-4332-B2F5-315CA364D05B}" type="presParOf" srcId="{534E675B-74CF-4326-8B2B-0C4423DA5D7F}" destId="{946CD334-3FC4-466C-9792-1C1B7BAE7BF6}" srcOrd="3" destOrd="0" presId="urn:microsoft.com/office/officeart/2005/8/layout/orgChart1"/>
    <dgm:cxn modelId="{1B4E00F9-B4B5-4130-B9E5-9E47FC0983E1}" type="presParOf" srcId="{946CD334-3FC4-466C-9792-1C1B7BAE7BF6}" destId="{9B5CA257-E33B-44F6-AF70-9DC7D207EE8F}" srcOrd="0" destOrd="0" presId="urn:microsoft.com/office/officeart/2005/8/layout/orgChart1"/>
    <dgm:cxn modelId="{BC235D29-8755-4DD3-AADA-48FC2826F08E}" type="presParOf" srcId="{9B5CA257-E33B-44F6-AF70-9DC7D207EE8F}" destId="{FA5AB88F-F83E-4093-99A1-05EA3741B814}" srcOrd="0" destOrd="0" presId="urn:microsoft.com/office/officeart/2005/8/layout/orgChart1"/>
    <dgm:cxn modelId="{E0670D9E-93A3-49AB-9CDE-6DB289DE44F3}" type="presParOf" srcId="{9B5CA257-E33B-44F6-AF70-9DC7D207EE8F}" destId="{FDA8DD10-5CE3-4EDC-AFE3-853073A93BF3}" srcOrd="1" destOrd="0" presId="urn:microsoft.com/office/officeart/2005/8/layout/orgChart1"/>
    <dgm:cxn modelId="{00E6C48C-7496-47FB-AA9F-E181950707BD}" type="presParOf" srcId="{946CD334-3FC4-466C-9792-1C1B7BAE7BF6}" destId="{0EF86359-8BA4-4C68-ADF2-A2632606BD1C}" srcOrd="1" destOrd="0" presId="urn:microsoft.com/office/officeart/2005/8/layout/orgChart1"/>
    <dgm:cxn modelId="{4484BDF2-F92A-4287-B235-7F626B6CEED4}" type="presParOf" srcId="{946CD334-3FC4-466C-9792-1C1B7BAE7BF6}" destId="{A2D33166-8947-4E7A-BACB-089615B4F92C}" srcOrd="2" destOrd="0" presId="urn:microsoft.com/office/officeart/2005/8/layout/orgChart1"/>
    <dgm:cxn modelId="{DDDC7826-8615-4257-92D8-6BDE0AA3E0F7}" type="presParOf" srcId="{E0FE3256-9D10-4F58-8B89-57D4D8D0B9D2}" destId="{07F846D9-7446-452C-9CF2-093F56E4F7C2}" srcOrd="2" destOrd="0" presId="urn:microsoft.com/office/officeart/2005/8/layout/orgChart1"/>
    <dgm:cxn modelId="{DA98EB1C-66E6-45D7-B5D7-1A0B87B82957}" type="presParOf" srcId="{CD0ECEE5-8567-49F3-8F6B-DB56B2D4ED14}" destId="{A030D5A2-115C-44C9-8B70-2B4782D0E993}" srcOrd="2" destOrd="0" presId="urn:microsoft.com/office/officeart/2005/8/layout/orgChart1"/>
    <dgm:cxn modelId="{E6CE77CC-6007-4168-A2FB-17E1D3368B68}" type="presParOf" srcId="{CD0ECEE5-8567-49F3-8F6B-DB56B2D4ED14}" destId="{38A78FCC-AC53-45A8-867E-33E3EC140A6C}" srcOrd="3" destOrd="0" presId="urn:microsoft.com/office/officeart/2005/8/layout/orgChart1"/>
    <dgm:cxn modelId="{2DBABEE8-4812-4626-8140-204D3EFFC97A}" type="presParOf" srcId="{38A78FCC-AC53-45A8-867E-33E3EC140A6C}" destId="{742786F7-F9D3-471D-9F74-85CB2A9CCD76}" srcOrd="0" destOrd="0" presId="urn:microsoft.com/office/officeart/2005/8/layout/orgChart1"/>
    <dgm:cxn modelId="{9D499419-8FAF-4838-BD88-0679054AF101}" type="presParOf" srcId="{742786F7-F9D3-471D-9F74-85CB2A9CCD76}" destId="{7B8FAD79-C8D5-45EB-9D57-7B7BECBAB76F}" srcOrd="0" destOrd="0" presId="urn:microsoft.com/office/officeart/2005/8/layout/orgChart1"/>
    <dgm:cxn modelId="{3B27F284-8CA0-430A-909F-CB40495BC70D}" type="presParOf" srcId="{742786F7-F9D3-471D-9F74-85CB2A9CCD76}" destId="{2D3686BA-1B58-4811-B2C8-5052C5AFE2B4}" srcOrd="1" destOrd="0" presId="urn:microsoft.com/office/officeart/2005/8/layout/orgChart1"/>
    <dgm:cxn modelId="{169786FA-8B72-498E-B32F-A0A308FA077F}" type="presParOf" srcId="{38A78FCC-AC53-45A8-867E-33E3EC140A6C}" destId="{83D6BBB9-DCEE-4048-9CE8-DDAE7C4ECB1D}" srcOrd="1" destOrd="0" presId="urn:microsoft.com/office/officeart/2005/8/layout/orgChart1"/>
    <dgm:cxn modelId="{F9FE10D9-223F-475F-BB51-2E688965A1A0}" type="presParOf" srcId="{38A78FCC-AC53-45A8-867E-33E3EC140A6C}" destId="{7ABB0DED-9293-44CA-8758-04B58BA16876}" srcOrd="2" destOrd="0" presId="urn:microsoft.com/office/officeart/2005/8/layout/orgChart1"/>
    <dgm:cxn modelId="{B280F54B-A987-4D08-94B1-8633C3E29C9B}" type="presParOf" srcId="{9AFA17C6-2761-4C87-9296-263E6668BD3C}" destId="{D286DF2B-173D-4F9D-93A9-87B6C0074EB1}" srcOrd="2" destOrd="0" presId="urn:microsoft.com/office/officeart/2005/8/layout/orgChart1"/>
    <dgm:cxn modelId="{A9D00674-D4C2-4C17-83B7-78A05FD0236F}" type="presParOf" srcId="{35280EA6-A972-4E83-8B38-3DEE900A917C}" destId="{E15DFB29-F97A-422B-9074-749D03FA5CAC}" srcOrd="2" destOrd="0" presId="urn:microsoft.com/office/officeart/2005/8/layout/orgChart1"/>
    <dgm:cxn modelId="{733F220F-6E21-42BC-9B97-786BA8ED29AD}" type="presParOf" srcId="{35280EA6-A972-4E83-8B38-3DEE900A917C}" destId="{21C43D5C-9052-48B0-9A76-A439C9E3CE87}" srcOrd="3" destOrd="0" presId="urn:microsoft.com/office/officeart/2005/8/layout/orgChart1"/>
    <dgm:cxn modelId="{4048AD88-0887-42D6-9FD6-704AB9E812DE}" type="presParOf" srcId="{21C43D5C-9052-48B0-9A76-A439C9E3CE87}" destId="{36832ACE-E031-437A-AF78-CD3D32BC483A}" srcOrd="0" destOrd="0" presId="urn:microsoft.com/office/officeart/2005/8/layout/orgChart1"/>
    <dgm:cxn modelId="{6C0E8C2E-25A3-4AF2-B5AF-0D0F9046B99A}" type="presParOf" srcId="{36832ACE-E031-437A-AF78-CD3D32BC483A}" destId="{0403BCE4-CF3B-446D-907C-667020F768AC}" srcOrd="0" destOrd="0" presId="urn:microsoft.com/office/officeart/2005/8/layout/orgChart1"/>
    <dgm:cxn modelId="{AD47EB8F-632B-4963-8386-5C5592B996C7}" type="presParOf" srcId="{36832ACE-E031-437A-AF78-CD3D32BC483A}" destId="{FB16A644-A310-4464-9015-5807F7BA82E8}" srcOrd="1" destOrd="0" presId="urn:microsoft.com/office/officeart/2005/8/layout/orgChart1"/>
    <dgm:cxn modelId="{1F731046-D659-42E8-9FA5-5AE47A0D2718}" type="presParOf" srcId="{21C43D5C-9052-48B0-9A76-A439C9E3CE87}" destId="{301658B1-0B87-4D9D-9917-D7B06307CF1A}" srcOrd="1" destOrd="0" presId="urn:microsoft.com/office/officeart/2005/8/layout/orgChart1"/>
    <dgm:cxn modelId="{D3F7AA3F-8838-47BE-900C-FB69926AC171}" type="presParOf" srcId="{21C43D5C-9052-48B0-9A76-A439C9E3CE87}" destId="{3614C54A-949B-4FB4-A7BD-C6D2C17061C6}" srcOrd="2" destOrd="0" presId="urn:microsoft.com/office/officeart/2005/8/layout/orgChart1"/>
    <dgm:cxn modelId="{54BD9AF8-A329-46C9-AF24-DB0BBA536C15}" type="presParOf" srcId="{35280EA6-A972-4E83-8B38-3DEE900A917C}" destId="{3D5E04F5-B1BA-450A-A6E0-32248BC1CA28}" srcOrd="4" destOrd="0" presId="urn:microsoft.com/office/officeart/2005/8/layout/orgChart1"/>
    <dgm:cxn modelId="{101A99C0-22C7-4FFF-BFF4-6996E3792EE9}" type="presParOf" srcId="{35280EA6-A972-4E83-8B38-3DEE900A917C}" destId="{1CA0C7A9-6FCE-4BE1-9B05-BFBCC736F5E1}" srcOrd="5" destOrd="0" presId="urn:microsoft.com/office/officeart/2005/8/layout/orgChart1"/>
    <dgm:cxn modelId="{AAB59739-9FB7-452F-A3F7-E8AB18D08A47}" type="presParOf" srcId="{1CA0C7A9-6FCE-4BE1-9B05-BFBCC736F5E1}" destId="{DCD25430-0B44-4852-A41B-4A3B783E1DCD}" srcOrd="0" destOrd="0" presId="urn:microsoft.com/office/officeart/2005/8/layout/orgChart1"/>
    <dgm:cxn modelId="{7E11BD3F-A781-47DB-A760-33E9DA693D79}" type="presParOf" srcId="{DCD25430-0B44-4852-A41B-4A3B783E1DCD}" destId="{CD263116-C3C2-449E-870C-1F3494C550EE}" srcOrd="0" destOrd="0" presId="urn:microsoft.com/office/officeart/2005/8/layout/orgChart1"/>
    <dgm:cxn modelId="{87FF87FD-6F8D-4B4E-BF10-E7D53A6CCAC6}" type="presParOf" srcId="{DCD25430-0B44-4852-A41B-4A3B783E1DCD}" destId="{2C2D3AC6-1CA7-4980-B14D-E82209AE3ED4}" srcOrd="1" destOrd="0" presId="urn:microsoft.com/office/officeart/2005/8/layout/orgChart1"/>
    <dgm:cxn modelId="{FA74AC76-ABBA-489C-BBD7-E23EE7C24833}" type="presParOf" srcId="{1CA0C7A9-6FCE-4BE1-9B05-BFBCC736F5E1}" destId="{4BC59694-3057-4093-8DF8-C57F50258F43}" srcOrd="1" destOrd="0" presId="urn:microsoft.com/office/officeart/2005/8/layout/orgChart1"/>
    <dgm:cxn modelId="{5C6B7219-3AAD-4242-9978-E9E820B1E7B1}" type="presParOf" srcId="{4BC59694-3057-4093-8DF8-C57F50258F43}" destId="{26D3BB0B-D4AD-4F63-85D2-1025565383C3}" srcOrd="0" destOrd="0" presId="urn:microsoft.com/office/officeart/2005/8/layout/orgChart1"/>
    <dgm:cxn modelId="{947A294E-911C-4522-AD9A-B2EB7044ABD8}" type="presParOf" srcId="{4BC59694-3057-4093-8DF8-C57F50258F43}" destId="{56F13E93-F025-4B0E-A101-0AD9257F19EE}" srcOrd="1" destOrd="0" presId="urn:microsoft.com/office/officeart/2005/8/layout/orgChart1"/>
    <dgm:cxn modelId="{F5809DFB-2F05-4934-A7B7-BA17313DF902}" type="presParOf" srcId="{56F13E93-F025-4B0E-A101-0AD9257F19EE}" destId="{37B91053-D6B0-4005-9C55-E5E431704089}" srcOrd="0" destOrd="0" presId="urn:microsoft.com/office/officeart/2005/8/layout/orgChart1"/>
    <dgm:cxn modelId="{300AE0C2-3E09-405E-A930-7386B1C4CF59}" type="presParOf" srcId="{37B91053-D6B0-4005-9C55-E5E431704089}" destId="{3F2D70EA-DA2B-4DE9-A596-9712CDB6970D}" srcOrd="0" destOrd="0" presId="urn:microsoft.com/office/officeart/2005/8/layout/orgChart1"/>
    <dgm:cxn modelId="{2CF90D58-8F3F-4E7E-B6AB-D603257AA69F}" type="presParOf" srcId="{37B91053-D6B0-4005-9C55-E5E431704089}" destId="{A93BE66D-71F1-4685-89CB-162D7111AA14}" srcOrd="1" destOrd="0" presId="urn:microsoft.com/office/officeart/2005/8/layout/orgChart1"/>
    <dgm:cxn modelId="{AAD9613B-C540-4B72-9116-1107C0E510D7}" type="presParOf" srcId="{56F13E93-F025-4B0E-A101-0AD9257F19EE}" destId="{FB8BD0C8-0C2C-45D6-A6DD-748346B1DE49}" srcOrd="1" destOrd="0" presId="urn:microsoft.com/office/officeart/2005/8/layout/orgChart1"/>
    <dgm:cxn modelId="{F73E0D19-5FC6-4700-AD4A-3F1FC5FE0E34}" type="presParOf" srcId="{56F13E93-F025-4B0E-A101-0AD9257F19EE}" destId="{9C689CE9-3360-45A6-8894-1E1F2235BAEF}" srcOrd="2" destOrd="0" presId="urn:microsoft.com/office/officeart/2005/8/layout/orgChart1"/>
    <dgm:cxn modelId="{E7F2839D-C072-41B4-A97D-BA7C0A22D11C}" type="presParOf" srcId="{4BC59694-3057-4093-8DF8-C57F50258F43}" destId="{4F297AF1-5524-4D9D-8797-766840CFA3FD}" srcOrd="2" destOrd="0" presId="urn:microsoft.com/office/officeart/2005/8/layout/orgChart1"/>
    <dgm:cxn modelId="{07C5B6D5-1F85-4335-A900-A184A5A8503C}" type="presParOf" srcId="{4BC59694-3057-4093-8DF8-C57F50258F43}" destId="{35E24C52-C47E-491F-988D-DBBA8C5D8285}" srcOrd="3" destOrd="0" presId="urn:microsoft.com/office/officeart/2005/8/layout/orgChart1"/>
    <dgm:cxn modelId="{C7C0DFBA-B962-457D-B64E-64243640BF64}" type="presParOf" srcId="{35E24C52-C47E-491F-988D-DBBA8C5D8285}" destId="{945C61D4-85E2-4D7C-BC91-D71831CDC7A9}" srcOrd="0" destOrd="0" presId="urn:microsoft.com/office/officeart/2005/8/layout/orgChart1"/>
    <dgm:cxn modelId="{82C7CB7E-8347-4E85-9DAE-938CAFDFC60C}" type="presParOf" srcId="{945C61D4-85E2-4D7C-BC91-D71831CDC7A9}" destId="{93339027-67AC-4A81-9BF7-3F7DE1A23C6E}" srcOrd="0" destOrd="0" presId="urn:microsoft.com/office/officeart/2005/8/layout/orgChart1"/>
    <dgm:cxn modelId="{1FB20E06-FD27-4AB7-870D-2A4BE850AD33}" type="presParOf" srcId="{945C61D4-85E2-4D7C-BC91-D71831CDC7A9}" destId="{CB37AB32-898A-46CB-A828-368F96D321BB}" srcOrd="1" destOrd="0" presId="urn:microsoft.com/office/officeart/2005/8/layout/orgChart1"/>
    <dgm:cxn modelId="{462B914A-2C32-421A-81FE-EFA8325DC884}" type="presParOf" srcId="{35E24C52-C47E-491F-988D-DBBA8C5D8285}" destId="{7188BDB7-DA02-4BC1-8E92-476027A6E862}" srcOrd="1" destOrd="0" presId="urn:microsoft.com/office/officeart/2005/8/layout/orgChart1"/>
    <dgm:cxn modelId="{1C200D9F-7D72-4BF3-866A-72EF14E2ACA1}" type="presParOf" srcId="{35E24C52-C47E-491F-988D-DBBA8C5D8285}" destId="{259299EB-9489-4BF7-BFC0-38911DC872B0}" srcOrd="2" destOrd="0" presId="urn:microsoft.com/office/officeart/2005/8/layout/orgChart1"/>
    <dgm:cxn modelId="{04D90AFB-37F8-4FCD-A7A8-7DA880C5A76F}" type="presParOf" srcId="{1CA0C7A9-6FCE-4BE1-9B05-BFBCC736F5E1}" destId="{DC9CCD77-1367-40E1-9C33-8EABF9BD6314}" srcOrd="2" destOrd="0" presId="urn:microsoft.com/office/officeart/2005/8/layout/orgChart1"/>
    <dgm:cxn modelId="{73573A60-574A-4E0A-89D8-81279A2BF543}" type="presParOf" srcId="{D2598AD3-82E1-4943-B44D-691C83B66D5E}" destId="{0A14CC05-F658-42DF-9BBE-7898B0678C95}" srcOrd="2" destOrd="0" presId="urn:microsoft.com/office/officeart/2005/8/layout/orgChart1"/>
  </dgm:cxnLst>
  <dgm:bg/>
  <dgm:whole/>
</dgm:dataModel>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9/16/2008</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9/16/2008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2036FF97-24FD-4CFA-B290-0045083B0D66}" type="slidenum">
              <a:rPr lang="en-US"/>
              <a:pPr defTabSz="912813" fontAlgn="base">
                <a:spcBef>
                  <a:spcPct val="0"/>
                </a:spcBef>
                <a:spcAft>
                  <a:spcPct val="0"/>
                </a:spcAft>
              </a:pPr>
              <a:t>2</a:t>
            </a:fld>
            <a:endParaRPr lang="en-US"/>
          </a:p>
        </p:txBody>
      </p:sp>
      <p:sp>
        <p:nvSpPr>
          <p:cNvPr id="30722"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1206" name="Rectangle 3"/>
          <p:cNvSpPr>
            <a:spLocks noGrp="1" noChangeArrowheads="1"/>
          </p:cNvSpPr>
          <p:nvPr>
            <p:ph type="body" idx="1"/>
          </p:nvPr>
        </p:nvSpPr>
        <p:spPr>
          <a:ln/>
        </p:spPr>
        <p:txBody>
          <a:bodyPr>
            <a:noAutofit/>
          </a:bodyPr>
          <a:lstStyle/>
          <a:p>
            <a:pPr defTabSz="914363" fontAlgn="auto">
              <a:spcBef>
                <a:spcPts val="0"/>
              </a:spcBef>
              <a:spcAft>
                <a:spcPts val="333"/>
              </a:spcAft>
              <a:defRPr/>
            </a:pPr>
            <a:endParaRPr lang="en-US" dirty="0" smtClean="0"/>
          </a:p>
        </p:txBody>
      </p:sp>
      <p:sp>
        <p:nvSpPr>
          <p:cNvPr id="30724"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atin typeface="Segoe"/>
              </a:rPr>
            </a:br>
            <a:r>
              <a:rPr lang="en-US">
                <a:latin typeface="Segoe"/>
              </a:rPr>
              <a:t>MICROSOFT MAKES NO WARRANTIES, EXPRESS, IMPLIED OR STATUTORY, AS TO THE INFORMATION IN THIS PRESENTATION.</a:t>
            </a:r>
          </a:p>
        </p:txBody>
      </p:sp>
      <p:sp>
        <p:nvSpPr>
          <p:cNvPr id="30725" name="Date Placeholder 8"/>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4D093EF9-4CBF-4804-9B06-C2E1D7466A5E}" type="datetime1">
              <a:rPr lang="en-US"/>
              <a:pPr defTabSz="912813" fontAlgn="base">
                <a:spcBef>
                  <a:spcPct val="0"/>
                </a:spcBef>
                <a:spcAft>
                  <a:spcPct val="0"/>
                </a:spcAft>
              </a:pPr>
              <a:t>9/16/2008</a:t>
            </a:fld>
            <a:endParaRPr lang="en-US"/>
          </a:p>
        </p:txBody>
      </p:sp>
      <p:sp>
        <p:nvSpPr>
          <p:cNvPr id="30726" name="Header Placeholder 9"/>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Segoe"/>
            </a:endParaRPr>
          </a:p>
        </p:txBody>
      </p:sp>
      <p:sp>
        <p:nvSpPr>
          <p:cNvPr id="471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522122B-38D6-4BCC-877F-7F28912ADBAD}" type="slidenum">
              <a:rPr lang="en-US"/>
              <a:pPr defTabSz="912813" fontAlgn="base">
                <a:spcBef>
                  <a:spcPct val="0"/>
                </a:spcBef>
                <a:spcAft>
                  <a:spcPct val="0"/>
                </a:spcAft>
              </a:pPr>
              <a:t>23</a:t>
            </a:fld>
            <a:endParaRPr lang="en-US"/>
          </a:p>
        </p:txBody>
      </p:sp>
      <p:sp>
        <p:nvSpPr>
          <p:cNvPr id="47108"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atin typeface="Segoe"/>
              </a:rPr>
            </a:br>
            <a:r>
              <a:rPr lang="en-US">
                <a:latin typeface="Segoe"/>
              </a:rPr>
              <a:t>MICROSOFT MAKES NO WARRANTIES, EXPRESS, IMPLIED OR STATUTORY, AS TO THE INFORMATION IN THIS PRESENTATION.</a:t>
            </a:r>
          </a:p>
        </p:txBody>
      </p:sp>
      <p:sp>
        <p:nvSpPr>
          <p:cNvPr id="47109" name="Date Placeholder 8"/>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48ED3C2E-0C4C-4771-BA1A-3C9DDCB20922}" type="datetime1">
              <a:rPr lang="en-US"/>
              <a:pPr defTabSz="912813" fontAlgn="base">
                <a:spcBef>
                  <a:spcPct val="0"/>
                </a:spcBef>
                <a:spcAft>
                  <a:spcPct val="0"/>
                </a:spcAft>
              </a:pPr>
              <a:t>9/16/2008</a:t>
            </a:fld>
            <a:endParaRPr lang="en-US"/>
          </a:p>
        </p:txBody>
      </p:sp>
      <p:sp>
        <p:nvSpPr>
          <p:cNvPr id="47110" name="Header Placeholder 9"/>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TextEdit="1"/>
          </p:cNvSpPr>
          <p:nvPr>
            <p:ph type="sldImg"/>
          </p:nvPr>
        </p:nvSpPr>
        <p:spPr bwMode="auto">
          <a:noFill/>
          <a:ln>
            <a:solidFill>
              <a:srgbClr val="000000"/>
            </a:solidFill>
            <a:miter lim="800000"/>
            <a:headEnd/>
            <a:tailEnd/>
          </a:ln>
        </p:spPr>
      </p:sp>
      <p:sp>
        <p:nvSpPr>
          <p:cNvPr id="4" name="Notes Placeholder 3"/>
          <p:cNvSpPr>
            <a:spLocks noGrp="1"/>
          </p:cNvSpPr>
          <p:nvPr>
            <p:ph type="body" sz="quarter" idx="10"/>
          </p:nvPr>
        </p:nvSpPr>
        <p:spPr/>
        <p:txBody>
          <a:bodyPr>
            <a:normAutofit/>
          </a:bodyPr>
          <a:lstStyle/>
          <a:p>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8DC05A43-A264-4CE3-AD65-9C9FDB587388}" type="slidenum">
              <a:rPr lang="en-US" sz="1200"/>
              <a:pPr algn="r"/>
              <a:t>26</a:t>
            </a:fld>
            <a:endParaRPr 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smtClean="0">
              <a:latin typeface="Segoe"/>
            </a:endParaRPr>
          </a:p>
        </p:txBody>
      </p:sp>
      <p:sp>
        <p:nvSpPr>
          <p:cNvPr id="4710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fld id="{4522122B-38D6-4BCC-877F-7F28912ADBAD}" type="slidenum">
              <a:rPr lang="en-US"/>
              <a:pPr defTabSz="912813" fontAlgn="base">
                <a:spcBef>
                  <a:spcPct val="0"/>
                </a:spcBef>
                <a:spcAft>
                  <a:spcPct val="0"/>
                </a:spcAft>
              </a:pPr>
              <a:t>27</a:t>
            </a:fld>
            <a:endParaRPr lang="en-US"/>
          </a:p>
        </p:txBody>
      </p:sp>
      <p:sp>
        <p:nvSpPr>
          <p:cNvPr id="47108" name="Footer Placeholder 7"/>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defTabSz="912813" fontAlgn="base">
              <a:spcBef>
                <a:spcPct val="0"/>
              </a:spcBef>
              <a:spcAft>
                <a:spcPct val="0"/>
              </a:spcAft>
            </a:pPr>
            <a:r>
              <a:rPr lang="en-US">
                <a:latin typeface="Segoe"/>
              </a:rPr>
              <a:t>© 2008 Microsoft Corporation. All rights reserved. Microsoft, Windows, Windows Vista and other product names are or may be registered trademarks and/or trademarks in the U.S. and/or other countries.</a:t>
            </a:r>
          </a:p>
          <a:p>
            <a:pPr defTabSz="912813" fontAlgn="base">
              <a:spcBef>
                <a:spcPct val="0"/>
              </a:spcBef>
              <a:spcAft>
                <a:spcPct val="0"/>
              </a:spcAft>
            </a:pPr>
            <a:r>
              <a:rPr lang="en-US">
                <a:latin typeface="Segoe"/>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latin typeface="Segoe"/>
              </a:rPr>
            </a:br>
            <a:r>
              <a:rPr lang="en-US">
                <a:latin typeface="Segoe"/>
              </a:rPr>
              <a:t>MICROSOFT MAKES NO WARRANTIES, EXPRESS, IMPLIED OR STATUTORY, AS TO THE INFORMATION IN THIS PRESENTATION.</a:t>
            </a:r>
          </a:p>
        </p:txBody>
      </p:sp>
      <p:sp>
        <p:nvSpPr>
          <p:cNvPr id="47109" name="Date Placeholder 8"/>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fld id="{48ED3C2E-0C4C-4771-BA1A-3C9DDCB20922}" type="datetime1">
              <a:rPr lang="en-US"/>
              <a:pPr defTabSz="912813" fontAlgn="base">
                <a:spcBef>
                  <a:spcPct val="0"/>
                </a:spcBef>
                <a:spcAft>
                  <a:spcPct val="0"/>
                </a:spcAft>
              </a:pPr>
              <a:t>9/16/2008</a:t>
            </a:fld>
            <a:endParaRPr lang="en-US"/>
          </a:p>
        </p:txBody>
      </p:sp>
      <p:sp>
        <p:nvSpPr>
          <p:cNvPr id="47110" name="Header Placeholder 9"/>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pPr defTabSz="912813" fontAlgn="base">
              <a:spcBef>
                <a:spcPct val="0"/>
              </a:spcBef>
              <a:spcAft>
                <a:spcPct val="0"/>
              </a:spcAft>
            </a:pPr>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5"/>
          </p:nvPr>
        </p:nvSpPr>
        <p:spPr>
          <a:ln/>
        </p:spPr>
        <p:txBody>
          <a:bodyPr/>
          <a:lstStyle/>
          <a:p>
            <a:fld id="{DB54F8FE-30C0-4659-9A27-D1E68E107EA1}"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29</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8432"/>
          <p:cNvSpPr>
            <a:spLocks noGrp="1" noRot="1" noChangeAspect="1" noTextEdit="1"/>
          </p:cNvSpPr>
          <p:nvPr>
            <p:ph type="sldImg"/>
          </p:nvPr>
        </p:nvSpPr>
        <p:spPr>
          <a:noFill/>
          <a:ln cap="flat">
            <a:headEnd type="none" w="med" len="med"/>
            <a:tailEnd type="none" w="med" len="med"/>
          </a:ln>
        </p:spPr>
      </p:sp>
      <p:sp>
        <p:nvSpPr>
          <p:cNvPr id="5" name="Notes Placeholder 4"/>
          <p:cNvSpPr>
            <a:spLocks noGrp="1"/>
          </p:cNvSpPr>
          <p:nvPr>
            <p:ph type="body" sz="quarter" idx="10"/>
          </p:nvPr>
        </p:nvSpPr>
        <p:spPr/>
        <p:txBody>
          <a:bodyPr>
            <a:normAutofit/>
          </a:bodyPr>
          <a:lstStyle/>
          <a:p>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30</a:t>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31</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 name="Notes Placeholder 4"/>
          <p:cNvSpPr>
            <a:spLocks noGrp="1"/>
          </p:cNvSpPr>
          <p:nvPr>
            <p:ph type="body" sz="quarter" idx="1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icrosoft.com/india/msdn"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bwMode="auto">
          <a:xfrm>
            <a:off x="0" y="6019800"/>
            <a:ext cx="9144000" cy="838200"/>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ctrTitle" hasCustomPrompt="1"/>
          </p:nvPr>
        </p:nvSpPr>
        <p:spPr>
          <a:xfrm>
            <a:off x="730250" y="1905000"/>
            <a:ext cx="8032750" cy="1523495"/>
          </a:xfrm>
        </p:spPr>
        <p:txBody>
          <a:bodyPr>
            <a:noAutofit/>
          </a:bodyPr>
          <a:lstStyle>
            <a:lvl1pPr>
              <a:lnSpc>
                <a:spcPct val="90000"/>
              </a:lnSpc>
              <a:defRPr sz="5400" b="0" cap="none" spc="0" baseline="0">
                <a:ln w="18415"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en-US" dirty="0" smtClean="0"/>
              <a:t>Click to enter session title</a:t>
            </a:r>
            <a:endParaRPr lang="en-US" dirty="0"/>
          </a:p>
        </p:txBody>
      </p:sp>
      <p:sp>
        <p:nvSpPr>
          <p:cNvPr id="3" name="Subtitle 2"/>
          <p:cNvSpPr>
            <a:spLocks noGrp="1"/>
          </p:cNvSpPr>
          <p:nvPr>
            <p:ph type="subTitle" idx="1" hasCustomPrompt="1"/>
          </p:nvPr>
        </p:nvSpPr>
        <p:spPr>
          <a:xfrm>
            <a:off x="730249" y="4344988"/>
            <a:ext cx="8032751" cy="461665"/>
          </a:xfrm>
        </p:spPr>
        <p:txBody>
          <a:bodyPr>
            <a:noAutofit/>
          </a:bodyPr>
          <a:lstStyle>
            <a:lvl1pPr marL="0" indent="0" algn="l">
              <a:lnSpc>
                <a:spcPct val="90000"/>
              </a:lnSpc>
              <a:spcBef>
                <a:spcPts val="0"/>
              </a:spcBef>
              <a:buNone/>
              <a:defRPr sz="3200" b="1">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enter Presenter Name</a:t>
            </a:r>
          </a:p>
        </p:txBody>
      </p:sp>
      <p:sp>
        <p:nvSpPr>
          <p:cNvPr id="9" name="TextBox 8"/>
          <p:cNvSpPr txBox="1"/>
          <p:nvPr userDrawn="1"/>
        </p:nvSpPr>
        <p:spPr>
          <a:xfrm>
            <a:off x="4149" y="6162786"/>
            <a:ext cx="2590800" cy="400110"/>
          </a:xfrm>
          <a:prstGeom prst="rect">
            <a:avLst/>
          </a:prstGeom>
          <a:noFill/>
        </p:spPr>
        <p:txBody>
          <a:bodyPr wrap="square" rtlCol="0">
            <a:spAutoFit/>
          </a:bodyPr>
          <a:lstStyle/>
          <a:p>
            <a:r>
              <a:rPr lang="en-US" sz="2000" b="1" dirty="0" smtClean="0">
                <a:solidFill>
                  <a:schemeClr val="tx1">
                    <a:lumMod val="75000"/>
                  </a:schemeClr>
                </a:solidFill>
                <a:latin typeface="Segoe Script" pitchFamily="34" charset="0"/>
              </a:rPr>
              <a:t>Connect with life</a:t>
            </a:r>
            <a:endParaRPr lang="en-US" sz="2000" b="1" dirty="0">
              <a:solidFill>
                <a:schemeClr val="tx1">
                  <a:lumMod val="75000"/>
                </a:schemeClr>
              </a:solidFill>
              <a:latin typeface="Segoe Script" pitchFamily="34" charset="0"/>
            </a:endParaRPr>
          </a:p>
        </p:txBody>
      </p:sp>
      <p:pic>
        <p:nvPicPr>
          <p:cNvPr id="10" name="Picture 9" descr="MSDN logo 2">
            <a:hlinkClick r:id="rId2"/>
          </p:cNvPr>
          <p:cNvPicPr/>
          <p:nvPr userDrawn="1"/>
        </p:nvPicPr>
        <p:blipFill>
          <a:blip r:embed="rId3"/>
          <a:srcRect/>
          <a:stretch>
            <a:fillRect/>
          </a:stretch>
        </p:blipFill>
        <p:spPr bwMode="auto">
          <a:xfrm>
            <a:off x="7581900" y="6076950"/>
            <a:ext cx="1562100" cy="781050"/>
          </a:xfrm>
          <a:prstGeom prst="rect">
            <a:avLst/>
          </a:prstGeom>
          <a:noFill/>
          <a:ln w="9525">
            <a:noFill/>
            <a:miter lim="800000"/>
            <a:headEnd/>
            <a:tailEnd/>
          </a:ln>
        </p:spPr>
      </p:pic>
      <p:sp>
        <p:nvSpPr>
          <p:cNvPr id="12" name="TextBox 11"/>
          <p:cNvSpPr txBox="1"/>
          <p:nvPr userDrawn="1"/>
        </p:nvSpPr>
        <p:spPr>
          <a:xfrm>
            <a:off x="51261" y="6427122"/>
            <a:ext cx="2539539" cy="246221"/>
          </a:xfrm>
          <a:prstGeom prst="rect">
            <a:avLst/>
          </a:prstGeom>
          <a:noFill/>
        </p:spPr>
        <p:txBody>
          <a:bodyPr wrap="square" rtlCol="0">
            <a:spAutoFit/>
          </a:bodyPr>
          <a:lstStyle/>
          <a:p>
            <a:pPr algn="ctr"/>
            <a:r>
              <a:rPr lang="en-US" sz="1000" dirty="0" smtClean="0">
                <a:solidFill>
                  <a:schemeClr val="tx1">
                    <a:lumMod val="75000"/>
                  </a:schemeClr>
                </a:solidFill>
              </a:rPr>
              <a:t>www.connectwithlife.co.in</a:t>
            </a:r>
            <a:endParaRPr lang="en-US" sz="1100" dirty="0">
              <a:solidFill>
                <a:schemeClr val="tx1">
                  <a:lumMod val="75000"/>
                </a:schemeClr>
              </a:solidFill>
            </a:endParaRPr>
          </a:p>
        </p:txBody>
      </p:sp>
      <p:pic>
        <p:nvPicPr>
          <p:cNvPr id="17413" name="Picture 5"/>
          <p:cNvPicPr>
            <a:picLocks noChangeAspect="1" noChangeArrowheads="1"/>
          </p:cNvPicPr>
          <p:nvPr userDrawn="1"/>
        </p:nvPicPr>
        <p:blipFill>
          <a:blip r:embed="rId4">
            <a:clrChange>
              <a:clrFrom>
                <a:srgbClr val="FFFFFF"/>
              </a:clrFrom>
              <a:clrTo>
                <a:srgbClr val="FFFFFF">
                  <a:alpha val="0"/>
                </a:srgbClr>
              </a:clrTo>
            </a:clrChange>
          </a:blip>
          <a:srcRect/>
          <a:stretch>
            <a:fillRect/>
          </a:stretch>
        </p:blipFill>
        <p:spPr bwMode="auto">
          <a:xfrm>
            <a:off x="5383878" y="6080757"/>
            <a:ext cx="2017228" cy="685800"/>
          </a:xfrm>
          <a:prstGeom prst="rect">
            <a:avLst/>
          </a:prstGeom>
          <a:noFill/>
          <a:ln w="9525">
            <a:noFill/>
            <a:miter lim="800000"/>
            <a:headEnd/>
            <a:tailEnd/>
          </a:ln>
          <a:effectLst/>
        </p:spPr>
      </p:pic>
      <p:sp>
        <p:nvSpPr>
          <p:cNvPr id="22" name="Text Placeholder 21"/>
          <p:cNvSpPr>
            <a:spLocks noGrp="1"/>
          </p:cNvSpPr>
          <p:nvPr>
            <p:ph type="body" sz="quarter" idx="10" hasCustomPrompt="1"/>
          </p:nvPr>
        </p:nvSpPr>
        <p:spPr>
          <a:xfrm>
            <a:off x="737061" y="4837736"/>
            <a:ext cx="5943600" cy="858697"/>
          </a:xfrm>
        </p:spPr>
        <p:txBody>
          <a:bodyPr/>
          <a:lstStyle>
            <a:lvl1pPr>
              <a:buNone/>
              <a:defRPr sz="1800" baseline="0"/>
            </a:lvl1pPr>
          </a:lstStyle>
          <a:p>
            <a:pPr lvl="0"/>
            <a:r>
              <a:rPr lang="en-US" dirty="0" smtClean="0"/>
              <a:t>Click to enter Presenter Title</a:t>
            </a:r>
          </a:p>
          <a:p>
            <a:pPr lvl="0"/>
            <a:r>
              <a:rPr lang="en-US" dirty="0" smtClean="0"/>
              <a:t>Click to enter Company/Organization</a:t>
            </a:r>
          </a:p>
          <a:p>
            <a:pPr lvl="0"/>
            <a:r>
              <a:rPr lang="en-US" dirty="0" smtClean="0"/>
              <a:t>Click to enter Blog Address | Email (optional)</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68300" y="220663"/>
            <a:ext cx="8382000" cy="609600"/>
          </a:xfrm>
        </p:spPr>
        <p:txBody>
          <a:bodyPr/>
          <a:lstStyle/>
          <a:p>
            <a:r>
              <a:rPr lang="en-US"/>
              <a:t>Click to edit Master title style</a:t>
            </a:r>
          </a:p>
        </p:txBody>
      </p:sp>
      <p:sp>
        <p:nvSpPr>
          <p:cNvPr id="3" name="Text Placeholder 2"/>
          <p:cNvSpPr>
            <a:spLocks noGrp="1"/>
          </p:cNvSpPr>
          <p:nvPr>
            <p:ph type="body" sz="half" idx="1"/>
          </p:nvPr>
        </p:nvSpPr>
        <p:spPr>
          <a:xfrm>
            <a:off x="366713" y="1347788"/>
            <a:ext cx="4127500" cy="185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1347788"/>
            <a:ext cx="4127500" cy="1854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78870" y="2080956"/>
            <a:ext cx="7650427" cy="1523494"/>
          </a:xfrm>
        </p:spPr>
        <p:txBody>
          <a:bodyPr anchor="ctr" anchorCtr="0">
            <a:noAutofit/>
          </a:bodyPr>
          <a:lstStyle>
            <a:lvl1pPr>
              <a:lnSpc>
                <a:spcPct val="90000"/>
              </a:lnSpc>
              <a:defRPr sz="3600" b="1"/>
            </a:lvl1pPr>
          </a:lstStyle>
          <a:p>
            <a:r>
              <a:rPr lang="en-US" dirty="0" smtClean="0"/>
              <a:t>Click to edit main demo title</a:t>
            </a:r>
            <a:endParaRPr lang="en-US" dirty="0"/>
          </a:p>
        </p:txBody>
      </p:sp>
      <p:sp>
        <p:nvSpPr>
          <p:cNvPr id="3" name="Subtitle 2"/>
          <p:cNvSpPr>
            <a:spLocks noGrp="1"/>
          </p:cNvSpPr>
          <p:nvPr>
            <p:ph type="subTitle" idx="1" hasCustomPrompt="1"/>
          </p:nvPr>
        </p:nvSpPr>
        <p:spPr>
          <a:xfrm>
            <a:off x="1277512" y="3726870"/>
            <a:ext cx="7043208" cy="461665"/>
          </a:xfrm>
        </p:spPr>
        <p:txBody>
          <a:bodyPr>
            <a:noAutofit/>
          </a:bodyPr>
          <a:lstStyle>
            <a:lvl1pPr marL="0" indent="0" algn="l">
              <a:lnSpc>
                <a:spcPct val="90000"/>
              </a:lnSpc>
              <a:spcBef>
                <a:spcPts val="0"/>
              </a:spcBef>
              <a:buNone/>
              <a:defRPr sz="2800" baseline="0">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Use for extra demo information (such as points that will be covered, demo sub-title, software version, etc.)</a:t>
            </a:r>
            <a:endParaRPr lang="en-US" dirty="0"/>
          </a:p>
        </p:txBody>
      </p:sp>
      <p:sp>
        <p:nvSpPr>
          <p:cNvPr id="7" name="Text Placeholder 6"/>
          <p:cNvSpPr>
            <a:spLocks noGrp="1"/>
          </p:cNvSpPr>
          <p:nvPr>
            <p:ph type="body" sz="quarter" idx="10" hasCustomPrompt="1"/>
          </p:nvPr>
        </p:nvSpPr>
        <p:spPr>
          <a:xfrm>
            <a:off x="685800" y="304800"/>
            <a:ext cx="7690114" cy="1384994"/>
          </a:xfrm>
        </p:spPr>
        <p:txBody>
          <a:bodyPr anchor="t" anchorCtr="0">
            <a:noAutofit/>
          </a:bodyPr>
          <a:lstStyle>
            <a:lvl1pPr marL="0" indent="0" algn="l">
              <a:buFont typeface="Arial" pitchFamily="34" charset="0"/>
              <a:buNone/>
              <a:defRPr kumimoji="0" lang="en-US" sz="9600" b="0" i="0" u="none" strike="noStrike" kern="1200" cap="none" spc="0" normalizeH="0" baseline="0" noProof="0" dirty="0" smtClean="0">
                <a:ln w="18415" cmpd="sng">
                  <a:solidFill>
                    <a:srgbClr val="FFFFFF"/>
                  </a:solidFill>
                  <a:prstDash val="solid"/>
                </a:ln>
                <a:solidFill>
                  <a:srgbClr val="FFFFFF"/>
                </a:solidFill>
                <a:effectLst>
                  <a:outerShdw blurRad="63500" dir="3600000" algn="tl" rotWithShape="0">
                    <a:srgbClr val="000000">
                      <a:alpha val="70000"/>
                    </a:srgbClr>
                  </a:outerShdw>
                  <a:reflection blurRad="6350" stA="55000" endA="300" endPos="45500" dir="5400000" sy="-100000" algn="bl" rotWithShape="0"/>
                </a:effectLst>
                <a:uLnTx/>
                <a:uFillTx/>
                <a:latin typeface="Segoe" pitchFamily="34" charset="0"/>
                <a:ea typeface="+mn-ea"/>
                <a:cs typeface="+mn-cs"/>
              </a:defRPr>
            </a:lvl1pPr>
          </a:lstStyle>
          <a:p>
            <a:pPr lvl="0"/>
            <a:r>
              <a:rPr lang="en-US" dirty="0" smtClean="0"/>
              <a:t>DEMO</a:t>
            </a:r>
          </a:p>
        </p:txBody>
      </p:sp>
    </p:spTree>
  </p:cSld>
  <p:clrMapOvr>
    <a:overrideClrMapping bg1="dk1" tx1="lt1" bg2="dk2" tx2="lt2" accent1="accent1" accent2="accent2" accent3="accent3" accent4="accent4" accent5="accent5" accent6="accent6" hlink="hlink" folHlink="folHlink"/>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pic>
        <p:nvPicPr>
          <p:cNvPr id="2" name="Picture 2" descr="Microsoft logo and tagline"/>
          <p:cNvPicPr>
            <a:picLocks noChangeAspect="1" noChangeArrowheads="1"/>
          </p:cNvPicPr>
          <p:nvPr userDrawn="1"/>
        </p:nvPicPr>
        <p:blipFill>
          <a:blip r:embed="rId2"/>
          <a:srcRect/>
          <a:stretch>
            <a:fillRect/>
          </a:stretch>
        </p:blipFill>
        <p:spPr bwMode="black">
          <a:xfrm>
            <a:off x="1827417" y="2259678"/>
            <a:ext cx="5939896" cy="1283229"/>
          </a:xfrm>
          <a:prstGeom prst="rect">
            <a:avLst/>
          </a:prstGeom>
          <a:noFill/>
        </p:spPr>
      </p:pic>
      <p:sp>
        <p:nvSpPr>
          <p:cNvPr id="3" name="Text Box 3"/>
          <p:cNvSpPr txBox="1">
            <a:spLocks noChangeArrowheads="1"/>
          </p:cNvSpPr>
          <p:nvPr userDrawn="1"/>
        </p:nvSpPr>
        <p:spPr bwMode="blackWhite">
          <a:xfrm>
            <a:off x="381000" y="5105400"/>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hyperlink" Target="http://www.microsoft.com/india/msdn"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1">
                <a:lumMod val="50000"/>
              </a:schemeClr>
            </a:gs>
            <a:gs pos="39999">
              <a:schemeClr val="accent1">
                <a:lumMod val="50000"/>
              </a:schemeClr>
            </a:gs>
            <a:gs pos="70000">
              <a:schemeClr val="accent1">
                <a:lumMod val="75000"/>
              </a:schemeClr>
            </a:gs>
            <a:gs pos="100000">
              <a:srgbClr val="FFEBFA"/>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4" name="Picture 3" descr="MSDN logo 2">
            <a:hlinkClick r:id="rId12"/>
          </p:cNvPr>
          <p:cNvPicPr/>
          <p:nvPr/>
        </p:nvPicPr>
        <p:blipFill>
          <a:blip r:embed="rId13"/>
          <a:srcRect/>
          <a:stretch>
            <a:fillRect/>
          </a:stretch>
        </p:blipFill>
        <p:spPr bwMode="auto">
          <a:xfrm>
            <a:off x="8192360" y="6382180"/>
            <a:ext cx="951640" cy="475820"/>
          </a:xfrm>
          <a:prstGeom prst="rect">
            <a:avLst/>
          </a:prstGeom>
          <a:noFill/>
          <a:ln w="9525">
            <a:noFill/>
            <a:miter lim="800000"/>
            <a:headEnd/>
            <a:tailEnd/>
          </a:ln>
        </p:spPr>
      </p:pic>
      <p:pic>
        <p:nvPicPr>
          <p:cNvPr id="5" name="Picture 5"/>
          <p:cNvPicPr>
            <a:picLocks noChangeAspect="1" noChangeArrowheads="1"/>
          </p:cNvPicPr>
          <p:nvPr/>
        </p:nvPicPr>
        <p:blipFill>
          <a:blip r:embed="rId14">
            <a:clrChange>
              <a:clrFrom>
                <a:srgbClr val="FFFFFF"/>
              </a:clrFrom>
              <a:clrTo>
                <a:srgbClr val="FFFFFF">
                  <a:alpha val="0"/>
                </a:srgbClr>
              </a:clrTo>
            </a:clrChange>
          </a:blip>
          <a:srcRect/>
          <a:stretch>
            <a:fillRect/>
          </a:stretch>
        </p:blipFill>
        <p:spPr bwMode="auto">
          <a:xfrm>
            <a:off x="6858000" y="6400800"/>
            <a:ext cx="1228906" cy="417793"/>
          </a:xfrm>
          <a:prstGeom prst="rect">
            <a:avLst/>
          </a:prstGeom>
          <a:noFill/>
          <a:ln w="9525">
            <a:noFill/>
            <a:miter lim="800000"/>
            <a:headEnd/>
            <a:tailEnd/>
          </a:ln>
          <a:effectLst/>
        </p:spPr>
      </p:pic>
      <p:sp>
        <p:nvSpPr>
          <p:cNvPr id="6" name="TextBox 5"/>
          <p:cNvSpPr txBox="1"/>
          <p:nvPr userDrawn="1"/>
        </p:nvSpPr>
        <p:spPr>
          <a:xfrm>
            <a:off x="883233" y="6504710"/>
            <a:ext cx="5715000" cy="338554"/>
          </a:xfrm>
          <a:prstGeom prst="rect">
            <a:avLst/>
          </a:prstGeom>
          <a:noFill/>
        </p:spPr>
        <p:txBody>
          <a:bodyPr wrap="square" rtlCol="0">
            <a:spAutoFit/>
          </a:bodyPr>
          <a:lstStyle/>
          <a:p>
            <a:r>
              <a:rPr lang="en-US" sz="1600" dirty="0" smtClean="0">
                <a:solidFill>
                  <a:schemeClr val="bg1"/>
                </a:solidFill>
              </a:rPr>
              <a:t>www.ExtremeExperts.com</a:t>
            </a:r>
            <a:endParaRPr lang="en-US" sz="1600" dirty="0">
              <a:solidFill>
                <a:schemeClr val="bg1"/>
              </a:solidFill>
            </a:endParaRPr>
          </a:p>
        </p:txBody>
      </p:sp>
    </p:spTree>
  </p:cSld>
  <p:clrMap bg1="dk1" tx1="lt1" bg2="dk2" tx2="lt2" accent1="accent1" accent2="accent2" accent3="accent3" accent4="accent4" accent5="accent5" accent6="accent6" hlink="hlink" folHlink="folHlink"/>
  <p:sldLayoutIdLst>
    <p:sldLayoutId id="2147483694" r:id="rId1"/>
    <p:sldLayoutId id="2147483696" r:id="rId2"/>
    <p:sldLayoutId id="2147483695" r:id="rId3"/>
    <p:sldLayoutId id="2147483697" r:id="rId4"/>
    <p:sldLayoutId id="2147483698" r:id="rId5"/>
    <p:sldLayoutId id="2147483699" r:id="rId6"/>
    <p:sldLayoutId id="2147483700" r:id="rId7"/>
    <p:sldLayoutId id="2147483701" r:id="rId8"/>
    <p:sldLayoutId id="2147483702" r:id="rId9"/>
    <p:sldLayoutId id="2147483703" r:id="rId10"/>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solidFill>
            <a:schemeClr val="tx1"/>
          </a:solidFill>
          <a:effectLst/>
          <a:latin typeface="+mj-lt"/>
          <a:ea typeface="+mn-ea"/>
          <a:cs typeface="Arial" charset="0"/>
        </a:defRPr>
      </a:lvl1pPr>
    </p:titleStyle>
    <p:bodyStyle>
      <a:lvl1pPr marL="396875" indent="-396875" algn="l" defTabSz="914363" rtl="0" eaLnBrk="1" latinLnBrk="0" hangingPunct="1">
        <a:lnSpc>
          <a:spcPct val="90000"/>
        </a:lnSpc>
        <a:spcBef>
          <a:spcPct val="20000"/>
        </a:spcBef>
        <a:buSzPct val="80000"/>
        <a:buFontTx/>
        <a:buBlip>
          <a:blip r:embed="rId15"/>
        </a:buBlip>
        <a:defRPr sz="3200" kern="1200">
          <a:solidFill>
            <a:schemeClr val="tx1"/>
          </a:solidFill>
          <a:effectLst/>
          <a:latin typeface="+mn-lt"/>
          <a:ea typeface="+mn-ea"/>
          <a:cs typeface="+mn-cs"/>
        </a:defRPr>
      </a:lvl1pPr>
      <a:lvl2pPr marL="914400" indent="-396875" algn="l" defTabSz="914363" rtl="0" eaLnBrk="1" latinLnBrk="0" hangingPunct="1">
        <a:lnSpc>
          <a:spcPct val="90000"/>
        </a:lnSpc>
        <a:spcBef>
          <a:spcPct val="20000"/>
        </a:spcBef>
        <a:buSzPct val="80000"/>
        <a:buFontTx/>
        <a:buBlip>
          <a:blip r:embed="rId15"/>
        </a:buBlip>
        <a:defRPr sz="2800" kern="1200">
          <a:solidFill>
            <a:schemeClr val="tx1"/>
          </a:solidFill>
          <a:effectLst/>
          <a:latin typeface="+mn-lt"/>
          <a:ea typeface="+mn-ea"/>
          <a:cs typeface="+mn-cs"/>
        </a:defRPr>
      </a:lvl2pPr>
      <a:lvl3pPr marL="1258888" indent="-344488"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3pPr>
      <a:lvl4pPr marL="1604963" indent="-346075"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4pPr>
      <a:lvl5pPr marL="1941513" indent="-336550" algn="l" defTabSz="914363" rtl="0" eaLnBrk="1" latinLnBrk="0" hangingPunct="1">
        <a:lnSpc>
          <a:spcPct val="90000"/>
        </a:lnSpc>
        <a:spcBef>
          <a:spcPct val="20000"/>
        </a:spcBef>
        <a:buSzPct val="80000"/>
        <a:buFontTx/>
        <a:buBlip>
          <a:blip r:embed="rId15"/>
        </a:buBlip>
        <a:defRPr sz="2400" kern="1200">
          <a:solidFill>
            <a:schemeClr val="tx1"/>
          </a:solidFill>
          <a:effectLst/>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9.png"/></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9.png"/></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9.xml"/><Relationship Id="rId4" Type="http://schemas.openxmlformats.org/officeDocument/2006/relationships/image" Target="../media/image9.png"/></Relationships>
</file>

<file path=ppt/slides/_rels/slide2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notesSlide" Target="../notesSlides/notesSlide25.xml"/><Relationship Id="rId7" Type="http://schemas.openxmlformats.org/officeDocument/2006/relationships/diagramColors" Target="../diagrams/colors1.xml"/><Relationship Id="rId2" Type="http://schemas.openxmlformats.org/officeDocument/2006/relationships/slideLayout" Target="../slideLayouts/slideLayout10.xml"/><Relationship Id="rId1" Type="http://schemas.openxmlformats.org/officeDocument/2006/relationships/tags" Target="../tags/tag10.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gif"/><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gif"/></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990600"/>
            <a:ext cx="8032750" cy="1523495"/>
          </a:xfrm>
        </p:spPr>
        <p:txBody>
          <a:bodyPr/>
          <a:lstStyle/>
          <a:p>
            <a:pPr algn="ctr"/>
            <a:r>
              <a:rPr sz="4800" smtClean="0"/>
              <a:t>Beyond Relational: </a:t>
            </a:r>
            <a:br>
              <a:rPr sz="4800" smtClean="0"/>
            </a:br>
            <a:r>
              <a:rPr sz="4800" smtClean="0"/>
              <a:t>SQL Server 2008 </a:t>
            </a:r>
            <a:br>
              <a:rPr sz="4800" smtClean="0"/>
            </a:br>
            <a:r>
              <a:rPr sz="4800" smtClean="0"/>
              <a:t>Managing unstructured and semistructured Data</a:t>
            </a:r>
            <a:endParaRPr lang="en-US" dirty="0"/>
          </a:p>
        </p:txBody>
      </p:sp>
      <p:sp>
        <p:nvSpPr>
          <p:cNvPr id="3" name="Subtitle 2"/>
          <p:cNvSpPr>
            <a:spLocks noGrp="1"/>
          </p:cNvSpPr>
          <p:nvPr>
            <p:ph type="subTitle" idx="1"/>
          </p:nvPr>
        </p:nvSpPr>
        <p:spPr/>
        <p:txBody>
          <a:bodyPr/>
          <a:lstStyle/>
          <a:p>
            <a:r>
              <a:rPr lang="en-US" dirty="0" smtClean="0"/>
              <a:t>Vinod Kumar</a:t>
            </a:r>
          </a:p>
          <a:p>
            <a:r>
              <a:rPr lang="en-US" sz="1800" dirty="0" smtClean="0">
                <a:solidFill>
                  <a:schemeClr val="tx1">
                    <a:lumMod val="75000"/>
                  </a:schemeClr>
                </a:solidFill>
              </a:rPr>
              <a:t>Technology Evangelist </a:t>
            </a:r>
            <a:r>
              <a:rPr lang="en-US" sz="1800" dirty="0" smtClean="0">
                <a:solidFill>
                  <a:srgbClr val="FFFF00"/>
                </a:solidFill>
              </a:rPr>
              <a:t>|</a:t>
            </a:r>
            <a:r>
              <a:rPr lang="en-US" sz="1800" dirty="0" smtClean="0">
                <a:solidFill>
                  <a:schemeClr val="tx1">
                    <a:lumMod val="75000"/>
                  </a:schemeClr>
                </a:solidFill>
              </a:rPr>
              <a:t>  Microsoft</a:t>
            </a:r>
          </a:p>
          <a:p>
            <a:r>
              <a:rPr lang="en-US" sz="1600" dirty="0" smtClean="0">
                <a:solidFill>
                  <a:schemeClr val="bg1"/>
                </a:solidFill>
              </a:rPr>
              <a:t>www.ExtremeExperts.com</a:t>
            </a:r>
          </a:p>
          <a:p>
            <a:r>
              <a:rPr lang="en-US" sz="1600" dirty="0" smtClean="0">
                <a:solidFill>
                  <a:schemeClr val="bg1"/>
                </a:solidFill>
              </a:rPr>
              <a:t>http://blogs.sqlxml.org/vinodkumar</a:t>
            </a:r>
            <a:endParaRPr lang="en-US" sz="1400"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sz="4400" dirty="0" smtClean="0"/>
              <a:t>Full</a:t>
            </a:r>
            <a:r>
              <a:rPr lang="en-US" sz="4400" kern="1200" spc="-125" dirty="0" smtClean="0">
                <a:ln w="3175">
                  <a:noFill/>
                </a:ln>
              </a:rPr>
              <a:t> </a:t>
            </a:r>
            <a:r>
              <a:rPr lang="en-US" sz="4400" dirty="0" smtClean="0"/>
              <a:t>Text</a:t>
            </a:r>
            <a:r>
              <a:rPr lang="en-US" sz="4400" kern="1200" spc="-125" dirty="0" smtClean="0">
                <a:ln w="3175">
                  <a:noFill/>
                </a:ln>
              </a:rPr>
              <a:t> </a:t>
            </a:r>
            <a:r>
              <a:rPr lang="en-US" sz="4400" dirty="0" smtClean="0"/>
              <a:t>Search Improvements</a:t>
            </a:r>
            <a:endParaRPr lang="en-US" sz="4400" dirty="0"/>
          </a:p>
        </p:txBody>
      </p:sp>
      <p:sp>
        <p:nvSpPr>
          <p:cNvPr id="3" name="Content Placeholder 2"/>
          <p:cNvSpPr>
            <a:spLocks noGrp="1"/>
          </p:cNvSpPr>
          <p:nvPr>
            <p:ph type="body" sz="quarter" idx="10"/>
          </p:nvPr>
        </p:nvSpPr>
        <p:spPr>
          <a:xfrm>
            <a:off x="409876" y="1093918"/>
            <a:ext cx="8382000" cy="5566764"/>
          </a:xfrm>
        </p:spPr>
        <p:txBody>
          <a:bodyPr>
            <a:normAutofit lnSpcReduction="10000"/>
          </a:bodyPr>
          <a:lstStyle/>
          <a:p>
            <a:r>
              <a:rPr lang="en-US" sz="2800" dirty="0" smtClean="0"/>
              <a:t>Full-Text Engine and Indexes fully integrated</a:t>
            </a:r>
          </a:p>
          <a:p>
            <a:pPr lvl="1"/>
            <a:r>
              <a:rPr lang="en-US" sz="2400" dirty="0" smtClean="0"/>
              <a:t>Catalog, index and </a:t>
            </a:r>
            <a:r>
              <a:rPr lang="en-US" sz="2400" dirty="0" err="1" smtClean="0"/>
              <a:t>stopword</a:t>
            </a:r>
            <a:r>
              <a:rPr lang="en-US" sz="2400" dirty="0" smtClean="0"/>
              <a:t> lists now inside the database</a:t>
            </a:r>
          </a:p>
          <a:p>
            <a:r>
              <a:rPr lang="en-US" sz="2800" dirty="0" smtClean="0"/>
              <a:t>Better performance in many common scenarios</a:t>
            </a:r>
          </a:p>
          <a:p>
            <a:pPr lvl="1"/>
            <a:r>
              <a:rPr lang="en-US" sz="2400" dirty="0" smtClean="0"/>
              <a:t>Make mixed queries perform and scale</a:t>
            </a:r>
          </a:p>
          <a:p>
            <a:pPr lvl="1"/>
            <a:r>
              <a:rPr lang="en-US" sz="2400" dirty="0" smtClean="0"/>
              <a:t>Optimizer has knowledge about FT index</a:t>
            </a:r>
          </a:p>
          <a:p>
            <a:pPr lvl="1"/>
            <a:endParaRPr lang="en-US" sz="2400" dirty="0" smtClean="0"/>
          </a:p>
          <a:p>
            <a:pPr lvl="1">
              <a:buNone/>
            </a:pPr>
            <a:r>
              <a:rPr lang="en-US" sz="2400" dirty="0" smtClean="0"/>
              <a:t/>
            </a:r>
            <a:br>
              <a:rPr lang="en-US" sz="2400" dirty="0" smtClean="0"/>
            </a:br>
            <a:endParaRPr lang="en-US" sz="2400" dirty="0" smtClean="0"/>
          </a:p>
          <a:p>
            <a:pPr lvl="1">
              <a:buNone/>
            </a:pPr>
            <a:endParaRPr lang="en-US" sz="1200" dirty="0" smtClean="0"/>
          </a:p>
          <a:p>
            <a:pPr lvl="0"/>
            <a:r>
              <a:rPr lang="en-US" sz="2800" dirty="0" smtClean="0"/>
              <a:t>Exposing the FT Index content and any given WB </a:t>
            </a:r>
            <a:r>
              <a:rPr lang="en-US" sz="2800" dirty="0" err="1" smtClean="0"/>
              <a:t>behaviours</a:t>
            </a:r>
            <a:endParaRPr lang="en-US" sz="2800" dirty="0" smtClean="0"/>
          </a:p>
          <a:p>
            <a:r>
              <a:rPr lang="en-US" sz="2800" dirty="0" smtClean="0"/>
              <a:t>New word breakers (WB)</a:t>
            </a:r>
          </a:p>
          <a:p>
            <a:pPr lvl="1"/>
            <a:r>
              <a:rPr lang="en-US" sz="2400" dirty="0" smtClean="0"/>
              <a:t>Better supportability tools</a:t>
            </a:r>
          </a:p>
          <a:p>
            <a:pPr lvl="1"/>
            <a:r>
              <a:rPr lang="en-US" sz="2400" dirty="0" smtClean="0"/>
              <a:t>From 23 to over 40 word breakers/locales</a:t>
            </a:r>
          </a:p>
        </p:txBody>
      </p:sp>
      <p:sp>
        <p:nvSpPr>
          <p:cNvPr id="8" name="Rounded Rectangle 7"/>
          <p:cNvSpPr/>
          <p:nvPr/>
        </p:nvSpPr>
        <p:spPr bwMode="blackGray">
          <a:xfrm>
            <a:off x="600777" y="3303170"/>
            <a:ext cx="7992890" cy="1182202"/>
          </a:xfrm>
          <a:prstGeom prst="roundRect">
            <a:avLst/>
          </a:prstGeom>
          <a:gradFill>
            <a:gsLst>
              <a:gs pos="0">
                <a:schemeClr val="tx1">
                  <a:lumMod val="85000"/>
                </a:schemeClr>
              </a:gs>
              <a:gs pos="65000">
                <a:schemeClr val="tx1"/>
              </a:gs>
              <a:gs pos="100000">
                <a:schemeClr val="tx1">
                  <a:lumMod val="95000"/>
                </a:schemeClr>
              </a:gs>
            </a:gsLst>
          </a:gra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109728" tIns="54864" rIns="109728" bIns="54864" numCol="1" rtlCol="0" anchor="ctr" anchorCtr="0" compatLnSpc="1">
            <a:prstTxWarp prst="textNoShape">
              <a:avLst/>
            </a:prstTxWarp>
          </a:bodyPr>
          <a:lstStyle/>
          <a:p>
            <a:pPr lvl="1" algn="ctr">
              <a:buNone/>
            </a:pPr>
            <a:r>
              <a:rPr lang="en-US" sz="2400" b="1" dirty="0" smtClean="0">
                <a:latin typeface="Courier New" pitchFamily="49" charset="0"/>
                <a:cs typeface="Courier New" pitchFamily="49" charset="0"/>
              </a:rPr>
              <a:t>SELECT * FROM candidates </a:t>
            </a:r>
            <a:br>
              <a:rPr lang="en-US" sz="2400" b="1" dirty="0" smtClean="0">
                <a:latin typeface="Courier New" pitchFamily="49" charset="0"/>
                <a:cs typeface="Courier New" pitchFamily="49" charset="0"/>
              </a:rPr>
            </a:br>
            <a:r>
              <a:rPr lang="en-US" sz="2400" b="1" dirty="0" smtClean="0">
                <a:latin typeface="Courier New" pitchFamily="49" charset="0"/>
                <a:cs typeface="Courier New" pitchFamily="49" charset="0"/>
              </a:rPr>
              <a:t>WHERE CONTAINS(</a:t>
            </a:r>
            <a:r>
              <a:rPr lang="en-US" sz="2400" b="1" dirty="0" err="1" smtClean="0">
                <a:latin typeface="Courier New" pitchFamily="49" charset="0"/>
                <a:cs typeface="Courier New" pitchFamily="49" charset="0"/>
              </a:rPr>
              <a:t>resume,’”SQL</a:t>
            </a:r>
            <a:r>
              <a:rPr lang="en-US" sz="2400" b="1" dirty="0" smtClean="0">
                <a:latin typeface="Courier New" pitchFamily="49" charset="0"/>
                <a:cs typeface="Courier New" pitchFamily="49" charset="0"/>
              </a:rPr>
              <a:t> Server”’) </a:t>
            </a:r>
            <a:br>
              <a:rPr lang="en-US" sz="2400" b="1" dirty="0" smtClean="0">
                <a:latin typeface="Courier New" pitchFamily="49" charset="0"/>
                <a:cs typeface="Courier New" pitchFamily="49" charset="0"/>
              </a:rPr>
            </a:br>
            <a:r>
              <a:rPr lang="en-US" sz="2400" b="1" dirty="0" smtClean="0">
                <a:latin typeface="Courier New" pitchFamily="49" charset="0"/>
                <a:cs typeface="Courier New" pitchFamily="49" charset="0"/>
              </a:rPr>
              <a:t>AND </a:t>
            </a:r>
            <a:r>
              <a:rPr lang="en-US" sz="2400" b="1" dirty="0" err="1" smtClean="0">
                <a:latin typeface="Courier New" pitchFamily="49" charset="0"/>
                <a:cs typeface="Courier New" pitchFamily="49" charset="0"/>
              </a:rPr>
              <a:t>ZipCode</a:t>
            </a:r>
            <a:r>
              <a:rPr lang="en-US" sz="2400" b="1" dirty="0" smtClean="0">
                <a:latin typeface="Courier New" pitchFamily="49" charset="0"/>
                <a:cs typeface="Courier New" pitchFamily="49" charset="0"/>
              </a:rPr>
              <a:t> = ‘98052’</a:t>
            </a:r>
          </a:p>
        </p:txBody>
      </p:sp>
      <p:grpSp>
        <p:nvGrpSpPr>
          <p:cNvPr id="4" name="Group 4"/>
          <p:cNvGrpSpPr/>
          <p:nvPr/>
        </p:nvGrpSpPr>
        <p:grpSpPr>
          <a:xfrm>
            <a:off x="7750206" y="97658"/>
            <a:ext cx="1393794" cy="739516"/>
            <a:chOff x="7483562" y="0"/>
            <a:chExt cx="1660438" cy="899314"/>
          </a:xfrm>
        </p:grpSpPr>
        <p:pic>
          <p:nvPicPr>
            <p:cNvPr id="6" name="Picture 3" descr="D:\Pennie's documents\MS Image\NEWFeb15\Cylinders cylinder\cylinder-06.png"/>
            <p:cNvPicPr>
              <a:picLocks noChangeAspect="1" noChangeArrowheads="1"/>
            </p:cNvPicPr>
            <p:nvPr/>
          </p:nvPicPr>
          <p:blipFill>
            <a:blip r:embed="rId4"/>
            <a:srcRect/>
            <a:stretch>
              <a:fillRect/>
            </a:stretch>
          </p:blipFill>
          <p:spPr bwMode="auto">
            <a:xfrm>
              <a:off x="7483562" y="0"/>
              <a:ext cx="1660438" cy="899314"/>
            </a:xfrm>
            <a:prstGeom prst="rect">
              <a:avLst/>
            </a:prstGeom>
            <a:noFill/>
          </p:spPr>
        </p:pic>
        <p:sp>
          <p:nvSpPr>
            <p:cNvPr id="7" name="TextBox 6"/>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Large UDTs</a:t>
            </a:r>
            <a:endParaRPr lang="en-US" dirty="0"/>
          </a:p>
        </p:txBody>
      </p:sp>
      <p:sp>
        <p:nvSpPr>
          <p:cNvPr id="2" name="Content Placeholder 1"/>
          <p:cNvSpPr>
            <a:spLocks noGrp="1"/>
          </p:cNvSpPr>
          <p:nvPr>
            <p:ph type="body" sz="quarter" idx="10"/>
          </p:nvPr>
        </p:nvSpPr>
        <p:spPr/>
        <p:txBody>
          <a:bodyPr>
            <a:noAutofit/>
          </a:bodyPr>
          <a:lstStyle/>
          <a:p>
            <a:r>
              <a:rPr lang="en-US" sz="2800" dirty="0" smtClean="0"/>
              <a:t>In SQL Server 2005, UDTs are limited to 8000 bytes</a:t>
            </a:r>
          </a:p>
          <a:p>
            <a:pPr lvl="1"/>
            <a:r>
              <a:rPr lang="en-US" sz="2400" dirty="0" smtClean="0"/>
              <a:t>Fine for most objects, but some objects (like spatial objects) could be quite large</a:t>
            </a:r>
          </a:p>
          <a:p>
            <a:r>
              <a:rPr lang="en-US" sz="2800" dirty="0" smtClean="0"/>
              <a:t>In SQL Server 2008, UDTs can be up to 2GB.</a:t>
            </a:r>
          </a:p>
          <a:p>
            <a:r>
              <a:rPr lang="en-US" sz="2800" dirty="0" smtClean="0"/>
              <a:t>Conceptually identical to </a:t>
            </a:r>
            <a:r>
              <a:rPr lang="en-US" sz="2800" dirty="0" err="1" smtClean="0"/>
              <a:t>varbinary</a:t>
            </a:r>
            <a:r>
              <a:rPr lang="en-US" sz="2800" dirty="0" smtClean="0"/>
              <a:t>(max)</a:t>
            </a:r>
          </a:p>
          <a:p>
            <a:pPr lvl="1"/>
            <a:r>
              <a:rPr lang="en-US" sz="2400" dirty="0" smtClean="0"/>
              <a:t>The size of a UDT is defined on the type</a:t>
            </a:r>
          </a:p>
          <a:p>
            <a:pPr lvl="1"/>
            <a:r>
              <a:rPr lang="en-US" sz="2400" dirty="0" smtClean="0"/>
              <a:t>Large UDTs can have a size of -1, meaning they are limited to our max LOB size</a:t>
            </a:r>
          </a:p>
          <a:p>
            <a:pPr lvl="1"/>
            <a:r>
              <a:rPr lang="en-US" sz="2400" dirty="0" smtClean="0"/>
              <a:t>This size will be reflected as -1 in type metadata</a:t>
            </a:r>
          </a:p>
          <a:p>
            <a:pPr lvl="1"/>
            <a:r>
              <a:rPr lang="en-US" sz="2400" dirty="0" smtClean="0"/>
              <a:t>Will be converted to </a:t>
            </a:r>
            <a:r>
              <a:rPr lang="en-US" sz="2400" dirty="0" err="1" smtClean="0"/>
              <a:t>varbinary</a:t>
            </a:r>
            <a:r>
              <a:rPr lang="en-US" sz="2400" dirty="0" smtClean="0"/>
              <a:t>(max) or image for </a:t>
            </a:r>
            <a:r>
              <a:rPr lang="en-US" sz="2400" dirty="0" err="1" smtClean="0"/>
              <a:t>downlevel</a:t>
            </a:r>
            <a:r>
              <a:rPr lang="en-US" sz="2400" dirty="0" smtClean="0"/>
              <a:t> clients</a:t>
            </a:r>
          </a:p>
        </p:txBody>
      </p:sp>
      <p:grpSp>
        <p:nvGrpSpPr>
          <p:cNvPr id="4" name="Group 4"/>
          <p:cNvGrpSpPr/>
          <p:nvPr/>
        </p:nvGrpSpPr>
        <p:grpSpPr>
          <a:xfrm>
            <a:off x="7750206" y="97658"/>
            <a:ext cx="1393794" cy="739516"/>
            <a:chOff x="7483562" y="0"/>
            <a:chExt cx="1660438" cy="899314"/>
          </a:xfrm>
        </p:grpSpPr>
        <p:pic>
          <p:nvPicPr>
            <p:cNvPr id="5"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6" name="TextBox 5"/>
            <p:cNvSpPr txBox="1"/>
            <p:nvPr/>
          </p:nvSpPr>
          <p:spPr>
            <a:xfrm>
              <a:off x="7527870" y="350512"/>
              <a:ext cx="1563248" cy="336854"/>
            </a:xfrm>
            <a:prstGeom prst="rect">
              <a:avLst/>
            </a:prstGeom>
            <a:noFill/>
          </p:spPr>
          <p:txBody>
            <a:bodyPr wrap="square" rtlCol="0">
              <a:spAutoFit/>
            </a:bodyPr>
            <a:lstStyle/>
            <a:p>
              <a:pPr algn="ctr"/>
              <a:r>
                <a:rPr lang="en-US" sz="1200" b="1" dirty="0" smtClean="0">
                  <a:solidFill>
                    <a:schemeClr val="bg1"/>
                  </a:solidFill>
                </a:rPr>
                <a:t>CLR</a:t>
              </a:r>
              <a:endParaRPr lang="en-US" sz="120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Spatial</a:t>
            </a:r>
            <a:r>
              <a:rPr lang="en-US" kern="1200" spc="-125" dirty="0" smtClean="0">
                <a:ln w="3175">
                  <a:noFill/>
                </a:ln>
              </a:rPr>
              <a:t> </a:t>
            </a:r>
            <a:r>
              <a:rPr lang="en-US" dirty="0" smtClean="0"/>
              <a:t>Data</a:t>
            </a:r>
            <a:r>
              <a:rPr lang="en-US" kern="1200" spc="-125" dirty="0" smtClean="0">
                <a:ln w="3175">
                  <a:noFill/>
                </a:ln>
              </a:rPr>
              <a:t> </a:t>
            </a:r>
            <a:r>
              <a:rPr lang="en-US" dirty="0" smtClean="0"/>
              <a:t>Overview</a:t>
            </a:r>
            <a:endParaRPr lang="en-US" dirty="0"/>
          </a:p>
        </p:txBody>
      </p:sp>
      <p:sp>
        <p:nvSpPr>
          <p:cNvPr id="3" name="Content Placeholder 2"/>
          <p:cNvSpPr>
            <a:spLocks noGrp="1"/>
          </p:cNvSpPr>
          <p:nvPr>
            <p:ph type="body" sz="quarter" idx="10"/>
          </p:nvPr>
        </p:nvSpPr>
        <p:spPr/>
        <p:txBody>
          <a:bodyPr/>
          <a:lstStyle/>
          <a:p>
            <a:r>
              <a:rPr lang="en-US" dirty="0" smtClean="0"/>
              <a:t>Storage and retrieval of spatial data using standard SQL syntax</a:t>
            </a:r>
          </a:p>
          <a:p>
            <a:pPr lvl="1"/>
            <a:r>
              <a:rPr lang="en-US" dirty="0" smtClean="0"/>
              <a:t>New Spatial Data Types (geometry, geography)</a:t>
            </a:r>
          </a:p>
          <a:p>
            <a:pPr lvl="1"/>
            <a:r>
              <a:rPr lang="en-US" dirty="0" smtClean="0"/>
              <a:t>New Spatial Methods (intersects, buffer, etc.)</a:t>
            </a:r>
          </a:p>
          <a:p>
            <a:pPr lvl="1"/>
            <a:r>
              <a:rPr lang="en-US" dirty="0" smtClean="0"/>
              <a:t>New Spatial Indexes</a:t>
            </a:r>
          </a:p>
          <a:p>
            <a:r>
              <a:rPr lang="en-US" dirty="0" smtClean="0"/>
              <a:t>Offers full set of Open Geospatial Consortium components (OGC/SQL MM, ISO 19125)</a:t>
            </a:r>
          </a:p>
          <a:p>
            <a:r>
              <a:rPr lang="en-US" dirty="0" smtClean="0"/>
              <a:t>Integration with Virtual Earth</a:t>
            </a:r>
          </a:p>
          <a:p>
            <a:endParaRPr lang="en-US" dirty="0" smtClean="0"/>
          </a:p>
        </p:txBody>
      </p:sp>
      <p:grpSp>
        <p:nvGrpSpPr>
          <p:cNvPr id="4" name="Group 4"/>
          <p:cNvGrpSpPr/>
          <p:nvPr/>
        </p:nvGrpSpPr>
        <p:grpSpPr>
          <a:xfrm>
            <a:off x="7750206" y="97658"/>
            <a:ext cx="1393794" cy="739516"/>
            <a:chOff x="7483562" y="0"/>
            <a:chExt cx="1660438" cy="899314"/>
          </a:xfrm>
        </p:grpSpPr>
        <p:pic>
          <p:nvPicPr>
            <p:cNvPr id="6"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7" name="TextBox 6"/>
            <p:cNvSpPr txBox="1"/>
            <p:nvPr/>
          </p:nvSpPr>
          <p:spPr>
            <a:xfrm>
              <a:off x="7527870" y="350512"/>
              <a:ext cx="1563248" cy="336854"/>
            </a:xfrm>
            <a:prstGeom prst="rect">
              <a:avLst/>
            </a:prstGeom>
            <a:noFill/>
          </p:spPr>
          <p:txBody>
            <a:bodyPr wrap="square" rtlCol="0">
              <a:spAutoFit/>
            </a:bodyPr>
            <a:lstStyle/>
            <a:p>
              <a:pPr algn="ctr"/>
              <a:r>
                <a:rPr lang="en-US" sz="1200" b="1" dirty="0" smtClean="0">
                  <a:solidFill>
                    <a:schemeClr val="bg1"/>
                  </a:solidFill>
                </a:rPr>
                <a:t>Spatial</a:t>
              </a:r>
              <a:endParaRPr lang="en-US" sz="1200" b="1" dirty="0">
                <a:solidFill>
                  <a:schemeClr val="bg1"/>
                </a:solidFill>
              </a:endParaRPr>
            </a:p>
          </p:txBody>
        </p:sp>
      </p:grpSp>
      <p:sp>
        <p:nvSpPr>
          <p:cNvPr id="8" name="Content Placeholder 2"/>
          <p:cNvSpPr txBox="1">
            <a:spLocks/>
          </p:cNvSpPr>
          <p:nvPr/>
        </p:nvSpPr>
        <p:spPr bwMode="auto">
          <a:xfrm>
            <a:off x="457200" y="5638800"/>
            <a:ext cx="8186738" cy="4191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lvl="0" indent="-342900" eaLnBrk="0" hangingPunct="0">
              <a:spcBef>
                <a:spcPct val="20000"/>
              </a:spcBef>
              <a:buClr>
                <a:schemeClr val="accent1"/>
              </a:buClr>
              <a:defRPr/>
            </a:pPr>
            <a:r>
              <a:rPr kumimoji="0" lang="en-US" sz="2200" b="0" i="0" u="none" strike="noStrike" kern="0" cap="none" spc="0" normalizeH="0" baseline="0" noProof="0" dirty="0" smtClean="0">
                <a:ln>
                  <a:noFill/>
                </a:ln>
                <a:solidFill>
                  <a:schemeClr val="bg1"/>
                </a:solidFill>
                <a:effectLst/>
                <a:uLnTx/>
                <a:uFillTx/>
                <a:latin typeface="+mn-lt"/>
                <a:ea typeface="+mn-ea"/>
                <a:cs typeface="+mn-cs"/>
              </a:rPr>
              <a:t>	</a:t>
            </a:r>
            <a:r>
              <a:rPr lang="en-US" sz="2400" dirty="0" smtClean="0"/>
              <a:t/>
            </a:r>
            <a:br>
              <a:rPr lang="en-US" sz="2400" dirty="0" smtClean="0"/>
            </a:br>
            <a:endParaRPr kumimoji="0" lang="en-US" sz="2200" b="0" i="0" u="none" strike="noStrike" kern="0" cap="none" spc="0" normalizeH="0" baseline="0" noProof="0" dirty="0" smtClean="0">
              <a:ln>
                <a:noFill/>
              </a:ln>
              <a:solidFill>
                <a:schemeClr val="bg1"/>
              </a:solidFill>
              <a:effectLst/>
              <a:uLnTx/>
              <a:uFillTx/>
              <a:latin typeface="+mn-lt"/>
              <a:ea typeface="+mn-ea"/>
              <a:cs typeface="+mn-cs"/>
            </a:endParaRP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XML</a:t>
            </a:r>
            <a:r>
              <a:rPr lang="en-US" kern="1200" spc="-125" dirty="0" smtClean="0">
                <a:ln w="3175">
                  <a:noFill/>
                </a:ln>
              </a:rPr>
              <a:t> </a:t>
            </a:r>
            <a:r>
              <a:rPr lang="en-US" dirty="0" smtClean="0"/>
              <a:t>Improvements</a:t>
            </a:r>
            <a:endParaRPr lang="en-US" dirty="0"/>
          </a:p>
        </p:txBody>
      </p:sp>
      <p:sp>
        <p:nvSpPr>
          <p:cNvPr id="53250" name="Content Placeholder 4"/>
          <p:cNvSpPr>
            <a:spLocks noGrp="1"/>
          </p:cNvSpPr>
          <p:nvPr>
            <p:ph type="body" sz="quarter" idx="10"/>
          </p:nvPr>
        </p:nvSpPr>
        <p:spPr/>
        <p:txBody>
          <a:bodyPr/>
          <a:lstStyle/>
          <a:p>
            <a:r>
              <a:rPr lang="en-US" sz="2800" dirty="0" smtClean="0"/>
              <a:t>Improved XML Schema Validation</a:t>
            </a:r>
          </a:p>
          <a:p>
            <a:pPr marL="742950" lvl="1" indent="-285750">
              <a:lnSpc>
                <a:spcPct val="100000"/>
              </a:lnSpc>
              <a:spcBef>
                <a:spcPts val="300"/>
              </a:spcBef>
            </a:pPr>
            <a:r>
              <a:rPr lang="en-US" sz="2400" dirty="0" smtClean="0"/>
              <a:t>Support for storing &amp; validating Office 12 Document formats</a:t>
            </a:r>
          </a:p>
          <a:p>
            <a:pPr marL="742950" lvl="1" indent="-285750">
              <a:lnSpc>
                <a:spcPct val="100000"/>
              </a:lnSpc>
              <a:spcBef>
                <a:spcPts val="300"/>
              </a:spcBef>
            </a:pPr>
            <a:r>
              <a:rPr lang="en-US" sz="2400" dirty="0" smtClean="0"/>
              <a:t>Support for lax validation</a:t>
            </a:r>
          </a:p>
          <a:p>
            <a:pPr marL="742950" lvl="1" indent="-285750">
              <a:lnSpc>
                <a:spcPct val="100000"/>
              </a:lnSpc>
              <a:spcBef>
                <a:spcPts val="300"/>
              </a:spcBef>
            </a:pPr>
            <a:r>
              <a:rPr lang="en-US" sz="2400" dirty="0" smtClean="0"/>
              <a:t>Full </a:t>
            </a:r>
            <a:r>
              <a:rPr lang="en-US" sz="2400" dirty="0" err="1" smtClean="0"/>
              <a:t>xs:dateTime</a:t>
            </a:r>
            <a:r>
              <a:rPr lang="en-US" sz="2400" dirty="0" smtClean="0"/>
              <a:t> support </a:t>
            </a:r>
          </a:p>
          <a:p>
            <a:pPr marL="1143000" lvl="2" indent="-228600">
              <a:lnSpc>
                <a:spcPct val="100000"/>
              </a:lnSpc>
              <a:spcBef>
                <a:spcPts val="300"/>
              </a:spcBef>
            </a:pPr>
            <a:r>
              <a:rPr lang="en-US" sz="2000" dirty="0" smtClean="0"/>
              <a:t>Support for values without </a:t>
            </a:r>
            <a:r>
              <a:rPr lang="en-US" sz="2000" dirty="0" err="1" smtClean="0"/>
              <a:t>timezone</a:t>
            </a:r>
            <a:endParaRPr lang="en-US" sz="2000" dirty="0" smtClean="0"/>
          </a:p>
          <a:p>
            <a:pPr marL="1143000" lvl="2" indent="-228600">
              <a:lnSpc>
                <a:spcPct val="100000"/>
              </a:lnSpc>
              <a:spcBef>
                <a:spcPts val="300"/>
              </a:spcBef>
            </a:pPr>
            <a:r>
              <a:rPr lang="en-US" sz="2000" dirty="0" err="1" smtClean="0"/>
              <a:t>timezone</a:t>
            </a:r>
            <a:r>
              <a:rPr lang="en-US" sz="2000" dirty="0" smtClean="0"/>
              <a:t> preservation</a:t>
            </a:r>
          </a:p>
          <a:p>
            <a:pPr marL="742950" lvl="1" indent="-285750">
              <a:lnSpc>
                <a:spcPct val="100000"/>
              </a:lnSpc>
              <a:spcBef>
                <a:spcPts val="300"/>
              </a:spcBef>
            </a:pPr>
            <a:r>
              <a:rPr lang="en-US" sz="2400" dirty="0" smtClean="0"/>
              <a:t>Improved support for lists and union types</a:t>
            </a:r>
          </a:p>
          <a:p>
            <a:pPr>
              <a:lnSpc>
                <a:spcPct val="100000"/>
              </a:lnSpc>
              <a:spcBef>
                <a:spcPts val="300"/>
              </a:spcBef>
            </a:pPr>
            <a:r>
              <a:rPr lang="en-US" sz="2800" dirty="0" smtClean="0"/>
              <a:t>Added support for let-clause in XQuery</a:t>
            </a:r>
          </a:p>
          <a:p>
            <a:pPr>
              <a:lnSpc>
                <a:spcPct val="100000"/>
              </a:lnSpc>
              <a:spcBef>
                <a:spcPts val="300"/>
              </a:spcBef>
            </a:pPr>
            <a:r>
              <a:rPr lang="en-US" sz="2800" dirty="0" smtClean="0"/>
              <a:t>Added </a:t>
            </a:r>
            <a:r>
              <a:rPr lang="en-US" sz="2800" dirty="0" err="1" smtClean="0"/>
              <a:t>fn:upper</a:t>
            </a:r>
            <a:r>
              <a:rPr lang="en-US" sz="2800" dirty="0" smtClean="0"/>
              <a:t>-case()/</a:t>
            </a:r>
            <a:r>
              <a:rPr lang="en-US" sz="2800" dirty="0" err="1" smtClean="0"/>
              <a:t>fn:lower</a:t>
            </a:r>
            <a:r>
              <a:rPr lang="en-US" sz="2800" dirty="0" smtClean="0"/>
              <a:t>-case()</a:t>
            </a:r>
          </a:p>
          <a:p>
            <a:pPr>
              <a:lnSpc>
                <a:spcPct val="100000"/>
              </a:lnSpc>
              <a:spcBef>
                <a:spcPts val="300"/>
              </a:spcBef>
            </a:pPr>
            <a:r>
              <a:rPr lang="en-US" sz="2800" dirty="0" smtClean="0"/>
              <a:t>Added support insert </a:t>
            </a:r>
            <a:r>
              <a:rPr lang="en-US" sz="2800" dirty="0" err="1" smtClean="0"/>
              <a:t>sql:variable</a:t>
            </a:r>
            <a:r>
              <a:rPr lang="en-US" sz="2800" dirty="0" smtClean="0"/>
              <a:t>(“@xml”) into /a/b</a:t>
            </a:r>
          </a:p>
        </p:txBody>
      </p:sp>
      <p:grpSp>
        <p:nvGrpSpPr>
          <p:cNvPr id="2" name="Group 11"/>
          <p:cNvGrpSpPr/>
          <p:nvPr/>
        </p:nvGrpSpPr>
        <p:grpSpPr>
          <a:xfrm>
            <a:off x="7750206" y="97658"/>
            <a:ext cx="1393794" cy="739516"/>
            <a:chOff x="7483562" y="0"/>
            <a:chExt cx="1660438" cy="899314"/>
          </a:xfrm>
        </p:grpSpPr>
        <p:pic>
          <p:nvPicPr>
            <p:cNvPr id="13"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14" name="TextBox 13"/>
            <p:cNvSpPr txBox="1"/>
            <p:nvPr/>
          </p:nvSpPr>
          <p:spPr>
            <a:xfrm>
              <a:off x="7580752" y="372104"/>
              <a:ext cx="1563248" cy="336854"/>
            </a:xfrm>
            <a:prstGeom prst="rect">
              <a:avLst/>
            </a:prstGeom>
            <a:noFill/>
          </p:spPr>
          <p:txBody>
            <a:bodyPr wrap="square" rtlCol="0">
              <a:spAutoFit/>
            </a:bodyPr>
            <a:lstStyle/>
            <a:p>
              <a:pPr algn="ctr"/>
              <a:r>
                <a:rPr lang="en-US" sz="1200" b="1" dirty="0" smtClean="0">
                  <a:solidFill>
                    <a:schemeClr val="bg1"/>
                  </a:solidFill>
                </a:rPr>
                <a:t>XML</a:t>
              </a:r>
              <a:endParaRPr lang="en-US" sz="120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Semi-structured Data </a:t>
            </a:r>
            <a:r>
              <a:rPr lang="en-US" dirty="0" smtClean="0"/>
              <a:t/>
            </a:r>
            <a:br>
              <a:rPr lang="en-US" dirty="0" smtClean="0"/>
            </a:br>
            <a:r>
              <a:rPr lang="en-US" sz="2700" dirty="0" smtClean="0"/>
              <a:t>Scenarios</a:t>
            </a:r>
            <a:endParaRPr lang="en-US" sz="1800" dirty="0"/>
          </a:p>
        </p:txBody>
      </p:sp>
      <p:sp>
        <p:nvSpPr>
          <p:cNvPr id="3" name="Content Placeholder 2"/>
          <p:cNvSpPr>
            <a:spLocks noGrp="1"/>
          </p:cNvSpPr>
          <p:nvPr>
            <p:ph type="body" sz="quarter" idx="10"/>
          </p:nvPr>
        </p:nvSpPr>
        <p:spPr/>
        <p:txBody>
          <a:bodyPr>
            <a:noAutofit/>
          </a:bodyPr>
          <a:lstStyle/>
          <a:p>
            <a:pPr>
              <a:buNone/>
            </a:pPr>
            <a:endParaRPr lang="en-US" sz="2000" dirty="0" smtClean="0"/>
          </a:p>
          <a:p>
            <a:r>
              <a:rPr lang="en-US" sz="2400" dirty="0" smtClean="0"/>
              <a:t>Property Bag Scenarios:</a:t>
            </a:r>
          </a:p>
          <a:p>
            <a:pPr lvl="1"/>
            <a:r>
              <a:rPr lang="en-US" sz="2000" dirty="0" smtClean="0"/>
              <a:t>Distinct Customized property sets associated with data </a:t>
            </a:r>
          </a:p>
          <a:p>
            <a:pPr lvl="1"/>
            <a:r>
              <a:rPr lang="en-US" sz="2000" dirty="0" smtClean="0"/>
              <a:t>Large number of unique properties, user annotations</a:t>
            </a:r>
          </a:p>
          <a:p>
            <a:pPr lvl="1"/>
            <a:r>
              <a:rPr lang="en-US" sz="2000" dirty="0" smtClean="0"/>
              <a:t>Examples</a:t>
            </a:r>
          </a:p>
          <a:p>
            <a:pPr lvl="2"/>
            <a:r>
              <a:rPr lang="en-US" sz="2000" dirty="0" smtClean="0"/>
              <a:t>Document Management systems (</a:t>
            </a:r>
            <a:r>
              <a:rPr lang="en-US" sz="2000" dirty="0" err="1" smtClean="0"/>
              <a:t>Sharepoint</a:t>
            </a:r>
            <a:r>
              <a:rPr lang="en-US" sz="2000" dirty="0" smtClean="0"/>
              <a:t>)</a:t>
            </a:r>
          </a:p>
          <a:p>
            <a:pPr lvl="2"/>
            <a:r>
              <a:rPr lang="en-US" sz="2000" dirty="0" smtClean="0"/>
              <a:t>Media stores</a:t>
            </a:r>
          </a:p>
          <a:p>
            <a:r>
              <a:rPr lang="en-US" sz="2400" dirty="0" smtClean="0"/>
              <a:t>Databases with Heterogeneous Record types in a table</a:t>
            </a:r>
          </a:p>
          <a:p>
            <a:pPr lvl="1"/>
            <a:r>
              <a:rPr lang="en-US" sz="2000" dirty="0" smtClean="0"/>
              <a:t>Type specific properties, Inherited properties in a type hierarchy</a:t>
            </a:r>
          </a:p>
          <a:p>
            <a:pPr lvl="1"/>
            <a:r>
              <a:rPr lang="en-US" sz="2000" dirty="0" smtClean="0"/>
              <a:t>Examples</a:t>
            </a:r>
          </a:p>
          <a:p>
            <a:pPr lvl="2"/>
            <a:r>
              <a:rPr lang="en-US" sz="2000" dirty="0" smtClean="0"/>
              <a:t>Product Catalogs (Commerce Server), Location/business specific properties(VE), etc..</a:t>
            </a:r>
          </a:p>
          <a:p>
            <a:endParaRPr lang="en-US" sz="2000" dirty="0" smtClean="0"/>
          </a:p>
          <a:p>
            <a:pPr lvl="1"/>
            <a:endParaRPr lang="en-US" sz="2000" dirty="0" smtClean="0"/>
          </a:p>
          <a:p>
            <a:pPr lvl="2"/>
            <a:endParaRPr lang="en-US" sz="2000" dirty="0" smtClean="0"/>
          </a:p>
          <a:p>
            <a:pPr>
              <a:buNone/>
            </a:pPr>
            <a:endParaRPr lang="en-US" sz="1200" dirty="0"/>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Semi-structured Data </a:t>
            </a:r>
            <a:r>
              <a:rPr lang="en-US" dirty="0" smtClean="0"/>
              <a:t/>
            </a:r>
            <a:br>
              <a:rPr lang="en-US" dirty="0" smtClean="0"/>
            </a:br>
            <a:r>
              <a:rPr lang="en-US" sz="2400" dirty="0" smtClean="0"/>
              <a:t>Characteristics</a:t>
            </a:r>
            <a:endParaRPr lang="en-US" dirty="0"/>
          </a:p>
        </p:txBody>
      </p:sp>
      <p:sp>
        <p:nvSpPr>
          <p:cNvPr id="3" name="Content Placeholder 2"/>
          <p:cNvSpPr>
            <a:spLocks noGrp="1"/>
          </p:cNvSpPr>
          <p:nvPr>
            <p:ph type="body" sz="quarter" idx="10"/>
          </p:nvPr>
        </p:nvSpPr>
        <p:spPr/>
        <p:txBody>
          <a:bodyPr/>
          <a:lstStyle/>
          <a:p>
            <a:r>
              <a:rPr lang="en-US" sz="2800" dirty="0" smtClean="0"/>
              <a:t>Large number of sparsely populated properties</a:t>
            </a:r>
          </a:p>
          <a:p>
            <a:r>
              <a:rPr lang="en-US" sz="2800" dirty="0" smtClean="0"/>
              <a:t>Distinct Property Sets</a:t>
            </a:r>
          </a:p>
          <a:p>
            <a:r>
              <a:rPr lang="en-US" sz="2800" dirty="0" smtClean="0"/>
              <a:t>Heterogeneous structures</a:t>
            </a:r>
          </a:p>
          <a:p>
            <a:r>
              <a:rPr lang="en-US" sz="2800" dirty="0" smtClean="0"/>
              <a:t>Sets, nested structures</a:t>
            </a:r>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Semi-structured Data </a:t>
            </a:r>
            <a:r>
              <a:rPr lang="en-US" dirty="0" smtClean="0"/>
              <a:t/>
            </a:r>
            <a:br>
              <a:rPr lang="en-US" dirty="0" smtClean="0"/>
            </a:br>
            <a:r>
              <a:rPr lang="en-US" sz="2400" dirty="0" smtClean="0"/>
              <a:t>Requirements</a:t>
            </a:r>
            <a:endParaRPr lang="en-US" dirty="0"/>
          </a:p>
        </p:txBody>
      </p:sp>
      <p:sp>
        <p:nvSpPr>
          <p:cNvPr id="3" name="Content Placeholder 2"/>
          <p:cNvSpPr>
            <a:spLocks noGrp="1"/>
          </p:cNvSpPr>
          <p:nvPr>
            <p:ph type="body" sz="quarter" idx="10"/>
          </p:nvPr>
        </p:nvSpPr>
        <p:spPr/>
        <p:txBody>
          <a:bodyPr/>
          <a:lstStyle/>
          <a:p>
            <a:r>
              <a:rPr lang="en-US" sz="2800" dirty="0" smtClean="0"/>
              <a:t>Efficient storage for sparse properties</a:t>
            </a:r>
          </a:p>
          <a:p>
            <a:r>
              <a:rPr lang="en-US" sz="2800" dirty="0" smtClean="0"/>
              <a:t>Efficient relational access to metadata properties: </a:t>
            </a:r>
            <a:r>
              <a:rPr lang="en-US" sz="2800" i="1" dirty="0" smtClean="0"/>
              <a:t>Query, DML, Indexing</a:t>
            </a:r>
          </a:p>
          <a:p>
            <a:r>
              <a:rPr lang="en-US" sz="2800" dirty="0" smtClean="0"/>
              <a:t>Ability to get/set metadata property sets generically</a:t>
            </a:r>
          </a:p>
          <a:p>
            <a:r>
              <a:rPr lang="en-US" sz="2800" dirty="0" smtClean="0"/>
              <a:t>Index subsets of relevant properties for a property set</a:t>
            </a:r>
          </a:p>
          <a:p>
            <a:r>
              <a:rPr lang="en-US" sz="2800" dirty="0" smtClean="0"/>
              <a:t>Retrieve and Analyze Hierarchical data</a:t>
            </a:r>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Semi-structured Data </a:t>
            </a:r>
            <a:r>
              <a:rPr lang="en-US" dirty="0" smtClean="0"/>
              <a:t/>
            </a:r>
            <a:br>
              <a:rPr lang="en-US" dirty="0" smtClean="0"/>
            </a:br>
            <a:r>
              <a:rPr lang="en-US" sz="2400" dirty="0" smtClean="0"/>
              <a:t>SQL Server 2008 Features</a:t>
            </a:r>
            <a:endParaRPr lang="en-US" dirty="0"/>
          </a:p>
        </p:txBody>
      </p:sp>
      <p:sp>
        <p:nvSpPr>
          <p:cNvPr id="3" name="Content Placeholder 2"/>
          <p:cNvSpPr>
            <a:spLocks noGrp="1"/>
          </p:cNvSpPr>
          <p:nvPr>
            <p:ph type="body" sz="quarter" idx="10"/>
          </p:nvPr>
        </p:nvSpPr>
        <p:spPr/>
        <p:txBody>
          <a:bodyPr/>
          <a:lstStyle/>
          <a:p>
            <a:r>
              <a:rPr lang="en-US" sz="2800" dirty="0" smtClean="0"/>
              <a:t>Sparse Columns: Optimized storage for sparse columns</a:t>
            </a:r>
          </a:p>
          <a:p>
            <a:r>
              <a:rPr lang="en-US" sz="2800" dirty="0" smtClean="0"/>
              <a:t>Column Sets/Wide Tables: Support thousands of sparse columns,</a:t>
            </a:r>
            <a:r>
              <a:rPr lang="en-US" dirty="0" smtClean="0"/>
              <a:t> </a:t>
            </a:r>
          </a:p>
          <a:p>
            <a:r>
              <a:rPr lang="en-US" sz="2800" dirty="0" smtClean="0"/>
              <a:t>Filtered Indexes: Ability to index a subset of rows in a table</a:t>
            </a:r>
          </a:p>
          <a:p>
            <a:r>
              <a:rPr lang="en-US" sz="2800" dirty="0" smtClean="0"/>
              <a:t>Hierarchy ID: System CLR type for hierarchical organization of data</a:t>
            </a:r>
          </a:p>
          <a:p>
            <a:r>
              <a:rPr lang="en-US" sz="2800" dirty="0" smtClean="0"/>
              <a:t>XML: for fast dynamic evolution</a:t>
            </a:r>
            <a:r>
              <a:rPr lang="en-US" sz="2800" smtClean="0"/>
              <a:t>, lists and </a:t>
            </a:r>
            <a:r>
              <a:rPr lang="en-US" sz="2800" dirty="0" smtClean="0"/>
              <a:t>tree objects</a:t>
            </a:r>
            <a:endParaRPr lang="en-US" sz="4000" dirty="0"/>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Sparse Columns </a:t>
            </a:r>
            <a:endParaRPr lang="en-US" sz="4000" dirty="0"/>
          </a:p>
        </p:txBody>
      </p:sp>
      <p:sp>
        <p:nvSpPr>
          <p:cNvPr id="3" name="Content Placeholder 2"/>
          <p:cNvSpPr>
            <a:spLocks noGrp="1"/>
          </p:cNvSpPr>
          <p:nvPr>
            <p:ph type="body" sz="quarter" idx="10"/>
          </p:nvPr>
        </p:nvSpPr>
        <p:spPr>
          <a:xfrm>
            <a:off x="390625" y="1267173"/>
            <a:ext cx="8382000" cy="2210862"/>
          </a:xfrm>
        </p:spPr>
        <p:txBody>
          <a:bodyPr>
            <a:noAutofit/>
          </a:bodyPr>
          <a:lstStyle/>
          <a:p>
            <a:pPr>
              <a:buNone/>
            </a:pPr>
            <a:endParaRPr lang="en-US" dirty="0" smtClean="0"/>
          </a:p>
          <a:p>
            <a:r>
              <a:rPr lang="en-US" dirty="0" smtClean="0"/>
              <a:t>“Sparse” as a storage attribute on a column</a:t>
            </a:r>
          </a:p>
          <a:p>
            <a:pPr lvl="1"/>
            <a:r>
              <a:rPr lang="en-US" sz="2400" dirty="0" smtClean="0"/>
              <a:t>Storage Optimization: 0 bytes stored for a NULL value</a:t>
            </a:r>
          </a:p>
          <a:p>
            <a:pPr lvl="1"/>
            <a:r>
              <a:rPr lang="en-US" sz="2400" dirty="0" smtClean="0"/>
              <a:t>Co-location of data: performance benefits</a:t>
            </a:r>
          </a:p>
          <a:p>
            <a:pPr lvl="1"/>
            <a:r>
              <a:rPr lang="en-US" sz="2400" dirty="0" smtClean="0"/>
              <a:t>NULL Compression in the TDS layer </a:t>
            </a:r>
          </a:p>
          <a:p>
            <a:pPr lvl="1"/>
            <a:r>
              <a:rPr lang="en-US" sz="2400" dirty="0" smtClean="0"/>
              <a:t>No change in Query/DML behavior</a:t>
            </a:r>
          </a:p>
          <a:p>
            <a:pPr lvl="2">
              <a:buNone/>
            </a:pPr>
            <a:endParaRPr lang="en-US" sz="3600" dirty="0" smtClean="0"/>
          </a:p>
          <a:p>
            <a:pPr lvl="1"/>
            <a:endParaRPr lang="en-US" sz="1600" dirty="0"/>
          </a:p>
        </p:txBody>
      </p:sp>
      <p:sp>
        <p:nvSpPr>
          <p:cNvPr id="5" name="Rectangle 4"/>
          <p:cNvSpPr/>
          <p:nvPr/>
        </p:nvSpPr>
        <p:spPr bwMode="auto">
          <a:xfrm>
            <a:off x="304800" y="3962400"/>
            <a:ext cx="8610600" cy="1905000"/>
          </a:xfrm>
          <a:prstGeom prst="rect">
            <a:avLst/>
          </a:prstGeom>
          <a:solidFill>
            <a:schemeClr val="tx1"/>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ctr" anchorCtr="0" compatLnSpc="1">
            <a:prstTxWarp prst="textNoShape">
              <a:avLst/>
            </a:prstTxWarp>
          </a:bodyPr>
          <a:lstStyle/>
          <a:p>
            <a:r>
              <a:rPr lang="en-US" sz="1600" dirty="0" smtClean="0">
                <a:solidFill>
                  <a:srgbClr val="0070C0"/>
                </a:solidFill>
                <a:latin typeface="Courier New" pitchFamily="49" charset="0"/>
                <a:cs typeface="Courier New" pitchFamily="49" charset="0"/>
              </a:rPr>
              <a:t>// Sparse as a storage </a:t>
            </a:r>
            <a:r>
              <a:rPr lang="en-US" sz="1600" dirty="0" err="1" smtClean="0">
                <a:solidFill>
                  <a:srgbClr val="0070C0"/>
                </a:solidFill>
                <a:latin typeface="Courier New" pitchFamily="49" charset="0"/>
                <a:cs typeface="Courier New" pitchFamily="49" charset="0"/>
              </a:rPr>
              <a:t>attibute</a:t>
            </a:r>
            <a:r>
              <a:rPr lang="en-US" sz="1600" dirty="0" smtClean="0">
                <a:solidFill>
                  <a:srgbClr val="0070C0"/>
                </a:solidFill>
                <a:latin typeface="Courier New" pitchFamily="49" charset="0"/>
                <a:cs typeface="Courier New" pitchFamily="49" charset="0"/>
              </a:rPr>
              <a:t> in Create/Alter table statements</a:t>
            </a:r>
          </a:p>
          <a:p>
            <a:r>
              <a:rPr lang="en-US" sz="1600" b="1" dirty="0" smtClean="0">
                <a:solidFill>
                  <a:srgbClr val="0070C0"/>
                </a:solidFill>
                <a:latin typeface="Courier New" pitchFamily="49" charset="0"/>
                <a:cs typeface="Courier New" pitchFamily="49" charset="0"/>
              </a:rPr>
              <a:t>Create Table Products(Id </a:t>
            </a:r>
            <a:r>
              <a:rPr lang="en-US" sz="1600" b="1" dirty="0" err="1" smtClean="0">
                <a:solidFill>
                  <a:srgbClr val="0070C0"/>
                </a:solidFill>
                <a:latin typeface="Courier New" pitchFamily="49" charset="0"/>
                <a:cs typeface="Courier New" pitchFamily="49" charset="0"/>
              </a:rPr>
              <a:t>int</a:t>
            </a:r>
            <a:r>
              <a:rPr lang="en-US" sz="1600" b="1" dirty="0" smtClean="0">
                <a:solidFill>
                  <a:srgbClr val="0070C0"/>
                </a:solidFill>
                <a:latin typeface="Courier New" pitchFamily="49" charset="0"/>
                <a:cs typeface="Courier New" pitchFamily="49" charset="0"/>
              </a:rPr>
              <a:t>, Type </a:t>
            </a:r>
            <a:r>
              <a:rPr lang="en-US" sz="1600" b="1" dirty="0" err="1" smtClean="0">
                <a:solidFill>
                  <a:srgbClr val="0070C0"/>
                </a:solidFill>
                <a:latin typeface="Courier New" pitchFamily="49" charset="0"/>
                <a:cs typeface="Courier New" pitchFamily="49" charset="0"/>
              </a:rPr>
              <a:t>nvarchar</a:t>
            </a:r>
            <a:r>
              <a:rPr lang="en-US" sz="1600" b="1" dirty="0" smtClean="0">
                <a:solidFill>
                  <a:srgbClr val="0070C0"/>
                </a:solidFill>
                <a:latin typeface="Courier New" pitchFamily="49" charset="0"/>
                <a:cs typeface="Courier New" pitchFamily="49" charset="0"/>
              </a:rPr>
              <a:t>(16)…,  </a:t>
            </a:r>
          </a:p>
          <a:p>
            <a:r>
              <a:rPr lang="en-US" sz="1600" b="1" dirty="0" smtClean="0">
                <a:solidFill>
                  <a:srgbClr val="0070C0"/>
                </a:solidFill>
                <a:latin typeface="Courier New" pitchFamily="49" charset="0"/>
                <a:cs typeface="Courier New" pitchFamily="49" charset="0"/>
              </a:rPr>
              <a:t>			Resolution </a:t>
            </a:r>
            <a:r>
              <a:rPr lang="en-US" sz="1600" b="1" dirty="0" err="1" smtClean="0">
                <a:solidFill>
                  <a:srgbClr val="0070C0"/>
                </a:solidFill>
                <a:latin typeface="Courier New" pitchFamily="49" charset="0"/>
                <a:cs typeface="Courier New" pitchFamily="49" charset="0"/>
              </a:rPr>
              <a:t>int</a:t>
            </a:r>
            <a:r>
              <a:rPr lang="en-US" sz="1600" b="1" dirty="0" smtClean="0">
                <a:solidFill>
                  <a:srgbClr val="0070C0"/>
                </a:solidFill>
                <a:latin typeface="Courier New" pitchFamily="49" charset="0"/>
                <a:cs typeface="Courier New" pitchFamily="49" charset="0"/>
              </a:rPr>
              <a:t> SPARSE, </a:t>
            </a:r>
            <a:r>
              <a:rPr lang="en-US" sz="1600" b="1" dirty="0" err="1" smtClean="0">
                <a:solidFill>
                  <a:srgbClr val="0070C0"/>
                </a:solidFill>
                <a:latin typeface="Courier New" pitchFamily="49" charset="0"/>
                <a:cs typeface="Courier New" pitchFamily="49" charset="0"/>
              </a:rPr>
              <a:t>ZoomLength</a:t>
            </a:r>
            <a:r>
              <a:rPr lang="en-US" sz="1600" b="1" dirty="0" smtClean="0">
                <a:solidFill>
                  <a:srgbClr val="0070C0"/>
                </a:solidFill>
                <a:latin typeface="Courier New" pitchFamily="49" charset="0"/>
                <a:cs typeface="Courier New" pitchFamily="49" charset="0"/>
              </a:rPr>
              <a:t> </a:t>
            </a:r>
            <a:r>
              <a:rPr lang="en-US" sz="1600" b="1" dirty="0" err="1" smtClean="0">
                <a:solidFill>
                  <a:srgbClr val="0070C0"/>
                </a:solidFill>
                <a:latin typeface="Courier New" pitchFamily="49" charset="0"/>
                <a:cs typeface="Courier New" pitchFamily="49" charset="0"/>
              </a:rPr>
              <a:t>int</a:t>
            </a:r>
            <a:r>
              <a:rPr lang="en-US" sz="1600" b="1" dirty="0" smtClean="0">
                <a:solidFill>
                  <a:srgbClr val="0070C0"/>
                </a:solidFill>
                <a:latin typeface="Courier New" pitchFamily="49" charset="0"/>
                <a:cs typeface="Courier New" pitchFamily="49" charset="0"/>
              </a:rPr>
              <a:t> SPARSE);</a:t>
            </a:r>
          </a:p>
          <a:p>
            <a:endParaRPr lang="en-US" sz="1600" dirty="0" smtClean="0">
              <a:solidFill>
                <a:srgbClr val="0070C0"/>
              </a:solidFill>
              <a:latin typeface="Courier New" pitchFamily="49" charset="0"/>
              <a:cs typeface="Courier New" pitchFamily="49" charset="0"/>
            </a:endParaRPr>
          </a:p>
          <a:p>
            <a:r>
              <a:rPr lang="en-US" sz="1600" dirty="0" smtClean="0">
                <a:solidFill>
                  <a:srgbClr val="0070C0"/>
                </a:solidFill>
                <a:latin typeface="Courier New" pitchFamily="49" charset="0"/>
                <a:cs typeface="Courier New" pitchFamily="49" charset="0"/>
              </a:rPr>
              <a:t>// No Change in Query/DML Behavior</a:t>
            </a:r>
          </a:p>
          <a:p>
            <a:r>
              <a:rPr lang="en-US" sz="1600" b="1" dirty="0" smtClean="0">
                <a:solidFill>
                  <a:srgbClr val="0070C0"/>
                </a:solidFill>
                <a:latin typeface="Courier New" pitchFamily="49" charset="0"/>
                <a:cs typeface="Courier New" pitchFamily="49" charset="0"/>
              </a:rPr>
              <a:t>Select Id, Type, Resolution, </a:t>
            </a:r>
            <a:r>
              <a:rPr lang="en-US" sz="1600" b="1" dirty="0" err="1" smtClean="0">
                <a:solidFill>
                  <a:srgbClr val="0070C0"/>
                </a:solidFill>
                <a:latin typeface="Courier New" pitchFamily="49" charset="0"/>
                <a:cs typeface="Courier New" pitchFamily="49" charset="0"/>
              </a:rPr>
              <a:t>ZoomLength</a:t>
            </a:r>
            <a:r>
              <a:rPr lang="en-US" sz="1600" b="1" dirty="0" smtClean="0">
                <a:solidFill>
                  <a:srgbClr val="0070C0"/>
                </a:solidFill>
                <a:latin typeface="Courier New" pitchFamily="49" charset="0"/>
                <a:cs typeface="Courier New" pitchFamily="49" charset="0"/>
              </a:rPr>
              <a:t> from Products;</a:t>
            </a:r>
          </a:p>
          <a:p>
            <a:r>
              <a:rPr lang="en-US" sz="1600" b="1" dirty="0" smtClean="0">
                <a:solidFill>
                  <a:srgbClr val="0070C0"/>
                </a:solidFill>
                <a:latin typeface="Courier New" pitchFamily="49" charset="0"/>
                <a:cs typeface="Courier New" pitchFamily="49" charset="0"/>
              </a:rPr>
              <a:t>Update Products set Resolution=3, </a:t>
            </a:r>
            <a:r>
              <a:rPr lang="en-US" sz="1600" b="1" dirty="0" err="1" smtClean="0">
                <a:solidFill>
                  <a:srgbClr val="0070C0"/>
                </a:solidFill>
                <a:latin typeface="Courier New" pitchFamily="49" charset="0"/>
                <a:cs typeface="Courier New" pitchFamily="49" charset="0"/>
              </a:rPr>
              <a:t>ZoomLength</a:t>
            </a:r>
            <a:r>
              <a:rPr lang="en-US" sz="1600" b="1" dirty="0" smtClean="0">
                <a:solidFill>
                  <a:srgbClr val="0070C0"/>
                </a:solidFill>
                <a:latin typeface="Courier New" pitchFamily="49" charset="0"/>
                <a:cs typeface="Courier New" pitchFamily="49" charset="0"/>
              </a:rPr>
              <a:t> = 105 where Id = 101;</a:t>
            </a:r>
          </a:p>
        </p:txBody>
      </p:sp>
      <p:grpSp>
        <p:nvGrpSpPr>
          <p:cNvPr id="4" name="Group 5"/>
          <p:cNvGrpSpPr/>
          <p:nvPr/>
        </p:nvGrpSpPr>
        <p:grpSpPr>
          <a:xfrm>
            <a:off x="7897928" y="138083"/>
            <a:ext cx="1246072" cy="674888"/>
            <a:chOff x="1123950" y="5462558"/>
            <a:chExt cx="1246072" cy="674888"/>
          </a:xfrm>
        </p:grpSpPr>
        <p:pic>
          <p:nvPicPr>
            <p:cNvPr id="7" name="Picture 3" descr="D:\Pennie's documents\MS Image\NEWFeb15\Cylinders cylinder\cylinder-06.png"/>
            <p:cNvPicPr>
              <a:picLocks noChangeAspect="1" noChangeArrowheads="1"/>
            </p:cNvPicPr>
            <p:nvPr/>
          </p:nvPicPr>
          <p:blipFill>
            <a:blip r:embed="rId3"/>
            <a:srcRect/>
            <a:stretch>
              <a:fillRect/>
            </a:stretch>
          </p:blipFill>
          <p:spPr bwMode="auto">
            <a:xfrm>
              <a:off x="1123950" y="5462558"/>
              <a:ext cx="1246072" cy="674888"/>
            </a:xfrm>
            <a:prstGeom prst="rect">
              <a:avLst/>
            </a:prstGeom>
            <a:noFill/>
          </p:spPr>
        </p:pic>
        <p:sp>
          <p:nvSpPr>
            <p:cNvPr id="8" name="TextBox 7"/>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380412" cy="750888"/>
          </a:xfrm>
        </p:spPr>
        <p:txBody>
          <a:bodyPr/>
          <a:lstStyle/>
          <a:p>
            <a:r>
              <a:rPr sz="4000" smtClean="0"/>
              <a:t>Sparse Columns</a:t>
            </a:r>
            <a:endParaRPr lang="en-US" sz="4000" dirty="0"/>
          </a:p>
        </p:txBody>
      </p:sp>
      <p:sp>
        <p:nvSpPr>
          <p:cNvPr id="3" name="Content Placeholder 2"/>
          <p:cNvSpPr>
            <a:spLocks noGrp="1"/>
          </p:cNvSpPr>
          <p:nvPr>
            <p:ph idx="1"/>
          </p:nvPr>
        </p:nvSpPr>
        <p:spPr>
          <a:xfrm>
            <a:off x="381000" y="1219201"/>
            <a:ext cx="8763000" cy="3691780"/>
          </a:xfrm>
        </p:spPr>
        <p:txBody>
          <a:bodyPr/>
          <a:lstStyle/>
          <a:p>
            <a:r>
              <a:rPr lang="en-US" dirty="0" smtClean="0"/>
              <a:t>Wide Tables/Column Sets</a:t>
            </a:r>
            <a:endParaRPr lang="en-US" sz="2000" dirty="0" smtClean="0"/>
          </a:p>
          <a:p>
            <a:pPr lvl="1"/>
            <a:r>
              <a:rPr lang="en-US" dirty="0" smtClean="0"/>
              <a:t>Large number of sparse columns allowed in a table</a:t>
            </a:r>
            <a:r>
              <a:rPr lang="en-US" sz="1800" dirty="0" smtClean="0"/>
              <a:t> (30,000 Columns, 1000 indexes, 30,000 statistics)</a:t>
            </a:r>
            <a:endParaRPr lang="en-US" sz="1200" dirty="0" smtClean="0"/>
          </a:p>
          <a:p>
            <a:pPr lvl="1"/>
            <a:r>
              <a:rPr lang="en-US" dirty="0" smtClean="0"/>
              <a:t>Requires defining a “</a:t>
            </a:r>
            <a:r>
              <a:rPr lang="en-US" b="1" dirty="0" smtClean="0"/>
              <a:t>Sparse Column Set</a:t>
            </a:r>
            <a:r>
              <a:rPr lang="en-US" dirty="0" smtClean="0"/>
              <a:t>”</a:t>
            </a:r>
            <a:endParaRPr lang="en-US" sz="1800" dirty="0" smtClean="0"/>
          </a:p>
          <a:p>
            <a:pPr lvl="2"/>
            <a:r>
              <a:rPr lang="en-US" sz="1800" dirty="0" smtClean="0"/>
              <a:t>An un-typed XML column, with a published format</a:t>
            </a:r>
          </a:p>
          <a:p>
            <a:pPr lvl="2"/>
            <a:r>
              <a:rPr lang="en-US" sz="1800" dirty="0" smtClean="0"/>
              <a:t>Logical grouping for all sparse columns in a table</a:t>
            </a:r>
          </a:p>
          <a:p>
            <a:pPr lvl="2"/>
            <a:r>
              <a:rPr lang="en-US" sz="1800" dirty="0" smtClean="0"/>
              <a:t>Select * returns all non-sparse-columns, sparse column set (XML)</a:t>
            </a:r>
            <a:endParaRPr lang="en-US" sz="2000" dirty="0" smtClean="0"/>
          </a:p>
          <a:p>
            <a:pPr lvl="2"/>
            <a:r>
              <a:rPr lang="en-US" sz="2000" dirty="0" smtClean="0"/>
              <a:t>Allows generic retrieval/update of all sparse columns as a set</a:t>
            </a:r>
          </a:p>
          <a:p>
            <a:pPr lvl="2"/>
            <a:endParaRPr lang="en-US" sz="1800" dirty="0" smtClean="0"/>
          </a:p>
          <a:p>
            <a:pPr lvl="2">
              <a:buNone/>
            </a:pPr>
            <a:endParaRPr lang="en-US" sz="1200" b="1" dirty="0" smtClean="0">
              <a:solidFill>
                <a:srgbClr val="FFC000"/>
              </a:solidFill>
            </a:endParaRPr>
          </a:p>
          <a:p>
            <a:endParaRPr lang="en-US" sz="900" dirty="0"/>
          </a:p>
        </p:txBody>
      </p:sp>
      <p:sp>
        <p:nvSpPr>
          <p:cNvPr id="4" name="Rectangle 3"/>
          <p:cNvSpPr/>
          <p:nvPr/>
        </p:nvSpPr>
        <p:spPr bwMode="auto">
          <a:xfrm>
            <a:off x="315074" y="4332269"/>
            <a:ext cx="8676526" cy="2449531"/>
          </a:xfrm>
          <a:prstGeom prst="rect">
            <a:avLst/>
          </a:prstGeom>
          <a:solidFill>
            <a:srgbClr val="FFFFCC"/>
          </a:solidFill>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109728" tIns="54864" rIns="109728" bIns="54864" numCol="1" rtlCol="0" anchor="ctr" anchorCtr="0" compatLnSpc="1">
            <a:prstTxWarp prst="textNoShape">
              <a:avLst/>
            </a:prstTxWarp>
          </a:bodyPr>
          <a:lstStyle/>
          <a:p>
            <a:r>
              <a:rPr lang="en-US" sz="1400" dirty="0" smtClean="0">
                <a:solidFill>
                  <a:srgbClr val="0070C0"/>
                </a:solidFill>
                <a:latin typeface="Courier New" pitchFamily="49" charset="0"/>
                <a:cs typeface="Courier New" pitchFamily="49" charset="0"/>
              </a:rPr>
              <a:t>// Create a sparse column set</a:t>
            </a:r>
          </a:p>
          <a:p>
            <a:r>
              <a:rPr lang="en-US" sz="1400" b="1" dirty="0" smtClean="0">
                <a:solidFill>
                  <a:srgbClr val="0070C0"/>
                </a:solidFill>
                <a:latin typeface="Courier New" pitchFamily="49" charset="0"/>
                <a:cs typeface="Courier New" pitchFamily="49" charset="0"/>
              </a:rPr>
              <a:t>Create Table Products(Id </a:t>
            </a:r>
            <a:r>
              <a:rPr lang="en-US" sz="1400" b="1" dirty="0" err="1" smtClean="0">
                <a:solidFill>
                  <a:srgbClr val="0070C0"/>
                </a:solidFill>
                <a:latin typeface="Courier New" pitchFamily="49" charset="0"/>
                <a:cs typeface="Courier New" pitchFamily="49" charset="0"/>
              </a:rPr>
              <a:t>int</a:t>
            </a:r>
            <a:r>
              <a:rPr lang="en-US" sz="1400" b="1" dirty="0" smtClean="0">
                <a:solidFill>
                  <a:srgbClr val="0070C0"/>
                </a:solidFill>
                <a:latin typeface="Courier New" pitchFamily="49" charset="0"/>
                <a:cs typeface="Courier New" pitchFamily="49" charset="0"/>
              </a:rPr>
              <a:t>, Type </a:t>
            </a:r>
            <a:r>
              <a:rPr lang="en-US" sz="1400" b="1" dirty="0" err="1" smtClean="0">
                <a:solidFill>
                  <a:srgbClr val="0070C0"/>
                </a:solidFill>
                <a:latin typeface="Courier New" pitchFamily="49" charset="0"/>
                <a:cs typeface="Courier New" pitchFamily="49" charset="0"/>
              </a:rPr>
              <a:t>nvarchar</a:t>
            </a:r>
            <a:r>
              <a:rPr lang="en-US" sz="1400" b="1" dirty="0" smtClean="0">
                <a:solidFill>
                  <a:srgbClr val="0070C0"/>
                </a:solidFill>
                <a:latin typeface="Courier New" pitchFamily="49" charset="0"/>
                <a:cs typeface="Courier New" pitchFamily="49" charset="0"/>
              </a:rPr>
              <a:t>(16)…,  </a:t>
            </a:r>
          </a:p>
          <a:p>
            <a:r>
              <a:rPr lang="en-US" sz="1400" b="1" dirty="0" smtClean="0">
                <a:solidFill>
                  <a:srgbClr val="0070C0"/>
                </a:solidFill>
                <a:latin typeface="Courier New" pitchFamily="49" charset="0"/>
                <a:cs typeface="Courier New" pitchFamily="49" charset="0"/>
              </a:rPr>
              <a:t>		Resolution </a:t>
            </a:r>
            <a:r>
              <a:rPr lang="en-US" sz="1400" b="1" dirty="0" err="1" smtClean="0">
                <a:solidFill>
                  <a:srgbClr val="0070C0"/>
                </a:solidFill>
                <a:latin typeface="Courier New" pitchFamily="49" charset="0"/>
                <a:cs typeface="Courier New" pitchFamily="49" charset="0"/>
              </a:rPr>
              <a:t>int</a:t>
            </a:r>
            <a:r>
              <a:rPr lang="en-US" sz="1400" b="1" dirty="0" smtClean="0">
                <a:solidFill>
                  <a:srgbClr val="0070C0"/>
                </a:solidFill>
                <a:latin typeface="Courier New" pitchFamily="49" charset="0"/>
                <a:cs typeface="Courier New" pitchFamily="49" charset="0"/>
              </a:rPr>
              <a:t> SPARSE, </a:t>
            </a:r>
            <a:r>
              <a:rPr lang="en-US" sz="1400" b="1" dirty="0" err="1" smtClean="0">
                <a:solidFill>
                  <a:srgbClr val="0070C0"/>
                </a:solidFill>
                <a:latin typeface="Courier New" pitchFamily="49" charset="0"/>
                <a:cs typeface="Courier New" pitchFamily="49" charset="0"/>
              </a:rPr>
              <a:t>ZoomLength</a:t>
            </a:r>
            <a:r>
              <a:rPr lang="en-US" sz="1400" b="1" dirty="0" smtClean="0">
                <a:solidFill>
                  <a:srgbClr val="0070C0"/>
                </a:solidFill>
                <a:latin typeface="Courier New" pitchFamily="49" charset="0"/>
                <a:cs typeface="Courier New" pitchFamily="49" charset="0"/>
              </a:rPr>
              <a:t> </a:t>
            </a:r>
            <a:r>
              <a:rPr lang="en-US" sz="1400" b="1" dirty="0" err="1" smtClean="0">
                <a:solidFill>
                  <a:srgbClr val="0070C0"/>
                </a:solidFill>
                <a:latin typeface="Courier New" pitchFamily="49" charset="0"/>
                <a:cs typeface="Courier New" pitchFamily="49" charset="0"/>
              </a:rPr>
              <a:t>int</a:t>
            </a:r>
            <a:r>
              <a:rPr lang="en-US" sz="1400" b="1" dirty="0" smtClean="0">
                <a:solidFill>
                  <a:srgbClr val="0070C0"/>
                </a:solidFill>
                <a:latin typeface="Courier New" pitchFamily="49" charset="0"/>
                <a:cs typeface="Courier New" pitchFamily="49" charset="0"/>
              </a:rPr>
              <a:t> SPARSE,        </a:t>
            </a:r>
          </a:p>
          <a:p>
            <a:r>
              <a:rPr lang="en-US" sz="1400" b="1" dirty="0" smtClean="0">
                <a:solidFill>
                  <a:srgbClr val="0070C0"/>
                </a:solidFill>
                <a:latin typeface="Courier New" pitchFamily="49" charset="0"/>
                <a:cs typeface="Courier New" pitchFamily="49" charset="0"/>
              </a:rPr>
              <a:t>		Properties XML COLUMN_SET FOR ALL_SPARSE_COLUMNS);</a:t>
            </a:r>
            <a:endParaRPr lang="en-US" sz="1400" dirty="0" smtClean="0">
              <a:solidFill>
                <a:srgbClr val="0070C0"/>
              </a:solidFill>
              <a:latin typeface="Courier New" pitchFamily="49" charset="0"/>
              <a:cs typeface="Courier New" pitchFamily="49" charset="0"/>
            </a:endParaRPr>
          </a:p>
          <a:p>
            <a:r>
              <a:rPr lang="en-US" sz="1400" dirty="0" smtClean="0">
                <a:solidFill>
                  <a:srgbClr val="0070C0"/>
                </a:solidFill>
                <a:latin typeface="Courier New" pitchFamily="49" charset="0"/>
                <a:cs typeface="Courier New" pitchFamily="49" charset="0"/>
              </a:rPr>
              <a:t>// Generic relational access to sparse column set. </a:t>
            </a:r>
          </a:p>
          <a:p>
            <a:r>
              <a:rPr lang="en-US" sz="1400" dirty="0" smtClean="0">
                <a:solidFill>
                  <a:srgbClr val="0070C0"/>
                </a:solidFill>
                <a:latin typeface="Courier New" pitchFamily="49" charset="0"/>
                <a:cs typeface="Courier New" pitchFamily="49" charset="0"/>
              </a:rPr>
              <a:t>// Returns an aggregated XML fragment for all non-null sparse columns</a:t>
            </a:r>
          </a:p>
          <a:p>
            <a:r>
              <a:rPr lang="en-US" sz="1400" b="1" dirty="0" smtClean="0">
                <a:solidFill>
                  <a:srgbClr val="0070C0"/>
                </a:solidFill>
                <a:latin typeface="Courier New" pitchFamily="49" charset="0"/>
                <a:cs typeface="Courier New" pitchFamily="49" charset="0"/>
              </a:rPr>
              <a:t>Select Id, Type, Properties from Products; </a:t>
            </a:r>
          </a:p>
          <a:p>
            <a:pPr lvl="1"/>
            <a:r>
              <a:rPr lang="en-US" sz="1400" b="1" i="1" dirty="0" smtClean="0">
                <a:solidFill>
                  <a:srgbClr val="0070C0"/>
                </a:solidFill>
                <a:latin typeface="Courier New" pitchFamily="49" charset="0"/>
                <a:cs typeface="Courier New" pitchFamily="49" charset="0"/>
              </a:rPr>
              <a:t>&lt;Resolution&gt;4&lt;/Resolution&gt;</a:t>
            </a:r>
            <a:endParaRPr lang="en-US" sz="1400" b="1" dirty="0" smtClean="0">
              <a:solidFill>
                <a:srgbClr val="0070C0"/>
              </a:solidFill>
              <a:latin typeface="Courier New" pitchFamily="49" charset="0"/>
              <a:cs typeface="Courier New" pitchFamily="49" charset="0"/>
            </a:endParaRPr>
          </a:p>
          <a:p>
            <a:pPr lvl="1"/>
            <a:r>
              <a:rPr lang="en-US" sz="1400" b="1" i="1" dirty="0" smtClean="0">
                <a:solidFill>
                  <a:srgbClr val="0070C0"/>
                </a:solidFill>
                <a:latin typeface="Courier New" pitchFamily="49" charset="0"/>
                <a:cs typeface="Courier New" pitchFamily="49" charset="0"/>
              </a:rPr>
              <a:t>&lt;</a:t>
            </a:r>
            <a:r>
              <a:rPr lang="en-US" sz="1400" b="1" i="1" dirty="0" err="1" smtClean="0">
                <a:solidFill>
                  <a:srgbClr val="0070C0"/>
                </a:solidFill>
                <a:latin typeface="Courier New" pitchFamily="49" charset="0"/>
                <a:cs typeface="Courier New" pitchFamily="49" charset="0"/>
              </a:rPr>
              <a:t>ZoomLength</a:t>
            </a:r>
            <a:r>
              <a:rPr lang="en-US" sz="1400" b="1" i="1" dirty="0" smtClean="0">
                <a:solidFill>
                  <a:srgbClr val="0070C0"/>
                </a:solidFill>
                <a:latin typeface="Courier New" pitchFamily="49" charset="0"/>
                <a:cs typeface="Courier New" pitchFamily="49" charset="0"/>
              </a:rPr>
              <a:t>&gt;70&lt;/</a:t>
            </a:r>
            <a:r>
              <a:rPr lang="en-US" sz="1400" b="1" i="1" dirty="0" err="1" smtClean="0">
                <a:solidFill>
                  <a:srgbClr val="0070C0"/>
                </a:solidFill>
                <a:latin typeface="Courier New" pitchFamily="49" charset="0"/>
                <a:cs typeface="Courier New" pitchFamily="49" charset="0"/>
              </a:rPr>
              <a:t>ZoomLength</a:t>
            </a:r>
            <a:r>
              <a:rPr lang="en-US" sz="1400" b="1" i="1" dirty="0" smtClean="0">
                <a:solidFill>
                  <a:srgbClr val="0070C0"/>
                </a:solidFill>
                <a:latin typeface="Courier New" pitchFamily="49" charset="0"/>
                <a:cs typeface="Courier New" pitchFamily="49" charset="0"/>
              </a:rPr>
              <a:t>&gt;</a:t>
            </a:r>
          </a:p>
          <a:p>
            <a:r>
              <a:rPr lang="en-US" sz="1400" dirty="0" smtClean="0">
                <a:solidFill>
                  <a:srgbClr val="0070C0"/>
                </a:solidFill>
                <a:latin typeface="Courier New" pitchFamily="49" charset="0"/>
                <a:cs typeface="Courier New" pitchFamily="49" charset="0"/>
              </a:rPr>
              <a:t>// Generic updates through sparse column set. Similar to an XML update</a:t>
            </a:r>
            <a:endParaRPr lang="en-US" sz="1400" i="1" dirty="0" smtClean="0">
              <a:solidFill>
                <a:srgbClr val="0070C0"/>
              </a:solidFill>
              <a:latin typeface="Courier New" pitchFamily="49" charset="0"/>
              <a:cs typeface="Courier New" pitchFamily="49" charset="0"/>
            </a:endParaRPr>
          </a:p>
          <a:p>
            <a:r>
              <a:rPr lang="en-US" sz="1400" b="1" dirty="0" smtClean="0">
                <a:solidFill>
                  <a:srgbClr val="0070C0"/>
                </a:solidFill>
                <a:latin typeface="Courier New" pitchFamily="49" charset="0"/>
                <a:cs typeface="Courier New" pitchFamily="49" charset="0"/>
              </a:rPr>
              <a:t>Update Products set Type = ‘Camera”, Properties = @xml</a:t>
            </a:r>
          </a:p>
        </p:txBody>
      </p:sp>
      <p:grpSp>
        <p:nvGrpSpPr>
          <p:cNvPr id="5" name="Group 4"/>
          <p:cNvGrpSpPr/>
          <p:nvPr/>
        </p:nvGrpSpPr>
        <p:grpSpPr>
          <a:xfrm>
            <a:off x="7897928" y="138083"/>
            <a:ext cx="1246072" cy="674888"/>
            <a:chOff x="1123950" y="5462558"/>
            <a:chExt cx="1246072" cy="674888"/>
          </a:xfrm>
        </p:grpSpPr>
        <p:pic>
          <p:nvPicPr>
            <p:cNvPr id="6" name="Picture 3" descr="D:\Pennie's documents\MS Image\NEWFeb15\Cylinders cylinder\cylinder-06.png"/>
            <p:cNvPicPr>
              <a:picLocks noChangeAspect="1" noChangeArrowheads="1"/>
            </p:cNvPicPr>
            <p:nvPr/>
          </p:nvPicPr>
          <p:blipFill>
            <a:blip r:embed="rId3"/>
            <a:srcRect/>
            <a:stretch>
              <a:fillRect/>
            </a:stretch>
          </p:blipFill>
          <p:spPr bwMode="auto">
            <a:xfrm>
              <a:off x="1123950" y="5462558"/>
              <a:ext cx="1246072" cy="674888"/>
            </a:xfrm>
            <a:prstGeom prst="rect">
              <a:avLst/>
            </a:prstGeom>
            <a:noFill/>
          </p:spPr>
        </p:pic>
        <p:sp>
          <p:nvSpPr>
            <p:cNvPr id="7" name="TextBox 6"/>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4" name="Rectangle 8"/>
          <p:cNvSpPr>
            <a:spLocks noGrp="1" noChangeArrowheads="1"/>
          </p:cNvSpPr>
          <p:nvPr>
            <p:ph type="title"/>
          </p:nvPr>
        </p:nvSpPr>
        <p:spPr/>
        <p:txBody>
          <a:bodyPr/>
          <a:lstStyle/>
          <a:p>
            <a:pPr defTabSz="914363" fontAlgn="auto">
              <a:spcAft>
                <a:spcPts val="0"/>
              </a:spcAft>
              <a:defRPr/>
            </a:pPr>
            <a:r>
              <a:rPr sz="4400"/>
              <a:t>Session Objectives And Takeaways</a:t>
            </a:r>
          </a:p>
        </p:txBody>
      </p:sp>
      <p:sp>
        <p:nvSpPr>
          <p:cNvPr id="4" name="Text Placeholder 3"/>
          <p:cNvSpPr>
            <a:spLocks noGrp="1"/>
          </p:cNvSpPr>
          <p:nvPr>
            <p:ph type="body" sz="quarter" idx="10"/>
          </p:nvPr>
        </p:nvSpPr>
        <p:spPr>
          <a:xfrm>
            <a:off x="381000" y="1411552"/>
            <a:ext cx="8382000" cy="5027749"/>
          </a:xfrm>
        </p:spPr>
        <p:txBody>
          <a:bodyPr/>
          <a:lstStyle/>
          <a:p>
            <a:r>
              <a:rPr lang="en-GB" dirty="0" smtClean="0"/>
              <a:t>SQL Server 2008 has added improved support for a variety of non-relational data management scenarios</a:t>
            </a:r>
          </a:p>
          <a:p>
            <a:pPr lvl="0"/>
            <a:r>
              <a:rPr lang="en-GB" dirty="0" smtClean="0"/>
              <a:t>You will understand what SQL Server 2008 will offer in addition to SQL Server 2005’s functionality to</a:t>
            </a:r>
          </a:p>
          <a:p>
            <a:pPr lvl="1"/>
            <a:r>
              <a:rPr lang="en-GB" dirty="0" smtClean="0"/>
              <a:t>Store and manage unstructured data</a:t>
            </a:r>
          </a:p>
          <a:p>
            <a:pPr lvl="1"/>
            <a:r>
              <a:rPr lang="en-GB" dirty="0" smtClean="0"/>
              <a:t>Store and manage </a:t>
            </a:r>
            <a:r>
              <a:rPr lang="en-GB" dirty="0" err="1" smtClean="0"/>
              <a:t>semistructured</a:t>
            </a:r>
            <a:r>
              <a:rPr lang="en-GB" dirty="0" smtClean="0"/>
              <a:t> data</a:t>
            </a:r>
          </a:p>
          <a:p>
            <a:pPr lvl="0"/>
            <a:r>
              <a:rPr lang="en-GB" dirty="0" smtClean="0"/>
              <a:t>You will better understand when to use which of the presented technologies</a:t>
            </a:r>
          </a:p>
          <a:p>
            <a:endParaRPr lang="en-GB" dirty="0" smtClean="0"/>
          </a:p>
          <a:p>
            <a:pPr lvl="0"/>
            <a:endParaRPr lang="en-GB" dirty="0" smtClean="0"/>
          </a:p>
          <a:p>
            <a:endParaRPr lang="en-GB" dirty="0" smtClean="0"/>
          </a:p>
          <a:p>
            <a:endParaRPr lang="en-US"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Sparse Column Storage</a:t>
            </a:r>
            <a:endParaRPr lang="en-US" sz="4000" dirty="0"/>
          </a:p>
        </p:txBody>
      </p:sp>
      <p:sp>
        <p:nvSpPr>
          <p:cNvPr id="12" name="Text Placeholder 11"/>
          <p:cNvSpPr>
            <a:spLocks noGrp="1"/>
          </p:cNvSpPr>
          <p:nvPr>
            <p:ph type="body" sz="quarter" idx="10"/>
          </p:nvPr>
        </p:nvSpPr>
        <p:spPr>
          <a:xfrm>
            <a:off x="762000" y="856647"/>
            <a:ext cx="8382000" cy="1876927"/>
          </a:xfrm>
        </p:spPr>
        <p:txBody>
          <a:bodyPr>
            <a:normAutofit fontScale="92500" lnSpcReduction="20000"/>
          </a:bodyPr>
          <a:lstStyle/>
          <a:p>
            <a:r>
              <a:rPr lang="en-US" dirty="0" smtClean="0"/>
              <a:t>0 Bytes stored for NULL Values</a:t>
            </a:r>
          </a:p>
          <a:p>
            <a:pPr lvl="1"/>
            <a:r>
              <a:rPr lang="en-US" dirty="0" smtClean="0"/>
              <a:t>~20% CPU overhead for non-null value access</a:t>
            </a:r>
          </a:p>
          <a:p>
            <a:pPr lvl="1"/>
            <a:r>
              <a:rPr lang="en-US" dirty="0" smtClean="0"/>
              <a:t>Additional 2- 4 bytes for non-null values</a:t>
            </a:r>
          </a:p>
          <a:p>
            <a:r>
              <a:rPr lang="en-US" dirty="0" smtClean="0"/>
              <a:t>Sparse columns are beneficial when space savings &gt;40%</a:t>
            </a:r>
            <a:endParaRPr lang="en-US" sz="3600" dirty="0" smtClean="0"/>
          </a:p>
          <a:p>
            <a:endParaRPr lang="en-US" dirty="0"/>
          </a:p>
        </p:txBody>
      </p:sp>
      <p:graphicFrame>
        <p:nvGraphicFramePr>
          <p:cNvPr id="5" name="Content Placeholder 4"/>
          <p:cNvGraphicFramePr>
            <a:graphicFrameLocks noGrp="1"/>
          </p:cNvGraphicFramePr>
          <p:nvPr>
            <p:ph sz="half" idx="4294967295"/>
          </p:nvPr>
        </p:nvGraphicFramePr>
        <p:xfrm>
          <a:off x="5861050" y="3035300"/>
          <a:ext cx="3282591" cy="3157592"/>
        </p:xfrm>
        <a:graphic>
          <a:graphicData uri="http://schemas.openxmlformats.org/drawingml/2006/table">
            <a:tbl>
              <a:tblPr firstRow="1" bandRow="1">
                <a:tableStyleId>{5C22544A-7EE6-4342-B048-85BDC9FD1C3A}</a:tableStyleId>
              </a:tblPr>
              <a:tblGrid>
                <a:gridCol w="329859"/>
                <a:gridCol w="332821"/>
                <a:gridCol w="2619911"/>
              </a:tblGrid>
              <a:tr h="377762">
                <a:tc>
                  <a:txBody>
                    <a:bodyPr/>
                    <a:lstStyle/>
                    <a:p>
                      <a:r>
                        <a:rPr lang="en-US" sz="800" dirty="0" smtClean="0">
                          <a:solidFill>
                            <a:schemeClr val="bg1"/>
                          </a:solidFill>
                        </a:rPr>
                        <a:t>PK</a:t>
                      </a:r>
                      <a:endParaRPr lang="en-US" sz="800" dirty="0">
                        <a:solidFill>
                          <a:schemeClr val="bg1"/>
                        </a:solidFill>
                      </a:endParaRPr>
                    </a:p>
                  </a:txBody>
                  <a:tcPr/>
                </a:tc>
                <a:tc>
                  <a:txBody>
                    <a:bodyPr/>
                    <a:lstStyle/>
                    <a:p>
                      <a:r>
                        <a:rPr lang="en-US" sz="800" dirty="0" smtClean="0">
                          <a:solidFill>
                            <a:schemeClr val="bg1"/>
                          </a:solidFill>
                        </a:rPr>
                        <a:t>C1</a:t>
                      </a:r>
                      <a:endParaRPr lang="en-US" sz="800" dirty="0">
                        <a:solidFill>
                          <a:schemeClr val="bg1"/>
                        </a:solidFill>
                      </a:endParaRPr>
                    </a:p>
                  </a:txBody>
                  <a:tcPr/>
                </a:tc>
                <a:tc>
                  <a:txBody>
                    <a:bodyPr/>
                    <a:lstStyle/>
                    <a:p>
                      <a:endParaRPr lang="en-US" sz="1000" dirty="0">
                        <a:solidFill>
                          <a:schemeClr val="bg1"/>
                        </a:solidFill>
                      </a:endParaRPr>
                    </a:p>
                  </a:txBody>
                  <a:tcPr/>
                </a:tc>
              </a:tr>
              <a:tr h="308870">
                <a:tc>
                  <a:txBody>
                    <a:bodyPr/>
                    <a:lstStyle/>
                    <a:p>
                      <a:r>
                        <a:rPr lang="en-US" sz="1000" dirty="0" smtClean="0"/>
                        <a:t>1</a:t>
                      </a:r>
                      <a:endParaRPr lang="en-US" sz="1000" dirty="0"/>
                    </a:p>
                  </a:txBody>
                  <a:tcPr/>
                </a:tc>
                <a:tc>
                  <a:txBody>
                    <a:bodyPr/>
                    <a:lstStyle/>
                    <a:p>
                      <a:r>
                        <a:rPr lang="en-US" sz="1000" dirty="0" smtClean="0"/>
                        <a:t>A</a:t>
                      </a:r>
                      <a:endParaRPr lang="en-US" sz="1000" dirty="0"/>
                    </a:p>
                  </a:txBody>
                  <a:tcPr/>
                </a:tc>
                <a:tc>
                  <a:txBody>
                    <a:bodyPr/>
                    <a:lstStyle/>
                    <a:p>
                      <a:r>
                        <a:rPr lang="en-US" sz="1000" dirty="0" smtClean="0"/>
                        <a:t>(sc1,sc9)(1,9)</a:t>
                      </a:r>
                      <a:endParaRPr lang="en-US" sz="1000" dirty="0"/>
                    </a:p>
                  </a:txBody>
                  <a:tcPr/>
                </a:tc>
              </a:tr>
              <a:tr h="308870">
                <a:tc>
                  <a:txBody>
                    <a:bodyPr/>
                    <a:lstStyle/>
                    <a:p>
                      <a:r>
                        <a:rPr lang="en-US" sz="1000" dirty="0" smtClean="0"/>
                        <a:t>2</a:t>
                      </a:r>
                      <a:endParaRPr lang="en-US" sz="1000" dirty="0"/>
                    </a:p>
                  </a:txBody>
                  <a:tcPr/>
                </a:tc>
                <a:tc>
                  <a:txBody>
                    <a:bodyPr/>
                    <a:lstStyle/>
                    <a:p>
                      <a:r>
                        <a:rPr lang="en-US" sz="1000" dirty="0" smtClean="0"/>
                        <a:t>B</a:t>
                      </a:r>
                      <a:endParaRPr lang="en-US" sz="1000" dirty="0"/>
                    </a:p>
                  </a:txBody>
                  <a:tcPr/>
                </a:tc>
                <a:tc>
                  <a:txBody>
                    <a:bodyPr/>
                    <a:lstStyle/>
                    <a:p>
                      <a:r>
                        <a:rPr lang="en-US" sz="1000" dirty="0" smtClean="0"/>
                        <a:t>(sc2,sc4)(2,4)</a:t>
                      </a:r>
                      <a:endParaRPr lang="en-US" sz="1000" dirty="0"/>
                    </a:p>
                  </a:txBody>
                  <a:tcPr/>
                </a:tc>
              </a:tr>
              <a:tr h="308870">
                <a:tc>
                  <a:txBody>
                    <a:bodyPr/>
                    <a:lstStyle/>
                    <a:p>
                      <a:r>
                        <a:rPr lang="en-US" sz="1000" dirty="0" smtClean="0"/>
                        <a:t>3</a:t>
                      </a:r>
                      <a:endParaRPr lang="en-US" sz="1000" dirty="0"/>
                    </a:p>
                  </a:txBody>
                  <a:tcPr/>
                </a:tc>
                <a:tc>
                  <a:txBody>
                    <a:bodyPr/>
                    <a:lstStyle/>
                    <a:p>
                      <a:r>
                        <a:rPr lang="en-US" sz="1000" dirty="0" smtClean="0"/>
                        <a:t>C</a:t>
                      </a:r>
                      <a:endParaRPr lang="en-US" sz="1000" dirty="0"/>
                    </a:p>
                  </a:txBody>
                  <a:tcPr/>
                </a:tc>
                <a:tc>
                  <a:txBody>
                    <a:bodyPr/>
                    <a:lstStyle/>
                    <a:p>
                      <a:r>
                        <a:rPr lang="en-US" sz="1000" dirty="0" smtClean="0"/>
                        <a:t>(sc6,sc7)(6.7)</a:t>
                      </a:r>
                      <a:endParaRPr lang="en-US" sz="1000" dirty="0"/>
                    </a:p>
                  </a:txBody>
                  <a:tcPr/>
                </a:tc>
              </a:tr>
              <a:tr h="308870">
                <a:tc>
                  <a:txBody>
                    <a:bodyPr/>
                    <a:lstStyle/>
                    <a:p>
                      <a:r>
                        <a:rPr lang="en-US" sz="1000" dirty="0" smtClean="0"/>
                        <a:t>4</a:t>
                      </a:r>
                      <a:endParaRPr lang="en-US" sz="1000" dirty="0"/>
                    </a:p>
                  </a:txBody>
                  <a:tcPr/>
                </a:tc>
                <a:tc>
                  <a:txBody>
                    <a:bodyPr/>
                    <a:lstStyle/>
                    <a:p>
                      <a:r>
                        <a:rPr lang="en-US" sz="1000" dirty="0" smtClean="0"/>
                        <a:t>D</a:t>
                      </a:r>
                      <a:endParaRPr lang="en-US" sz="1000" dirty="0"/>
                    </a:p>
                  </a:txBody>
                  <a:tcPr/>
                </a:tc>
                <a:tc>
                  <a:txBody>
                    <a:bodyPr/>
                    <a:lstStyle/>
                    <a:p>
                      <a:r>
                        <a:rPr lang="en-US" sz="1000" dirty="0" smtClean="0"/>
                        <a:t>(sc1,sc5)(1,5)</a:t>
                      </a:r>
                      <a:endParaRPr lang="en-US" sz="1000" dirty="0"/>
                    </a:p>
                  </a:txBody>
                  <a:tcPr/>
                </a:tc>
              </a:tr>
              <a:tr h="308870">
                <a:tc>
                  <a:txBody>
                    <a:bodyPr/>
                    <a:lstStyle/>
                    <a:p>
                      <a:r>
                        <a:rPr lang="en-US" sz="1000" dirty="0" smtClean="0"/>
                        <a:t>5</a:t>
                      </a:r>
                      <a:endParaRPr lang="en-US" sz="1000" dirty="0"/>
                    </a:p>
                  </a:txBody>
                  <a:tcPr/>
                </a:tc>
                <a:tc>
                  <a:txBody>
                    <a:bodyPr/>
                    <a:lstStyle/>
                    <a:p>
                      <a:r>
                        <a:rPr lang="en-US" sz="1000" dirty="0" smtClean="0"/>
                        <a:t>E</a:t>
                      </a:r>
                      <a:endParaRPr lang="en-US" sz="1000" dirty="0"/>
                    </a:p>
                  </a:txBody>
                  <a:tcPr/>
                </a:tc>
                <a:tc>
                  <a:txBody>
                    <a:bodyPr/>
                    <a:lstStyle/>
                    <a:p>
                      <a:r>
                        <a:rPr lang="en-US" sz="1000" dirty="0" smtClean="0"/>
                        <a:t>(sc4,sc8)(4,8)</a:t>
                      </a:r>
                      <a:endParaRPr lang="en-US" sz="1000" dirty="0"/>
                    </a:p>
                  </a:txBody>
                  <a:tcPr/>
                </a:tc>
              </a:tr>
              <a:tr h="308870">
                <a:tc>
                  <a:txBody>
                    <a:bodyPr/>
                    <a:lstStyle/>
                    <a:p>
                      <a:r>
                        <a:rPr lang="en-US" sz="1000" dirty="0" smtClean="0"/>
                        <a:t>6</a:t>
                      </a:r>
                      <a:endParaRPr lang="en-US" sz="1000" dirty="0"/>
                    </a:p>
                  </a:txBody>
                  <a:tcPr/>
                </a:tc>
                <a:tc>
                  <a:txBody>
                    <a:bodyPr/>
                    <a:lstStyle/>
                    <a:p>
                      <a:r>
                        <a:rPr lang="en-US" sz="1000" dirty="0" smtClean="0"/>
                        <a:t>F</a:t>
                      </a:r>
                      <a:endParaRPr lang="en-US" sz="1000" dirty="0"/>
                    </a:p>
                  </a:txBody>
                  <a:tcPr/>
                </a:tc>
                <a:tc>
                  <a:txBody>
                    <a:bodyPr/>
                    <a:lstStyle/>
                    <a:p>
                      <a:r>
                        <a:rPr lang="en-US" sz="1000" dirty="0" smtClean="0"/>
                        <a:t>(sc3,sc9)(3,9)</a:t>
                      </a:r>
                      <a:endParaRPr lang="en-US" sz="1000" dirty="0"/>
                    </a:p>
                  </a:txBody>
                  <a:tcPr/>
                </a:tc>
              </a:tr>
              <a:tr h="308870">
                <a:tc>
                  <a:txBody>
                    <a:bodyPr/>
                    <a:lstStyle/>
                    <a:p>
                      <a:r>
                        <a:rPr lang="en-US" sz="1000" dirty="0" smtClean="0"/>
                        <a:t>7</a:t>
                      </a:r>
                      <a:endParaRPr lang="en-US" sz="1000" dirty="0"/>
                    </a:p>
                  </a:txBody>
                  <a:tcPr/>
                </a:tc>
                <a:tc>
                  <a:txBody>
                    <a:bodyPr/>
                    <a:lstStyle/>
                    <a:p>
                      <a:r>
                        <a:rPr lang="en-US" sz="1000" dirty="0" smtClean="0"/>
                        <a:t>G</a:t>
                      </a:r>
                      <a:endParaRPr lang="en-US" sz="1000" dirty="0"/>
                    </a:p>
                  </a:txBody>
                  <a:tcPr/>
                </a:tc>
                <a:tc>
                  <a:txBody>
                    <a:bodyPr/>
                    <a:lstStyle/>
                    <a:p>
                      <a:r>
                        <a:rPr lang="en-US" sz="1000" dirty="0" smtClean="0"/>
                        <a:t>(sc5,sc7)(5,7)</a:t>
                      </a:r>
                      <a:endParaRPr lang="en-US" sz="1000" dirty="0"/>
                    </a:p>
                  </a:txBody>
                  <a:tcPr/>
                </a:tc>
              </a:tr>
              <a:tr h="308870">
                <a:tc>
                  <a:txBody>
                    <a:bodyPr/>
                    <a:lstStyle/>
                    <a:p>
                      <a:r>
                        <a:rPr lang="en-US" sz="1000" dirty="0" smtClean="0"/>
                        <a:t>8</a:t>
                      </a:r>
                      <a:endParaRPr lang="en-US" sz="1000" dirty="0"/>
                    </a:p>
                  </a:txBody>
                  <a:tcPr/>
                </a:tc>
                <a:tc>
                  <a:txBody>
                    <a:bodyPr/>
                    <a:lstStyle/>
                    <a:p>
                      <a:r>
                        <a:rPr lang="en-US" sz="1000" dirty="0" smtClean="0"/>
                        <a:t>H</a:t>
                      </a:r>
                      <a:endParaRPr lang="en-US" sz="1000" dirty="0"/>
                    </a:p>
                  </a:txBody>
                  <a:tcPr/>
                </a:tc>
                <a:tc>
                  <a:txBody>
                    <a:bodyPr/>
                    <a:lstStyle/>
                    <a:p>
                      <a:r>
                        <a:rPr lang="en-US" sz="1000" dirty="0" smtClean="0"/>
                        <a:t>(sc2,sc8)(2,8)</a:t>
                      </a:r>
                      <a:endParaRPr lang="en-US" sz="1000" dirty="0"/>
                    </a:p>
                  </a:txBody>
                  <a:tcPr/>
                </a:tc>
              </a:tr>
              <a:tr h="308870">
                <a:tc>
                  <a:txBody>
                    <a:bodyPr/>
                    <a:lstStyle/>
                    <a:p>
                      <a:r>
                        <a:rPr lang="en-US" sz="1000" dirty="0" smtClean="0"/>
                        <a:t>9</a:t>
                      </a:r>
                      <a:endParaRPr lang="en-US" sz="1000" dirty="0"/>
                    </a:p>
                  </a:txBody>
                  <a:tcPr/>
                </a:tc>
                <a:tc>
                  <a:txBody>
                    <a:bodyPr/>
                    <a:lstStyle/>
                    <a:p>
                      <a:r>
                        <a:rPr lang="en-US" sz="1000" dirty="0" smtClean="0"/>
                        <a:t>I</a:t>
                      </a:r>
                      <a:endParaRPr lang="en-US" sz="1000" dirty="0"/>
                    </a:p>
                  </a:txBody>
                  <a:tcPr/>
                </a:tc>
                <a:tc>
                  <a:txBody>
                    <a:bodyPr/>
                    <a:lstStyle/>
                    <a:p>
                      <a:r>
                        <a:rPr lang="en-US" sz="1000" dirty="0" smtClean="0"/>
                        <a:t>(sc3,sc6)(3,6)</a:t>
                      </a:r>
                      <a:endParaRPr lang="en-US" sz="1000" dirty="0"/>
                    </a:p>
                  </a:txBody>
                  <a:tcPr/>
                </a:tc>
              </a:tr>
            </a:tbl>
          </a:graphicData>
        </a:graphic>
      </p:graphicFrame>
      <p:graphicFrame>
        <p:nvGraphicFramePr>
          <p:cNvPr id="6" name="Table 5"/>
          <p:cNvGraphicFramePr>
            <a:graphicFrameLocks noGrp="1"/>
          </p:cNvGraphicFramePr>
          <p:nvPr/>
        </p:nvGraphicFramePr>
        <p:xfrm>
          <a:off x="6264335" y="3051339"/>
          <a:ext cx="2589090" cy="328775"/>
        </p:xfrm>
        <a:graphic>
          <a:graphicData uri="http://schemas.openxmlformats.org/drawingml/2006/table">
            <a:tbl>
              <a:tblPr firstRow="1" bandRow="1">
                <a:tableStyleId>{5C22544A-7EE6-4342-B048-85BDC9FD1C3A}</a:tableStyleId>
              </a:tblPr>
              <a:tblGrid>
                <a:gridCol w="260282"/>
                <a:gridCol w="291101"/>
                <a:gridCol w="291101"/>
                <a:gridCol w="291101"/>
                <a:gridCol w="291101"/>
                <a:gridCol w="291101"/>
                <a:gridCol w="291101"/>
                <a:gridCol w="291101"/>
                <a:gridCol w="291101"/>
              </a:tblGrid>
              <a:tr h="328775">
                <a:tc>
                  <a:txBody>
                    <a:bodyPr/>
                    <a:lstStyle/>
                    <a:p>
                      <a:r>
                        <a:rPr lang="en-US" sz="500" dirty="0" smtClean="0">
                          <a:solidFill>
                            <a:schemeClr val="bg1"/>
                          </a:solidFill>
                        </a:rPr>
                        <a:t>sc1</a:t>
                      </a:r>
                      <a:endParaRPr lang="en-US" sz="500" dirty="0">
                        <a:solidFill>
                          <a:schemeClr val="bg1"/>
                        </a:solidFill>
                      </a:endParaRP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500" dirty="0" smtClean="0">
                          <a:solidFill>
                            <a:schemeClr val="bg1"/>
                          </a:solidFill>
                        </a:rPr>
                        <a:t>sc2</a:t>
                      </a:r>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500" dirty="0" smtClean="0">
                          <a:solidFill>
                            <a:schemeClr val="bg1"/>
                          </a:solidFill>
                        </a:rPr>
                        <a:t>sc3</a:t>
                      </a:r>
                    </a:p>
                  </a:txBody>
                  <a:tcPr>
                    <a:noFill/>
                  </a:tcPr>
                </a:tc>
                <a:tc>
                  <a:txBody>
                    <a:bodyPr/>
                    <a:lstStyle/>
                    <a:p>
                      <a:r>
                        <a:rPr lang="en-US" sz="500" dirty="0" smtClean="0">
                          <a:solidFill>
                            <a:schemeClr val="bg1"/>
                          </a:solidFill>
                        </a:rPr>
                        <a:t>sc4</a:t>
                      </a:r>
                      <a:endParaRPr lang="en-US" sz="500" dirty="0">
                        <a:solidFill>
                          <a:schemeClr val="bg1"/>
                        </a:solidFill>
                      </a:endParaRPr>
                    </a:p>
                  </a:txBody>
                  <a:tcPr>
                    <a:noFill/>
                  </a:tcPr>
                </a:tc>
                <a:tc>
                  <a:txBody>
                    <a:bodyPr/>
                    <a:lstStyle/>
                    <a:p>
                      <a:r>
                        <a:rPr lang="en-US" sz="500" dirty="0" smtClean="0">
                          <a:solidFill>
                            <a:schemeClr val="bg1"/>
                          </a:solidFill>
                        </a:rPr>
                        <a:t>sc5</a:t>
                      </a:r>
                      <a:endParaRPr lang="en-US" sz="500" dirty="0">
                        <a:solidFill>
                          <a:schemeClr val="bg1"/>
                        </a:solidFill>
                      </a:endParaRPr>
                    </a:p>
                  </a:txBody>
                  <a:tcPr>
                    <a:noFill/>
                  </a:tcPr>
                </a:tc>
                <a:tc>
                  <a:txBody>
                    <a:bodyPr/>
                    <a:lstStyle/>
                    <a:p>
                      <a:r>
                        <a:rPr lang="en-US" sz="500" dirty="0" smtClean="0">
                          <a:solidFill>
                            <a:schemeClr val="bg1"/>
                          </a:solidFill>
                        </a:rPr>
                        <a:t>sc6</a:t>
                      </a:r>
                      <a:endParaRPr lang="en-US" sz="500" dirty="0">
                        <a:solidFill>
                          <a:schemeClr val="bg1"/>
                        </a:solidFill>
                      </a:endParaRPr>
                    </a:p>
                  </a:txBody>
                  <a:tcPr>
                    <a:noFill/>
                  </a:tcPr>
                </a:tc>
                <a:tc>
                  <a:txBody>
                    <a:bodyPr/>
                    <a:lstStyle/>
                    <a:p>
                      <a:r>
                        <a:rPr lang="en-US" sz="500" dirty="0" smtClean="0">
                          <a:solidFill>
                            <a:schemeClr val="bg1"/>
                          </a:solidFill>
                        </a:rPr>
                        <a:t>sc7</a:t>
                      </a:r>
                      <a:endParaRPr lang="en-US" sz="500" dirty="0">
                        <a:solidFill>
                          <a:schemeClr val="bg1"/>
                        </a:solidFill>
                      </a:endParaRPr>
                    </a:p>
                  </a:txBody>
                  <a:tcPr>
                    <a:noFill/>
                  </a:tcPr>
                </a:tc>
                <a:tc>
                  <a:txBody>
                    <a:bodyPr/>
                    <a:lstStyle/>
                    <a:p>
                      <a:r>
                        <a:rPr lang="en-US" sz="500" dirty="0" smtClean="0">
                          <a:solidFill>
                            <a:schemeClr val="bg1"/>
                          </a:solidFill>
                        </a:rPr>
                        <a:t>sc8</a:t>
                      </a:r>
                      <a:endParaRPr lang="en-US" sz="500" dirty="0">
                        <a:solidFill>
                          <a:schemeClr val="bg1"/>
                        </a:solidFill>
                      </a:endParaRPr>
                    </a:p>
                  </a:txBody>
                  <a:tcPr>
                    <a:noFill/>
                  </a:tcPr>
                </a:tc>
                <a:tc>
                  <a:txBody>
                    <a:bodyPr/>
                    <a:lstStyle/>
                    <a:p>
                      <a:r>
                        <a:rPr lang="en-US" sz="500" dirty="0" smtClean="0">
                          <a:solidFill>
                            <a:schemeClr val="bg1"/>
                          </a:solidFill>
                        </a:rPr>
                        <a:t>sc9</a:t>
                      </a:r>
                      <a:endParaRPr lang="en-US" sz="500" dirty="0">
                        <a:solidFill>
                          <a:schemeClr val="bg1"/>
                        </a:solidFill>
                      </a:endParaRPr>
                    </a:p>
                  </a:txBody>
                  <a:tcPr>
                    <a:noFill/>
                  </a:tcPr>
                </a:tc>
              </a:tr>
            </a:tbl>
          </a:graphicData>
        </a:graphic>
      </p:graphicFrame>
      <p:graphicFrame>
        <p:nvGraphicFramePr>
          <p:cNvPr id="51" name="Table 50"/>
          <p:cNvGraphicFramePr>
            <a:graphicFrameLocks noGrp="1"/>
          </p:cNvGraphicFramePr>
          <p:nvPr/>
        </p:nvGraphicFramePr>
        <p:xfrm>
          <a:off x="236824" y="3068705"/>
          <a:ext cx="4979546" cy="3154450"/>
        </p:xfrm>
        <a:graphic>
          <a:graphicData uri="http://schemas.openxmlformats.org/drawingml/2006/table">
            <a:tbl>
              <a:tblPr firstRow="1" bandRow="1">
                <a:tableStyleId>{5C22544A-7EE6-4342-B048-85BDC9FD1C3A}</a:tableStyleId>
              </a:tblPr>
              <a:tblGrid>
                <a:gridCol w="452686"/>
                <a:gridCol w="452686"/>
                <a:gridCol w="452686"/>
                <a:gridCol w="452686"/>
                <a:gridCol w="452686"/>
                <a:gridCol w="452686"/>
                <a:gridCol w="452686"/>
                <a:gridCol w="452686"/>
                <a:gridCol w="452686"/>
                <a:gridCol w="452686"/>
                <a:gridCol w="452686"/>
              </a:tblGrid>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PK</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c1</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sc1</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sc2</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sc3</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sc4</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sc5</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sc6</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sc7</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sc8</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sc9</a:t>
                      </a: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1</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dirty="0" smtClean="0">
                          <a:ln>
                            <a:noFill/>
                          </a:ln>
                          <a:solidFill>
                            <a:schemeClr val="bg1"/>
                          </a:solidFill>
                          <a:effectLst/>
                          <a:latin typeface="Arial" pitchFamily="34" charset="0"/>
                        </a:rPr>
                        <a:t>A</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1</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9</a:t>
                      </a: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2</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B</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2</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4</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3</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C</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6</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7</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4</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D</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1</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5</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5</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E</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4</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8</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6</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F</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3</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9</a:t>
                      </a: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7</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G</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5</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7</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8</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H</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2</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8</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r>
              <a:tr h="31544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9</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I</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3</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000" b="0" i="0" u="none" strike="noStrike" cap="none" normalizeH="0" baseline="0" smtClean="0">
                          <a:ln>
                            <a:noFill/>
                          </a:ln>
                          <a:solidFill>
                            <a:schemeClr val="bg1"/>
                          </a:solidFill>
                          <a:effectLst/>
                          <a:latin typeface="Arial" pitchFamily="34" charset="0"/>
                        </a:rPr>
                        <a:t>6</a:t>
                      </a: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smtClean="0">
                        <a:ln>
                          <a:noFill/>
                        </a:ln>
                        <a:solidFill>
                          <a:schemeClr val="bg1"/>
                        </a:solidFill>
                        <a:effectLst/>
                        <a:latin typeface="Arial" pitchFamily="34"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000" b="0" i="0" u="none" strike="noStrike" cap="none" normalizeH="0" baseline="0" dirty="0" smtClean="0">
                        <a:ln>
                          <a:noFill/>
                        </a:ln>
                        <a:solidFill>
                          <a:schemeClr val="bg1"/>
                        </a:solidFill>
                        <a:effectLst/>
                        <a:latin typeface="Arial" pitchFamily="34" charset="0"/>
                      </a:endParaRPr>
                    </a:p>
                  </a:txBody>
                  <a:tcPr horzOverflow="overflow"/>
                </a:tc>
              </a:tr>
            </a:tbl>
          </a:graphicData>
        </a:graphic>
      </p:graphicFrame>
      <p:sp>
        <p:nvSpPr>
          <p:cNvPr id="52" name="TextBox 51"/>
          <p:cNvSpPr txBox="1"/>
          <p:nvPr/>
        </p:nvSpPr>
        <p:spPr>
          <a:xfrm>
            <a:off x="212857" y="2658025"/>
            <a:ext cx="3565132" cy="369332"/>
          </a:xfrm>
          <a:prstGeom prst="rect">
            <a:avLst/>
          </a:prstGeom>
          <a:noFill/>
        </p:spPr>
        <p:txBody>
          <a:bodyPr wrap="square" rtlCol="0">
            <a:spAutoFit/>
          </a:bodyPr>
          <a:lstStyle/>
          <a:p>
            <a:r>
              <a:rPr lang="en-US" dirty="0" smtClean="0"/>
              <a:t>Non-sparse storage</a:t>
            </a:r>
            <a:endParaRPr lang="en-US" dirty="0"/>
          </a:p>
        </p:txBody>
      </p:sp>
      <p:sp>
        <p:nvSpPr>
          <p:cNvPr id="53" name="TextBox 52"/>
          <p:cNvSpPr txBox="1"/>
          <p:nvPr/>
        </p:nvSpPr>
        <p:spPr>
          <a:xfrm>
            <a:off x="5606790" y="2604941"/>
            <a:ext cx="1859622" cy="369332"/>
          </a:xfrm>
          <a:prstGeom prst="rect">
            <a:avLst/>
          </a:prstGeom>
          <a:noFill/>
        </p:spPr>
        <p:txBody>
          <a:bodyPr wrap="square" rtlCol="0">
            <a:spAutoFit/>
          </a:bodyPr>
          <a:lstStyle/>
          <a:p>
            <a:r>
              <a:rPr lang="en-US" dirty="0" smtClean="0"/>
              <a:t>Sparse storage</a:t>
            </a:r>
            <a:endParaRPr lang="en-US" dirty="0"/>
          </a:p>
        </p:txBody>
      </p:sp>
      <p:grpSp>
        <p:nvGrpSpPr>
          <p:cNvPr id="3" name="Group 8"/>
          <p:cNvGrpSpPr/>
          <p:nvPr/>
        </p:nvGrpSpPr>
        <p:grpSpPr>
          <a:xfrm>
            <a:off x="7897928" y="138083"/>
            <a:ext cx="1246072" cy="674888"/>
            <a:chOff x="1123950" y="5462558"/>
            <a:chExt cx="1246072" cy="674888"/>
          </a:xfrm>
        </p:grpSpPr>
        <p:pic>
          <p:nvPicPr>
            <p:cNvPr id="10"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11" name="TextBox 10"/>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smtClean="0"/>
              <a:t>Filtered Indexes</a:t>
            </a:r>
            <a:endParaRPr lang="en-US" sz="4800" dirty="0"/>
          </a:p>
        </p:txBody>
      </p:sp>
      <p:sp>
        <p:nvSpPr>
          <p:cNvPr id="3" name="Content Placeholder 2"/>
          <p:cNvSpPr>
            <a:spLocks noGrp="1"/>
          </p:cNvSpPr>
          <p:nvPr>
            <p:ph type="body" sz="quarter" idx="10"/>
          </p:nvPr>
        </p:nvSpPr>
        <p:spPr/>
        <p:txBody>
          <a:bodyPr>
            <a:noAutofit/>
          </a:bodyPr>
          <a:lstStyle/>
          <a:p>
            <a:r>
              <a:rPr lang="en-US" sz="2800" dirty="0" smtClean="0"/>
              <a:t>Filtered Indexes and Statistics</a:t>
            </a:r>
          </a:p>
          <a:p>
            <a:pPr lvl="1"/>
            <a:r>
              <a:rPr lang="en-US" sz="2400" dirty="0" smtClean="0"/>
              <a:t>Indexing a portion of the data in a table</a:t>
            </a:r>
          </a:p>
          <a:p>
            <a:pPr lvl="1"/>
            <a:r>
              <a:rPr lang="en-US" sz="2400" dirty="0" smtClean="0"/>
              <a:t>Filtered/co-related statistics creation and usage</a:t>
            </a:r>
          </a:p>
          <a:p>
            <a:pPr lvl="1"/>
            <a:r>
              <a:rPr lang="en-US" sz="2400" dirty="0" smtClean="0"/>
              <a:t>Query/DML Optimization to use Filtered indexes &amp; Statistics</a:t>
            </a:r>
          </a:p>
          <a:p>
            <a:r>
              <a:rPr lang="en-US" sz="2800" dirty="0" smtClean="0"/>
              <a:t>Restrictions</a:t>
            </a:r>
          </a:p>
          <a:p>
            <a:pPr lvl="1"/>
            <a:r>
              <a:rPr lang="en-US" sz="2400" dirty="0" smtClean="0"/>
              <a:t>Simple limited grammar for the predicate</a:t>
            </a:r>
          </a:p>
          <a:p>
            <a:pPr lvl="1"/>
            <a:r>
              <a:rPr lang="en-US" sz="2400" dirty="0" smtClean="0"/>
              <a:t>Only on non-clustered indexes</a:t>
            </a:r>
          </a:p>
          <a:p>
            <a:r>
              <a:rPr lang="en-US" sz="2800" dirty="0" smtClean="0"/>
              <a:t>Benefits</a:t>
            </a:r>
          </a:p>
          <a:p>
            <a:pPr lvl="1"/>
            <a:r>
              <a:rPr lang="en-US" sz="2400" dirty="0" smtClean="0"/>
              <a:t>Lower  storage and maintenance costs for large number of indexes</a:t>
            </a:r>
          </a:p>
          <a:p>
            <a:pPr lvl="1"/>
            <a:r>
              <a:rPr lang="en-US" sz="2400" dirty="0" smtClean="0"/>
              <a:t>Query/DML  Performance Benefits: IO only for qualifying rows</a:t>
            </a:r>
          </a:p>
          <a:p>
            <a:endParaRPr lang="en-US" sz="1200" dirty="0" smtClean="0"/>
          </a:p>
          <a:p>
            <a:endParaRPr lang="en-US" sz="1200" dirty="0"/>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3"/>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Filtered Indexes</a:t>
            </a:r>
            <a:endParaRPr lang="en-US" sz="4000" dirty="0"/>
          </a:p>
        </p:txBody>
      </p:sp>
      <p:graphicFrame>
        <p:nvGraphicFramePr>
          <p:cNvPr id="4" name="Content Placeholder 3"/>
          <p:cNvGraphicFramePr>
            <a:graphicFrameLocks noGrp="1"/>
          </p:cNvGraphicFramePr>
          <p:nvPr>
            <p:ph idx="4294967295"/>
          </p:nvPr>
        </p:nvGraphicFramePr>
        <p:xfrm>
          <a:off x="0" y="917575"/>
          <a:ext cx="8018981" cy="2534040"/>
        </p:xfrm>
        <a:graphic>
          <a:graphicData uri="http://schemas.openxmlformats.org/drawingml/2006/table">
            <a:tbl>
              <a:tblPr firstRow="1" bandRow="1">
                <a:tableStyleId>{5C22544A-7EE6-4342-B048-85BDC9FD1C3A}</a:tableStyleId>
              </a:tblPr>
              <a:tblGrid>
                <a:gridCol w="890998"/>
                <a:gridCol w="890998"/>
                <a:gridCol w="890998"/>
                <a:gridCol w="665745"/>
                <a:gridCol w="1116250"/>
                <a:gridCol w="1036548"/>
                <a:gridCol w="811659"/>
                <a:gridCol w="824787"/>
                <a:gridCol w="890998"/>
              </a:tblGrid>
              <a:tr h="316755">
                <a:tc>
                  <a:txBody>
                    <a:bodyPr/>
                    <a:lstStyle/>
                    <a:p>
                      <a:r>
                        <a:rPr lang="en-US" sz="1400" dirty="0" smtClean="0"/>
                        <a:t>ID</a:t>
                      </a:r>
                      <a:endParaRPr lang="en-US" sz="1400" dirty="0"/>
                    </a:p>
                  </a:txBody>
                  <a:tcPr/>
                </a:tc>
                <a:tc>
                  <a:txBody>
                    <a:bodyPr/>
                    <a:lstStyle/>
                    <a:p>
                      <a:r>
                        <a:rPr lang="en-US" sz="1400" dirty="0" smtClean="0"/>
                        <a:t>Type</a:t>
                      </a:r>
                      <a:endParaRPr lang="en-US" sz="1400" dirty="0"/>
                    </a:p>
                  </a:txBody>
                  <a:tcPr/>
                </a:tc>
                <a:tc>
                  <a:txBody>
                    <a:bodyPr/>
                    <a:lstStyle/>
                    <a:p>
                      <a:r>
                        <a:rPr lang="en-US" sz="1400" dirty="0" smtClean="0"/>
                        <a:t>Brand</a:t>
                      </a:r>
                      <a:endParaRPr lang="en-US" sz="1400" dirty="0"/>
                    </a:p>
                  </a:txBody>
                  <a:tcPr/>
                </a:tc>
                <a:tc>
                  <a:txBody>
                    <a:bodyPr/>
                    <a:lstStyle/>
                    <a:p>
                      <a:r>
                        <a:rPr lang="en-US" sz="1400" dirty="0" smtClean="0"/>
                        <a:t>Zoom</a:t>
                      </a:r>
                      <a:endParaRPr lang="en-US" sz="1400" dirty="0"/>
                    </a:p>
                  </a:txBody>
                  <a:tcPr/>
                </a:tc>
                <a:tc>
                  <a:txBody>
                    <a:bodyPr/>
                    <a:lstStyle/>
                    <a:p>
                      <a:r>
                        <a:rPr lang="en-US" sz="1400" dirty="0" smtClean="0"/>
                        <a:t>Resolution</a:t>
                      </a:r>
                      <a:endParaRPr lang="en-US" sz="1400" dirty="0"/>
                    </a:p>
                  </a:txBody>
                  <a:tcPr/>
                </a:tc>
                <a:tc>
                  <a:txBody>
                    <a:bodyPr/>
                    <a:lstStyle/>
                    <a:p>
                      <a:r>
                        <a:rPr lang="en-US" sz="1400" dirty="0" err="1" smtClean="0"/>
                        <a:t>WaistSize</a:t>
                      </a:r>
                      <a:endParaRPr lang="en-US" sz="1400" dirty="0"/>
                    </a:p>
                  </a:txBody>
                  <a:tcPr/>
                </a:tc>
                <a:tc>
                  <a:txBody>
                    <a:bodyPr/>
                    <a:lstStyle/>
                    <a:p>
                      <a:r>
                        <a:rPr lang="en-US" sz="1400" dirty="0" smtClean="0"/>
                        <a:t>Inseam</a:t>
                      </a:r>
                      <a:endParaRPr lang="en-US" sz="1400" dirty="0"/>
                    </a:p>
                  </a:txBody>
                  <a:tcPr/>
                </a:tc>
                <a:tc>
                  <a:txBody>
                    <a:bodyPr/>
                    <a:lstStyle/>
                    <a:p>
                      <a:r>
                        <a:rPr lang="en-US" sz="1400" dirty="0" smtClean="0"/>
                        <a:t>Price</a:t>
                      </a:r>
                      <a:endParaRPr lang="en-US" sz="1400" dirty="0"/>
                    </a:p>
                  </a:txBody>
                  <a:tcPr/>
                </a:tc>
                <a:tc>
                  <a:txBody>
                    <a:bodyPr/>
                    <a:lstStyle/>
                    <a:p>
                      <a:r>
                        <a:rPr lang="en-US" sz="1400" dirty="0" smtClean="0"/>
                        <a:t>…..</a:t>
                      </a:r>
                      <a:endParaRPr lang="en-US" sz="1400" dirty="0"/>
                    </a:p>
                  </a:txBody>
                  <a:tcPr/>
                </a:tc>
              </a:tr>
              <a:tr h="316755">
                <a:tc>
                  <a:txBody>
                    <a:bodyPr/>
                    <a:lstStyle/>
                    <a:p>
                      <a:r>
                        <a:rPr lang="en-US" sz="1400" dirty="0" smtClean="0"/>
                        <a:t>1</a:t>
                      </a:r>
                      <a:endParaRPr lang="en-US" sz="1400" dirty="0"/>
                    </a:p>
                  </a:txBody>
                  <a:tcPr/>
                </a:tc>
                <a:tc>
                  <a:txBody>
                    <a:bodyPr/>
                    <a:lstStyle/>
                    <a:p>
                      <a:r>
                        <a:rPr lang="en-US" sz="1400" dirty="0" smtClean="0"/>
                        <a:t>Camera</a:t>
                      </a:r>
                      <a:endParaRPr lang="en-US" sz="1400" dirty="0"/>
                    </a:p>
                  </a:txBody>
                  <a:tcPr/>
                </a:tc>
                <a:tc>
                  <a:txBody>
                    <a:bodyPr/>
                    <a:lstStyle/>
                    <a:p>
                      <a:r>
                        <a:rPr lang="en-US" sz="1400" dirty="0" smtClean="0"/>
                        <a:t>Canon</a:t>
                      </a:r>
                      <a:endParaRPr lang="en-US" sz="1400" dirty="0"/>
                    </a:p>
                  </a:txBody>
                  <a:tcPr/>
                </a:tc>
                <a:tc>
                  <a:txBody>
                    <a:bodyPr/>
                    <a:lstStyle/>
                    <a:p>
                      <a:r>
                        <a:rPr lang="en-US" sz="1400" dirty="0" smtClean="0"/>
                        <a:t>3x</a:t>
                      </a:r>
                      <a:endParaRPr lang="en-US" sz="1400" dirty="0"/>
                    </a:p>
                  </a:txBody>
                  <a:tcPr>
                    <a:solidFill>
                      <a:schemeClr val="accent1">
                        <a:lumMod val="75000"/>
                      </a:schemeClr>
                    </a:solidFill>
                  </a:tcPr>
                </a:tc>
                <a:tc>
                  <a:txBody>
                    <a:bodyPr/>
                    <a:lstStyle/>
                    <a:p>
                      <a:r>
                        <a:rPr lang="en-US" sz="1400" dirty="0" smtClean="0"/>
                        <a:t>5 Mb</a:t>
                      </a:r>
                      <a:endParaRPr lang="en-US" sz="1400" dirty="0"/>
                    </a:p>
                  </a:txBody>
                  <a:tcPr/>
                </a:tc>
                <a:tc>
                  <a:txBody>
                    <a:bodyPr/>
                    <a:lstStyle/>
                    <a:p>
                      <a:endParaRPr lang="en-US" sz="1400"/>
                    </a:p>
                  </a:txBody>
                  <a:tcPr/>
                </a:tc>
                <a:tc>
                  <a:txBody>
                    <a:bodyPr/>
                    <a:lstStyle/>
                    <a:p>
                      <a:endParaRPr lang="en-US" sz="1400"/>
                    </a:p>
                  </a:txBody>
                  <a:tcPr/>
                </a:tc>
                <a:tc>
                  <a:txBody>
                    <a:bodyPr/>
                    <a:lstStyle/>
                    <a:p>
                      <a:r>
                        <a:rPr lang="en-US" sz="1400" dirty="0" smtClean="0"/>
                        <a:t>300</a:t>
                      </a:r>
                      <a:endParaRPr lang="en-US" sz="1400" dirty="0"/>
                    </a:p>
                  </a:txBody>
                  <a:tcPr/>
                </a:tc>
                <a:tc>
                  <a:txBody>
                    <a:bodyPr/>
                    <a:lstStyle/>
                    <a:p>
                      <a:endParaRPr lang="en-US" sz="1400"/>
                    </a:p>
                  </a:txBody>
                  <a:tcPr/>
                </a:tc>
              </a:tr>
              <a:tr h="316755">
                <a:tc>
                  <a:txBody>
                    <a:bodyPr/>
                    <a:lstStyle/>
                    <a:p>
                      <a:r>
                        <a:rPr lang="en-US" sz="1400" dirty="0" smtClean="0"/>
                        <a:t>2</a:t>
                      </a:r>
                      <a:endParaRPr lang="en-US" sz="1400" dirty="0"/>
                    </a:p>
                  </a:txBody>
                  <a:tcPr/>
                </a:tc>
                <a:tc>
                  <a:txBody>
                    <a:bodyPr/>
                    <a:lstStyle/>
                    <a:p>
                      <a:r>
                        <a:rPr lang="en-US" sz="1400" dirty="0" smtClean="0"/>
                        <a:t>Pant</a:t>
                      </a:r>
                      <a:endParaRPr lang="en-US" sz="1400" dirty="0"/>
                    </a:p>
                  </a:txBody>
                  <a:tcPr/>
                </a:tc>
                <a:tc>
                  <a:txBody>
                    <a:bodyPr/>
                    <a:lstStyle/>
                    <a:p>
                      <a:r>
                        <a:rPr lang="en-US" sz="1400" dirty="0" smtClean="0"/>
                        <a:t>Dockers</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smtClean="0"/>
                        <a:t>38</a:t>
                      </a:r>
                      <a:endParaRPr lang="en-US" sz="1400" dirty="0"/>
                    </a:p>
                  </a:txBody>
                  <a:tcPr>
                    <a:solidFill>
                      <a:srgbClr val="FFFF00"/>
                    </a:solidFill>
                  </a:tcPr>
                </a:tc>
                <a:tc>
                  <a:txBody>
                    <a:bodyPr/>
                    <a:lstStyle/>
                    <a:p>
                      <a:r>
                        <a:rPr lang="en-US" sz="1400" dirty="0" smtClean="0"/>
                        <a:t>34</a:t>
                      </a:r>
                      <a:endParaRPr lang="en-US" sz="1400" dirty="0"/>
                    </a:p>
                  </a:txBody>
                  <a:tcPr/>
                </a:tc>
                <a:tc>
                  <a:txBody>
                    <a:bodyPr/>
                    <a:lstStyle/>
                    <a:p>
                      <a:r>
                        <a:rPr lang="en-US" sz="1400" dirty="0" smtClean="0"/>
                        <a:t>45</a:t>
                      </a:r>
                      <a:endParaRPr lang="en-US" sz="1400" dirty="0"/>
                    </a:p>
                  </a:txBody>
                  <a:tcPr/>
                </a:tc>
                <a:tc>
                  <a:txBody>
                    <a:bodyPr/>
                    <a:lstStyle/>
                    <a:p>
                      <a:endParaRPr lang="en-US" sz="1400"/>
                    </a:p>
                  </a:txBody>
                  <a:tcPr/>
                </a:tc>
              </a:tr>
              <a:tr h="316755">
                <a:tc>
                  <a:txBody>
                    <a:bodyPr/>
                    <a:lstStyle/>
                    <a:p>
                      <a:r>
                        <a:rPr lang="en-US" sz="1400" dirty="0" smtClean="0"/>
                        <a:t>3</a:t>
                      </a:r>
                      <a:endParaRPr lang="en-US" sz="1400" dirty="0"/>
                    </a:p>
                  </a:txBody>
                  <a:tcPr/>
                </a:tc>
                <a:tc>
                  <a:txBody>
                    <a:bodyPr/>
                    <a:lstStyle/>
                    <a:p>
                      <a:r>
                        <a:rPr lang="en-US" sz="1400" dirty="0" smtClean="0"/>
                        <a:t>Camera</a:t>
                      </a:r>
                      <a:endParaRPr lang="en-US" sz="1400" dirty="0"/>
                    </a:p>
                  </a:txBody>
                  <a:tcPr/>
                </a:tc>
                <a:tc>
                  <a:txBody>
                    <a:bodyPr/>
                    <a:lstStyle/>
                    <a:p>
                      <a:r>
                        <a:rPr lang="en-US" sz="1400" dirty="0" smtClean="0"/>
                        <a:t>Nikon</a:t>
                      </a:r>
                      <a:endParaRPr lang="en-US" sz="1400" dirty="0"/>
                    </a:p>
                  </a:txBody>
                  <a:tcPr/>
                </a:tc>
                <a:tc>
                  <a:txBody>
                    <a:bodyPr/>
                    <a:lstStyle/>
                    <a:p>
                      <a:r>
                        <a:rPr lang="en-US" sz="1400" dirty="0" smtClean="0"/>
                        <a:t>5x</a:t>
                      </a:r>
                      <a:endParaRPr lang="en-US" sz="1400" dirty="0"/>
                    </a:p>
                  </a:txBody>
                  <a:tcPr>
                    <a:solidFill>
                      <a:schemeClr val="accent1">
                        <a:lumMod val="75000"/>
                      </a:schemeClr>
                    </a:solidFill>
                  </a:tcPr>
                </a:tc>
                <a:tc>
                  <a:txBody>
                    <a:bodyPr/>
                    <a:lstStyle/>
                    <a:p>
                      <a:r>
                        <a:rPr lang="en-US" sz="1400" dirty="0" smtClean="0"/>
                        <a:t>10mb</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smtClean="0"/>
                        <a:t>600</a:t>
                      </a:r>
                      <a:endParaRPr lang="en-US" sz="1400" dirty="0"/>
                    </a:p>
                  </a:txBody>
                  <a:tcPr/>
                </a:tc>
                <a:tc>
                  <a:txBody>
                    <a:bodyPr/>
                    <a:lstStyle/>
                    <a:p>
                      <a:endParaRPr lang="en-US" sz="1400"/>
                    </a:p>
                  </a:txBody>
                  <a:tcPr/>
                </a:tc>
              </a:tr>
              <a:tr h="316755">
                <a:tc>
                  <a:txBody>
                    <a:bodyPr/>
                    <a:lstStyle/>
                    <a:p>
                      <a:r>
                        <a:rPr lang="en-US" sz="1400" dirty="0" smtClean="0"/>
                        <a:t>4</a:t>
                      </a:r>
                      <a:endParaRPr lang="en-US" sz="1400" dirty="0"/>
                    </a:p>
                  </a:txBody>
                  <a:tcPr/>
                </a:tc>
                <a:tc>
                  <a:txBody>
                    <a:bodyPr/>
                    <a:lstStyle/>
                    <a:p>
                      <a:r>
                        <a:rPr lang="en-US" sz="1400" dirty="0" smtClean="0"/>
                        <a:t>Camera</a:t>
                      </a:r>
                      <a:endParaRPr lang="en-US" sz="1400" dirty="0"/>
                    </a:p>
                  </a:txBody>
                  <a:tcPr/>
                </a:tc>
                <a:tc>
                  <a:txBody>
                    <a:bodyPr/>
                    <a:lstStyle/>
                    <a:p>
                      <a:r>
                        <a:rPr lang="en-US" sz="1400" dirty="0" err="1" smtClean="0"/>
                        <a:t>Pentax</a:t>
                      </a:r>
                      <a:endParaRPr lang="en-US" sz="1400" dirty="0"/>
                    </a:p>
                  </a:txBody>
                  <a:tcPr/>
                </a:tc>
                <a:tc>
                  <a:txBody>
                    <a:bodyPr/>
                    <a:lstStyle/>
                    <a:p>
                      <a:r>
                        <a:rPr lang="en-US" sz="1400" dirty="0" smtClean="0"/>
                        <a:t>3x</a:t>
                      </a:r>
                      <a:endParaRPr lang="en-US" sz="1400" dirty="0"/>
                    </a:p>
                  </a:txBody>
                  <a:tcPr>
                    <a:solidFill>
                      <a:schemeClr val="accent1">
                        <a:lumMod val="75000"/>
                      </a:schemeClr>
                    </a:solidFill>
                  </a:tcPr>
                </a:tc>
                <a:tc>
                  <a:txBody>
                    <a:bodyPr/>
                    <a:lstStyle/>
                    <a:p>
                      <a:r>
                        <a:rPr lang="en-US" sz="1400" dirty="0" smtClean="0"/>
                        <a:t>3mb</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smtClean="0"/>
                        <a:t>195</a:t>
                      </a:r>
                      <a:endParaRPr lang="en-US" sz="1400" dirty="0"/>
                    </a:p>
                  </a:txBody>
                  <a:tcPr/>
                </a:tc>
                <a:tc>
                  <a:txBody>
                    <a:bodyPr/>
                    <a:lstStyle/>
                    <a:p>
                      <a:endParaRPr lang="en-US" sz="1400" dirty="0"/>
                    </a:p>
                  </a:txBody>
                  <a:tcPr/>
                </a:tc>
              </a:tr>
              <a:tr h="316755">
                <a:tc>
                  <a:txBody>
                    <a:bodyPr/>
                    <a:lstStyle/>
                    <a:p>
                      <a:r>
                        <a:rPr lang="en-US" sz="1400" dirty="0" smtClean="0"/>
                        <a:t>5</a:t>
                      </a:r>
                      <a:endParaRPr lang="en-US" sz="1400" dirty="0"/>
                    </a:p>
                  </a:txBody>
                  <a:tcPr/>
                </a:tc>
                <a:tc>
                  <a:txBody>
                    <a:bodyPr/>
                    <a:lstStyle/>
                    <a:p>
                      <a:r>
                        <a:rPr lang="en-US" sz="1400" dirty="0" smtClean="0"/>
                        <a:t>Pant</a:t>
                      </a:r>
                      <a:endParaRPr lang="en-US" sz="1400" dirty="0"/>
                    </a:p>
                  </a:txBody>
                  <a:tcPr/>
                </a:tc>
                <a:tc>
                  <a:txBody>
                    <a:bodyPr/>
                    <a:lstStyle/>
                    <a:p>
                      <a:r>
                        <a:rPr lang="en-US" sz="1400" dirty="0" smtClean="0"/>
                        <a:t>Polo</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smtClean="0"/>
                        <a:t>30</a:t>
                      </a:r>
                      <a:endParaRPr lang="en-US" sz="1400" dirty="0"/>
                    </a:p>
                  </a:txBody>
                  <a:tcPr/>
                </a:tc>
                <a:tc>
                  <a:txBody>
                    <a:bodyPr/>
                    <a:lstStyle/>
                    <a:p>
                      <a:r>
                        <a:rPr lang="en-US" sz="1400" dirty="0" smtClean="0"/>
                        <a:t>32</a:t>
                      </a:r>
                      <a:endParaRPr lang="en-US" sz="1400" dirty="0"/>
                    </a:p>
                  </a:txBody>
                  <a:tcPr/>
                </a:tc>
                <a:tc>
                  <a:txBody>
                    <a:bodyPr/>
                    <a:lstStyle/>
                    <a:p>
                      <a:r>
                        <a:rPr lang="en-US" sz="1400" dirty="0" smtClean="0"/>
                        <a:t>65</a:t>
                      </a:r>
                      <a:endParaRPr lang="en-US" sz="1400" dirty="0"/>
                    </a:p>
                  </a:txBody>
                  <a:tcPr/>
                </a:tc>
                <a:tc>
                  <a:txBody>
                    <a:bodyPr/>
                    <a:lstStyle/>
                    <a:p>
                      <a:endParaRPr lang="en-US" sz="1400"/>
                    </a:p>
                  </a:txBody>
                  <a:tcPr/>
                </a:tc>
              </a:tr>
              <a:tr h="316755">
                <a:tc>
                  <a:txBody>
                    <a:bodyPr/>
                    <a:lstStyle/>
                    <a:p>
                      <a:r>
                        <a:rPr lang="en-US" sz="1400" dirty="0" smtClean="0"/>
                        <a:t>6</a:t>
                      </a:r>
                      <a:endParaRPr lang="en-US" sz="1400" dirty="0"/>
                    </a:p>
                  </a:txBody>
                  <a:tcPr/>
                </a:tc>
                <a:tc>
                  <a:txBody>
                    <a:bodyPr/>
                    <a:lstStyle/>
                    <a:p>
                      <a:r>
                        <a:rPr lang="en-US" sz="1400" dirty="0" smtClean="0"/>
                        <a:t>Pant</a:t>
                      </a:r>
                      <a:endParaRPr lang="en-US" sz="1400" dirty="0"/>
                    </a:p>
                  </a:txBody>
                  <a:tcPr/>
                </a:tc>
                <a:tc>
                  <a:txBody>
                    <a:bodyPr/>
                    <a:lstStyle/>
                    <a:p>
                      <a:r>
                        <a:rPr lang="en-US" sz="1400" dirty="0" smtClean="0"/>
                        <a:t>Dockers</a:t>
                      </a:r>
                      <a:endParaRPr lang="en-US" sz="1400" dirty="0"/>
                    </a:p>
                  </a:txBody>
                  <a:tcPr/>
                </a:tc>
                <a:tc>
                  <a:txBody>
                    <a:bodyPr/>
                    <a:lstStyle/>
                    <a:p>
                      <a:endParaRPr lang="en-US" sz="1400" dirty="0"/>
                    </a:p>
                  </a:txBody>
                  <a:tcPr/>
                </a:tc>
                <a:tc>
                  <a:txBody>
                    <a:bodyPr/>
                    <a:lstStyle/>
                    <a:p>
                      <a:endParaRPr lang="en-US" sz="1400" dirty="0"/>
                    </a:p>
                  </a:txBody>
                  <a:tcPr/>
                </a:tc>
                <a:tc>
                  <a:txBody>
                    <a:bodyPr/>
                    <a:lstStyle/>
                    <a:p>
                      <a:r>
                        <a:rPr lang="en-US" sz="1400" dirty="0" smtClean="0"/>
                        <a:t>40</a:t>
                      </a:r>
                      <a:endParaRPr lang="en-US" sz="1400" dirty="0"/>
                    </a:p>
                  </a:txBody>
                  <a:tcPr>
                    <a:solidFill>
                      <a:srgbClr val="FFFF00"/>
                    </a:solidFill>
                  </a:tcPr>
                </a:tc>
                <a:tc>
                  <a:txBody>
                    <a:bodyPr/>
                    <a:lstStyle/>
                    <a:p>
                      <a:r>
                        <a:rPr lang="en-US" sz="1400" dirty="0" smtClean="0"/>
                        <a:t>32</a:t>
                      </a:r>
                      <a:endParaRPr lang="en-US" sz="1400" dirty="0"/>
                    </a:p>
                  </a:txBody>
                  <a:tcPr/>
                </a:tc>
                <a:tc>
                  <a:txBody>
                    <a:bodyPr/>
                    <a:lstStyle/>
                    <a:p>
                      <a:r>
                        <a:rPr lang="en-US" sz="1400" dirty="0" smtClean="0"/>
                        <a:t>45</a:t>
                      </a:r>
                      <a:endParaRPr lang="en-US" sz="1400" dirty="0"/>
                    </a:p>
                  </a:txBody>
                  <a:tcPr/>
                </a:tc>
                <a:tc>
                  <a:txBody>
                    <a:bodyPr/>
                    <a:lstStyle/>
                    <a:p>
                      <a:endParaRPr lang="en-US" sz="1400" dirty="0"/>
                    </a:p>
                  </a:txBody>
                  <a:tcPr/>
                </a:tc>
              </a:tr>
              <a:tr h="316755">
                <a:tc>
                  <a:txBody>
                    <a:bodyPr/>
                    <a:lstStyle/>
                    <a:p>
                      <a:r>
                        <a:rPr lang="en-US" sz="1400" dirty="0" smtClean="0"/>
                        <a:t>7</a:t>
                      </a:r>
                      <a:endParaRPr lang="en-US" sz="1400" dirty="0"/>
                    </a:p>
                  </a:txBody>
                  <a:tcPr/>
                </a:tc>
                <a:tc>
                  <a:txBody>
                    <a:bodyPr/>
                    <a:lstStyle/>
                    <a:p>
                      <a:r>
                        <a:rPr lang="en-US" sz="1400" dirty="0" smtClean="0"/>
                        <a:t>…..</a:t>
                      </a:r>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solidFill>
                      <a:schemeClr val="accent1">
                        <a:lumMod val="40000"/>
                        <a:lumOff val="60000"/>
                      </a:schemeClr>
                    </a:solidFill>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bl>
          </a:graphicData>
        </a:graphic>
      </p:graphicFrame>
      <p:sp>
        <p:nvSpPr>
          <p:cNvPr id="8" name="TextBox 7"/>
          <p:cNvSpPr txBox="1"/>
          <p:nvPr/>
        </p:nvSpPr>
        <p:spPr>
          <a:xfrm>
            <a:off x="498269" y="3694283"/>
            <a:ext cx="8001000" cy="2893100"/>
          </a:xfrm>
          <a:prstGeom prst="rect">
            <a:avLst/>
          </a:prstGeom>
          <a:solidFill>
            <a:schemeClr val="tx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dirty="0" smtClean="0">
                <a:solidFill>
                  <a:srgbClr val="0070C0"/>
                </a:solidFill>
                <a:latin typeface="Courier New" pitchFamily="49" charset="0"/>
                <a:cs typeface="Courier New" pitchFamily="49" charset="0"/>
              </a:rPr>
              <a:t>// Create a Filtered Indexes</a:t>
            </a:r>
          </a:p>
          <a:p>
            <a:r>
              <a:rPr lang="en-US" sz="1400" b="1" dirty="0" smtClean="0">
                <a:solidFill>
                  <a:srgbClr val="0070C0"/>
                </a:solidFill>
                <a:latin typeface="Courier New" pitchFamily="49" charset="0"/>
                <a:cs typeface="Courier New" pitchFamily="49" charset="0"/>
              </a:rPr>
              <a:t>Create Index </a:t>
            </a:r>
            <a:r>
              <a:rPr lang="en-US" sz="1400" b="1" dirty="0" err="1" smtClean="0">
                <a:solidFill>
                  <a:srgbClr val="0070C0"/>
                </a:solidFill>
                <a:latin typeface="Courier New" pitchFamily="49" charset="0"/>
                <a:cs typeface="Courier New" pitchFamily="49" charset="0"/>
              </a:rPr>
              <a:t>ZoomIdx</a:t>
            </a:r>
            <a:r>
              <a:rPr lang="en-US" sz="1400" b="1" dirty="0" smtClean="0">
                <a:solidFill>
                  <a:srgbClr val="0070C0"/>
                </a:solidFill>
                <a:latin typeface="Courier New" pitchFamily="49" charset="0"/>
                <a:cs typeface="Courier New" pitchFamily="49" charset="0"/>
              </a:rPr>
              <a:t> on Products(</a:t>
            </a:r>
            <a:r>
              <a:rPr lang="en-US" sz="1400" b="1" dirty="0" err="1" smtClean="0">
                <a:solidFill>
                  <a:srgbClr val="0070C0"/>
                </a:solidFill>
                <a:latin typeface="Courier New" pitchFamily="49" charset="0"/>
                <a:cs typeface="Courier New" pitchFamily="49" charset="0"/>
              </a:rPr>
              <a:t>ZoomLength</a:t>
            </a:r>
            <a:r>
              <a:rPr lang="en-US" sz="1400" b="1" dirty="0" smtClean="0">
                <a:solidFill>
                  <a:srgbClr val="0070C0"/>
                </a:solidFill>
                <a:latin typeface="Courier New" pitchFamily="49" charset="0"/>
                <a:cs typeface="Courier New" pitchFamily="49" charset="0"/>
              </a:rPr>
              <a:t>) where Type = ‘Camera’;</a:t>
            </a:r>
          </a:p>
          <a:p>
            <a:r>
              <a:rPr lang="en-US" sz="1400" b="1" dirty="0" smtClean="0">
                <a:solidFill>
                  <a:srgbClr val="0070C0"/>
                </a:solidFill>
                <a:latin typeface="Courier New" pitchFamily="49" charset="0"/>
                <a:cs typeface="Courier New" pitchFamily="49" charset="0"/>
              </a:rPr>
              <a:t>Create Index </a:t>
            </a:r>
            <a:r>
              <a:rPr lang="en-US" sz="1400" b="1" dirty="0" err="1" smtClean="0">
                <a:solidFill>
                  <a:srgbClr val="0070C0"/>
                </a:solidFill>
                <a:latin typeface="Courier New" pitchFamily="49" charset="0"/>
                <a:cs typeface="Courier New" pitchFamily="49" charset="0"/>
              </a:rPr>
              <a:t>PlusSizeIdx</a:t>
            </a:r>
            <a:r>
              <a:rPr lang="en-US" sz="1400" b="1" dirty="0" smtClean="0">
                <a:solidFill>
                  <a:srgbClr val="0070C0"/>
                </a:solidFill>
                <a:latin typeface="Courier New" pitchFamily="49" charset="0"/>
                <a:cs typeface="Courier New" pitchFamily="49" charset="0"/>
              </a:rPr>
              <a:t> on Products(</a:t>
            </a:r>
            <a:r>
              <a:rPr lang="en-US" sz="1400" b="1" dirty="0" err="1" smtClean="0">
                <a:solidFill>
                  <a:srgbClr val="0070C0"/>
                </a:solidFill>
                <a:latin typeface="Courier New" pitchFamily="49" charset="0"/>
                <a:cs typeface="Courier New" pitchFamily="49" charset="0"/>
              </a:rPr>
              <a:t>WaistSize</a:t>
            </a:r>
            <a:r>
              <a:rPr lang="en-US" sz="1400" b="1" dirty="0" smtClean="0">
                <a:solidFill>
                  <a:srgbClr val="0070C0"/>
                </a:solidFill>
                <a:latin typeface="Courier New" pitchFamily="49" charset="0"/>
                <a:cs typeface="Courier New" pitchFamily="49" charset="0"/>
              </a:rPr>
              <a:t>) where Type = ‘Pant’ and </a:t>
            </a:r>
            <a:r>
              <a:rPr lang="en-US" sz="1400" b="1" dirty="0" err="1" smtClean="0">
                <a:solidFill>
                  <a:srgbClr val="0070C0"/>
                </a:solidFill>
                <a:latin typeface="Courier New" pitchFamily="49" charset="0"/>
                <a:cs typeface="Courier New" pitchFamily="49" charset="0"/>
              </a:rPr>
              <a:t>WaistSize</a:t>
            </a:r>
            <a:r>
              <a:rPr lang="en-US" sz="1400" b="1" dirty="0" smtClean="0">
                <a:solidFill>
                  <a:srgbClr val="0070C0"/>
                </a:solidFill>
                <a:latin typeface="Courier New" pitchFamily="49" charset="0"/>
                <a:cs typeface="Courier New" pitchFamily="49" charset="0"/>
              </a:rPr>
              <a:t> &gt; 36</a:t>
            </a:r>
            <a:endParaRPr lang="en-US" sz="1400" dirty="0" smtClean="0">
              <a:solidFill>
                <a:srgbClr val="0070C0"/>
              </a:solidFill>
              <a:latin typeface="Courier New" pitchFamily="49" charset="0"/>
              <a:cs typeface="Courier New" pitchFamily="49" charset="0"/>
            </a:endParaRPr>
          </a:p>
          <a:p>
            <a:endParaRPr lang="en-US" sz="1400" dirty="0" smtClean="0">
              <a:solidFill>
                <a:srgbClr val="0070C0"/>
              </a:solidFill>
              <a:latin typeface="Courier New" pitchFamily="49" charset="0"/>
              <a:cs typeface="Courier New" pitchFamily="49" charset="0"/>
            </a:endParaRPr>
          </a:p>
          <a:p>
            <a:r>
              <a:rPr lang="en-US" sz="1400" dirty="0" smtClean="0">
                <a:solidFill>
                  <a:srgbClr val="0070C0"/>
                </a:solidFill>
                <a:latin typeface="Courier New" pitchFamily="49" charset="0"/>
                <a:cs typeface="Courier New" pitchFamily="49" charset="0"/>
              </a:rPr>
              <a:t>// Optimizer will pick the filtered index when query predicates match</a:t>
            </a:r>
          </a:p>
          <a:p>
            <a:r>
              <a:rPr lang="en-US" sz="1400" b="1" dirty="0" smtClean="0">
                <a:solidFill>
                  <a:srgbClr val="0070C0"/>
                </a:solidFill>
                <a:latin typeface="Courier New" pitchFamily="49" charset="0"/>
                <a:cs typeface="Courier New" pitchFamily="49" charset="0"/>
              </a:rPr>
              <a:t>Select </a:t>
            </a:r>
            <a:r>
              <a:rPr lang="en-US" sz="1400" b="1" dirty="0" err="1" smtClean="0">
                <a:solidFill>
                  <a:srgbClr val="0070C0"/>
                </a:solidFill>
                <a:latin typeface="Courier New" pitchFamily="49" charset="0"/>
                <a:cs typeface="Courier New" pitchFamily="49" charset="0"/>
              </a:rPr>
              <a:t>ProductId</a:t>
            </a:r>
            <a:r>
              <a:rPr lang="en-US" sz="1400" b="1" dirty="0" smtClean="0">
                <a:solidFill>
                  <a:srgbClr val="0070C0"/>
                </a:solidFill>
                <a:latin typeface="Courier New" pitchFamily="49" charset="0"/>
                <a:cs typeface="Courier New" pitchFamily="49" charset="0"/>
              </a:rPr>
              <a:t>, Type, Resolution, </a:t>
            </a:r>
            <a:r>
              <a:rPr lang="en-US" sz="1400" b="1" dirty="0" err="1" smtClean="0">
                <a:solidFill>
                  <a:srgbClr val="0070C0"/>
                </a:solidFill>
                <a:latin typeface="Courier New" pitchFamily="49" charset="0"/>
                <a:cs typeface="Courier New" pitchFamily="49" charset="0"/>
              </a:rPr>
              <a:t>ZoomLength</a:t>
            </a:r>
            <a:r>
              <a:rPr lang="en-US" sz="1400" b="1" dirty="0" smtClean="0">
                <a:solidFill>
                  <a:srgbClr val="0070C0"/>
                </a:solidFill>
                <a:latin typeface="Courier New" pitchFamily="49" charset="0"/>
                <a:cs typeface="Courier New" pitchFamily="49" charset="0"/>
              </a:rPr>
              <a:t> where Type = “Camera”</a:t>
            </a:r>
          </a:p>
          <a:p>
            <a:r>
              <a:rPr lang="en-US" sz="1400" b="1" dirty="0" smtClean="0">
                <a:solidFill>
                  <a:srgbClr val="0070C0"/>
                </a:solidFill>
                <a:latin typeface="Courier New" pitchFamily="49" charset="0"/>
                <a:cs typeface="Courier New" pitchFamily="49" charset="0"/>
              </a:rPr>
              <a:t>Select </a:t>
            </a:r>
            <a:r>
              <a:rPr lang="en-US" sz="1400" b="1" dirty="0" err="1" smtClean="0">
                <a:solidFill>
                  <a:srgbClr val="0070C0"/>
                </a:solidFill>
                <a:latin typeface="Courier New" pitchFamily="49" charset="0"/>
                <a:cs typeface="Courier New" pitchFamily="49" charset="0"/>
              </a:rPr>
              <a:t>ProductId</a:t>
            </a:r>
            <a:r>
              <a:rPr lang="en-US" sz="1400" b="1" dirty="0" smtClean="0">
                <a:solidFill>
                  <a:srgbClr val="0070C0"/>
                </a:solidFill>
                <a:latin typeface="Courier New" pitchFamily="49" charset="0"/>
                <a:cs typeface="Courier New" pitchFamily="49" charset="0"/>
              </a:rPr>
              <a:t>, Type, </a:t>
            </a:r>
            <a:r>
              <a:rPr lang="en-US" sz="1400" b="1" dirty="0" err="1" smtClean="0">
                <a:solidFill>
                  <a:srgbClr val="0070C0"/>
                </a:solidFill>
                <a:latin typeface="Courier New" pitchFamily="49" charset="0"/>
                <a:cs typeface="Courier New" pitchFamily="49" charset="0"/>
              </a:rPr>
              <a:t>WaistLength</a:t>
            </a:r>
            <a:r>
              <a:rPr lang="en-US" sz="1400" b="1" dirty="0" smtClean="0">
                <a:solidFill>
                  <a:srgbClr val="0070C0"/>
                </a:solidFill>
                <a:latin typeface="Courier New" pitchFamily="49" charset="0"/>
                <a:cs typeface="Courier New" pitchFamily="49" charset="0"/>
              </a:rPr>
              <a:t>, Inseam where Type = ‘Pant’ and </a:t>
            </a:r>
            <a:r>
              <a:rPr lang="en-US" sz="1400" b="1" dirty="0" err="1" smtClean="0">
                <a:solidFill>
                  <a:srgbClr val="0070C0"/>
                </a:solidFill>
                <a:latin typeface="Courier New" pitchFamily="49" charset="0"/>
                <a:cs typeface="Courier New" pitchFamily="49" charset="0"/>
              </a:rPr>
              <a:t>WaistLength</a:t>
            </a:r>
            <a:r>
              <a:rPr lang="en-US" sz="1400" b="1" dirty="0" smtClean="0">
                <a:solidFill>
                  <a:srgbClr val="0070C0"/>
                </a:solidFill>
                <a:latin typeface="Courier New" pitchFamily="49" charset="0"/>
                <a:cs typeface="Courier New" pitchFamily="49" charset="0"/>
              </a:rPr>
              <a:t> &gt; 38</a:t>
            </a:r>
          </a:p>
          <a:p>
            <a:endParaRPr lang="en-US" sz="1400" dirty="0" smtClean="0">
              <a:solidFill>
                <a:srgbClr val="0070C0"/>
              </a:solidFill>
              <a:latin typeface="Courier New" pitchFamily="49" charset="0"/>
              <a:cs typeface="Courier New" pitchFamily="49" charset="0"/>
            </a:endParaRPr>
          </a:p>
          <a:p>
            <a:r>
              <a:rPr lang="en-US" sz="1400" dirty="0" smtClean="0">
                <a:solidFill>
                  <a:srgbClr val="0070C0"/>
                </a:solidFill>
                <a:latin typeface="Courier New" pitchFamily="49" charset="0"/>
                <a:cs typeface="Courier New" pitchFamily="49" charset="0"/>
              </a:rPr>
              <a:t>// DML operations need to maintain indexes only when needed. </a:t>
            </a:r>
          </a:p>
          <a:p>
            <a:r>
              <a:rPr lang="en-US" sz="1400" b="1" dirty="0" smtClean="0">
                <a:solidFill>
                  <a:srgbClr val="0070C0"/>
                </a:solidFill>
                <a:latin typeface="Courier New" pitchFamily="49" charset="0"/>
                <a:cs typeface="Courier New" pitchFamily="49" charset="0"/>
              </a:rPr>
              <a:t>Insert into Products(</a:t>
            </a:r>
            <a:r>
              <a:rPr lang="en-US" sz="1400" b="1" dirty="0" err="1" smtClean="0">
                <a:solidFill>
                  <a:srgbClr val="0070C0"/>
                </a:solidFill>
                <a:latin typeface="Courier New" pitchFamily="49" charset="0"/>
                <a:cs typeface="Courier New" pitchFamily="49" charset="0"/>
              </a:rPr>
              <a:t>ProductId</a:t>
            </a:r>
            <a:r>
              <a:rPr lang="en-US" sz="1400" b="1" dirty="0" smtClean="0">
                <a:solidFill>
                  <a:srgbClr val="0070C0"/>
                </a:solidFill>
                <a:latin typeface="Courier New" pitchFamily="49" charset="0"/>
                <a:cs typeface="Courier New" pitchFamily="49" charset="0"/>
              </a:rPr>
              <a:t>, Type, </a:t>
            </a:r>
            <a:r>
              <a:rPr lang="en-US" sz="1400" b="1" dirty="0" err="1" smtClean="0">
                <a:solidFill>
                  <a:srgbClr val="0070C0"/>
                </a:solidFill>
                <a:latin typeface="Courier New" pitchFamily="49" charset="0"/>
                <a:cs typeface="Courier New" pitchFamily="49" charset="0"/>
              </a:rPr>
              <a:t>waistLength</a:t>
            </a:r>
            <a:r>
              <a:rPr lang="en-US" sz="1400" b="1" dirty="0" smtClean="0">
                <a:solidFill>
                  <a:srgbClr val="0070C0"/>
                </a:solidFill>
                <a:latin typeface="Courier New" pitchFamily="49" charset="0"/>
                <a:cs typeface="Courier New" pitchFamily="49" charset="0"/>
              </a:rPr>
              <a:t>, inseam) values (201, ‘Pant’, 30, 32);</a:t>
            </a:r>
          </a:p>
        </p:txBody>
      </p:sp>
      <p:grpSp>
        <p:nvGrpSpPr>
          <p:cNvPr id="3" name="Group 4"/>
          <p:cNvGrpSpPr/>
          <p:nvPr/>
        </p:nvGrpSpPr>
        <p:grpSpPr>
          <a:xfrm>
            <a:off x="7897928" y="138083"/>
            <a:ext cx="1246072" cy="674888"/>
            <a:chOff x="1123950" y="5462558"/>
            <a:chExt cx="1246072" cy="674888"/>
          </a:xfrm>
        </p:grpSpPr>
        <p:pic>
          <p:nvPicPr>
            <p:cNvPr id="6" name="Picture 3" descr="D:\Pennie's documents\MS Image\NEWFeb15\Cylinders cylinder\cylinder-06.png"/>
            <p:cNvPicPr>
              <a:picLocks noChangeAspect="1" noChangeArrowheads="1"/>
            </p:cNvPicPr>
            <p:nvPr/>
          </p:nvPicPr>
          <p:blipFill>
            <a:blip r:embed="rId3"/>
            <a:srcRect/>
            <a:stretch>
              <a:fillRect/>
            </a:stretch>
          </p:blipFill>
          <p:spPr bwMode="auto">
            <a:xfrm>
              <a:off x="1123950" y="5462558"/>
              <a:ext cx="1246072" cy="674888"/>
            </a:xfrm>
            <a:prstGeom prst="rect">
              <a:avLst/>
            </a:prstGeom>
            <a:noFill/>
          </p:spPr>
        </p:pic>
        <p:sp>
          <p:nvSpPr>
            <p:cNvPr id="7" name="TextBox 6"/>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defTabSz="914363" fontAlgn="auto">
              <a:spcAft>
                <a:spcPts val="0"/>
              </a:spcAft>
              <a:defRPr/>
            </a:pPr>
            <a:r>
              <a:rPr sz="4400" smtClean="0"/>
              <a:t>Sparse Columns &amp; Filtered Indexes</a:t>
            </a:r>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rtlCol="0"/>
          <a:lstStyle/>
          <a:p>
            <a:pPr defTabSz="914363" fontAlgn="auto">
              <a:spcAft>
                <a:spcPts val="0"/>
              </a:spcAft>
              <a:defRPr/>
            </a:pPr>
            <a:r>
              <a:rPr/>
              <a:t>demo </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Hierarchical Data </a:t>
            </a:r>
            <a:r>
              <a:rPr lang="en-US" dirty="0" smtClean="0"/>
              <a:t/>
            </a:r>
            <a:br>
              <a:rPr lang="en-US" dirty="0" smtClean="0"/>
            </a:br>
            <a:r>
              <a:rPr lang="en-US" sz="2700" dirty="0" smtClean="0"/>
              <a:t>Scenarios</a:t>
            </a:r>
            <a:endParaRPr lang="en-US" sz="1800" dirty="0"/>
          </a:p>
        </p:txBody>
      </p:sp>
      <p:sp>
        <p:nvSpPr>
          <p:cNvPr id="3" name="Content Placeholder 2"/>
          <p:cNvSpPr>
            <a:spLocks noGrp="1"/>
          </p:cNvSpPr>
          <p:nvPr>
            <p:ph type="body" sz="quarter" idx="10"/>
          </p:nvPr>
        </p:nvSpPr>
        <p:spPr>
          <a:xfrm>
            <a:off x="381000" y="1411552"/>
            <a:ext cx="8382000" cy="5201004"/>
          </a:xfrm>
        </p:spPr>
        <p:txBody>
          <a:bodyPr>
            <a:normAutofit/>
          </a:bodyPr>
          <a:lstStyle/>
          <a:p>
            <a:r>
              <a:rPr lang="en-US" sz="2800" dirty="0" smtClean="0"/>
              <a:t>Forum and mailing list threads</a:t>
            </a:r>
          </a:p>
          <a:p>
            <a:r>
              <a:rPr lang="en-US" sz="2800" dirty="0" smtClean="0"/>
              <a:t>Business organization charts</a:t>
            </a:r>
          </a:p>
          <a:p>
            <a:r>
              <a:rPr lang="en-US" sz="2800" dirty="0" smtClean="0"/>
              <a:t>Content management categories</a:t>
            </a:r>
          </a:p>
          <a:p>
            <a:r>
              <a:rPr lang="en-US" sz="2800" dirty="0" smtClean="0"/>
              <a:t>Product categories </a:t>
            </a:r>
          </a:p>
          <a:p>
            <a:r>
              <a:rPr lang="en-US" sz="2800" dirty="0" smtClean="0"/>
              <a:t>Files/folders management</a:t>
            </a:r>
          </a:p>
          <a:p>
            <a:endParaRPr lang="en-US" sz="2800" dirty="0" smtClean="0"/>
          </a:p>
          <a:p>
            <a:r>
              <a:rPr lang="en-US" sz="2800" dirty="0" smtClean="0"/>
              <a:t>SQL Server 2005:</a:t>
            </a:r>
          </a:p>
          <a:p>
            <a:pPr lvl="1"/>
            <a:r>
              <a:rPr lang="en-US" dirty="0" smtClean="0"/>
              <a:t>Parent/Child column</a:t>
            </a:r>
          </a:p>
          <a:p>
            <a:pPr lvl="1"/>
            <a:r>
              <a:rPr lang="en-US" dirty="0" smtClean="0"/>
              <a:t>XML </a:t>
            </a:r>
            <a:r>
              <a:rPr lang="en-US" dirty="0" err="1" smtClean="0"/>
              <a:t>datatype</a:t>
            </a:r>
            <a:endParaRPr lang="en-US" dirty="0" smtClean="0"/>
          </a:p>
          <a:p>
            <a:r>
              <a:rPr lang="en-US" sz="2800" dirty="0" smtClean="0"/>
              <a:t>New in SQL Server 2008:</a:t>
            </a:r>
          </a:p>
          <a:p>
            <a:pPr lvl="1"/>
            <a:r>
              <a:rPr lang="en-US" dirty="0" err="1" smtClean="0"/>
              <a:t>HierarchyID</a:t>
            </a:r>
            <a:r>
              <a:rPr lang="en-US" dirty="0" smtClean="0"/>
              <a:t>  type</a:t>
            </a:r>
          </a:p>
          <a:p>
            <a:endParaRPr lang="en-US" sz="7200" dirty="0" smtClean="0"/>
          </a:p>
          <a:p>
            <a:pPr lvl="1"/>
            <a:endParaRPr lang="en-US" sz="7200" dirty="0" smtClean="0"/>
          </a:p>
          <a:p>
            <a:pPr lvl="2"/>
            <a:endParaRPr lang="en-US" sz="6200" dirty="0" smtClean="0"/>
          </a:p>
          <a:p>
            <a:pPr>
              <a:buNone/>
            </a:pPr>
            <a:endParaRPr lang="en-US" sz="4000" dirty="0"/>
          </a:p>
        </p:txBody>
      </p:sp>
      <p:grpSp>
        <p:nvGrpSpPr>
          <p:cNvPr id="4" name="Group 3"/>
          <p:cNvGrpSpPr/>
          <p:nvPr/>
        </p:nvGrpSpPr>
        <p:grpSpPr>
          <a:xfrm>
            <a:off x="7897928" y="138083"/>
            <a:ext cx="1246072" cy="674888"/>
            <a:chOff x="1123950" y="5462558"/>
            <a:chExt cx="1246072" cy="674888"/>
          </a:xfrm>
        </p:grpSpPr>
        <p:pic>
          <p:nvPicPr>
            <p:cNvPr id="5" name="Picture 3" descr="D:\Pennie's documents\MS Image\NEWFeb15\Cylinders cylinder\cylinder-06.png"/>
            <p:cNvPicPr>
              <a:picLocks noChangeAspect="1" noChangeArrowheads="1"/>
            </p:cNvPicPr>
            <p:nvPr/>
          </p:nvPicPr>
          <p:blipFill>
            <a:blip r:embed="rId4"/>
            <a:srcRect/>
            <a:stretch>
              <a:fillRect/>
            </a:stretch>
          </p:blipFill>
          <p:spPr bwMode="auto">
            <a:xfrm>
              <a:off x="1123950" y="5462558"/>
              <a:ext cx="1246072" cy="674888"/>
            </a:xfrm>
            <a:prstGeom prst="rect">
              <a:avLst/>
            </a:prstGeom>
            <a:noFill/>
          </p:spPr>
        </p:pic>
        <p:sp>
          <p:nvSpPr>
            <p:cNvPr id="6" name="TextBox 5"/>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68300" y="220661"/>
            <a:ext cx="8382000" cy="1331914"/>
          </a:xfrm>
        </p:spPr>
        <p:txBody>
          <a:bodyPr/>
          <a:lstStyle/>
          <a:p>
            <a:pPr lvl="0">
              <a:defRPr/>
            </a:pPr>
            <a:r>
              <a:rPr lang="en-US" dirty="0" err="1" smtClean="0"/>
              <a:t>HierarchyID</a:t>
            </a:r>
            <a:r>
              <a:rPr lang="en-US" sz="4000" dirty="0" smtClean="0">
                <a:solidFill>
                  <a:srgbClr val="F9A75E"/>
                </a:solidFill>
                <a:ea typeface="+mn-ea"/>
                <a:cs typeface="+mn-cs"/>
              </a:rPr>
              <a:t> </a:t>
            </a:r>
            <a:r>
              <a:rPr lang="en-US" dirty="0" smtClean="0">
                <a:solidFill>
                  <a:srgbClr val="F9A75E"/>
                </a:solidFill>
                <a:ea typeface="+mn-ea"/>
                <a:cs typeface="+mn-cs"/>
              </a:rPr>
              <a:t/>
            </a:r>
            <a:br>
              <a:rPr lang="en-US" dirty="0" smtClean="0">
                <a:solidFill>
                  <a:srgbClr val="F9A75E"/>
                </a:solidFill>
                <a:ea typeface="+mn-ea"/>
                <a:cs typeface="+mn-cs"/>
              </a:rPr>
            </a:br>
            <a:r>
              <a:rPr lang="en-US" sz="2700" dirty="0" smtClean="0"/>
              <a:t>Key</a:t>
            </a:r>
            <a:r>
              <a:rPr lang="en-US" sz="2700" dirty="0" smtClean="0">
                <a:solidFill>
                  <a:srgbClr val="F9A75E"/>
                </a:solidFill>
                <a:ea typeface="+mn-ea"/>
                <a:cs typeface="+mn-cs"/>
              </a:rPr>
              <a:t> </a:t>
            </a:r>
            <a:r>
              <a:rPr lang="en-US" sz="2700" dirty="0" smtClean="0"/>
              <a:t>properties</a:t>
            </a:r>
            <a:r>
              <a:rPr lang="en-US" sz="1800" dirty="0" smtClean="0">
                <a:solidFill>
                  <a:srgbClr val="F9A75E"/>
                </a:solidFill>
                <a:ea typeface="+mn-ea"/>
                <a:cs typeface="+mn-cs"/>
              </a:rPr>
              <a:t/>
            </a:r>
            <a:br>
              <a:rPr lang="en-US" sz="1800" dirty="0" smtClean="0">
                <a:solidFill>
                  <a:srgbClr val="F9A75E"/>
                </a:solidFill>
                <a:ea typeface="+mn-ea"/>
                <a:cs typeface="+mn-cs"/>
              </a:rPr>
            </a:br>
            <a:endParaRPr lang="en-US" dirty="0"/>
          </a:p>
        </p:txBody>
      </p:sp>
      <p:sp>
        <p:nvSpPr>
          <p:cNvPr id="176131" name="Rectangle 3"/>
          <p:cNvSpPr>
            <a:spLocks noGrp="1"/>
          </p:cNvSpPr>
          <p:nvPr>
            <p:ph type="body" sz="half" idx="1"/>
          </p:nvPr>
        </p:nvSpPr>
        <p:spPr>
          <a:xfrm>
            <a:off x="381000" y="1400175"/>
            <a:ext cx="4648200" cy="4401205"/>
          </a:xfrm>
        </p:spPr>
        <p:txBody>
          <a:bodyPr/>
          <a:lstStyle/>
          <a:p>
            <a:pPr>
              <a:lnSpc>
                <a:spcPct val="80000"/>
              </a:lnSpc>
            </a:pPr>
            <a:r>
              <a:rPr lang="en-US" sz="2000" dirty="0" smtClean="0"/>
              <a:t>A system data type with variable length</a:t>
            </a:r>
          </a:p>
          <a:p>
            <a:pPr lvl="1">
              <a:lnSpc>
                <a:spcPct val="80000"/>
              </a:lnSpc>
            </a:pPr>
            <a:r>
              <a:rPr lang="en-US" sz="1800" dirty="0" smtClean="0"/>
              <a:t>CLR UDT</a:t>
            </a:r>
          </a:p>
          <a:p>
            <a:pPr lvl="1" eaLnBrk="1" hangingPunct="1">
              <a:lnSpc>
                <a:spcPct val="80000"/>
              </a:lnSpc>
            </a:pPr>
            <a:r>
              <a:rPr lang="en-US" sz="1800" dirty="0" err="1" smtClean="0"/>
              <a:t>Microsoft.SqlServer.Types</a:t>
            </a:r>
            <a:endParaRPr lang="en-US" sz="1800" dirty="0" smtClean="0"/>
          </a:p>
          <a:p>
            <a:pPr lvl="1" eaLnBrk="1" hangingPunct="1">
              <a:lnSpc>
                <a:spcPct val="80000"/>
              </a:lnSpc>
            </a:pPr>
            <a:r>
              <a:rPr lang="en-US" sz="1800" dirty="0" err="1" smtClean="0"/>
              <a:t>Varbinary</a:t>
            </a:r>
            <a:r>
              <a:rPr lang="en-US" sz="1800" dirty="0" smtClean="0"/>
              <a:t> encoding ( &lt; 900 bytes)</a:t>
            </a:r>
          </a:p>
          <a:p>
            <a:pPr>
              <a:lnSpc>
                <a:spcPct val="80000"/>
              </a:lnSpc>
            </a:pPr>
            <a:r>
              <a:rPr lang="en-US" sz="2000" dirty="0" smtClean="0"/>
              <a:t>To represent position in a hierarchy</a:t>
            </a:r>
          </a:p>
          <a:p>
            <a:pPr eaLnBrk="1" hangingPunct="1">
              <a:lnSpc>
                <a:spcPct val="80000"/>
              </a:lnSpc>
            </a:pPr>
            <a:r>
              <a:rPr lang="en-US" sz="2000" dirty="0" smtClean="0"/>
              <a:t>Logically encodes the path from the root of the tree to a node </a:t>
            </a:r>
          </a:p>
          <a:p>
            <a:pPr eaLnBrk="1" hangingPunct="1">
              <a:lnSpc>
                <a:spcPct val="80000"/>
              </a:lnSpc>
            </a:pPr>
            <a:r>
              <a:rPr lang="en-US" sz="2000" dirty="0" smtClean="0"/>
              <a:t>Rich built-in methods for manipulating hierarchies</a:t>
            </a:r>
          </a:p>
          <a:p>
            <a:pPr eaLnBrk="1" hangingPunct="1">
              <a:lnSpc>
                <a:spcPct val="80000"/>
              </a:lnSpc>
            </a:pPr>
            <a:r>
              <a:rPr lang="en-US" sz="2000" dirty="0" smtClean="0"/>
              <a:t>Simplifies storage and querying of hierarchical data</a:t>
            </a:r>
          </a:p>
          <a:p>
            <a:pPr eaLnBrk="1" hangingPunct="1">
              <a:lnSpc>
                <a:spcPct val="80000"/>
              </a:lnSpc>
            </a:pPr>
            <a:r>
              <a:rPr lang="en-US" sz="2000" dirty="0" smtClean="0"/>
              <a:t>Comparison a&lt;b is in depth-first order</a:t>
            </a:r>
          </a:p>
          <a:p>
            <a:pPr eaLnBrk="1" hangingPunct="1">
              <a:lnSpc>
                <a:spcPct val="80000"/>
              </a:lnSpc>
            </a:pPr>
            <a:r>
              <a:rPr lang="en-US" sz="2000" dirty="0" smtClean="0"/>
              <a:t>Support for arbitrary insertions and deletions</a:t>
            </a:r>
          </a:p>
        </p:txBody>
      </p:sp>
      <p:graphicFrame>
        <p:nvGraphicFramePr>
          <p:cNvPr id="10" name="Diagram 9"/>
          <p:cNvGraphicFramePr/>
          <p:nvPr/>
        </p:nvGraphicFramePr>
        <p:xfrm>
          <a:off x="5257800" y="990600"/>
          <a:ext cx="3516313" cy="4953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itle 1"/>
          <p:cNvSpPr txBox="1">
            <a:spLocks/>
          </p:cNvSpPr>
          <p:nvPr/>
        </p:nvSpPr>
        <p:spPr bwMode="auto">
          <a:xfrm>
            <a:off x="361950" y="190500"/>
            <a:ext cx="8229600" cy="1143000"/>
          </a:xfrm>
          <a:prstGeom prst="rect">
            <a:avLst/>
          </a:prstGeom>
          <a:noFill/>
          <a:ln w="9525">
            <a:noFill/>
            <a:miter lim="800000"/>
            <a:headEnd/>
            <a:tailEnd/>
          </a:ln>
          <a:effectLst>
            <a:outerShdw dist="35921" dir="2700000" algn="ctr" rotWithShape="0">
              <a:schemeClr val="tx1">
                <a:alpha val="75000"/>
              </a:schemeClr>
            </a:outerShdw>
          </a:effectLst>
        </p:spPr>
        <p:txBody>
          <a:bodyPr vert="horz" wrap="square" lIns="91440" tIns="45720" rIns="91440" bIns="45720" numCol="1" anchor="ctr" anchorCtr="0" compatLnSpc="1">
            <a:prstTxWarp prst="textNoShape">
              <a:avLst/>
            </a:prstTxWarp>
            <a:normAutofit/>
          </a:bodyPr>
          <a:lstStyle/>
          <a:p>
            <a:pPr marL="0" marR="0" lvl="0" indent="0" algn="l" defTabSz="914400" rtl="0" eaLnBrk="1" fontAlgn="base" latinLnBrk="0" hangingPunct="1">
              <a:lnSpc>
                <a:spcPct val="90000"/>
              </a:lnSpc>
              <a:spcBef>
                <a:spcPct val="0"/>
              </a:spcBef>
              <a:spcAft>
                <a:spcPct val="0"/>
              </a:spcAft>
              <a:buClrTx/>
              <a:buSzTx/>
              <a:buFontTx/>
              <a:buNone/>
              <a:tabLst/>
              <a:defRPr/>
            </a:pPr>
            <a:endParaRPr kumimoji="0" lang="en-US" sz="1800" b="0" i="0" u="none" strike="noStrike" kern="0" cap="none" spc="0" normalizeH="0" baseline="0" noProof="0" dirty="0">
              <a:ln>
                <a:noFill/>
              </a:ln>
              <a:solidFill>
                <a:schemeClr val="accent1"/>
              </a:solidFill>
              <a:effectLst/>
              <a:uLnTx/>
              <a:uFillTx/>
              <a:latin typeface="+mj-lt"/>
              <a:ea typeface="+mj-ea"/>
              <a:cs typeface="+mj-cs"/>
            </a:endParaRPr>
          </a:p>
        </p:txBody>
      </p:sp>
      <p:grpSp>
        <p:nvGrpSpPr>
          <p:cNvPr id="2" name="Group 6"/>
          <p:cNvGrpSpPr/>
          <p:nvPr/>
        </p:nvGrpSpPr>
        <p:grpSpPr>
          <a:xfrm>
            <a:off x="7897928" y="138083"/>
            <a:ext cx="1246072" cy="674888"/>
            <a:chOff x="1123950" y="5462558"/>
            <a:chExt cx="1246072" cy="674888"/>
          </a:xfrm>
        </p:grpSpPr>
        <p:pic>
          <p:nvPicPr>
            <p:cNvPr id="8" name="Picture 3" descr="D:\Pennie's documents\MS Image\NEWFeb15\Cylinders cylinder\cylinder-06.png"/>
            <p:cNvPicPr>
              <a:picLocks noChangeAspect="1" noChangeArrowheads="1"/>
            </p:cNvPicPr>
            <p:nvPr/>
          </p:nvPicPr>
          <p:blipFill>
            <a:blip r:embed="rId8"/>
            <a:srcRect/>
            <a:stretch>
              <a:fillRect/>
            </a:stretch>
          </p:blipFill>
          <p:spPr bwMode="auto">
            <a:xfrm>
              <a:off x="1123950" y="5462558"/>
              <a:ext cx="1246072" cy="674888"/>
            </a:xfrm>
            <a:prstGeom prst="rect">
              <a:avLst/>
            </a:prstGeom>
            <a:noFill/>
          </p:spPr>
        </p:pic>
        <p:sp>
          <p:nvSpPr>
            <p:cNvPr id="9" name="TextBox 8"/>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613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613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613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61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6131">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6131">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6131">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6131">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6131">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613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1" grpId="0" build="p"/>
      <p:bldGraphic spid="10" grpId="0">
        <p:bldAsOne/>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rtlCol="0" anchor="ctr">
            <a:noAutofit/>
            <a:scene3d>
              <a:camera prst="orthographicFront"/>
              <a:lightRig rig="threePt" dir="t"/>
            </a:scene3d>
            <a:sp3d extrusionH="6350">
              <a:bevelT w="12700" h="25400" prst="coolSlant"/>
              <a:bevelB w="19050" h="19050"/>
              <a:extrusionClr>
                <a:schemeClr val="bg1"/>
              </a:extrusionClr>
            </a:sp3d>
          </a:bodyPr>
          <a:lstStyle/>
          <a:p>
            <a:pPr eaLnBrk="1" hangingPunct="1">
              <a:defRPr/>
            </a:pPr>
            <a:r>
              <a:rPr lang="en-US" dirty="0" err="1" smtClean="0"/>
              <a:t>HierarchyID</a:t>
            </a:r>
            <a:r>
              <a:rPr lang="en-US" dirty="0" smtClean="0">
                <a:latin typeface="+mj-lt"/>
              </a:rPr>
              <a:t/>
            </a:r>
            <a:br>
              <a:rPr lang="en-US" dirty="0" smtClean="0">
                <a:latin typeface="+mj-lt"/>
              </a:rPr>
            </a:br>
            <a:r>
              <a:rPr lang="en-US" sz="2400" dirty="0" smtClean="0">
                <a:latin typeface="+mj-lt"/>
              </a:rPr>
              <a:t>Built-in Methods</a:t>
            </a:r>
            <a:endParaRPr lang="en-US" dirty="0">
              <a:latin typeface="+mj-lt"/>
            </a:endParaRPr>
          </a:p>
        </p:txBody>
      </p:sp>
      <p:sp>
        <p:nvSpPr>
          <p:cNvPr id="133122" name="Rectangle 3"/>
          <p:cNvSpPr>
            <a:spLocks noGrp="1" noChangeArrowheads="1"/>
          </p:cNvSpPr>
          <p:nvPr>
            <p:ph type="body" sz="quarter" idx="10"/>
          </p:nvPr>
        </p:nvSpPr>
        <p:spPr/>
        <p:txBody>
          <a:bodyPr lIns="91440" tIns="45720" rIns="91440" bIns="45720"/>
          <a:lstStyle/>
          <a:p>
            <a:pPr eaLnBrk="1" hangingPunct="1"/>
            <a:r>
              <a:rPr lang="en-US" sz="2400" dirty="0" smtClean="0"/>
              <a:t>static </a:t>
            </a:r>
            <a:r>
              <a:rPr lang="en-US" sz="2400" dirty="0" err="1" smtClean="0"/>
              <a:t>HierarchyId</a:t>
            </a:r>
            <a:r>
              <a:rPr lang="en-US" sz="2400" dirty="0" smtClean="0"/>
              <a:t> </a:t>
            </a:r>
            <a:r>
              <a:rPr lang="en-US" sz="2400" dirty="0" err="1" smtClean="0"/>
              <a:t>GetRoot</a:t>
            </a:r>
            <a:r>
              <a:rPr lang="en-US" sz="2400" dirty="0" smtClean="0"/>
              <a:t>()</a:t>
            </a:r>
          </a:p>
          <a:p>
            <a:pPr eaLnBrk="1" hangingPunct="1"/>
            <a:r>
              <a:rPr lang="en-US" sz="2400" dirty="0" smtClean="0"/>
              <a:t>SqlInt16 </a:t>
            </a:r>
            <a:r>
              <a:rPr lang="en-US" sz="2400" dirty="0" err="1" smtClean="0"/>
              <a:t>GetLevel</a:t>
            </a:r>
            <a:r>
              <a:rPr lang="en-US" sz="2400" dirty="0" smtClean="0"/>
              <a:t>() </a:t>
            </a:r>
          </a:p>
          <a:p>
            <a:pPr eaLnBrk="1" hangingPunct="1"/>
            <a:r>
              <a:rPr lang="en-US" sz="2400" dirty="0" err="1" smtClean="0"/>
              <a:t>HierarchyId</a:t>
            </a:r>
            <a:r>
              <a:rPr lang="en-US" sz="2400" dirty="0" smtClean="0"/>
              <a:t> </a:t>
            </a:r>
            <a:r>
              <a:rPr lang="en-US" sz="2400" dirty="0" err="1" smtClean="0"/>
              <a:t>reparent</a:t>
            </a:r>
            <a:r>
              <a:rPr lang="en-US" sz="2400" dirty="0" smtClean="0"/>
              <a:t>(</a:t>
            </a:r>
            <a:r>
              <a:rPr lang="en-US" sz="2400" dirty="0" err="1" smtClean="0"/>
              <a:t>HierarchyId</a:t>
            </a:r>
            <a:r>
              <a:rPr lang="en-US" sz="2400" dirty="0" smtClean="0"/>
              <a:t> </a:t>
            </a:r>
            <a:r>
              <a:rPr lang="en-US" sz="2400" dirty="0" err="1" smtClean="0"/>
              <a:t>oldroot</a:t>
            </a:r>
            <a:r>
              <a:rPr lang="en-US" sz="2400" dirty="0" smtClean="0"/>
              <a:t>, </a:t>
            </a:r>
            <a:r>
              <a:rPr lang="en-US" sz="2400" dirty="0" err="1" smtClean="0"/>
              <a:t>HierarchyId</a:t>
            </a:r>
            <a:r>
              <a:rPr lang="en-US" sz="2400" dirty="0" smtClean="0"/>
              <a:t> </a:t>
            </a:r>
            <a:r>
              <a:rPr lang="en-US" sz="2400" dirty="0" err="1" smtClean="0"/>
              <a:t>newroot</a:t>
            </a:r>
            <a:r>
              <a:rPr lang="en-US" sz="2400" dirty="0" smtClean="0"/>
              <a:t>) </a:t>
            </a:r>
          </a:p>
          <a:p>
            <a:pPr eaLnBrk="1" hangingPunct="1"/>
            <a:r>
              <a:rPr lang="en-US" sz="2400" dirty="0" err="1" smtClean="0"/>
              <a:t>SqlBoolean</a:t>
            </a:r>
            <a:r>
              <a:rPr lang="en-US" sz="2400" dirty="0" smtClean="0"/>
              <a:t> </a:t>
            </a:r>
            <a:r>
              <a:rPr lang="en-US" sz="2400" dirty="0" err="1" smtClean="0"/>
              <a:t>IsDescendant</a:t>
            </a:r>
            <a:r>
              <a:rPr lang="en-US" sz="2400" dirty="0" smtClean="0"/>
              <a:t>(</a:t>
            </a:r>
            <a:r>
              <a:rPr lang="en-US" sz="2400" dirty="0" err="1" smtClean="0"/>
              <a:t>HierarchyId</a:t>
            </a:r>
            <a:r>
              <a:rPr lang="en-US" sz="2400" dirty="0" smtClean="0"/>
              <a:t> child) </a:t>
            </a:r>
          </a:p>
          <a:p>
            <a:pPr eaLnBrk="1" hangingPunct="1"/>
            <a:r>
              <a:rPr lang="en-US" sz="2400" dirty="0" smtClean="0"/>
              <a:t>string </a:t>
            </a:r>
            <a:r>
              <a:rPr lang="en-US" sz="2400" dirty="0" err="1" smtClean="0"/>
              <a:t>ToString</a:t>
            </a:r>
            <a:r>
              <a:rPr lang="en-US" sz="2400" dirty="0" smtClean="0"/>
              <a:t>()</a:t>
            </a:r>
          </a:p>
          <a:p>
            <a:pPr eaLnBrk="1" hangingPunct="1"/>
            <a:r>
              <a:rPr lang="en-US" sz="2400" dirty="0" err="1" smtClean="0"/>
              <a:t>HierarchyId</a:t>
            </a:r>
            <a:r>
              <a:rPr lang="en-US" sz="2400" dirty="0" smtClean="0"/>
              <a:t> Parse </a:t>
            </a:r>
            <a:r>
              <a:rPr lang="en-US" sz="2400" b="1" dirty="0" smtClean="0"/>
              <a:t>(</a:t>
            </a:r>
            <a:r>
              <a:rPr lang="en-US" sz="2400" dirty="0" smtClean="0"/>
              <a:t> </a:t>
            </a:r>
            <a:r>
              <a:rPr lang="en-US" sz="2400" i="1" dirty="0" err="1" smtClean="0"/>
              <a:t>SqlString</a:t>
            </a:r>
            <a:r>
              <a:rPr lang="en-US" sz="2400" i="1" dirty="0" smtClean="0"/>
              <a:t> input</a:t>
            </a:r>
            <a:r>
              <a:rPr lang="en-US" sz="2400" dirty="0" smtClean="0"/>
              <a:t> </a:t>
            </a:r>
            <a:r>
              <a:rPr lang="en-US" sz="2400" b="1" dirty="0" smtClean="0"/>
              <a:t>)</a:t>
            </a:r>
            <a:r>
              <a:rPr lang="en-US" sz="2400" dirty="0" smtClean="0"/>
              <a:t> </a:t>
            </a:r>
          </a:p>
          <a:p>
            <a:pPr eaLnBrk="1" hangingPunct="1"/>
            <a:r>
              <a:rPr lang="en-US" sz="2400" dirty="0" err="1" smtClean="0"/>
              <a:t>HierarchyID</a:t>
            </a:r>
            <a:r>
              <a:rPr lang="en-US" sz="2400" dirty="0" smtClean="0"/>
              <a:t> Read </a:t>
            </a:r>
            <a:r>
              <a:rPr lang="en-US" sz="2400" b="1" dirty="0" smtClean="0"/>
              <a:t> (</a:t>
            </a:r>
            <a:r>
              <a:rPr lang="en-US" sz="2400" dirty="0" smtClean="0"/>
              <a:t> </a:t>
            </a:r>
            <a:r>
              <a:rPr lang="en-US" sz="2400" i="1" dirty="0" err="1" smtClean="0"/>
              <a:t>BinaryReader</a:t>
            </a:r>
            <a:r>
              <a:rPr lang="en-US" sz="2400" i="1" dirty="0" smtClean="0"/>
              <a:t> r</a:t>
            </a:r>
            <a:r>
              <a:rPr lang="en-US" sz="2400" dirty="0" smtClean="0"/>
              <a:t> </a:t>
            </a:r>
            <a:r>
              <a:rPr lang="en-US" sz="2400" b="1" dirty="0" smtClean="0"/>
              <a:t>)</a:t>
            </a:r>
            <a:r>
              <a:rPr lang="en-US" sz="2400" dirty="0" smtClean="0"/>
              <a:t> </a:t>
            </a:r>
          </a:p>
          <a:p>
            <a:pPr eaLnBrk="1" hangingPunct="1"/>
            <a:r>
              <a:rPr lang="en-US" sz="2400" dirty="0" err="1" smtClean="0"/>
              <a:t>HierarchyID</a:t>
            </a:r>
            <a:r>
              <a:rPr lang="en-US" sz="2400" dirty="0" smtClean="0"/>
              <a:t> Write </a:t>
            </a:r>
            <a:r>
              <a:rPr lang="en-US" sz="2400" b="1" dirty="0" smtClean="0"/>
              <a:t> (</a:t>
            </a:r>
            <a:r>
              <a:rPr lang="en-US" sz="2400" dirty="0" smtClean="0"/>
              <a:t> </a:t>
            </a:r>
            <a:r>
              <a:rPr lang="en-US" sz="2400" i="1" dirty="0" err="1" smtClean="0"/>
              <a:t>BinaryWriter</a:t>
            </a:r>
            <a:r>
              <a:rPr lang="en-US" sz="2400" i="1" dirty="0" smtClean="0"/>
              <a:t> r</a:t>
            </a:r>
            <a:r>
              <a:rPr lang="en-US" sz="2400" dirty="0" smtClean="0"/>
              <a:t> </a:t>
            </a:r>
            <a:r>
              <a:rPr lang="en-US" sz="2400" b="1" dirty="0" smtClean="0"/>
              <a:t>)</a:t>
            </a:r>
            <a:r>
              <a:rPr lang="en-US" sz="2400" dirty="0" smtClean="0"/>
              <a:t> </a:t>
            </a:r>
          </a:p>
          <a:p>
            <a:r>
              <a:rPr lang="en-US" sz="2400" dirty="0" err="1" smtClean="0"/>
              <a:t>HierarchyId</a:t>
            </a:r>
            <a:r>
              <a:rPr lang="en-US" sz="2400" dirty="0" smtClean="0"/>
              <a:t> </a:t>
            </a:r>
            <a:r>
              <a:rPr lang="en-US" sz="2400" dirty="0" err="1" smtClean="0"/>
              <a:t>GetDescendant</a:t>
            </a:r>
            <a:r>
              <a:rPr lang="en-US" sz="2400" dirty="0" smtClean="0"/>
              <a:t>(</a:t>
            </a:r>
            <a:r>
              <a:rPr lang="en-US" sz="2400" dirty="0" err="1" smtClean="0"/>
              <a:t>HierarchyId</a:t>
            </a:r>
            <a:r>
              <a:rPr lang="en-US" sz="2400" dirty="0" smtClean="0"/>
              <a:t> child1, </a:t>
            </a:r>
            <a:r>
              <a:rPr lang="en-US" sz="2400" dirty="0" err="1" smtClean="0"/>
              <a:t>HierarchyId</a:t>
            </a:r>
            <a:r>
              <a:rPr lang="en-US" sz="2400" dirty="0" smtClean="0"/>
              <a:t> child2)</a:t>
            </a:r>
          </a:p>
          <a:p>
            <a:r>
              <a:rPr lang="en-US" sz="2400" dirty="0" err="1" smtClean="0"/>
              <a:t>HierarchyId</a:t>
            </a:r>
            <a:r>
              <a:rPr lang="en-US" sz="2400" dirty="0" smtClean="0"/>
              <a:t> </a:t>
            </a:r>
            <a:r>
              <a:rPr lang="en-US" sz="2400" dirty="0" err="1" smtClean="0"/>
              <a:t>GetAncestor</a:t>
            </a:r>
            <a:r>
              <a:rPr lang="en-US" sz="2400" dirty="0" smtClean="0"/>
              <a:t>(SqlInt16 </a:t>
            </a:r>
            <a:r>
              <a:rPr lang="en-US" sz="2400" dirty="0" err="1" smtClean="0"/>
              <a:t>AncesterLevel</a:t>
            </a:r>
            <a:r>
              <a:rPr lang="en-US" sz="2400" dirty="0" smtClean="0"/>
              <a:t>)</a:t>
            </a:r>
          </a:p>
          <a:p>
            <a:pPr eaLnBrk="1" hangingPunct="1"/>
            <a:endParaRPr lang="en-US" sz="2400" dirty="0" smtClean="0"/>
          </a:p>
        </p:txBody>
      </p:sp>
      <p:sp>
        <p:nvSpPr>
          <p:cNvPr id="133124" name="TextBox 13"/>
          <p:cNvSpPr txBox="1">
            <a:spLocks noChangeArrowheads="1"/>
          </p:cNvSpPr>
          <p:nvPr/>
        </p:nvSpPr>
        <p:spPr bwMode="auto">
          <a:xfrm>
            <a:off x="609600" y="3505200"/>
            <a:ext cx="7477125" cy="584775"/>
          </a:xfrm>
          <a:prstGeom prst="rect">
            <a:avLst/>
          </a:prstGeom>
          <a:noFill/>
          <a:ln w="9525">
            <a:noFill/>
            <a:miter lim="800000"/>
            <a:headEnd/>
            <a:tailEnd/>
          </a:ln>
        </p:spPr>
        <p:txBody>
          <a:bodyPr>
            <a:spAutoFit/>
          </a:bodyPr>
          <a:lstStyle/>
          <a:p>
            <a:endParaRPr lang="en-US" sz="1600" dirty="0">
              <a:solidFill>
                <a:srgbClr val="FFCC66"/>
              </a:solidFill>
              <a:latin typeface="Consolas" pitchFamily="49" charset="0"/>
            </a:endParaRPr>
          </a:p>
          <a:p>
            <a:endParaRPr lang="en-US" sz="1600" dirty="0">
              <a:solidFill>
                <a:srgbClr val="FFCC66"/>
              </a:solidFill>
              <a:latin typeface="Consolas" pitchFamily="49" charset="0"/>
            </a:endParaRPr>
          </a:p>
        </p:txBody>
      </p:sp>
      <p:grpSp>
        <p:nvGrpSpPr>
          <p:cNvPr id="2" name="Group 7"/>
          <p:cNvGrpSpPr/>
          <p:nvPr/>
        </p:nvGrpSpPr>
        <p:grpSpPr>
          <a:xfrm>
            <a:off x="7897928" y="138083"/>
            <a:ext cx="1246072" cy="674888"/>
            <a:chOff x="1123950" y="5462558"/>
            <a:chExt cx="1246072" cy="674888"/>
          </a:xfrm>
        </p:grpSpPr>
        <p:pic>
          <p:nvPicPr>
            <p:cNvPr id="9" name="Picture 3" descr="D:\Pennie's documents\MS Image\NEWFeb15\Cylinders cylinder\cylinder-06.png"/>
            <p:cNvPicPr>
              <a:picLocks noChangeAspect="1" noChangeArrowheads="1"/>
            </p:cNvPicPr>
            <p:nvPr/>
          </p:nvPicPr>
          <p:blipFill>
            <a:blip r:embed="rId3"/>
            <a:srcRect/>
            <a:stretch>
              <a:fillRect/>
            </a:stretch>
          </p:blipFill>
          <p:spPr bwMode="auto">
            <a:xfrm>
              <a:off x="1123950" y="5462558"/>
              <a:ext cx="1246072" cy="674888"/>
            </a:xfrm>
            <a:prstGeom prst="rect">
              <a:avLst/>
            </a:prstGeom>
            <a:noFill/>
          </p:spPr>
        </p:pic>
        <p:sp>
          <p:nvSpPr>
            <p:cNvPr id="10" name="TextBox 9"/>
            <p:cNvSpPr txBox="1"/>
            <p:nvPr/>
          </p:nvSpPr>
          <p:spPr>
            <a:xfrm>
              <a:off x="1299214" y="5695446"/>
              <a:ext cx="833890" cy="415498"/>
            </a:xfrm>
            <a:prstGeom prst="rect">
              <a:avLst/>
            </a:prstGeom>
            <a:noFill/>
          </p:spPr>
          <p:txBody>
            <a:bodyPr wrap="square" rtlCol="0">
              <a:spAutoFit/>
            </a:bodyPr>
            <a:lstStyle/>
            <a:p>
              <a:pPr algn="ctr"/>
              <a:r>
                <a:rPr lang="en-US" sz="1050" b="1" dirty="0" smtClean="0">
                  <a:solidFill>
                    <a:schemeClr val="bg1"/>
                  </a:solidFill>
                </a:rPr>
                <a:t>Relational </a:t>
              </a:r>
            </a:p>
            <a:p>
              <a:pPr algn="ctr"/>
              <a:r>
                <a:rPr lang="en-US" sz="1050" b="1" dirty="0" smtClean="0">
                  <a:solidFill>
                    <a:schemeClr val="bg1"/>
                  </a:solidFill>
                </a:rPr>
                <a:t>Data</a:t>
              </a:r>
              <a:endParaRPr lang="en-US" sz="105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defTabSz="914363" fontAlgn="auto">
              <a:spcAft>
                <a:spcPts val="0"/>
              </a:spcAft>
              <a:defRPr/>
            </a:pPr>
            <a:r>
              <a:rPr smtClean="0"/>
              <a:t>HierarchyID</a:t>
            </a:r>
          </a:p>
        </p:txBody>
      </p:sp>
      <p:sp>
        <p:nvSpPr>
          <p:cNvPr id="5" name="Subtitle 4"/>
          <p:cNvSpPr>
            <a:spLocks noGrp="1"/>
          </p:cNvSpPr>
          <p:nvPr>
            <p:ph type="subTitle" idx="1"/>
          </p:nvPr>
        </p:nvSpPr>
        <p:spPr/>
        <p:txBody>
          <a:bodyPr/>
          <a:lstStyle/>
          <a:p>
            <a:endParaRPr lang="en-US"/>
          </a:p>
        </p:txBody>
      </p:sp>
      <p:sp>
        <p:nvSpPr>
          <p:cNvPr id="4" name="Text Placeholder 3"/>
          <p:cNvSpPr>
            <a:spLocks noGrp="1"/>
          </p:cNvSpPr>
          <p:nvPr>
            <p:ph type="body" sz="quarter" idx="10"/>
          </p:nvPr>
        </p:nvSpPr>
        <p:spPr/>
        <p:txBody>
          <a:bodyPr rtlCol="0"/>
          <a:lstStyle/>
          <a:p>
            <a:pPr defTabSz="914363" fontAlgn="auto">
              <a:spcAft>
                <a:spcPts val="0"/>
              </a:spcAft>
              <a:defRPr/>
            </a:pPr>
            <a:r>
              <a:rPr/>
              <a:t>demo </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22" name="Rectangle 6"/>
          <p:cNvSpPr>
            <a:spLocks noGrp="1" noChangeArrowheads="1"/>
          </p:cNvSpPr>
          <p:nvPr>
            <p:ph type="title"/>
          </p:nvPr>
        </p:nvSpPr>
        <p:spPr/>
        <p:txBody>
          <a:bodyPr/>
          <a:lstStyle/>
          <a:p>
            <a:r>
              <a:rPr lang="en-US" dirty="0" smtClean="0"/>
              <a:t>Summary</a:t>
            </a:r>
            <a:endParaRPr lang="en-US" dirty="0"/>
          </a:p>
        </p:txBody>
      </p:sp>
      <p:sp>
        <p:nvSpPr>
          <p:cNvPr id="214023" name="Rectangle 7"/>
          <p:cNvSpPr>
            <a:spLocks noGrp="1" noChangeArrowheads="1"/>
          </p:cNvSpPr>
          <p:nvPr>
            <p:ph type="body" sz="quarter" idx="10"/>
          </p:nvPr>
        </p:nvSpPr>
        <p:spPr/>
        <p:txBody>
          <a:bodyPr/>
          <a:lstStyle/>
          <a:p>
            <a:pPr marL="460375" indent="-460375">
              <a:buNone/>
            </a:pPr>
            <a:r>
              <a:rPr lang="en-GB" dirty="0" smtClean="0"/>
              <a:t>	SQL Server 2008 will make it easier to create information-centric applications that require:</a:t>
            </a:r>
          </a:p>
          <a:p>
            <a:pPr marL="860425" lvl="1" indent="-460375"/>
            <a:r>
              <a:rPr lang="en-GB" dirty="0" smtClean="0"/>
              <a:t>Unstructured documents</a:t>
            </a:r>
          </a:p>
          <a:p>
            <a:pPr marL="860425" lvl="1" indent="-460375"/>
            <a:r>
              <a:rPr lang="en-GB" dirty="0" smtClean="0"/>
              <a:t>XML</a:t>
            </a:r>
          </a:p>
          <a:p>
            <a:pPr marL="860425" lvl="1" indent="-460375"/>
            <a:r>
              <a:rPr lang="en-GB" dirty="0" smtClean="0"/>
              <a:t>Semi-structured information</a:t>
            </a:r>
          </a:p>
          <a:p>
            <a:pPr marL="860425" lvl="1" indent="-460375"/>
            <a:r>
              <a:rPr lang="en-GB" dirty="0" smtClean="0"/>
              <a:t>combine the above with relational data</a:t>
            </a:r>
          </a:p>
          <a:p>
            <a:pPr marL="860425" lvl="1" indent="-460375">
              <a:buNone/>
            </a:pPr>
            <a:r>
              <a:rPr lang="en-GB" sz="2400" dirty="0" smtClean="0"/>
              <a:t>by</a:t>
            </a:r>
          </a:p>
          <a:p>
            <a:pPr marL="1260475" lvl="2" indent="-460375"/>
            <a:r>
              <a:rPr lang="en-US" dirty="0" smtClean="0"/>
              <a:t>Reducing the cost of managing all types of data</a:t>
            </a:r>
          </a:p>
          <a:p>
            <a:pPr marL="1260475" lvl="2" indent="-460375"/>
            <a:r>
              <a:rPr lang="en-US" dirty="0" smtClean="0"/>
              <a:t>Simplifying the development of applications which use relational and non-relational data</a:t>
            </a:r>
          </a:p>
          <a:p>
            <a:pPr marL="1260475" lvl="2" indent="-460375"/>
            <a:r>
              <a:rPr lang="en-US" dirty="0" smtClean="0"/>
              <a:t>Extending services currently available for relational data to non-relational data</a:t>
            </a:r>
          </a:p>
          <a:p>
            <a:pPr marL="860425" lvl="1" indent="-460375">
              <a:buNone/>
            </a:pPr>
            <a:endParaRPr lang="en-GB" dirty="0" smtClean="0"/>
          </a:p>
          <a:p>
            <a:pPr marL="860425" lvl="1" indent="-460375"/>
            <a:endParaRPr lang="en-GB" dirty="0"/>
          </a:p>
        </p:txBody>
      </p:sp>
    </p:spTree>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p:cNvSpPr>
            <a:spLocks noGrp="1"/>
          </p:cNvSpPr>
          <p:nvPr>
            <p:ph type="body" sz="quarter" idx="10"/>
          </p:nvPr>
        </p:nvSpPr>
        <p:spPr/>
        <p:txBody>
          <a:bodyPr/>
          <a:lstStyle/>
          <a:p>
            <a:pPr algn="ctr"/>
            <a:r>
              <a:rPr lang="en-US" dirty="0" smtClean="0"/>
              <a:t>Q &amp; A</a:t>
            </a:r>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3" name="Title 89092"/>
          <p:cNvSpPr>
            <a:spLocks noGrp="1" noChangeArrowheads="1"/>
          </p:cNvSpPr>
          <p:nvPr>
            <p:ph type="title"/>
          </p:nvPr>
        </p:nvSpPr>
        <p:spPr>
          <a:noFill/>
          <a:ln w="9525">
            <a:noFill/>
            <a:miter lim="800000"/>
            <a:headEnd/>
            <a:tailEnd/>
          </a:ln>
          <a:effectLst/>
        </p:spPr>
        <p:txBody>
          <a:bodyPr vert="horz" wrap="square" lIns="91440" tIns="45720" rIns="91440" bIns="45720" numCol="1" anchor="t" anchorCtr="0" compatLnSpc="1">
            <a:prstTxWarp prst="textNoShape">
              <a:avLst/>
            </a:prstTxWarp>
            <a:spAutoFit/>
          </a:bodyPr>
          <a:lstStyle/>
          <a:p>
            <a:pPr defTabSz="912777" eaLnBrk="0" hangingPunct="0">
              <a:lnSpc>
                <a:spcPct val="85000"/>
              </a:lnSpc>
              <a:defRPr/>
            </a:pPr>
            <a:r>
              <a:rPr dirty="0" smtClean="0">
                <a:solidFill>
                  <a:schemeClr val="accent1"/>
                </a:solidFill>
                <a:effectLst/>
              </a:rPr>
              <a:t>Beyond Relational Data</a:t>
            </a:r>
          </a:p>
        </p:txBody>
      </p:sp>
      <p:grpSp>
        <p:nvGrpSpPr>
          <p:cNvPr id="2" name="Group 9"/>
          <p:cNvGrpSpPr>
            <a:grpSpLocks/>
          </p:cNvGrpSpPr>
          <p:nvPr/>
        </p:nvGrpSpPr>
        <p:grpSpPr bwMode="auto">
          <a:xfrm>
            <a:off x="0" y="1087740"/>
            <a:ext cx="2852928" cy="2679192"/>
            <a:chOff x="144" y="624"/>
            <a:chExt cx="1248" cy="1248"/>
          </a:xfrm>
        </p:grpSpPr>
        <p:pic>
          <p:nvPicPr>
            <p:cNvPr id="9234" name="Rectangle 8208"/>
            <p:cNvPicPr>
              <a:picLocks noChangeAspect="1" noChangeArrowheads="1"/>
            </p:cNvPicPr>
            <p:nvPr/>
          </p:nvPicPr>
          <p:blipFill>
            <a:blip r:embed="rId4"/>
            <a:srcRect/>
            <a:stretch>
              <a:fillRect/>
            </a:stretch>
          </p:blipFill>
          <p:spPr bwMode="auto">
            <a:xfrm>
              <a:off x="144" y="624"/>
              <a:ext cx="1248" cy="1248"/>
            </a:xfrm>
            <a:prstGeom prst="rect">
              <a:avLst/>
            </a:prstGeom>
            <a:noFill/>
            <a:ln w="9525">
              <a:noFill/>
              <a:miter lim="800000"/>
              <a:headEnd/>
              <a:tailEnd/>
            </a:ln>
          </p:spPr>
        </p:pic>
        <p:sp>
          <p:nvSpPr>
            <p:cNvPr id="9235" name="TextBox 8209"/>
            <p:cNvSpPr txBox="1">
              <a:spLocks noChangeArrowheads="1"/>
            </p:cNvSpPr>
            <p:nvPr/>
          </p:nvSpPr>
          <p:spPr bwMode="auto">
            <a:xfrm>
              <a:off x="336" y="1008"/>
              <a:ext cx="864" cy="502"/>
            </a:xfrm>
            <a:prstGeom prst="rect">
              <a:avLst/>
            </a:prstGeom>
            <a:noFill/>
            <a:ln w="9525">
              <a:noFill/>
              <a:miter lim="800000"/>
              <a:headEnd/>
              <a:tailEnd/>
            </a:ln>
          </p:spPr>
          <p:txBody>
            <a:bodyPr wrap="square">
              <a:spAutoFit/>
            </a:bodyPr>
            <a:lstStyle/>
            <a:p>
              <a:pPr algn="ctr">
                <a:spcBef>
                  <a:spcPct val="50000"/>
                </a:spcBef>
              </a:pPr>
              <a:r>
                <a:rPr lang="en-US" sz="3200" b="1" dirty="0" smtClean="0">
                  <a:latin typeface="Segoe Semibold" pitchFamily="34" charset="0"/>
                </a:rPr>
                <a:t>Pain Points</a:t>
              </a:r>
              <a:endParaRPr lang="en-US" sz="3200" b="1" dirty="0">
                <a:latin typeface="Segoe Semibold" pitchFamily="34" charset="0"/>
              </a:endParaRPr>
            </a:p>
          </p:txBody>
        </p:sp>
      </p:grpSp>
      <p:pic>
        <p:nvPicPr>
          <p:cNvPr id="9222" name="Rectangle 8196"/>
          <p:cNvPicPr>
            <a:picLocks noChangeAspect="1" noChangeArrowheads="1"/>
          </p:cNvPicPr>
          <p:nvPr/>
        </p:nvPicPr>
        <p:blipFill>
          <a:blip r:embed="rId5"/>
          <a:srcRect/>
          <a:stretch>
            <a:fillRect/>
          </a:stretch>
        </p:blipFill>
        <p:spPr bwMode="auto">
          <a:xfrm>
            <a:off x="2667000" y="1470456"/>
            <a:ext cx="6477000" cy="2098452"/>
          </a:xfrm>
          <a:prstGeom prst="rect">
            <a:avLst/>
          </a:prstGeom>
          <a:noFill/>
          <a:ln w="9525">
            <a:noFill/>
            <a:miter lim="800000"/>
            <a:headEnd/>
            <a:tailEnd/>
          </a:ln>
        </p:spPr>
      </p:pic>
      <p:pic>
        <p:nvPicPr>
          <p:cNvPr id="9223" name="Rectangle 8197"/>
          <p:cNvPicPr>
            <a:picLocks noChangeAspect="1" noChangeArrowheads="1"/>
          </p:cNvPicPr>
          <p:nvPr/>
        </p:nvPicPr>
        <p:blipFill>
          <a:blip r:embed="rId5"/>
          <a:srcRect/>
          <a:stretch>
            <a:fillRect/>
          </a:stretch>
        </p:blipFill>
        <p:spPr bwMode="auto">
          <a:xfrm>
            <a:off x="2667000" y="4010601"/>
            <a:ext cx="6477000" cy="2019499"/>
          </a:xfrm>
          <a:prstGeom prst="rect">
            <a:avLst/>
          </a:prstGeom>
          <a:noFill/>
          <a:ln w="9525">
            <a:noFill/>
            <a:miter lim="800000"/>
            <a:headEnd/>
            <a:tailEnd/>
          </a:ln>
        </p:spPr>
      </p:pic>
      <p:graphicFrame>
        <p:nvGraphicFramePr>
          <p:cNvPr id="8200" name="Table 8199"/>
          <p:cNvGraphicFramePr>
            <a:graphicFrameLocks noGrp="1"/>
          </p:cNvGraphicFramePr>
          <p:nvPr/>
        </p:nvGraphicFramePr>
        <p:xfrm>
          <a:off x="2821458" y="1703255"/>
          <a:ext cx="6248400" cy="1645920"/>
        </p:xfrm>
        <a:graphic>
          <a:graphicData uri="http://schemas.openxmlformats.org/drawingml/2006/table">
            <a:tbl>
              <a:tblPr/>
              <a:tblGrid>
                <a:gridCol w="6248400"/>
              </a:tblGrid>
              <a:tr h="1522414">
                <a:tc>
                  <a:txBody>
                    <a:bodyPr/>
                    <a:lstStyle/>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lang="en-US" sz="2000" b="1" kern="1200" dirty="0" smtClean="0">
                          <a:solidFill>
                            <a:schemeClr val="tx1"/>
                          </a:solidFill>
                          <a:latin typeface="+mn-lt"/>
                          <a:ea typeface="+mn-ea"/>
                          <a:cs typeface="+mn-cs"/>
                        </a:rPr>
                        <a:t>Dealing with relational and non-relational data platforms</a:t>
                      </a:r>
                      <a:endParaRPr kumimoji="0" lang="en-US" sz="2000" b="1" i="0" u="none" strike="noStrike" kern="1200" cap="none" normalizeH="0" baseline="0" dirty="0" smtClean="0">
                        <a:solidFill>
                          <a:schemeClr val="tx1"/>
                        </a:solidFill>
                        <a:effectLst>
                          <a:outerShdw blurRad="38100" dist="38100" dir="2700000" algn="tl">
                            <a:srgbClr val="C0C0C0"/>
                          </a:outerShdw>
                        </a:effectLst>
                        <a:latin typeface="+mn-lt"/>
                        <a:ea typeface="+mn-ea"/>
                        <a:cs typeface="+mn-cs"/>
                      </a:endParaRPr>
                    </a:p>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kumimoji="0" lang="en-US" sz="2000" b="1" i="0" u="none" strike="noStrike" cap="none" normalizeH="0" baseline="0" dirty="0" smtClean="0">
                          <a:solidFill>
                            <a:schemeClr val="tx1"/>
                          </a:solidFill>
                          <a:effectLst/>
                          <a:latin typeface="+mj-lt"/>
                        </a:rPr>
                        <a:t>Growth in </a:t>
                      </a:r>
                      <a:r>
                        <a:rPr lang="en-US" sz="2000" b="1" dirty="0" smtClean="0">
                          <a:solidFill>
                            <a:schemeClr val="tx1"/>
                          </a:solidFill>
                          <a:latin typeface="+mj-lt"/>
                        </a:rPr>
                        <a:t>a</a:t>
                      </a:r>
                      <a:r>
                        <a:rPr kumimoji="0" lang="en-US" sz="2000" b="1" i="0" u="none" strike="noStrike" cap="none" normalizeH="0" baseline="0" dirty="0" smtClean="0">
                          <a:solidFill>
                            <a:schemeClr val="tx1"/>
                          </a:solidFill>
                          <a:effectLst/>
                          <a:latin typeface="+mj-lt"/>
                        </a:rPr>
                        <a:t>pplication complexity &amp;</a:t>
                      </a:r>
                      <a:r>
                        <a:rPr lang="en-US" sz="2000" b="1" dirty="0" smtClean="0">
                          <a:solidFill>
                            <a:schemeClr val="tx1"/>
                          </a:solidFill>
                          <a:latin typeface="+mj-lt"/>
                        </a:rPr>
                        <a:t> duplicated functionality</a:t>
                      </a:r>
                      <a:endParaRPr kumimoji="0" lang="en-US" sz="2000" b="1" i="0" u="none" strike="noStrike" cap="none" normalizeH="0" baseline="0" dirty="0" smtClean="0">
                        <a:solidFill>
                          <a:schemeClr val="tx1"/>
                        </a:solidFill>
                        <a:effectLst>
                          <a:outerShdw blurRad="38100" dist="38100" dir="2700000" algn="tl">
                            <a:srgbClr val="C0C0C0"/>
                          </a:outerShdw>
                        </a:effectLst>
                        <a:latin typeface="+mj-lt"/>
                      </a:endParaRPr>
                    </a:p>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lang="en-US" sz="2000" b="1" dirty="0" smtClean="0">
                          <a:solidFill>
                            <a:schemeClr val="tx1"/>
                          </a:solidFill>
                          <a:latin typeface="+mj-lt"/>
                        </a:rPr>
                        <a:t>Compensating for unavailable services</a:t>
                      </a:r>
                    </a:p>
                  </a:txBody>
                  <a:tcPr horzOverflow="overflow">
                    <a:lnL>
                      <a:noFill/>
                    </a:lnL>
                    <a:lnR>
                      <a:noFill/>
                    </a:lnR>
                    <a:lnT>
                      <a:noFill/>
                    </a:lnT>
                    <a:lnB>
                      <a:noFill/>
                    </a:lnB>
                    <a:lnTlToBr>
                      <a:noFill/>
                    </a:lnTlToBr>
                    <a:lnBlToTr>
                      <a:noFill/>
                    </a:lnBlToTr>
                    <a:noFill/>
                  </a:tcPr>
                </a:tc>
              </a:tr>
            </a:tbl>
          </a:graphicData>
        </a:graphic>
      </p:graphicFrame>
      <p:graphicFrame>
        <p:nvGraphicFramePr>
          <p:cNvPr id="8202" name="Table 8201"/>
          <p:cNvGraphicFramePr>
            <a:graphicFrameLocks noGrp="1"/>
          </p:cNvGraphicFramePr>
          <p:nvPr/>
        </p:nvGraphicFramePr>
        <p:xfrm>
          <a:off x="2740859" y="4159352"/>
          <a:ext cx="6260265" cy="1759538"/>
        </p:xfrm>
        <a:graphic>
          <a:graphicData uri="http://schemas.openxmlformats.org/drawingml/2006/table">
            <a:tbl>
              <a:tblPr/>
              <a:tblGrid>
                <a:gridCol w="6260265"/>
              </a:tblGrid>
              <a:tr h="1759538">
                <a:tc>
                  <a:txBody>
                    <a:bodyPr/>
                    <a:lstStyle/>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lang="en-US" sz="1800" b="1" dirty="0" smtClean="0">
                          <a:solidFill>
                            <a:schemeClr val="tx1"/>
                          </a:solidFill>
                          <a:latin typeface="+mj-lt"/>
                        </a:rPr>
                        <a:t>Reduce the</a:t>
                      </a:r>
                      <a:r>
                        <a:rPr lang="en-US" sz="1800" b="1" baseline="0" dirty="0" smtClean="0">
                          <a:solidFill>
                            <a:schemeClr val="tx1"/>
                          </a:solidFill>
                          <a:latin typeface="+mj-lt"/>
                        </a:rPr>
                        <a:t> cost of managing all types of data</a:t>
                      </a:r>
                    </a:p>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lang="en-US" sz="1800" b="1" kern="1200" dirty="0" smtClean="0">
                          <a:solidFill>
                            <a:schemeClr val="tx1"/>
                          </a:solidFill>
                          <a:latin typeface="+mj-lt"/>
                          <a:ea typeface="+mn-ea"/>
                          <a:cs typeface="+mn-cs"/>
                        </a:rPr>
                        <a:t>Simplify the development</a:t>
                      </a:r>
                      <a:r>
                        <a:rPr lang="en-US" sz="1800" b="1" kern="1200" baseline="0" dirty="0" smtClean="0">
                          <a:solidFill>
                            <a:schemeClr val="tx1"/>
                          </a:solidFill>
                          <a:latin typeface="+mj-lt"/>
                          <a:ea typeface="+mn-ea"/>
                          <a:cs typeface="+mn-cs"/>
                        </a:rPr>
                        <a:t> of </a:t>
                      </a:r>
                      <a:r>
                        <a:rPr lang="en-US" sz="1800" b="1" kern="1200" dirty="0" smtClean="0">
                          <a:solidFill>
                            <a:schemeClr val="tx1"/>
                          </a:solidFill>
                          <a:latin typeface="+mj-lt"/>
                          <a:ea typeface="+mn-ea"/>
                          <a:cs typeface="+mn-cs"/>
                        </a:rPr>
                        <a:t>applications which use relational and non-relational data</a:t>
                      </a:r>
                    </a:p>
                    <a:p>
                      <a:pPr marL="288925" marR="0" lvl="0" indent="-228600" algn="l" defTabSz="914400" rtl="0" eaLnBrk="1" fontAlgn="base" latinLnBrk="0" hangingPunct="1">
                        <a:lnSpc>
                          <a:spcPct val="90000"/>
                        </a:lnSpc>
                        <a:spcBef>
                          <a:spcPct val="30000"/>
                        </a:spcBef>
                        <a:spcAft>
                          <a:spcPct val="0"/>
                        </a:spcAft>
                        <a:buClr>
                          <a:schemeClr val="tx2"/>
                        </a:buClr>
                        <a:buSzPct val="95000"/>
                        <a:buFont typeface="Wingdings" pitchFamily="2" charset="2"/>
                        <a:buBlip>
                          <a:blip r:embed="rId6"/>
                        </a:buBlip>
                        <a:tabLst/>
                        <a:defRPr/>
                      </a:pPr>
                      <a:r>
                        <a:rPr lang="en-US" sz="1800" b="1" kern="1200" dirty="0" smtClean="0">
                          <a:solidFill>
                            <a:schemeClr val="tx1"/>
                          </a:solidFill>
                          <a:latin typeface="+mj-lt"/>
                          <a:ea typeface="+mn-ea"/>
                          <a:cs typeface="+mn-cs"/>
                        </a:rPr>
                        <a:t>Extend services currently available</a:t>
                      </a:r>
                      <a:r>
                        <a:rPr lang="en-US" sz="1800" b="1" kern="1200" baseline="0" dirty="0" smtClean="0">
                          <a:solidFill>
                            <a:schemeClr val="tx1"/>
                          </a:solidFill>
                          <a:latin typeface="+mj-lt"/>
                          <a:ea typeface="+mn-ea"/>
                          <a:cs typeface="+mn-cs"/>
                        </a:rPr>
                        <a:t> for relational data to non-relational data</a:t>
                      </a:r>
                      <a:endParaRPr lang="en-US" sz="1800" b="1" kern="1200" dirty="0" smtClean="0">
                        <a:solidFill>
                          <a:schemeClr val="tx1"/>
                        </a:solidFill>
                        <a:latin typeface="+mj-lt"/>
                        <a:ea typeface="+mn-ea"/>
                        <a:cs typeface="+mn-cs"/>
                      </a:endParaRPr>
                    </a:p>
                  </a:txBody>
                  <a:tcPr horzOverflow="overflow">
                    <a:lnL>
                      <a:noFill/>
                    </a:lnL>
                    <a:lnR>
                      <a:noFill/>
                    </a:lnR>
                    <a:lnT>
                      <a:noFill/>
                    </a:lnT>
                    <a:lnB>
                      <a:noFill/>
                    </a:lnB>
                    <a:lnTlToBr>
                      <a:noFill/>
                    </a:lnTlToBr>
                    <a:lnBlToTr>
                      <a:noFill/>
                    </a:lnBlToTr>
                    <a:noFill/>
                  </a:tcPr>
                </a:tc>
              </a:tr>
            </a:tbl>
          </a:graphicData>
        </a:graphic>
      </p:graphicFrame>
      <p:grpSp>
        <p:nvGrpSpPr>
          <p:cNvPr id="3" name="Group 33"/>
          <p:cNvGrpSpPr>
            <a:grpSpLocks/>
          </p:cNvGrpSpPr>
          <p:nvPr/>
        </p:nvGrpSpPr>
        <p:grpSpPr bwMode="auto">
          <a:xfrm>
            <a:off x="0" y="3619048"/>
            <a:ext cx="2848758" cy="2678942"/>
            <a:chOff x="145" y="1850"/>
            <a:chExt cx="1197" cy="1197"/>
          </a:xfrm>
        </p:grpSpPr>
        <p:pic>
          <p:nvPicPr>
            <p:cNvPr id="9232" name="Rectangle 8206"/>
            <p:cNvPicPr>
              <a:picLocks noChangeAspect="1" noChangeArrowheads="1"/>
            </p:cNvPicPr>
            <p:nvPr/>
          </p:nvPicPr>
          <p:blipFill>
            <a:blip r:embed="rId7"/>
            <a:srcRect/>
            <a:stretch>
              <a:fillRect/>
            </a:stretch>
          </p:blipFill>
          <p:spPr bwMode="auto">
            <a:xfrm>
              <a:off x="145" y="1850"/>
              <a:ext cx="1197" cy="1197"/>
            </a:xfrm>
            <a:prstGeom prst="rect">
              <a:avLst/>
            </a:prstGeom>
            <a:noFill/>
            <a:ln w="9525">
              <a:noFill/>
              <a:miter lim="800000"/>
              <a:headEnd/>
              <a:tailEnd/>
            </a:ln>
          </p:spPr>
        </p:pic>
        <p:sp>
          <p:nvSpPr>
            <p:cNvPr id="9233" name="TextBox 8207"/>
            <p:cNvSpPr txBox="1">
              <a:spLocks noChangeArrowheads="1"/>
            </p:cNvSpPr>
            <p:nvPr/>
          </p:nvSpPr>
          <p:spPr bwMode="auto">
            <a:xfrm>
              <a:off x="293" y="2319"/>
              <a:ext cx="864" cy="261"/>
            </a:xfrm>
            <a:prstGeom prst="rect">
              <a:avLst/>
            </a:prstGeom>
            <a:noFill/>
            <a:ln w="9525">
              <a:noFill/>
              <a:miter lim="800000"/>
              <a:headEnd/>
              <a:tailEnd/>
            </a:ln>
          </p:spPr>
          <p:txBody>
            <a:bodyPr wrap="square">
              <a:spAutoFit/>
            </a:bodyPr>
            <a:lstStyle/>
            <a:p>
              <a:pPr algn="ctr">
                <a:spcBef>
                  <a:spcPct val="50000"/>
                </a:spcBef>
              </a:pPr>
              <a:r>
                <a:rPr lang="en-US" sz="3200" b="1" dirty="0" smtClean="0">
                  <a:latin typeface="Segoe Semibold" pitchFamily="34" charset="0"/>
                </a:rPr>
                <a:t>Goals</a:t>
              </a:r>
              <a:endParaRPr lang="en-US" sz="3200" b="1" dirty="0">
                <a:latin typeface="Segoe Semibold" pitchFamily="34" charset="0"/>
              </a:endParaRPr>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20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Feedback / QnA</a:t>
            </a:r>
            <a:endParaRPr lang="en-US" dirty="0"/>
          </a:p>
        </p:txBody>
      </p:sp>
      <p:sp>
        <p:nvSpPr>
          <p:cNvPr id="3" name="Text Placeholder 2"/>
          <p:cNvSpPr>
            <a:spLocks noGrp="1"/>
          </p:cNvSpPr>
          <p:nvPr>
            <p:ph type="body" sz="quarter" idx="10"/>
          </p:nvPr>
        </p:nvSpPr>
        <p:spPr>
          <a:xfrm>
            <a:off x="381000" y="1411552"/>
            <a:ext cx="8382000" cy="4739759"/>
          </a:xfrm>
        </p:spPr>
        <p:txBody>
          <a:bodyPr/>
          <a:lstStyle/>
          <a:p>
            <a:pPr lvl="0"/>
            <a:r>
              <a:rPr lang="en-US" dirty="0" smtClean="0"/>
              <a:t>Your Feedback is Important!</a:t>
            </a:r>
          </a:p>
          <a:p>
            <a:pPr lvl="1">
              <a:buNone/>
            </a:pPr>
            <a:r>
              <a:rPr lang="en-US" dirty="0" smtClean="0"/>
              <a:t>Please take a few moments to fill out our online feedback form at: </a:t>
            </a:r>
          </a:p>
          <a:p>
            <a:pPr lvl="1">
              <a:buNone/>
            </a:pPr>
            <a:r>
              <a:rPr lang="en-US" sz="2000" dirty="0" smtClean="0"/>
              <a:t>	</a:t>
            </a:r>
            <a:r>
              <a:rPr lang="en-US" sz="2000" dirty="0" smtClean="0">
                <a:solidFill>
                  <a:srgbClr val="FFFF00"/>
                </a:solidFill>
              </a:rPr>
              <a:t>&lt;&lt; Feedback URL – Ask your organizer for this in advance&gt;&gt;</a:t>
            </a:r>
            <a:endParaRPr lang="en-US" sz="2000" dirty="0" smtClean="0"/>
          </a:p>
          <a:p>
            <a:pPr lvl="1">
              <a:buNone/>
            </a:pPr>
            <a:endParaRPr lang="en-US" dirty="0" smtClean="0"/>
          </a:p>
          <a:p>
            <a:pPr lvl="1">
              <a:buNone/>
            </a:pPr>
            <a:r>
              <a:rPr lang="en-US" sz="1800" dirty="0" smtClean="0"/>
              <a:t>For detailed feedback, use the form at </a:t>
            </a:r>
            <a:r>
              <a:rPr lang="en-US" sz="1800" dirty="0" smtClean="0">
                <a:solidFill>
                  <a:srgbClr val="FFFF00"/>
                </a:solidFill>
              </a:rPr>
              <a:t>http://www.connectwithlife.co.in/vtd/helpdesk.aspx </a:t>
            </a:r>
          </a:p>
          <a:p>
            <a:pPr lvl="1">
              <a:buNone/>
            </a:pPr>
            <a:endParaRPr lang="en-US" sz="1800" dirty="0" smtClean="0"/>
          </a:p>
          <a:p>
            <a:pPr lvl="1">
              <a:buNone/>
            </a:pPr>
            <a:r>
              <a:rPr lang="en-US" sz="1800" dirty="0" smtClean="0"/>
              <a:t>Or email us at </a:t>
            </a:r>
            <a:r>
              <a:rPr lang="en-US" sz="1800" dirty="0" smtClean="0">
                <a:solidFill>
                  <a:srgbClr val="FFFF00"/>
                </a:solidFill>
              </a:rPr>
              <a:t>vtd@microsoft.com</a:t>
            </a:r>
          </a:p>
          <a:p>
            <a:pPr lvl="1">
              <a:buNone/>
            </a:pPr>
            <a:endParaRPr lang="en-US" dirty="0" smtClean="0"/>
          </a:p>
          <a:p>
            <a:pPr lvl="0"/>
            <a:r>
              <a:rPr lang="en-US" dirty="0" smtClean="0"/>
              <a:t>Use the Question Manager on LiveMeeting to ask your questions now!</a:t>
            </a:r>
          </a:p>
        </p:txBody>
      </p:sp>
    </p:spTree>
  </p:cSld>
  <p:clrMapOvr>
    <a:masterClrMapping/>
  </p:clrMapOvr>
  <p:transition>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Feature Overview</a:t>
            </a:r>
            <a:endParaRPr lang="en-US" dirty="0"/>
          </a:p>
        </p:txBody>
      </p:sp>
      <p:sp>
        <p:nvSpPr>
          <p:cNvPr id="16" name="Rounded Rectangle 15"/>
          <p:cNvSpPr/>
          <p:nvPr/>
        </p:nvSpPr>
        <p:spPr bwMode="blackGray">
          <a:xfrm>
            <a:off x="2619632" y="939109"/>
            <a:ext cx="2826452" cy="709620"/>
          </a:xfrm>
          <a:prstGeom prst="roundRect">
            <a:avLst/>
          </a:prstGeom>
          <a:gradFill>
            <a:gsLst>
              <a:gs pos="0">
                <a:schemeClr val="accent5">
                  <a:lumMod val="20000"/>
                  <a:lumOff val="80000"/>
                  <a:alpha val="70000"/>
                </a:schemeClr>
              </a:gs>
              <a:gs pos="100000">
                <a:schemeClr val="accent5">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400" dirty="0" smtClean="0">
                <a:solidFill>
                  <a:schemeClr val="tx1"/>
                </a:solidFill>
                <a:effectLst>
                  <a:outerShdw blurRad="38100" dist="38100" dir="2700000" algn="tl">
                    <a:srgbClr val="000000">
                      <a:alpha val="43137"/>
                    </a:srgbClr>
                  </a:outerShdw>
                </a:effectLst>
              </a:rPr>
              <a:t>SQL Server 2005</a:t>
            </a:r>
          </a:p>
        </p:txBody>
      </p:sp>
      <p:sp>
        <p:nvSpPr>
          <p:cNvPr id="17" name="Rounded Rectangle 16"/>
          <p:cNvSpPr/>
          <p:nvPr/>
        </p:nvSpPr>
        <p:spPr bwMode="blackGray">
          <a:xfrm>
            <a:off x="5602622" y="938419"/>
            <a:ext cx="2923540" cy="706212"/>
          </a:xfrm>
          <a:prstGeom prst="roundRect">
            <a:avLst/>
          </a:prstGeom>
          <a:gradFill>
            <a:gsLst>
              <a:gs pos="0">
                <a:schemeClr val="accent6">
                  <a:lumMod val="20000"/>
                  <a:lumOff val="80000"/>
                  <a:alpha val="70000"/>
                </a:schemeClr>
              </a:gs>
              <a:gs pos="100000">
                <a:schemeClr val="accent6">
                  <a:alpha val="70000"/>
                </a:schemeClr>
              </a:gs>
            </a:gsLst>
            <a:lin ang="5400000" scaled="1"/>
          </a:gra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smtClean="0">
                <a:solidFill>
                  <a:schemeClr val="tx1"/>
                </a:solidFill>
                <a:effectLst>
                  <a:outerShdw blurRad="38100" dist="38100" dir="2700000" algn="tl">
                    <a:srgbClr val="000000">
                      <a:alpha val="43137"/>
                    </a:srgbClr>
                  </a:outerShdw>
                </a:effectLst>
              </a:rPr>
              <a:t>SQL Server 2008</a:t>
            </a:r>
          </a:p>
        </p:txBody>
      </p:sp>
      <p:sp>
        <p:nvSpPr>
          <p:cNvPr id="64" name="Rounded Rectangle 63"/>
          <p:cNvSpPr/>
          <p:nvPr/>
        </p:nvSpPr>
        <p:spPr bwMode="blackGray">
          <a:xfrm>
            <a:off x="435578" y="5274490"/>
            <a:ext cx="8100884" cy="1278710"/>
          </a:xfrm>
          <a:prstGeom prst="roundRect">
            <a:avLst/>
          </a:prstGeom>
          <a:noFill/>
          <a:ln>
            <a:solidFill>
              <a:schemeClr val="bg1"/>
            </a:solidFill>
            <a:prstDash val="solid"/>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25" name="Rectangle 24"/>
          <p:cNvSpPr/>
          <p:nvPr/>
        </p:nvSpPr>
        <p:spPr>
          <a:xfrm>
            <a:off x="6097766" y="5229761"/>
            <a:ext cx="2332163" cy="1323439"/>
          </a:xfrm>
          <a:prstGeom prst="rect">
            <a:avLst/>
          </a:prstGeom>
        </p:spPr>
        <p:txBody>
          <a:bodyPr wrap="square">
            <a:spAutoFit/>
          </a:bodyPr>
          <a:lstStyle/>
          <a:p>
            <a:pPr marL="112713" indent="-112713">
              <a:buFont typeface="Arial" pitchFamily="34" charset="0"/>
              <a:buChar char="•"/>
            </a:pPr>
            <a:r>
              <a:rPr lang="en-US" sz="1600" dirty="0" smtClean="0"/>
              <a:t>Large UDTs</a:t>
            </a:r>
          </a:p>
          <a:p>
            <a:pPr marL="112713" indent="-112713">
              <a:buFont typeface="Arial" pitchFamily="34" charset="0"/>
              <a:buChar char="•"/>
            </a:pPr>
            <a:r>
              <a:rPr lang="en-US" sz="1600" dirty="0" smtClean="0"/>
              <a:t>Sparse Columns</a:t>
            </a:r>
          </a:p>
          <a:p>
            <a:pPr marL="112713" indent="-112713">
              <a:buFont typeface="Arial" pitchFamily="34" charset="0"/>
              <a:buChar char="•"/>
            </a:pPr>
            <a:r>
              <a:rPr lang="en-US" sz="1600" dirty="0" smtClean="0"/>
              <a:t>Wide Tables</a:t>
            </a:r>
          </a:p>
          <a:p>
            <a:pPr marL="112713" indent="-112713">
              <a:buFont typeface="Arial" pitchFamily="34" charset="0"/>
              <a:buChar char="•"/>
            </a:pPr>
            <a:r>
              <a:rPr lang="en-US" sz="1600" dirty="0" smtClean="0"/>
              <a:t>Filtered Indices</a:t>
            </a:r>
          </a:p>
          <a:p>
            <a:pPr marL="112713" indent="-112713">
              <a:buFont typeface="Arial" pitchFamily="34" charset="0"/>
              <a:buChar char="•"/>
            </a:pPr>
            <a:r>
              <a:rPr lang="en-US" sz="1600" dirty="0" smtClean="0"/>
              <a:t>HierarchyID</a:t>
            </a:r>
          </a:p>
        </p:txBody>
      </p:sp>
      <p:grpSp>
        <p:nvGrpSpPr>
          <p:cNvPr id="2" name="Group 36"/>
          <p:cNvGrpSpPr/>
          <p:nvPr/>
        </p:nvGrpSpPr>
        <p:grpSpPr>
          <a:xfrm>
            <a:off x="709584" y="5366367"/>
            <a:ext cx="1660438" cy="899314"/>
            <a:chOff x="3510910" y="4996172"/>
            <a:chExt cx="969264" cy="722120"/>
          </a:xfrm>
        </p:grpSpPr>
        <p:pic>
          <p:nvPicPr>
            <p:cNvPr id="38" name="Picture 3" descr="D:\Pennie's documents\MS Image\NEWFeb15\Cylinders cylinder\cylinder-06.png"/>
            <p:cNvPicPr>
              <a:picLocks noChangeAspect="1" noChangeArrowheads="1"/>
            </p:cNvPicPr>
            <p:nvPr/>
          </p:nvPicPr>
          <p:blipFill>
            <a:blip r:embed="rId4"/>
            <a:srcRect/>
            <a:stretch>
              <a:fillRect/>
            </a:stretch>
          </p:blipFill>
          <p:spPr bwMode="auto">
            <a:xfrm>
              <a:off x="3510910" y="4996172"/>
              <a:ext cx="969264" cy="722120"/>
            </a:xfrm>
            <a:prstGeom prst="rect">
              <a:avLst/>
            </a:prstGeom>
            <a:noFill/>
          </p:spPr>
        </p:pic>
        <p:sp>
          <p:nvSpPr>
            <p:cNvPr id="39" name="TextBox 38"/>
            <p:cNvSpPr txBox="1"/>
            <p:nvPr/>
          </p:nvSpPr>
          <p:spPr>
            <a:xfrm>
              <a:off x="3633282" y="5213860"/>
              <a:ext cx="714154" cy="469555"/>
            </a:xfrm>
            <a:prstGeom prst="rect">
              <a:avLst/>
            </a:prstGeom>
            <a:noFill/>
          </p:spPr>
          <p:txBody>
            <a:bodyPr wrap="none" rtlCol="0">
              <a:spAutoFit/>
            </a:bodyPr>
            <a:lstStyle/>
            <a:p>
              <a:pPr algn="ctr"/>
              <a:r>
                <a:rPr lang="en-US" sz="1600" b="1" dirty="0" smtClean="0"/>
                <a:t>Relational </a:t>
              </a:r>
            </a:p>
            <a:p>
              <a:pPr algn="ctr"/>
              <a:r>
                <a:rPr lang="en-US" sz="1600" b="1" dirty="0" smtClean="0"/>
                <a:t>Data</a:t>
              </a:r>
              <a:endParaRPr lang="en-US" sz="1600" b="1" dirty="0"/>
            </a:p>
          </p:txBody>
        </p:sp>
      </p:grpSp>
      <p:sp>
        <p:nvSpPr>
          <p:cNvPr id="61" name="TextBox 60"/>
          <p:cNvSpPr txBox="1"/>
          <p:nvPr/>
        </p:nvSpPr>
        <p:spPr>
          <a:xfrm>
            <a:off x="3268111" y="5432048"/>
            <a:ext cx="2095125" cy="338554"/>
          </a:xfrm>
          <a:prstGeom prst="rect">
            <a:avLst/>
          </a:prstGeom>
          <a:noFill/>
        </p:spPr>
        <p:txBody>
          <a:bodyPr wrap="none" rtlCol="0">
            <a:spAutoFit/>
          </a:bodyPr>
          <a:lstStyle/>
          <a:p>
            <a:pPr marL="112713" indent="-112713">
              <a:buFont typeface="Arial" pitchFamily="34" charset="0"/>
              <a:buChar char="•"/>
            </a:pPr>
            <a:r>
              <a:rPr lang="en-US" sz="1600" dirty="0" smtClean="0"/>
              <a:t>User Defined Types</a:t>
            </a:r>
          </a:p>
        </p:txBody>
      </p:sp>
      <p:sp>
        <p:nvSpPr>
          <p:cNvPr id="65" name="Rounded Rectangle 64"/>
          <p:cNvSpPr/>
          <p:nvPr/>
        </p:nvSpPr>
        <p:spPr bwMode="blackGray">
          <a:xfrm>
            <a:off x="435578" y="1752600"/>
            <a:ext cx="8100884" cy="1078992"/>
          </a:xfrm>
          <a:prstGeom prst="roundRect">
            <a:avLst/>
          </a:prstGeom>
          <a:noFill/>
          <a:ln>
            <a:solidFill>
              <a:schemeClr val="bg1"/>
            </a:solidFill>
            <a:prstDash val="solid"/>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20" name="TextBox 19"/>
          <p:cNvSpPr txBox="1"/>
          <p:nvPr/>
        </p:nvSpPr>
        <p:spPr>
          <a:xfrm>
            <a:off x="3268111" y="1910158"/>
            <a:ext cx="2090059" cy="338554"/>
          </a:xfrm>
          <a:prstGeom prst="rect">
            <a:avLst/>
          </a:prstGeom>
          <a:noFill/>
        </p:spPr>
        <p:txBody>
          <a:bodyPr wrap="square" rtlCol="0">
            <a:spAutoFit/>
          </a:bodyPr>
          <a:lstStyle/>
          <a:p>
            <a:pPr marL="112713" indent="-112713">
              <a:buFont typeface="Arial" pitchFamily="34" charset="0"/>
              <a:buChar char="•"/>
            </a:pPr>
            <a:r>
              <a:rPr lang="en-US" sz="1600" dirty="0" smtClean="0"/>
              <a:t>Full Text Indexing</a:t>
            </a:r>
            <a:endParaRPr lang="en-US" sz="1600" dirty="0"/>
          </a:p>
        </p:txBody>
      </p:sp>
      <p:grpSp>
        <p:nvGrpSpPr>
          <p:cNvPr id="3" name="Group 51"/>
          <p:cNvGrpSpPr/>
          <p:nvPr/>
        </p:nvGrpSpPr>
        <p:grpSpPr>
          <a:xfrm>
            <a:off x="693308" y="1844477"/>
            <a:ext cx="1660438" cy="899314"/>
            <a:chOff x="3510910" y="4996172"/>
            <a:chExt cx="969264" cy="722120"/>
          </a:xfrm>
        </p:grpSpPr>
        <p:pic>
          <p:nvPicPr>
            <p:cNvPr id="53" name="Picture 3" descr="D:\Pennie's documents\MS Image\NEWFeb15\Cylinders cylinder\cylinder-06.png"/>
            <p:cNvPicPr>
              <a:picLocks noChangeAspect="1" noChangeArrowheads="1"/>
            </p:cNvPicPr>
            <p:nvPr/>
          </p:nvPicPr>
          <p:blipFill>
            <a:blip r:embed="rId4"/>
            <a:srcRect/>
            <a:stretch>
              <a:fillRect/>
            </a:stretch>
          </p:blipFill>
          <p:spPr bwMode="auto">
            <a:xfrm>
              <a:off x="3510910" y="4996172"/>
              <a:ext cx="969264" cy="722120"/>
            </a:xfrm>
            <a:prstGeom prst="rect">
              <a:avLst/>
            </a:prstGeom>
            <a:noFill/>
          </p:spPr>
        </p:pic>
        <p:sp>
          <p:nvSpPr>
            <p:cNvPr id="54" name="TextBox 53"/>
            <p:cNvSpPr txBox="1"/>
            <p:nvPr/>
          </p:nvSpPr>
          <p:spPr>
            <a:xfrm>
              <a:off x="3554824" y="5199602"/>
              <a:ext cx="912530" cy="469555"/>
            </a:xfrm>
            <a:prstGeom prst="rect">
              <a:avLst/>
            </a:prstGeom>
            <a:noFill/>
          </p:spPr>
          <p:txBody>
            <a:bodyPr wrap="square" rtlCol="0">
              <a:spAutoFit/>
            </a:bodyPr>
            <a:lstStyle/>
            <a:p>
              <a:pPr algn="ctr"/>
              <a:r>
                <a:rPr lang="en-US" sz="1600" b="1" dirty="0" smtClean="0"/>
                <a:t>Documents &amp; </a:t>
              </a:r>
            </a:p>
            <a:p>
              <a:pPr algn="ctr"/>
              <a:r>
                <a:rPr lang="en-US" sz="1600" b="1" dirty="0" smtClean="0"/>
                <a:t>Multimedia</a:t>
              </a:r>
              <a:endParaRPr lang="en-US" sz="1600" b="1" dirty="0"/>
            </a:p>
          </p:txBody>
        </p:sp>
      </p:grpSp>
      <p:sp>
        <p:nvSpPr>
          <p:cNvPr id="62" name="Rectangle 61"/>
          <p:cNvSpPr/>
          <p:nvPr/>
        </p:nvSpPr>
        <p:spPr>
          <a:xfrm>
            <a:off x="6097765" y="1694714"/>
            <a:ext cx="2349920" cy="1077218"/>
          </a:xfrm>
          <a:prstGeom prst="rect">
            <a:avLst/>
          </a:prstGeom>
        </p:spPr>
        <p:txBody>
          <a:bodyPr wrap="square">
            <a:spAutoFit/>
          </a:bodyPr>
          <a:lstStyle/>
          <a:p>
            <a:pPr marL="112713" lvl="1" indent="-112713">
              <a:buFont typeface="Arial" pitchFamily="34" charset="0"/>
              <a:buChar char="•"/>
            </a:pPr>
            <a:r>
              <a:rPr lang="en-US" sz="1600" dirty="0" smtClean="0"/>
              <a:t>Remote BLOB Store API</a:t>
            </a:r>
          </a:p>
          <a:p>
            <a:pPr marL="112713" lvl="1" indent="-112713">
              <a:buFont typeface="Arial" pitchFamily="34" charset="0"/>
              <a:buChar char="•"/>
            </a:pPr>
            <a:r>
              <a:rPr lang="en-US" sz="1600" dirty="0" smtClean="0"/>
              <a:t>FILESTREAM</a:t>
            </a:r>
          </a:p>
          <a:p>
            <a:pPr marL="112713" lvl="1" indent="-112713">
              <a:buFont typeface="Arial" pitchFamily="34" charset="0"/>
              <a:buChar char="•"/>
            </a:pPr>
            <a:r>
              <a:rPr lang="en-US" sz="1600" dirty="0" smtClean="0"/>
              <a:t>Integrated FTS</a:t>
            </a:r>
          </a:p>
        </p:txBody>
      </p:sp>
      <p:sp>
        <p:nvSpPr>
          <p:cNvPr id="66" name="Rounded Rectangle 65"/>
          <p:cNvSpPr/>
          <p:nvPr/>
        </p:nvSpPr>
        <p:spPr bwMode="blackGray">
          <a:xfrm>
            <a:off x="435578" y="2899209"/>
            <a:ext cx="8100884" cy="1078992"/>
          </a:xfrm>
          <a:prstGeom prst="roundRect">
            <a:avLst/>
          </a:prstGeom>
          <a:noFill/>
          <a:ln>
            <a:solidFill>
              <a:schemeClr val="bg1"/>
            </a:solidFill>
            <a:prstDash val="solid"/>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grpSp>
        <p:nvGrpSpPr>
          <p:cNvPr id="4" name="Group 54"/>
          <p:cNvGrpSpPr/>
          <p:nvPr/>
        </p:nvGrpSpPr>
        <p:grpSpPr>
          <a:xfrm>
            <a:off x="667804" y="3034979"/>
            <a:ext cx="1660438" cy="899314"/>
            <a:chOff x="3510910" y="4996172"/>
            <a:chExt cx="969264" cy="722120"/>
          </a:xfrm>
        </p:grpSpPr>
        <p:pic>
          <p:nvPicPr>
            <p:cNvPr id="56" name="Picture 3" descr="D:\Pennie's documents\MS Image\NEWFeb15\Cylinders cylinder\cylinder-06.png"/>
            <p:cNvPicPr>
              <a:picLocks noChangeAspect="1" noChangeArrowheads="1"/>
            </p:cNvPicPr>
            <p:nvPr/>
          </p:nvPicPr>
          <p:blipFill>
            <a:blip r:embed="rId4"/>
            <a:srcRect/>
            <a:stretch>
              <a:fillRect/>
            </a:stretch>
          </p:blipFill>
          <p:spPr bwMode="auto">
            <a:xfrm>
              <a:off x="3510910" y="4996172"/>
              <a:ext cx="969264" cy="722120"/>
            </a:xfrm>
            <a:prstGeom prst="rect">
              <a:avLst/>
            </a:prstGeom>
            <a:noFill/>
          </p:spPr>
        </p:pic>
        <p:sp>
          <p:nvSpPr>
            <p:cNvPr id="57" name="TextBox 56"/>
            <p:cNvSpPr txBox="1"/>
            <p:nvPr/>
          </p:nvSpPr>
          <p:spPr>
            <a:xfrm>
              <a:off x="3731864" y="5299826"/>
              <a:ext cx="500806" cy="271848"/>
            </a:xfrm>
            <a:prstGeom prst="rect">
              <a:avLst/>
            </a:prstGeom>
            <a:noFill/>
          </p:spPr>
          <p:txBody>
            <a:bodyPr wrap="none" rtlCol="0">
              <a:spAutoFit/>
            </a:bodyPr>
            <a:lstStyle/>
            <a:p>
              <a:pPr algn="ctr"/>
              <a:r>
                <a:rPr lang="en-US" sz="1600" b="1" dirty="0" smtClean="0"/>
                <a:t>Spatial</a:t>
              </a:r>
              <a:endParaRPr lang="en-US" sz="1600" b="1" dirty="0"/>
            </a:p>
          </p:txBody>
        </p:sp>
      </p:grpSp>
      <p:sp>
        <p:nvSpPr>
          <p:cNvPr id="63" name="TextBox 62"/>
          <p:cNvSpPr txBox="1"/>
          <p:nvPr/>
        </p:nvSpPr>
        <p:spPr>
          <a:xfrm>
            <a:off x="6097766" y="2885182"/>
            <a:ext cx="2420940" cy="1077218"/>
          </a:xfrm>
          <a:prstGeom prst="rect">
            <a:avLst/>
          </a:prstGeom>
          <a:noFill/>
        </p:spPr>
        <p:txBody>
          <a:bodyPr wrap="square" rtlCol="0">
            <a:spAutoFit/>
          </a:bodyPr>
          <a:lstStyle/>
          <a:p>
            <a:pPr marL="115888" lvl="1" indent="-115888">
              <a:buFont typeface="Arial" pitchFamily="34" charset="0"/>
              <a:buChar char="•"/>
            </a:pPr>
            <a:r>
              <a:rPr lang="en-US" sz="1600" dirty="0" smtClean="0"/>
              <a:t>Fully supported Geometry and Geography data types and Functions</a:t>
            </a:r>
          </a:p>
        </p:txBody>
      </p:sp>
      <p:sp>
        <p:nvSpPr>
          <p:cNvPr id="28" name="Rounded Rectangle 27"/>
          <p:cNvSpPr/>
          <p:nvPr/>
        </p:nvSpPr>
        <p:spPr bwMode="blackGray">
          <a:xfrm>
            <a:off x="435578" y="4102608"/>
            <a:ext cx="8100884" cy="1078992"/>
          </a:xfrm>
          <a:prstGeom prst="roundRect">
            <a:avLst/>
          </a:prstGeom>
          <a:noFill/>
          <a:ln>
            <a:solidFill>
              <a:schemeClr val="bg1"/>
            </a:solidFill>
            <a:prstDash val="solid"/>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29" name="TextBox 28"/>
          <p:cNvSpPr txBox="1"/>
          <p:nvPr/>
        </p:nvSpPr>
        <p:spPr>
          <a:xfrm>
            <a:off x="3268111" y="4167765"/>
            <a:ext cx="2267698" cy="584775"/>
          </a:xfrm>
          <a:prstGeom prst="rect">
            <a:avLst/>
          </a:prstGeom>
          <a:noFill/>
        </p:spPr>
        <p:txBody>
          <a:bodyPr wrap="square" rtlCol="0">
            <a:spAutoFit/>
          </a:bodyPr>
          <a:lstStyle/>
          <a:p>
            <a:pPr marL="112713" indent="-112713">
              <a:buFont typeface="Arial" pitchFamily="34" charset="0"/>
              <a:buChar char="•"/>
            </a:pPr>
            <a:r>
              <a:rPr lang="en-US" sz="1600" dirty="0" smtClean="0"/>
              <a:t>XML Data Type and Functions</a:t>
            </a:r>
          </a:p>
        </p:txBody>
      </p:sp>
      <p:sp>
        <p:nvSpPr>
          <p:cNvPr id="30" name="Rectangle 29"/>
          <p:cNvSpPr/>
          <p:nvPr/>
        </p:nvSpPr>
        <p:spPr>
          <a:xfrm>
            <a:off x="6097765" y="4183154"/>
            <a:ext cx="2349920" cy="338554"/>
          </a:xfrm>
          <a:prstGeom prst="rect">
            <a:avLst/>
          </a:prstGeom>
        </p:spPr>
        <p:txBody>
          <a:bodyPr wrap="square">
            <a:spAutoFit/>
          </a:bodyPr>
          <a:lstStyle/>
          <a:p>
            <a:pPr marL="112713" lvl="1" indent="-112713">
              <a:buFont typeface="Arial" pitchFamily="34" charset="0"/>
              <a:buChar char="•"/>
            </a:pPr>
            <a:r>
              <a:rPr lang="en-US" sz="1600" dirty="0" smtClean="0"/>
              <a:t>XML Upgrades</a:t>
            </a:r>
          </a:p>
        </p:txBody>
      </p:sp>
      <p:grpSp>
        <p:nvGrpSpPr>
          <p:cNvPr id="5" name="Group 57"/>
          <p:cNvGrpSpPr/>
          <p:nvPr/>
        </p:nvGrpSpPr>
        <p:grpSpPr>
          <a:xfrm>
            <a:off x="669635" y="4212765"/>
            <a:ext cx="1660438" cy="899314"/>
            <a:chOff x="3510910" y="4996172"/>
            <a:chExt cx="969264" cy="722120"/>
          </a:xfrm>
        </p:grpSpPr>
        <p:pic>
          <p:nvPicPr>
            <p:cNvPr id="32" name="Picture 3" descr="D:\Pennie's documents\MS Image\NEWFeb15\Cylinders cylinder\cylinder-06.png"/>
            <p:cNvPicPr>
              <a:picLocks noChangeAspect="1" noChangeArrowheads="1"/>
            </p:cNvPicPr>
            <p:nvPr/>
          </p:nvPicPr>
          <p:blipFill>
            <a:blip r:embed="rId4"/>
            <a:srcRect/>
            <a:stretch>
              <a:fillRect/>
            </a:stretch>
          </p:blipFill>
          <p:spPr bwMode="auto">
            <a:xfrm>
              <a:off x="3510910" y="4996172"/>
              <a:ext cx="969264" cy="722120"/>
            </a:xfrm>
            <a:prstGeom prst="rect">
              <a:avLst/>
            </a:prstGeom>
            <a:noFill/>
          </p:spPr>
        </p:pic>
        <p:sp>
          <p:nvSpPr>
            <p:cNvPr id="33" name="TextBox 32"/>
            <p:cNvSpPr txBox="1"/>
            <p:nvPr/>
          </p:nvSpPr>
          <p:spPr>
            <a:xfrm>
              <a:off x="3819962" y="5316879"/>
              <a:ext cx="360446" cy="271848"/>
            </a:xfrm>
            <a:prstGeom prst="rect">
              <a:avLst/>
            </a:prstGeom>
            <a:noFill/>
          </p:spPr>
          <p:txBody>
            <a:bodyPr wrap="none" rtlCol="0">
              <a:spAutoFit/>
            </a:bodyPr>
            <a:lstStyle/>
            <a:p>
              <a:pPr algn="ctr"/>
              <a:r>
                <a:rPr lang="en-US" sz="1600" b="1" dirty="0" smtClean="0"/>
                <a:t>XML</a:t>
              </a:r>
              <a:endParaRPr lang="en-US" sz="1600" b="1" dirty="0"/>
            </a:p>
          </p:txBody>
        </p:sp>
      </p:grpSp>
    </p:spTree>
    <p:custDataLst>
      <p:tags r:id="rId1"/>
    </p:custData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5" grpId="0"/>
      <p:bldP spid="62" grpId="0"/>
      <p:bldP spid="63" grpId="0"/>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Documents &amp; Multimedia</a:t>
            </a:r>
            <a:endParaRPr lang="en-US" dirty="0"/>
          </a:p>
        </p:txBody>
      </p:sp>
      <p:sp>
        <p:nvSpPr>
          <p:cNvPr id="61" name="TextBox 60"/>
          <p:cNvSpPr txBox="1"/>
          <p:nvPr/>
        </p:nvSpPr>
        <p:spPr>
          <a:xfrm>
            <a:off x="1752600" y="43717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Low cost per GB</a:t>
            </a:r>
          </a:p>
          <a:p>
            <a:pPr marL="114300" indent="-114300">
              <a:buFont typeface="Arial" pitchFamily="34" charset="0"/>
              <a:buChar char="•"/>
            </a:pPr>
            <a:r>
              <a:rPr lang="en-US" sz="1200" dirty="0" smtClean="0">
                <a:latin typeface="Segoe" pitchFamily="34" charset="0"/>
              </a:rPr>
              <a:t>Streaming Performance</a:t>
            </a:r>
          </a:p>
        </p:txBody>
      </p:sp>
      <p:sp>
        <p:nvSpPr>
          <p:cNvPr id="62" name="TextBox 61"/>
          <p:cNvSpPr txBox="1"/>
          <p:nvPr/>
        </p:nvSpPr>
        <p:spPr>
          <a:xfrm>
            <a:off x="1752600" y="4912306"/>
            <a:ext cx="2286000" cy="830997"/>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Complex application development &amp; deployment</a:t>
            </a:r>
          </a:p>
          <a:p>
            <a:pPr marL="114300" indent="-114300">
              <a:buFont typeface="Arial" pitchFamily="34" charset="0"/>
              <a:buChar char="•"/>
            </a:pPr>
            <a:r>
              <a:rPr lang="en-US" sz="1200" dirty="0" smtClean="0">
                <a:latin typeface="Segoe" pitchFamily="34" charset="0"/>
              </a:rPr>
              <a:t>Integration with structured data</a:t>
            </a:r>
          </a:p>
        </p:txBody>
      </p:sp>
      <p:sp>
        <p:nvSpPr>
          <p:cNvPr id="64" name="TextBox 63"/>
          <p:cNvSpPr txBox="1"/>
          <p:nvPr/>
        </p:nvSpPr>
        <p:spPr>
          <a:xfrm>
            <a:off x="228600" y="4447903"/>
            <a:ext cx="1447800" cy="276999"/>
          </a:xfrm>
          <a:prstGeom prst="rect">
            <a:avLst/>
          </a:prstGeom>
          <a:noFill/>
        </p:spPr>
        <p:txBody>
          <a:bodyPr wrap="square" rtlCol="0">
            <a:spAutoFit/>
          </a:bodyPr>
          <a:lstStyle/>
          <a:p>
            <a:pPr algn="r"/>
            <a:r>
              <a:rPr lang="en-US" sz="1200" b="1" dirty="0" smtClean="0">
                <a:latin typeface="Segoe" pitchFamily="34" charset="0"/>
              </a:rPr>
              <a:t>Advantages</a:t>
            </a:r>
          </a:p>
        </p:txBody>
      </p:sp>
      <p:sp>
        <p:nvSpPr>
          <p:cNvPr id="65" name="TextBox 64"/>
          <p:cNvSpPr txBox="1"/>
          <p:nvPr/>
        </p:nvSpPr>
        <p:spPr>
          <a:xfrm>
            <a:off x="228600" y="5085304"/>
            <a:ext cx="1447800" cy="276999"/>
          </a:xfrm>
          <a:prstGeom prst="rect">
            <a:avLst/>
          </a:prstGeom>
          <a:noFill/>
        </p:spPr>
        <p:txBody>
          <a:bodyPr wrap="square" rtlCol="0">
            <a:spAutoFit/>
          </a:bodyPr>
          <a:lstStyle/>
          <a:p>
            <a:pPr algn="r"/>
            <a:r>
              <a:rPr lang="en-US" sz="1200" b="1" dirty="0" smtClean="0">
                <a:latin typeface="Segoe" pitchFamily="34" charset="0"/>
              </a:rPr>
              <a:t>Challenges</a:t>
            </a:r>
          </a:p>
        </p:txBody>
      </p:sp>
      <p:cxnSp>
        <p:nvCxnSpPr>
          <p:cNvPr id="66" name="Straight Connector 65"/>
          <p:cNvCxnSpPr/>
          <p:nvPr/>
        </p:nvCxnSpPr>
        <p:spPr bwMode="auto">
          <a:xfrm>
            <a:off x="0" y="4371703"/>
            <a:ext cx="91440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cxnSp>
        <p:nvCxnSpPr>
          <p:cNvPr id="67" name="Straight Connector 66"/>
          <p:cNvCxnSpPr/>
          <p:nvPr/>
        </p:nvCxnSpPr>
        <p:spPr bwMode="auto">
          <a:xfrm>
            <a:off x="0" y="4828863"/>
            <a:ext cx="91440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cxnSp>
        <p:nvCxnSpPr>
          <p:cNvPr id="68" name="Straight Connector 67"/>
          <p:cNvCxnSpPr/>
          <p:nvPr/>
        </p:nvCxnSpPr>
        <p:spPr bwMode="auto">
          <a:xfrm rot="16200000" flipH="1">
            <a:off x="676274" y="5124177"/>
            <a:ext cx="2143128" cy="952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cxnSp>
        <p:nvCxnSpPr>
          <p:cNvPr id="69" name="Straight Connector 68"/>
          <p:cNvCxnSpPr/>
          <p:nvPr/>
        </p:nvCxnSpPr>
        <p:spPr bwMode="auto">
          <a:xfrm rot="5400000">
            <a:off x="5482432" y="5128146"/>
            <a:ext cx="2143127" cy="1590"/>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cxnSp>
        <p:nvCxnSpPr>
          <p:cNvPr id="70" name="Straight Connector 69"/>
          <p:cNvCxnSpPr/>
          <p:nvPr/>
        </p:nvCxnSpPr>
        <p:spPr bwMode="auto">
          <a:xfrm rot="5400000">
            <a:off x="3048794" y="5132909"/>
            <a:ext cx="21336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sp>
        <p:nvSpPr>
          <p:cNvPr id="72" name="TextBox 71"/>
          <p:cNvSpPr txBox="1"/>
          <p:nvPr/>
        </p:nvSpPr>
        <p:spPr>
          <a:xfrm>
            <a:off x="6553994" y="43717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Integrated management</a:t>
            </a:r>
          </a:p>
          <a:p>
            <a:pPr marL="114300" indent="-114300">
              <a:buFont typeface="Arial" pitchFamily="34" charset="0"/>
              <a:buChar char="•"/>
            </a:pPr>
            <a:r>
              <a:rPr lang="en-US" sz="1200" dirty="0" smtClean="0">
                <a:latin typeface="Segoe" pitchFamily="34" charset="0"/>
              </a:rPr>
              <a:t>Data-level consistency</a:t>
            </a:r>
          </a:p>
        </p:txBody>
      </p:sp>
      <p:sp>
        <p:nvSpPr>
          <p:cNvPr id="73" name="TextBox 72"/>
          <p:cNvSpPr txBox="1"/>
          <p:nvPr/>
        </p:nvSpPr>
        <p:spPr>
          <a:xfrm>
            <a:off x="6553994" y="4912306"/>
            <a:ext cx="2286000" cy="646331"/>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Poor data streaming support</a:t>
            </a:r>
          </a:p>
          <a:p>
            <a:pPr marL="114300" indent="-114300">
              <a:buFont typeface="Arial" pitchFamily="34" charset="0"/>
              <a:buChar char="•"/>
            </a:pPr>
            <a:r>
              <a:rPr lang="en-US" sz="1200" dirty="0" smtClean="0">
                <a:latin typeface="Segoe" pitchFamily="34" charset="0"/>
              </a:rPr>
              <a:t>File size limitations</a:t>
            </a:r>
          </a:p>
          <a:p>
            <a:pPr marL="114300" indent="-114300">
              <a:buFont typeface="Arial" pitchFamily="34" charset="0"/>
              <a:buChar char="•"/>
            </a:pPr>
            <a:r>
              <a:rPr lang="en-US" sz="1200" dirty="0" smtClean="0">
                <a:latin typeface="Segoe" pitchFamily="34" charset="0"/>
              </a:rPr>
              <a:t>Highest cost per GB</a:t>
            </a:r>
          </a:p>
        </p:txBody>
      </p:sp>
      <p:sp>
        <p:nvSpPr>
          <p:cNvPr id="81" name="TextBox 80"/>
          <p:cNvSpPr txBox="1"/>
          <p:nvPr/>
        </p:nvSpPr>
        <p:spPr>
          <a:xfrm>
            <a:off x="4114800" y="43717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Lower cost per GB at scale</a:t>
            </a:r>
          </a:p>
          <a:p>
            <a:pPr marL="114300" indent="-114300">
              <a:buFont typeface="Arial" pitchFamily="34" charset="0"/>
              <a:buChar char="•"/>
            </a:pPr>
            <a:r>
              <a:rPr lang="en-US" sz="1200" dirty="0" smtClean="0">
                <a:latin typeface="Segoe" pitchFamily="34" charset="0"/>
              </a:rPr>
              <a:t>Scalability &amp; Expandability</a:t>
            </a:r>
          </a:p>
        </p:txBody>
      </p:sp>
      <p:sp>
        <p:nvSpPr>
          <p:cNvPr id="82" name="TextBox 81"/>
          <p:cNvSpPr txBox="1"/>
          <p:nvPr/>
        </p:nvSpPr>
        <p:spPr>
          <a:xfrm>
            <a:off x="4191000" y="4912306"/>
            <a:ext cx="2209800" cy="830997"/>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Complex application development &amp; deployment</a:t>
            </a:r>
          </a:p>
          <a:p>
            <a:pPr marL="114300" indent="-114300">
              <a:buFont typeface="Arial" pitchFamily="34" charset="0"/>
              <a:buChar char="•"/>
            </a:pPr>
            <a:r>
              <a:rPr lang="en-US" sz="1200" dirty="0" smtClean="0">
                <a:latin typeface="Segoe" pitchFamily="34" charset="0"/>
              </a:rPr>
              <a:t>Separate data management</a:t>
            </a:r>
          </a:p>
          <a:p>
            <a:pPr marL="114300" indent="-114300">
              <a:buFont typeface="Arial" pitchFamily="34" charset="0"/>
              <a:buChar char="•"/>
            </a:pPr>
            <a:r>
              <a:rPr lang="en-US" sz="1200" dirty="0" smtClean="0">
                <a:latin typeface="Segoe" pitchFamily="34" charset="0"/>
              </a:rPr>
              <a:t>Enterprise-scales only</a:t>
            </a:r>
          </a:p>
        </p:txBody>
      </p:sp>
      <p:cxnSp>
        <p:nvCxnSpPr>
          <p:cNvPr id="83" name="Straight Connector 82"/>
          <p:cNvCxnSpPr/>
          <p:nvPr/>
        </p:nvCxnSpPr>
        <p:spPr bwMode="auto">
          <a:xfrm>
            <a:off x="0" y="5743303"/>
            <a:ext cx="91440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cxnSp>
        <p:nvCxnSpPr>
          <p:cNvPr id="90" name="Straight Connector 89"/>
          <p:cNvCxnSpPr/>
          <p:nvPr/>
        </p:nvCxnSpPr>
        <p:spPr bwMode="auto">
          <a:xfrm>
            <a:off x="0" y="6200503"/>
            <a:ext cx="9144000" cy="1588"/>
          </a:xfrm>
          <a:prstGeom prst="line">
            <a:avLst/>
          </a:pr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bg1"/>
            </a:solidFill>
            <a:prstDash val="solid"/>
            <a:round/>
            <a:headEnd type="none" w="med" len="med"/>
            <a:tailEnd type="none" w="med" len="med"/>
          </a:ln>
          <a:effectLst/>
        </p:spPr>
      </p:cxnSp>
      <p:sp>
        <p:nvSpPr>
          <p:cNvPr id="91" name="TextBox 90"/>
          <p:cNvSpPr txBox="1"/>
          <p:nvPr/>
        </p:nvSpPr>
        <p:spPr>
          <a:xfrm>
            <a:off x="152400" y="5895703"/>
            <a:ext cx="1447800" cy="276999"/>
          </a:xfrm>
          <a:prstGeom prst="rect">
            <a:avLst/>
          </a:prstGeom>
          <a:noFill/>
        </p:spPr>
        <p:txBody>
          <a:bodyPr wrap="square" rtlCol="0">
            <a:spAutoFit/>
          </a:bodyPr>
          <a:lstStyle/>
          <a:p>
            <a:pPr algn="r"/>
            <a:r>
              <a:rPr lang="en-US" sz="1200" b="1" dirty="0" smtClean="0">
                <a:latin typeface="Segoe" pitchFamily="34" charset="0"/>
              </a:rPr>
              <a:t>Example </a:t>
            </a:r>
          </a:p>
        </p:txBody>
      </p:sp>
      <p:sp>
        <p:nvSpPr>
          <p:cNvPr id="92" name="TextBox 91"/>
          <p:cNvSpPr txBox="1"/>
          <p:nvPr/>
        </p:nvSpPr>
        <p:spPr>
          <a:xfrm>
            <a:off x="1752600" y="57433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Windows File Servers</a:t>
            </a:r>
          </a:p>
          <a:p>
            <a:pPr marL="114300" indent="-114300">
              <a:buFont typeface="Arial" pitchFamily="34" charset="0"/>
              <a:buChar char="•"/>
            </a:pPr>
            <a:r>
              <a:rPr lang="en-US" sz="1200" dirty="0" smtClean="0">
                <a:latin typeface="Segoe" pitchFamily="34" charset="0"/>
              </a:rPr>
              <a:t>NetApp NetFiler</a:t>
            </a:r>
          </a:p>
        </p:txBody>
      </p:sp>
      <p:sp>
        <p:nvSpPr>
          <p:cNvPr id="93" name="TextBox 92"/>
          <p:cNvSpPr txBox="1"/>
          <p:nvPr/>
        </p:nvSpPr>
        <p:spPr>
          <a:xfrm>
            <a:off x="4191000" y="57433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EMC Centera</a:t>
            </a:r>
          </a:p>
          <a:p>
            <a:pPr marL="114300" indent="-114300">
              <a:buFont typeface="Arial" pitchFamily="34" charset="0"/>
              <a:buChar char="•"/>
            </a:pPr>
            <a:r>
              <a:rPr lang="en-US" sz="1200" dirty="0" smtClean="0">
                <a:latin typeface="Segoe" pitchFamily="34" charset="0"/>
              </a:rPr>
              <a:t>Fujitsu Nearline</a:t>
            </a:r>
          </a:p>
        </p:txBody>
      </p:sp>
      <p:sp>
        <p:nvSpPr>
          <p:cNvPr id="94" name="TextBox 93"/>
          <p:cNvSpPr txBox="1"/>
          <p:nvPr/>
        </p:nvSpPr>
        <p:spPr>
          <a:xfrm>
            <a:off x="6553200" y="5743303"/>
            <a:ext cx="2286000" cy="461665"/>
          </a:xfrm>
          <a:prstGeom prst="rect">
            <a:avLst/>
          </a:prstGeom>
          <a:noFill/>
        </p:spPr>
        <p:txBody>
          <a:bodyPr wrap="square" rtlCol="0">
            <a:spAutoFit/>
          </a:bodyPr>
          <a:lstStyle/>
          <a:p>
            <a:pPr marL="114300" indent="-114300">
              <a:buFont typeface="Arial" pitchFamily="34" charset="0"/>
              <a:buChar char="•"/>
            </a:pPr>
            <a:r>
              <a:rPr lang="en-US" sz="1200" dirty="0" smtClean="0">
                <a:latin typeface="Segoe" pitchFamily="34" charset="0"/>
              </a:rPr>
              <a:t>SQL Server VARBINARY(MAX)</a:t>
            </a:r>
          </a:p>
        </p:txBody>
      </p:sp>
      <p:grpSp>
        <p:nvGrpSpPr>
          <p:cNvPr id="3" name="Group 56"/>
          <p:cNvGrpSpPr/>
          <p:nvPr/>
        </p:nvGrpSpPr>
        <p:grpSpPr>
          <a:xfrm>
            <a:off x="7750206" y="97658"/>
            <a:ext cx="1393794" cy="739516"/>
            <a:chOff x="7483562" y="0"/>
            <a:chExt cx="1660438" cy="899314"/>
          </a:xfrm>
        </p:grpSpPr>
        <p:pic>
          <p:nvPicPr>
            <p:cNvPr id="59"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60" name="TextBox 59"/>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grpSp>
        <p:nvGrpSpPr>
          <p:cNvPr id="4" name="Group 51"/>
          <p:cNvGrpSpPr/>
          <p:nvPr/>
        </p:nvGrpSpPr>
        <p:grpSpPr>
          <a:xfrm>
            <a:off x="1781175" y="1590403"/>
            <a:ext cx="2286000" cy="2743200"/>
            <a:chOff x="209550" y="1161778"/>
            <a:chExt cx="2286000" cy="2743200"/>
          </a:xfrm>
        </p:grpSpPr>
        <p:sp>
          <p:nvSpPr>
            <p:cNvPr id="53" name="Rectangle 52"/>
            <p:cNvSpPr/>
            <p:nvPr/>
          </p:nvSpPr>
          <p:spPr bwMode="auto">
            <a:xfrm>
              <a:off x="209550" y="11617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solidFill>
                    <a:schemeClr val="tx1"/>
                  </a:solidFill>
                  <a:effectLst/>
                  <a:latin typeface="Segoe" pitchFamily="34" charset="0"/>
                </a:rPr>
                <a:t>Use File</a:t>
              </a:r>
              <a:r>
                <a:rPr kumimoji="0" lang="en-US" b="1" i="0" u="sng" strike="noStrike" cap="none" normalizeH="0" dirty="0" smtClean="0">
                  <a:solidFill>
                    <a:schemeClr val="tx1"/>
                  </a:solidFill>
                  <a:effectLst/>
                  <a:latin typeface="Segoe" pitchFamily="34" charset="0"/>
                </a:rPr>
                <a:t> Servers</a:t>
              </a:r>
              <a:endParaRPr kumimoji="0" lang="en-US" b="1" i="0" u="sng" strike="noStrike" cap="none" normalizeH="0" baseline="0" dirty="0" smtClean="0">
                <a:solidFill>
                  <a:schemeClr val="tx1"/>
                </a:solidFill>
                <a:effectLst/>
                <a:latin typeface="Segoe" pitchFamily="34" charset="0"/>
              </a:endParaRPr>
            </a:p>
          </p:txBody>
        </p:sp>
        <p:sp>
          <p:nvSpPr>
            <p:cNvPr id="54" name="Down Arrow 53"/>
            <p:cNvSpPr/>
            <p:nvPr/>
          </p:nvSpPr>
          <p:spPr bwMode="auto">
            <a:xfrm>
              <a:off x="1752600" y="27336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nvGrpSpPr>
            <p:cNvPr id="5" name="Group 19"/>
            <p:cNvGrpSpPr/>
            <p:nvPr/>
          </p:nvGrpSpPr>
          <p:grpSpPr>
            <a:xfrm>
              <a:off x="1800224" y="3095627"/>
              <a:ext cx="416415" cy="733426"/>
              <a:chOff x="3171825" y="2781028"/>
              <a:chExt cx="787890" cy="1130803"/>
            </a:xfrm>
          </p:grpSpPr>
          <p:pic>
            <p:nvPicPr>
              <p:cNvPr id="101" name="Picture 12" descr="C:\Program Files\Microsoft Resource DVD Artwork\DVD_ART\Artwork_Imagery\HARDWARE_IMAGERY\Illustration - Misc Hardware\Windows Vista Illustration Icons\Server.png"/>
              <p:cNvPicPr>
                <a:picLocks noChangeAspect="1" noChangeArrowheads="1"/>
              </p:cNvPicPr>
              <p:nvPr/>
            </p:nvPicPr>
            <p:blipFill>
              <a:blip r:embed="rId4" cstate="print"/>
              <a:srcRect/>
              <a:stretch>
                <a:fillRect/>
              </a:stretch>
            </p:blipFill>
            <p:spPr bwMode="auto">
              <a:xfrm>
                <a:off x="3171825" y="3381103"/>
                <a:ext cx="387840" cy="530728"/>
              </a:xfrm>
              <a:prstGeom prst="rect">
                <a:avLst/>
              </a:prstGeom>
              <a:noFill/>
            </p:spPr>
          </p:pic>
          <p:pic>
            <p:nvPicPr>
              <p:cNvPr id="102" name="Picture 12" descr="C:\Program Files\Microsoft Resource DVD Artwork\DVD_ART\Artwork_Imagery\HARDWARE_IMAGERY\Illustration - Misc Hardware\Windows Vista Illustration Icons\Server.png"/>
              <p:cNvPicPr>
                <a:picLocks noChangeAspect="1" noChangeArrowheads="1"/>
              </p:cNvPicPr>
              <p:nvPr/>
            </p:nvPicPr>
            <p:blipFill>
              <a:blip r:embed="rId5" cstate="email"/>
              <a:srcRect/>
              <a:stretch>
                <a:fillRect/>
              </a:stretch>
            </p:blipFill>
            <p:spPr bwMode="auto">
              <a:xfrm>
                <a:off x="3190875" y="2781028"/>
                <a:ext cx="387840" cy="530728"/>
              </a:xfrm>
              <a:prstGeom prst="rect">
                <a:avLst/>
              </a:prstGeom>
              <a:noFill/>
            </p:spPr>
          </p:pic>
          <p:pic>
            <p:nvPicPr>
              <p:cNvPr id="103" name="Picture 12" descr="C:\Program Files\Microsoft Resource DVD Artwork\DVD_ART\Artwork_Imagery\HARDWARE_IMAGERY\Illustration - Misc Hardware\Windows Vista Illustration Icons\Server.png"/>
              <p:cNvPicPr>
                <a:picLocks noChangeAspect="1" noChangeArrowheads="1"/>
              </p:cNvPicPr>
              <p:nvPr/>
            </p:nvPicPr>
            <p:blipFill>
              <a:blip r:embed="rId4" cstate="print"/>
              <a:srcRect/>
              <a:stretch>
                <a:fillRect/>
              </a:stretch>
            </p:blipFill>
            <p:spPr bwMode="auto">
              <a:xfrm>
                <a:off x="3571875" y="2790553"/>
                <a:ext cx="387840" cy="530728"/>
              </a:xfrm>
              <a:prstGeom prst="rect">
                <a:avLst/>
              </a:prstGeom>
              <a:noFill/>
            </p:spPr>
          </p:pic>
          <p:pic>
            <p:nvPicPr>
              <p:cNvPr id="104" name="Picture 12" descr="C:\Program Files\Microsoft Resource DVD Artwork\DVD_ART\Artwork_Imagery\HARDWARE_IMAGERY\Illustration - Misc Hardware\Windows Vista Illustration Icons\Server.png"/>
              <p:cNvPicPr>
                <a:picLocks noChangeAspect="1" noChangeArrowheads="1"/>
              </p:cNvPicPr>
              <p:nvPr/>
            </p:nvPicPr>
            <p:blipFill>
              <a:blip r:embed="rId4" cstate="print"/>
              <a:srcRect/>
              <a:stretch>
                <a:fillRect/>
              </a:stretch>
            </p:blipFill>
            <p:spPr bwMode="auto">
              <a:xfrm>
                <a:off x="3571875" y="3371578"/>
                <a:ext cx="387840" cy="530728"/>
              </a:xfrm>
              <a:prstGeom prst="rect">
                <a:avLst/>
              </a:prstGeom>
              <a:noFill/>
            </p:spPr>
          </p:pic>
        </p:grpSp>
        <p:sp>
          <p:nvSpPr>
            <p:cNvPr id="96" name="Down Arrow 95"/>
            <p:cNvSpPr/>
            <p:nvPr/>
          </p:nvSpPr>
          <p:spPr bwMode="auto">
            <a:xfrm>
              <a:off x="533400" y="27336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97" name="Flowchart: Magnetic Disk 96"/>
            <p:cNvSpPr/>
            <p:nvPr/>
          </p:nvSpPr>
          <p:spPr bwMode="auto">
            <a:xfrm>
              <a:off x="495299" y="3095624"/>
              <a:ext cx="562769" cy="752475"/>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98" name="Rounded Rectangle 97"/>
            <p:cNvSpPr/>
            <p:nvPr/>
          </p:nvSpPr>
          <p:spPr bwMode="blackGray">
            <a:xfrm>
              <a:off x="371474" y="18669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rPr>
                <a:t>Application</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99" name="Snip Single Corner Rectangle 98"/>
            <p:cNvSpPr/>
            <p:nvPr/>
          </p:nvSpPr>
          <p:spPr bwMode="blackGray">
            <a:xfrm>
              <a:off x="1543050" y="2124075"/>
              <a:ext cx="86677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solidFill>
                    <a:schemeClr val="tx1"/>
                  </a:solidFill>
                  <a:effectLst>
                    <a:outerShdw blurRad="38100" dist="38100" dir="2700000" algn="tl">
                      <a:srgbClr val="000000">
                        <a:alpha val="43137"/>
                      </a:srgbClr>
                    </a:outerShdw>
                  </a:effectLst>
                </a:rPr>
                <a:t>BLOBs</a:t>
              </a:r>
            </a:p>
          </p:txBody>
        </p:sp>
        <p:pic>
          <p:nvPicPr>
            <p:cNvPr id="100" name="Picture 3"/>
            <p:cNvPicPr>
              <a:picLocks noChangeAspect="1" noChangeArrowheads="1"/>
            </p:cNvPicPr>
            <p:nvPr/>
          </p:nvPicPr>
          <p:blipFill>
            <a:blip r:embed="rId6" cstate="print"/>
            <a:srcRect/>
            <a:stretch>
              <a:fillRect/>
            </a:stretch>
          </p:blipFill>
          <p:spPr bwMode="auto">
            <a:xfrm>
              <a:off x="341148" y="2085975"/>
              <a:ext cx="889165" cy="522670"/>
            </a:xfrm>
            <a:prstGeom prst="rect">
              <a:avLst/>
            </a:prstGeom>
            <a:noFill/>
            <a:ln w="9525">
              <a:noFill/>
              <a:miter lim="800000"/>
              <a:headEnd/>
              <a:tailEnd/>
            </a:ln>
            <a:effectLst/>
          </p:spPr>
        </p:pic>
      </p:grpSp>
      <p:grpSp>
        <p:nvGrpSpPr>
          <p:cNvPr id="6" name="Group 104"/>
          <p:cNvGrpSpPr/>
          <p:nvPr/>
        </p:nvGrpSpPr>
        <p:grpSpPr>
          <a:xfrm>
            <a:off x="4200525" y="1580878"/>
            <a:ext cx="2286000" cy="2743200"/>
            <a:chOff x="2847975" y="1123678"/>
            <a:chExt cx="2286000" cy="2743200"/>
          </a:xfrm>
        </p:grpSpPr>
        <p:sp>
          <p:nvSpPr>
            <p:cNvPr id="106" name="Rectangle 105"/>
            <p:cNvSpPr/>
            <p:nvPr/>
          </p:nvSpPr>
          <p:spPr bwMode="auto">
            <a:xfrm>
              <a:off x="284797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solidFill>
                    <a:schemeClr val="tx1"/>
                  </a:solidFill>
                  <a:effectLst/>
                  <a:latin typeface="Segoe" pitchFamily="34" charset="0"/>
                </a:rPr>
                <a:t>Dedicated BLOB Store</a:t>
              </a:r>
            </a:p>
          </p:txBody>
        </p:sp>
        <p:sp>
          <p:nvSpPr>
            <p:cNvPr id="107" name="Down Arrow 106"/>
            <p:cNvSpPr/>
            <p:nvPr/>
          </p:nvSpPr>
          <p:spPr bwMode="auto">
            <a:xfrm>
              <a:off x="4391025"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08" name="Down Arrow 107"/>
            <p:cNvSpPr/>
            <p:nvPr/>
          </p:nvSpPr>
          <p:spPr bwMode="auto">
            <a:xfrm>
              <a:off x="3171825"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09" name="Flowchart: Magnetic Disk 108"/>
            <p:cNvSpPr/>
            <p:nvPr/>
          </p:nvSpPr>
          <p:spPr bwMode="auto">
            <a:xfrm>
              <a:off x="3133724" y="3057524"/>
              <a:ext cx="562769" cy="752475"/>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110" name="Rounded Rectangle 109"/>
            <p:cNvSpPr/>
            <p:nvPr/>
          </p:nvSpPr>
          <p:spPr bwMode="blackGray">
            <a:xfrm>
              <a:off x="300989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rPr>
                <a:t>Application</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endParaRPr>
            </a:p>
          </p:txBody>
        </p:sp>
        <p:pic>
          <p:nvPicPr>
            <p:cNvPr id="111" name="Picture 110" descr="centera.gif"/>
            <p:cNvPicPr>
              <a:picLocks noChangeAspect="1"/>
            </p:cNvPicPr>
            <p:nvPr/>
          </p:nvPicPr>
          <p:blipFill>
            <a:blip r:embed="rId7"/>
            <a:stretch>
              <a:fillRect/>
            </a:stretch>
          </p:blipFill>
          <p:spPr>
            <a:xfrm>
              <a:off x="4342312" y="3076575"/>
              <a:ext cx="477338" cy="738132"/>
            </a:xfrm>
            <a:prstGeom prst="rect">
              <a:avLst/>
            </a:prstGeom>
          </p:spPr>
        </p:pic>
        <p:sp>
          <p:nvSpPr>
            <p:cNvPr id="112" name="Snip Single Corner Rectangle 111"/>
            <p:cNvSpPr/>
            <p:nvPr/>
          </p:nvSpPr>
          <p:spPr bwMode="blackGray">
            <a:xfrm>
              <a:off x="4181475" y="2085975"/>
              <a:ext cx="86677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solidFill>
                    <a:schemeClr val="tx1"/>
                  </a:solidFill>
                  <a:effectLst>
                    <a:outerShdw blurRad="38100" dist="38100" dir="2700000" algn="tl">
                      <a:srgbClr val="000000">
                        <a:alpha val="43137"/>
                      </a:srgbClr>
                    </a:outerShdw>
                  </a:effectLst>
                </a:rPr>
                <a:t>BLOBs</a:t>
              </a:r>
            </a:p>
          </p:txBody>
        </p:sp>
        <p:pic>
          <p:nvPicPr>
            <p:cNvPr id="113" name="Picture 3"/>
            <p:cNvPicPr>
              <a:picLocks noChangeAspect="1" noChangeArrowheads="1"/>
            </p:cNvPicPr>
            <p:nvPr/>
          </p:nvPicPr>
          <p:blipFill>
            <a:blip r:embed="rId6" cstate="print"/>
            <a:srcRect/>
            <a:stretch>
              <a:fillRect/>
            </a:stretch>
          </p:blipFill>
          <p:spPr bwMode="auto">
            <a:xfrm>
              <a:off x="2979573" y="2047875"/>
              <a:ext cx="889165" cy="522670"/>
            </a:xfrm>
            <a:prstGeom prst="rect">
              <a:avLst/>
            </a:prstGeom>
            <a:noFill/>
            <a:ln w="9525">
              <a:noFill/>
              <a:miter lim="800000"/>
              <a:headEnd/>
              <a:tailEnd/>
            </a:ln>
            <a:effectLst/>
          </p:spPr>
        </p:pic>
      </p:grpSp>
      <p:grpSp>
        <p:nvGrpSpPr>
          <p:cNvPr id="7" name="Group 113"/>
          <p:cNvGrpSpPr/>
          <p:nvPr/>
        </p:nvGrpSpPr>
        <p:grpSpPr>
          <a:xfrm>
            <a:off x="6610350" y="1590403"/>
            <a:ext cx="2286000" cy="2743200"/>
            <a:chOff x="5534025" y="1123678"/>
            <a:chExt cx="2286000" cy="2743200"/>
          </a:xfrm>
        </p:grpSpPr>
        <p:sp>
          <p:nvSpPr>
            <p:cNvPr id="115" name="Rectangle 114"/>
            <p:cNvSpPr/>
            <p:nvPr/>
          </p:nvSpPr>
          <p:spPr bwMode="auto">
            <a:xfrm>
              <a:off x="553402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1" i="0" u="sng" strike="noStrike" cap="none" normalizeH="0" baseline="0" dirty="0" smtClean="0">
                  <a:solidFill>
                    <a:schemeClr val="tx1"/>
                  </a:solidFill>
                  <a:effectLst/>
                  <a:latin typeface="Segoe" pitchFamily="34" charset="0"/>
                </a:rPr>
                <a:t>Stor</a:t>
              </a:r>
              <a:r>
                <a:rPr lang="en-US" b="1" u="sng" dirty="0" smtClean="0">
                  <a:solidFill>
                    <a:schemeClr val="tx1"/>
                  </a:solidFill>
                  <a:latin typeface="Segoe" pitchFamily="34" charset="0"/>
                </a:rPr>
                <a:t>e BLOBs in Database</a:t>
              </a:r>
              <a:endParaRPr kumimoji="0" lang="en-US" b="1" i="0" u="sng" strike="noStrike" cap="none" normalizeH="0" baseline="0" dirty="0" smtClean="0">
                <a:solidFill>
                  <a:schemeClr val="tx1"/>
                </a:solidFill>
                <a:effectLst/>
                <a:latin typeface="Segoe" pitchFamily="34" charset="0"/>
              </a:endParaRPr>
            </a:p>
          </p:txBody>
        </p:sp>
        <p:sp>
          <p:nvSpPr>
            <p:cNvPr id="116" name="Down Arrow 115"/>
            <p:cNvSpPr/>
            <p:nvPr/>
          </p:nvSpPr>
          <p:spPr bwMode="auto">
            <a:xfrm rot="19409566">
              <a:off x="6000750"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17" name="Flowchart: Magnetic Disk 116"/>
            <p:cNvSpPr/>
            <p:nvPr/>
          </p:nvSpPr>
          <p:spPr bwMode="auto">
            <a:xfrm>
              <a:off x="6419849" y="3067049"/>
              <a:ext cx="562769" cy="752475"/>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118" name="Rounded Rectangle 117"/>
            <p:cNvSpPr/>
            <p:nvPr/>
          </p:nvSpPr>
          <p:spPr bwMode="blackGray">
            <a:xfrm>
              <a:off x="569594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400" dirty="0" smtClean="0">
                  <a:solidFill>
                    <a:schemeClr val="tx1"/>
                  </a:solidFill>
                  <a:effectLst>
                    <a:outerShdw blurRad="38100" dist="38100" dir="2700000" algn="tl">
                      <a:srgbClr val="000000">
                        <a:alpha val="43137"/>
                      </a:srgbClr>
                    </a:outerShdw>
                  </a:effectLst>
                </a:rPr>
                <a:t>Application</a:t>
              </a:r>
              <a:endParaRPr kumimoji="0" lang="en-US" sz="14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119" name="Snip Single Corner Rectangle 118"/>
            <p:cNvSpPr/>
            <p:nvPr/>
          </p:nvSpPr>
          <p:spPr bwMode="blackGray">
            <a:xfrm>
              <a:off x="6867525" y="2085975"/>
              <a:ext cx="86677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solidFill>
                    <a:schemeClr val="tx1"/>
                  </a:solidFill>
                  <a:effectLst>
                    <a:outerShdw blurRad="38100" dist="38100" dir="2700000" algn="tl">
                      <a:srgbClr val="000000">
                        <a:alpha val="43137"/>
                      </a:srgbClr>
                    </a:outerShdw>
                  </a:effectLst>
                </a:rPr>
                <a:t>BLOBs</a:t>
              </a:r>
            </a:p>
          </p:txBody>
        </p:sp>
        <p:pic>
          <p:nvPicPr>
            <p:cNvPr id="120" name="Picture 3"/>
            <p:cNvPicPr>
              <a:picLocks noChangeAspect="1" noChangeArrowheads="1"/>
            </p:cNvPicPr>
            <p:nvPr/>
          </p:nvPicPr>
          <p:blipFill>
            <a:blip r:embed="rId6" cstate="print"/>
            <a:srcRect/>
            <a:stretch>
              <a:fillRect/>
            </a:stretch>
          </p:blipFill>
          <p:spPr bwMode="auto">
            <a:xfrm>
              <a:off x="5665623" y="2047875"/>
              <a:ext cx="889165" cy="522670"/>
            </a:xfrm>
            <a:prstGeom prst="rect">
              <a:avLst/>
            </a:prstGeom>
            <a:noFill/>
            <a:ln w="9525">
              <a:noFill/>
              <a:miter lim="800000"/>
              <a:headEnd/>
              <a:tailEnd/>
            </a:ln>
            <a:effectLst/>
          </p:spPr>
        </p:pic>
        <p:sp>
          <p:nvSpPr>
            <p:cNvPr id="121" name="Down Arrow 120"/>
            <p:cNvSpPr/>
            <p:nvPr/>
          </p:nvSpPr>
          <p:spPr bwMode="auto">
            <a:xfrm rot="2190434" flipH="1">
              <a:off x="6858001" y="2743200"/>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a:t>SQL Se</a:t>
            </a:r>
            <a:r>
              <a:rPr lang="en-US" dirty="0" smtClean="0"/>
              <a:t>r</a:t>
            </a:r>
            <a:r>
              <a:rPr lang="en-US" dirty="0"/>
              <a:t>ver 2008 </a:t>
            </a:r>
            <a:r>
              <a:rPr lang="en-US" dirty="0" smtClean="0"/>
              <a:t>BLOBs</a:t>
            </a:r>
            <a:endParaRPr lang="en-US" dirty="0"/>
          </a:p>
        </p:txBody>
      </p:sp>
      <p:sp>
        <p:nvSpPr>
          <p:cNvPr id="40" name="Left Arrow 39"/>
          <p:cNvSpPr/>
          <p:nvPr/>
        </p:nvSpPr>
        <p:spPr bwMode="auto">
          <a:xfrm>
            <a:off x="357051" y="5131295"/>
            <a:ext cx="3352800" cy="1106507"/>
          </a:xfrm>
          <a:prstGeom prst="left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latin typeface="Segoe" pitchFamily="34" charset="0"/>
              </a:rPr>
              <a:t>Remote BLOB Storage</a:t>
            </a:r>
          </a:p>
        </p:txBody>
      </p:sp>
      <p:sp>
        <p:nvSpPr>
          <p:cNvPr id="41" name="Left Arrow 40"/>
          <p:cNvSpPr/>
          <p:nvPr/>
        </p:nvSpPr>
        <p:spPr bwMode="auto">
          <a:xfrm flipH="1">
            <a:off x="5538651" y="5131294"/>
            <a:ext cx="3429000" cy="1106508"/>
          </a:xfrm>
          <a:prstGeom prst="leftArrow">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dirty="0" smtClean="0">
                <a:solidFill>
                  <a:schemeClr val="tx1"/>
                </a:solidFill>
                <a:latin typeface="Segoe" pitchFamily="34" charset="0"/>
              </a:rPr>
              <a:t>FILESTREAM Storage</a:t>
            </a:r>
            <a:endParaRPr kumimoji="0" lang="en-US" b="0" i="0" u="none" strike="noStrike" cap="none" normalizeH="0" baseline="0" dirty="0" smtClean="0">
              <a:solidFill>
                <a:schemeClr val="tx1"/>
              </a:solidFill>
              <a:effectLst/>
              <a:latin typeface="Segoe" pitchFamily="34" charset="0"/>
            </a:endParaRPr>
          </a:p>
        </p:txBody>
      </p:sp>
      <p:sp>
        <p:nvSpPr>
          <p:cNvPr id="65" name="Rectangle 64"/>
          <p:cNvSpPr/>
          <p:nvPr/>
        </p:nvSpPr>
        <p:spPr bwMode="auto">
          <a:xfrm>
            <a:off x="3845650" y="5409855"/>
            <a:ext cx="1524000" cy="557416"/>
          </a:xfrm>
          <a:prstGeom prst="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solidFill>
                  <a:schemeClr val="tx1"/>
                </a:solidFill>
                <a:effectLst/>
                <a:latin typeface="Segoe" pitchFamily="34" charset="0"/>
              </a:rPr>
              <a:t>SQL BLOB</a:t>
            </a:r>
          </a:p>
        </p:txBody>
      </p:sp>
      <p:grpSp>
        <p:nvGrpSpPr>
          <p:cNvPr id="3" name="Group 56"/>
          <p:cNvGrpSpPr/>
          <p:nvPr/>
        </p:nvGrpSpPr>
        <p:grpSpPr>
          <a:xfrm>
            <a:off x="7750206" y="97658"/>
            <a:ext cx="1393794" cy="739516"/>
            <a:chOff x="7483562" y="0"/>
            <a:chExt cx="1660438" cy="899314"/>
          </a:xfrm>
        </p:grpSpPr>
        <p:pic>
          <p:nvPicPr>
            <p:cNvPr id="58"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72" name="TextBox 71"/>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grpSp>
        <p:nvGrpSpPr>
          <p:cNvPr id="4" name="Group 81"/>
          <p:cNvGrpSpPr/>
          <p:nvPr/>
        </p:nvGrpSpPr>
        <p:grpSpPr>
          <a:xfrm>
            <a:off x="990600" y="1828800"/>
            <a:ext cx="1742774" cy="2505338"/>
            <a:chOff x="2847975" y="1123678"/>
            <a:chExt cx="2286000" cy="2743200"/>
          </a:xfrm>
        </p:grpSpPr>
        <p:sp>
          <p:nvSpPr>
            <p:cNvPr id="83" name="Rectangle 82"/>
            <p:cNvSpPr/>
            <p:nvPr/>
          </p:nvSpPr>
          <p:spPr bwMode="auto">
            <a:xfrm>
              <a:off x="284797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smtClean="0">
                  <a:solidFill>
                    <a:schemeClr val="tx1"/>
                  </a:solidFill>
                  <a:effectLst/>
                  <a:latin typeface="Segoe" pitchFamily="34" charset="0"/>
                </a:rPr>
                <a:t>Dedicated BLOB Store</a:t>
              </a:r>
            </a:p>
          </p:txBody>
        </p:sp>
        <p:sp>
          <p:nvSpPr>
            <p:cNvPr id="84" name="Down Arrow 83"/>
            <p:cNvSpPr/>
            <p:nvPr/>
          </p:nvSpPr>
          <p:spPr bwMode="auto">
            <a:xfrm>
              <a:off x="4391025"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85" name="Down Arrow 84"/>
            <p:cNvSpPr/>
            <p:nvPr/>
          </p:nvSpPr>
          <p:spPr bwMode="auto">
            <a:xfrm>
              <a:off x="3171825"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86" name="Flowchart: Magnetic Disk 85"/>
            <p:cNvSpPr/>
            <p:nvPr/>
          </p:nvSpPr>
          <p:spPr bwMode="auto">
            <a:xfrm>
              <a:off x="3051818" y="3057524"/>
              <a:ext cx="726579" cy="752475"/>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87" name="Rounded Rectangle 86"/>
            <p:cNvSpPr/>
            <p:nvPr/>
          </p:nvSpPr>
          <p:spPr bwMode="blackGray">
            <a:xfrm>
              <a:off x="300989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000" dirty="0" smtClean="0">
                  <a:solidFill>
                    <a:schemeClr val="tx1"/>
                  </a:solidFill>
                  <a:effectLst>
                    <a:outerShdw blurRad="38100" dist="38100" dir="2700000" algn="tl">
                      <a:srgbClr val="000000">
                        <a:alpha val="43137"/>
                      </a:srgbClr>
                    </a:outerShdw>
                  </a:effectLst>
                </a:rPr>
                <a:t>Application</a:t>
              </a: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endParaRPr>
            </a:p>
          </p:txBody>
        </p:sp>
        <p:pic>
          <p:nvPicPr>
            <p:cNvPr id="88" name="Picture 87" descr="centera.gif"/>
            <p:cNvPicPr>
              <a:picLocks noChangeAspect="1"/>
            </p:cNvPicPr>
            <p:nvPr/>
          </p:nvPicPr>
          <p:blipFill>
            <a:blip r:embed="rId4"/>
            <a:stretch>
              <a:fillRect/>
            </a:stretch>
          </p:blipFill>
          <p:spPr>
            <a:xfrm>
              <a:off x="4342312" y="3076575"/>
              <a:ext cx="477338" cy="738132"/>
            </a:xfrm>
            <a:prstGeom prst="rect">
              <a:avLst/>
            </a:prstGeom>
          </p:spPr>
        </p:pic>
        <p:sp>
          <p:nvSpPr>
            <p:cNvPr id="89" name="Snip Single Corner Rectangle 88"/>
            <p:cNvSpPr/>
            <p:nvPr/>
          </p:nvSpPr>
          <p:spPr bwMode="blackGray">
            <a:xfrm>
              <a:off x="4046485" y="2085975"/>
              <a:ext cx="100176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solidFill>
                    <a:schemeClr val="tx1"/>
                  </a:solidFill>
                  <a:effectLst>
                    <a:outerShdw blurRad="38100" dist="38100" dir="2700000" algn="tl">
                      <a:srgbClr val="000000">
                        <a:alpha val="43137"/>
                      </a:srgbClr>
                    </a:outerShdw>
                  </a:effectLst>
                </a:rPr>
                <a:t>BLOB</a:t>
              </a:r>
            </a:p>
          </p:txBody>
        </p:sp>
        <p:pic>
          <p:nvPicPr>
            <p:cNvPr id="90" name="Picture 3"/>
            <p:cNvPicPr>
              <a:picLocks noChangeAspect="1" noChangeArrowheads="1"/>
            </p:cNvPicPr>
            <p:nvPr/>
          </p:nvPicPr>
          <p:blipFill>
            <a:blip r:embed="rId5" cstate="print"/>
            <a:srcRect/>
            <a:stretch>
              <a:fillRect/>
            </a:stretch>
          </p:blipFill>
          <p:spPr bwMode="auto">
            <a:xfrm>
              <a:off x="2979573" y="2047875"/>
              <a:ext cx="889165" cy="522670"/>
            </a:xfrm>
            <a:prstGeom prst="rect">
              <a:avLst/>
            </a:prstGeom>
            <a:noFill/>
            <a:ln w="9525">
              <a:noFill/>
              <a:miter lim="800000"/>
              <a:headEnd/>
              <a:tailEnd/>
            </a:ln>
            <a:effectLst/>
          </p:spPr>
        </p:pic>
      </p:grpSp>
      <p:grpSp>
        <p:nvGrpSpPr>
          <p:cNvPr id="5" name="Group 90"/>
          <p:cNvGrpSpPr/>
          <p:nvPr/>
        </p:nvGrpSpPr>
        <p:grpSpPr>
          <a:xfrm>
            <a:off x="3810000" y="1981200"/>
            <a:ext cx="1600050" cy="2352938"/>
            <a:chOff x="5534025" y="1123678"/>
            <a:chExt cx="2286000" cy="2743200"/>
          </a:xfrm>
        </p:grpSpPr>
        <p:sp>
          <p:nvSpPr>
            <p:cNvPr id="92" name="Rectangle 91"/>
            <p:cNvSpPr/>
            <p:nvPr/>
          </p:nvSpPr>
          <p:spPr bwMode="auto">
            <a:xfrm>
              <a:off x="553402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smtClean="0">
                  <a:solidFill>
                    <a:schemeClr val="tx1"/>
                  </a:solidFill>
                  <a:effectLst/>
                  <a:latin typeface="Segoe" pitchFamily="34" charset="0"/>
                </a:rPr>
                <a:t>Stor</a:t>
              </a:r>
              <a:r>
                <a:rPr lang="en-US" sz="1100" b="1" u="sng" dirty="0" smtClean="0">
                  <a:solidFill>
                    <a:schemeClr val="tx1"/>
                  </a:solidFill>
                  <a:latin typeface="Segoe" pitchFamily="34" charset="0"/>
                </a:rPr>
                <a:t>e BLOBs in Database</a:t>
              </a:r>
              <a:endParaRPr kumimoji="0" lang="en-US" sz="1100" b="1" i="0" u="sng" strike="noStrike" cap="none" normalizeH="0" baseline="0" dirty="0" smtClean="0">
                <a:solidFill>
                  <a:schemeClr val="tx1"/>
                </a:solidFill>
                <a:effectLst/>
                <a:latin typeface="Segoe" pitchFamily="34" charset="0"/>
              </a:endParaRPr>
            </a:p>
          </p:txBody>
        </p:sp>
        <p:sp>
          <p:nvSpPr>
            <p:cNvPr id="93" name="Down Arrow 92"/>
            <p:cNvSpPr/>
            <p:nvPr/>
          </p:nvSpPr>
          <p:spPr bwMode="auto">
            <a:xfrm rot="19409566">
              <a:off x="6000750"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94" name="Flowchart: Magnetic Disk 93"/>
            <p:cNvSpPr/>
            <p:nvPr/>
          </p:nvSpPr>
          <p:spPr bwMode="auto">
            <a:xfrm>
              <a:off x="6291455" y="3067048"/>
              <a:ext cx="819556" cy="752475"/>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95" name="Rounded Rectangle 94"/>
            <p:cNvSpPr/>
            <p:nvPr/>
          </p:nvSpPr>
          <p:spPr bwMode="blackGray">
            <a:xfrm>
              <a:off x="569594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000" dirty="0" smtClean="0">
                  <a:solidFill>
                    <a:schemeClr val="tx1"/>
                  </a:solidFill>
                  <a:effectLst>
                    <a:outerShdw blurRad="38100" dist="38100" dir="2700000" algn="tl">
                      <a:srgbClr val="000000">
                        <a:alpha val="43137"/>
                      </a:srgbClr>
                    </a:outerShdw>
                  </a:effectLst>
                </a:rPr>
                <a:t>Application</a:t>
              </a: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96" name="Snip Single Corner Rectangle 95"/>
            <p:cNvSpPr/>
            <p:nvPr/>
          </p:nvSpPr>
          <p:spPr bwMode="blackGray">
            <a:xfrm>
              <a:off x="6716765" y="2085975"/>
              <a:ext cx="101753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solidFill>
                    <a:schemeClr val="tx1"/>
                  </a:solidFill>
                  <a:effectLst>
                    <a:outerShdw blurRad="38100" dist="38100" dir="2700000" algn="tl">
                      <a:srgbClr val="000000">
                        <a:alpha val="43137"/>
                      </a:srgbClr>
                    </a:outerShdw>
                  </a:effectLst>
                </a:rPr>
                <a:t>BLOB</a:t>
              </a:r>
            </a:p>
          </p:txBody>
        </p:sp>
        <p:pic>
          <p:nvPicPr>
            <p:cNvPr id="97" name="Picture 3"/>
            <p:cNvPicPr>
              <a:picLocks noChangeAspect="1" noChangeArrowheads="1"/>
            </p:cNvPicPr>
            <p:nvPr/>
          </p:nvPicPr>
          <p:blipFill>
            <a:blip r:embed="rId5" cstate="print"/>
            <a:srcRect/>
            <a:stretch>
              <a:fillRect/>
            </a:stretch>
          </p:blipFill>
          <p:spPr bwMode="auto">
            <a:xfrm>
              <a:off x="5665623" y="2047875"/>
              <a:ext cx="889165" cy="522670"/>
            </a:xfrm>
            <a:prstGeom prst="rect">
              <a:avLst/>
            </a:prstGeom>
            <a:noFill/>
            <a:ln w="9525">
              <a:noFill/>
              <a:miter lim="800000"/>
              <a:headEnd/>
              <a:tailEnd/>
            </a:ln>
            <a:effectLst/>
          </p:spPr>
        </p:pic>
        <p:sp>
          <p:nvSpPr>
            <p:cNvPr id="98" name="Down Arrow 97"/>
            <p:cNvSpPr/>
            <p:nvPr/>
          </p:nvSpPr>
          <p:spPr bwMode="auto">
            <a:xfrm rot="2190434" flipH="1">
              <a:off x="6858001" y="2743200"/>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grpSp>
        <p:nvGrpSpPr>
          <p:cNvPr id="6" name="Group 114"/>
          <p:cNvGrpSpPr/>
          <p:nvPr/>
        </p:nvGrpSpPr>
        <p:grpSpPr>
          <a:xfrm>
            <a:off x="6629400" y="1828802"/>
            <a:ext cx="1685926" cy="2429138"/>
            <a:chOff x="6315075" y="2847703"/>
            <a:chExt cx="1380744" cy="1947672"/>
          </a:xfrm>
        </p:grpSpPr>
        <p:grpSp>
          <p:nvGrpSpPr>
            <p:cNvPr id="7" name="Group 98"/>
            <p:cNvGrpSpPr/>
            <p:nvPr/>
          </p:nvGrpSpPr>
          <p:grpSpPr>
            <a:xfrm>
              <a:off x="6315075" y="2847703"/>
              <a:ext cx="1380744" cy="1947672"/>
              <a:chOff x="5534025" y="1123678"/>
              <a:chExt cx="2286000" cy="2743200"/>
            </a:xfrm>
          </p:grpSpPr>
          <p:sp>
            <p:nvSpPr>
              <p:cNvPr id="100" name="Rectangle 99"/>
              <p:cNvSpPr/>
              <p:nvPr/>
            </p:nvSpPr>
            <p:spPr bwMode="auto">
              <a:xfrm>
                <a:off x="553402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1" i="0" u="sng" strike="noStrike" cap="none" normalizeH="0" baseline="0" dirty="0" smtClean="0">
                    <a:solidFill>
                      <a:schemeClr val="tx1"/>
                    </a:solidFill>
                    <a:effectLst/>
                    <a:latin typeface="Segoe" pitchFamily="34" charset="0"/>
                  </a:rPr>
                  <a:t>Stor</a:t>
                </a:r>
                <a:r>
                  <a:rPr lang="en-US" sz="1100" b="1" u="sng" dirty="0" smtClean="0">
                    <a:solidFill>
                      <a:schemeClr val="tx1"/>
                    </a:solidFill>
                    <a:latin typeface="Segoe" pitchFamily="34" charset="0"/>
                  </a:rPr>
                  <a:t>e BLOBs in DB + File System</a:t>
                </a:r>
                <a:endParaRPr kumimoji="0" lang="en-US" sz="1100" b="1" i="0" u="sng" strike="noStrike" cap="none" normalizeH="0" baseline="0" dirty="0" smtClean="0">
                  <a:solidFill>
                    <a:schemeClr val="tx1"/>
                  </a:solidFill>
                  <a:effectLst/>
                  <a:latin typeface="Segoe" pitchFamily="34" charset="0"/>
                </a:endParaRPr>
              </a:p>
            </p:txBody>
          </p:sp>
          <p:sp>
            <p:nvSpPr>
              <p:cNvPr id="101" name="Down Arrow 100"/>
              <p:cNvSpPr/>
              <p:nvPr/>
            </p:nvSpPr>
            <p:spPr bwMode="auto">
              <a:xfrm rot="19409566">
                <a:off x="6000750"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103" name="Rounded Rectangle 102"/>
              <p:cNvSpPr/>
              <p:nvPr/>
            </p:nvSpPr>
            <p:spPr bwMode="blackGray">
              <a:xfrm>
                <a:off x="569594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000" dirty="0" smtClean="0">
                    <a:solidFill>
                      <a:schemeClr val="tx1"/>
                    </a:solidFill>
                    <a:effectLst>
                      <a:outerShdw blurRad="38100" dist="38100" dir="2700000" algn="tl">
                        <a:srgbClr val="000000">
                          <a:alpha val="43137"/>
                        </a:srgbClr>
                      </a:outerShdw>
                    </a:effectLst>
                  </a:rPr>
                  <a:t>Application</a:t>
                </a:r>
                <a:endParaRPr kumimoji="0" lang="en-US" sz="10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104" name="Snip Single Corner Rectangle 103"/>
              <p:cNvSpPr/>
              <p:nvPr/>
            </p:nvSpPr>
            <p:spPr bwMode="blackGray">
              <a:xfrm>
                <a:off x="6716765" y="2085975"/>
                <a:ext cx="101753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solidFill>
                      <a:schemeClr val="tx1"/>
                    </a:solidFill>
                    <a:effectLst>
                      <a:outerShdw blurRad="38100" dist="38100" dir="2700000" algn="tl">
                        <a:srgbClr val="000000">
                          <a:alpha val="43137"/>
                        </a:srgbClr>
                      </a:outerShdw>
                    </a:effectLst>
                  </a:rPr>
                  <a:t>BLOB</a:t>
                </a:r>
              </a:p>
            </p:txBody>
          </p:sp>
          <p:pic>
            <p:nvPicPr>
              <p:cNvPr id="105" name="Picture 3"/>
              <p:cNvPicPr>
                <a:picLocks noChangeAspect="1" noChangeArrowheads="1"/>
              </p:cNvPicPr>
              <p:nvPr/>
            </p:nvPicPr>
            <p:blipFill>
              <a:blip r:embed="rId5" cstate="print"/>
              <a:srcRect/>
              <a:stretch>
                <a:fillRect/>
              </a:stretch>
            </p:blipFill>
            <p:spPr bwMode="auto">
              <a:xfrm>
                <a:off x="5665623" y="2047875"/>
                <a:ext cx="889165" cy="522670"/>
              </a:xfrm>
              <a:prstGeom prst="rect">
                <a:avLst/>
              </a:prstGeom>
              <a:noFill/>
              <a:ln w="9525">
                <a:noFill/>
                <a:miter lim="800000"/>
                <a:headEnd/>
                <a:tailEnd/>
              </a:ln>
              <a:effectLst/>
            </p:spPr>
          </p:pic>
          <p:sp>
            <p:nvSpPr>
              <p:cNvPr id="106" name="Down Arrow 105"/>
              <p:cNvSpPr/>
              <p:nvPr/>
            </p:nvSpPr>
            <p:spPr bwMode="auto">
              <a:xfrm rot="2190434" flipH="1">
                <a:off x="6858001" y="2743200"/>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grpSp>
          <p:nvGrpSpPr>
            <p:cNvPr id="8" name="Group 111"/>
            <p:cNvGrpSpPr/>
            <p:nvPr/>
          </p:nvGrpSpPr>
          <p:grpSpPr>
            <a:xfrm>
              <a:off x="6562725" y="4238622"/>
              <a:ext cx="904875" cy="514351"/>
              <a:chOff x="6228536" y="3619500"/>
              <a:chExt cx="1467663" cy="697967"/>
            </a:xfrm>
          </p:grpSpPr>
          <p:sp>
            <p:nvSpPr>
              <p:cNvPr id="39" name="Rounded Rectangle 38"/>
              <p:cNvSpPr/>
              <p:nvPr/>
            </p:nvSpPr>
            <p:spPr bwMode="auto">
              <a:xfrm>
                <a:off x="6228536" y="3619500"/>
                <a:ext cx="1467663" cy="697967"/>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69" name="Flowchart: Magnetic Disk 68"/>
              <p:cNvSpPr/>
              <p:nvPr/>
            </p:nvSpPr>
            <p:spPr bwMode="auto">
              <a:xfrm>
                <a:off x="6383028" y="3650130"/>
                <a:ext cx="801124" cy="395970"/>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70" name="AutoShape 8"/>
              <p:cNvSpPr>
                <a:spLocks noChangeArrowheads="1"/>
              </p:cNvSpPr>
              <p:nvPr/>
            </p:nvSpPr>
            <p:spPr bwMode="auto">
              <a:xfrm>
                <a:off x="7250827" y="3993031"/>
                <a:ext cx="304800" cy="270933"/>
              </a:xfrm>
              <a:prstGeom prst="flowChartPunchedCard">
                <a:avLst/>
              </a:prstGeom>
              <a:solidFill>
                <a:srgbClr val="003300"/>
              </a:solidFill>
              <a:ln w="12700">
                <a:solidFill>
                  <a:schemeClr val="tx1"/>
                </a:solidFill>
                <a:miter lim="800000"/>
                <a:headEnd/>
                <a:tailEnd/>
              </a:ln>
              <a:effectLst/>
            </p:spPr>
            <p:txBody>
              <a:bodyPr wrap="none" anchor="ctr"/>
              <a:lstStyle/>
              <a:p>
                <a:endParaRPr lang="en-US" sz="1400"/>
              </a:p>
            </p:txBody>
          </p:sp>
          <p:cxnSp>
            <p:nvCxnSpPr>
              <p:cNvPr id="71" name="Shape 70"/>
              <p:cNvCxnSpPr>
                <a:stCxn id="69" idx="4"/>
                <a:endCxn id="70" idx="0"/>
              </p:cNvCxnSpPr>
              <p:nvPr/>
            </p:nvCxnSpPr>
            <p:spPr bwMode="auto">
              <a:xfrm>
                <a:off x="7184152" y="3848115"/>
                <a:ext cx="219075" cy="144915"/>
              </a:xfrm>
              <a:prstGeom prst="bentConnector2">
                <a:avLst/>
              </a:prstGeom>
              <a:ln>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grpSp>
      </p:gr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FILESTREAM</a:t>
            </a:r>
            <a:endParaRPr lang="en-US" dirty="0"/>
          </a:p>
        </p:txBody>
      </p:sp>
      <p:sp>
        <p:nvSpPr>
          <p:cNvPr id="21" name="Content Placeholder 20"/>
          <p:cNvSpPr>
            <a:spLocks noGrp="1"/>
          </p:cNvSpPr>
          <p:nvPr>
            <p:ph sz="half" idx="1"/>
          </p:nvPr>
        </p:nvSpPr>
        <p:spPr>
          <a:xfrm>
            <a:off x="2945331" y="1411553"/>
            <a:ext cx="5817669" cy="6100131"/>
          </a:xfrm>
        </p:spPr>
        <p:txBody>
          <a:bodyPr/>
          <a:lstStyle/>
          <a:p>
            <a:r>
              <a:rPr lang="en-US" sz="2200" dirty="0" smtClean="0"/>
              <a:t>Storage Attribute on VARBINARY(MAX)</a:t>
            </a:r>
          </a:p>
          <a:p>
            <a:pPr lvl="1"/>
            <a:r>
              <a:rPr lang="en-US" sz="1800" dirty="0" smtClean="0"/>
              <a:t>Works with integrated FTS</a:t>
            </a:r>
          </a:p>
          <a:p>
            <a:r>
              <a:rPr lang="en-US" sz="2200" dirty="0" smtClean="0"/>
              <a:t>Unstructured data stored directly in the file system (requires NTFS)</a:t>
            </a:r>
          </a:p>
          <a:p>
            <a:r>
              <a:rPr lang="en-US" sz="2200" dirty="0" smtClean="0"/>
              <a:t>Dual Programming Model</a:t>
            </a:r>
          </a:p>
          <a:p>
            <a:pPr lvl="1"/>
            <a:r>
              <a:rPr lang="en-US" sz="2000" dirty="0" smtClean="0"/>
              <a:t>TSQL (Same as SQL BLOB)</a:t>
            </a:r>
          </a:p>
          <a:p>
            <a:pPr lvl="1"/>
            <a:r>
              <a:rPr lang="en-US" sz="2000" dirty="0" smtClean="0"/>
              <a:t>Win32 Streaming APIs with T-SQL transactional semantics</a:t>
            </a:r>
          </a:p>
          <a:p>
            <a:r>
              <a:rPr lang="en-US" sz="2200" dirty="0" smtClean="0"/>
              <a:t>Data Consistency</a:t>
            </a:r>
          </a:p>
          <a:p>
            <a:r>
              <a:rPr lang="en-US" sz="2200" dirty="0" smtClean="0"/>
              <a:t>Integrated Manageability</a:t>
            </a:r>
          </a:p>
          <a:p>
            <a:pPr lvl="1"/>
            <a:r>
              <a:rPr lang="en-US" sz="1800" dirty="0" smtClean="0"/>
              <a:t>Back Up / Restore</a:t>
            </a:r>
          </a:p>
          <a:p>
            <a:pPr lvl="1"/>
            <a:r>
              <a:rPr lang="en-US" sz="1800" dirty="0" smtClean="0"/>
              <a:t>Administration</a:t>
            </a:r>
          </a:p>
          <a:p>
            <a:r>
              <a:rPr lang="en-US" sz="2200" dirty="0" smtClean="0"/>
              <a:t>Size limit is the file system volume size</a:t>
            </a:r>
          </a:p>
          <a:p>
            <a:r>
              <a:rPr lang="en-US" sz="2200" dirty="0" smtClean="0"/>
              <a:t>SQL Server Security Stack</a:t>
            </a:r>
          </a:p>
          <a:p>
            <a:endParaRPr lang="en-US" dirty="0"/>
          </a:p>
        </p:txBody>
      </p:sp>
      <p:grpSp>
        <p:nvGrpSpPr>
          <p:cNvPr id="2" name="Group 18"/>
          <p:cNvGrpSpPr/>
          <p:nvPr/>
        </p:nvGrpSpPr>
        <p:grpSpPr>
          <a:xfrm>
            <a:off x="7750206" y="97658"/>
            <a:ext cx="1393794" cy="739516"/>
            <a:chOff x="7483562" y="0"/>
            <a:chExt cx="1660438" cy="899314"/>
          </a:xfrm>
        </p:grpSpPr>
        <p:pic>
          <p:nvPicPr>
            <p:cNvPr id="22"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23" name="TextBox 22"/>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grpSp>
        <p:nvGrpSpPr>
          <p:cNvPr id="3" name="Group 27"/>
          <p:cNvGrpSpPr/>
          <p:nvPr/>
        </p:nvGrpSpPr>
        <p:grpSpPr>
          <a:xfrm>
            <a:off x="266700" y="1800225"/>
            <a:ext cx="2495550" cy="3371849"/>
            <a:chOff x="6315075" y="2847703"/>
            <a:chExt cx="1380744" cy="1947672"/>
          </a:xfrm>
        </p:grpSpPr>
        <p:grpSp>
          <p:nvGrpSpPr>
            <p:cNvPr id="4" name="Group 98"/>
            <p:cNvGrpSpPr/>
            <p:nvPr/>
          </p:nvGrpSpPr>
          <p:grpSpPr>
            <a:xfrm>
              <a:off x="6315075" y="2847703"/>
              <a:ext cx="1380744" cy="1947672"/>
              <a:chOff x="5534025" y="1123678"/>
              <a:chExt cx="2286000" cy="2743200"/>
            </a:xfrm>
          </p:grpSpPr>
          <p:sp>
            <p:nvSpPr>
              <p:cNvPr id="35" name="Rectangle 34"/>
              <p:cNvSpPr/>
              <p:nvPr/>
            </p:nvSpPr>
            <p:spPr bwMode="auto">
              <a:xfrm>
                <a:off x="5534025" y="1123678"/>
                <a:ext cx="2286000" cy="2743200"/>
              </a:xfrm>
              <a:prstGeom prst="rect">
                <a:avLst/>
              </a:prstGeom>
              <a:solidFill>
                <a:schemeClr val="accent6">
                  <a:lumMod val="75000"/>
                </a:schemeClr>
              </a:solidFill>
              <a:ln>
                <a:headEnd type="none" w="med" len="med"/>
                <a:tailEnd type="none" w="med" len="med"/>
              </a:ln>
            </p:spPr>
            <p:style>
              <a:lnRef idx="1">
                <a:schemeClr val="accent6"/>
              </a:lnRef>
              <a:fillRef idx="3">
                <a:schemeClr val="accent6"/>
              </a:fillRef>
              <a:effectRef idx="2">
                <a:schemeClr val="accent6"/>
              </a:effectRef>
              <a:fontRef idx="minor">
                <a:schemeClr val="lt1"/>
              </a:fontRef>
            </p:style>
            <p:txBody>
              <a:bodyPr vert="horz" wrap="square" lIns="109728" tIns="54864" rIns="109728" bIns="54864" numCol="1" rtlCol="0" anchor="t"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1" i="0" u="sng" strike="noStrike" cap="none" normalizeH="0" baseline="0" dirty="0" smtClean="0">
                    <a:solidFill>
                      <a:schemeClr val="tx1"/>
                    </a:solidFill>
                    <a:effectLst/>
                    <a:latin typeface="Segoe" pitchFamily="34" charset="0"/>
                  </a:rPr>
                  <a:t>Stor</a:t>
                </a:r>
                <a:r>
                  <a:rPr lang="en-US" sz="2000" b="1" u="sng" dirty="0" smtClean="0">
                    <a:solidFill>
                      <a:schemeClr val="tx1"/>
                    </a:solidFill>
                    <a:latin typeface="Segoe" pitchFamily="34" charset="0"/>
                  </a:rPr>
                  <a:t>e BLOBs in DB + File System</a:t>
                </a:r>
                <a:endParaRPr kumimoji="0" lang="en-US" sz="2000" b="1" i="0" u="sng" strike="noStrike" cap="none" normalizeH="0" baseline="0" dirty="0" smtClean="0">
                  <a:solidFill>
                    <a:schemeClr val="tx1"/>
                  </a:solidFill>
                  <a:effectLst/>
                  <a:latin typeface="Segoe" pitchFamily="34" charset="0"/>
                </a:endParaRPr>
              </a:p>
            </p:txBody>
          </p:sp>
          <p:sp>
            <p:nvSpPr>
              <p:cNvPr id="36" name="Down Arrow 35"/>
              <p:cNvSpPr/>
              <p:nvPr/>
            </p:nvSpPr>
            <p:spPr bwMode="auto">
              <a:xfrm rot="19409566">
                <a:off x="6000750" y="2695575"/>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37" name="Rounded Rectangle 36"/>
              <p:cNvSpPr/>
              <p:nvPr/>
            </p:nvSpPr>
            <p:spPr bwMode="blackGray">
              <a:xfrm>
                <a:off x="5695949" y="1828800"/>
                <a:ext cx="2009775" cy="247649"/>
              </a:xfrm>
              <a:prstGeom prst="roundRect">
                <a:avLst/>
              </a:prstGeom>
              <a:ln>
                <a:headEnd type="none" w="med" len="med"/>
                <a:tailEnd type="none" w="med" len="med"/>
              </a:ln>
            </p:spPr>
            <p:style>
              <a:lnRef idx="0">
                <a:schemeClr val="accent1"/>
              </a:lnRef>
              <a:fillRef idx="3">
                <a:schemeClr val="accent1"/>
              </a:fillRef>
              <a:effectRef idx="3">
                <a:schemeClr val="accent1"/>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effectLst>
                      <a:outerShdw blurRad="38100" dist="38100" dir="2700000" algn="tl">
                        <a:srgbClr val="000000">
                          <a:alpha val="43137"/>
                        </a:srgbClr>
                      </a:outerShdw>
                    </a:effectLst>
                  </a:rPr>
                  <a:t>Application</a:t>
                </a:r>
                <a:endParaRPr kumimoji="0" lang="en-US" sz="1200" b="0" i="0" u="none" strike="noStrike" cap="none" normalizeH="0" baseline="0" dirty="0" smtClean="0">
                  <a:solidFill>
                    <a:schemeClr val="tx1"/>
                  </a:solidFill>
                  <a:effectLst>
                    <a:outerShdw blurRad="38100" dist="38100" dir="2700000" algn="tl">
                      <a:srgbClr val="000000">
                        <a:alpha val="43137"/>
                      </a:srgbClr>
                    </a:outerShdw>
                  </a:effectLst>
                </a:endParaRPr>
              </a:p>
            </p:txBody>
          </p:sp>
          <p:sp>
            <p:nvSpPr>
              <p:cNvPr id="38" name="Snip Single Corner Rectangle 37"/>
              <p:cNvSpPr/>
              <p:nvPr/>
            </p:nvSpPr>
            <p:spPr bwMode="blackGray">
              <a:xfrm>
                <a:off x="6716765" y="2085975"/>
                <a:ext cx="1017535" cy="485776"/>
              </a:xfrm>
              <a:prstGeom prst="snip1Rect">
                <a:avLst>
                  <a:gd name="adj" fmla="val 26042"/>
                </a:avLst>
              </a:prstGeom>
              <a:solidFill>
                <a:schemeClr val="accent2">
                  <a:lumMod val="50000"/>
                </a:schemeClr>
              </a:solidFill>
              <a:ln>
                <a:noFill/>
                <a:headEnd type="none" w="med" len="med"/>
                <a:tailEnd type="none" w="med" len="med"/>
              </a:ln>
              <a:effectLst/>
              <a:scene3d>
                <a:camera prst="orthographicFront">
                  <a:rot lat="0" lon="0" rev="0"/>
                </a:camera>
                <a:lightRig rig="contrasting" dir="t">
                  <a:rot lat="0" lon="0" rev="7800000"/>
                </a:lightRig>
              </a:scene3d>
              <a:sp3d>
                <a:bevelT w="139700" h="139700"/>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1100" b="1" i="0" u="none" strike="noStrike" cap="none" normalizeH="0" baseline="0" dirty="0" smtClean="0">
                    <a:solidFill>
                      <a:schemeClr val="tx1"/>
                    </a:solidFill>
                    <a:effectLst>
                      <a:outerShdw blurRad="38100" dist="38100" dir="2700000" algn="tl">
                        <a:srgbClr val="000000">
                          <a:alpha val="43137"/>
                        </a:srgbClr>
                      </a:outerShdw>
                    </a:effectLst>
                  </a:rPr>
                  <a:t>BLOB</a:t>
                </a:r>
              </a:p>
            </p:txBody>
          </p:sp>
          <p:pic>
            <p:nvPicPr>
              <p:cNvPr id="39" name="Picture 3"/>
              <p:cNvPicPr>
                <a:picLocks noChangeAspect="1" noChangeArrowheads="1"/>
              </p:cNvPicPr>
              <p:nvPr/>
            </p:nvPicPr>
            <p:blipFill>
              <a:blip r:embed="rId4" cstate="print"/>
              <a:srcRect/>
              <a:stretch>
                <a:fillRect/>
              </a:stretch>
            </p:blipFill>
            <p:spPr bwMode="auto">
              <a:xfrm>
                <a:off x="5665623" y="2047875"/>
                <a:ext cx="889165" cy="522670"/>
              </a:xfrm>
              <a:prstGeom prst="rect">
                <a:avLst/>
              </a:prstGeom>
              <a:noFill/>
              <a:ln w="9525">
                <a:noFill/>
                <a:miter lim="800000"/>
                <a:headEnd/>
                <a:tailEnd/>
              </a:ln>
              <a:effectLst/>
            </p:spPr>
          </p:pic>
          <p:sp>
            <p:nvSpPr>
              <p:cNvPr id="40" name="Down Arrow 39"/>
              <p:cNvSpPr/>
              <p:nvPr/>
            </p:nvSpPr>
            <p:spPr bwMode="auto">
              <a:xfrm rot="2190434" flipH="1">
                <a:off x="6858001" y="2743200"/>
                <a:ext cx="457200" cy="285478"/>
              </a:xfrm>
              <a:prstGeom prst="downArrow">
                <a:avLst/>
              </a:prstGeom>
              <a:ln>
                <a:headEnd type="none" w="med" len="med"/>
                <a:tailEnd type="none" w="med" len="med"/>
              </a:ln>
            </p:spPr>
            <p:style>
              <a:lnRef idx="1">
                <a:schemeClr val="accent4"/>
              </a:lnRef>
              <a:fillRef idx="3">
                <a:schemeClr val="accent4"/>
              </a:fillRef>
              <a:effectRef idx="2">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grpSp>
        <p:grpSp>
          <p:nvGrpSpPr>
            <p:cNvPr id="5" name="Group 111"/>
            <p:cNvGrpSpPr/>
            <p:nvPr/>
          </p:nvGrpSpPr>
          <p:grpSpPr>
            <a:xfrm>
              <a:off x="6562725" y="4238622"/>
              <a:ext cx="904875" cy="514351"/>
              <a:chOff x="6228536" y="3619500"/>
              <a:chExt cx="1467663" cy="697967"/>
            </a:xfrm>
          </p:grpSpPr>
          <p:sp>
            <p:nvSpPr>
              <p:cNvPr id="31" name="Rounded Rectangle 30"/>
              <p:cNvSpPr/>
              <p:nvPr/>
            </p:nvSpPr>
            <p:spPr bwMode="auto">
              <a:xfrm>
                <a:off x="6228536" y="3619500"/>
                <a:ext cx="1467663" cy="697967"/>
              </a:xfrm>
              <a:prstGeom prst="roundRect">
                <a:avLst/>
              </a:prstGeom>
              <a:ln>
                <a:headEnd type="none" w="med" len="med"/>
                <a:tailEnd type="none" w="med" len="med"/>
              </a:ln>
            </p:spPr>
            <p:style>
              <a:lnRef idx="1">
                <a:schemeClr val="accent5"/>
              </a:lnRef>
              <a:fillRef idx="3">
                <a:schemeClr val="accent5"/>
              </a:fillRef>
              <a:effectRef idx="2">
                <a:schemeClr val="accent5"/>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900" b="0" i="0" u="none" strike="noStrike" cap="none" normalizeH="0" baseline="0" dirty="0" smtClean="0">
                  <a:solidFill>
                    <a:schemeClr val="tx1"/>
                  </a:solidFill>
                  <a:effectLst/>
                  <a:latin typeface="Segoe" pitchFamily="34" charset="0"/>
                </a:endParaRPr>
              </a:p>
            </p:txBody>
          </p:sp>
          <p:sp>
            <p:nvSpPr>
              <p:cNvPr id="32" name="Flowchart: Magnetic Disk 31"/>
              <p:cNvSpPr/>
              <p:nvPr/>
            </p:nvSpPr>
            <p:spPr bwMode="auto">
              <a:xfrm>
                <a:off x="6383028" y="3650130"/>
                <a:ext cx="801124" cy="395970"/>
              </a:xfrm>
              <a:prstGeom prst="flowChartMagneticDisk">
                <a:avLst/>
              </a:prstGeom>
              <a:ln>
                <a:solidFill>
                  <a:schemeClr val="bg1"/>
                </a:solidFill>
                <a:headEnd type="none" w="med" len="med"/>
                <a:tailEnd type="none" w="med" len="med"/>
              </a:ln>
            </p:spPr>
            <p:style>
              <a:lnRef idx="1">
                <a:schemeClr val="accent2"/>
              </a:lnRef>
              <a:fillRef idx="3">
                <a:schemeClr val="accent2"/>
              </a:fillRef>
              <a:effectRef idx="2">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1200" dirty="0" smtClean="0">
                    <a:solidFill>
                      <a:schemeClr val="tx1"/>
                    </a:solidFill>
                    <a:latin typeface="Segoe" pitchFamily="34" charset="0"/>
                  </a:rPr>
                  <a:t>DB</a:t>
                </a:r>
                <a:endParaRPr kumimoji="0" lang="en-US" sz="1200" b="0" i="0" u="none" strike="noStrike" cap="none" normalizeH="0" baseline="0" dirty="0" smtClean="0">
                  <a:solidFill>
                    <a:schemeClr val="tx1"/>
                  </a:solidFill>
                  <a:effectLst/>
                  <a:latin typeface="Segoe" pitchFamily="34" charset="0"/>
                </a:endParaRPr>
              </a:p>
            </p:txBody>
          </p:sp>
          <p:sp>
            <p:nvSpPr>
              <p:cNvPr id="33" name="AutoShape 8"/>
              <p:cNvSpPr>
                <a:spLocks noChangeArrowheads="1"/>
              </p:cNvSpPr>
              <p:nvPr/>
            </p:nvSpPr>
            <p:spPr bwMode="auto">
              <a:xfrm>
                <a:off x="7250827" y="3993031"/>
                <a:ext cx="304800" cy="270933"/>
              </a:xfrm>
              <a:prstGeom prst="flowChartPunchedCard">
                <a:avLst/>
              </a:prstGeom>
              <a:solidFill>
                <a:srgbClr val="003300"/>
              </a:solidFill>
              <a:ln w="12700">
                <a:solidFill>
                  <a:schemeClr val="tx1"/>
                </a:solidFill>
                <a:miter lim="800000"/>
                <a:headEnd/>
                <a:tailEnd/>
              </a:ln>
              <a:effectLst/>
            </p:spPr>
            <p:txBody>
              <a:bodyPr wrap="none" anchor="ctr"/>
              <a:lstStyle/>
              <a:p>
                <a:endParaRPr lang="en-US" sz="1400"/>
              </a:p>
            </p:txBody>
          </p:sp>
          <p:cxnSp>
            <p:nvCxnSpPr>
              <p:cNvPr id="34" name="Shape 33"/>
              <p:cNvCxnSpPr>
                <a:stCxn id="32" idx="4"/>
                <a:endCxn id="33" idx="0"/>
              </p:cNvCxnSpPr>
              <p:nvPr/>
            </p:nvCxnSpPr>
            <p:spPr bwMode="auto">
              <a:xfrm>
                <a:off x="7184152" y="3848115"/>
                <a:ext cx="219075" cy="144915"/>
              </a:xfrm>
              <a:prstGeom prst="bentConnector2">
                <a:avLst/>
              </a:prstGeom>
              <a:ln>
                <a:solidFill>
                  <a:schemeClr val="tx1"/>
                </a:solidFill>
                <a:headEnd type="none" w="med" len="med"/>
                <a:tailEnd type="none" w="med" len="med"/>
              </a:ln>
            </p:spPr>
            <p:style>
              <a:lnRef idx="3">
                <a:schemeClr val="dk1"/>
              </a:lnRef>
              <a:fillRef idx="0">
                <a:schemeClr val="dk1"/>
              </a:fillRef>
              <a:effectRef idx="2">
                <a:schemeClr val="dk1"/>
              </a:effectRef>
              <a:fontRef idx="minor">
                <a:schemeClr val="tx1"/>
              </a:fontRef>
            </p:style>
          </p:cxnSp>
        </p:grpSp>
      </p:gr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itle 26"/>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lnSpc>
                <a:spcPct val="85000"/>
              </a:lnSpc>
              <a:defRPr/>
            </a:pPr>
            <a:r>
              <a:rPr smtClean="0">
                <a:solidFill>
                  <a:schemeClr val="accent1"/>
                </a:solidFill>
              </a:rPr>
              <a:t>Remote</a:t>
            </a:r>
            <a:r>
              <a:rPr sz="4400" b="1" smtClean="0">
                <a:solidFill>
                  <a:schemeClr val="tx2"/>
                </a:solidFill>
                <a:effectLst>
                  <a:outerShdw blurRad="38100" dist="38100" dir="2700000" algn="tl">
                    <a:srgbClr val="000000"/>
                  </a:outerShdw>
                </a:effectLst>
              </a:rPr>
              <a:t> </a:t>
            </a:r>
            <a:r>
              <a:rPr smtClean="0">
                <a:solidFill>
                  <a:schemeClr val="accent1"/>
                </a:solidFill>
              </a:rPr>
              <a:t>BLOB</a:t>
            </a:r>
            <a:r>
              <a:rPr sz="4400" b="1" smtClean="0">
                <a:solidFill>
                  <a:schemeClr val="tx2"/>
                </a:solidFill>
                <a:effectLst>
                  <a:outerShdw blurRad="38100" dist="38100" dir="2700000" algn="tl">
                    <a:srgbClr val="000000"/>
                  </a:outerShdw>
                </a:effectLst>
              </a:rPr>
              <a:t> </a:t>
            </a:r>
            <a:r>
              <a:rPr smtClean="0">
                <a:solidFill>
                  <a:schemeClr val="accent1"/>
                </a:solidFill>
              </a:rPr>
              <a:t>Store</a:t>
            </a:r>
            <a:r>
              <a:rPr sz="4400" b="1" smtClean="0">
                <a:solidFill>
                  <a:schemeClr val="tx2"/>
                </a:solidFill>
                <a:effectLst>
                  <a:outerShdw blurRad="38100" dist="38100" dir="2700000" algn="tl">
                    <a:srgbClr val="000000"/>
                  </a:outerShdw>
                </a:effectLst>
              </a:rPr>
              <a:t> </a:t>
            </a:r>
            <a:r>
              <a:rPr smtClean="0">
                <a:solidFill>
                  <a:schemeClr val="accent1"/>
                </a:solidFill>
              </a:rPr>
              <a:t>API</a:t>
            </a:r>
            <a:endParaRPr>
              <a:solidFill>
                <a:schemeClr val="accent1"/>
              </a:solidFill>
            </a:endParaRPr>
          </a:p>
        </p:txBody>
      </p:sp>
      <p:sp>
        <p:nvSpPr>
          <p:cNvPr id="31" name="Content Placeholder 2"/>
          <p:cNvSpPr>
            <a:spLocks noGrp="1"/>
          </p:cNvSpPr>
          <p:nvPr>
            <p:ph type="body" sz="quarter" idx="10"/>
          </p:nvPr>
        </p:nvSpPr>
        <p:spPr/>
        <p:txBody>
          <a:bodyPr>
            <a:normAutofit/>
          </a:bodyPr>
          <a:lstStyle/>
          <a:p>
            <a:r>
              <a:rPr lang="en-US" sz="2000" dirty="0" smtClean="0"/>
              <a:t>Applications can transparently support different BLOB stores</a:t>
            </a:r>
          </a:p>
          <a:p>
            <a:r>
              <a:rPr lang="en-US" sz="2000" dirty="0" smtClean="0"/>
              <a:t>Each BLOB Store vendor responsible for delivering their own providers</a:t>
            </a:r>
          </a:p>
        </p:txBody>
      </p:sp>
      <p:grpSp>
        <p:nvGrpSpPr>
          <p:cNvPr id="3" name="Group 24"/>
          <p:cNvGrpSpPr/>
          <p:nvPr/>
        </p:nvGrpSpPr>
        <p:grpSpPr>
          <a:xfrm>
            <a:off x="7750206" y="97658"/>
            <a:ext cx="1393794" cy="739516"/>
            <a:chOff x="7483562" y="0"/>
            <a:chExt cx="1660438" cy="899314"/>
          </a:xfrm>
        </p:grpSpPr>
        <p:pic>
          <p:nvPicPr>
            <p:cNvPr id="29"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33" name="TextBox 32"/>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grpSp>
        <p:nvGrpSpPr>
          <p:cNvPr id="34" name="Group 33"/>
          <p:cNvGrpSpPr/>
          <p:nvPr/>
        </p:nvGrpSpPr>
        <p:grpSpPr>
          <a:xfrm>
            <a:off x="161926" y="2268847"/>
            <a:ext cx="8982074" cy="3204946"/>
            <a:chOff x="161926" y="2268847"/>
            <a:chExt cx="8982074" cy="3204946"/>
          </a:xfrm>
        </p:grpSpPr>
        <p:grpSp>
          <p:nvGrpSpPr>
            <p:cNvPr id="2" name="Group 21"/>
            <p:cNvGrpSpPr/>
            <p:nvPr/>
          </p:nvGrpSpPr>
          <p:grpSpPr>
            <a:xfrm>
              <a:off x="161926" y="2268847"/>
              <a:ext cx="6991350" cy="1851404"/>
              <a:chOff x="0" y="2362200"/>
              <a:chExt cx="6096000" cy="1524000"/>
            </a:xfrm>
          </p:grpSpPr>
          <p:sp>
            <p:nvSpPr>
              <p:cNvPr id="9" name="Rounded Rectangle 8"/>
              <p:cNvSpPr/>
              <p:nvPr/>
            </p:nvSpPr>
            <p:spPr>
              <a:xfrm>
                <a:off x="0" y="2362200"/>
                <a:ext cx="6096000" cy="1524000"/>
              </a:xfrm>
              <a:prstGeom prst="roundRect">
                <a:avLst/>
              </a:prstGeom>
            </p:spPr>
            <p:style>
              <a:lnRef idx="1">
                <a:schemeClr val="accent1"/>
              </a:lnRef>
              <a:fillRef idx="2">
                <a:schemeClr val="accent1"/>
              </a:fillRef>
              <a:effectRef idx="1">
                <a:schemeClr val="accent1"/>
              </a:effectRef>
              <a:fontRef idx="minor">
                <a:schemeClr val="dk1"/>
              </a:fontRef>
            </p:style>
            <p:txBody>
              <a:bodyPr tIns="457200" rtlCol="0" anchor="t" anchorCtr="0"/>
              <a:lstStyle/>
              <a:p>
                <a:pPr algn="ctr"/>
                <a:endParaRPr lang="en-US" b="1" dirty="0">
                  <a:solidFill>
                    <a:schemeClr val="tx2"/>
                  </a:solidFill>
                </a:endParaRPr>
              </a:p>
            </p:txBody>
          </p:sp>
          <p:sp>
            <p:nvSpPr>
              <p:cNvPr id="21" name="TextBox 20"/>
              <p:cNvSpPr txBox="1"/>
              <p:nvPr/>
            </p:nvSpPr>
            <p:spPr>
              <a:xfrm>
                <a:off x="2211366" y="2420644"/>
                <a:ext cx="1368641" cy="304019"/>
              </a:xfrm>
              <a:prstGeom prst="rect">
                <a:avLst/>
              </a:prstGeom>
              <a:noFill/>
            </p:spPr>
            <p:txBody>
              <a:bodyPr wrap="none" rtlCol="0">
                <a:spAutoFit/>
              </a:bodyPr>
              <a:lstStyle/>
              <a:p>
                <a:r>
                  <a:rPr lang="en-US" b="1" dirty="0" smtClean="0">
                    <a:solidFill>
                      <a:schemeClr val="bg1"/>
                    </a:solidFill>
                  </a:rPr>
                  <a:t>Applications</a:t>
                </a:r>
              </a:p>
            </p:txBody>
          </p:sp>
        </p:grpSp>
        <p:sp>
          <p:nvSpPr>
            <p:cNvPr id="4" name="Rounded Rectangle 3"/>
            <p:cNvSpPr/>
            <p:nvPr/>
          </p:nvSpPr>
          <p:spPr>
            <a:xfrm>
              <a:off x="3181350" y="3333656"/>
              <a:ext cx="1219200" cy="719919"/>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smtClean="0">
                  <a:solidFill>
                    <a:schemeClr val="tx1"/>
                  </a:solidFill>
                </a:rPr>
                <a:t>Provider</a:t>
              </a:r>
            </a:p>
            <a:p>
              <a:pPr algn="ctr"/>
              <a:r>
                <a:rPr lang="en-US" sz="1600" dirty="0" smtClean="0">
                  <a:solidFill>
                    <a:schemeClr val="tx1"/>
                  </a:solidFill>
                </a:rPr>
                <a:t>Library</a:t>
              </a:r>
              <a:endParaRPr lang="en-US" sz="1600" dirty="0">
                <a:solidFill>
                  <a:schemeClr val="tx1"/>
                </a:solidFill>
              </a:endParaRPr>
            </a:p>
          </p:txBody>
        </p:sp>
        <p:sp>
          <p:nvSpPr>
            <p:cNvPr id="6" name="Rounded Rectangle 5"/>
            <p:cNvSpPr/>
            <p:nvPr/>
          </p:nvSpPr>
          <p:spPr>
            <a:xfrm>
              <a:off x="4437529" y="3320008"/>
              <a:ext cx="1147482" cy="733567"/>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dirty="0" smtClean="0">
                  <a:solidFill>
                    <a:schemeClr val="tx1"/>
                  </a:solidFill>
                </a:rPr>
                <a:t>Provider Library</a:t>
              </a:r>
              <a:endParaRPr lang="en-US" sz="1600" dirty="0">
                <a:solidFill>
                  <a:schemeClr val="tx1"/>
                </a:solidFill>
              </a:endParaRPr>
            </a:p>
          </p:txBody>
        </p:sp>
        <p:sp>
          <p:nvSpPr>
            <p:cNvPr id="7" name="Rounded Rectangle 6"/>
            <p:cNvSpPr/>
            <p:nvPr/>
          </p:nvSpPr>
          <p:spPr>
            <a:xfrm>
              <a:off x="5633205" y="3307898"/>
              <a:ext cx="1147482" cy="719919"/>
            </a:xfrm>
            <a:prstGeom prst="roundRect">
              <a:avLst/>
            </a:prstGeom>
            <a:gradFill>
              <a:gsLst>
                <a:gs pos="0">
                  <a:schemeClr val="bg2">
                    <a:lumMod val="75000"/>
                  </a:schemeClr>
                </a:gs>
                <a:gs pos="80000">
                  <a:schemeClr val="bg2">
                    <a:lumMod val="60000"/>
                    <a:lumOff val="40000"/>
                  </a:schemeClr>
                </a:gs>
                <a:gs pos="100000">
                  <a:schemeClr val="accent3">
                    <a:shade val="94000"/>
                    <a:satMod val="135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smtClean="0">
                  <a:solidFill>
                    <a:schemeClr val="tx1"/>
                  </a:solidFill>
                </a:rPr>
                <a:t>Provider Library</a:t>
              </a:r>
              <a:endParaRPr lang="en-US" sz="1600" dirty="0">
                <a:solidFill>
                  <a:schemeClr val="tx1"/>
                </a:solidFill>
              </a:endParaRPr>
            </a:p>
          </p:txBody>
        </p:sp>
        <p:sp>
          <p:nvSpPr>
            <p:cNvPr id="8" name="Rounded Rectangle 7"/>
            <p:cNvSpPr/>
            <p:nvPr/>
          </p:nvSpPr>
          <p:spPr>
            <a:xfrm>
              <a:off x="3152776" y="2755858"/>
              <a:ext cx="3687284" cy="499483"/>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sz="1600" dirty="0" smtClean="0">
                  <a:solidFill>
                    <a:schemeClr val="tx1"/>
                  </a:solidFill>
                </a:rPr>
                <a:t>Remote BLOB Store API Client</a:t>
              </a:r>
              <a:endParaRPr lang="en-US" sz="1600" dirty="0">
                <a:solidFill>
                  <a:schemeClr val="tx1"/>
                </a:solidFill>
              </a:endParaRPr>
            </a:p>
          </p:txBody>
        </p:sp>
        <p:sp>
          <p:nvSpPr>
            <p:cNvPr id="10" name="Can 9"/>
            <p:cNvSpPr/>
            <p:nvPr/>
          </p:nvSpPr>
          <p:spPr>
            <a:xfrm>
              <a:off x="3240286" y="4682225"/>
              <a:ext cx="1101328" cy="685800"/>
            </a:xfrm>
            <a:prstGeom prst="can">
              <a:avLst>
                <a:gd name="adj" fmla="val 18528"/>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sz="1600" dirty="0" smtClean="0">
                  <a:solidFill>
                    <a:schemeClr val="tx1"/>
                  </a:solidFill>
                </a:rPr>
                <a:t>BLOB Store 1</a:t>
              </a:r>
              <a:endParaRPr lang="en-US" sz="1600" dirty="0">
                <a:solidFill>
                  <a:schemeClr val="tx1"/>
                </a:solidFill>
              </a:endParaRPr>
            </a:p>
          </p:txBody>
        </p:sp>
        <p:sp>
          <p:nvSpPr>
            <p:cNvPr id="11" name="Can 10"/>
            <p:cNvSpPr/>
            <p:nvPr/>
          </p:nvSpPr>
          <p:spPr>
            <a:xfrm>
              <a:off x="4450118" y="4663175"/>
              <a:ext cx="1122306" cy="685800"/>
            </a:xfrm>
            <a:prstGeom prst="can">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1600" dirty="0" smtClean="0">
                  <a:solidFill>
                    <a:schemeClr val="tx1"/>
                  </a:solidFill>
                </a:rPr>
                <a:t>BLOB Store 2</a:t>
              </a:r>
              <a:endParaRPr lang="en-US" sz="1600" dirty="0">
                <a:solidFill>
                  <a:schemeClr val="tx1"/>
                </a:solidFill>
              </a:endParaRPr>
            </a:p>
          </p:txBody>
        </p:sp>
        <p:sp>
          <p:nvSpPr>
            <p:cNvPr id="12" name="Can 11"/>
            <p:cNvSpPr/>
            <p:nvPr/>
          </p:nvSpPr>
          <p:spPr>
            <a:xfrm>
              <a:off x="5632450" y="4672700"/>
              <a:ext cx="1174750" cy="685800"/>
            </a:xfrm>
            <a:prstGeom prst="can">
              <a:avLst/>
            </a:prstGeom>
            <a:gradFill>
              <a:gsLst>
                <a:gs pos="0">
                  <a:schemeClr val="bg2">
                    <a:lumMod val="75000"/>
                  </a:schemeClr>
                </a:gs>
                <a:gs pos="80000">
                  <a:schemeClr val="bg2">
                    <a:lumMod val="60000"/>
                    <a:lumOff val="40000"/>
                  </a:schemeClr>
                </a:gs>
                <a:gs pos="100000">
                  <a:schemeClr val="accent3">
                    <a:shade val="94000"/>
                    <a:satMod val="135000"/>
                  </a:schemeClr>
                </a:gs>
              </a:gsLst>
            </a:gradFill>
          </p:spPr>
          <p:style>
            <a:lnRef idx="0">
              <a:schemeClr val="accent3"/>
            </a:lnRef>
            <a:fillRef idx="3">
              <a:schemeClr val="accent3"/>
            </a:fillRef>
            <a:effectRef idx="3">
              <a:schemeClr val="accent3"/>
            </a:effectRef>
            <a:fontRef idx="minor">
              <a:schemeClr val="lt1"/>
            </a:fontRef>
          </p:style>
          <p:txBody>
            <a:bodyPr rtlCol="0" anchor="ctr"/>
            <a:lstStyle/>
            <a:p>
              <a:pPr algn="ctr"/>
              <a:r>
                <a:rPr lang="en-US" sz="1600" dirty="0" smtClean="0">
                  <a:solidFill>
                    <a:schemeClr val="tx1"/>
                  </a:solidFill>
                </a:rPr>
                <a:t>BLOB Store 3</a:t>
              </a:r>
              <a:endParaRPr lang="en-US" sz="1600" dirty="0">
                <a:solidFill>
                  <a:schemeClr val="tx1"/>
                </a:solidFill>
              </a:endParaRPr>
            </a:p>
          </p:txBody>
        </p:sp>
        <p:sp>
          <p:nvSpPr>
            <p:cNvPr id="18" name="Up-Down Arrow 17"/>
            <p:cNvSpPr/>
            <p:nvPr/>
          </p:nvSpPr>
          <p:spPr>
            <a:xfrm>
              <a:off x="3724275" y="4120250"/>
              <a:ext cx="152400" cy="533400"/>
            </a:xfrm>
            <a:prstGeom prst="up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19" name="Up-Down Arrow 18"/>
            <p:cNvSpPr/>
            <p:nvPr/>
          </p:nvSpPr>
          <p:spPr>
            <a:xfrm>
              <a:off x="4935070" y="4139300"/>
              <a:ext cx="152400" cy="533400"/>
            </a:xfrm>
            <a:prstGeom prst="upDownArrow">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0" name="Up-Down Arrow 19"/>
            <p:cNvSpPr/>
            <p:nvPr/>
          </p:nvSpPr>
          <p:spPr>
            <a:xfrm>
              <a:off x="6143625" y="4139300"/>
              <a:ext cx="152400" cy="533400"/>
            </a:xfrm>
            <a:prstGeom prst="upDownArrow">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 name="Flowchart: Magnetic Disk 16"/>
            <p:cNvSpPr/>
            <p:nvPr/>
          </p:nvSpPr>
          <p:spPr bwMode="auto">
            <a:xfrm>
              <a:off x="1000125" y="4653650"/>
              <a:ext cx="1524000" cy="820143"/>
            </a:xfrm>
            <a:prstGeom prst="flowChartMagneticDisk">
              <a:avLst/>
            </a:prstGeom>
            <a:ln>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square" lIns="91440" tIns="45720" rIns="91440" bIns="45720" rtlCol="0" anchor="ctr" compatLnSpc="1">
              <a:noAutofit/>
            </a:bodyPr>
            <a:lstStyle/>
            <a:p>
              <a:pPr marL="0" marR="0" indent="0" algn="ctr" defTabSz="914400" rtl="0" eaLnBrk="1" fontAlgn="base" latinLnBrk="0" hangingPunct="1">
                <a:lnSpc>
                  <a:spcPct val="85000"/>
                </a:lnSpc>
                <a:spcBef>
                  <a:spcPct val="20000"/>
                </a:spcBef>
                <a:spcAft>
                  <a:spcPct val="0"/>
                </a:spcAft>
                <a:buNone/>
                <a:tabLst/>
              </a:pPr>
              <a:r>
                <a:rPr kumimoji="0" lang="en-US" sz="2000" b="0" i="0" u="none" strike="noStrike" baseline="0" dirty="0" smtClean="0">
                  <a:solidFill>
                    <a:schemeClr val="bg1"/>
                  </a:solidFill>
                  <a:effectLst>
                    <a:outerShdw blurRad="38100" dist="38100" dir="2700000" algn="tl">
                      <a:srgbClr val="000000">
                        <a:alpha val="43137"/>
                      </a:srgbClr>
                    </a:outerShdw>
                  </a:effectLst>
                  <a:latin typeface="Segoe"/>
                </a:rPr>
                <a:t>SQL</a:t>
              </a:r>
              <a:r>
                <a:rPr kumimoji="0" lang="en-US" sz="2000" b="0" i="0" u="none" strike="noStrike" dirty="0" smtClean="0">
                  <a:solidFill>
                    <a:schemeClr val="bg1"/>
                  </a:solidFill>
                  <a:effectLst>
                    <a:outerShdw blurRad="38100" dist="38100" dir="2700000" algn="tl">
                      <a:srgbClr val="000000">
                        <a:alpha val="43137"/>
                      </a:srgbClr>
                    </a:outerShdw>
                  </a:effectLst>
                  <a:latin typeface="Segoe"/>
                </a:rPr>
                <a:t> Server</a:t>
              </a:r>
              <a:endParaRPr kumimoji="0" lang="en-US" sz="2000" b="0" i="0" u="none" strike="noStrike" baseline="0" dirty="0" smtClean="0">
                <a:solidFill>
                  <a:schemeClr val="bg1"/>
                </a:solidFill>
                <a:effectLst>
                  <a:outerShdw blurRad="38100" dist="38100" dir="2700000" algn="tl">
                    <a:srgbClr val="000000">
                      <a:alpha val="43137"/>
                    </a:srgbClr>
                  </a:outerShdw>
                </a:effectLst>
                <a:latin typeface="Segoe"/>
              </a:endParaRPr>
            </a:p>
          </p:txBody>
        </p:sp>
        <p:sp>
          <p:nvSpPr>
            <p:cNvPr id="23" name="Left-Up Arrow 22"/>
            <p:cNvSpPr/>
            <p:nvPr/>
          </p:nvSpPr>
          <p:spPr>
            <a:xfrm rot="10800000">
              <a:off x="1971674" y="2833235"/>
              <a:ext cx="1111188" cy="1772789"/>
            </a:xfrm>
            <a:prstGeom prst="leftUpArrow">
              <a:avLst>
                <a:gd name="adj1" fmla="val 7056"/>
                <a:gd name="adj2" fmla="val 9817"/>
                <a:gd name="adj3" fmla="val 12999"/>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a:p>
          </p:txBody>
        </p:sp>
        <p:cxnSp>
          <p:nvCxnSpPr>
            <p:cNvPr id="26" name="Straight Connector 25"/>
            <p:cNvCxnSpPr/>
            <p:nvPr/>
          </p:nvCxnSpPr>
          <p:spPr>
            <a:xfrm>
              <a:off x="457200" y="3313930"/>
              <a:ext cx="8686800" cy="1588"/>
            </a:xfrm>
            <a:prstGeom prst="line">
              <a:avLst/>
            </a:prstGeom>
            <a:ln>
              <a:prstDash val="dash"/>
            </a:ln>
          </p:spPr>
          <p:style>
            <a:lnRef idx="3">
              <a:schemeClr val="dk1"/>
            </a:lnRef>
            <a:fillRef idx="0">
              <a:schemeClr val="dk1"/>
            </a:fillRef>
            <a:effectRef idx="2">
              <a:schemeClr val="dk1"/>
            </a:effectRef>
            <a:fontRef idx="minor">
              <a:schemeClr val="tx1"/>
            </a:fontRef>
          </p:style>
        </p:cxnSp>
        <p:sp>
          <p:nvSpPr>
            <p:cNvPr id="30" name="TextBox 29"/>
            <p:cNvSpPr txBox="1"/>
            <p:nvPr/>
          </p:nvSpPr>
          <p:spPr>
            <a:xfrm>
              <a:off x="7682886" y="3423074"/>
              <a:ext cx="1337289" cy="369332"/>
            </a:xfrm>
            <a:prstGeom prst="rect">
              <a:avLst/>
            </a:prstGeom>
            <a:noFill/>
          </p:spPr>
          <p:txBody>
            <a:bodyPr wrap="none" rtlCol="0">
              <a:spAutoFit/>
            </a:bodyPr>
            <a:lstStyle/>
            <a:p>
              <a:r>
                <a:rPr lang="en-US" dirty="0" smtClean="0"/>
                <a:t>Provider API</a:t>
              </a:r>
              <a:endParaRPr lang="en-US" dirty="0"/>
            </a:p>
          </p:txBody>
        </p:sp>
        <p:sp>
          <p:nvSpPr>
            <p:cNvPr id="32" name="Rectangle 31"/>
            <p:cNvSpPr/>
            <p:nvPr/>
          </p:nvSpPr>
          <p:spPr>
            <a:xfrm>
              <a:off x="7800975" y="3782954"/>
              <a:ext cx="1219200" cy="1524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en-US" sz="1400" u="sng" dirty="0" smtClean="0"/>
                <a:t>Services</a:t>
              </a:r>
            </a:p>
            <a:p>
              <a:pPr marL="119063" indent="-119063">
                <a:buFont typeface="Arial" pitchFamily="34" charset="0"/>
                <a:buChar char="•"/>
              </a:pPr>
              <a:r>
                <a:rPr lang="en-US" sz="1400" dirty="0" smtClean="0"/>
                <a:t>Create</a:t>
              </a:r>
            </a:p>
            <a:p>
              <a:pPr marL="119063" indent="-119063">
                <a:buFont typeface="Arial" pitchFamily="34" charset="0"/>
                <a:buChar char="•"/>
              </a:pPr>
              <a:r>
                <a:rPr lang="en-US" sz="1400" dirty="0" smtClean="0"/>
                <a:t>Enumerate</a:t>
              </a:r>
            </a:p>
            <a:p>
              <a:pPr marL="119063" indent="-119063">
                <a:buFont typeface="Arial" pitchFamily="34" charset="0"/>
                <a:buChar char="•"/>
              </a:pPr>
              <a:r>
                <a:rPr lang="en-US" sz="1400" dirty="0" smtClean="0"/>
                <a:t>Fetch</a:t>
              </a:r>
            </a:p>
            <a:p>
              <a:pPr marL="119063" indent="-119063">
                <a:buFont typeface="Arial" pitchFamily="34" charset="0"/>
                <a:buChar char="•"/>
              </a:pPr>
              <a:r>
                <a:rPr lang="en-US" sz="1400" dirty="0" smtClean="0"/>
                <a:t>GC</a:t>
              </a:r>
            </a:p>
            <a:p>
              <a:pPr marL="119063" indent="-119063">
                <a:buFont typeface="Arial" pitchFamily="34" charset="0"/>
                <a:buChar char="•"/>
              </a:pPr>
              <a:r>
                <a:rPr lang="en-US" sz="1400" dirty="0" smtClean="0"/>
                <a:t>Delete</a:t>
              </a:r>
              <a:endParaRPr lang="en-US" sz="1400" dirty="0"/>
            </a:p>
          </p:txBody>
        </p:sp>
        <p:sp>
          <p:nvSpPr>
            <p:cNvPr id="28" name="Up-Down Arrow 27"/>
            <p:cNvSpPr/>
            <p:nvPr/>
          </p:nvSpPr>
          <p:spPr>
            <a:xfrm>
              <a:off x="1609725" y="4120250"/>
              <a:ext cx="180975" cy="457199"/>
            </a:xfrm>
            <a:prstGeom prst="upDownArrow">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gr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ffectLst/>
        </p:spPr>
        <p:txBody>
          <a:bodyPr vert="horz" wrap="square" lIns="91440" tIns="45720" rIns="91440" bIns="45720" numCol="1" rtlCol="0" anchor="t" anchorCtr="0" compatLnSpc="1">
            <a:prstTxWarp prst="textNoShape">
              <a:avLst/>
            </a:prstTxWarp>
            <a:spAutoFit/>
            <a:scene3d>
              <a:camera prst="orthographicFront"/>
              <a:lightRig rig="threePt" dir="t"/>
            </a:scene3d>
            <a:sp3d extrusionH="6350">
              <a:bevelT w="12700" h="25400" prst="coolSlant"/>
              <a:bevelB w="19050" h="19050"/>
              <a:extrusionClr>
                <a:schemeClr val="bg1"/>
              </a:extrusionClr>
            </a:sp3d>
          </a:bodyPr>
          <a:lstStyle/>
          <a:p>
            <a:pPr defTabSz="912777">
              <a:defRPr/>
            </a:pPr>
            <a:r>
              <a:rPr lang="en-US" dirty="0" smtClean="0"/>
              <a:t>Full</a:t>
            </a:r>
            <a:r>
              <a:rPr lang="en-US" kern="1200" spc="-125" dirty="0" smtClean="0">
                <a:ln w="3175">
                  <a:noFill/>
                </a:ln>
              </a:rPr>
              <a:t> </a:t>
            </a:r>
            <a:r>
              <a:rPr lang="en-US" dirty="0" smtClean="0"/>
              <a:t>Text</a:t>
            </a:r>
            <a:r>
              <a:rPr lang="en-US" kern="1200" spc="-125" dirty="0" smtClean="0">
                <a:ln w="3175">
                  <a:noFill/>
                </a:ln>
              </a:rPr>
              <a:t> </a:t>
            </a:r>
            <a:r>
              <a:rPr lang="en-US" dirty="0" smtClean="0"/>
              <a:t>Search Challenges</a:t>
            </a:r>
            <a:r>
              <a:rPr lang="en-US" kern="1200" spc="-125" dirty="0" smtClean="0">
                <a:ln w="3175">
                  <a:noFill/>
                </a:ln>
              </a:rPr>
              <a:t> </a:t>
            </a:r>
            <a:endParaRPr lang="en-US" kern="1200" spc="-125" dirty="0">
              <a:ln w="3175">
                <a:noFill/>
              </a:ln>
            </a:endParaRPr>
          </a:p>
        </p:txBody>
      </p:sp>
      <p:sp>
        <p:nvSpPr>
          <p:cNvPr id="3" name="Content Placeholder 2"/>
          <p:cNvSpPr>
            <a:spLocks noGrp="1"/>
          </p:cNvSpPr>
          <p:nvPr>
            <p:ph type="body" sz="quarter" idx="10"/>
          </p:nvPr>
        </p:nvSpPr>
        <p:spPr/>
        <p:txBody>
          <a:bodyPr/>
          <a:lstStyle/>
          <a:p>
            <a:pPr marL="319088" indent="-319088" defTabSz="914400">
              <a:lnSpc>
                <a:spcPct val="100000"/>
              </a:lnSpc>
            </a:pPr>
            <a:r>
              <a:rPr lang="en-US" dirty="0" smtClean="0"/>
              <a:t>Indexes stored outside SQL Server lead to manageability challenges</a:t>
            </a:r>
          </a:p>
          <a:p>
            <a:pPr marL="319088" indent="-319088" defTabSz="914400">
              <a:lnSpc>
                <a:spcPct val="100000"/>
              </a:lnSpc>
            </a:pPr>
            <a:r>
              <a:rPr lang="en-US" dirty="0" smtClean="0"/>
              <a:t>Mixed query performance suffers from having to pull over complete full-text result set</a:t>
            </a:r>
          </a:p>
          <a:p>
            <a:pPr marL="319088" indent="-319088" defTabSz="914400">
              <a:lnSpc>
                <a:spcPct val="100000"/>
              </a:lnSpc>
            </a:pPr>
            <a:r>
              <a:rPr lang="en-US" dirty="0" smtClean="0"/>
              <a:t>Scaling issues on big boxes</a:t>
            </a:r>
          </a:p>
        </p:txBody>
      </p:sp>
      <p:grpSp>
        <p:nvGrpSpPr>
          <p:cNvPr id="4" name="Group 4"/>
          <p:cNvGrpSpPr/>
          <p:nvPr/>
        </p:nvGrpSpPr>
        <p:grpSpPr>
          <a:xfrm>
            <a:off x="7750206" y="97658"/>
            <a:ext cx="1393794" cy="739516"/>
            <a:chOff x="7483562" y="0"/>
            <a:chExt cx="1660438" cy="899314"/>
          </a:xfrm>
        </p:grpSpPr>
        <p:pic>
          <p:nvPicPr>
            <p:cNvPr id="6" name="Picture 3" descr="D:\Pennie's documents\MS Image\NEWFeb15\Cylinders cylinder\cylinder-06.png"/>
            <p:cNvPicPr>
              <a:picLocks noChangeAspect="1" noChangeArrowheads="1"/>
            </p:cNvPicPr>
            <p:nvPr/>
          </p:nvPicPr>
          <p:blipFill>
            <a:blip r:embed="rId3"/>
            <a:srcRect/>
            <a:stretch>
              <a:fillRect/>
            </a:stretch>
          </p:blipFill>
          <p:spPr bwMode="auto">
            <a:xfrm>
              <a:off x="7483562" y="0"/>
              <a:ext cx="1660438" cy="899314"/>
            </a:xfrm>
            <a:prstGeom prst="rect">
              <a:avLst/>
            </a:prstGeom>
            <a:noFill/>
          </p:spPr>
        </p:pic>
        <p:sp>
          <p:nvSpPr>
            <p:cNvPr id="7" name="TextBox 6"/>
            <p:cNvSpPr txBox="1"/>
            <p:nvPr/>
          </p:nvSpPr>
          <p:spPr>
            <a:xfrm>
              <a:off x="7532157" y="253348"/>
              <a:ext cx="1563248" cy="561424"/>
            </a:xfrm>
            <a:prstGeom prst="rect">
              <a:avLst/>
            </a:prstGeom>
            <a:noFill/>
          </p:spPr>
          <p:txBody>
            <a:bodyPr wrap="square" rtlCol="0">
              <a:spAutoFit/>
            </a:bodyPr>
            <a:lstStyle/>
            <a:p>
              <a:pPr algn="ctr"/>
              <a:r>
                <a:rPr lang="en-US" sz="1200" b="1" dirty="0" smtClean="0">
                  <a:solidFill>
                    <a:schemeClr val="bg1"/>
                  </a:solidFill>
                </a:rPr>
                <a:t>Documents &amp; </a:t>
              </a:r>
            </a:p>
            <a:p>
              <a:pPr algn="ctr"/>
              <a:r>
                <a:rPr lang="en-US" sz="1200" b="1" dirty="0" smtClean="0">
                  <a:solidFill>
                    <a:schemeClr val="bg1"/>
                  </a:solidFill>
                </a:rPr>
                <a:t>Multimedia</a:t>
              </a:r>
              <a:endParaRPr lang="en-US" sz="1200" b="1" dirty="0">
                <a:solidFill>
                  <a:schemeClr val="bg1"/>
                </a:solidFill>
              </a:endParaRPr>
            </a:p>
          </p:txBody>
        </p:sp>
      </p:gr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106"/>
</p:tagLst>
</file>

<file path=ppt/tags/tag10.xml><?xml version="1.0" encoding="utf-8"?>
<p:tagLst xmlns:a="http://schemas.openxmlformats.org/drawingml/2006/main" xmlns:r="http://schemas.openxmlformats.org/officeDocument/2006/relationships" xmlns:p="http://schemas.openxmlformats.org/presentationml/2006/main">
  <p:tag name="TIMING" val="|.1|21.9|8|7.8|5.2|5.6|39.5"/>
</p:tagLst>
</file>

<file path=ppt/tags/tag2.xml><?xml version="1.0" encoding="utf-8"?>
<p:tagLst xmlns:a="http://schemas.openxmlformats.org/drawingml/2006/main" xmlns:r="http://schemas.openxmlformats.org/officeDocument/2006/relationships" xmlns:p="http://schemas.openxmlformats.org/presentationml/2006/main">
  <p:tag name="TIMING" val="|77.3"/>
</p:tagLst>
</file>

<file path=ppt/tags/tag3.xml><?xml version="1.0" encoding="utf-8"?>
<p:tagLst xmlns:a="http://schemas.openxmlformats.org/drawingml/2006/main" xmlns:r="http://schemas.openxmlformats.org/officeDocument/2006/relationships" xmlns:p="http://schemas.openxmlformats.org/presentationml/2006/main">
  <p:tag name="TIMING" val="|.1|18.8|29.5|6.3"/>
</p:tagLst>
</file>

<file path=ppt/tags/tag4.xml><?xml version="1.0" encoding="utf-8"?>
<p:tagLst xmlns:a="http://schemas.openxmlformats.org/drawingml/2006/main" xmlns:r="http://schemas.openxmlformats.org/officeDocument/2006/relationships" xmlns:p="http://schemas.openxmlformats.org/presentationml/2006/main">
  <p:tag name="TIMING" val="|.1|74.9"/>
</p:tagLst>
</file>

<file path=ppt/tags/tag5.xml><?xml version="1.0" encoding="utf-8"?>
<p:tagLst xmlns:a="http://schemas.openxmlformats.org/drawingml/2006/main" xmlns:r="http://schemas.openxmlformats.org/officeDocument/2006/relationships" xmlns:p="http://schemas.openxmlformats.org/presentationml/2006/main">
  <p:tag name="TIMING" val="|.1|23|27.7|9.3"/>
</p:tagLst>
</file>

<file path=ppt/tags/tag6.xml><?xml version="1.0" encoding="utf-8"?>
<p:tagLst xmlns:a="http://schemas.openxmlformats.org/drawingml/2006/main" xmlns:r="http://schemas.openxmlformats.org/officeDocument/2006/relationships" xmlns:p="http://schemas.openxmlformats.org/presentationml/2006/main">
  <p:tag name="TIMING" val="|.1|40.3|28.5|12.3|30"/>
</p:tagLst>
</file>

<file path=ppt/tags/tag7.xml><?xml version="1.0" encoding="utf-8"?>
<p:tagLst xmlns:a="http://schemas.openxmlformats.org/drawingml/2006/main" xmlns:r="http://schemas.openxmlformats.org/officeDocument/2006/relationships" xmlns:p="http://schemas.openxmlformats.org/presentationml/2006/main">
  <p:tag name="TIMING" val="|.2|37.3|23.1|17.9|9.4"/>
</p:tagLst>
</file>

<file path=ppt/tags/tag8.xml><?xml version="1.0" encoding="utf-8"?>
<p:tagLst xmlns:a="http://schemas.openxmlformats.org/drawingml/2006/main" xmlns:r="http://schemas.openxmlformats.org/officeDocument/2006/relationships" xmlns:p="http://schemas.openxmlformats.org/presentationml/2006/main">
  <p:tag name="TIMING" val="|96.5"/>
</p:tagLst>
</file>

<file path=ppt/tags/tag9.xml><?xml version="1.0" encoding="utf-8"?>
<p:tagLst xmlns:a="http://schemas.openxmlformats.org/drawingml/2006/main" xmlns:r="http://schemas.openxmlformats.org/officeDocument/2006/relationships" xmlns:p="http://schemas.openxmlformats.org/presentationml/2006/main">
  <p:tag name="TIMING" val="|.1|37|16.3"/>
</p:tagLst>
</file>

<file path=ppt/theme/theme1.xml><?xml version="1.0" encoding="utf-8"?>
<a:theme xmlns:a="http://schemas.openxmlformats.org/drawingml/2006/main" name="Shades of Blue - Microsoft India DPE">
  <a:themeElements>
    <a:clrScheme name="Launch Wave colors">
      <a:dk1>
        <a:srgbClr val="000000"/>
      </a:dk1>
      <a:lt1>
        <a:srgbClr val="FFFFFF"/>
      </a:lt1>
      <a:dk2>
        <a:srgbClr val="4D4D4D"/>
      </a:dk2>
      <a:lt2>
        <a:srgbClr val="CCCCCC"/>
      </a:lt2>
      <a:accent1>
        <a:srgbClr val="0099FF"/>
      </a:accent1>
      <a:accent2>
        <a:srgbClr val="FF3300"/>
      </a:accent2>
      <a:accent3>
        <a:srgbClr val="B0B3B2"/>
      </a:accent3>
      <a:accent4>
        <a:srgbClr val="6EE094"/>
      </a:accent4>
      <a:accent5>
        <a:srgbClr val="F09D42"/>
      </a:accent5>
      <a:accent6>
        <a:srgbClr val="B092E6"/>
      </a:accent6>
      <a:hlink>
        <a:srgbClr val="0099FF"/>
      </a:hlink>
      <a:folHlink>
        <a:srgbClr val="BEBEBE"/>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1"/>
        </a:lnRef>
        <a:fillRef idx="3">
          <a:schemeClr val="accent1"/>
        </a:fillRef>
        <a:effectRef idx="3">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Shades of Blue - Microsoft India DPE</Template>
  <TotalTime>0</TotalTime>
  <Words>1961</Words>
  <Application>Microsoft Office PowerPoint</Application>
  <PresentationFormat>On-screen Show (4:3)</PresentationFormat>
  <Paragraphs>532</Paragraphs>
  <Slides>31</Slides>
  <Notes>31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Shades of Blue - Microsoft India DPE</vt:lpstr>
      <vt:lpstr>Beyond Relational:  SQL Server 2008  Managing unstructured and semistructured Data</vt:lpstr>
      <vt:lpstr>Session Objectives And Takeaways</vt:lpstr>
      <vt:lpstr>Beyond Relational Data</vt:lpstr>
      <vt:lpstr>Feature Overview</vt:lpstr>
      <vt:lpstr>Documents &amp; Multimedia</vt:lpstr>
      <vt:lpstr>SQL Server 2008 BLOBs</vt:lpstr>
      <vt:lpstr>FILESTREAM</vt:lpstr>
      <vt:lpstr>Remote BLOB Store API</vt:lpstr>
      <vt:lpstr>Full Text Search Challenges </vt:lpstr>
      <vt:lpstr>Full Text Search Improvements</vt:lpstr>
      <vt:lpstr>Large UDTs</vt:lpstr>
      <vt:lpstr>Spatial Data Overview</vt:lpstr>
      <vt:lpstr>XML Improvements</vt:lpstr>
      <vt:lpstr>Semi-structured Data  Scenarios</vt:lpstr>
      <vt:lpstr>Semi-structured Data  Characteristics</vt:lpstr>
      <vt:lpstr>Semi-structured Data  Requirements</vt:lpstr>
      <vt:lpstr>Semi-structured Data  SQL Server 2008 Features</vt:lpstr>
      <vt:lpstr>Sparse Columns </vt:lpstr>
      <vt:lpstr>Sparse Columns</vt:lpstr>
      <vt:lpstr>Sparse Column Storage</vt:lpstr>
      <vt:lpstr>Filtered Indexes</vt:lpstr>
      <vt:lpstr>Filtered Indexes</vt:lpstr>
      <vt:lpstr>Sparse Columns &amp; Filtered Indexes</vt:lpstr>
      <vt:lpstr>Hierarchical Data  Scenarios</vt:lpstr>
      <vt:lpstr>HierarchyID  Key properties </vt:lpstr>
      <vt:lpstr>HierarchyID Built-in Methods</vt:lpstr>
      <vt:lpstr>HierarchyID</vt:lpstr>
      <vt:lpstr>Summary</vt:lpstr>
      <vt:lpstr>Slide 29</vt:lpstr>
      <vt:lpstr>Feedback / QnA</vt:lpstr>
      <vt:lpstr>Slide 31</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2008-09-16T07:33:10Z</dcterms:created>
  <dcterms:modified xsi:type="dcterms:W3CDTF">2008-09-16T07:33:46Z</dcterms:modified>
  <cp:version/>
</cp:coreProperties>
</file>