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6" r:id="rId2"/>
    <p:sldId id="257" r:id="rId3"/>
    <p:sldId id="261" r:id="rId4"/>
    <p:sldId id="263" r:id="rId5"/>
    <p:sldId id="264" r:id="rId6"/>
    <p:sldId id="265" r:id="rId7"/>
    <p:sldId id="262" r:id="rId8"/>
    <p:sldId id="266" r:id="rId9"/>
    <p:sldId id="267" r:id="rId10"/>
    <p:sldId id="269" r:id="rId11"/>
    <p:sldId id="270" r:id="rId12"/>
    <p:sldId id="271" r:id="rId13"/>
    <p:sldId id="272" r:id="rId14"/>
    <p:sldId id="273" r:id="rId15"/>
    <p:sldId id="274" r:id="rId16"/>
    <p:sldId id="275" r:id="rId17"/>
    <p:sldId id="292" r:id="rId18"/>
    <p:sldId id="276" r:id="rId19"/>
    <p:sldId id="277" r:id="rId20"/>
    <p:sldId id="278" r:id="rId21"/>
    <p:sldId id="279" r:id="rId22"/>
    <p:sldId id="280" r:id="rId23"/>
    <p:sldId id="281" r:id="rId24"/>
    <p:sldId id="282" r:id="rId25"/>
    <p:sldId id="283" r:id="rId26"/>
    <p:sldId id="285" r:id="rId27"/>
    <p:sldId id="284" r:id="rId28"/>
    <p:sldId id="290" r:id="rId29"/>
    <p:sldId id="297" r:id="rId30"/>
    <p:sldId id="299" r:id="rId31"/>
    <p:sldId id="298" r:id="rId32"/>
    <p:sldId id="293" r:id="rId33"/>
    <p:sldId id="296"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39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9996F1-D983-4FBB-BD73-D339DF857879}" type="doc">
      <dgm:prSet loTypeId="urn:microsoft.com/office/officeart/2005/8/layout/list1" loCatId="list" qsTypeId="urn:microsoft.com/office/officeart/2005/8/quickstyle/simple4" qsCatId="simple" csTypeId="urn:microsoft.com/office/officeart/2005/8/colors/colorful4" csCatId="colorful" phldr="1"/>
      <dgm:spPr/>
      <dgm:t>
        <a:bodyPr/>
        <a:lstStyle/>
        <a:p>
          <a:endParaRPr lang="en-US"/>
        </a:p>
      </dgm:t>
    </dgm:pt>
    <dgm:pt modelId="{4BA17419-B856-407C-B76B-89B4FF2B973E}">
      <dgm:prSet/>
      <dgm:spPr/>
      <dgm:t>
        <a:bodyPr/>
        <a:lstStyle/>
        <a:p>
          <a:pPr rtl="0"/>
          <a:r>
            <a:rPr lang="en-US" dirty="0" smtClean="0"/>
            <a:t>Introduction</a:t>
          </a:r>
          <a:endParaRPr lang="en-US" dirty="0"/>
        </a:p>
      </dgm:t>
    </dgm:pt>
    <dgm:pt modelId="{934915D5-7C4B-47EC-9FF1-7950E81B187C}" type="parTrans" cxnId="{CEFF4E43-EC6A-4665-A355-9144D6C10602}">
      <dgm:prSet/>
      <dgm:spPr/>
      <dgm:t>
        <a:bodyPr/>
        <a:lstStyle/>
        <a:p>
          <a:endParaRPr lang="en-US"/>
        </a:p>
      </dgm:t>
    </dgm:pt>
    <dgm:pt modelId="{F21EFC15-14E3-42AD-A23A-B712AA894E94}" type="sibTrans" cxnId="{CEFF4E43-EC6A-4665-A355-9144D6C10602}">
      <dgm:prSet/>
      <dgm:spPr/>
      <dgm:t>
        <a:bodyPr/>
        <a:lstStyle/>
        <a:p>
          <a:endParaRPr lang="en-US"/>
        </a:p>
      </dgm:t>
    </dgm:pt>
    <dgm:pt modelId="{888B02C7-1277-41EB-8362-5E93537F520E}">
      <dgm:prSet>
        <dgm:style>
          <a:lnRef idx="0">
            <a:schemeClr val="accent2"/>
          </a:lnRef>
          <a:fillRef idx="3">
            <a:schemeClr val="accent2"/>
          </a:fillRef>
          <a:effectRef idx="3">
            <a:schemeClr val="accent2"/>
          </a:effectRef>
          <a:fontRef idx="minor">
            <a:schemeClr val="lt1"/>
          </a:fontRef>
        </dgm:style>
      </dgm:prSet>
      <dgm:spPr/>
      <dgm:t>
        <a:bodyPr/>
        <a:lstStyle/>
        <a:p>
          <a:pPr rtl="0"/>
          <a:r>
            <a:rPr lang="en-US" dirty="0" err="1" smtClean="0"/>
            <a:t>DataContext</a:t>
          </a:r>
          <a:endParaRPr lang="en-US" dirty="0"/>
        </a:p>
      </dgm:t>
    </dgm:pt>
    <dgm:pt modelId="{220D5BE6-9090-4612-AC7E-18813A91C06A}" type="parTrans" cxnId="{4FB7523F-037D-44B5-8B42-BA2CA1E60E1F}">
      <dgm:prSet/>
      <dgm:spPr/>
      <dgm:t>
        <a:bodyPr/>
        <a:lstStyle/>
        <a:p>
          <a:endParaRPr lang="en-US"/>
        </a:p>
      </dgm:t>
    </dgm:pt>
    <dgm:pt modelId="{E3C272E9-15F4-4852-87E9-94BDA725AE8E}" type="sibTrans" cxnId="{4FB7523F-037D-44B5-8B42-BA2CA1E60E1F}">
      <dgm:prSet/>
      <dgm:spPr/>
      <dgm:t>
        <a:bodyPr/>
        <a:lstStyle/>
        <a:p>
          <a:endParaRPr lang="en-US"/>
        </a:p>
      </dgm:t>
    </dgm:pt>
    <dgm:pt modelId="{A5B6285C-AE29-4737-B70C-7E01900468DB}">
      <dgm:prSet>
        <dgm:style>
          <a:lnRef idx="0">
            <a:schemeClr val="accent5"/>
          </a:lnRef>
          <a:fillRef idx="3">
            <a:schemeClr val="accent5"/>
          </a:fillRef>
          <a:effectRef idx="3">
            <a:schemeClr val="accent5"/>
          </a:effectRef>
          <a:fontRef idx="minor">
            <a:schemeClr val="lt1"/>
          </a:fontRef>
        </dgm:style>
      </dgm:prSet>
      <dgm:spPr/>
      <dgm:t>
        <a:bodyPr/>
        <a:lstStyle/>
        <a:p>
          <a:pPr rtl="0"/>
          <a:r>
            <a:rPr lang="en-US" dirty="0" smtClean="0"/>
            <a:t>Attribute Mapping</a:t>
          </a:r>
          <a:endParaRPr lang="en-US" dirty="0"/>
        </a:p>
      </dgm:t>
    </dgm:pt>
    <dgm:pt modelId="{2265721D-3BF0-4AC6-8C29-3EDCE658C813}" type="parTrans" cxnId="{5757ED5D-E647-4C09-920D-327B28E04619}">
      <dgm:prSet/>
      <dgm:spPr/>
      <dgm:t>
        <a:bodyPr/>
        <a:lstStyle/>
        <a:p>
          <a:endParaRPr lang="en-US"/>
        </a:p>
      </dgm:t>
    </dgm:pt>
    <dgm:pt modelId="{158975E4-E944-4FB2-8BF5-D91EB07BDAAE}" type="sibTrans" cxnId="{5757ED5D-E647-4C09-920D-327B28E04619}">
      <dgm:prSet/>
      <dgm:spPr/>
      <dgm:t>
        <a:bodyPr/>
        <a:lstStyle/>
        <a:p>
          <a:endParaRPr lang="en-US"/>
        </a:p>
      </dgm:t>
    </dgm:pt>
    <dgm:pt modelId="{490A6B7F-E8B1-4B73-8A32-A1B9D4F95F89}">
      <dgm:prSet/>
      <dgm:spPr/>
      <dgm:t>
        <a:bodyPr/>
        <a:lstStyle/>
        <a:p>
          <a:pPr rtl="0"/>
          <a:r>
            <a:rPr lang="en-US" dirty="0" err="1" smtClean="0"/>
            <a:t>CodeGen</a:t>
          </a:r>
          <a:r>
            <a:rPr lang="en-US" dirty="0" smtClean="0"/>
            <a:t> tools</a:t>
          </a:r>
          <a:endParaRPr lang="en-US" dirty="0"/>
        </a:p>
      </dgm:t>
    </dgm:pt>
    <dgm:pt modelId="{7D4DAB03-3F2C-44D0-A9CD-6DCB71D65BF2}" type="parTrans" cxnId="{DAB8AB1F-967F-430F-B1CE-1997E4195922}">
      <dgm:prSet/>
      <dgm:spPr/>
      <dgm:t>
        <a:bodyPr/>
        <a:lstStyle/>
        <a:p>
          <a:endParaRPr lang="en-US"/>
        </a:p>
      </dgm:t>
    </dgm:pt>
    <dgm:pt modelId="{067D291C-844C-4670-8CC0-067FB7483E90}" type="sibTrans" cxnId="{DAB8AB1F-967F-430F-B1CE-1997E4195922}">
      <dgm:prSet/>
      <dgm:spPr/>
      <dgm:t>
        <a:bodyPr/>
        <a:lstStyle/>
        <a:p>
          <a:endParaRPr lang="en-US"/>
        </a:p>
      </dgm:t>
    </dgm:pt>
    <dgm:pt modelId="{84ACEA1D-6BC7-4403-BB43-35216B03FCD1}">
      <dgm:prSet/>
      <dgm:spPr/>
      <dgm:t>
        <a:bodyPr/>
        <a:lstStyle/>
        <a:p>
          <a:pPr rtl="0"/>
          <a:r>
            <a:rPr lang="en-US" dirty="0" smtClean="0"/>
            <a:t>DML thru LINQ to SQL</a:t>
          </a:r>
          <a:endParaRPr lang="en-US" dirty="0"/>
        </a:p>
      </dgm:t>
    </dgm:pt>
    <dgm:pt modelId="{AE333D4E-B319-4EFB-A27C-65769B5ACBA9}" type="parTrans" cxnId="{0E55E4C5-A619-4012-8E6A-F8BC2F65417C}">
      <dgm:prSet/>
      <dgm:spPr/>
      <dgm:t>
        <a:bodyPr/>
        <a:lstStyle/>
        <a:p>
          <a:endParaRPr lang="en-US"/>
        </a:p>
      </dgm:t>
    </dgm:pt>
    <dgm:pt modelId="{948B7BCC-997A-4273-A99C-F3829520244E}" type="sibTrans" cxnId="{0E55E4C5-A619-4012-8E6A-F8BC2F65417C}">
      <dgm:prSet/>
      <dgm:spPr/>
      <dgm:t>
        <a:bodyPr/>
        <a:lstStyle/>
        <a:p>
          <a:endParaRPr lang="en-US"/>
        </a:p>
      </dgm:t>
    </dgm:pt>
    <dgm:pt modelId="{BE0A708C-6CEB-49AC-A795-14CD230B6B01}">
      <dgm:prSet/>
      <dgm:spPr/>
      <dgm:t>
        <a:bodyPr/>
        <a:lstStyle/>
        <a:p>
          <a:pPr rtl="0"/>
          <a:r>
            <a:rPr lang="en-US" dirty="0" smtClean="0"/>
            <a:t>Using Stored Procedures</a:t>
          </a:r>
          <a:endParaRPr lang="en-US" dirty="0"/>
        </a:p>
      </dgm:t>
    </dgm:pt>
    <dgm:pt modelId="{E678DDE0-A17E-49AB-9AB0-CB69FA1E7C13}" type="parTrans" cxnId="{528DDE4C-BD10-4D0A-A5B2-A753391BF7E2}">
      <dgm:prSet/>
      <dgm:spPr/>
      <dgm:t>
        <a:bodyPr/>
        <a:lstStyle/>
        <a:p>
          <a:endParaRPr lang="en-US"/>
        </a:p>
      </dgm:t>
    </dgm:pt>
    <dgm:pt modelId="{C6B0B664-9829-4423-80D1-E45DF7456439}" type="sibTrans" cxnId="{528DDE4C-BD10-4D0A-A5B2-A753391BF7E2}">
      <dgm:prSet/>
      <dgm:spPr/>
      <dgm:t>
        <a:bodyPr/>
        <a:lstStyle/>
        <a:p>
          <a:endParaRPr lang="en-US"/>
        </a:p>
      </dgm:t>
    </dgm:pt>
    <dgm:pt modelId="{D001D768-1EC3-4863-8F96-2D2DA100E64A}">
      <dgm:prSet/>
      <dgm:spPr/>
      <dgm:t>
        <a:bodyPr/>
        <a:lstStyle/>
        <a:p>
          <a:pPr rtl="0"/>
          <a:r>
            <a:rPr lang="en-US" dirty="0" smtClean="0"/>
            <a:t>Comparing ADO.NET with LINQ</a:t>
          </a:r>
          <a:endParaRPr lang="en-US" dirty="0"/>
        </a:p>
      </dgm:t>
    </dgm:pt>
    <dgm:pt modelId="{60AA20E0-559E-4423-A0B3-B7302D1F96D0}" type="parTrans" cxnId="{342976F7-ACC1-4F9A-8E0A-D273D0A63036}">
      <dgm:prSet/>
      <dgm:spPr/>
      <dgm:t>
        <a:bodyPr/>
        <a:lstStyle/>
        <a:p>
          <a:endParaRPr lang="en-US"/>
        </a:p>
      </dgm:t>
    </dgm:pt>
    <dgm:pt modelId="{E1781A63-6E73-4138-AE77-062772A60FC6}" type="sibTrans" cxnId="{342976F7-ACC1-4F9A-8E0A-D273D0A63036}">
      <dgm:prSet/>
      <dgm:spPr/>
      <dgm:t>
        <a:bodyPr/>
        <a:lstStyle/>
        <a:p>
          <a:endParaRPr lang="en-US"/>
        </a:p>
      </dgm:t>
    </dgm:pt>
    <dgm:pt modelId="{250CAC3D-2B51-4EDA-B237-B4DF65A321BA}">
      <dgm:prSet/>
      <dgm:spPr/>
      <dgm:t>
        <a:bodyPr/>
        <a:lstStyle/>
        <a:p>
          <a:pPr rtl="0"/>
          <a:r>
            <a:rPr lang="en-US" dirty="0" smtClean="0"/>
            <a:t>Understanding </a:t>
          </a:r>
          <a:r>
            <a:rPr lang="en-US" dirty="0" err="1" smtClean="0"/>
            <a:t>DataContext</a:t>
          </a:r>
          <a:r>
            <a:rPr lang="en-US" dirty="0" smtClean="0"/>
            <a:t> against IDbConnection</a:t>
          </a:r>
          <a:endParaRPr lang="en-US" dirty="0"/>
        </a:p>
      </dgm:t>
    </dgm:pt>
    <dgm:pt modelId="{48AB2F92-27A2-401B-85A7-9E925899F420}" type="parTrans" cxnId="{10BB4807-3FDF-47D9-9824-65022A7C756E}">
      <dgm:prSet/>
      <dgm:spPr/>
      <dgm:t>
        <a:bodyPr/>
        <a:lstStyle/>
        <a:p>
          <a:endParaRPr lang="en-US"/>
        </a:p>
      </dgm:t>
    </dgm:pt>
    <dgm:pt modelId="{B786B8A9-F548-4A27-AF90-2B1873391A3C}" type="sibTrans" cxnId="{10BB4807-3FDF-47D9-9824-65022A7C756E}">
      <dgm:prSet/>
      <dgm:spPr/>
      <dgm:t>
        <a:bodyPr/>
        <a:lstStyle/>
        <a:p>
          <a:endParaRPr lang="en-US"/>
        </a:p>
      </dgm:t>
    </dgm:pt>
    <dgm:pt modelId="{BD5910FB-A033-4FA4-8A15-8B33F89BEBC8}">
      <dgm:prSet/>
      <dgm:spPr/>
      <dgm:t>
        <a:bodyPr/>
        <a:lstStyle/>
        <a:p>
          <a:pPr rtl="0"/>
          <a:r>
            <a:rPr lang="en-US" dirty="0" smtClean="0"/>
            <a:t>Mapping .NET Objects to SQL Object</a:t>
          </a:r>
          <a:endParaRPr lang="en-US" dirty="0"/>
        </a:p>
      </dgm:t>
    </dgm:pt>
    <dgm:pt modelId="{241FC9F3-D5E5-4577-A068-E49386B2C2BC}" type="parTrans" cxnId="{F0F2978D-93F4-44E6-8B40-C48C60F3ED4D}">
      <dgm:prSet/>
      <dgm:spPr/>
      <dgm:t>
        <a:bodyPr/>
        <a:lstStyle/>
        <a:p>
          <a:endParaRPr lang="en-US"/>
        </a:p>
      </dgm:t>
    </dgm:pt>
    <dgm:pt modelId="{A0ED7354-6246-4ECB-B2F1-718CE0351A40}" type="sibTrans" cxnId="{F0F2978D-93F4-44E6-8B40-C48C60F3ED4D}">
      <dgm:prSet/>
      <dgm:spPr/>
      <dgm:t>
        <a:bodyPr/>
        <a:lstStyle/>
        <a:p>
          <a:endParaRPr lang="en-US"/>
        </a:p>
      </dgm:t>
    </dgm:pt>
    <dgm:pt modelId="{E4ADCD3C-2A02-4FF7-94F4-B1CB658DB5F4}">
      <dgm:prSet/>
      <dgm:spPr/>
      <dgm:t>
        <a:bodyPr/>
        <a:lstStyle/>
        <a:p>
          <a:pPr rtl="0"/>
          <a:r>
            <a:rPr lang="en-US" dirty="0" smtClean="0"/>
            <a:t>VS Designer, </a:t>
          </a:r>
          <a:r>
            <a:rPr lang="en-US" dirty="0" err="1" smtClean="0"/>
            <a:t>SQLMetal</a:t>
          </a:r>
          <a:endParaRPr lang="en-US" dirty="0"/>
        </a:p>
      </dgm:t>
    </dgm:pt>
    <dgm:pt modelId="{CE6FA7D9-4516-49A8-A08B-968BACF35AA6}" type="parTrans" cxnId="{60F36A1F-9A70-4718-BA01-CBAA37EC20B0}">
      <dgm:prSet/>
      <dgm:spPr/>
    </dgm:pt>
    <dgm:pt modelId="{AE019488-ED1A-4162-923E-87C5A68BA685}" type="sibTrans" cxnId="{60F36A1F-9A70-4718-BA01-CBAA37EC20B0}">
      <dgm:prSet/>
      <dgm:spPr/>
    </dgm:pt>
    <dgm:pt modelId="{8538D076-2425-4AAE-8A85-B4F75DAF5B64}">
      <dgm:prSet/>
      <dgm:spPr/>
      <dgm:t>
        <a:bodyPr/>
        <a:lstStyle/>
        <a:p>
          <a:pPr rtl="0"/>
          <a:r>
            <a:rPr lang="en-US" dirty="0" smtClean="0"/>
            <a:t>Using LINQ to perform Insert, Update, Delete</a:t>
          </a:r>
          <a:endParaRPr lang="en-US" dirty="0"/>
        </a:p>
      </dgm:t>
    </dgm:pt>
    <dgm:pt modelId="{7E75C346-1CC2-4240-99E3-C40ECFE670BD}" type="parTrans" cxnId="{99D387D3-9AF7-40AC-A3CE-C2CD10202AE5}">
      <dgm:prSet/>
      <dgm:spPr/>
    </dgm:pt>
    <dgm:pt modelId="{E3E0133E-0ED1-4FDD-84A1-174E7F0ACCE3}" type="sibTrans" cxnId="{99D387D3-9AF7-40AC-A3CE-C2CD10202AE5}">
      <dgm:prSet/>
      <dgm:spPr/>
    </dgm:pt>
    <dgm:pt modelId="{DD76B57E-61FE-4EDB-9690-F51F497A6E71}">
      <dgm:prSet/>
      <dgm:spPr/>
      <dgm:t>
        <a:bodyPr/>
        <a:lstStyle/>
        <a:p>
          <a:pPr rtl="0"/>
          <a:r>
            <a:rPr lang="en-US" dirty="0" smtClean="0"/>
            <a:t>Calling Stored Procedures to bind with .NET Objects</a:t>
          </a:r>
          <a:endParaRPr lang="en-US" dirty="0"/>
        </a:p>
      </dgm:t>
    </dgm:pt>
    <dgm:pt modelId="{89E40ABA-AED1-4639-BC2D-6AB9E9FCDB21}" type="parTrans" cxnId="{64C6341C-7B5C-481A-8D90-65D0CE5DC2DD}">
      <dgm:prSet/>
      <dgm:spPr/>
    </dgm:pt>
    <dgm:pt modelId="{E81F3FB0-BD22-474D-B083-392A7934B049}" type="sibTrans" cxnId="{64C6341C-7B5C-481A-8D90-65D0CE5DC2DD}">
      <dgm:prSet/>
      <dgm:spPr/>
    </dgm:pt>
    <dgm:pt modelId="{8F77A206-D716-4694-B4C1-6C8CD8DE06C3}">
      <dgm:prSet/>
      <dgm:spPr/>
      <dgm:t>
        <a:bodyPr/>
        <a:lstStyle/>
        <a:p>
          <a:pPr rtl="0"/>
          <a:r>
            <a:rPr lang="en-US" dirty="0" smtClean="0"/>
            <a:t>LINQ Transactions</a:t>
          </a:r>
          <a:endParaRPr lang="en-US" dirty="0"/>
        </a:p>
      </dgm:t>
    </dgm:pt>
    <dgm:pt modelId="{1945CC24-82A3-4ECB-B08B-63C85DEEA75A}" type="parTrans" cxnId="{1B37F4AC-9113-4225-8989-282EB5EB6F83}">
      <dgm:prSet/>
      <dgm:spPr/>
    </dgm:pt>
    <dgm:pt modelId="{BA4A4B31-9ACB-4BED-89FD-A51EBCC25009}" type="sibTrans" cxnId="{1B37F4AC-9113-4225-8989-282EB5EB6F83}">
      <dgm:prSet/>
      <dgm:spPr/>
    </dgm:pt>
    <dgm:pt modelId="{D4D87DDE-3D33-42CD-B47C-B1C2097FB614}">
      <dgm:prSet/>
      <dgm:spPr/>
      <dgm:t>
        <a:bodyPr/>
        <a:lstStyle/>
        <a:p>
          <a:pPr rtl="0"/>
          <a:r>
            <a:rPr lang="en-US" dirty="0" smtClean="0"/>
            <a:t>Enlisting LINQ queries in transactions</a:t>
          </a:r>
          <a:endParaRPr lang="en-US" dirty="0"/>
        </a:p>
      </dgm:t>
    </dgm:pt>
    <dgm:pt modelId="{BAA9771F-93CF-47B8-A4CD-CD960316F642}" type="parTrans" cxnId="{405A26C2-403A-48EB-9194-E431BE82A103}">
      <dgm:prSet/>
      <dgm:spPr/>
    </dgm:pt>
    <dgm:pt modelId="{076489A2-DA24-4F0B-947D-0FAF3696A9F8}" type="sibTrans" cxnId="{405A26C2-403A-48EB-9194-E431BE82A103}">
      <dgm:prSet/>
      <dgm:spPr/>
    </dgm:pt>
    <dgm:pt modelId="{CF2F83F2-B0A4-448D-8C55-FA093446BEDE}" type="pres">
      <dgm:prSet presAssocID="{5D9996F1-D983-4FBB-BD73-D339DF857879}" presName="linear" presStyleCnt="0">
        <dgm:presLayoutVars>
          <dgm:dir/>
          <dgm:animLvl val="lvl"/>
          <dgm:resizeHandles val="exact"/>
        </dgm:presLayoutVars>
      </dgm:prSet>
      <dgm:spPr/>
      <dgm:t>
        <a:bodyPr/>
        <a:lstStyle/>
        <a:p>
          <a:endParaRPr lang="en-US"/>
        </a:p>
      </dgm:t>
    </dgm:pt>
    <dgm:pt modelId="{8759E5F5-5247-4FDA-96E8-06C09F1CD85D}" type="pres">
      <dgm:prSet presAssocID="{4BA17419-B856-407C-B76B-89B4FF2B973E}" presName="parentLin" presStyleCnt="0"/>
      <dgm:spPr/>
    </dgm:pt>
    <dgm:pt modelId="{B887DC4A-94E7-4C67-8BBD-53ECD2DD4D5D}" type="pres">
      <dgm:prSet presAssocID="{4BA17419-B856-407C-B76B-89B4FF2B973E}" presName="parentLeftMargin" presStyleLbl="node1" presStyleIdx="0" presStyleCnt="7"/>
      <dgm:spPr/>
      <dgm:t>
        <a:bodyPr/>
        <a:lstStyle/>
        <a:p>
          <a:endParaRPr lang="en-US"/>
        </a:p>
      </dgm:t>
    </dgm:pt>
    <dgm:pt modelId="{78F60F74-F87E-480A-A543-3C5068850C09}" type="pres">
      <dgm:prSet presAssocID="{4BA17419-B856-407C-B76B-89B4FF2B973E}" presName="parentText" presStyleLbl="node1" presStyleIdx="0" presStyleCnt="7">
        <dgm:presLayoutVars>
          <dgm:chMax val="0"/>
          <dgm:bulletEnabled val="1"/>
        </dgm:presLayoutVars>
      </dgm:prSet>
      <dgm:spPr/>
      <dgm:t>
        <a:bodyPr/>
        <a:lstStyle/>
        <a:p>
          <a:endParaRPr lang="en-US"/>
        </a:p>
      </dgm:t>
    </dgm:pt>
    <dgm:pt modelId="{E178FB4D-17BB-442F-969B-E5D911FA924A}" type="pres">
      <dgm:prSet presAssocID="{4BA17419-B856-407C-B76B-89B4FF2B973E}" presName="negativeSpace" presStyleCnt="0"/>
      <dgm:spPr/>
    </dgm:pt>
    <dgm:pt modelId="{98183EAD-DC2A-46EE-AA09-EE532C99A75C}" type="pres">
      <dgm:prSet presAssocID="{4BA17419-B856-407C-B76B-89B4FF2B973E}" presName="childText" presStyleLbl="conFgAcc1" presStyleIdx="0" presStyleCnt="7">
        <dgm:presLayoutVars>
          <dgm:bulletEnabled val="1"/>
        </dgm:presLayoutVars>
      </dgm:prSet>
      <dgm:spPr/>
      <dgm:t>
        <a:bodyPr/>
        <a:lstStyle/>
        <a:p>
          <a:endParaRPr lang="en-US"/>
        </a:p>
      </dgm:t>
    </dgm:pt>
    <dgm:pt modelId="{51A03F7F-E2F2-4CB0-AF7D-401647CA8028}" type="pres">
      <dgm:prSet presAssocID="{F21EFC15-14E3-42AD-A23A-B712AA894E94}" presName="spaceBetweenRectangles" presStyleCnt="0"/>
      <dgm:spPr/>
    </dgm:pt>
    <dgm:pt modelId="{F1ADA1C6-3DF5-435C-9212-87E69ED78A33}" type="pres">
      <dgm:prSet presAssocID="{888B02C7-1277-41EB-8362-5E93537F520E}" presName="parentLin" presStyleCnt="0"/>
      <dgm:spPr/>
    </dgm:pt>
    <dgm:pt modelId="{DB55D12F-577E-4874-A29A-293B94BA7009}" type="pres">
      <dgm:prSet presAssocID="{888B02C7-1277-41EB-8362-5E93537F520E}" presName="parentLeftMargin" presStyleLbl="node1" presStyleIdx="0" presStyleCnt="7"/>
      <dgm:spPr/>
      <dgm:t>
        <a:bodyPr/>
        <a:lstStyle/>
        <a:p>
          <a:endParaRPr lang="en-US"/>
        </a:p>
      </dgm:t>
    </dgm:pt>
    <dgm:pt modelId="{14E4FD3B-9136-4338-A9A7-0FD5CC92F30C}" type="pres">
      <dgm:prSet presAssocID="{888B02C7-1277-41EB-8362-5E93537F520E}" presName="parentText" presStyleLbl="node1" presStyleIdx="1" presStyleCnt="7">
        <dgm:presLayoutVars>
          <dgm:chMax val="0"/>
          <dgm:bulletEnabled val="1"/>
        </dgm:presLayoutVars>
      </dgm:prSet>
      <dgm:spPr/>
      <dgm:t>
        <a:bodyPr/>
        <a:lstStyle/>
        <a:p>
          <a:endParaRPr lang="en-US"/>
        </a:p>
      </dgm:t>
    </dgm:pt>
    <dgm:pt modelId="{68013592-8650-465E-BBF6-A8ED11201CF3}" type="pres">
      <dgm:prSet presAssocID="{888B02C7-1277-41EB-8362-5E93537F520E}" presName="negativeSpace" presStyleCnt="0"/>
      <dgm:spPr/>
    </dgm:pt>
    <dgm:pt modelId="{D64147F5-9AAA-43BB-BD54-BEA99E54ABA3}" type="pres">
      <dgm:prSet presAssocID="{888B02C7-1277-41EB-8362-5E93537F520E}" presName="childText" presStyleLbl="conFgAcc1" presStyleIdx="1" presStyleCnt="7">
        <dgm:presLayoutVars>
          <dgm:bulletEnabled val="1"/>
        </dgm:presLayoutVars>
      </dgm:prSet>
      <dgm:spPr/>
      <dgm:t>
        <a:bodyPr/>
        <a:lstStyle/>
        <a:p>
          <a:endParaRPr lang="en-US"/>
        </a:p>
      </dgm:t>
    </dgm:pt>
    <dgm:pt modelId="{AE8570D7-31A7-478A-8FBD-6806072FC17F}" type="pres">
      <dgm:prSet presAssocID="{E3C272E9-15F4-4852-87E9-94BDA725AE8E}" presName="spaceBetweenRectangles" presStyleCnt="0"/>
      <dgm:spPr/>
    </dgm:pt>
    <dgm:pt modelId="{35C4E9E9-70D8-4D8E-A30C-CE1A6562B187}" type="pres">
      <dgm:prSet presAssocID="{A5B6285C-AE29-4737-B70C-7E01900468DB}" presName="parentLin" presStyleCnt="0"/>
      <dgm:spPr/>
    </dgm:pt>
    <dgm:pt modelId="{A5B3D65F-9969-457F-B21E-6B292F522F60}" type="pres">
      <dgm:prSet presAssocID="{A5B6285C-AE29-4737-B70C-7E01900468DB}" presName="parentLeftMargin" presStyleLbl="node1" presStyleIdx="1" presStyleCnt="7"/>
      <dgm:spPr/>
      <dgm:t>
        <a:bodyPr/>
        <a:lstStyle/>
        <a:p>
          <a:endParaRPr lang="en-US"/>
        </a:p>
      </dgm:t>
    </dgm:pt>
    <dgm:pt modelId="{E3D8A225-240B-4E6C-BC8C-B256AFC27A7A}" type="pres">
      <dgm:prSet presAssocID="{A5B6285C-AE29-4737-B70C-7E01900468DB}" presName="parentText" presStyleLbl="node1" presStyleIdx="2" presStyleCnt="7">
        <dgm:presLayoutVars>
          <dgm:chMax val="0"/>
          <dgm:bulletEnabled val="1"/>
        </dgm:presLayoutVars>
      </dgm:prSet>
      <dgm:spPr/>
      <dgm:t>
        <a:bodyPr/>
        <a:lstStyle/>
        <a:p>
          <a:endParaRPr lang="en-US"/>
        </a:p>
      </dgm:t>
    </dgm:pt>
    <dgm:pt modelId="{493D073A-A9B1-4EFD-8F00-B02EF75832D0}" type="pres">
      <dgm:prSet presAssocID="{A5B6285C-AE29-4737-B70C-7E01900468DB}" presName="negativeSpace" presStyleCnt="0"/>
      <dgm:spPr/>
    </dgm:pt>
    <dgm:pt modelId="{BB87C706-898E-43C5-8358-E5F795ED3BC8}" type="pres">
      <dgm:prSet presAssocID="{A5B6285C-AE29-4737-B70C-7E01900468DB}" presName="childText" presStyleLbl="conFgAcc1" presStyleIdx="2" presStyleCnt="7">
        <dgm:presLayoutVars>
          <dgm:bulletEnabled val="1"/>
        </dgm:presLayoutVars>
      </dgm:prSet>
      <dgm:spPr/>
      <dgm:t>
        <a:bodyPr/>
        <a:lstStyle/>
        <a:p>
          <a:endParaRPr lang="en-US"/>
        </a:p>
      </dgm:t>
    </dgm:pt>
    <dgm:pt modelId="{2C325FB2-D94B-4333-806E-AA9920804456}" type="pres">
      <dgm:prSet presAssocID="{158975E4-E944-4FB2-8BF5-D91EB07BDAAE}" presName="spaceBetweenRectangles" presStyleCnt="0"/>
      <dgm:spPr/>
    </dgm:pt>
    <dgm:pt modelId="{6679D399-2E5D-4386-B5D1-C286B3CA5BC9}" type="pres">
      <dgm:prSet presAssocID="{490A6B7F-E8B1-4B73-8A32-A1B9D4F95F89}" presName="parentLin" presStyleCnt="0"/>
      <dgm:spPr/>
    </dgm:pt>
    <dgm:pt modelId="{C0186DC2-7DD7-4048-A893-DAE3747AA136}" type="pres">
      <dgm:prSet presAssocID="{490A6B7F-E8B1-4B73-8A32-A1B9D4F95F89}" presName="parentLeftMargin" presStyleLbl="node1" presStyleIdx="2" presStyleCnt="7"/>
      <dgm:spPr/>
      <dgm:t>
        <a:bodyPr/>
        <a:lstStyle/>
        <a:p>
          <a:endParaRPr lang="en-US"/>
        </a:p>
      </dgm:t>
    </dgm:pt>
    <dgm:pt modelId="{CE7B50DE-5D36-4CFA-89B4-9F710B6900A0}" type="pres">
      <dgm:prSet presAssocID="{490A6B7F-E8B1-4B73-8A32-A1B9D4F95F89}" presName="parentText" presStyleLbl="node1" presStyleIdx="3" presStyleCnt="7">
        <dgm:presLayoutVars>
          <dgm:chMax val="0"/>
          <dgm:bulletEnabled val="1"/>
        </dgm:presLayoutVars>
      </dgm:prSet>
      <dgm:spPr/>
      <dgm:t>
        <a:bodyPr/>
        <a:lstStyle/>
        <a:p>
          <a:endParaRPr lang="en-US"/>
        </a:p>
      </dgm:t>
    </dgm:pt>
    <dgm:pt modelId="{CC4B4B8B-93F0-4698-A58D-3DFD92912758}" type="pres">
      <dgm:prSet presAssocID="{490A6B7F-E8B1-4B73-8A32-A1B9D4F95F89}" presName="negativeSpace" presStyleCnt="0"/>
      <dgm:spPr/>
    </dgm:pt>
    <dgm:pt modelId="{5FB5C614-A397-4FF5-AE89-27DD1063B8E5}" type="pres">
      <dgm:prSet presAssocID="{490A6B7F-E8B1-4B73-8A32-A1B9D4F95F89}" presName="childText" presStyleLbl="conFgAcc1" presStyleIdx="3" presStyleCnt="7">
        <dgm:presLayoutVars>
          <dgm:bulletEnabled val="1"/>
        </dgm:presLayoutVars>
      </dgm:prSet>
      <dgm:spPr/>
      <dgm:t>
        <a:bodyPr/>
        <a:lstStyle/>
        <a:p>
          <a:endParaRPr lang="en-US"/>
        </a:p>
      </dgm:t>
    </dgm:pt>
    <dgm:pt modelId="{4EC882C2-DFCF-4709-8195-6CD456A51435}" type="pres">
      <dgm:prSet presAssocID="{067D291C-844C-4670-8CC0-067FB7483E90}" presName="spaceBetweenRectangles" presStyleCnt="0"/>
      <dgm:spPr/>
    </dgm:pt>
    <dgm:pt modelId="{D346381C-2F3E-4499-8C47-67EA85C5F1AF}" type="pres">
      <dgm:prSet presAssocID="{84ACEA1D-6BC7-4403-BB43-35216B03FCD1}" presName="parentLin" presStyleCnt="0"/>
      <dgm:spPr/>
    </dgm:pt>
    <dgm:pt modelId="{90F4D78B-89AB-4BFF-9D00-198AF2739C98}" type="pres">
      <dgm:prSet presAssocID="{84ACEA1D-6BC7-4403-BB43-35216B03FCD1}" presName="parentLeftMargin" presStyleLbl="node1" presStyleIdx="3" presStyleCnt="7"/>
      <dgm:spPr/>
      <dgm:t>
        <a:bodyPr/>
        <a:lstStyle/>
        <a:p>
          <a:endParaRPr lang="en-US"/>
        </a:p>
      </dgm:t>
    </dgm:pt>
    <dgm:pt modelId="{10B632C3-05E1-44CD-8C56-AF9F114EEAF2}" type="pres">
      <dgm:prSet presAssocID="{84ACEA1D-6BC7-4403-BB43-35216B03FCD1}" presName="parentText" presStyleLbl="node1" presStyleIdx="4" presStyleCnt="7">
        <dgm:presLayoutVars>
          <dgm:chMax val="0"/>
          <dgm:bulletEnabled val="1"/>
        </dgm:presLayoutVars>
      </dgm:prSet>
      <dgm:spPr/>
      <dgm:t>
        <a:bodyPr/>
        <a:lstStyle/>
        <a:p>
          <a:endParaRPr lang="en-US"/>
        </a:p>
      </dgm:t>
    </dgm:pt>
    <dgm:pt modelId="{408269FE-C45B-4A91-9151-D3362F981803}" type="pres">
      <dgm:prSet presAssocID="{84ACEA1D-6BC7-4403-BB43-35216B03FCD1}" presName="negativeSpace" presStyleCnt="0"/>
      <dgm:spPr/>
    </dgm:pt>
    <dgm:pt modelId="{D7CD5649-3193-4BB9-A8DC-1A91C78EE5C0}" type="pres">
      <dgm:prSet presAssocID="{84ACEA1D-6BC7-4403-BB43-35216B03FCD1}" presName="childText" presStyleLbl="conFgAcc1" presStyleIdx="4" presStyleCnt="7">
        <dgm:presLayoutVars>
          <dgm:bulletEnabled val="1"/>
        </dgm:presLayoutVars>
      </dgm:prSet>
      <dgm:spPr/>
      <dgm:t>
        <a:bodyPr/>
        <a:lstStyle/>
        <a:p>
          <a:endParaRPr lang="en-US"/>
        </a:p>
      </dgm:t>
    </dgm:pt>
    <dgm:pt modelId="{08313FCE-ABEC-40BF-A5DE-6B581252B5CE}" type="pres">
      <dgm:prSet presAssocID="{948B7BCC-997A-4273-A99C-F3829520244E}" presName="spaceBetweenRectangles" presStyleCnt="0"/>
      <dgm:spPr/>
    </dgm:pt>
    <dgm:pt modelId="{541EE838-F6C7-4BA0-B3AF-511110A57429}" type="pres">
      <dgm:prSet presAssocID="{BE0A708C-6CEB-49AC-A795-14CD230B6B01}" presName="parentLin" presStyleCnt="0"/>
      <dgm:spPr/>
    </dgm:pt>
    <dgm:pt modelId="{C9AD11EB-911E-49D7-ABC0-6F22C9153B08}" type="pres">
      <dgm:prSet presAssocID="{BE0A708C-6CEB-49AC-A795-14CD230B6B01}" presName="parentLeftMargin" presStyleLbl="node1" presStyleIdx="4" presStyleCnt="7"/>
      <dgm:spPr/>
      <dgm:t>
        <a:bodyPr/>
        <a:lstStyle/>
        <a:p>
          <a:endParaRPr lang="en-US"/>
        </a:p>
      </dgm:t>
    </dgm:pt>
    <dgm:pt modelId="{92467B03-5086-424C-AB2B-AE47A7187CBA}" type="pres">
      <dgm:prSet presAssocID="{BE0A708C-6CEB-49AC-A795-14CD230B6B01}" presName="parentText" presStyleLbl="node1" presStyleIdx="5" presStyleCnt="7">
        <dgm:presLayoutVars>
          <dgm:chMax val="0"/>
          <dgm:bulletEnabled val="1"/>
        </dgm:presLayoutVars>
      </dgm:prSet>
      <dgm:spPr/>
      <dgm:t>
        <a:bodyPr/>
        <a:lstStyle/>
        <a:p>
          <a:endParaRPr lang="en-US"/>
        </a:p>
      </dgm:t>
    </dgm:pt>
    <dgm:pt modelId="{D1E133AB-20F6-47BF-8A1D-AD8E631C2D45}" type="pres">
      <dgm:prSet presAssocID="{BE0A708C-6CEB-49AC-A795-14CD230B6B01}" presName="negativeSpace" presStyleCnt="0"/>
      <dgm:spPr/>
    </dgm:pt>
    <dgm:pt modelId="{02D9DF94-6332-4243-BF9F-923B30577FBD}" type="pres">
      <dgm:prSet presAssocID="{BE0A708C-6CEB-49AC-A795-14CD230B6B01}" presName="childText" presStyleLbl="conFgAcc1" presStyleIdx="5" presStyleCnt="7">
        <dgm:presLayoutVars>
          <dgm:bulletEnabled val="1"/>
        </dgm:presLayoutVars>
      </dgm:prSet>
      <dgm:spPr/>
      <dgm:t>
        <a:bodyPr/>
        <a:lstStyle/>
        <a:p>
          <a:endParaRPr lang="en-US"/>
        </a:p>
      </dgm:t>
    </dgm:pt>
    <dgm:pt modelId="{3FFDD4CC-17ED-44B5-A82D-23003309E311}" type="pres">
      <dgm:prSet presAssocID="{C6B0B664-9829-4423-80D1-E45DF7456439}" presName="spaceBetweenRectangles" presStyleCnt="0"/>
      <dgm:spPr/>
    </dgm:pt>
    <dgm:pt modelId="{84FE790F-B750-407A-80B0-D30C47D031A7}" type="pres">
      <dgm:prSet presAssocID="{8F77A206-D716-4694-B4C1-6C8CD8DE06C3}" presName="parentLin" presStyleCnt="0"/>
      <dgm:spPr/>
    </dgm:pt>
    <dgm:pt modelId="{8223D5C3-23D6-421D-BF91-48B2DE6DE517}" type="pres">
      <dgm:prSet presAssocID="{8F77A206-D716-4694-B4C1-6C8CD8DE06C3}" presName="parentLeftMargin" presStyleLbl="node1" presStyleIdx="5" presStyleCnt="7"/>
      <dgm:spPr/>
      <dgm:t>
        <a:bodyPr/>
        <a:lstStyle/>
        <a:p>
          <a:endParaRPr lang="en-US"/>
        </a:p>
      </dgm:t>
    </dgm:pt>
    <dgm:pt modelId="{B633CF06-BEDE-471D-B2CF-4A443DF08C05}" type="pres">
      <dgm:prSet presAssocID="{8F77A206-D716-4694-B4C1-6C8CD8DE06C3}" presName="parentText" presStyleLbl="node1" presStyleIdx="6" presStyleCnt="7">
        <dgm:presLayoutVars>
          <dgm:chMax val="0"/>
          <dgm:bulletEnabled val="1"/>
        </dgm:presLayoutVars>
      </dgm:prSet>
      <dgm:spPr/>
      <dgm:t>
        <a:bodyPr/>
        <a:lstStyle/>
        <a:p>
          <a:endParaRPr lang="en-US"/>
        </a:p>
      </dgm:t>
    </dgm:pt>
    <dgm:pt modelId="{72699E3F-6FFF-4729-906C-AF681D19341E}" type="pres">
      <dgm:prSet presAssocID="{8F77A206-D716-4694-B4C1-6C8CD8DE06C3}" presName="negativeSpace" presStyleCnt="0"/>
      <dgm:spPr/>
    </dgm:pt>
    <dgm:pt modelId="{F27D1CD2-C60E-464C-B4D3-39FF19FE5604}" type="pres">
      <dgm:prSet presAssocID="{8F77A206-D716-4694-B4C1-6C8CD8DE06C3}" presName="childText" presStyleLbl="conFgAcc1" presStyleIdx="6" presStyleCnt="7">
        <dgm:presLayoutVars>
          <dgm:bulletEnabled val="1"/>
        </dgm:presLayoutVars>
      </dgm:prSet>
      <dgm:spPr/>
      <dgm:t>
        <a:bodyPr/>
        <a:lstStyle/>
        <a:p>
          <a:endParaRPr lang="en-US"/>
        </a:p>
      </dgm:t>
    </dgm:pt>
  </dgm:ptLst>
  <dgm:cxnLst>
    <dgm:cxn modelId="{036355D7-6CCA-4D06-8D00-BA1000EE7607}" type="presOf" srcId="{84ACEA1D-6BC7-4403-BB43-35216B03FCD1}" destId="{90F4D78B-89AB-4BFF-9D00-198AF2739C98}" srcOrd="0" destOrd="0" presId="urn:microsoft.com/office/officeart/2005/8/layout/list1"/>
    <dgm:cxn modelId="{BE626E75-2A83-46BB-B706-ED153D462099}" type="presOf" srcId="{BE0A708C-6CEB-49AC-A795-14CD230B6B01}" destId="{92467B03-5086-424C-AB2B-AE47A7187CBA}" srcOrd="1" destOrd="0" presId="urn:microsoft.com/office/officeart/2005/8/layout/list1"/>
    <dgm:cxn modelId="{7AC5B1E7-47C0-4BEC-B1F3-C1D0E65B3D14}" type="presOf" srcId="{4BA17419-B856-407C-B76B-89B4FF2B973E}" destId="{78F60F74-F87E-480A-A543-3C5068850C09}" srcOrd="1" destOrd="0" presId="urn:microsoft.com/office/officeart/2005/8/layout/list1"/>
    <dgm:cxn modelId="{10BB4807-3FDF-47D9-9824-65022A7C756E}" srcId="{888B02C7-1277-41EB-8362-5E93537F520E}" destId="{250CAC3D-2B51-4EDA-B237-B4DF65A321BA}" srcOrd="0" destOrd="0" parTransId="{48AB2F92-27A2-401B-85A7-9E925899F420}" sibTransId="{B786B8A9-F548-4A27-AF90-2B1873391A3C}"/>
    <dgm:cxn modelId="{9863249E-E535-456F-8033-6949F2C0A99A}" type="presOf" srcId="{BE0A708C-6CEB-49AC-A795-14CD230B6B01}" destId="{C9AD11EB-911E-49D7-ABC0-6F22C9153B08}" srcOrd="0" destOrd="0" presId="urn:microsoft.com/office/officeart/2005/8/layout/list1"/>
    <dgm:cxn modelId="{528DDE4C-BD10-4D0A-A5B2-A753391BF7E2}" srcId="{5D9996F1-D983-4FBB-BD73-D339DF857879}" destId="{BE0A708C-6CEB-49AC-A795-14CD230B6B01}" srcOrd="5" destOrd="0" parTransId="{E678DDE0-A17E-49AB-9AB0-CB69FA1E7C13}" sibTransId="{C6B0B664-9829-4423-80D1-E45DF7456439}"/>
    <dgm:cxn modelId="{8E1ACF39-FD5D-4985-BAF4-55EE8EFBEF8B}" type="presOf" srcId="{8F77A206-D716-4694-B4C1-6C8CD8DE06C3}" destId="{B633CF06-BEDE-471D-B2CF-4A443DF08C05}" srcOrd="1" destOrd="0" presId="urn:microsoft.com/office/officeart/2005/8/layout/list1"/>
    <dgm:cxn modelId="{99D387D3-9AF7-40AC-A3CE-C2CD10202AE5}" srcId="{84ACEA1D-6BC7-4403-BB43-35216B03FCD1}" destId="{8538D076-2425-4AAE-8A85-B4F75DAF5B64}" srcOrd="0" destOrd="0" parTransId="{7E75C346-1CC2-4240-99E3-C40ECFE670BD}" sibTransId="{E3E0133E-0ED1-4FDD-84A1-174E7F0ACCE3}"/>
    <dgm:cxn modelId="{95AA697A-B4D3-450B-9F8C-53F75AB41A9C}" type="presOf" srcId="{D001D768-1EC3-4863-8F96-2D2DA100E64A}" destId="{98183EAD-DC2A-46EE-AA09-EE532C99A75C}" srcOrd="0" destOrd="0" presId="urn:microsoft.com/office/officeart/2005/8/layout/list1"/>
    <dgm:cxn modelId="{470C1F2A-000E-480A-9780-8627C4208EDD}" type="presOf" srcId="{5D9996F1-D983-4FBB-BD73-D339DF857879}" destId="{CF2F83F2-B0A4-448D-8C55-FA093446BEDE}" srcOrd="0" destOrd="0" presId="urn:microsoft.com/office/officeart/2005/8/layout/list1"/>
    <dgm:cxn modelId="{0E55E4C5-A619-4012-8E6A-F8BC2F65417C}" srcId="{5D9996F1-D983-4FBB-BD73-D339DF857879}" destId="{84ACEA1D-6BC7-4403-BB43-35216B03FCD1}" srcOrd="4" destOrd="0" parTransId="{AE333D4E-B319-4EFB-A27C-65769B5ACBA9}" sibTransId="{948B7BCC-997A-4273-A99C-F3829520244E}"/>
    <dgm:cxn modelId="{C628691A-5DAC-4B87-8E62-B139BF37411B}" type="presOf" srcId="{4BA17419-B856-407C-B76B-89B4FF2B973E}" destId="{B887DC4A-94E7-4C67-8BBD-53ECD2DD4D5D}" srcOrd="0" destOrd="0" presId="urn:microsoft.com/office/officeart/2005/8/layout/list1"/>
    <dgm:cxn modelId="{60F36A1F-9A70-4718-BA01-CBAA37EC20B0}" srcId="{490A6B7F-E8B1-4B73-8A32-A1B9D4F95F89}" destId="{E4ADCD3C-2A02-4FF7-94F4-B1CB658DB5F4}" srcOrd="0" destOrd="0" parTransId="{CE6FA7D9-4516-49A8-A08B-968BACF35AA6}" sibTransId="{AE019488-ED1A-4162-923E-87C5A68BA685}"/>
    <dgm:cxn modelId="{5757ED5D-E647-4C09-920D-327B28E04619}" srcId="{5D9996F1-D983-4FBB-BD73-D339DF857879}" destId="{A5B6285C-AE29-4737-B70C-7E01900468DB}" srcOrd="2" destOrd="0" parTransId="{2265721D-3BF0-4AC6-8C29-3EDCE658C813}" sibTransId="{158975E4-E944-4FB2-8BF5-D91EB07BDAAE}"/>
    <dgm:cxn modelId="{282EABA5-A27E-4072-8E82-1092752D58F9}" type="presOf" srcId="{D4D87DDE-3D33-42CD-B47C-B1C2097FB614}" destId="{F27D1CD2-C60E-464C-B4D3-39FF19FE5604}" srcOrd="0" destOrd="0" presId="urn:microsoft.com/office/officeart/2005/8/layout/list1"/>
    <dgm:cxn modelId="{68E2BB54-D7B0-4FD0-81E3-832014161B29}" type="presOf" srcId="{A5B6285C-AE29-4737-B70C-7E01900468DB}" destId="{A5B3D65F-9969-457F-B21E-6B292F522F60}" srcOrd="0" destOrd="0" presId="urn:microsoft.com/office/officeart/2005/8/layout/list1"/>
    <dgm:cxn modelId="{CEFF4E43-EC6A-4665-A355-9144D6C10602}" srcId="{5D9996F1-D983-4FBB-BD73-D339DF857879}" destId="{4BA17419-B856-407C-B76B-89B4FF2B973E}" srcOrd="0" destOrd="0" parTransId="{934915D5-7C4B-47EC-9FF1-7950E81B187C}" sibTransId="{F21EFC15-14E3-42AD-A23A-B712AA894E94}"/>
    <dgm:cxn modelId="{683460A6-6C24-4F18-AFB3-823F9BD223BD}" type="presOf" srcId="{888B02C7-1277-41EB-8362-5E93537F520E}" destId="{14E4FD3B-9136-4338-A9A7-0FD5CC92F30C}" srcOrd="1" destOrd="0" presId="urn:microsoft.com/office/officeart/2005/8/layout/list1"/>
    <dgm:cxn modelId="{1B37F4AC-9113-4225-8989-282EB5EB6F83}" srcId="{5D9996F1-D983-4FBB-BD73-D339DF857879}" destId="{8F77A206-D716-4694-B4C1-6C8CD8DE06C3}" srcOrd="6" destOrd="0" parTransId="{1945CC24-82A3-4ECB-B08B-63C85DEEA75A}" sibTransId="{BA4A4B31-9ACB-4BED-89FD-A51EBCC25009}"/>
    <dgm:cxn modelId="{F0F2978D-93F4-44E6-8B40-C48C60F3ED4D}" srcId="{A5B6285C-AE29-4737-B70C-7E01900468DB}" destId="{BD5910FB-A033-4FA4-8A15-8B33F89BEBC8}" srcOrd="0" destOrd="0" parTransId="{241FC9F3-D5E5-4577-A068-E49386B2C2BC}" sibTransId="{A0ED7354-6246-4ECB-B2F1-718CE0351A40}"/>
    <dgm:cxn modelId="{F5F969DD-4108-47C4-A4B7-BF2840C1035D}" type="presOf" srcId="{8F77A206-D716-4694-B4C1-6C8CD8DE06C3}" destId="{8223D5C3-23D6-421D-BF91-48B2DE6DE517}" srcOrd="0" destOrd="0" presId="urn:microsoft.com/office/officeart/2005/8/layout/list1"/>
    <dgm:cxn modelId="{405A26C2-403A-48EB-9194-E431BE82A103}" srcId="{8F77A206-D716-4694-B4C1-6C8CD8DE06C3}" destId="{D4D87DDE-3D33-42CD-B47C-B1C2097FB614}" srcOrd="0" destOrd="0" parTransId="{BAA9771F-93CF-47B8-A4CD-CD960316F642}" sibTransId="{076489A2-DA24-4F0B-947D-0FAF3696A9F8}"/>
    <dgm:cxn modelId="{870DCECB-6A9E-4B97-9474-52E6A54B6EA5}" type="presOf" srcId="{250CAC3D-2B51-4EDA-B237-B4DF65A321BA}" destId="{D64147F5-9AAA-43BB-BD54-BEA99E54ABA3}" srcOrd="0" destOrd="0" presId="urn:microsoft.com/office/officeart/2005/8/layout/list1"/>
    <dgm:cxn modelId="{342976F7-ACC1-4F9A-8E0A-D273D0A63036}" srcId="{4BA17419-B856-407C-B76B-89B4FF2B973E}" destId="{D001D768-1EC3-4863-8F96-2D2DA100E64A}" srcOrd="0" destOrd="0" parTransId="{60AA20E0-559E-4423-A0B3-B7302D1F96D0}" sibTransId="{E1781A63-6E73-4138-AE77-062772A60FC6}"/>
    <dgm:cxn modelId="{BCCD15A9-04BB-4307-A4A1-B5BFE713A505}" type="presOf" srcId="{A5B6285C-AE29-4737-B70C-7E01900468DB}" destId="{E3D8A225-240B-4E6C-BC8C-B256AFC27A7A}" srcOrd="1" destOrd="0" presId="urn:microsoft.com/office/officeart/2005/8/layout/list1"/>
    <dgm:cxn modelId="{E6E9CF97-61D5-4C76-B7D7-6FBA5334301E}" type="presOf" srcId="{8538D076-2425-4AAE-8A85-B4F75DAF5B64}" destId="{D7CD5649-3193-4BB9-A8DC-1A91C78EE5C0}" srcOrd="0" destOrd="0" presId="urn:microsoft.com/office/officeart/2005/8/layout/list1"/>
    <dgm:cxn modelId="{DAB8AB1F-967F-430F-B1CE-1997E4195922}" srcId="{5D9996F1-D983-4FBB-BD73-D339DF857879}" destId="{490A6B7F-E8B1-4B73-8A32-A1B9D4F95F89}" srcOrd="3" destOrd="0" parTransId="{7D4DAB03-3F2C-44D0-A9CD-6DCB71D65BF2}" sibTransId="{067D291C-844C-4670-8CC0-067FB7483E90}"/>
    <dgm:cxn modelId="{C7B6265B-843A-475A-A0E6-D9199F6E9FFA}" type="presOf" srcId="{490A6B7F-E8B1-4B73-8A32-A1B9D4F95F89}" destId="{C0186DC2-7DD7-4048-A893-DAE3747AA136}" srcOrd="0" destOrd="0" presId="urn:microsoft.com/office/officeart/2005/8/layout/list1"/>
    <dgm:cxn modelId="{B5420ADF-94C1-4D8A-A5C8-F6B7DF2F48D3}" type="presOf" srcId="{BD5910FB-A033-4FA4-8A15-8B33F89BEBC8}" destId="{BB87C706-898E-43C5-8358-E5F795ED3BC8}" srcOrd="0" destOrd="0" presId="urn:microsoft.com/office/officeart/2005/8/layout/list1"/>
    <dgm:cxn modelId="{4FB7523F-037D-44B5-8B42-BA2CA1E60E1F}" srcId="{5D9996F1-D983-4FBB-BD73-D339DF857879}" destId="{888B02C7-1277-41EB-8362-5E93537F520E}" srcOrd="1" destOrd="0" parTransId="{220D5BE6-9090-4612-AC7E-18813A91C06A}" sibTransId="{E3C272E9-15F4-4852-87E9-94BDA725AE8E}"/>
    <dgm:cxn modelId="{FD38A72C-13EF-4CDB-9807-A07747E0C205}" type="presOf" srcId="{888B02C7-1277-41EB-8362-5E93537F520E}" destId="{DB55D12F-577E-4874-A29A-293B94BA7009}" srcOrd="0" destOrd="0" presId="urn:microsoft.com/office/officeart/2005/8/layout/list1"/>
    <dgm:cxn modelId="{64C6341C-7B5C-481A-8D90-65D0CE5DC2DD}" srcId="{BE0A708C-6CEB-49AC-A795-14CD230B6B01}" destId="{DD76B57E-61FE-4EDB-9690-F51F497A6E71}" srcOrd="0" destOrd="0" parTransId="{89E40ABA-AED1-4639-BC2D-6AB9E9FCDB21}" sibTransId="{E81F3FB0-BD22-474D-B083-392A7934B049}"/>
    <dgm:cxn modelId="{E26E312B-4D85-4F8B-83CE-20EDC0B12B7C}" type="presOf" srcId="{E4ADCD3C-2A02-4FF7-94F4-B1CB658DB5F4}" destId="{5FB5C614-A397-4FF5-AE89-27DD1063B8E5}" srcOrd="0" destOrd="0" presId="urn:microsoft.com/office/officeart/2005/8/layout/list1"/>
    <dgm:cxn modelId="{10D7EE54-4F2E-4A5F-8BF4-8D3BB3FF5537}" type="presOf" srcId="{84ACEA1D-6BC7-4403-BB43-35216B03FCD1}" destId="{10B632C3-05E1-44CD-8C56-AF9F114EEAF2}" srcOrd="1" destOrd="0" presId="urn:microsoft.com/office/officeart/2005/8/layout/list1"/>
    <dgm:cxn modelId="{33A509E1-1A90-4841-A5BA-AF54EEBFFB2D}" type="presOf" srcId="{490A6B7F-E8B1-4B73-8A32-A1B9D4F95F89}" destId="{CE7B50DE-5D36-4CFA-89B4-9F710B6900A0}" srcOrd="1" destOrd="0" presId="urn:microsoft.com/office/officeart/2005/8/layout/list1"/>
    <dgm:cxn modelId="{DF355458-EEA4-44E8-8D08-12EED8917997}" type="presOf" srcId="{DD76B57E-61FE-4EDB-9690-F51F497A6E71}" destId="{02D9DF94-6332-4243-BF9F-923B30577FBD}" srcOrd="0" destOrd="0" presId="urn:microsoft.com/office/officeart/2005/8/layout/list1"/>
    <dgm:cxn modelId="{64C4E1BC-A9B1-4292-825B-74A3226043B9}" type="presParOf" srcId="{CF2F83F2-B0A4-448D-8C55-FA093446BEDE}" destId="{8759E5F5-5247-4FDA-96E8-06C09F1CD85D}" srcOrd="0" destOrd="0" presId="urn:microsoft.com/office/officeart/2005/8/layout/list1"/>
    <dgm:cxn modelId="{DE8C2CFF-30FC-4A2C-8019-4B5B071D0D50}" type="presParOf" srcId="{8759E5F5-5247-4FDA-96E8-06C09F1CD85D}" destId="{B887DC4A-94E7-4C67-8BBD-53ECD2DD4D5D}" srcOrd="0" destOrd="0" presId="urn:microsoft.com/office/officeart/2005/8/layout/list1"/>
    <dgm:cxn modelId="{4EA22FDA-0D67-4801-B1DC-753F8F692CE0}" type="presParOf" srcId="{8759E5F5-5247-4FDA-96E8-06C09F1CD85D}" destId="{78F60F74-F87E-480A-A543-3C5068850C09}" srcOrd="1" destOrd="0" presId="urn:microsoft.com/office/officeart/2005/8/layout/list1"/>
    <dgm:cxn modelId="{FAEF6519-BF9E-4D0D-B8D2-BF2A102BEF4C}" type="presParOf" srcId="{CF2F83F2-B0A4-448D-8C55-FA093446BEDE}" destId="{E178FB4D-17BB-442F-969B-E5D911FA924A}" srcOrd="1" destOrd="0" presId="urn:microsoft.com/office/officeart/2005/8/layout/list1"/>
    <dgm:cxn modelId="{CF7F9C63-966D-46DB-90AB-CBFB5FAAB192}" type="presParOf" srcId="{CF2F83F2-B0A4-448D-8C55-FA093446BEDE}" destId="{98183EAD-DC2A-46EE-AA09-EE532C99A75C}" srcOrd="2" destOrd="0" presId="urn:microsoft.com/office/officeart/2005/8/layout/list1"/>
    <dgm:cxn modelId="{9073C030-E20B-4EAC-990F-FA2D73D6ADE6}" type="presParOf" srcId="{CF2F83F2-B0A4-448D-8C55-FA093446BEDE}" destId="{51A03F7F-E2F2-4CB0-AF7D-401647CA8028}" srcOrd="3" destOrd="0" presId="urn:microsoft.com/office/officeart/2005/8/layout/list1"/>
    <dgm:cxn modelId="{194AEA65-3DDB-4DB2-97C6-24400E6CCCF5}" type="presParOf" srcId="{CF2F83F2-B0A4-448D-8C55-FA093446BEDE}" destId="{F1ADA1C6-3DF5-435C-9212-87E69ED78A33}" srcOrd="4" destOrd="0" presId="urn:microsoft.com/office/officeart/2005/8/layout/list1"/>
    <dgm:cxn modelId="{F322AA53-99F3-4C26-8BCC-8BF05F687F4A}" type="presParOf" srcId="{F1ADA1C6-3DF5-435C-9212-87E69ED78A33}" destId="{DB55D12F-577E-4874-A29A-293B94BA7009}" srcOrd="0" destOrd="0" presId="urn:microsoft.com/office/officeart/2005/8/layout/list1"/>
    <dgm:cxn modelId="{86D3AE11-3048-4977-BFC4-5A72916C2146}" type="presParOf" srcId="{F1ADA1C6-3DF5-435C-9212-87E69ED78A33}" destId="{14E4FD3B-9136-4338-A9A7-0FD5CC92F30C}" srcOrd="1" destOrd="0" presId="urn:microsoft.com/office/officeart/2005/8/layout/list1"/>
    <dgm:cxn modelId="{9FD243E7-4639-4441-AF5C-917654EF30A4}" type="presParOf" srcId="{CF2F83F2-B0A4-448D-8C55-FA093446BEDE}" destId="{68013592-8650-465E-BBF6-A8ED11201CF3}" srcOrd="5" destOrd="0" presId="urn:microsoft.com/office/officeart/2005/8/layout/list1"/>
    <dgm:cxn modelId="{776E3C41-63B6-4727-ACB6-FAA1C07B5B42}" type="presParOf" srcId="{CF2F83F2-B0A4-448D-8C55-FA093446BEDE}" destId="{D64147F5-9AAA-43BB-BD54-BEA99E54ABA3}" srcOrd="6" destOrd="0" presId="urn:microsoft.com/office/officeart/2005/8/layout/list1"/>
    <dgm:cxn modelId="{FC29BB86-4D65-409F-8484-455E721BCC9A}" type="presParOf" srcId="{CF2F83F2-B0A4-448D-8C55-FA093446BEDE}" destId="{AE8570D7-31A7-478A-8FBD-6806072FC17F}" srcOrd="7" destOrd="0" presId="urn:microsoft.com/office/officeart/2005/8/layout/list1"/>
    <dgm:cxn modelId="{53DD0384-2EB0-46AC-AAF2-AE0A1E89A2EC}" type="presParOf" srcId="{CF2F83F2-B0A4-448D-8C55-FA093446BEDE}" destId="{35C4E9E9-70D8-4D8E-A30C-CE1A6562B187}" srcOrd="8" destOrd="0" presId="urn:microsoft.com/office/officeart/2005/8/layout/list1"/>
    <dgm:cxn modelId="{514D2CF4-042E-4906-BCB6-52228102C797}" type="presParOf" srcId="{35C4E9E9-70D8-4D8E-A30C-CE1A6562B187}" destId="{A5B3D65F-9969-457F-B21E-6B292F522F60}" srcOrd="0" destOrd="0" presId="urn:microsoft.com/office/officeart/2005/8/layout/list1"/>
    <dgm:cxn modelId="{AD4D619F-BFEE-4A46-A770-F745524B3D11}" type="presParOf" srcId="{35C4E9E9-70D8-4D8E-A30C-CE1A6562B187}" destId="{E3D8A225-240B-4E6C-BC8C-B256AFC27A7A}" srcOrd="1" destOrd="0" presId="urn:microsoft.com/office/officeart/2005/8/layout/list1"/>
    <dgm:cxn modelId="{FB457A20-8A46-48F3-A4BC-6F5638EF239F}" type="presParOf" srcId="{CF2F83F2-B0A4-448D-8C55-FA093446BEDE}" destId="{493D073A-A9B1-4EFD-8F00-B02EF75832D0}" srcOrd="9" destOrd="0" presId="urn:microsoft.com/office/officeart/2005/8/layout/list1"/>
    <dgm:cxn modelId="{018ECD54-BA7B-4094-889C-4B5B1F960B06}" type="presParOf" srcId="{CF2F83F2-B0A4-448D-8C55-FA093446BEDE}" destId="{BB87C706-898E-43C5-8358-E5F795ED3BC8}" srcOrd="10" destOrd="0" presId="urn:microsoft.com/office/officeart/2005/8/layout/list1"/>
    <dgm:cxn modelId="{A42A0B63-4B57-4829-8062-D1845E34770B}" type="presParOf" srcId="{CF2F83F2-B0A4-448D-8C55-FA093446BEDE}" destId="{2C325FB2-D94B-4333-806E-AA9920804456}" srcOrd="11" destOrd="0" presId="urn:microsoft.com/office/officeart/2005/8/layout/list1"/>
    <dgm:cxn modelId="{5E18375F-D106-4170-98A2-55CA775B5CDE}" type="presParOf" srcId="{CF2F83F2-B0A4-448D-8C55-FA093446BEDE}" destId="{6679D399-2E5D-4386-B5D1-C286B3CA5BC9}" srcOrd="12" destOrd="0" presId="urn:microsoft.com/office/officeart/2005/8/layout/list1"/>
    <dgm:cxn modelId="{003B600A-7295-4B50-AA07-C3EB28F00F40}" type="presParOf" srcId="{6679D399-2E5D-4386-B5D1-C286B3CA5BC9}" destId="{C0186DC2-7DD7-4048-A893-DAE3747AA136}" srcOrd="0" destOrd="0" presId="urn:microsoft.com/office/officeart/2005/8/layout/list1"/>
    <dgm:cxn modelId="{04843391-8964-4F62-9C2C-C9D16D58C5E5}" type="presParOf" srcId="{6679D399-2E5D-4386-B5D1-C286B3CA5BC9}" destId="{CE7B50DE-5D36-4CFA-89B4-9F710B6900A0}" srcOrd="1" destOrd="0" presId="urn:microsoft.com/office/officeart/2005/8/layout/list1"/>
    <dgm:cxn modelId="{AB47B105-F6C8-493C-BB5D-0FCCA4F07077}" type="presParOf" srcId="{CF2F83F2-B0A4-448D-8C55-FA093446BEDE}" destId="{CC4B4B8B-93F0-4698-A58D-3DFD92912758}" srcOrd="13" destOrd="0" presId="urn:microsoft.com/office/officeart/2005/8/layout/list1"/>
    <dgm:cxn modelId="{52869DE2-A41C-4F0E-92D5-C89DC5C4465B}" type="presParOf" srcId="{CF2F83F2-B0A4-448D-8C55-FA093446BEDE}" destId="{5FB5C614-A397-4FF5-AE89-27DD1063B8E5}" srcOrd="14" destOrd="0" presId="urn:microsoft.com/office/officeart/2005/8/layout/list1"/>
    <dgm:cxn modelId="{2AAC8A03-1B45-4979-890D-DD76FA49AF6E}" type="presParOf" srcId="{CF2F83F2-B0A4-448D-8C55-FA093446BEDE}" destId="{4EC882C2-DFCF-4709-8195-6CD456A51435}" srcOrd="15" destOrd="0" presId="urn:microsoft.com/office/officeart/2005/8/layout/list1"/>
    <dgm:cxn modelId="{0D6200B2-8814-4DD2-A349-A8D6DE55A78B}" type="presParOf" srcId="{CF2F83F2-B0A4-448D-8C55-FA093446BEDE}" destId="{D346381C-2F3E-4499-8C47-67EA85C5F1AF}" srcOrd="16" destOrd="0" presId="urn:microsoft.com/office/officeart/2005/8/layout/list1"/>
    <dgm:cxn modelId="{396E1BDC-7DF4-4C5A-9078-9E1D52471E6E}" type="presParOf" srcId="{D346381C-2F3E-4499-8C47-67EA85C5F1AF}" destId="{90F4D78B-89AB-4BFF-9D00-198AF2739C98}" srcOrd="0" destOrd="0" presId="urn:microsoft.com/office/officeart/2005/8/layout/list1"/>
    <dgm:cxn modelId="{2EB656DE-3C72-4BD8-83DA-C80EAC2D5FE3}" type="presParOf" srcId="{D346381C-2F3E-4499-8C47-67EA85C5F1AF}" destId="{10B632C3-05E1-44CD-8C56-AF9F114EEAF2}" srcOrd="1" destOrd="0" presId="urn:microsoft.com/office/officeart/2005/8/layout/list1"/>
    <dgm:cxn modelId="{0EAF6B33-0E85-4E55-A75C-113DD6BE70D0}" type="presParOf" srcId="{CF2F83F2-B0A4-448D-8C55-FA093446BEDE}" destId="{408269FE-C45B-4A91-9151-D3362F981803}" srcOrd="17" destOrd="0" presId="urn:microsoft.com/office/officeart/2005/8/layout/list1"/>
    <dgm:cxn modelId="{1912633B-5C51-4B16-815B-E792653F2F8E}" type="presParOf" srcId="{CF2F83F2-B0A4-448D-8C55-FA093446BEDE}" destId="{D7CD5649-3193-4BB9-A8DC-1A91C78EE5C0}" srcOrd="18" destOrd="0" presId="urn:microsoft.com/office/officeart/2005/8/layout/list1"/>
    <dgm:cxn modelId="{398D82D9-6912-4B74-B583-DD404DEED186}" type="presParOf" srcId="{CF2F83F2-B0A4-448D-8C55-FA093446BEDE}" destId="{08313FCE-ABEC-40BF-A5DE-6B581252B5CE}" srcOrd="19" destOrd="0" presId="urn:microsoft.com/office/officeart/2005/8/layout/list1"/>
    <dgm:cxn modelId="{7916E00C-E448-4E47-ACC8-4B6B4AE21C99}" type="presParOf" srcId="{CF2F83F2-B0A4-448D-8C55-FA093446BEDE}" destId="{541EE838-F6C7-4BA0-B3AF-511110A57429}" srcOrd="20" destOrd="0" presId="urn:microsoft.com/office/officeart/2005/8/layout/list1"/>
    <dgm:cxn modelId="{44E83FC6-8D5B-494D-B5F5-3745A19B9EDE}" type="presParOf" srcId="{541EE838-F6C7-4BA0-B3AF-511110A57429}" destId="{C9AD11EB-911E-49D7-ABC0-6F22C9153B08}" srcOrd="0" destOrd="0" presId="urn:microsoft.com/office/officeart/2005/8/layout/list1"/>
    <dgm:cxn modelId="{C11DDB8E-83A5-427D-AB91-AF89823389F1}" type="presParOf" srcId="{541EE838-F6C7-4BA0-B3AF-511110A57429}" destId="{92467B03-5086-424C-AB2B-AE47A7187CBA}" srcOrd="1" destOrd="0" presId="urn:microsoft.com/office/officeart/2005/8/layout/list1"/>
    <dgm:cxn modelId="{5D8FF807-6BB3-4521-A514-CE78B1F43A4B}" type="presParOf" srcId="{CF2F83F2-B0A4-448D-8C55-FA093446BEDE}" destId="{D1E133AB-20F6-47BF-8A1D-AD8E631C2D45}" srcOrd="21" destOrd="0" presId="urn:microsoft.com/office/officeart/2005/8/layout/list1"/>
    <dgm:cxn modelId="{2B2904E0-0B18-4249-88D3-83B6B37F8C24}" type="presParOf" srcId="{CF2F83F2-B0A4-448D-8C55-FA093446BEDE}" destId="{02D9DF94-6332-4243-BF9F-923B30577FBD}" srcOrd="22" destOrd="0" presId="urn:microsoft.com/office/officeart/2005/8/layout/list1"/>
    <dgm:cxn modelId="{B3E8701F-D672-4221-9F4F-F852B287C9E0}" type="presParOf" srcId="{CF2F83F2-B0A4-448D-8C55-FA093446BEDE}" destId="{3FFDD4CC-17ED-44B5-A82D-23003309E311}" srcOrd="23" destOrd="0" presId="urn:microsoft.com/office/officeart/2005/8/layout/list1"/>
    <dgm:cxn modelId="{1DDB015C-A347-4DDC-80AF-D9D43BA94177}" type="presParOf" srcId="{CF2F83F2-B0A4-448D-8C55-FA093446BEDE}" destId="{84FE790F-B750-407A-80B0-D30C47D031A7}" srcOrd="24" destOrd="0" presId="urn:microsoft.com/office/officeart/2005/8/layout/list1"/>
    <dgm:cxn modelId="{01219B2C-AB82-41B6-AA4D-8C96312B6CFD}" type="presParOf" srcId="{84FE790F-B750-407A-80B0-D30C47D031A7}" destId="{8223D5C3-23D6-421D-BF91-48B2DE6DE517}" srcOrd="0" destOrd="0" presId="urn:microsoft.com/office/officeart/2005/8/layout/list1"/>
    <dgm:cxn modelId="{27228242-C31A-483F-9D2B-9608D2731516}" type="presParOf" srcId="{84FE790F-B750-407A-80B0-D30C47D031A7}" destId="{B633CF06-BEDE-471D-B2CF-4A443DF08C05}" srcOrd="1" destOrd="0" presId="urn:microsoft.com/office/officeart/2005/8/layout/list1"/>
    <dgm:cxn modelId="{F0352B91-FC35-495C-861E-A1E25F5185EB}" type="presParOf" srcId="{CF2F83F2-B0A4-448D-8C55-FA093446BEDE}" destId="{72699E3F-6FFF-4729-906C-AF681D19341E}" srcOrd="25" destOrd="0" presId="urn:microsoft.com/office/officeart/2005/8/layout/list1"/>
    <dgm:cxn modelId="{82E046FF-471B-4037-95F7-DBAC6AC374F9}" type="presParOf" srcId="{CF2F83F2-B0A4-448D-8C55-FA093446BEDE}" destId="{F27D1CD2-C60E-464C-B4D3-39FF19FE5604}" srcOrd="26"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F78F91-A68C-4122-AA80-10F610C17D57}" type="datetimeFigureOut">
              <a:rPr lang="en-US" smtClean="0"/>
              <a:pPr/>
              <a:t>9/17/2008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9D4213-3310-4B2A-B4FE-9B594F12F2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8AF3AD-D51C-4260-BC5C-30D276940ABC}" type="slidenum">
              <a:rPr lang="en-US"/>
              <a:pPr fontAlgn="base">
                <a:spcBef>
                  <a:spcPct val="0"/>
                </a:spcBef>
                <a:spcAft>
                  <a:spcPct val="0"/>
                </a:spcAft>
              </a:pPr>
              <a:t>4</a:t>
            </a:fld>
            <a:endParaRPr lang="en-US"/>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76F043-1486-49C2-B4C3-B7E158DE4D68}" type="slidenum">
              <a:rPr lang="en-US"/>
              <a:pPr fontAlgn="base">
                <a:spcBef>
                  <a:spcPct val="0"/>
                </a:spcBef>
                <a:spcAft>
                  <a:spcPct val="0"/>
                </a:spcAft>
              </a:pPr>
              <a:t>5</a:t>
            </a:fld>
            <a:endParaRPr lang="en-US"/>
          </a:p>
        </p:txBody>
      </p:sp>
      <p:sp>
        <p:nvSpPr>
          <p:cNvPr id="56323" name="Rectangle 2"/>
          <p:cNvSpPr>
            <a:spLocks noGrp="1" noRot="1" noChangeAspect="1" noChangeArrowheads="1" noTextEdit="1"/>
          </p:cNvSpPr>
          <p:nvPr>
            <p:ph type="sldImg"/>
          </p:nvPr>
        </p:nvSpPr>
        <p:spPr bwMode="auto">
          <a:noFill/>
          <a:ln>
            <a:solidFill>
              <a:srgbClr val="000000"/>
            </a:solidFill>
            <a:miter lim="800000"/>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C0AA8C1-4CEC-4517-BCEC-4C7D7B543015}" type="slidenum">
              <a:rPr lang="en-US"/>
              <a:pPr fontAlgn="base">
                <a:spcBef>
                  <a:spcPct val="0"/>
                </a:spcBef>
                <a:spcAft>
                  <a:spcPct val="0"/>
                </a:spcAft>
              </a:pPr>
              <a:t>6</a:t>
            </a:fld>
            <a:endParaRPr lang="en-US"/>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5" name="Rectangle 14"/>
          <p:cNvSpPr/>
          <p:nvPr/>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sp>
        <p:nvSpPr>
          <p:cNvPr id="12" name="TextBox 11"/>
          <p:cNvSpPr txBox="1"/>
          <p:nvPr/>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29200" y="6096000"/>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pic>
        <p:nvPicPr>
          <p:cNvPr id="19460" name="Picture 4" descr="http://blogs.msdn.com/blogfiles/the_hardman/WindowsLiveWriter/TechnetSingaporeSecurityBriefingFriday28_A0FC/Microsoft%20TechNet%20Logo%20color_4.png"/>
          <p:cNvPicPr>
            <a:picLocks noChangeAspect="1" noChangeArrowheads="1"/>
          </p:cNvPicPr>
          <p:nvPr/>
        </p:nvPicPr>
        <p:blipFill>
          <a:blip r:embed="rId3" cstate="print"/>
          <a:srcRect/>
          <a:stretch>
            <a:fillRect/>
          </a:stretch>
        </p:blipFill>
        <p:spPr bwMode="auto">
          <a:xfrm>
            <a:off x="7272252" y="6094618"/>
            <a:ext cx="1752600" cy="621626"/>
          </a:xfrm>
          <a:prstGeom prst="rect">
            <a:avLst/>
          </a:prstGeom>
          <a:noFill/>
        </p:spPr>
      </p:pic>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02920" y="2775745"/>
            <a:ext cx="8229600" cy="2167128"/>
          </a:xfrm>
        </p:spPr>
        <p:txBody>
          <a:bodyPr tIns="0" bIns="0" anchor="t"/>
          <a:lstStyle>
            <a:lvl1pPr>
              <a:defRPr sz="5000" cap="all" baseline="0">
                <a:effectLst>
                  <a:outerShdw blurRad="30000" dist="30000" dir="2700000" algn="tl" rotWithShape="0">
                    <a:schemeClr val="bg2">
                      <a:shade val="45000"/>
                      <a:satMod val="150000"/>
                      <a:alpha val="90000"/>
                    </a:schemeClr>
                  </a:outerShdw>
                  <a:reflection blurRad="12000" stA="25000" endPos="49000" dist="5000" dir="5400000" sy="-100000" algn="bl" rotWithShape="0"/>
                </a:effectLst>
              </a:defRPr>
            </a:lvl1pPr>
          </a:lstStyle>
          <a:p>
            <a:r>
              <a:rPr lang="en-US" smtClean="0"/>
              <a:t>Click to edit Master title style</a:t>
            </a:r>
            <a:endParaRPr lang="en-US" dirty="0"/>
          </a:p>
        </p:txBody>
      </p:sp>
      <p:sp>
        <p:nvSpPr>
          <p:cNvPr id="17" name="Subtitle 16"/>
          <p:cNvSpPr>
            <a:spLocks noGrp="1"/>
          </p:cNvSpPr>
          <p:nvPr>
            <p:ph type="subTitle" idx="1"/>
          </p:nvPr>
        </p:nvSpPr>
        <p:spPr>
          <a:xfrm>
            <a:off x="500064" y="1559720"/>
            <a:ext cx="5105400" cy="1219200"/>
          </a:xfrm>
        </p:spPr>
        <p:txBody>
          <a:bodyPr lIns="0" tIns="0" rIns="0" bIns="0" anchor="b"/>
          <a:lstStyle>
            <a:lvl1pPr marL="0" indent="0" algn="l">
              <a:buNone/>
              <a:defRPr sz="19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30" name="Date Placeholder 29"/>
          <p:cNvSpPr>
            <a:spLocks noGrp="1"/>
          </p:cNvSpPr>
          <p:nvPr>
            <p:ph type="dt" sz="half" idx="10"/>
          </p:nvPr>
        </p:nvSpPr>
        <p:spPr>
          <a:xfrm>
            <a:off x="457200" y="6356350"/>
            <a:ext cx="1981200" cy="365125"/>
          </a:xfrm>
          <a:prstGeom prst="rect">
            <a:avLst/>
          </a:prstGeom>
        </p:spPr>
        <p:txBody>
          <a:bodyPr/>
          <a:lstStyle/>
          <a:p>
            <a:fld id="{D90011C1-3DFA-47BA-8BD0-47D49638E240}" type="datetimeFigureOut">
              <a:rPr lang="en-US" smtClean="0"/>
              <a:pPr/>
              <a:t>9/17/2008</a:t>
            </a:fld>
            <a:endParaRPr lang="en-IN"/>
          </a:p>
        </p:txBody>
      </p:sp>
      <p:sp>
        <p:nvSpPr>
          <p:cNvPr id="19" name="Footer Placeholder 18"/>
          <p:cNvSpPr>
            <a:spLocks noGrp="1"/>
          </p:cNvSpPr>
          <p:nvPr>
            <p:ph type="ftr" sz="quarter" idx="11"/>
          </p:nvPr>
        </p:nvSpPr>
        <p:spPr>
          <a:xfrm>
            <a:off x="2438400" y="6356350"/>
            <a:ext cx="2895600" cy="365125"/>
          </a:xfrm>
          <a:prstGeom prst="rect">
            <a:avLst/>
          </a:prstGeom>
        </p:spPr>
        <p:txBody>
          <a:bodyPr/>
          <a:lstStyle/>
          <a:p>
            <a:endParaRPr lang="en-IN"/>
          </a:p>
        </p:txBody>
      </p:sp>
      <p:sp>
        <p:nvSpPr>
          <p:cNvPr id="27" name="Slide Number Placeholder 26"/>
          <p:cNvSpPr>
            <a:spLocks noGrp="1"/>
          </p:cNvSpPr>
          <p:nvPr>
            <p:ph type="sldNum" sz="quarter" idx="12"/>
          </p:nvPr>
        </p:nvSpPr>
        <p:spPr>
          <a:xfrm>
            <a:off x="8153400" y="6356350"/>
            <a:ext cx="533400" cy="365125"/>
          </a:xfrm>
          <a:prstGeom prst="rect">
            <a:avLst/>
          </a:prstGeom>
        </p:spPr>
        <p:txBody>
          <a:bodyPr/>
          <a:lstStyle/>
          <a:p>
            <a:fld id="{8AFBB5A7-7E71-47F6-85FD-4043DA2C4CA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990600"/>
            <a:ext cx="7772400" cy="1362456"/>
          </a:xfrm>
        </p:spPr>
        <p:txBody>
          <a:bodyPr>
            <a:noAutofit/>
          </a:bodyPr>
          <a:lstStyle>
            <a:lvl1pPr algn="l">
              <a:buNone/>
              <a:defRPr sz="48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352677"/>
            <a:ext cx="7772400" cy="1509712"/>
          </a:xfrm>
        </p:spPr>
        <p:txBody>
          <a:bodyPr anchor="t"/>
          <a:lstStyle>
            <a:lvl1pPr>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a:xfrm>
            <a:off x="457200" y="6356350"/>
            <a:ext cx="1981200" cy="365125"/>
          </a:xfrm>
          <a:prstGeom prst="rect">
            <a:avLst/>
          </a:prstGeom>
        </p:spPr>
        <p:txBody>
          <a:bodyPr/>
          <a:lstStyle/>
          <a:p>
            <a:fld id="{D90011C1-3DFA-47BA-8BD0-47D49638E240}" type="datetimeFigureOut">
              <a:rPr lang="en-US" smtClean="0"/>
              <a:pPr/>
              <a:t>9/17/2008</a:t>
            </a:fld>
            <a:endParaRPr lang="en-IN"/>
          </a:p>
        </p:txBody>
      </p:sp>
      <p:sp>
        <p:nvSpPr>
          <p:cNvPr id="5" name="Footer Placeholder 4"/>
          <p:cNvSpPr>
            <a:spLocks noGrp="1"/>
          </p:cNvSpPr>
          <p:nvPr>
            <p:ph type="ftr" sz="quarter" idx="11"/>
          </p:nvPr>
        </p:nvSpPr>
        <p:spPr>
          <a:xfrm>
            <a:off x="2438400" y="6356350"/>
            <a:ext cx="2895600" cy="365125"/>
          </a:xfrm>
          <a:prstGeom prst="rect">
            <a:avLst/>
          </a:prstGeom>
        </p:spPr>
        <p:txBody>
          <a:bodyPr/>
          <a:lstStyle/>
          <a:p>
            <a:endParaRPr lang="en-IN"/>
          </a:p>
        </p:txBody>
      </p:sp>
      <p:sp>
        <p:nvSpPr>
          <p:cNvPr id="6" name="Slide Number Placeholder 5"/>
          <p:cNvSpPr>
            <a:spLocks noGrp="1"/>
          </p:cNvSpPr>
          <p:nvPr>
            <p:ph type="sldNum" sz="quarter" idx="12"/>
          </p:nvPr>
        </p:nvSpPr>
        <p:spPr>
          <a:xfrm>
            <a:off x="8153400" y="6356350"/>
            <a:ext cx="533400" cy="365125"/>
          </a:xfrm>
          <a:prstGeom prst="rect">
            <a:avLst/>
          </a:prstGeom>
        </p:spPr>
        <p:txBody>
          <a:bodyPr/>
          <a:lstStyle/>
          <a:p>
            <a:fld id="{8AFBB5A7-7E71-47F6-85FD-4043DA2C4CA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5"/>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808122" y="6384174"/>
            <a:ext cx="1228906" cy="417793"/>
          </a:xfrm>
          <a:prstGeom prst="rect">
            <a:avLst/>
          </a:prstGeom>
          <a:noFill/>
          <a:ln w="9525">
            <a:noFill/>
            <a:miter lim="800000"/>
            <a:headEnd/>
            <a:tailEnd/>
          </a:ln>
          <a:effectLst/>
        </p:spPr>
      </p:pic>
      <p:pic>
        <p:nvPicPr>
          <p:cNvPr id="6" name="Picture 4" descr="http://blogs.msdn.com/blogfiles/the_hardman/WindowsLiveWriter/TechnetSingaporeSecurityBriefingFriday28_A0FC/Microsoft%20TechNet%20Logo%20color_4.png"/>
          <p:cNvPicPr>
            <a:picLocks noChangeAspect="1" noChangeArrowheads="1"/>
          </p:cNvPicPr>
          <p:nvPr/>
        </p:nvPicPr>
        <p:blipFill>
          <a:blip r:embed="rId14" cstate="print"/>
          <a:srcRect/>
          <a:stretch>
            <a:fillRect/>
          </a:stretch>
        </p:blipFill>
        <p:spPr bwMode="auto">
          <a:xfrm>
            <a:off x="8053190" y="6375861"/>
            <a:ext cx="1074184" cy="381000"/>
          </a:xfrm>
          <a:prstGeom prst="rect">
            <a:avLst/>
          </a:prstGeom>
          <a:noFill/>
        </p:spPr>
      </p:pic>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5"/>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5"/>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0034" y="4643446"/>
            <a:ext cx="5643602" cy="928694"/>
          </a:xfrm>
        </p:spPr>
        <p:txBody>
          <a:bodyPr anchor="t">
            <a:noAutofit/>
          </a:bodyPr>
          <a:lstStyle/>
          <a:p>
            <a:r>
              <a:rPr lang="en-IN" sz="2000" dirty="0" smtClean="0"/>
              <a:t>Sarang S. Datye</a:t>
            </a:r>
          </a:p>
          <a:p>
            <a:r>
              <a:rPr lang="en-IN" sz="2000" dirty="0" smtClean="0"/>
              <a:t>Microsoft Global Services India</a:t>
            </a:r>
          </a:p>
        </p:txBody>
      </p:sp>
      <p:sp>
        <p:nvSpPr>
          <p:cNvPr id="4" name="TextBox 3"/>
          <p:cNvSpPr txBox="1"/>
          <p:nvPr/>
        </p:nvSpPr>
        <p:spPr>
          <a:xfrm>
            <a:off x="212019" y="2214554"/>
            <a:ext cx="6699270" cy="1077218"/>
          </a:xfrm>
          <a:prstGeom prst="rect">
            <a:avLst/>
          </a:prstGeom>
          <a:noFill/>
        </p:spPr>
        <p:txBody>
          <a:bodyPr wrap="none" rtlCol="0">
            <a:spAutoFit/>
          </a:bodyPr>
          <a:lstStyle/>
          <a:p>
            <a:r>
              <a:rPr lang="en-US" sz="3200" dirty="0" smtClean="0"/>
              <a:t>Enhancing Developer Productivity  -</a:t>
            </a:r>
          </a:p>
          <a:p>
            <a:r>
              <a:rPr lang="en-US" sz="3200" dirty="0" smtClean="0"/>
              <a:t> The LINQ way.</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t>
            </a:r>
            <a:r>
              <a:rPr lang="en-US" dirty="0" err="1" smtClean="0"/>
              <a:t>DataContext</a:t>
            </a:r>
            <a:endParaRPr lang="en-US" dirty="0"/>
          </a:p>
        </p:txBody>
      </p:sp>
      <p:sp>
        <p:nvSpPr>
          <p:cNvPr id="3" name="Content Placeholder 2"/>
          <p:cNvSpPr>
            <a:spLocks noGrp="1"/>
          </p:cNvSpPr>
          <p:nvPr>
            <p:ph type="body" idx="1"/>
          </p:nvPr>
        </p:nvSpPr>
        <p:spPr/>
        <p:txBody>
          <a:bodyPr>
            <a:normAutofit/>
          </a:bodyPr>
          <a:lstStyle/>
          <a:p>
            <a:r>
              <a:rPr lang="en-US" dirty="0" smtClean="0"/>
              <a:t>Similar to </a:t>
            </a:r>
            <a:r>
              <a:rPr lang="en-US" dirty="0" err="1" smtClean="0"/>
              <a:t>SqlConnection</a:t>
            </a:r>
            <a:r>
              <a:rPr lang="en-US" dirty="0" smtClean="0"/>
              <a:t>()</a:t>
            </a:r>
          </a:p>
          <a:p>
            <a:pPr>
              <a:buNone/>
            </a:pPr>
            <a:endParaRPr lang="en-US" dirty="0"/>
          </a:p>
        </p:txBody>
      </p:sp>
      <p:sp>
        <p:nvSpPr>
          <p:cNvPr id="4" name="Flowchart: Process 3"/>
          <p:cNvSpPr/>
          <p:nvPr/>
        </p:nvSpPr>
        <p:spPr>
          <a:xfrm>
            <a:off x="1000100" y="2857496"/>
            <a:ext cx="6429420" cy="307183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None/>
            </a:pPr>
            <a:r>
              <a:rPr lang="en-US" dirty="0" smtClean="0"/>
              <a:t>public static void Main()</a:t>
            </a:r>
          </a:p>
          <a:p>
            <a:pPr>
              <a:buNone/>
            </a:pPr>
            <a:r>
              <a:rPr lang="en-US" dirty="0" smtClean="0"/>
              <a:t>{</a:t>
            </a:r>
          </a:p>
          <a:p>
            <a:pPr>
              <a:buNone/>
            </a:pPr>
            <a:r>
              <a:rPr lang="en-US" dirty="0" smtClean="0"/>
              <a:t>      string </a:t>
            </a:r>
            <a:r>
              <a:rPr lang="en-US" dirty="0" err="1" smtClean="0"/>
              <a:t>connString</a:t>
            </a:r>
            <a:r>
              <a:rPr lang="en-US" dirty="0" smtClean="0"/>
              <a:t> = “server=</a:t>
            </a:r>
            <a:r>
              <a:rPr lang="en-US" dirty="0" err="1" smtClean="0"/>
              <a:t>MyServer</a:t>
            </a:r>
            <a:r>
              <a:rPr lang="en-US" dirty="0" smtClean="0"/>
              <a:t>; database=</a:t>
            </a:r>
            <a:r>
              <a:rPr lang="en-US" dirty="0" err="1" smtClean="0"/>
              <a:t>MyDb</a:t>
            </a:r>
            <a:r>
              <a:rPr lang="en-US" dirty="0" smtClean="0"/>
              <a:t>”;</a:t>
            </a:r>
          </a:p>
          <a:p>
            <a:pPr>
              <a:buNone/>
            </a:pPr>
            <a:r>
              <a:rPr lang="en-US" dirty="0" smtClean="0"/>
              <a:t>     </a:t>
            </a:r>
            <a:r>
              <a:rPr lang="en-US" dirty="0" err="1" smtClean="0"/>
              <a:t>MyDataContext</a:t>
            </a:r>
            <a:r>
              <a:rPr lang="en-US" dirty="0" smtClean="0"/>
              <a:t> context = new </a:t>
            </a:r>
            <a:r>
              <a:rPr lang="en-US" dirty="0" err="1" smtClean="0"/>
              <a:t>MyDataContext</a:t>
            </a:r>
            <a:r>
              <a:rPr lang="en-US" dirty="0" smtClean="0"/>
              <a:t>(</a:t>
            </a:r>
            <a:r>
              <a:rPr lang="en-US" dirty="0" err="1" smtClean="0"/>
              <a:t>connString</a:t>
            </a:r>
            <a:r>
              <a:rPr lang="en-US" dirty="0" smtClean="0"/>
              <a:t>);</a:t>
            </a:r>
          </a:p>
          <a:p>
            <a:pPr>
              <a:buNone/>
            </a:pPr>
            <a:r>
              <a:rPr lang="en-US" dirty="0" smtClean="0"/>
              <a:t>     :</a:t>
            </a:r>
          </a:p>
          <a:p>
            <a:pPr>
              <a:buNone/>
            </a:pPr>
            <a:r>
              <a:rPr lang="en-US" dirty="0" smtClean="0"/>
              <a:t>     :</a:t>
            </a:r>
          </a:p>
          <a:p>
            <a:pPr>
              <a:buNone/>
            </a:pPr>
            <a:r>
              <a:rPr lang="en-US" dirty="0" smtClean="0"/>
              <a:t>     :</a:t>
            </a:r>
          </a:p>
          <a:p>
            <a:pPr>
              <a:buNone/>
            </a:pPr>
            <a:r>
              <a:rPr lang="en-US" dirty="0" smtClean="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DataContext</a:t>
            </a:r>
            <a:r>
              <a:rPr lang="en-US" dirty="0" smtClean="0"/>
              <a:t> Demo</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LINQ Queries</a:t>
            </a:r>
            <a:endParaRPr lang="en-US" dirty="0"/>
          </a:p>
        </p:txBody>
      </p:sp>
      <p:sp>
        <p:nvSpPr>
          <p:cNvPr id="5" name="Content Placeholder 4"/>
          <p:cNvSpPr>
            <a:spLocks noGrp="1"/>
          </p:cNvSpPr>
          <p:nvPr>
            <p:ph idx="1"/>
          </p:nvPr>
        </p:nvSpPr>
        <p:spPr/>
        <p:txBody>
          <a:bodyPr/>
          <a:lstStyle/>
          <a:p>
            <a:r>
              <a:rPr lang="en-US" dirty="0" smtClean="0"/>
              <a:t>SQL “like” Syntax</a:t>
            </a:r>
          </a:p>
          <a:p>
            <a:r>
              <a:rPr lang="en-US" dirty="0" smtClean="0"/>
              <a:t>Not a hack/kludge</a:t>
            </a:r>
          </a:p>
          <a:p>
            <a:r>
              <a:rPr lang="en-US" dirty="0" smtClean="0"/>
              <a:t>Built upon</a:t>
            </a:r>
          </a:p>
          <a:p>
            <a:pPr lvl="1"/>
            <a:r>
              <a:rPr lang="en-US" dirty="0" smtClean="0"/>
              <a:t>Generics</a:t>
            </a:r>
          </a:p>
          <a:p>
            <a:pPr lvl="1"/>
            <a:r>
              <a:rPr lang="en-US" dirty="0" smtClean="0"/>
              <a:t>Extension methods</a:t>
            </a:r>
          </a:p>
          <a:p>
            <a:pPr lvl="1"/>
            <a:r>
              <a:rPr lang="en-US" dirty="0" err="1" smtClean="0"/>
              <a:t>Lamdas</a:t>
            </a:r>
            <a:endParaRPr lang="en-US" dirty="0" smtClean="0"/>
          </a:p>
          <a:p>
            <a:pPr lvl="1"/>
            <a:endParaRPr lang="en-US" dirty="0"/>
          </a:p>
        </p:txBody>
      </p:sp>
      <p:sp>
        <p:nvSpPr>
          <p:cNvPr id="6" name="Flowchart: Process 5"/>
          <p:cNvSpPr/>
          <p:nvPr/>
        </p:nvSpPr>
        <p:spPr>
          <a:xfrm>
            <a:off x="4500562" y="3429000"/>
            <a:ext cx="4429156" cy="278608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err="1" smtClean="0"/>
              <a:t>var</a:t>
            </a:r>
            <a:r>
              <a:rPr lang="en-US" dirty="0" smtClean="0"/>
              <a:t> result = from </a:t>
            </a:r>
            <a:r>
              <a:rPr lang="en-US" dirty="0" err="1" smtClean="0"/>
              <a:t>cust</a:t>
            </a:r>
            <a:r>
              <a:rPr lang="en-US" dirty="0" smtClean="0"/>
              <a:t> in </a:t>
            </a:r>
            <a:r>
              <a:rPr lang="en-US" dirty="0" err="1" smtClean="0"/>
              <a:t>context.Customers</a:t>
            </a:r>
            <a:endParaRPr lang="en-US" dirty="0" smtClean="0"/>
          </a:p>
          <a:p>
            <a:r>
              <a:rPr lang="en-US" dirty="0" smtClean="0"/>
              <a:t>                        where </a:t>
            </a:r>
            <a:r>
              <a:rPr lang="en-US" dirty="0" err="1" smtClean="0"/>
              <a:t>cust.Location</a:t>
            </a:r>
            <a:r>
              <a:rPr lang="en-US" dirty="0" smtClean="0"/>
              <a:t> = “</a:t>
            </a:r>
            <a:r>
              <a:rPr lang="en-US" dirty="0" err="1" smtClean="0"/>
              <a:t>Pune</a:t>
            </a:r>
            <a:r>
              <a:rPr lang="en-US" dirty="0" smtClean="0"/>
              <a:t>”</a:t>
            </a:r>
          </a:p>
          <a:p>
            <a:r>
              <a:rPr lang="en-US" dirty="0" smtClean="0"/>
              <a:t>                        select </a:t>
            </a:r>
            <a:r>
              <a:rPr lang="en-US" dirty="0" err="1" smtClean="0"/>
              <a:t>cust</a:t>
            </a:r>
            <a:r>
              <a:rPr lang="en-US" dirty="0" smtClean="0"/>
              <a:t>;</a:t>
            </a:r>
          </a:p>
          <a:p>
            <a:endParaRPr lang="en-US" dirty="0" smtClean="0"/>
          </a:p>
          <a:p>
            <a:r>
              <a:rPr lang="en-US" dirty="0" err="1" smtClean="0"/>
              <a:t>foreach</a:t>
            </a:r>
            <a:r>
              <a:rPr lang="en-US" dirty="0" smtClean="0"/>
              <a:t> (Customer c in result)</a:t>
            </a:r>
          </a:p>
          <a:p>
            <a:r>
              <a:rPr lang="en-US" dirty="0" smtClean="0"/>
              <a:t>{</a:t>
            </a:r>
          </a:p>
          <a:p>
            <a:r>
              <a:rPr lang="en-US" dirty="0" smtClean="0"/>
              <a:t>     </a:t>
            </a:r>
            <a:r>
              <a:rPr lang="en-US" dirty="0" err="1" smtClean="0"/>
              <a:t>Console.WriteLine</a:t>
            </a:r>
            <a:r>
              <a:rPr lang="en-US" dirty="0" smtClean="0"/>
              <a:t>(</a:t>
            </a:r>
            <a:r>
              <a:rPr lang="en-US" dirty="0" err="1" smtClean="0"/>
              <a:t>c.CustomerName</a:t>
            </a:r>
            <a:r>
              <a:rPr lang="en-US" dirty="0" smtClean="0"/>
              <a:t>);</a:t>
            </a:r>
          </a:p>
          <a:p>
            <a:r>
              <a:rPr lang="en-US" dirty="0" smtClean="0"/>
              <a:t>}</a:t>
            </a:r>
          </a:p>
          <a:p>
            <a:endParaRPr lang="en-US" dirty="0" smtClean="0"/>
          </a:p>
          <a:p>
            <a:r>
              <a:rPr lang="en-US" dirty="0" smtClean="0"/>
              <a:t/>
            </a:r>
            <a:br>
              <a:rPr lang="en-US" dirty="0" smtClean="0"/>
            </a:b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LINQ Queries</a:t>
            </a:r>
            <a:endParaRPr lang="en-US" dirty="0"/>
          </a:p>
        </p:txBody>
      </p:sp>
      <p:sp>
        <p:nvSpPr>
          <p:cNvPr id="3" name="Content Placeholder 2"/>
          <p:cNvSpPr>
            <a:spLocks noGrp="1"/>
          </p:cNvSpPr>
          <p:nvPr>
            <p:ph idx="1"/>
          </p:nvPr>
        </p:nvSpPr>
        <p:spPr/>
        <p:txBody>
          <a:bodyPr/>
          <a:lstStyle/>
          <a:p>
            <a:r>
              <a:rPr lang="en-US" dirty="0" smtClean="0"/>
              <a:t>LINQ To SQL fetches data from database</a:t>
            </a:r>
          </a:p>
          <a:p>
            <a:r>
              <a:rPr lang="en-US" dirty="0" smtClean="0"/>
              <a:t>Populates the Table Object/</a:t>
            </a:r>
            <a:r>
              <a:rPr lang="en-US" dirty="0" err="1" smtClean="0"/>
              <a:t>EntitySet</a:t>
            </a:r>
            <a:endParaRPr lang="en-US" dirty="0" smtClean="0"/>
          </a:p>
          <a:p>
            <a:r>
              <a:rPr lang="en-US" dirty="0" smtClean="0"/>
              <a:t>Basic LINQ semantics allows iteration</a:t>
            </a:r>
          </a:p>
          <a:p>
            <a:endParaRPr lang="en-US" dirty="0" smtClean="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 Query</a:t>
            </a:r>
            <a:endParaRPr lang="en-US" dirty="0"/>
          </a:p>
        </p:txBody>
      </p:sp>
      <p:sp>
        <p:nvSpPr>
          <p:cNvPr id="3" name="Content Placeholder 2"/>
          <p:cNvSpPr>
            <a:spLocks noGrp="1"/>
          </p:cNvSpPr>
          <p:nvPr>
            <p:ph idx="1"/>
          </p:nvPr>
        </p:nvSpPr>
        <p:spPr/>
        <p:txBody>
          <a:bodyPr/>
          <a:lstStyle/>
          <a:p>
            <a:r>
              <a:rPr lang="en-US" dirty="0" smtClean="0"/>
              <a:t>SQL “Like” join</a:t>
            </a:r>
          </a:p>
          <a:p>
            <a:r>
              <a:rPr lang="en-US" dirty="0" smtClean="0"/>
              <a:t>Inner join implemented as natural syntax</a:t>
            </a:r>
          </a:p>
          <a:p>
            <a:r>
              <a:rPr lang="en-US" dirty="0" smtClean="0"/>
              <a:t>Outer joins thru “</a:t>
            </a:r>
            <a:r>
              <a:rPr lang="en-US" dirty="0" err="1" smtClean="0"/>
              <a:t>DataShapes</a:t>
            </a:r>
            <a:r>
              <a:rPr lang="en-US" dirty="0" smtClean="0"/>
              <a:t>”</a:t>
            </a:r>
          </a:p>
          <a:p>
            <a:endParaRPr lang="en-US" dirty="0" smtClean="0"/>
          </a:p>
          <a:p>
            <a:endParaRPr lang="en-US" dirty="0"/>
          </a:p>
        </p:txBody>
      </p:sp>
      <p:sp>
        <p:nvSpPr>
          <p:cNvPr id="4" name="Flowchart: Process 3"/>
          <p:cNvSpPr/>
          <p:nvPr/>
        </p:nvSpPr>
        <p:spPr>
          <a:xfrm>
            <a:off x="928662" y="3429000"/>
            <a:ext cx="6929486" cy="250033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err="1" smtClean="0"/>
              <a:t>var</a:t>
            </a:r>
            <a:r>
              <a:rPr lang="en-US" dirty="0" smtClean="0"/>
              <a:t>  result = from c in Customers</a:t>
            </a:r>
          </a:p>
          <a:p>
            <a:r>
              <a:rPr lang="en-US" dirty="0" smtClean="0"/>
              <a:t>                         join o in Order on </a:t>
            </a:r>
            <a:r>
              <a:rPr lang="en-US" dirty="0" err="1" smtClean="0"/>
              <a:t>c.CustomerID</a:t>
            </a:r>
            <a:r>
              <a:rPr lang="en-US" dirty="0" smtClean="0"/>
              <a:t> equals </a:t>
            </a:r>
            <a:r>
              <a:rPr lang="en-US" dirty="0" err="1" smtClean="0"/>
              <a:t>o.CustomerID</a:t>
            </a:r>
            <a:endParaRPr lang="en-US" dirty="0" smtClean="0"/>
          </a:p>
          <a:p>
            <a:r>
              <a:rPr lang="en-US" dirty="0" smtClean="0"/>
              <a:t>                         select new { </a:t>
            </a:r>
            <a:r>
              <a:rPr lang="en-US" dirty="0" err="1" smtClean="0"/>
              <a:t>c.CustomerName</a:t>
            </a:r>
            <a:r>
              <a:rPr lang="en-US" dirty="0" smtClean="0"/>
              <a:t>, </a:t>
            </a:r>
            <a:r>
              <a:rPr lang="en-US" dirty="0" err="1" smtClean="0"/>
              <a:t>o.OrderID</a:t>
            </a:r>
            <a:r>
              <a:rPr lang="en-US" dirty="0" smtClean="0"/>
              <a:t> }</a:t>
            </a:r>
          </a:p>
          <a:p>
            <a:endParaRPr lang="en-US" dirty="0" smtClean="0"/>
          </a:p>
          <a:p>
            <a:r>
              <a:rPr lang="en-US" dirty="0" err="1" smtClean="0"/>
              <a:t>foreach</a:t>
            </a:r>
            <a:r>
              <a:rPr lang="en-US" dirty="0" smtClean="0"/>
              <a:t> (</a:t>
            </a:r>
            <a:r>
              <a:rPr lang="en-US" dirty="0" err="1" smtClean="0"/>
              <a:t>var</a:t>
            </a:r>
            <a:r>
              <a:rPr lang="en-US" dirty="0" smtClean="0"/>
              <a:t> v in result)</a:t>
            </a:r>
          </a:p>
          <a:p>
            <a:r>
              <a:rPr lang="en-US" dirty="0" smtClean="0"/>
              <a:t>{</a:t>
            </a:r>
          </a:p>
          <a:p>
            <a:r>
              <a:rPr lang="en-US" dirty="0" smtClean="0"/>
              <a:t>     </a:t>
            </a:r>
            <a:r>
              <a:rPr lang="en-US" dirty="0" err="1" smtClean="0"/>
              <a:t>Console.WriteLine</a:t>
            </a:r>
            <a:r>
              <a:rPr lang="en-US" dirty="0" smtClean="0"/>
              <a:t>(v);</a:t>
            </a:r>
          </a:p>
          <a:p>
            <a:r>
              <a:rPr lang="en-US" dirty="0" smtClean="0"/>
              <a:t>}</a:t>
            </a:r>
          </a:p>
          <a:p>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Outer Joins</a:t>
            </a:r>
            <a:endParaRPr lang="en-US" dirty="0"/>
          </a:p>
        </p:txBody>
      </p:sp>
      <p:sp>
        <p:nvSpPr>
          <p:cNvPr id="3" name="Content Placeholder 2"/>
          <p:cNvSpPr>
            <a:spLocks noGrp="1"/>
          </p:cNvSpPr>
          <p:nvPr>
            <p:ph idx="1"/>
          </p:nvPr>
        </p:nvSpPr>
        <p:spPr/>
        <p:txBody>
          <a:bodyPr/>
          <a:lstStyle/>
          <a:p>
            <a:r>
              <a:rPr lang="en-US" dirty="0" smtClean="0"/>
              <a:t>Use </a:t>
            </a:r>
            <a:r>
              <a:rPr lang="en-US" dirty="0" err="1" smtClean="0"/>
              <a:t>DataShape</a:t>
            </a:r>
            <a:r>
              <a:rPr lang="en-US" dirty="0" smtClean="0"/>
              <a:t> to associate</a:t>
            </a:r>
          </a:p>
          <a:p>
            <a:endParaRPr lang="en-US" dirty="0"/>
          </a:p>
        </p:txBody>
      </p:sp>
      <p:sp>
        <p:nvSpPr>
          <p:cNvPr id="4" name="Flowchart: Process 3"/>
          <p:cNvSpPr/>
          <p:nvPr/>
        </p:nvSpPr>
        <p:spPr>
          <a:xfrm>
            <a:off x="857224" y="2357430"/>
            <a:ext cx="5857916" cy="142876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err="1" smtClean="0"/>
              <a:t>DataShape</a:t>
            </a:r>
            <a:r>
              <a:rPr lang="en-US" dirty="0" smtClean="0"/>
              <a:t> shape = new </a:t>
            </a:r>
            <a:r>
              <a:rPr lang="en-US" dirty="0" err="1" smtClean="0"/>
              <a:t>DataShape</a:t>
            </a:r>
            <a:r>
              <a:rPr lang="en-US" dirty="0" smtClean="0"/>
              <a:t>();</a:t>
            </a:r>
          </a:p>
          <a:p>
            <a:r>
              <a:rPr lang="en-US" dirty="0" err="1" smtClean="0"/>
              <a:t>shape.LoadWith</a:t>
            </a:r>
            <a:r>
              <a:rPr lang="en-US" dirty="0" smtClean="0"/>
              <a:t>&lt;Person&gt;(p =&gt; </a:t>
            </a:r>
            <a:r>
              <a:rPr lang="en-US" dirty="0" err="1" smtClean="0"/>
              <a:t>p.Address</a:t>
            </a:r>
            <a:r>
              <a:rPr lang="en-US" dirty="0" smtClean="0"/>
              <a:t>);</a:t>
            </a:r>
          </a:p>
          <a:p>
            <a:r>
              <a:rPr lang="en-US" dirty="0" err="1" smtClean="0"/>
              <a:t>Context.Shape</a:t>
            </a:r>
            <a:r>
              <a:rPr lang="en-US" dirty="0" smtClean="0"/>
              <a:t>=shape;</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JOIN DEMO</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Inner Joins</a:t>
            </a:r>
            <a:endParaRPr lang="en-US" dirty="0"/>
          </a:p>
        </p:txBody>
      </p:sp>
      <p:sp>
        <p:nvSpPr>
          <p:cNvPr id="3" name="Text Placeholder 2"/>
          <p:cNvSpPr>
            <a:spLocks noGrp="1"/>
          </p:cNvSpPr>
          <p:nvPr>
            <p:ph type="body" idx="1"/>
          </p:nvPr>
        </p:nvSpPr>
        <p:spPr>
          <a:xfrm>
            <a:off x="714348" y="2000240"/>
            <a:ext cx="7772400" cy="1857388"/>
          </a:xfrm>
          <a:solidFill>
            <a:schemeClr val="accent3">
              <a:lumMod val="20000"/>
              <a:lumOff val="80000"/>
            </a:schemeClr>
          </a:solidFill>
        </p:spPr>
        <p:txBody>
          <a:bodyPr>
            <a:noAutofit/>
          </a:bodyPr>
          <a:lstStyle/>
          <a:p>
            <a:r>
              <a:rPr lang="en-US" sz="1050" dirty="0" smtClean="0">
                <a:solidFill>
                  <a:schemeClr val="bg2"/>
                </a:solidFill>
              </a:rPr>
              <a:t>SELECT [t1].[</a:t>
            </a:r>
            <a:r>
              <a:rPr lang="en-US" sz="1050" dirty="0" err="1" smtClean="0">
                <a:solidFill>
                  <a:schemeClr val="bg2"/>
                </a:solidFill>
              </a:rPr>
              <a:t>ASListID</a:t>
            </a:r>
            <a:r>
              <a:rPr lang="en-US" sz="1050" dirty="0" smtClean="0">
                <a:solidFill>
                  <a:schemeClr val="bg2"/>
                </a:solidFill>
              </a:rPr>
              <a:t>], [t1].[QID] </a:t>
            </a:r>
          </a:p>
          <a:p>
            <a:r>
              <a:rPr lang="en-US" sz="1050" dirty="0" smtClean="0">
                <a:solidFill>
                  <a:schemeClr val="bg2"/>
                </a:solidFill>
              </a:rPr>
              <a:t>FROM [Question] AS [t0] </a:t>
            </a:r>
          </a:p>
          <a:p>
            <a:r>
              <a:rPr lang="en-US" sz="1050" dirty="0" smtClean="0">
                <a:solidFill>
                  <a:schemeClr val="bg2"/>
                </a:solidFill>
              </a:rPr>
              <a:t>INNER JOIN [</a:t>
            </a:r>
            <a:r>
              <a:rPr lang="en-US" sz="1050" dirty="0" err="1" smtClean="0">
                <a:solidFill>
                  <a:schemeClr val="bg2"/>
                </a:solidFill>
              </a:rPr>
              <a:t>QuestionSelection</a:t>
            </a:r>
            <a:r>
              <a:rPr lang="en-US" sz="1050" dirty="0" smtClean="0">
                <a:solidFill>
                  <a:schemeClr val="bg2"/>
                </a:solidFill>
              </a:rPr>
              <a:t>] </a:t>
            </a:r>
          </a:p>
          <a:p>
            <a:r>
              <a:rPr lang="en-US" sz="1050" dirty="0" smtClean="0">
                <a:solidFill>
                  <a:schemeClr val="bg2"/>
                </a:solidFill>
              </a:rPr>
              <a:t>AS [t1] ON [t0].[QID] = [t1].[QID] </a:t>
            </a:r>
          </a:p>
          <a:p>
            <a:r>
              <a:rPr lang="en-US" sz="1050" dirty="0" smtClean="0">
                <a:solidFill>
                  <a:schemeClr val="bg2"/>
                </a:solidFill>
              </a:rPr>
              <a:t>WHERE EXISTS( SELECT t3.ASListID </a:t>
            </a:r>
          </a:p>
          <a:p>
            <a:r>
              <a:rPr lang="en-US" sz="1050" dirty="0" smtClean="0">
                <a:solidFill>
                  <a:schemeClr val="bg2"/>
                </a:solidFill>
              </a:rPr>
              <a:t>FROM [</a:t>
            </a:r>
            <a:r>
              <a:rPr lang="en-US" sz="1050" dirty="0" err="1" smtClean="0">
                <a:solidFill>
                  <a:schemeClr val="bg2"/>
                </a:solidFill>
              </a:rPr>
              <a:t>AnswerStep</a:t>
            </a:r>
            <a:r>
              <a:rPr lang="en-US" sz="1050" dirty="0" smtClean="0">
                <a:solidFill>
                  <a:schemeClr val="bg2"/>
                </a:solidFill>
              </a:rPr>
              <a:t>] AS [t2] </a:t>
            </a:r>
          </a:p>
          <a:p>
            <a:r>
              <a:rPr lang="en-US" sz="1050" dirty="0" smtClean="0">
                <a:solidFill>
                  <a:schemeClr val="bg2"/>
                </a:solidFill>
              </a:rPr>
              <a:t>INNER JOIN [</a:t>
            </a:r>
            <a:r>
              <a:rPr lang="en-US" sz="1050" dirty="0" err="1" smtClean="0">
                <a:solidFill>
                  <a:schemeClr val="bg2"/>
                </a:solidFill>
              </a:rPr>
              <a:t>AnswerStepSelection</a:t>
            </a:r>
            <a:r>
              <a:rPr lang="en-US" sz="1050" dirty="0" smtClean="0">
                <a:solidFill>
                  <a:schemeClr val="bg2"/>
                </a:solidFill>
              </a:rPr>
              <a:t>] AS [t3] ON [t2].[ASID] = [t3].[ASID] </a:t>
            </a:r>
          </a:p>
          <a:p>
            <a:r>
              <a:rPr lang="en-US" sz="1050" dirty="0" smtClean="0">
                <a:solidFill>
                  <a:schemeClr val="bg2"/>
                </a:solidFill>
              </a:rPr>
              <a:t>INNER JOIN [</a:t>
            </a:r>
            <a:r>
              <a:rPr lang="en-US" sz="1050" dirty="0" err="1" smtClean="0">
                <a:solidFill>
                  <a:schemeClr val="bg2"/>
                </a:solidFill>
              </a:rPr>
              <a:t>AnswerStepList</a:t>
            </a:r>
            <a:r>
              <a:rPr lang="en-US" sz="1050" dirty="0" smtClean="0">
                <a:solidFill>
                  <a:schemeClr val="bg2"/>
                </a:solidFill>
              </a:rPr>
              <a:t>] AS [t4] ON [t3].[</a:t>
            </a:r>
            <a:r>
              <a:rPr lang="en-US" sz="1050" dirty="0" err="1" smtClean="0">
                <a:solidFill>
                  <a:schemeClr val="bg2"/>
                </a:solidFill>
              </a:rPr>
              <a:t>ASListID</a:t>
            </a:r>
            <a:r>
              <a:rPr lang="en-US" sz="1050" dirty="0" smtClean="0">
                <a:solidFill>
                  <a:schemeClr val="bg2"/>
                </a:solidFill>
              </a:rPr>
              <a:t>] = [t4].[</a:t>
            </a:r>
            <a:r>
              <a:rPr lang="en-US" sz="1050" dirty="0" err="1" smtClean="0">
                <a:solidFill>
                  <a:schemeClr val="bg2"/>
                </a:solidFill>
              </a:rPr>
              <a:t>ASListID</a:t>
            </a:r>
            <a:r>
              <a:rPr lang="en-US" sz="1050" dirty="0" smtClean="0">
                <a:solidFill>
                  <a:schemeClr val="bg2"/>
                </a:solidFill>
              </a:rPr>
              <a:t>] </a:t>
            </a:r>
          </a:p>
          <a:p>
            <a:r>
              <a:rPr lang="en-US" sz="1050" dirty="0" smtClean="0">
                <a:solidFill>
                  <a:schemeClr val="bg2"/>
                </a:solidFill>
              </a:rPr>
              <a:t>WHERE ([t3].[</a:t>
            </a:r>
            <a:r>
              <a:rPr lang="en-US" sz="1050" dirty="0" err="1" smtClean="0">
                <a:solidFill>
                  <a:schemeClr val="bg2"/>
                </a:solidFill>
              </a:rPr>
              <a:t>ASListID</a:t>
            </a:r>
            <a:r>
              <a:rPr lang="en-US" sz="1050" dirty="0" smtClean="0">
                <a:solidFill>
                  <a:schemeClr val="bg2"/>
                </a:solidFill>
              </a:rPr>
              <a:t>] = [t1].[</a:t>
            </a:r>
            <a:r>
              <a:rPr lang="en-US" sz="1050" dirty="0" err="1" smtClean="0">
                <a:solidFill>
                  <a:schemeClr val="bg2"/>
                </a:solidFill>
              </a:rPr>
              <a:t>ASListID</a:t>
            </a:r>
            <a:r>
              <a:rPr lang="en-US" sz="1050" dirty="0" smtClean="0">
                <a:solidFill>
                  <a:schemeClr val="bg2"/>
                </a:solidFill>
              </a:rPr>
              <a:t>]) AND ([t4].[</a:t>
            </a:r>
            <a:r>
              <a:rPr lang="en-US" sz="1050" dirty="0" err="1" smtClean="0">
                <a:solidFill>
                  <a:schemeClr val="bg2"/>
                </a:solidFill>
              </a:rPr>
              <a:t>QuestionAreaID</a:t>
            </a:r>
            <a:r>
              <a:rPr lang="en-US" sz="1050" dirty="0" smtClean="0">
                <a:solidFill>
                  <a:schemeClr val="bg2"/>
                </a:solidFill>
              </a:rPr>
              <a:t>] = 1) ) </a:t>
            </a:r>
            <a:endParaRPr lang="en-US" sz="1050" dirty="0">
              <a:solidFill>
                <a:schemeClr val="bg2"/>
              </a:solidFill>
            </a:endParaRPr>
          </a:p>
        </p:txBody>
      </p:sp>
      <p:sp>
        <p:nvSpPr>
          <p:cNvPr id="4" name="TextBox 3"/>
          <p:cNvSpPr txBox="1"/>
          <p:nvPr/>
        </p:nvSpPr>
        <p:spPr>
          <a:xfrm>
            <a:off x="714348" y="4357694"/>
            <a:ext cx="8450327" cy="1938992"/>
          </a:xfrm>
          <a:prstGeom prst="rect">
            <a:avLst/>
          </a:prstGeom>
          <a:solidFill>
            <a:schemeClr val="accent3">
              <a:lumMod val="20000"/>
              <a:lumOff val="80000"/>
            </a:schemeClr>
          </a:solidFill>
        </p:spPr>
        <p:txBody>
          <a:bodyPr wrap="none" rtlCol="0">
            <a:spAutoFit/>
          </a:bodyPr>
          <a:lstStyle/>
          <a:p>
            <a:r>
              <a:rPr lang="en-US" sz="1200" dirty="0" smtClean="0">
                <a:solidFill>
                  <a:schemeClr val="accent5">
                    <a:lumMod val="75000"/>
                  </a:schemeClr>
                </a:solidFill>
              </a:rPr>
              <a:t>(from t in </a:t>
            </a:r>
            <a:r>
              <a:rPr lang="en-US" sz="1200" dirty="0" err="1" smtClean="0">
                <a:solidFill>
                  <a:schemeClr val="accent5">
                    <a:lumMod val="75000"/>
                  </a:schemeClr>
                </a:solidFill>
              </a:rPr>
              <a:t>context.GetTable</a:t>
            </a:r>
            <a:r>
              <a:rPr lang="en-US" sz="1200" dirty="0" smtClean="0">
                <a:solidFill>
                  <a:schemeClr val="accent5">
                    <a:lumMod val="75000"/>
                  </a:schemeClr>
                </a:solidFill>
              </a:rPr>
              <a:t>&lt;ConsoleApplication3.TailoringQuestion&gt;()</a:t>
            </a:r>
          </a:p>
          <a:p>
            <a:r>
              <a:rPr lang="en-US" sz="1200" dirty="0" smtClean="0">
                <a:solidFill>
                  <a:schemeClr val="accent5">
                    <a:lumMod val="75000"/>
                  </a:schemeClr>
                </a:solidFill>
              </a:rPr>
              <a:t>join t1 in </a:t>
            </a:r>
            <a:r>
              <a:rPr lang="en-US" sz="1200" dirty="0" err="1" smtClean="0">
                <a:solidFill>
                  <a:schemeClr val="accent5">
                    <a:lumMod val="75000"/>
                  </a:schemeClr>
                </a:solidFill>
              </a:rPr>
              <a:t>context.GetTable</a:t>
            </a:r>
            <a:r>
              <a:rPr lang="en-US" sz="1200" dirty="0" smtClean="0">
                <a:solidFill>
                  <a:schemeClr val="accent5">
                    <a:lumMod val="75000"/>
                  </a:schemeClr>
                </a:solidFill>
              </a:rPr>
              <a:t>&lt;ConsoleApplication3.TailoringQuestionSelection&gt;()</a:t>
            </a:r>
          </a:p>
          <a:p>
            <a:r>
              <a:rPr lang="en-US" sz="1200" dirty="0" smtClean="0">
                <a:solidFill>
                  <a:schemeClr val="accent5">
                    <a:lumMod val="75000"/>
                  </a:schemeClr>
                </a:solidFill>
              </a:rPr>
              <a:t>on </a:t>
            </a:r>
            <a:r>
              <a:rPr lang="en-US" sz="1200" dirty="0" err="1" smtClean="0">
                <a:solidFill>
                  <a:schemeClr val="accent5">
                    <a:lumMod val="75000"/>
                  </a:schemeClr>
                </a:solidFill>
              </a:rPr>
              <a:t>t.TQID</a:t>
            </a:r>
            <a:r>
              <a:rPr lang="en-US" sz="1200" dirty="0" smtClean="0">
                <a:solidFill>
                  <a:schemeClr val="accent5">
                    <a:lumMod val="75000"/>
                  </a:schemeClr>
                </a:solidFill>
              </a:rPr>
              <a:t> equals t1.TQID</a:t>
            </a:r>
          </a:p>
          <a:p>
            <a:r>
              <a:rPr lang="en-US" sz="1200" dirty="0" smtClean="0">
                <a:solidFill>
                  <a:schemeClr val="accent5">
                    <a:lumMod val="75000"/>
                  </a:schemeClr>
                </a:solidFill>
              </a:rPr>
              <a:t>select new { t1.PSListID, t1.TQID }).</a:t>
            </a:r>
            <a:r>
              <a:rPr lang="en-US" sz="1200" dirty="0" smtClean="0">
                <a:solidFill>
                  <a:srgbClr val="002060"/>
                </a:solidFill>
              </a:rPr>
              <a:t>Where(n =&gt; (from p in </a:t>
            </a:r>
            <a:r>
              <a:rPr lang="en-US" sz="1200" dirty="0" err="1" smtClean="0">
                <a:solidFill>
                  <a:srgbClr val="002060"/>
                </a:solidFill>
              </a:rPr>
              <a:t>context.GetTable</a:t>
            </a:r>
            <a:r>
              <a:rPr lang="en-US" sz="1200" dirty="0" smtClean="0">
                <a:solidFill>
                  <a:srgbClr val="002060"/>
                </a:solidFill>
              </a:rPr>
              <a:t>&lt;ConsoleApplication3.ProgramStep&gt;()</a:t>
            </a:r>
          </a:p>
          <a:p>
            <a:r>
              <a:rPr lang="en-US" sz="1200" dirty="0" smtClean="0">
                <a:solidFill>
                  <a:srgbClr val="002060"/>
                </a:solidFill>
              </a:rPr>
              <a:t>                                                                          join p1 in </a:t>
            </a:r>
            <a:r>
              <a:rPr lang="en-US" sz="1200" dirty="0" err="1" smtClean="0">
                <a:solidFill>
                  <a:srgbClr val="002060"/>
                </a:solidFill>
              </a:rPr>
              <a:t>context.GetTable</a:t>
            </a:r>
            <a:r>
              <a:rPr lang="en-US" sz="1200" dirty="0" smtClean="0">
                <a:solidFill>
                  <a:srgbClr val="002060"/>
                </a:solidFill>
              </a:rPr>
              <a:t>&lt;ConsoleApplication3.ProgramStepSelection&gt;()</a:t>
            </a:r>
          </a:p>
          <a:p>
            <a:r>
              <a:rPr lang="en-US" sz="1200" dirty="0" smtClean="0">
                <a:solidFill>
                  <a:srgbClr val="002060"/>
                </a:solidFill>
              </a:rPr>
              <a:t>                                                                              on </a:t>
            </a:r>
            <a:r>
              <a:rPr lang="en-US" sz="1200" dirty="0" err="1" smtClean="0">
                <a:solidFill>
                  <a:srgbClr val="002060"/>
                </a:solidFill>
              </a:rPr>
              <a:t>p.PSID</a:t>
            </a:r>
            <a:r>
              <a:rPr lang="en-US" sz="1200" dirty="0" smtClean="0">
                <a:solidFill>
                  <a:srgbClr val="002060"/>
                </a:solidFill>
              </a:rPr>
              <a:t> equals p1.PSID</a:t>
            </a:r>
          </a:p>
          <a:p>
            <a:r>
              <a:rPr lang="en-US" sz="1200" dirty="0" smtClean="0">
                <a:solidFill>
                  <a:srgbClr val="002060"/>
                </a:solidFill>
              </a:rPr>
              <a:t>                                                                          join p2 in </a:t>
            </a:r>
            <a:r>
              <a:rPr lang="en-US" sz="1200" dirty="0" err="1" smtClean="0">
                <a:solidFill>
                  <a:srgbClr val="002060"/>
                </a:solidFill>
              </a:rPr>
              <a:t>context.GetTable</a:t>
            </a:r>
            <a:r>
              <a:rPr lang="en-US" sz="1200" dirty="0" smtClean="0">
                <a:solidFill>
                  <a:srgbClr val="002060"/>
                </a:solidFill>
              </a:rPr>
              <a:t>&lt;ConsoleApplication3.ProgramStepList&gt;()</a:t>
            </a:r>
          </a:p>
          <a:p>
            <a:r>
              <a:rPr lang="en-US" sz="1200" dirty="0" smtClean="0">
                <a:solidFill>
                  <a:srgbClr val="002060"/>
                </a:solidFill>
              </a:rPr>
              <a:t>                                                                              on p1.PSListID equals p2.PSListID</a:t>
            </a:r>
          </a:p>
          <a:p>
            <a:r>
              <a:rPr lang="en-US" sz="1200" dirty="0" smtClean="0">
                <a:solidFill>
                  <a:srgbClr val="002060"/>
                </a:solidFill>
              </a:rPr>
              <a:t>                                                                          where ((p2.AuditAreaID == 1))</a:t>
            </a:r>
          </a:p>
          <a:p>
            <a:r>
              <a:rPr lang="en-US" sz="1200" dirty="0" smtClean="0">
                <a:solidFill>
                  <a:srgbClr val="002060"/>
                </a:solidFill>
              </a:rPr>
              <a:t>                                                                          select p1.PSListID).Contains(</a:t>
            </a:r>
            <a:r>
              <a:rPr lang="en-US" sz="1200" dirty="0" err="1" smtClean="0">
                <a:solidFill>
                  <a:srgbClr val="002060"/>
                </a:solidFill>
              </a:rPr>
              <a:t>n.PSListID</a:t>
            </a:r>
            <a:r>
              <a:rPr lang="en-US" sz="1200" dirty="0" smtClean="0">
                <a:solidFill>
                  <a:srgbClr val="002060"/>
                </a:solidFill>
              </a:rPr>
              <a:t>))</a:t>
            </a:r>
            <a:r>
              <a:rPr lang="en-US" sz="1200" dirty="0" smtClean="0">
                <a:solidFill>
                  <a:schemeClr val="bg2"/>
                </a:solidFill>
              </a:rPr>
              <a:t>;</a:t>
            </a:r>
            <a:endParaRPr lang="en-US" sz="1200" dirty="0">
              <a:solidFill>
                <a:schemeClr val="bg2"/>
              </a:solidFill>
            </a:endParaRPr>
          </a:p>
        </p:txBody>
      </p:sp>
      <p:sp>
        <p:nvSpPr>
          <p:cNvPr id="5" name="AutoShape 8"/>
          <p:cNvSpPr>
            <a:spLocks noChangeArrowheads="1"/>
          </p:cNvSpPr>
          <p:nvPr/>
        </p:nvSpPr>
        <p:spPr bwMode="auto">
          <a:xfrm>
            <a:off x="104748" y="3252798"/>
            <a:ext cx="609600" cy="1676400"/>
          </a:xfrm>
          <a:prstGeom prst="curvedRightArrow">
            <a:avLst>
              <a:gd name="adj1" fmla="val 55000"/>
              <a:gd name="adj2" fmla="val 110000"/>
              <a:gd name="adj3" fmla="val 33333"/>
            </a:avLst>
          </a:prstGeom>
          <a:solidFill>
            <a:schemeClr val="tx1">
              <a:alpha val="50195"/>
            </a:schemeClr>
          </a:solidFill>
          <a:ln w="12700" algn="ctr">
            <a:solidFill>
              <a:schemeClr val="tx1"/>
            </a:solidFill>
            <a:miter lim="800000"/>
            <a:headEnd/>
            <a:tailEnd/>
          </a:ln>
        </p:spPr>
        <p:txBody>
          <a:bodyPr wrap="none" anchor="ctr"/>
          <a:lstStyle/>
          <a:p>
            <a:pPr algn="l" hangingPunct="1">
              <a:lnSpc>
                <a:spcPct val="100000"/>
              </a:lnSpc>
              <a:spcBef>
                <a:spcPct val="0"/>
              </a:spcBef>
            </a:pPr>
            <a:endParaRPr lang="en-US" sz="1800">
              <a:solidFill>
                <a:srgbClr val="000000"/>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Attribute Mapping</a:t>
            </a:r>
            <a:endParaRPr lang="en-US" dirty="0"/>
          </a:p>
        </p:txBody>
      </p:sp>
      <p:sp>
        <p:nvSpPr>
          <p:cNvPr id="5" name="Content Placeholder 4"/>
          <p:cNvSpPr>
            <a:spLocks noGrp="1"/>
          </p:cNvSpPr>
          <p:nvPr>
            <p:ph idx="1"/>
          </p:nvPr>
        </p:nvSpPr>
        <p:spPr/>
        <p:txBody>
          <a:bodyPr/>
          <a:lstStyle/>
          <a:p>
            <a:r>
              <a:rPr lang="en-US" dirty="0" smtClean="0"/>
              <a:t>Declarative mapping</a:t>
            </a:r>
          </a:p>
          <a:p>
            <a:r>
              <a:rPr lang="en-US" dirty="0" smtClean="0"/>
              <a:t>No code required</a:t>
            </a:r>
          </a:p>
          <a:p>
            <a:r>
              <a:rPr lang="en-US" dirty="0" smtClean="0"/>
              <a:t>Map Relational to Objects</a:t>
            </a:r>
          </a:p>
          <a:p>
            <a:pPr lvl="1">
              <a:buNone/>
            </a:pPr>
            <a:endParaRPr lang="en-US" dirty="0" smtClean="0"/>
          </a:p>
          <a:p>
            <a:pPr lvl="1"/>
            <a:endParaRPr lang="en-US" dirty="0"/>
          </a:p>
        </p:txBody>
      </p:sp>
      <p:sp>
        <p:nvSpPr>
          <p:cNvPr id="6" name="Flowchart: Process 5"/>
          <p:cNvSpPr/>
          <p:nvPr/>
        </p:nvSpPr>
        <p:spPr>
          <a:xfrm>
            <a:off x="857224" y="3429000"/>
            <a:ext cx="7215238" cy="257176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smtClean="0"/>
              <a:t>[Table(Name=“prod”)]</a:t>
            </a:r>
          </a:p>
          <a:p>
            <a:r>
              <a:rPr lang="en-US" dirty="0" smtClean="0"/>
              <a:t>public class Product</a:t>
            </a:r>
          </a:p>
          <a:p>
            <a:r>
              <a:rPr lang="en-US" dirty="0" smtClean="0"/>
              <a:t>{</a:t>
            </a:r>
          </a:p>
          <a:p>
            <a:r>
              <a:rPr lang="en-US" dirty="0" smtClean="0"/>
              <a:t>      [Column(Name=“</a:t>
            </a:r>
            <a:r>
              <a:rPr lang="en-US" dirty="0" err="1" smtClean="0"/>
              <a:t>ProdId</a:t>
            </a:r>
            <a:r>
              <a:rPr lang="en-US" dirty="0" smtClean="0"/>
              <a:t>”, </a:t>
            </a:r>
            <a:r>
              <a:rPr lang="en-US" dirty="0" err="1" smtClean="0"/>
              <a:t>IsPrimaryKey</a:t>
            </a:r>
            <a:r>
              <a:rPr lang="en-US" dirty="0" smtClean="0"/>
              <a:t>=true)]</a:t>
            </a:r>
          </a:p>
          <a:p>
            <a:r>
              <a:rPr lang="en-US" dirty="0" smtClean="0"/>
              <a:t>       public string </a:t>
            </a:r>
            <a:r>
              <a:rPr lang="en-US" dirty="0" err="1" smtClean="0"/>
              <a:t>ProductID</a:t>
            </a:r>
            <a:r>
              <a:rPr lang="en-US" dirty="0" smtClean="0"/>
              <a:t>;</a:t>
            </a:r>
          </a:p>
          <a:p>
            <a:endParaRPr lang="en-US" dirty="0" smtClean="0"/>
          </a:p>
          <a:p>
            <a:r>
              <a:rPr lang="en-US" dirty="0" smtClean="0"/>
              <a:t>       [Column]</a:t>
            </a:r>
          </a:p>
          <a:p>
            <a:r>
              <a:rPr lang="en-US" dirty="0" smtClean="0"/>
              <a:t>       public string </a:t>
            </a:r>
            <a:r>
              <a:rPr lang="en-US" dirty="0" err="1" smtClean="0"/>
              <a:t>ProductName</a:t>
            </a:r>
            <a:r>
              <a:rPr lang="en-US" dirty="0" smtClean="0"/>
              <a:t>;</a:t>
            </a:r>
          </a:p>
          <a:p>
            <a:r>
              <a:rPr lang="en-US" dirty="0" smtClean="0"/>
              <a:t>}</a:t>
            </a:r>
          </a:p>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Attribute Mapping Demo</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IN" dirty="0"/>
          </a:p>
        </p:txBody>
      </p:sp>
      <p:graphicFrame>
        <p:nvGraphicFramePr>
          <p:cNvPr id="6" name="Content Placeholder 5"/>
          <p:cNvGraphicFramePr>
            <a:graphicFrameLocks noGrp="1"/>
          </p:cNvGraphicFramePr>
          <p:nvPr>
            <p:ph idx="1"/>
          </p:nvPr>
        </p:nvGraphicFramePr>
        <p:xfrm>
          <a:off x="457200" y="1571612"/>
          <a:ext cx="8229600" cy="4722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XML Mapping</a:t>
            </a:r>
            <a:endParaRPr lang="en-US" dirty="0"/>
          </a:p>
        </p:txBody>
      </p:sp>
      <p:sp>
        <p:nvSpPr>
          <p:cNvPr id="5" name="Content Placeholder 4"/>
          <p:cNvSpPr>
            <a:spLocks noGrp="1"/>
          </p:cNvSpPr>
          <p:nvPr>
            <p:ph idx="1"/>
          </p:nvPr>
        </p:nvSpPr>
        <p:spPr/>
        <p:txBody>
          <a:bodyPr/>
          <a:lstStyle/>
          <a:p>
            <a:r>
              <a:rPr lang="en-US" dirty="0" smtClean="0"/>
              <a:t>Externalized mapping</a:t>
            </a:r>
          </a:p>
          <a:p>
            <a:r>
              <a:rPr lang="en-US" dirty="0" smtClean="0"/>
              <a:t>Can be modified without rebuild</a:t>
            </a:r>
          </a:p>
          <a:p>
            <a:r>
              <a:rPr lang="en-US" dirty="0" smtClean="0"/>
              <a:t>Can be generated dynamically</a:t>
            </a:r>
            <a:endParaRPr lang="en-US" dirty="0"/>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xml mapping file</a:t>
            </a:r>
            <a:endParaRPr lang="en-US" dirty="0"/>
          </a:p>
        </p:txBody>
      </p:sp>
      <p:sp>
        <p:nvSpPr>
          <p:cNvPr id="4" name="Rectangle 3"/>
          <p:cNvSpPr/>
          <p:nvPr/>
        </p:nvSpPr>
        <p:spPr>
          <a:xfrm>
            <a:off x="428596" y="1643049"/>
            <a:ext cx="7858180" cy="397031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1400" dirty="0" smtClean="0">
                <a:solidFill>
                  <a:srgbClr val="0000FF"/>
                </a:solidFill>
              </a:rPr>
              <a:t>&lt;?</a:t>
            </a:r>
            <a:r>
              <a:rPr lang="en-US" sz="1400" dirty="0" smtClean="0">
                <a:solidFill>
                  <a:srgbClr val="A31515"/>
                </a:solidFill>
              </a:rPr>
              <a:t>xml</a:t>
            </a:r>
            <a:r>
              <a:rPr lang="en-US" sz="1400" dirty="0" smtClean="0">
                <a:solidFill>
                  <a:srgbClr val="0000FF"/>
                </a:solidFill>
              </a:rPr>
              <a:t> </a:t>
            </a:r>
            <a:r>
              <a:rPr lang="en-US" sz="1400" dirty="0" smtClean="0">
                <a:solidFill>
                  <a:srgbClr val="FF0000"/>
                </a:solidFill>
              </a:rPr>
              <a:t>version</a:t>
            </a:r>
            <a:r>
              <a:rPr lang="en-US" sz="1400" dirty="0" smtClean="0">
                <a:solidFill>
                  <a:srgbClr val="0000FF"/>
                </a:solidFill>
              </a:rPr>
              <a:t>="1.0" </a:t>
            </a:r>
            <a:r>
              <a:rPr lang="en-US" sz="1400" dirty="0" smtClean="0">
                <a:solidFill>
                  <a:srgbClr val="FF0000"/>
                </a:solidFill>
              </a:rPr>
              <a:t>encoding</a:t>
            </a:r>
            <a:r>
              <a:rPr lang="en-US" sz="1400" dirty="0" smtClean="0">
                <a:solidFill>
                  <a:srgbClr val="0000FF"/>
                </a:solidFill>
              </a:rPr>
              <a:t>="utf-8"?&gt;</a:t>
            </a:r>
          </a:p>
          <a:p>
            <a:r>
              <a:rPr lang="en-US" sz="1400" dirty="0" smtClean="0">
                <a:solidFill>
                  <a:srgbClr val="0000FF"/>
                </a:solidFill>
              </a:rPr>
              <a:t>&lt;</a:t>
            </a:r>
            <a:r>
              <a:rPr lang="en-US" sz="1400" dirty="0" smtClean="0">
                <a:solidFill>
                  <a:srgbClr val="A31515"/>
                </a:solidFill>
              </a:rPr>
              <a:t>Database</a:t>
            </a:r>
            <a:r>
              <a:rPr lang="en-US" sz="1400" dirty="0" smtClean="0">
                <a:solidFill>
                  <a:srgbClr val="0000FF"/>
                </a:solidFill>
              </a:rPr>
              <a:t> </a:t>
            </a:r>
            <a:r>
              <a:rPr lang="en-US" sz="1400" dirty="0" smtClean="0">
                <a:solidFill>
                  <a:srgbClr val="FF0000"/>
                </a:solidFill>
              </a:rPr>
              <a:t>Name</a:t>
            </a:r>
            <a:r>
              <a:rPr lang="en-US" sz="1400" dirty="0" smtClean="0">
                <a:solidFill>
                  <a:srgbClr val="0000FF"/>
                </a:solidFill>
              </a:rPr>
              <a:t>="</a:t>
            </a:r>
            <a:r>
              <a:rPr lang="en-US" sz="1400" dirty="0" err="1" smtClean="0">
                <a:solidFill>
                  <a:srgbClr val="0000FF"/>
                </a:solidFill>
              </a:rPr>
              <a:t>northwind</a:t>
            </a:r>
            <a:r>
              <a:rPr lang="en-US" sz="1400" dirty="0" smtClean="0">
                <a:solidFill>
                  <a:srgbClr val="0000FF"/>
                </a:solidFill>
              </a:rPr>
              <a:t>" </a:t>
            </a:r>
            <a:r>
              <a:rPr lang="en-US" sz="1400" dirty="0" err="1" smtClean="0">
                <a:solidFill>
                  <a:srgbClr val="FF0000"/>
                </a:solidFill>
              </a:rPr>
              <a:t>xmlns</a:t>
            </a:r>
            <a:r>
              <a:rPr lang="en-US" sz="1400" dirty="0" smtClean="0">
                <a:solidFill>
                  <a:srgbClr val="0000FF"/>
                </a:solidFill>
              </a:rPr>
              <a:t>="http://schemas.microsoft.com/linqtosql/mapping/2007"&gt;</a:t>
            </a:r>
          </a:p>
          <a:p>
            <a:r>
              <a:rPr lang="en-US" sz="1400" dirty="0" smtClean="0">
                <a:solidFill>
                  <a:srgbClr val="0000FF"/>
                </a:solidFill>
              </a:rPr>
              <a:t>  &lt;</a:t>
            </a:r>
            <a:r>
              <a:rPr lang="en-US" sz="1400" dirty="0" smtClean="0">
                <a:solidFill>
                  <a:srgbClr val="A31515"/>
                </a:solidFill>
              </a:rPr>
              <a:t>Table</a:t>
            </a:r>
            <a:r>
              <a:rPr lang="en-US" sz="1400" dirty="0" smtClean="0">
                <a:solidFill>
                  <a:srgbClr val="0000FF"/>
                </a:solidFill>
              </a:rPr>
              <a:t> </a:t>
            </a:r>
            <a:r>
              <a:rPr lang="en-US" sz="1400" dirty="0" smtClean="0">
                <a:solidFill>
                  <a:srgbClr val="FF0000"/>
                </a:solidFill>
              </a:rPr>
              <a:t>Name</a:t>
            </a:r>
            <a:r>
              <a:rPr lang="en-US" sz="1400" dirty="0" smtClean="0">
                <a:solidFill>
                  <a:srgbClr val="0000FF"/>
                </a:solidFill>
              </a:rPr>
              <a:t>="</a:t>
            </a:r>
            <a:r>
              <a:rPr lang="en-US" sz="1400" dirty="0" err="1" smtClean="0">
                <a:solidFill>
                  <a:srgbClr val="0000FF"/>
                </a:solidFill>
              </a:rPr>
              <a:t>dbo.Customers</a:t>
            </a:r>
            <a:r>
              <a:rPr lang="en-US" sz="1400" dirty="0" smtClean="0">
                <a:solidFill>
                  <a:srgbClr val="0000FF"/>
                </a:solidFill>
              </a:rPr>
              <a:t>" </a:t>
            </a:r>
            <a:r>
              <a:rPr lang="en-US" sz="1400" dirty="0" smtClean="0">
                <a:solidFill>
                  <a:srgbClr val="FF0000"/>
                </a:solidFill>
              </a:rPr>
              <a:t>Member</a:t>
            </a:r>
            <a:r>
              <a:rPr lang="en-US" sz="1400" dirty="0" smtClean="0">
                <a:solidFill>
                  <a:srgbClr val="0000FF"/>
                </a:solidFill>
              </a:rPr>
              <a:t>="Customers"&gt;</a:t>
            </a:r>
          </a:p>
          <a:p>
            <a:r>
              <a:rPr lang="en-US" sz="1400" dirty="0" smtClean="0">
                <a:solidFill>
                  <a:srgbClr val="0000FF"/>
                </a:solidFill>
              </a:rPr>
              <a:t>    &lt;</a:t>
            </a:r>
            <a:r>
              <a:rPr lang="en-US" sz="1400" dirty="0" smtClean="0">
                <a:solidFill>
                  <a:srgbClr val="A31515"/>
                </a:solidFill>
              </a:rPr>
              <a:t>Type</a:t>
            </a:r>
            <a:r>
              <a:rPr lang="en-US" sz="1400" dirty="0" smtClean="0">
                <a:solidFill>
                  <a:srgbClr val="0000FF"/>
                </a:solidFill>
              </a:rPr>
              <a:t> </a:t>
            </a:r>
            <a:r>
              <a:rPr lang="en-US" sz="1400" dirty="0" smtClean="0">
                <a:solidFill>
                  <a:srgbClr val="FF0000"/>
                </a:solidFill>
              </a:rPr>
              <a:t>Name</a:t>
            </a:r>
            <a:r>
              <a:rPr lang="en-US" sz="1400" dirty="0" smtClean="0">
                <a:solidFill>
                  <a:srgbClr val="0000FF"/>
                </a:solidFill>
              </a:rPr>
              <a:t>="Customer"&gt;</a:t>
            </a:r>
          </a:p>
          <a:p>
            <a:r>
              <a:rPr lang="en-US" sz="1400" dirty="0" smtClean="0">
                <a:solidFill>
                  <a:srgbClr val="0000FF"/>
                </a:solidFill>
              </a:rPr>
              <a:t>      &lt;</a:t>
            </a:r>
            <a:r>
              <a:rPr lang="en-US" sz="1400" dirty="0" smtClean="0">
                <a:solidFill>
                  <a:srgbClr val="A31515"/>
                </a:solidFill>
              </a:rPr>
              <a:t>Column</a:t>
            </a:r>
            <a:r>
              <a:rPr lang="en-US" sz="1400" dirty="0" smtClean="0">
                <a:solidFill>
                  <a:srgbClr val="0000FF"/>
                </a:solidFill>
              </a:rPr>
              <a:t> </a:t>
            </a:r>
            <a:r>
              <a:rPr lang="en-US" sz="1400" dirty="0" smtClean="0">
                <a:solidFill>
                  <a:srgbClr val="FF0000"/>
                </a:solidFill>
              </a:rPr>
              <a:t>Name</a:t>
            </a:r>
            <a:r>
              <a:rPr lang="en-US" sz="1400" dirty="0" smtClean="0">
                <a:solidFill>
                  <a:srgbClr val="0000FF"/>
                </a:solidFill>
              </a:rPr>
              <a:t>="</a:t>
            </a:r>
            <a:r>
              <a:rPr lang="en-US" sz="1400" dirty="0" err="1" smtClean="0">
                <a:solidFill>
                  <a:srgbClr val="0000FF"/>
                </a:solidFill>
              </a:rPr>
              <a:t>CustomerID</a:t>
            </a:r>
            <a:r>
              <a:rPr lang="en-US" sz="1400" dirty="0" smtClean="0">
                <a:solidFill>
                  <a:srgbClr val="0000FF"/>
                </a:solidFill>
              </a:rPr>
              <a:t>" </a:t>
            </a:r>
          </a:p>
          <a:p>
            <a:r>
              <a:rPr lang="en-US" sz="1400" dirty="0" smtClean="0">
                <a:solidFill>
                  <a:srgbClr val="0000FF"/>
                </a:solidFill>
              </a:rPr>
              <a:t>              </a:t>
            </a:r>
            <a:r>
              <a:rPr lang="en-US" sz="1400" dirty="0" smtClean="0">
                <a:solidFill>
                  <a:srgbClr val="FF0000"/>
                </a:solidFill>
              </a:rPr>
              <a:t>Member</a:t>
            </a:r>
            <a:r>
              <a:rPr lang="en-US" sz="1400" dirty="0" smtClean="0">
                <a:solidFill>
                  <a:srgbClr val="0000FF"/>
                </a:solidFill>
              </a:rPr>
              <a:t>="</a:t>
            </a:r>
            <a:r>
              <a:rPr lang="en-US" sz="1400" dirty="0" err="1" smtClean="0">
                <a:solidFill>
                  <a:srgbClr val="0000FF"/>
                </a:solidFill>
              </a:rPr>
              <a:t>CustomerID</a:t>
            </a:r>
            <a:r>
              <a:rPr lang="en-US" sz="1400" dirty="0" smtClean="0">
                <a:solidFill>
                  <a:srgbClr val="0000FF"/>
                </a:solidFill>
              </a:rPr>
              <a:t>" </a:t>
            </a:r>
          </a:p>
          <a:p>
            <a:r>
              <a:rPr lang="en-US" sz="1400" dirty="0" smtClean="0">
                <a:solidFill>
                  <a:srgbClr val="0000FF"/>
                </a:solidFill>
              </a:rPr>
              <a:t>              </a:t>
            </a:r>
            <a:r>
              <a:rPr lang="en-US" sz="1400" dirty="0" smtClean="0">
                <a:solidFill>
                  <a:srgbClr val="FF0000"/>
                </a:solidFill>
              </a:rPr>
              <a:t>Storage</a:t>
            </a:r>
            <a:r>
              <a:rPr lang="en-US" sz="1400" dirty="0" smtClean="0">
                <a:solidFill>
                  <a:srgbClr val="0000FF"/>
                </a:solidFill>
              </a:rPr>
              <a:t>="_</a:t>
            </a:r>
            <a:r>
              <a:rPr lang="en-US" sz="1400" dirty="0" err="1" smtClean="0">
                <a:solidFill>
                  <a:srgbClr val="0000FF"/>
                </a:solidFill>
              </a:rPr>
              <a:t>CustomerID</a:t>
            </a:r>
            <a:r>
              <a:rPr lang="en-US" sz="1400" dirty="0" smtClean="0">
                <a:solidFill>
                  <a:srgbClr val="0000FF"/>
                </a:solidFill>
              </a:rPr>
              <a:t>" </a:t>
            </a:r>
          </a:p>
          <a:p>
            <a:r>
              <a:rPr lang="en-US" sz="1400" dirty="0" smtClean="0">
                <a:solidFill>
                  <a:srgbClr val="0000FF"/>
                </a:solidFill>
              </a:rPr>
              <a:t>              </a:t>
            </a:r>
            <a:r>
              <a:rPr lang="en-US" sz="1400" dirty="0" err="1" smtClean="0">
                <a:solidFill>
                  <a:srgbClr val="FF0000"/>
                </a:solidFill>
              </a:rPr>
              <a:t>DbType</a:t>
            </a:r>
            <a:r>
              <a:rPr lang="en-US" sz="1400" dirty="0" smtClean="0">
                <a:solidFill>
                  <a:srgbClr val="0000FF"/>
                </a:solidFill>
              </a:rPr>
              <a:t>="</a:t>
            </a:r>
            <a:r>
              <a:rPr lang="en-US" sz="1400" dirty="0" err="1" smtClean="0">
                <a:solidFill>
                  <a:srgbClr val="0000FF"/>
                </a:solidFill>
              </a:rPr>
              <a:t>NChar</a:t>
            </a:r>
            <a:r>
              <a:rPr lang="en-US" sz="1400" dirty="0" smtClean="0">
                <a:solidFill>
                  <a:srgbClr val="0000FF"/>
                </a:solidFill>
              </a:rPr>
              <a:t>(5) NOT NULL" </a:t>
            </a:r>
          </a:p>
          <a:p>
            <a:r>
              <a:rPr lang="en-US" sz="1400" dirty="0" smtClean="0">
                <a:solidFill>
                  <a:srgbClr val="0000FF"/>
                </a:solidFill>
              </a:rPr>
              <a:t>              </a:t>
            </a:r>
            <a:r>
              <a:rPr lang="en-US" sz="1400" dirty="0" err="1" smtClean="0">
                <a:solidFill>
                  <a:srgbClr val="FF0000"/>
                </a:solidFill>
              </a:rPr>
              <a:t>CanBeNull</a:t>
            </a:r>
            <a:r>
              <a:rPr lang="en-US" sz="1400" dirty="0" smtClean="0">
                <a:solidFill>
                  <a:srgbClr val="0000FF"/>
                </a:solidFill>
              </a:rPr>
              <a:t>="false" </a:t>
            </a:r>
          </a:p>
          <a:p>
            <a:r>
              <a:rPr lang="en-US" sz="1400" dirty="0" smtClean="0">
                <a:solidFill>
                  <a:srgbClr val="0000FF"/>
                </a:solidFill>
              </a:rPr>
              <a:t>              </a:t>
            </a:r>
            <a:r>
              <a:rPr lang="en-US" sz="1400" dirty="0" err="1" smtClean="0">
                <a:solidFill>
                  <a:srgbClr val="FF0000"/>
                </a:solidFill>
              </a:rPr>
              <a:t>IsPrimaryKey</a:t>
            </a:r>
            <a:r>
              <a:rPr lang="en-US" sz="1400" dirty="0" smtClean="0">
                <a:solidFill>
                  <a:srgbClr val="0000FF"/>
                </a:solidFill>
              </a:rPr>
              <a:t>="true" /&gt;</a:t>
            </a:r>
          </a:p>
          <a:p>
            <a:r>
              <a:rPr lang="en-US" sz="1400" dirty="0" smtClean="0">
                <a:solidFill>
                  <a:srgbClr val="0000FF"/>
                </a:solidFill>
              </a:rPr>
              <a:t>      &lt;</a:t>
            </a:r>
            <a:r>
              <a:rPr lang="en-US" sz="1400" dirty="0" smtClean="0">
                <a:solidFill>
                  <a:srgbClr val="A31515"/>
                </a:solidFill>
              </a:rPr>
              <a:t>Column</a:t>
            </a:r>
            <a:r>
              <a:rPr lang="en-US" sz="1400" dirty="0" smtClean="0">
                <a:solidFill>
                  <a:srgbClr val="0000FF"/>
                </a:solidFill>
              </a:rPr>
              <a:t> </a:t>
            </a:r>
            <a:r>
              <a:rPr lang="en-US" sz="1400" dirty="0" smtClean="0">
                <a:solidFill>
                  <a:srgbClr val="FF0000"/>
                </a:solidFill>
              </a:rPr>
              <a:t>Name</a:t>
            </a:r>
            <a:r>
              <a:rPr lang="en-US" sz="1400" dirty="0" smtClean="0">
                <a:solidFill>
                  <a:srgbClr val="0000FF"/>
                </a:solidFill>
              </a:rPr>
              <a:t>="</a:t>
            </a:r>
            <a:r>
              <a:rPr lang="en-US" sz="1400" dirty="0" err="1" smtClean="0">
                <a:solidFill>
                  <a:srgbClr val="0000FF"/>
                </a:solidFill>
              </a:rPr>
              <a:t>CompanyName</a:t>
            </a:r>
            <a:r>
              <a:rPr lang="en-US" sz="1400" dirty="0" smtClean="0">
                <a:solidFill>
                  <a:srgbClr val="0000FF"/>
                </a:solidFill>
              </a:rPr>
              <a:t>" </a:t>
            </a:r>
          </a:p>
          <a:p>
            <a:r>
              <a:rPr lang="en-US" sz="1400" dirty="0" smtClean="0">
                <a:solidFill>
                  <a:srgbClr val="0000FF"/>
                </a:solidFill>
              </a:rPr>
              <a:t>              </a:t>
            </a:r>
            <a:r>
              <a:rPr lang="en-US" sz="1400" dirty="0" smtClean="0">
                <a:solidFill>
                  <a:srgbClr val="FF0000"/>
                </a:solidFill>
              </a:rPr>
              <a:t>Member</a:t>
            </a:r>
            <a:r>
              <a:rPr lang="en-US" sz="1400" dirty="0" smtClean="0">
                <a:solidFill>
                  <a:srgbClr val="0000FF"/>
                </a:solidFill>
              </a:rPr>
              <a:t>="</a:t>
            </a:r>
            <a:r>
              <a:rPr lang="en-US" sz="1400" dirty="0" err="1" smtClean="0">
                <a:solidFill>
                  <a:srgbClr val="0000FF"/>
                </a:solidFill>
              </a:rPr>
              <a:t>CompanyName</a:t>
            </a:r>
            <a:r>
              <a:rPr lang="en-US" sz="1400" dirty="0" smtClean="0">
                <a:solidFill>
                  <a:srgbClr val="0000FF"/>
                </a:solidFill>
              </a:rPr>
              <a:t>" </a:t>
            </a:r>
          </a:p>
          <a:p>
            <a:r>
              <a:rPr lang="en-US" sz="1400" dirty="0" smtClean="0">
                <a:solidFill>
                  <a:srgbClr val="0000FF"/>
                </a:solidFill>
              </a:rPr>
              <a:t>              </a:t>
            </a:r>
            <a:r>
              <a:rPr lang="en-US" sz="1400" dirty="0" smtClean="0">
                <a:solidFill>
                  <a:srgbClr val="FF0000"/>
                </a:solidFill>
              </a:rPr>
              <a:t>Storage</a:t>
            </a:r>
            <a:r>
              <a:rPr lang="en-US" sz="1400" dirty="0" smtClean="0">
                <a:solidFill>
                  <a:srgbClr val="0000FF"/>
                </a:solidFill>
              </a:rPr>
              <a:t>="_</a:t>
            </a:r>
            <a:r>
              <a:rPr lang="en-US" sz="1400" dirty="0" err="1" smtClean="0">
                <a:solidFill>
                  <a:srgbClr val="0000FF"/>
                </a:solidFill>
              </a:rPr>
              <a:t>CompanyName</a:t>
            </a:r>
            <a:r>
              <a:rPr lang="en-US" sz="1400" dirty="0" smtClean="0">
                <a:solidFill>
                  <a:srgbClr val="0000FF"/>
                </a:solidFill>
              </a:rPr>
              <a:t>" </a:t>
            </a:r>
          </a:p>
          <a:p>
            <a:r>
              <a:rPr lang="en-US" sz="1400" dirty="0" smtClean="0">
                <a:solidFill>
                  <a:srgbClr val="0000FF"/>
                </a:solidFill>
              </a:rPr>
              <a:t>              </a:t>
            </a:r>
            <a:r>
              <a:rPr lang="en-US" sz="1400" dirty="0" err="1" smtClean="0">
                <a:solidFill>
                  <a:srgbClr val="FF0000"/>
                </a:solidFill>
              </a:rPr>
              <a:t>DbType</a:t>
            </a:r>
            <a:r>
              <a:rPr lang="en-US" sz="1400" dirty="0" smtClean="0">
                <a:solidFill>
                  <a:srgbClr val="0000FF"/>
                </a:solidFill>
              </a:rPr>
              <a:t>="</a:t>
            </a:r>
            <a:r>
              <a:rPr lang="en-US" sz="1400" dirty="0" err="1" smtClean="0">
                <a:solidFill>
                  <a:srgbClr val="0000FF"/>
                </a:solidFill>
              </a:rPr>
              <a:t>NVarChar</a:t>
            </a:r>
            <a:r>
              <a:rPr lang="en-US" sz="1400" dirty="0" smtClean="0">
                <a:solidFill>
                  <a:srgbClr val="0000FF"/>
                </a:solidFill>
              </a:rPr>
              <a:t>(40) NOT NULL" </a:t>
            </a:r>
          </a:p>
          <a:p>
            <a:r>
              <a:rPr lang="en-US" sz="1400" dirty="0" smtClean="0">
                <a:solidFill>
                  <a:srgbClr val="0000FF"/>
                </a:solidFill>
              </a:rPr>
              <a:t>              </a:t>
            </a:r>
            <a:r>
              <a:rPr lang="en-US" sz="1400" dirty="0" err="1" smtClean="0">
                <a:solidFill>
                  <a:srgbClr val="FF0000"/>
                </a:solidFill>
              </a:rPr>
              <a:t>CanBeNull</a:t>
            </a:r>
            <a:r>
              <a:rPr lang="en-US" sz="1400" dirty="0" smtClean="0">
                <a:solidFill>
                  <a:srgbClr val="0000FF"/>
                </a:solidFill>
              </a:rPr>
              <a:t>="false" /&gt;</a:t>
            </a:r>
          </a:p>
          <a:p>
            <a:r>
              <a:rPr lang="en-US" sz="1400" dirty="0" smtClean="0">
                <a:solidFill>
                  <a:srgbClr val="0000FF"/>
                </a:solidFill>
              </a:rPr>
              <a:t>    &lt;/</a:t>
            </a:r>
            <a:r>
              <a:rPr lang="en-US" sz="1400" dirty="0" smtClean="0">
                <a:solidFill>
                  <a:srgbClr val="A31515"/>
                </a:solidFill>
              </a:rPr>
              <a:t>Type</a:t>
            </a:r>
            <a:r>
              <a:rPr lang="en-US" sz="1400" dirty="0" smtClean="0">
                <a:solidFill>
                  <a:srgbClr val="0000FF"/>
                </a:solidFill>
              </a:rPr>
              <a:t>&gt;</a:t>
            </a:r>
          </a:p>
          <a:p>
            <a:r>
              <a:rPr lang="en-US" sz="1400" dirty="0" smtClean="0">
                <a:solidFill>
                  <a:srgbClr val="0000FF"/>
                </a:solidFill>
              </a:rPr>
              <a:t>  &lt;/</a:t>
            </a:r>
            <a:r>
              <a:rPr lang="en-US" sz="1400" dirty="0" smtClean="0">
                <a:solidFill>
                  <a:srgbClr val="A31515"/>
                </a:solidFill>
              </a:rPr>
              <a:t>Table</a:t>
            </a:r>
            <a:r>
              <a:rPr lang="en-US" sz="1400" dirty="0" smtClean="0">
                <a:solidFill>
                  <a:srgbClr val="0000FF"/>
                </a:solidFill>
              </a:rPr>
              <a:t>&gt;</a:t>
            </a:r>
          </a:p>
          <a:p>
            <a:r>
              <a:rPr lang="en-US" sz="1400" dirty="0" smtClean="0">
                <a:solidFill>
                  <a:srgbClr val="0000FF"/>
                </a:solidFill>
              </a:rPr>
              <a:t>&lt;/</a:t>
            </a:r>
            <a:r>
              <a:rPr lang="en-US" sz="1400" dirty="0" smtClean="0">
                <a:solidFill>
                  <a:srgbClr val="A31515"/>
                </a:solidFill>
              </a:rPr>
              <a:t>Database</a:t>
            </a:r>
            <a:r>
              <a:rPr lang="en-US" sz="1400" dirty="0" smtClean="0">
                <a:solidFill>
                  <a:srgbClr val="0000FF"/>
                </a:solidFill>
              </a:rPr>
              <a:t>&gt;</a:t>
            </a:r>
            <a:endParaRPr lang="en-US" sz="1400"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XML Mapping Demo</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Generation Tools</a:t>
            </a:r>
            <a:endParaRPr lang="en-US" dirty="0"/>
          </a:p>
        </p:txBody>
      </p:sp>
      <p:sp>
        <p:nvSpPr>
          <p:cNvPr id="4" name="Content Placeholder 3"/>
          <p:cNvSpPr>
            <a:spLocks noGrp="1"/>
          </p:cNvSpPr>
          <p:nvPr>
            <p:ph idx="1"/>
          </p:nvPr>
        </p:nvSpPr>
        <p:spPr/>
        <p:txBody>
          <a:bodyPr>
            <a:noAutofit/>
          </a:bodyPr>
          <a:lstStyle/>
          <a:p>
            <a:r>
              <a:rPr lang="en-US" sz="2800" dirty="0" smtClean="0"/>
              <a:t>Attribute and XML can be manually generated</a:t>
            </a:r>
          </a:p>
          <a:p>
            <a:r>
              <a:rPr lang="en-US" sz="2800" dirty="0" err="1" smtClean="0"/>
              <a:t>CodeGen</a:t>
            </a:r>
            <a:r>
              <a:rPr lang="en-US" sz="2800" dirty="0" smtClean="0"/>
              <a:t> Tools</a:t>
            </a:r>
          </a:p>
          <a:p>
            <a:pPr lvl="1"/>
            <a:r>
              <a:rPr lang="en-US" sz="2400" dirty="0" smtClean="0"/>
              <a:t>VS Designer Tool</a:t>
            </a:r>
          </a:p>
          <a:p>
            <a:pPr lvl="2"/>
            <a:r>
              <a:rPr lang="en-US" sz="2000" dirty="0" smtClean="0"/>
              <a:t>Link to SQL class item</a:t>
            </a:r>
          </a:p>
          <a:p>
            <a:pPr lvl="2"/>
            <a:r>
              <a:rPr lang="en-US" sz="2000" dirty="0" smtClean="0"/>
              <a:t>Server Explorer Drag and Drop</a:t>
            </a:r>
          </a:p>
          <a:p>
            <a:pPr lvl="1"/>
            <a:r>
              <a:rPr lang="en-US" sz="2400" dirty="0" smtClean="0"/>
              <a:t>SQLMetal.exe</a:t>
            </a:r>
          </a:p>
          <a:p>
            <a:pPr lvl="2"/>
            <a:r>
              <a:rPr lang="en-US" sz="2000" dirty="0" smtClean="0"/>
              <a:t>Can generate DBML (Database Markup Language)</a:t>
            </a:r>
          </a:p>
          <a:p>
            <a:pPr lvl="2"/>
            <a:r>
              <a:rPr lang="en-US" sz="2000" dirty="0" smtClean="0"/>
              <a:t>XML Mapping File</a:t>
            </a:r>
          </a:p>
          <a:p>
            <a:pPr lvl="2"/>
            <a:r>
              <a:rPr lang="en-US" sz="2000" dirty="0" smtClean="0"/>
              <a:t>Attribute mapped code file (.</a:t>
            </a:r>
            <a:r>
              <a:rPr lang="en-US" sz="2000" dirty="0" err="1" smtClean="0"/>
              <a:t>cs|.vb</a:t>
            </a:r>
            <a:r>
              <a:rPr lang="en-US" sz="2000" dirty="0" smtClean="0"/>
              <a:t>)</a:t>
            </a:r>
          </a:p>
          <a:p>
            <a:pPr lvl="1"/>
            <a:r>
              <a:rPr lang="en-US" sz="2400" dirty="0" err="1" smtClean="0"/>
              <a:t>VLinq</a:t>
            </a:r>
            <a:r>
              <a:rPr lang="en-US" sz="2400" dirty="0" smtClean="0"/>
              <a:t> </a:t>
            </a:r>
          </a:p>
          <a:p>
            <a:pPr lvl="2"/>
            <a:r>
              <a:rPr lang="en-US" sz="2000" dirty="0" smtClean="0"/>
              <a:t>Visual design LINQ Queries</a:t>
            </a:r>
          </a:p>
          <a:p>
            <a:pPr lvl="2"/>
            <a:r>
              <a:rPr lang="en-US" sz="2000" dirty="0" smtClean="0">
                <a:solidFill>
                  <a:schemeClr val="bg1"/>
                </a:solidFill>
              </a:rPr>
              <a:t>http://code.msdn.microsoft.com/vlinq</a:t>
            </a:r>
          </a:p>
          <a:p>
            <a:pPr lvl="1"/>
            <a:endParaRPr lang="en-US" sz="2400" dirty="0"/>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SQLMetal</a:t>
            </a:r>
            <a:r>
              <a:rPr lang="en-US" dirty="0" smtClean="0"/>
              <a:t> Demo</a:t>
            </a:r>
            <a:endParaRPr lang="en-US" dirty="0"/>
          </a:p>
        </p:txBody>
      </p:sp>
      <p:sp>
        <p:nvSpPr>
          <p:cNvPr id="4" name="Text Placeholder 3"/>
          <p:cNvSpPr>
            <a:spLocks noGrp="1"/>
          </p:cNvSpPr>
          <p:nvPr>
            <p:ph type="body"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LINQ Associations</a:t>
            </a:r>
            <a:endParaRPr lang="en-US" dirty="0"/>
          </a:p>
        </p:txBody>
      </p:sp>
      <p:sp>
        <p:nvSpPr>
          <p:cNvPr id="4" name="Content Placeholder 3"/>
          <p:cNvSpPr>
            <a:spLocks noGrp="1"/>
          </p:cNvSpPr>
          <p:nvPr>
            <p:ph idx="1"/>
          </p:nvPr>
        </p:nvSpPr>
        <p:spPr/>
        <p:txBody>
          <a:bodyPr/>
          <a:lstStyle/>
          <a:p>
            <a:r>
              <a:rPr lang="en-US" dirty="0" smtClean="0"/>
              <a:t>Mirror database relation in object collection</a:t>
            </a:r>
          </a:p>
          <a:p>
            <a:r>
              <a:rPr lang="en-US" dirty="0" smtClean="0"/>
              <a:t>Master-Detail mapping</a:t>
            </a:r>
          </a:p>
          <a:p>
            <a:r>
              <a:rPr lang="en-US" dirty="0" smtClean="0"/>
              <a:t>Data available thru Object Collections</a:t>
            </a:r>
          </a:p>
          <a:p>
            <a:endParaRPr lang="en-US" dirty="0"/>
          </a:p>
        </p:txBody>
      </p:sp>
      <p:sp>
        <p:nvSpPr>
          <p:cNvPr id="5" name="Flowchart: Process 4"/>
          <p:cNvSpPr/>
          <p:nvPr/>
        </p:nvSpPr>
        <p:spPr>
          <a:xfrm>
            <a:off x="928662" y="3357562"/>
            <a:ext cx="7358114" cy="321471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t>[Table(Name=“Customers”]</a:t>
            </a:r>
          </a:p>
          <a:p>
            <a:r>
              <a:rPr lang="en-US" sz="1200" dirty="0" smtClean="0"/>
              <a:t>Class Customer</a:t>
            </a:r>
          </a:p>
          <a:p>
            <a:r>
              <a:rPr lang="en-US" sz="1200" dirty="0" smtClean="0"/>
              <a:t>{</a:t>
            </a:r>
          </a:p>
          <a:p>
            <a:r>
              <a:rPr lang="en-US" sz="1200" dirty="0" smtClean="0"/>
              <a:t>      [Column] public string </a:t>
            </a:r>
            <a:r>
              <a:rPr lang="en-US" sz="1200" dirty="0" err="1" smtClean="0"/>
              <a:t>CustomerID</a:t>
            </a:r>
            <a:r>
              <a:rPr lang="en-US" sz="1200" dirty="0" smtClean="0"/>
              <a:t>;</a:t>
            </a:r>
          </a:p>
          <a:p>
            <a:r>
              <a:rPr lang="en-US" sz="1200" dirty="0" smtClean="0"/>
              <a:t>      [Column]public string </a:t>
            </a:r>
            <a:r>
              <a:rPr lang="en-US" sz="1200" dirty="0" err="1" smtClean="0"/>
              <a:t>CompanyName</a:t>
            </a:r>
            <a:r>
              <a:rPr lang="en-US" sz="1200" dirty="0" smtClean="0"/>
              <a:t>;</a:t>
            </a:r>
          </a:p>
          <a:p>
            <a:endParaRPr lang="en-US" sz="1200" dirty="0" smtClean="0"/>
          </a:p>
          <a:p>
            <a:r>
              <a:rPr lang="en-US" sz="1200" dirty="0" smtClean="0"/>
              <a:t>      [Association(</a:t>
            </a:r>
            <a:r>
              <a:rPr lang="en-US" sz="1200" dirty="0" err="1" smtClean="0"/>
              <a:t>ThisKey</a:t>
            </a:r>
            <a:r>
              <a:rPr lang="en-US" sz="1200" dirty="0" smtClean="0"/>
              <a:t>=“</a:t>
            </a:r>
            <a:r>
              <a:rPr lang="en-US" sz="1200" dirty="0" err="1" smtClean="0"/>
              <a:t>CustomerID</a:t>
            </a:r>
            <a:r>
              <a:rPr lang="en-US" sz="1200" dirty="0" smtClean="0"/>
              <a:t>”, </a:t>
            </a:r>
            <a:r>
              <a:rPr lang="en-US" sz="1200" dirty="0" err="1" smtClean="0"/>
              <a:t>OtherKey</a:t>
            </a:r>
            <a:r>
              <a:rPr lang="en-US" sz="1200" dirty="0" smtClean="0"/>
              <a:t>=“</a:t>
            </a:r>
            <a:r>
              <a:rPr lang="en-US" sz="1200" dirty="0" err="1" smtClean="0"/>
              <a:t>CustomerID</a:t>
            </a:r>
            <a:r>
              <a:rPr lang="en-US" sz="1200" dirty="0" smtClean="0"/>
              <a:t>”]</a:t>
            </a:r>
          </a:p>
          <a:p>
            <a:r>
              <a:rPr lang="en-US" sz="1200" dirty="0" smtClean="0"/>
              <a:t>      </a:t>
            </a:r>
            <a:r>
              <a:rPr lang="en-US" sz="1200" dirty="0" smtClean="0">
                <a:solidFill>
                  <a:srgbClr val="FFFF00"/>
                </a:solidFill>
              </a:rPr>
              <a:t>public </a:t>
            </a:r>
            <a:r>
              <a:rPr lang="en-US" sz="1200" dirty="0" err="1" smtClean="0">
                <a:solidFill>
                  <a:srgbClr val="FFFF00"/>
                </a:solidFill>
              </a:rPr>
              <a:t>EntitySet</a:t>
            </a:r>
            <a:r>
              <a:rPr lang="en-US" sz="1200" dirty="0" smtClean="0">
                <a:solidFill>
                  <a:srgbClr val="FFFF00"/>
                </a:solidFill>
              </a:rPr>
              <a:t>&lt;Order&gt; orders;</a:t>
            </a:r>
          </a:p>
          <a:p>
            <a:r>
              <a:rPr lang="en-US" sz="1200" dirty="0" smtClean="0"/>
              <a:t>}</a:t>
            </a:r>
          </a:p>
          <a:p>
            <a:endParaRPr lang="en-US" sz="1200" dirty="0" smtClean="0"/>
          </a:p>
          <a:p>
            <a:r>
              <a:rPr lang="en-US" sz="1200" dirty="0" smtClean="0"/>
              <a:t>[Table(Name=“Orders”)]</a:t>
            </a:r>
          </a:p>
          <a:p>
            <a:r>
              <a:rPr lang="en-US" sz="1200" dirty="0" smtClean="0"/>
              <a:t>public class Order</a:t>
            </a:r>
          </a:p>
          <a:p>
            <a:r>
              <a:rPr lang="en-US" sz="1200" dirty="0" smtClean="0"/>
              <a:t>{</a:t>
            </a:r>
          </a:p>
          <a:p>
            <a:r>
              <a:rPr lang="en-US" sz="1200" dirty="0" smtClean="0"/>
              <a:t>     [Column] public string </a:t>
            </a:r>
            <a:r>
              <a:rPr lang="en-US" sz="1200" dirty="0" err="1" smtClean="0"/>
              <a:t>CustomerID</a:t>
            </a:r>
            <a:r>
              <a:rPr lang="en-US" sz="1200" dirty="0" smtClean="0"/>
              <a:t>;</a:t>
            </a:r>
          </a:p>
          <a:p>
            <a:r>
              <a:rPr lang="en-US" sz="1200" dirty="0" smtClean="0"/>
              <a:t>     [Column] public </a:t>
            </a:r>
            <a:r>
              <a:rPr lang="en-US" sz="1200" dirty="0" err="1" smtClean="0"/>
              <a:t>stringOrderID</a:t>
            </a:r>
            <a:r>
              <a:rPr lang="en-US" sz="1200" dirty="0" smtClean="0"/>
              <a:t>;</a:t>
            </a:r>
          </a:p>
          <a:p>
            <a:r>
              <a:rPr lang="en-US" sz="1200" dirty="0" smtClean="0"/>
              <a:t>}</a:t>
            </a:r>
            <a:endParaRPr lang="en-US" sz="1200"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Association Thru </a:t>
            </a:r>
            <a:r>
              <a:rPr lang="en-US" dirty="0" err="1" smtClean="0"/>
              <a:t>XMLMapping</a:t>
            </a:r>
            <a:endParaRPr lang="en-US" dirty="0"/>
          </a:p>
        </p:txBody>
      </p:sp>
      <p:sp>
        <p:nvSpPr>
          <p:cNvPr id="3" name="Content Placeholder 2"/>
          <p:cNvSpPr>
            <a:spLocks noGrp="1"/>
          </p:cNvSpPr>
          <p:nvPr>
            <p:ph idx="1"/>
          </p:nvPr>
        </p:nvSpPr>
        <p:spPr/>
        <p:txBody>
          <a:bodyPr/>
          <a:lstStyle/>
          <a:p>
            <a:r>
              <a:rPr lang="en-US" dirty="0" smtClean="0"/>
              <a:t>Similar to attribute</a:t>
            </a:r>
          </a:p>
          <a:p>
            <a:endParaRPr lang="en-US" dirty="0"/>
          </a:p>
        </p:txBody>
      </p:sp>
      <p:sp>
        <p:nvSpPr>
          <p:cNvPr id="4" name="Flowchart: Process 3"/>
          <p:cNvSpPr/>
          <p:nvPr/>
        </p:nvSpPr>
        <p:spPr>
          <a:xfrm>
            <a:off x="285720" y="2143116"/>
            <a:ext cx="8572560" cy="40005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t>&lt;?xml version="1.0" encoding="utf-8"?&gt;</a:t>
            </a:r>
          </a:p>
          <a:p>
            <a:r>
              <a:rPr lang="en-US" sz="1000" dirty="0" smtClean="0"/>
              <a:t>&lt;Database Name="</a:t>
            </a:r>
            <a:r>
              <a:rPr lang="en-US" sz="1000" dirty="0" err="1" smtClean="0"/>
              <a:t>northwind</a:t>
            </a:r>
            <a:r>
              <a:rPr lang="en-US" sz="1000" dirty="0" smtClean="0"/>
              <a:t>" </a:t>
            </a:r>
            <a:r>
              <a:rPr lang="en-US" sz="1000" dirty="0" err="1" smtClean="0"/>
              <a:t>xmlns</a:t>
            </a:r>
            <a:r>
              <a:rPr lang="en-US" sz="1000" dirty="0" smtClean="0"/>
              <a:t>="http://schemas.microsoft.com/linqtosql/mapping/2007"&gt;</a:t>
            </a:r>
          </a:p>
          <a:p>
            <a:r>
              <a:rPr lang="en-US" sz="1000" dirty="0" smtClean="0"/>
              <a:t>  &lt;Table Name="</a:t>
            </a:r>
            <a:r>
              <a:rPr lang="en-US" sz="1000" dirty="0" err="1" smtClean="0"/>
              <a:t>dbo.Customers</a:t>
            </a:r>
            <a:r>
              <a:rPr lang="en-US" sz="1000" dirty="0" smtClean="0"/>
              <a:t>" Member="Customers"&gt;</a:t>
            </a:r>
          </a:p>
          <a:p>
            <a:r>
              <a:rPr lang="en-US" sz="1000" dirty="0" smtClean="0"/>
              <a:t>    &lt;Type Name="Customers"&gt;</a:t>
            </a:r>
          </a:p>
          <a:p>
            <a:r>
              <a:rPr lang="en-US" sz="1000" dirty="0" smtClean="0"/>
              <a:t>      &lt;Column Name="</a:t>
            </a:r>
            <a:r>
              <a:rPr lang="en-US" sz="1000" dirty="0" err="1" smtClean="0"/>
              <a:t>CustomerID</a:t>
            </a:r>
            <a:r>
              <a:rPr lang="en-US" sz="1000" dirty="0" smtClean="0"/>
              <a:t>" Member="</a:t>
            </a:r>
            <a:r>
              <a:rPr lang="en-US" sz="1000" dirty="0" err="1" smtClean="0"/>
              <a:t>CustomerID</a:t>
            </a:r>
            <a:r>
              <a:rPr lang="en-US" sz="1000" dirty="0" smtClean="0"/>
              <a:t>" Storage="_</a:t>
            </a:r>
            <a:r>
              <a:rPr lang="en-US" sz="1000" dirty="0" err="1" smtClean="0"/>
              <a:t>CustomerID</a:t>
            </a:r>
            <a:r>
              <a:rPr lang="en-US" sz="1000" dirty="0" smtClean="0"/>
              <a:t>" </a:t>
            </a:r>
            <a:r>
              <a:rPr lang="en-US" sz="1000" dirty="0" err="1" smtClean="0"/>
              <a:t>DbType</a:t>
            </a:r>
            <a:r>
              <a:rPr lang="en-US" sz="1000" dirty="0" smtClean="0"/>
              <a:t>="</a:t>
            </a:r>
            <a:r>
              <a:rPr lang="en-US" sz="1000" dirty="0" err="1" smtClean="0"/>
              <a:t>NChar</a:t>
            </a:r>
            <a:r>
              <a:rPr lang="en-US" sz="1000" dirty="0" smtClean="0"/>
              <a:t>(5) NOT NULL" </a:t>
            </a:r>
            <a:r>
              <a:rPr lang="en-US" sz="1000" dirty="0" err="1" smtClean="0"/>
              <a:t>CanBeNull</a:t>
            </a:r>
            <a:r>
              <a:rPr lang="en-US" sz="1000" dirty="0" smtClean="0"/>
              <a:t>="false" </a:t>
            </a:r>
            <a:r>
              <a:rPr lang="en-US" sz="1000" dirty="0" err="1" smtClean="0"/>
              <a:t>IsPrimaryKey</a:t>
            </a:r>
            <a:r>
              <a:rPr lang="en-US" sz="1000" dirty="0" smtClean="0"/>
              <a:t>="true" /&gt;</a:t>
            </a:r>
          </a:p>
          <a:p>
            <a:r>
              <a:rPr lang="en-US" sz="1000" dirty="0" smtClean="0"/>
              <a:t>      &lt;Column Name="</a:t>
            </a:r>
            <a:r>
              <a:rPr lang="en-US" sz="1000" dirty="0" err="1" smtClean="0"/>
              <a:t>CompanyName</a:t>
            </a:r>
            <a:r>
              <a:rPr lang="en-US" sz="1000" dirty="0" smtClean="0"/>
              <a:t>" Member="</a:t>
            </a:r>
            <a:r>
              <a:rPr lang="en-US" sz="1000" dirty="0" err="1" smtClean="0"/>
              <a:t>CompanyName</a:t>
            </a:r>
            <a:r>
              <a:rPr lang="en-US" sz="1000" dirty="0" smtClean="0"/>
              <a:t>" Storage="_</a:t>
            </a:r>
            <a:r>
              <a:rPr lang="en-US" sz="1000" dirty="0" err="1" smtClean="0"/>
              <a:t>CompanyName</a:t>
            </a:r>
            <a:r>
              <a:rPr lang="en-US" sz="1000" dirty="0" smtClean="0"/>
              <a:t>" </a:t>
            </a:r>
            <a:r>
              <a:rPr lang="en-US" sz="1000" dirty="0" err="1" smtClean="0"/>
              <a:t>DbType</a:t>
            </a:r>
            <a:r>
              <a:rPr lang="en-US" sz="1000" dirty="0" smtClean="0"/>
              <a:t>="</a:t>
            </a:r>
            <a:r>
              <a:rPr lang="en-US" sz="1000" dirty="0" err="1" smtClean="0"/>
              <a:t>NVarChar</a:t>
            </a:r>
            <a:r>
              <a:rPr lang="en-US" sz="1000" dirty="0" smtClean="0"/>
              <a:t>(40) NOT NULL" </a:t>
            </a:r>
            <a:r>
              <a:rPr lang="en-US" sz="1000" dirty="0" err="1" smtClean="0"/>
              <a:t>CanBeNull</a:t>
            </a:r>
            <a:r>
              <a:rPr lang="en-US" sz="1000" dirty="0" smtClean="0"/>
              <a:t>="false" /&gt;</a:t>
            </a:r>
          </a:p>
          <a:p>
            <a:r>
              <a:rPr lang="en-US" sz="1000" dirty="0" smtClean="0"/>
              <a:t>      </a:t>
            </a:r>
            <a:r>
              <a:rPr lang="en-US" sz="1000" dirty="0" smtClean="0">
                <a:solidFill>
                  <a:srgbClr val="FFFF00"/>
                </a:solidFill>
              </a:rPr>
              <a:t>&lt;Association Name="</a:t>
            </a:r>
            <a:r>
              <a:rPr lang="en-US" sz="1000" dirty="0" err="1" smtClean="0">
                <a:solidFill>
                  <a:srgbClr val="FFFF00"/>
                </a:solidFill>
              </a:rPr>
              <a:t>FK_Orders_Customers</a:t>
            </a:r>
            <a:r>
              <a:rPr lang="en-US" sz="1000" dirty="0" smtClean="0">
                <a:solidFill>
                  <a:srgbClr val="FFFF00"/>
                </a:solidFill>
              </a:rPr>
              <a:t>" Member="Orders" Storage="_Orders" </a:t>
            </a:r>
            <a:r>
              <a:rPr lang="en-US" sz="1000" dirty="0" err="1" smtClean="0">
                <a:solidFill>
                  <a:srgbClr val="FFFF00"/>
                </a:solidFill>
              </a:rPr>
              <a:t>ThisKey</a:t>
            </a:r>
            <a:r>
              <a:rPr lang="en-US" sz="1000" dirty="0" smtClean="0">
                <a:solidFill>
                  <a:srgbClr val="FFFF00"/>
                </a:solidFill>
              </a:rPr>
              <a:t>="</a:t>
            </a:r>
            <a:r>
              <a:rPr lang="en-US" sz="1000" dirty="0" err="1" smtClean="0">
                <a:solidFill>
                  <a:srgbClr val="FFFF00"/>
                </a:solidFill>
              </a:rPr>
              <a:t>CustomerID</a:t>
            </a:r>
            <a:r>
              <a:rPr lang="en-US" sz="1000" dirty="0" smtClean="0">
                <a:solidFill>
                  <a:srgbClr val="FFFF00"/>
                </a:solidFill>
              </a:rPr>
              <a:t>" </a:t>
            </a:r>
            <a:r>
              <a:rPr lang="en-US" sz="1000" dirty="0" err="1" smtClean="0">
                <a:solidFill>
                  <a:srgbClr val="FFFF00"/>
                </a:solidFill>
              </a:rPr>
              <a:t>OtherKey</a:t>
            </a:r>
            <a:r>
              <a:rPr lang="en-US" sz="1000" dirty="0" smtClean="0">
                <a:solidFill>
                  <a:srgbClr val="FFFF00"/>
                </a:solidFill>
              </a:rPr>
              <a:t>="</a:t>
            </a:r>
            <a:r>
              <a:rPr lang="en-US" sz="1000" dirty="0" err="1" smtClean="0">
                <a:solidFill>
                  <a:srgbClr val="FFFF00"/>
                </a:solidFill>
              </a:rPr>
              <a:t>CustomerID</a:t>
            </a:r>
            <a:r>
              <a:rPr lang="en-US" sz="1000" dirty="0" smtClean="0">
                <a:solidFill>
                  <a:srgbClr val="FFFF00"/>
                </a:solidFill>
              </a:rPr>
              <a:t>"/&gt;</a:t>
            </a:r>
          </a:p>
          <a:p>
            <a:r>
              <a:rPr lang="en-US" sz="1000" dirty="0" smtClean="0"/>
              <a:t>    &lt;/Type&gt;</a:t>
            </a:r>
          </a:p>
          <a:p>
            <a:r>
              <a:rPr lang="en-US" sz="1000" dirty="0" smtClean="0"/>
              <a:t>  &lt;/Table&gt;</a:t>
            </a:r>
          </a:p>
          <a:p>
            <a:r>
              <a:rPr lang="en-US" sz="1000" dirty="0" smtClean="0"/>
              <a:t>  </a:t>
            </a:r>
          </a:p>
          <a:p>
            <a:r>
              <a:rPr lang="en-US" sz="1000" dirty="0" smtClean="0"/>
              <a:t>  &lt;Table Name="</a:t>
            </a:r>
            <a:r>
              <a:rPr lang="en-US" sz="1000" dirty="0" err="1" smtClean="0"/>
              <a:t>dbo.Orders</a:t>
            </a:r>
            <a:r>
              <a:rPr lang="en-US" sz="1000" dirty="0" smtClean="0"/>
              <a:t>" Member="Orders"&gt;</a:t>
            </a:r>
          </a:p>
          <a:p>
            <a:r>
              <a:rPr lang="en-US" sz="1000" dirty="0" smtClean="0"/>
              <a:t>    &lt;Type Name="Orders"&gt;</a:t>
            </a:r>
          </a:p>
          <a:p>
            <a:r>
              <a:rPr lang="en-US" sz="1000" dirty="0" smtClean="0"/>
              <a:t>      &lt;Column Name="</a:t>
            </a:r>
            <a:r>
              <a:rPr lang="en-US" sz="1000" dirty="0" err="1" smtClean="0"/>
              <a:t>OrderID</a:t>
            </a:r>
            <a:r>
              <a:rPr lang="en-US" sz="1000" dirty="0" smtClean="0"/>
              <a:t>" Member="</a:t>
            </a:r>
            <a:r>
              <a:rPr lang="en-US" sz="1000" dirty="0" err="1" smtClean="0"/>
              <a:t>OrderID</a:t>
            </a:r>
            <a:r>
              <a:rPr lang="en-US" sz="1000" dirty="0" smtClean="0"/>
              <a:t>" Storage="_</a:t>
            </a:r>
            <a:r>
              <a:rPr lang="en-US" sz="1000" dirty="0" err="1" smtClean="0"/>
              <a:t>OrderID</a:t>
            </a:r>
            <a:r>
              <a:rPr lang="en-US" sz="1000" dirty="0" smtClean="0"/>
              <a:t>" </a:t>
            </a:r>
            <a:r>
              <a:rPr lang="en-US" sz="1000" dirty="0" err="1" smtClean="0"/>
              <a:t>DbType</a:t>
            </a:r>
            <a:r>
              <a:rPr lang="en-US" sz="1000" dirty="0" smtClean="0"/>
              <a:t>="</a:t>
            </a:r>
            <a:r>
              <a:rPr lang="en-US" sz="1000" dirty="0" err="1" smtClean="0"/>
              <a:t>Int</a:t>
            </a:r>
            <a:r>
              <a:rPr lang="en-US" sz="1000" dirty="0" smtClean="0"/>
              <a:t> NOT NULL IDENTITY" </a:t>
            </a:r>
            <a:r>
              <a:rPr lang="en-US" sz="1000" dirty="0" err="1" smtClean="0"/>
              <a:t>IsPrimaryKey</a:t>
            </a:r>
            <a:r>
              <a:rPr lang="en-US" sz="1000" dirty="0" smtClean="0"/>
              <a:t>="true" </a:t>
            </a:r>
            <a:r>
              <a:rPr lang="en-US" sz="1000" dirty="0" err="1" smtClean="0"/>
              <a:t>IsDbGenerated</a:t>
            </a:r>
            <a:r>
              <a:rPr lang="en-US" sz="1000" dirty="0" smtClean="0"/>
              <a:t>="true" </a:t>
            </a:r>
            <a:r>
              <a:rPr lang="en-US" sz="1000" dirty="0" err="1" smtClean="0"/>
              <a:t>AutoSync</a:t>
            </a:r>
            <a:r>
              <a:rPr lang="en-US" sz="1000" dirty="0" smtClean="0"/>
              <a:t>="</a:t>
            </a:r>
            <a:r>
              <a:rPr lang="en-US" sz="1000" dirty="0" err="1" smtClean="0"/>
              <a:t>OnInsert</a:t>
            </a:r>
            <a:r>
              <a:rPr lang="en-US" sz="1000" dirty="0" smtClean="0"/>
              <a:t>" /&gt;</a:t>
            </a:r>
          </a:p>
          <a:p>
            <a:r>
              <a:rPr lang="en-US" sz="1000" dirty="0" smtClean="0"/>
              <a:t>      &lt;Column Name="</a:t>
            </a:r>
            <a:r>
              <a:rPr lang="en-US" sz="1000" dirty="0" err="1" smtClean="0"/>
              <a:t>CustomerID</a:t>
            </a:r>
            <a:r>
              <a:rPr lang="en-US" sz="1000" dirty="0" smtClean="0"/>
              <a:t>" Member="</a:t>
            </a:r>
            <a:r>
              <a:rPr lang="en-US" sz="1000" dirty="0" err="1" smtClean="0"/>
              <a:t>CustomerID</a:t>
            </a:r>
            <a:r>
              <a:rPr lang="en-US" sz="1000" dirty="0" smtClean="0"/>
              <a:t>" Storage="_</a:t>
            </a:r>
            <a:r>
              <a:rPr lang="en-US" sz="1000" dirty="0" err="1" smtClean="0"/>
              <a:t>CustomerID</a:t>
            </a:r>
            <a:r>
              <a:rPr lang="en-US" sz="1000" dirty="0" smtClean="0"/>
              <a:t>" </a:t>
            </a:r>
            <a:r>
              <a:rPr lang="en-US" sz="1000" dirty="0" err="1" smtClean="0"/>
              <a:t>DbType</a:t>
            </a:r>
            <a:r>
              <a:rPr lang="en-US" sz="1000" dirty="0" smtClean="0"/>
              <a:t>="</a:t>
            </a:r>
            <a:r>
              <a:rPr lang="en-US" sz="1000" dirty="0" err="1" smtClean="0"/>
              <a:t>NChar</a:t>
            </a:r>
            <a:r>
              <a:rPr lang="en-US" sz="1000" dirty="0" smtClean="0"/>
              <a:t>(5)" /&gt;</a:t>
            </a:r>
          </a:p>
          <a:p>
            <a:r>
              <a:rPr lang="en-US" sz="1000" dirty="0" smtClean="0"/>
              <a:t>      &lt;Column Name="</a:t>
            </a:r>
            <a:r>
              <a:rPr lang="en-US" sz="1000" dirty="0" err="1" smtClean="0"/>
              <a:t>OrderDate</a:t>
            </a:r>
            <a:r>
              <a:rPr lang="en-US" sz="1000" dirty="0" smtClean="0"/>
              <a:t>" Member="</a:t>
            </a:r>
            <a:r>
              <a:rPr lang="en-US" sz="1000" dirty="0" err="1" smtClean="0"/>
              <a:t>OrderDate</a:t>
            </a:r>
            <a:r>
              <a:rPr lang="en-US" sz="1000" dirty="0" smtClean="0"/>
              <a:t>" Storage="_</a:t>
            </a:r>
            <a:r>
              <a:rPr lang="en-US" sz="1000" dirty="0" err="1" smtClean="0"/>
              <a:t>OrderDate</a:t>
            </a:r>
            <a:r>
              <a:rPr lang="en-US" sz="1000" dirty="0" smtClean="0"/>
              <a:t>" </a:t>
            </a:r>
            <a:r>
              <a:rPr lang="en-US" sz="1000" dirty="0" err="1" smtClean="0"/>
              <a:t>DbType</a:t>
            </a:r>
            <a:r>
              <a:rPr lang="en-US" sz="1000" dirty="0" smtClean="0"/>
              <a:t>="</a:t>
            </a:r>
            <a:r>
              <a:rPr lang="en-US" sz="1000" dirty="0" err="1" smtClean="0"/>
              <a:t>DateTime</a:t>
            </a:r>
            <a:r>
              <a:rPr lang="en-US" sz="1000" dirty="0" smtClean="0"/>
              <a:t>" /&gt;</a:t>
            </a:r>
          </a:p>
          <a:p>
            <a:r>
              <a:rPr lang="en-US" sz="1000" dirty="0" smtClean="0"/>
              <a:t>    &lt;/Type&gt;</a:t>
            </a:r>
          </a:p>
          <a:p>
            <a:r>
              <a:rPr lang="en-US" sz="1000" dirty="0" smtClean="0"/>
              <a:t>  &lt;/Table&gt;</a:t>
            </a:r>
          </a:p>
          <a:p>
            <a:r>
              <a:rPr lang="en-US" sz="1000" dirty="0" smtClean="0"/>
              <a:t>&lt;/Database&gt;</a:t>
            </a:r>
            <a:endParaRPr lang="en-US" sz="10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Association Demo</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 </a:t>
            </a:r>
            <a:r>
              <a:rPr lang="en-US" dirty="0" err="1" smtClean="0"/>
              <a:t>StoreProcedures</a:t>
            </a:r>
            <a:endParaRPr lang="en-US" dirty="0"/>
          </a:p>
        </p:txBody>
      </p:sp>
      <p:sp>
        <p:nvSpPr>
          <p:cNvPr id="3" name="Content Placeholder 2"/>
          <p:cNvSpPr>
            <a:spLocks noGrp="1"/>
          </p:cNvSpPr>
          <p:nvPr>
            <p:ph idx="1"/>
          </p:nvPr>
        </p:nvSpPr>
        <p:spPr/>
        <p:txBody>
          <a:bodyPr/>
          <a:lstStyle/>
          <a:p>
            <a:r>
              <a:rPr lang="en-US" dirty="0" smtClean="0"/>
              <a:t>SPs can be mapped thru attributes or XML</a:t>
            </a:r>
          </a:p>
          <a:p>
            <a:r>
              <a:rPr lang="en-US" dirty="0" smtClean="0"/>
              <a:t>Call semantics similar to tables</a:t>
            </a:r>
          </a:p>
          <a:p>
            <a:r>
              <a:rPr lang="en-US" dirty="0" smtClean="0"/>
              <a:t>Supports parameter passing (in/out)</a:t>
            </a:r>
          </a:p>
          <a:p>
            <a:r>
              <a:rPr lang="en-US" dirty="0" smtClean="0"/>
              <a:t>Existing Entity </a:t>
            </a:r>
            <a:r>
              <a:rPr lang="en-US" dirty="0" err="1" smtClean="0"/>
              <a:t>behaviour</a:t>
            </a:r>
            <a:r>
              <a:rPr lang="en-US" dirty="0" smtClean="0"/>
              <a:t> can be changed to use SPs instead of SQL</a:t>
            </a:r>
            <a:endParaRPr lang="en-US"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LINQ to Entities</a:t>
            </a:r>
            <a:endParaRPr lang="en-US" dirty="0"/>
          </a:p>
        </p:txBody>
      </p:sp>
      <p:sp>
        <p:nvSpPr>
          <p:cNvPr id="4" name="TextBox 3"/>
          <p:cNvSpPr txBox="1"/>
          <p:nvPr/>
        </p:nvSpPr>
        <p:spPr>
          <a:xfrm>
            <a:off x="2500298" y="1142984"/>
            <a:ext cx="5180777" cy="2308324"/>
          </a:xfrm>
          <a:prstGeom prst="rect">
            <a:avLst/>
          </a:prstGeom>
          <a:solidFill>
            <a:schemeClr val="tx1">
              <a:lumMod val="95000"/>
            </a:schemeClr>
          </a:solidFill>
        </p:spPr>
        <p:txBody>
          <a:bodyPr wrap="none" rtlCol="0">
            <a:spAutoFit/>
          </a:bodyPr>
          <a:lstStyle/>
          <a:p>
            <a:r>
              <a:rPr lang="en-US" sz="1200" dirty="0" smtClean="0">
                <a:solidFill>
                  <a:schemeClr val="bg1"/>
                </a:solidFill>
              </a:rPr>
              <a:t>using(</a:t>
            </a:r>
            <a:r>
              <a:rPr lang="en-US" sz="1200" dirty="0" err="1" smtClean="0">
                <a:solidFill>
                  <a:schemeClr val="bg1"/>
                </a:solidFill>
              </a:rPr>
              <a:t>AdventureWorksDB</a:t>
            </a:r>
            <a:r>
              <a:rPr lang="en-US" sz="1200" dirty="0" smtClean="0">
                <a:solidFill>
                  <a:schemeClr val="bg1"/>
                </a:solidFill>
              </a:rPr>
              <a:t> aw = new </a:t>
            </a:r>
          </a:p>
          <a:p>
            <a:r>
              <a:rPr lang="en-US" sz="1200" dirty="0" err="1" smtClean="0">
                <a:solidFill>
                  <a:schemeClr val="bg1"/>
                </a:solidFill>
              </a:rPr>
              <a:t>AdventureWorksDB</a:t>
            </a:r>
            <a:r>
              <a:rPr lang="en-US" sz="1200" dirty="0" smtClean="0">
                <a:solidFill>
                  <a:schemeClr val="bg1"/>
                </a:solidFill>
              </a:rPr>
              <a:t>(</a:t>
            </a:r>
            <a:r>
              <a:rPr lang="en-US" sz="1200" dirty="0" err="1" smtClean="0">
                <a:solidFill>
                  <a:schemeClr val="bg1"/>
                </a:solidFill>
              </a:rPr>
              <a:t>Settings.Default.AdventureWorks</a:t>
            </a:r>
            <a:r>
              <a:rPr lang="en-US" sz="1200" dirty="0" smtClean="0">
                <a:solidFill>
                  <a:schemeClr val="bg1"/>
                </a:solidFill>
              </a:rPr>
              <a:t>)) {</a:t>
            </a:r>
          </a:p>
          <a:p>
            <a:r>
              <a:rPr lang="en-US" sz="1200" dirty="0" smtClean="0">
                <a:solidFill>
                  <a:schemeClr val="bg1"/>
                </a:solidFill>
              </a:rPr>
              <a:t>    Query&lt;</a:t>
            </a:r>
            <a:r>
              <a:rPr lang="en-US" sz="1200" dirty="0" err="1" smtClean="0">
                <a:solidFill>
                  <a:schemeClr val="bg1"/>
                </a:solidFill>
              </a:rPr>
              <a:t>SalesPerson</a:t>
            </a:r>
            <a:r>
              <a:rPr lang="en-US" sz="1200" dirty="0" smtClean="0">
                <a:solidFill>
                  <a:schemeClr val="bg1"/>
                </a:solidFill>
              </a:rPr>
              <a:t>&gt; </a:t>
            </a:r>
            <a:r>
              <a:rPr lang="en-US" sz="1200" dirty="0" err="1" smtClean="0">
                <a:solidFill>
                  <a:schemeClr val="bg1"/>
                </a:solidFill>
              </a:rPr>
              <a:t>newSalesPeople</a:t>
            </a:r>
            <a:r>
              <a:rPr lang="en-US" sz="1200" dirty="0" smtClean="0">
                <a:solidFill>
                  <a:schemeClr val="bg1"/>
                </a:solidFill>
              </a:rPr>
              <a:t> = </a:t>
            </a:r>
            <a:r>
              <a:rPr lang="en-US" sz="1200" dirty="0" err="1" smtClean="0">
                <a:solidFill>
                  <a:schemeClr val="bg1"/>
                </a:solidFill>
              </a:rPr>
              <a:t>aw.GetQuery</a:t>
            </a:r>
            <a:r>
              <a:rPr lang="en-US" sz="1200" dirty="0" smtClean="0">
                <a:solidFill>
                  <a:schemeClr val="bg1"/>
                </a:solidFill>
              </a:rPr>
              <a:t>&lt;</a:t>
            </a:r>
            <a:r>
              <a:rPr lang="en-US" sz="1200" dirty="0" err="1" smtClean="0">
                <a:solidFill>
                  <a:schemeClr val="bg1"/>
                </a:solidFill>
              </a:rPr>
              <a:t>SalesPerson</a:t>
            </a:r>
            <a:r>
              <a:rPr lang="en-US" sz="1200" dirty="0" smtClean="0">
                <a:solidFill>
                  <a:schemeClr val="bg1"/>
                </a:solidFill>
              </a:rPr>
              <a:t>&gt;(</a:t>
            </a:r>
          </a:p>
          <a:p>
            <a:r>
              <a:rPr lang="en-US" sz="1200" dirty="0" smtClean="0">
                <a:solidFill>
                  <a:schemeClr val="bg1"/>
                </a:solidFill>
              </a:rPr>
              <a:t>        "SELECT VALUE sp " +</a:t>
            </a:r>
          </a:p>
          <a:p>
            <a:r>
              <a:rPr lang="en-US" sz="1200" dirty="0" smtClean="0">
                <a:solidFill>
                  <a:schemeClr val="bg1"/>
                </a:solidFill>
              </a:rPr>
              <a:t>        "FROM </a:t>
            </a:r>
            <a:r>
              <a:rPr lang="en-US" sz="1200" dirty="0" err="1" smtClean="0">
                <a:solidFill>
                  <a:schemeClr val="bg1"/>
                </a:solidFill>
              </a:rPr>
              <a:t>AdventureWorks.AdventureWorksDB.SalesPeople</a:t>
            </a:r>
            <a:r>
              <a:rPr lang="en-US" sz="1200" dirty="0" smtClean="0">
                <a:solidFill>
                  <a:schemeClr val="bg1"/>
                </a:solidFill>
              </a:rPr>
              <a:t> AS sp " +</a:t>
            </a:r>
          </a:p>
          <a:p>
            <a:r>
              <a:rPr lang="en-US" sz="1200" dirty="0" smtClean="0">
                <a:solidFill>
                  <a:schemeClr val="bg1"/>
                </a:solidFill>
              </a:rPr>
              <a:t>        "WHERE </a:t>
            </a:r>
            <a:r>
              <a:rPr lang="en-US" sz="1200" dirty="0" err="1" smtClean="0">
                <a:solidFill>
                  <a:schemeClr val="bg1"/>
                </a:solidFill>
              </a:rPr>
              <a:t>sp.HireDate</a:t>
            </a:r>
            <a:r>
              <a:rPr lang="en-US" sz="1200" dirty="0" smtClean="0">
                <a:solidFill>
                  <a:schemeClr val="bg1"/>
                </a:solidFill>
              </a:rPr>
              <a:t> &gt; @date",</a:t>
            </a:r>
          </a:p>
          <a:p>
            <a:r>
              <a:rPr lang="en-US" sz="1200" dirty="0" smtClean="0">
                <a:solidFill>
                  <a:schemeClr val="bg1"/>
                </a:solidFill>
              </a:rPr>
              <a:t>        new </a:t>
            </a:r>
            <a:r>
              <a:rPr lang="en-US" sz="1200" dirty="0" err="1" smtClean="0">
                <a:solidFill>
                  <a:schemeClr val="bg1"/>
                </a:solidFill>
              </a:rPr>
              <a:t>QueryParameter</a:t>
            </a:r>
            <a:r>
              <a:rPr lang="en-US" sz="1200" dirty="0" smtClean="0">
                <a:solidFill>
                  <a:schemeClr val="bg1"/>
                </a:solidFill>
              </a:rPr>
              <a:t>("@date", </a:t>
            </a:r>
            <a:r>
              <a:rPr lang="en-US" sz="1200" dirty="0" err="1" smtClean="0">
                <a:solidFill>
                  <a:schemeClr val="bg1"/>
                </a:solidFill>
              </a:rPr>
              <a:t>hireDate</a:t>
            </a:r>
            <a:r>
              <a:rPr lang="en-US" sz="1200" dirty="0" smtClean="0">
                <a:solidFill>
                  <a:schemeClr val="bg1"/>
                </a:solidFill>
              </a:rPr>
              <a:t>));</a:t>
            </a:r>
          </a:p>
          <a:p>
            <a:endParaRPr lang="en-US" sz="1200" dirty="0" smtClean="0">
              <a:solidFill>
                <a:schemeClr val="bg1"/>
              </a:solidFill>
            </a:endParaRPr>
          </a:p>
          <a:p>
            <a:r>
              <a:rPr lang="en-US" sz="1200" dirty="0" smtClean="0">
                <a:solidFill>
                  <a:schemeClr val="bg1"/>
                </a:solidFill>
              </a:rPr>
              <a:t>    </a:t>
            </a:r>
            <a:r>
              <a:rPr lang="en-US" sz="1200" dirty="0" err="1" smtClean="0">
                <a:solidFill>
                  <a:schemeClr val="bg1"/>
                </a:solidFill>
              </a:rPr>
              <a:t>foreach</a:t>
            </a:r>
            <a:r>
              <a:rPr lang="en-US" sz="1200" dirty="0" smtClean="0">
                <a:solidFill>
                  <a:schemeClr val="bg1"/>
                </a:solidFill>
              </a:rPr>
              <a:t>(</a:t>
            </a:r>
            <a:r>
              <a:rPr lang="en-US" sz="1200" dirty="0" err="1" smtClean="0">
                <a:solidFill>
                  <a:schemeClr val="bg1"/>
                </a:solidFill>
              </a:rPr>
              <a:t>SalesPerson</a:t>
            </a:r>
            <a:r>
              <a:rPr lang="en-US" sz="1200" dirty="0" smtClean="0">
                <a:solidFill>
                  <a:schemeClr val="bg1"/>
                </a:solidFill>
              </a:rPr>
              <a:t> p in </a:t>
            </a:r>
            <a:r>
              <a:rPr lang="en-US" sz="1200" dirty="0" err="1" smtClean="0">
                <a:solidFill>
                  <a:schemeClr val="bg1"/>
                </a:solidFill>
              </a:rPr>
              <a:t>newSalesPeople</a:t>
            </a:r>
            <a:r>
              <a:rPr lang="en-US" sz="1200" dirty="0" smtClean="0">
                <a:solidFill>
                  <a:schemeClr val="bg1"/>
                </a:solidFill>
              </a:rPr>
              <a:t>) {</a:t>
            </a:r>
          </a:p>
          <a:p>
            <a:r>
              <a:rPr lang="en-US" sz="1200" dirty="0" smtClean="0">
                <a:solidFill>
                  <a:schemeClr val="bg1"/>
                </a:solidFill>
              </a:rPr>
              <a:t>        </a:t>
            </a:r>
            <a:r>
              <a:rPr lang="en-US" sz="1200" dirty="0" err="1" smtClean="0">
                <a:solidFill>
                  <a:schemeClr val="bg1"/>
                </a:solidFill>
              </a:rPr>
              <a:t>Console.WriteLine</a:t>
            </a:r>
            <a:r>
              <a:rPr lang="en-US" sz="1200" dirty="0" smtClean="0">
                <a:solidFill>
                  <a:schemeClr val="bg1"/>
                </a:solidFill>
              </a:rPr>
              <a:t>("{0}\t{1}", </a:t>
            </a:r>
            <a:r>
              <a:rPr lang="en-US" sz="1200" dirty="0" err="1" smtClean="0">
                <a:solidFill>
                  <a:schemeClr val="bg1"/>
                </a:solidFill>
              </a:rPr>
              <a:t>p.FirstName</a:t>
            </a:r>
            <a:r>
              <a:rPr lang="en-US" sz="1200" dirty="0" smtClean="0">
                <a:solidFill>
                  <a:schemeClr val="bg1"/>
                </a:solidFill>
              </a:rPr>
              <a:t>, </a:t>
            </a:r>
            <a:r>
              <a:rPr lang="en-US" sz="1200" dirty="0" err="1" smtClean="0">
                <a:solidFill>
                  <a:schemeClr val="bg1"/>
                </a:solidFill>
              </a:rPr>
              <a:t>p.LastName</a:t>
            </a:r>
            <a:r>
              <a:rPr lang="en-US" sz="1200" dirty="0" smtClean="0">
                <a:solidFill>
                  <a:schemeClr val="bg1"/>
                </a:solidFill>
              </a:rPr>
              <a:t>);</a:t>
            </a:r>
          </a:p>
          <a:p>
            <a:r>
              <a:rPr lang="en-US" sz="1200" dirty="0" smtClean="0">
                <a:solidFill>
                  <a:schemeClr val="bg1"/>
                </a:solidFill>
              </a:rPr>
              <a:t>    }</a:t>
            </a:r>
          </a:p>
          <a:p>
            <a:r>
              <a:rPr lang="en-US" sz="1200" dirty="0" smtClean="0">
                <a:solidFill>
                  <a:schemeClr val="bg1"/>
                </a:solidFill>
              </a:rPr>
              <a:t>}</a:t>
            </a:r>
            <a:endParaRPr lang="en-US" sz="1200" dirty="0">
              <a:solidFill>
                <a:schemeClr val="bg1"/>
              </a:solidFill>
            </a:endParaRPr>
          </a:p>
        </p:txBody>
      </p:sp>
      <p:sp>
        <p:nvSpPr>
          <p:cNvPr id="5" name="TextBox 4"/>
          <p:cNvSpPr txBox="1"/>
          <p:nvPr/>
        </p:nvSpPr>
        <p:spPr>
          <a:xfrm>
            <a:off x="2500298" y="4071942"/>
            <a:ext cx="4333687" cy="2123658"/>
          </a:xfrm>
          <a:prstGeom prst="rect">
            <a:avLst/>
          </a:prstGeom>
          <a:solidFill>
            <a:schemeClr val="tx1">
              <a:lumMod val="95000"/>
            </a:schemeClr>
          </a:solidFill>
        </p:spPr>
        <p:txBody>
          <a:bodyPr wrap="none" rtlCol="0">
            <a:spAutoFit/>
          </a:bodyPr>
          <a:lstStyle/>
          <a:p>
            <a:r>
              <a:rPr lang="en-US" sz="1200" dirty="0" smtClean="0">
                <a:solidFill>
                  <a:schemeClr val="bg1"/>
                </a:solidFill>
              </a:rPr>
              <a:t>using(</a:t>
            </a:r>
            <a:r>
              <a:rPr lang="en-US" sz="1200" dirty="0" err="1" smtClean="0">
                <a:solidFill>
                  <a:schemeClr val="bg1"/>
                </a:solidFill>
              </a:rPr>
              <a:t>AdventureWorksDB</a:t>
            </a:r>
            <a:r>
              <a:rPr lang="en-US" sz="1200" dirty="0" smtClean="0">
                <a:solidFill>
                  <a:schemeClr val="bg1"/>
                </a:solidFill>
              </a:rPr>
              <a:t> aw = new </a:t>
            </a:r>
          </a:p>
          <a:p>
            <a:r>
              <a:rPr lang="en-US" sz="1200" dirty="0" err="1" smtClean="0">
                <a:solidFill>
                  <a:schemeClr val="bg1"/>
                </a:solidFill>
              </a:rPr>
              <a:t>AdventureWorksDB</a:t>
            </a:r>
            <a:r>
              <a:rPr lang="en-US" sz="1200" dirty="0" smtClean="0">
                <a:solidFill>
                  <a:schemeClr val="bg1"/>
                </a:solidFill>
              </a:rPr>
              <a:t>(</a:t>
            </a:r>
            <a:r>
              <a:rPr lang="en-US" sz="1200" dirty="0" err="1" smtClean="0">
                <a:solidFill>
                  <a:schemeClr val="bg1"/>
                </a:solidFill>
              </a:rPr>
              <a:t>Settings.Default.AdventureWorks</a:t>
            </a:r>
            <a:r>
              <a:rPr lang="en-US" sz="1200" dirty="0" smtClean="0">
                <a:solidFill>
                  <a:schemeClr val="bg1"/>
                </a:solidFill>
              </a:rPr>
              <a:t>)) {</a:t>
            </a:r>
          </a:p>
          <a:p>
            <a:r>
              <a:rPr lang="en-US" sz="1200" dirty="0" smtClean="0">
                <a:solidFill>
                  <a:schemeClr val="bg1"/>
                </a:solidFill>
              </a:rPr>
              <a:t>    </a:t>
            </a:r>
            <a:r>
              <a:rPr lang="en-US" sz="1200" dirty="0" err="1" smtClean="0">
                <a:solidFill>
                  <a:schemeClr val="bg1"/>
                </a:solidFill>
              </a:rPr>
              <a:t>var</a:t>
            </a:r>
            <a:r>
              <a:rPr lang="en-US" sz="1200" dirty="0" smtClean="0">
                <a:solidFill>
                  <a:schemeClr val="bg1"/>
                </a:solidFill>
              </a:rPr>
              <a:t> </a:t>
            </a:r>
            <a:r>
              <a:rPr lang="en-US" sz="1200" dirty="0" err="1" smtClean="0">
                <a:solidFill>
                  <a:schemeClr val="bg1"/>
                </a:solidFill>
              </a:rPr>
              <a:t>newSalesPeople</a:t>
            </a:r>
            <a:r>
              <a:rPr lang="en-US" sz="1200" dirty="0" smtClean="0">
                <a:solidFill>
                  <a:schemeClr val="bg1"/>
                </a:solidFill>
              </a:rPr>
              <a:t> = from p in </a:t>
            </a:r>
            <a:r>
              <a:rPr lang="en-US" sz="1200" dirty="0" err="1" smtClean="0">
                <a:solidFill>
                  <a:schemeClr val="bg1"/>
                </a:solidFill>
              </a:rPr>
              <a:t>aw.SalesPeople</a:t>
            </a:r>
            <a:endParaRPr lang="en-US" sz="1200" dirty="0" smtClean="0">
              <a:solidFill>
                <a:schemeClr val="bg1"/>
              </a:solidFill>
            </a:endParaRPr>
          </a:p>
          <a:p>
            <a:r>
              <a:rPr lang="en-US" sz="1200" dirty="0" smtClean="0">
                <a:solidFill>
                  <a:schemeClr val="bg1"/>
                </a:solidFill>
              </a:rPr>
              <a:t>                         where </a:t>
            </a:r>
            <a:r>
              <a:rPr lang="en-US" sz="1200" dirty="0" err="1" smtClean="0">
                <a:solidFill>
                  <a:schemeClr val="bg1"/>
                </a:solidFill>
              </a:rPr>
              <a:t>p.HireDate</a:t>
            </a:r>
            <a:r>
              <a:rPr lang="en-US" sz="1200" dirty="0" smtClean="0">
                <a:solidFill>
                  <a:schemeClr val="bg1"/>
                </a:solidFill>
              </a:rPr>
              <a:t> &gt; </a:t>
            </a:r>
            <a:r>
              <a:rPr lang="en-US" sz="1200" dirty="0" err="1" smtClean="0">
                <a:solidFill>
                  <a:schemeClr val="bg1"/>
                </a:solidFill>
              </a:rPr>
              <a:t>hireDate</a:t>
            </a:r>
            <a:endParaRPr lang="en-US" sz="1200" dirty="0" smtClean="0">
              <a:solidFill>
                <a:schemeClr val="bg1"/>
              </a:solidFill>
            </a:endParaRPr>
          </a:p>
          <a:p>
            <a:r>
              <a:rPr lang="en-US" sz="1200" dirty="0" smtClean="0">
                <a:solidFill>
                  <a:schemeClr val="bg1"/>
                </a:solidFill>
              </a:rPr>
              <a:t>                         select p;</a:t>
            </a:r>
          </a:p>
          <a:p>
            <a:endParaRPr lang="en-US" sz="1200" dirty="0" smtClean="0">
              <a:solidFill>
                <a:schemeClr val="bg1"/>
              </a:solidFill>
            </a:endParaRPr>
          </a:p>
          <a:p>
            <a:r>
              <a:rPr lang="en-US" sz="1200" dirty="0" smtClean="0">
                <a:solidFill>
                  <a:schemeClr val="bg1"/>
                </a:solidFill>
              </a:rPr>
              <a:t>    </a:t>
            </a:r>
            <a:r>
              <a:rPr lang="en-US" sz="1200" dirty="0" err="1" smtClean="0">
                <a:solidFill>
                  <a:schemeClr val="bg1"/>
                </a:solidFill>
              </a:rPr>
              <a:t>foreach</a:t>
            </a:r>
            <a:r>
              <a:rPr lang="en-US" sz="1200" dirty="0" smtClean="0">
                <a:solidFill>
                  <a:schemeClr val="bg1"/>
                </a:solidFill>
              </a:rPr>
              <a:t>(</a:t>
            </a:r>
            <a:r>
              <a:rPr lang="en-US" sz="1200" dirty="0" err="1" smtClean="0">
                <a:solidFill>
                  <a:schemeClr val="bg1"/>
                </a:solidFill>
              </a:rPr>
              <a:t>SalesPerson</a:t>
            </a:r>
            <a:r>
              <a:rPr lang="en-US" sz="1200" dirty="0" smtClean="0">
                <a:solidFill>
                  <a:schemeClr val="bg1"/>
                </a:solidFill>
              </a:rPr>
              <a:t> p in </a:t>
            </a:r>
            <a:r>
              <a:rPr lang="en-US" sz="1200" dirty="0" err="1" smtClean="0">
                <a:solidFill>
                  <a:schemeClr val="bg1"/>
                </a:solidFill>
              </a:rPr>
              <a:t>newSalesPeople</a:t>
            </a:r>
            <a:r>
              <a:rPr lang="en-US" sz="1200" dirty="0" smtClean="0">
                <a:solidFill>
                  <a:schemeClr val="bg1"/>
                </a:solidFill>
              </a:rPr>
              <a:t>) {</a:t>
            </a:r>
          </a:p>
          <a:p>
            <a:r>
              <a:rPr lang="en-US" sz="1200" dirty="0" smtClean="0">
                <a:solidFill>
                  <a:schemeClr val="bg1"/>
                </a:solidFill>
              </a:rPr>
              <a:t>        </a:t>
            </a:r>
            <a:r>
              <a:rPr lang="en-US" sz="1200" dirty="0" err="1" smtClean="0">
                <a:solidFill>
                  <a:schemeClr val="bg1"/>
                </a:solidFill>
              </a:rPr>
              <a:t>Console.WriteLine</a:t>
            </a:r>
            <a:r>
              <a:rPr lang="en-US" sz="1200" dirty="0" smtClean="0">
                <a:solidFill>
                  <a:schemeClr val="bg1"/>
                </a:solidFill>
              </a:rPr>
              <a:t>("{0}\t{1}", </a:t>
            </a:r>
            <a:r>
              <a:rPr lang="en-US" sz="1200" dirty="0" err="1" smtClean="0">
                <a:solidFill>
                  <a:schemeClr val="bg1"/>
                </a:solidFill>
              </a:rPr>
              <a:t>p.FirstName</a:t>
            </a:r>
            <a:r>
              <a:rPr lang="en-US" sz="1200" dirty="0" smtClean="0">
                <a:solidFill>
                  <a:schemeClr val="bg1"/>
                </a:solidFill>
              </a:rPr>
              <a:t>, </a:t>
            </a:r>
            <a:r>
              <a:rPr lang="en-US" sz="1200" dirty="0" err="1" smtClean="0">
                <a:solidFill>
                  <a:schemeClr val="bg1"/>
                </a:solidFill>
              </a:rPr>
              <a:t>p.LastName</a:t>
            </a:r>
            <a:r>
              <a:rPr lang="en-US" sz="1200" dirty="0" smtClean="0">
                <a:solidFill>
                  <a:schemeClr val="bg1"/>
                </a:solidFill>
              </a:rPr>
              <a:t>);</a:t>
            </a:r>
          </a:p>
          <a:p>
            <a:r>
              <a:rPr lang="en-US" sz="1200" dirty="0" smtClean="0">
                <a:solidFill>
                  <a:schemeClr val="bg1"/>
                </a:solidFill>
              </a:rPr>
              <a:t>    }</a:t>
            </a:r>
          </a:p>
          <a:p>
            <a:r>
              <a:rPr lang="en-US" sz="1200" dirty="0" smtClean="0">
                <a:solidFill>
                  <a:schemeClr val="bg1"/>
                </a:solidFill>
              </a:rPr>
              <a:t>}</a:t>
            </a:r>
          </a:p>
          <a:p>
            <a:endParaRPr lang="en-US" sz="1200" dirty="0">
              <a:solidFill>
                <a:schemeClr val="bg1"/>
              </a:solidFill>
            </a:endParaRPr>
          </a:p>
        </p:txBody>
      </p:sp>
      <p:sp>
        <p:nvSpPr>
          <p:cNvPr id="6" name="AutoShape 8"/>
          <p:cNvSpPr>
            <a:spLocks noChangeArrowheads="1"/>
          </p:cNvSpPr>
          <p:nvPr/>
        </p:nvSpPr>
        <p:spPr bwMode="auto">
          <a:xfrm>
            <a:off x="1714480" y="3000372"/>
            <a:ext cx="609600" cy="1676400"/>
          </a:xfrm>
          <a:prstGeom prst="curvedRightArrow">
            <a:avLst>
              <a:gd name="adj1" fmla="val 55000"/>
              <a:gd name="adj2" fmla="val 110000"/>
              <a:gd name="adj3" fmla="val 33333"/>
            </a:avLst>
          </a:prstGeom>
          <a:solidFill>
            <a:schemeClr val="tx1">
              <a:alpha val="50195"/>
            </a:schemeClr>
          </a:solidFill>
          <a:ln w="12700" algn="ctr">
            <a:solidFill>
              <a:schemeClr val="tx1"/>
            </a:solidFill>
            <a:miter lim="800000"/>
            <a:headEnd/>
            <a:tailEnd/>
          </a:ln>
        </p:spPr>
        <p:txBody>
          <a:bodyPr wrap="none" anchor="ctr"/>
          <a:lstStyle/>
          <a:p>
            <a:pPr algn="l" hangingPunct="1">
              <a:lnSpc>
                <a:spcPct val="100000"/>
              </a:lnSpc>
              <a:spcBef>
                <a:spcPct val="0"/>
              </a:spcBef>
            </a:pPr>
            <a:endParaRPr lang="en-US" sz="1800">
              <a:solidFill>
                <a:srgbClr val="000000"/>
              </a:solidFill>
              <a:effectLst/>
              <a:latin typeface="Arial"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LINQ = Language </a:t>
            </a:r>
            <a:r>
              <a:rPr lang="en-US" dirty="0" err="1" smtClean="0"/>
              <a:t>INtegrated</a:t>
            </a:r>
            <a:r>
              <a:rPr lang="en-US" dirty="0" smtClean="0"/>
              <a:t> Queries</a:t>
            </a:r>
          </a:p>
          <a:p>
            <a:pPr lvl="1"/>
            <a:r>
              <a:rPr lang="en-US" dirty="0" smtClean="0"/>
              <a:t>Query Expression, Lambdas, Extension methods…</a:t>
            </a:r>
          </a:p>
          <a:p>
            <a:r>
              <a:rPr lang="en-US" dirty="0" smtClean="0"/>
              <a:t>LINQ to SQL = Managing Relations data as objects using LINQ</a:t>
            </a:r>
          </a:p>
          <a:p>
            <a:pPr lvl="1"/>
            <a:endParaRPr lang="en-US" dirty="0" smtClean="0"/>
          </a:p>
          <a:p>
            <a:pPr lvl="1">
              <a:buNone/>
            </a:pP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LINQ to Entities..contd.</a:t>
            </a:r>
            <a:endParaRPr lang="en-US" dirty="0"/>
          </a:p>
        </p:txBody>
      </p:sp>
      <p:graphicFrame>
        <p:nvGraphicFramePr>
          <p:cNvPr id="4" name="Group 122"/>
          <p:cNvGraphicFramePr>
            <a:graphicFrameLocks noGrp="1"/>
          </p:cNvGraphicFramePr>
          <p:nvPr/>
        </p:nvGraphicFramePr>
        <p:xfrm>
          <a:off x="838200" y="1447800"/>
          <a:ext cx="7489825" cy="3792221"/>
        </p:xfrm>
        <a:graphic>
          <a:graphicData uri="http://schemas.openxmlformats.org/drawingml/2006/table">
            <a:tbl>
              <a:tblPr/>
              <a:tblGrid>
                <a:gridCol w="2497138"/>
                <a:gridCol w="2495550"/>
                <a:gridCol w="2497137"/>
              </a:tblGrid>
              <a:tr h="714375">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endParaRPr kumimoji="0" lang="en-GB" sz="2000" b="1" i="0" u="none" strike="noStrike" cap="none" normalizeH="0" baseline="0" dirty="0" smtClean="0">
                        <a:ln>
                          <a:noFill/>
                        </a:ln>
                        <a:solidFill>
                          <a:srgbClr val="000000"/>
                        </a:solidFill>
                        <a:effectLst/>
                        <a:latin typeface="Tahoma" pitchFamily="34" charset="0"/>
                      </a:endParaRPr>
                    </a:p>
                  </a:txBody>
                  <a:tcPr marT="60960" marB="60960" horzOverflow="overflow">
                    <a:lnL cap="flat">
                      <a:noFill/>
                    </a:lnL>
                    <a:lnR w="28575" cap="flat" cmpd="sng" algn="ctr">
                      <a:solidFill>
                        <a:schemeClr val="bg1"/>
                      </a:solidFill>
                      <a:prstDash val="solid"/>
                      <a:round/>
                      <a:headEnd type="none" w="med" len="med"/>
                      <a:tailEnd type="none" w="med" len="med"/>
                    </a:lnR>
                    <a:lnT cap="flat">
                      <a:noFill/>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1" i="0" u="none" strike="noStrike" cap="none" normalizeH="0" baseline="0" smtClean="0">
                          <a:ln>
                            <a:noFill/>
                          </a:ln>
                          <a:solidFill>
                            <a:srgbClr val="000000"/>
                          </a:solidFill>
                          <a:effectLst/>
                          <a:latin typeface="Tahoma" pitchFamily="34" charset="0"/>
                        </a:rPr>
                        <a:t>LINQ to SQL</a:t>
                      </a:r>
                      <a:endParaRPr kumimoji="0" lang="en-GB" sz="2000" b="1" i="0" u="none" strike="noStrike" cap="none" normalizeH="0" baseline="0" smtClean="0">
                        <a:ln>
                          <a:noFill/>
                        </a:ln>
                        <a:solidFill>
                          <a:schemeClr val="bg1"/>
                        </a:solidFill>
                        <a:effectLst/>
                        <a:latin typeface="Tahoma" pitchFamily="34" charset="0"/>
                      </a:endParaRPr>
                    </a:p>
                  </a:txBody>
                  <a:tcPr marT="60960" marB="6096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cap="flat">
                      <a:noFill/>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1" i="0" u="none" strike="noStrike" cap="none" normalizeH="0" baseline="0" smtClean="0">
                          <a:ln>
                            <a:noFill/>
                          </a:ln>
                          <a:solidFill>
                            <a:srgbClr val="000000"/>
                          </a:solidFill>
                          <a:effectLst/>
                          <a:latin typeface="Tahoma" pitchFamily="34" charset="0"/>
                        </a:rPr>
                        <a:t>ADO.NET Entities Framework</a:t>
                      </a:r>
                      <a:endParaRPr kumimoji="0" lang="en-GB" sz="2000" b="1" i="0" u="none" strike="noStrike" cap="none" normalizeH="0" baseline="0" smtClean="0">
                        <a:ln>
                          <a:noFill/>
                        </a:ln>
                        <a:solidFill>
                          <a:schemeClr val="bg1"/>
                        </a:solidFill>
                        <a:effectLst/>
                        <a:latin typeface="Tahoma" pitchFamily="34" charset="0"/>
                      </a:endParaRPr>
                    </a:p>
                  </a:txBody>
                  <a:tcPr marT="60960" marB="60960" horzOverflow="overflow">
                    <a:lnL w="28575" cap="flat" cmpd="sng" algn="ctr">
                      <a:solidFill>
                        <a:schemeClr val="bg1"/>
                      </a:solidFill>
                      <a:prstDash val="solid"/>
                      <a:round/>
                      <a:headEnd type="none" w="med" len="med"/>
                      <a:tailEnd type="none" w="med" len="med"/>
                    </a:lnL>
                    <a:lnR cap="flat">
                      <a:noFill/>
                    </a:lnR>
                    <a:lnT cap="flat">
                      <a:noFill/>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r>
              <a:tr h="714375">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1" i="0" u="none" strike="noStrike" cap="none" normalizeH="0" baseline="0" dirty="0" smtClean="0">
                          <a:ln>
                            <a:noFill/>
                          </a:ln>
                          <a:solidFill>
                            <a:srgbClr val="000000"/>
                          </a:solidFill>
                          <a:effectLst/>
                          <a:latin typeface="Tahoma" pitchFamily="34" charset="0"/>
                        </a:rPr>
                        <a:t>Database Support</a:t>
                      </a:r>
                      <a:endParaRPr kumimoji="0" lang="en-GB" sz="2000" b="1" i="0" u="none" strike="noStrike" cap="none" normalizeH="0" baseline="0" dirty="0" smtClean="0">
                        <a:ln>
                          <a:noFill/>
                        </a:ln>
                        <a:solidFill>
                          <a:schemeClr val="bg1"/>
                        </a:solidFill>
                        <a:effectLst/>
                        <a:latin typeface="Tahoma" pitchFamily="34" charset="0"/>
                      </a:endParaRPr>
                    </a:p>
                  </a:txBody>
                  <a:tcPr marT="60960" marB="60960" horzOverflow="overflow">
                    <a:lnL cap="flat">
                      <a:noFill/>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smtClean="0">
                          <a:ln>
                            <a:noFill/>
                          </a:ln>
                          <a:solidFill>
                            <a:srgbClr val="000000"/>
                          </a:solidFill>
                          <a:effectLst/>
                          <a:latin typeface="Tahoma" pitchFamily="34" charset="0"/>
                        </a:rPr>
                        <a:t>SQL Server</a:t>
                      </a:r>
                    </a:p>
                  </a:txBody>
                  <a:tcPr marT="60960" marB="6096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smtClean="0">
                          <a:ln>
                            <a:noFill/>
                          </a:ln>
                          <a:solidFill>
                            <a:srgbClr val="000000"/>
                          </a:solidFill>
                          <a:effectLst/>
                          <a:latin typeface="Tahoma" pitchFamily="34" charset="0"/>
                        </a:rPr>
                        <a:t>Many</a:t>
                      </a:r>
                    </a:p>
                  </a:txBody>
                  <a:tcPr marT="60960" marB="60960" horzOverflow="overflow">
                    <a:lnL w="28575" cap="flat" cmpd="sng" algn="ctr">
                      <a:solidFill>
                        <a:schemeClr val="bg1"/>
                      </a:solidFill>
                      <a:prstDash val="solid"/>
                      <a:round/>
                      <a:headEnd type="none" w="med" len="med"/>
                      <a:tailEnd type="none" w="med" len="med"/>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r>
              <a:tr h="1325563">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1" i="0" u="none" strike="noStrike" cap="none" normalizeH="0" baseline="0" smtClean="0">
                          <a:ln>
                            <a:noFill/>
                          </a:ln>
                          <a:solidFill>
                            <a:srgbClr val="000000"/>
                          </a:solidFill>
                          <a:effectLst/>
                          <a:latin typeface="Tahoma" pitchFamily="34" charset="0"/>
                        </a:rPr>
                        <a:t>Object Relational Mapping Capabilities</a:t>
                      </a:r>
                      <a:endParaRPr kumimoji="0" lang="en-GB" sz="2000" b="1" i="0" u="none" strike="noStrike" cap="none" normalizeH="0" baseline="0" smtClean="0">
                        <a:ln>
                          <a:noFill/>
                        </a:ln>
                        <a:solidFill>
                          <a:schemeClr val="bg1"/>
                        </a:solidFill>
                        <a:effectLst/>
                        <a:latin typeface="Tahoma" pitchFamily="34" charset="0"/>
                      </a:endParaRPr>
                    </a:p>
                  </a:txBody>
                  <a:tcPr marT="60960" marB="60960" horzOverflow="overflow">
                    <a:lnL cap="flat">
                      <a:noFill/>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smtClean="0">
                          <a:ln>
                            <a:noFill/>
                          </a:ln>
                          <a:solidFill>
                            <a:srgbClr val="000000"/>
                          </a:solidFill>
                          <a:effectLst/>
                          <a:latin typeface="Tahoma" pitchFamily="34" charset="0"/>
                        </a:rPr>
                        <a:t>Simple -&gt; 1:1</a:t>
                      </a:r>
                    </a:p>
                  </a:txBody>
                  <a:tcPr marT="60960" marB="6096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smtClean="0">
                          <a:ln>
                            <a:noFill/>
                          </a:ln>
                          <a:solidFill>
                            <a:srgbClr val="000000"/>
                          </a:solidFill>
                          <a:effectLst/>
                          <a:latin typeface="Tahoma" pitchFamily="34" charset="0"/>
                        </a:rPr>
                        <a:t>Complex</a:t>
                      </a:r>
                    </a:p>
                  </a:txBody>
                  <a:tcPr marT="60960" marB="60960" horzOverflow="overflow">
                    <a:lnL w="28575" cap="flat" cmpd="sng" algn="ctr">
                      <a:solidFill>
                        <a:schemeClr val="bg1"/>
                      </a:solidFill>
                      <a:prstDash val="solid"/>
                      <a:round/>
                      <a:headEnd type="none" w="med" len="med"/>
                      <a:tailEnd type="none" w="med" len="med"/>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tx2"/>
                    </a:solidFill>
                  </a:tcPr>
                </a:tc>
              </a:tr>
              <a:tr h="1020763">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1" i="0" u="none" strike="noStrike" cap="none" normalizeH="0" baseline="0" smtClean="0">
                          <a:ln>
                            <a:noFill/>
                          </a:ln>
                          <a:solidFill>
                            <a:srgbClr val="000000"/>
                          </a:solidFill>
                          <a:effectLst/>
                          <a:latin typeface="Tahoma" pitchFamily="34" charset="0"/>
                        </a:rPr>
                        <a:t>Metadata</a:t>
                      </a:r>
                      <a:endParaRPr kumimoji="0" lang="en-GB" sz="2000" b="1" i="0" u="none" strike="noStrike" cap="none" normalizeH="0" baseline="0" smtClean="0">
                        <a:ln>
                          <a:noFill/>
                        </a:ln>
                        <a:solidFill>
                          <a:schemeClr val="bg1"/>
                        </a:solidFill>
                        <a:effectLst/>
                        <a:latin typeface="Tahoma" pitchFamily="34" charset="0"/>
                      </a:endParaRPr>
                    </a:p>
                  </a:txBody>
                  <a:tcPr marT="60960" marB="60960" horzOverflow="overflow">
                    <a:lnL cap="flat">
                      <a:noFill/>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smtClean="0">
                          <a:ln>
                            <a:noFill/>
                          </a:ln>
                          <a:solidFill>
                            <a:srgbClr val="000000"/>
                          </a:solidFill>
                          <a:effectLst/>
                          <a:latin typeface="Tahoma" pitchFamily="34" charset="0"/>
                        </a:rPr>
                        <a:t>Attributes</a:t>
                      </a:r>
                    </a:p>
                  </a:txBody>
                  <a:tcPr marT="60960" marB="60960"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c>
                  <a:txBody>
                    <a:bodyPr/>
                    <a:lstStyle/>
                    <a:p>
                      <a:pPr marL="0" marR="0" lvl="0" indent="0" algn="l" defTabSz="914400" rtl="0" eaLnBrk="1" fontAlgn="base" latinLnBrk="0" hangingPunct="1">
                        <a:lnSpc>
                          <a:spcPct val="100000"/>
                        </a:lnSpc>
                        <a:spcBef>
                          <a:spcPct val="0"/>
                        </a:spcBef>
                        <a:spcAft>
                          <a:spcPct val="0"/>
                        </a:spcAft>
                        <a:buClrTx/>
                        <a:buSzPct val="80000"/>
                        <a:buFontTx/>
                        <a:buNone/>
                        <a:tabLst/>
                      </a:pPr>
                      <a:r>
                        <a:rPr kumimoji="0" lang="en-GB" sz="2000" b="0" i="0" u="none" strike="noStrike" cap="none" normalizeH="0" baseline="0" dirty="0" err="1" smtClean="0">
                          <a:ln>
                            <a:noFill/>
                          </a:ln>
                          <a:solidFill>
                            <a:srgbClr val="000000"/>
                          </a:solidFill>
                          <a:effectLst/>
                          <a:latin typeface="Tahoma" pitchFamily="34" charset="0"/>
                        </a:rPr>
                        <a:t>edmx</a:t>
                      </a:r>
                      <a:r>
                        <a:rPr kumimoji="0" lang="en-GB" sz="2000" b="0" i="0" u="none" strike="noStrike" cap="none" normalizeH="0" baseline="0" dirty="0" smtClean="0">
                          <a:ln>
                            <a:noFill/>
                          </a:ln>
                          <a:solidFill>
                            <a:srgbClr val="000000"/>
                          </a:solidFill>
                          <a:effectLst/>
                          <a:latin typeface="Tahoma" pitchFamily="34" charset="0"/>
                        </a:rPr>
                        <a:t> file</a:t>
                      </a:r>
                    </a:p>
                  </a:txBody>
                  <a:tcPr marT="60960" marB="60960" horzOverflow="overflow">
                    <a:lnL w="28575" cap="flat" cmpd="sng" algn="ctr">
                      <a:solidFill>
                        <a:schemeClr val="bg1"/>
                      </a:solidFill>
                      <a:prstDash val="solid"/>
                      <a:round/>
                      <a:headEnd type="none" w="med" len="med"/>
                      <a:tailEnd type="none" w="med" len="med"/>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6BF69"/>
                    </a:solidFill>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LINQ to DataSets</a:t>
            </a:r>
            <a:endParaRPr lang="en-US" dirty="0"/>
          </a:p>
        </p:txBody>
      </p:sp>
      <p:sp>
        <p:nvSpPr>
          <p:cNvPr id="4" name="TextBox 3"/>
          <p:cNvSpPr txBox="1"/>
          <p:nvPr/>
        </p:nvSpPr>
        <p:spPr>
          <a:xfrm>
            <a:off x="142845" y="1928802"/>
            <a:ext cx="4214842" cy="2793072"/>
          </a:xfrm>
          <a:prstGeom prst="rect">
            <a:avLst/>
          </a:prstGeom>
          <a:noFill/>
        </p:spPr>
        <p:txBody>
          <a:bodyPr wrap="square" rtlCol="0">
            <a:spAutoFit/>
          </a:bodyPr>
          <a:lstStyle/>
          <a:p>
            <a:r>
              <a:rPr lang="en-US" b="1" dirty="0" smtClean="0"/>
              <a:t>Accessing from  the </a:t>
            </a:r>
            <a:r>
              <a:rPr lang="en-US" b="1" dirty="0" err="1" smtClean="0"/>
              <a:t>DataSet</a:t>
            </a:r>
            <a:endParaRPr lang="en-US" b="1" dirty="0" smtClean="0"/>
          </a:p>
          <a:p>
            <a:endParaRPr lang="en-US" sz="1050" dirty="0" smtClean="0"/>
          </a:p>
          <a:p>
            <a:r>
              <a:rPr lang="en-US" sz="1050" dirty="0" err="1" smtClean="0"/>
              <a:t>DataSet</a:t>
            </a:r>
            <a:r>
              <a:rPr lang="en-US" sz="1050" dirty="0" smtClean="0"/>
              <a:t> </a:t>
            </a:r>
            <a:r>
              <a:rPr lang="en-US" sz="1050" dirty="0" err="1" smtClean="0"/>
              <a:t>ds</a:t>
            </a:r>
            <a:r>
              <a:rPr lang="en-US" sz="1050" dirty="0" smtClean="0"/>
              <a:t> = new </a:t>
            </a:r>
            <a:r>
              <a:rPr lang="en-US" sz="1050" dirty="0" err="1" smtClean="0"/>
              <a:t>DataSet</a:t>
            </a:r>
            <a:r>
              <a:rPr lang="en-US" sz="1050" dirty="0" smtClean="0"/>
              <a:t>();</a:t>
            </a:r>
          </a:p>
          <a:p>
            <a:r>
              <a:rPr lang="en-US" sz="1050" dirty="0" err="1" smtClean="0"/>
              <a:t>FillOrders</a:t>
            </a:r>
            <a:r>
              <a:rPr lang="en-US" sz="1050" dirty="0" smtClean="0"/>
              <a:t>(</a:t>
            </a:r>
            <a:r>
              <a:rPr lang="en-US" sz="1050" dirty="0" err="1" smtClean="0"/>
              <a:t>ds</a:t>
            </a:r>
            <a:r>
              <a:rPr lang="en-US" sz="1050" dirty="0" smtClean="0"/>
              <a:t>); // this method fills the </a:t>
            </a:r>
            <a:r>
              <a:rPr lang="en-US" sz="1050" dirty="0" err="1" smtClean="0"/>
              <a:t>DataSet</a:t>
            </a:r>
            <a:r>
              <a:rPr lang="en-US" sz="1050" dirty="0" smtClean="0"/>
              <a:t> from a database</a:t>
            </a:r>
          </a:p>
          <a:p>
            <a:endParaRPr lang="en-US" sz="1050" dirty="0" smtClean="0"/>
          </a:p>
          <a:p>
            <a:r>
              <a:rPr lang="en-US" sz="1050" dirty="0" err="1" smtClean="0"/>
              <a:t>DataTable</a:t>
            </a:r>
            <a:r>
              <a:rPr lang="en-US" sz="1050" dirty="0" smtClean="0"/>
              <a:t> orders = </a:t>
            </a:r>
            <a:r>
              <a:rPr lang="en-US" sz="1050" dirty="0" err="1" smtClean="0"/>
              <a:t>ds.Tables</a:t>
            </a:r>
            <a:r>
              <a:rPr lang="en-US" sz="1050" dirty="0" smtClean="0"/>
              <a:t>["</a:t>
            </a:r>
            <a:r>
              <a:rPr lang="en-US" sz="1050" dirty="0" err="1" smtClean="0"/>
              <a:t>SalesOrderHeader</a:t>
            </a:r>
            <a:r>
              <a:rPr lang="en-US" sz="1050" dirty="0" smtClean="0"/>
              <a:t>"];</a:t>
            </a:r>
          </a:p>
          <a:p>
            <a:endParaRPr lang="en-US" sz="1050" dirty="0" smtClean="0"/>
          </a:p>
          <a:p>
            <a:r>
              <a:rPr lang="en-US" sz="1050" dirty="0" err="1" smtClean="0"/>
              <a:t>var</a:t>
            </a:r>
            <a:r>
              <a:rPr lang="en-US" sz="1050" dirty="0" smtClean="0"/>
              <a:t> query = from o in </a:t>
            </a:r>
            <a:r>
              <a:rPr lang="en-US" sz="1050" dirty="0" err="1" smtClean="0"/>
              <a:t>orders.ToQueryable</a:t>
            </a:r>
            <a:r>
              <a:rPr lang="en-US" sz="1050" dirty="0" smtClean="0"/>
              <a:t>()</a:t>
            </a:r>
          </a:p>
          <a:p>
            <a:r>
              <a:rPr lang="en-US" sz="1050" dirty="0" smtClean="0"/>
              <a:t>            where </a:t>
            </a:r>
            <a:r>
              <a:rPr lang="en-US" sz="1050" dirty="0" err="1" smtClean="0"/>
              <a:t>o.Field</a:t>
            </a:r>
            <a:r>
              <a:rPr lang="en-US" sz="1050" dirty="0" smtClean="0"/>
              <a:t>&lt;</a:t>
            </a:r>
            <a:r>
              <a:rPr lang="en-US" sz="1050" dirty="0" err="1" smtClean="0"/>
              <a:t>bool</a:t>
            </a:r>
            <a:r>
              <a:rPr lang="en-US" sz="1050" dirty="0" smtClean="0"/>
              <a:t>&gt;("</a:t>
            </a:r>
            <a:r>
              <a:rPr lang="en-US" sz="1050" dirty="0" err="1" smtClean="0"/>
              <a:t>OnlineOrderFlag</a:t>
            </a:r>
            <a:r>
              <a:rPr lang="en-US" sz="1050" dirty="0" smtClean="0"/>
              <a:t>") == true</a:t>
            </a:r>
          </a:p>
          <a:p>
            <a:r>
              <a:rPr lang="en-US" sz="1050" dirty="0" smtClean="0"/>
              <a:t>            select new { </a:t>
            </a:r>
            <a:r>
              <a:rPr lang="en-US" sz="1050" dirty="0" err="1" smtClean="0"/>
              <a:t>SalesOrderID</a:t>
            </a:r>
            <a:r>
              <a:rPr lang="en-US" sz="1050" dirty="0" smtClean="0"/>
              <a:t> = </a:t>
            </a:r>
            <a:r>
              <a:rPr lang="en-US" sz="1050" dirty="0" err="1" smtClean="0"/>
              <a:t>o.Field</a:t>
            </a:r>
            <a:r>
              <a:rPr lang="en-US" sz="1050" dirty="0" smtClean="0"/>
              <a:t>&lt;</a:t>
            </a:r>
            <a:r>
              <a:rPr lang="en-US" sz="1050" dirty="0" err="1" smtClean="0"/>
              <a:t>int</a:t>
            </a:r>
            <a:r>
              <a:rPr lang="en-US" sz="1050" dirty="0" smtClean="0"/>
              <a:t>&gt;("</a:t>
            </a:r>
            <a:r>
              <a:rPr lang="en-US" sz="1050" dirty="0" err="1" smtClean="0"/>
              <a:t>SalesOrderID</a:t>
            </a:r>
            <a:r>
              <a:rPr lang="en-US" sz="1050" dirty="0" smtClean="0"/>
              <a:t>"),</a:t>
            </a:r>
          </a:p>
          <a:p>
            <a:r>
              <a:rPr lang="en-US" sz="1050" dirty="0" smtClean="0"/>
              <a:t>                         </a:t>
            </a:r>
            <a:r>
              <a:rPr lang="en-US" sz="1050" dirty="0" err="1" smtClean="0"/>
              <a:t>OrderDate</a:t>
            </a:r>
            <a:r>
              <a:rPr lang="en-US" sz="1050" dirty="0" smtClean="0"/>
              <a:t> = </a:t>
            </a:r>
            <a:r>
              <a:rPr lang="en-US" sz="1050" dirty="0" err="1" smtClean="0"/>
              <a:t>o.Field</a:t>
            </a:r>
            <a:r>
              <a:rPr lang="en-US" sz="1050" dirty="0" smtClean="0"/>
              <a:t>&lt;</a:t>
            </a:r>
            <a:r>
              <a:rPr lang="en-US" sz="1050" dirty="0" err="1" smtClean="0"/>
              <a:t>DateTime</a:t>
            </a:r>
            <a:r>
              <a:rPr lang="en-US" sz="1050" dirty="0" smtClean="0"/>
              <a:t>&gt;("</a:t>
            </a:r>
            <a:r>
              <a:rPr lang="en-US" sz="1050" dirty="0" err="1" smtClean="0"/>
              <a:t>OrderDate</a:t>
            </a:r>
            <a:r>
              <a:rPr lang="en-US" sz="1050" dirty="0" smtClean="0"/>
              <a:t>") };</a:t>
            </a:r>
          </a:p>
          <a:p>
            <a:endParaRPr lang="en-US" sz="1050" dirty="0" smtClean="0"/>
          </a:p>
          <a:p>
            <a:r>
              <a:rPr lang="en-US" sz="1050" dirty="0" err="1" smtClean="0"/>
              <a:t>foreach</a:t>
            </a:r>
            <a:r>
              <a:rPr lang="en-US" sz="1050" dirty="0" smtClean="0"/>
              <a:t>(</a:t>
            </a:r>
            <a:r>
              <a:rPr lang="en-US" sz="1050" dirty="0" err="1" smtClean="0"/>
              <a:t>var</a:t>
            </a:r>
            <a:r>
              <a:rPr lang="en-US" sz="1050" dirty="0" smtClean="0"/>
              <a:t> order in query) {</a:t>
            </a:r>
          </a:p>
          <a:p>
            <a:r>
              <a:rPr lang="en-US" sz="1050" dirty="0" smtClean="0"/>
              <a:t>    </a:t>
            </a:r>
            <a:r>
              <a:rPr lang="en-US" sz="1050" dirty="0" err="1" smtClean="0"/>
              <a:t>Console.WriteLine</a:t>
            </a:r>
            <a:r>
              <a:rPr lang="en-US" sz="1050" dirty="0" smtClean="0"/>
              <a:t>("{0}\t{1:d}", </a:t>
            </a:r>
            <a:r>
              <a:rPr lang="en-US" sz="1050" dirty="0" err="1" smtClean="0"/>
              <a:t>order.SalesOrderID</a:t>
            </a:r>
            <a:r>
              <a:rPr lang="en-US" sz="1050" dirty="0" smtClean="0"/>
              <a:t>, </a:t>
            </a:r>
            <a:r>
              <a:rPr lang="en-US" sz="1050" dirty="0" err="1" smtClean="0"/>
              <a:t>order.OrderDate</a:t>
            </a:r>
            <a:r>
              <a:rPr lang="en-US" sz="1050" dirty="0" smtClean="0"/>
              <a:t>);</a:t>
            </a:r>
          </a:p>
          <a:p>
            <a:r>
              <a:rPr lang="en-US" sz="1050" dirty="0" smtClean="0"/>
              <a:t>}</a:t>
            </a:r>
            <a:endParaRPr lang="en-US" sz="1050" dirty="0"/>
          </a:p>
        </p:txBody>
      </p:sp>
      <p:sp>
        <p:nvSpPr>
          <p:cNvPr id="5" name="TextBox 4"/>
          <p:cNvSpPr txBox="1"/>
          <p:nvPr/>
        </p:nvSpPr>
        <p:spPr>
          <a:xfrm>
            <a:off x="4572000" y="1785926"/>
            <a:ext cx="4442242" cy="3908762"/>
          </a:xfrm>
          <a:prstGeom prst="rect">
            <a:avLst/>
          </a:prstGeom>
          <a:noFill/>
        </p:spPr>
        <p:txBody>
          <a:bodyPr wrap="none" rtlCol="0">
            <a:spAutoFit/>
          </a:bodyPr>
          <a:lstStyle/>
          <a:p>
            <a:endParaRPr lang="en-US" sz="1000" dirty="0" smtClean="0"/>
          </a:p>
          <a:p>
            <a:r>
              <a:rPr lang="en-US" b="1" dirty="0" smtClean="0"/>
              <a:t>Accessing from the </a:t>
            </a:r>
            <a:r>
              <a:rPr lang="en-US" b="1" dirty="0" err="1" smtClean="0"/>
              <a:t>DataSet</a:t>
            </a:r>
            <a:r>
              <a:rPr lang="en-US" b="1" dirty="0" smtClean="0"/>
              <a:t> with Joins</a:t>
            </a:r>
          </a:p>
          <a:p>
            <a:r>
              <a:rPr lang="en-US" sz="1000" dirty="0" err="1" smtClean="0"/>
              <a:t>DataSet</a:t>
            </a:r>
            <a:r>
              <a:rPr lang="en-US" sz="1000" dirty="0" smtClean="0"/>
              <a:t> </a:t>
            </a:r>
            <a:r>
              <a:rPr lang="en-US" sz="1000" dirty="0" err="1" smtClean="0"/>
              <a:t>ds</a:t>
            </a:r>
            <a:r>
              <a:rPr lang="en-US" sz="1000" dirty="0" smtClean="0"/>
              <a:t> = new </a:t>
            </a:r>
            <a:r>
              <a:rPr lang="en-US" sz="1000" dirty="0" err="1" smtClean="0"/>
              <a:t>DataSet</a:t>
            </a:r>
            <a:r>
              <a:rPr lang="en-US" sz="1000" dirty="0" smtClean="0"/>
              <a:t>();</a:t>
            </a:r>
          </a:p>
          <a:p>
            <a:r>
              <a:rPr lang="en-US" sz="1000" dirty="0" err="1" smtClean="0"/>
              <a:t>FillOrders</a:t>
            </a:r>
            <a:r>
              <a:rPr lang="en-US" sz="1000" dirty="0" smtClean="0"/>
              <a:t>(</a:t>
            </a:r>
            <a:r>
              <a:rPr lang="en-US" sz="1000" dirty="0" err="1" smtClean="0"/>
              <a:t>ds</a:t>
            </a:r>
            <a:r>
              <a:rPr lang="en-US" sz="1000" dirty="0" smtClean="0"/>
              <a:t>);</a:t>
            </a:r>
          </a:p>
          <a:p>
            <a:endParaRPr lang="en-US" sz="1000" dirty="0" smtClean="0"/>
          </a:p>
          <a:p>
            <a:r>
              <a:rPr lang="en-US" sz="1000" dirty="0" err="1" smtClean="0"/>
              <a:t>DataTable</a:t>
            </a:r>
            <a:r>
              <a:rPr lang="en-US" sz="1000" dirty="0" smtClean="0"/>
              <a:t> orders = </a:t>
            </a:r>
            <a:r>
              <a:rPr lang="en-US" sz="1000" dirty="0" err="1" smtClean="0"/>
              <a:t>ds.Tables</a:t>
            </a:r>
            <a:r>
              <a:rPr lang="en-US" sz="1000" dirty="0" smtClean="0"/>
              <a:t>["</a:t>
            </a:r>
            <a:r>
              <a:rPr lang="en-US" sz="1000" dirty="0" err="1" smtClean="0"/>
              <a:t>SalesOrderHeader</a:t>
            </a:r>
            <a:r>
              <a:rPr lang="en-US" sz="1000" dirty="0" smtClean="0"/>
              <a:t>"];</a:t>
            </a:r>
          </a:p>
          <a:p>
            <a:r>
              <a:rPr lang="en-US" sz="1000" dirty="0" err="1" smtClean="0"/>
              <a:t>DataTable</a:t>
            </a:r>
            <a:r>
              <a:rPr lang="en-US" sz="1000" dirty="0" smtClean="0"/>
              <a:t> details = </a:t>
            </a:r>
            <a:r>
              <a:rPr lang="en-US" sz="1000" dirty="0" err="1" smtClean="0"/>
              <a:t>ds.Tables</a:t>
            </a:r>
            <a:r>
              <a:rPr lang="en-US" sz="1000" dirty="0" smtClean="0"/>
              <a:t>["</a:t>
            </a:r>
            <a:r>
              <a:rPr lang="en-US" sz="1000" dirty="0" err="1" smtClean="0"/>
              <a:t>SalesOrderDetail</a:t>
            </a:r>
            <a:r>
              <a:rPr lang="en-US" sz="1000" dirty="0" smtClean="0"/>
              <a:t>"];</a:t>
            </a:r>
          </a:p>
          <a:p>
            <a:endParaRPr lang="en-US" sz="1000" dirty="0" smtClean="0"/>
          </a:p>
          <a:p>
            <a:r>
              <a:rPr lang="en-US" sz="1000" dirty="0" err="1" smtClean="0"/>
              <a:t>var</a:t>
            </a:r>
            <a:r>
              <a:rPr lang="en-US" sz="1000" dirty="0" smtClean="0"/>
              <a:t> query = from o in </a:t>
            </a:r>
            <a:r>
              <a:rPr lang="en-US" sz="1000" dirty="0" err="1" smtClean="0"/>
              <a:t>orders.ToQueryable</a:t>
            </a:r>
            <a:r>
              <a:rPr lang="en-US" sz="1000" dirty="0" smtClean="0"/>
              <a:t>()</a:t>
            </a:r>
          </a:p>
          <a:p>
            <a:r>
              <a:rPr lang="en-US" sz="1000" dirty="0" smtClean="0"/>
              <a:t>            join d in </a:t>
            </a:r>
            <a:r>
              <a:rPr lang="en-US" sz="1000" dirty="0" err="1" smtClean="0"/>
              <a:t>details.ToQueryable</a:t>
            </a:r>
            <a:r>
              <a:rPr lang="en-US" sz="1000" dirty="0" smtClean="0"/>
              <a:t>() </a:t>
            </a:r>
          </a:p>
          <a:p>
            <a:r>
              <a:rPr lang="en-US" sz="1000" dirty="0" smtClean="0"/>
              <a:t>              on </a:t>
            </a:r>
            <a:r>
              <a:rPr lang="en-US" sz="1000" dirty="0" err="1" smtClean="0"/>
              <a:t>o.Field</a:t>
            </a:r>
            <a:r>
              <a:rPr lang="en-US" sz="1000" dirty="0" smtClean="0"/>
              <a:t>&lt;</a:t>
            </a:r>
            <a:r>
              <a:rPr lang="en-US" sz="1000" dirty="0" err="1" smtClean="0"/>
              <a:t>int</a:t>
            </a:r>
            <a:r>
              <a:rPr lang="en-US" sz="1000" dirty="0" smtClean="0"/>
              <a:t>&gt;("</a:t>
            </a:r>
            <a:r>
              <a:rPr lang="en-US" sz="1000" dirty="0" err="1" smtClean="0"/>
              <a:t>SalesOrderID</a:t>
            </a:r>
            <a:r>
              <a:rPr lang="en-US" sz="1000" dirty="0" smtClean="0"/>
              <a:t>") equals </a:t>
            </a:r>
          </a:p>
          <a:p>
            <a:r>
              <a:rPr lang="en-US" sz="1000" dirty="0" err="1" smtClean="0"/>
              <a:t>d.Field</a:t>
            </a:r>
            <a:r>
              <a:rPr lang="en-US" sz="1000" dirty="0" smtClean="0"/>
              <a:t>&lt;</a:t>
            </a:r>
            <a:r>
              <a:rPr lang="en-US" sz="1000" dirty="0" err="1" smtClean="0"/>
              <a:t>int</a:t>
            </a:r>
            <a:r>
              <a:rPr lang="en-US" sz="1000" dirty="0" smtClean="0"/>
              <a:t>&gt;("</a:t>
            </a:r>
            <a:r>
              <a:rPr lang="en-US" sz="1000" dirty="0" err="1" smtClean="0"/>
              <a:t>SalesOrderID</a:t>
            </a:r>
            <a:r>
              <a:rPr lang="en-US" sz="1000" dirty="0" smtClean="0"/>
              <a:t>")</a:t>
            </a:r>
          </a:p>
          <a:p>
            <a:r>
              <a:rPr lang="en-US" sz="1000" dirty="0" smtClean="0"/>
              <a:t>            where </a:t>
            </a:r>
            <a:r>
              <a:rPr lang="en-US" sz="1000" dirty="0" err="1" smtClean="0"/>
              <a:t>o.Field</a:t>
            </a:r>
            <a:r>
              <a:rPr lang="en-US" sz="1000" dirty="0" smtClean="0"/>
              <a:t>&lt;</a:t>
            </a:r>
            <a:r>
              <a:rPr lang="en-US" sz="1000" dirty="0" err="1" smtClean="0"/>
              <a:t>bool</a:t>
            </a:r>
            <a:r>
              <a:rPr lang="en-US" sz="1000" dirty="0" smtClean="0"/>
              <a:t>&gt;("</a:t>
            </a:r>
            <a:r>
              <a:rPr lang="en-US" sz="1000" dirty="0" err="1" smtClean="0"/>
              <a:t>OnlineOrderFlag</a:t>
            </a:r>
            <a:r>
              <a:rPr lang="en-US" sz="1000" dirty="0" smtClean="0"/>
              <a:t>") == true</a:t>
            </a:r>
          </a:p>
          <a:p>
            <a:r>
              <a:rPr lang="en-US" sz="1000" dirty="0" smtClean="0"/>
              <a:t>            select new { </a:t>
            </a:r>
            <a:r>
              <a:rPr lang="en-US" sz="1000" dirty="0" err="1" smtClean="0"/>
              <a:t>SalesOrderID</a:t>
            </a:r>
            <a:r>
              <a:rPr lang="en-US" sz="1000" dirty="0" smtClean="0"/>
              <a:t> = </a:t>
            </a:r>
            <a:r>
              <a:rPr lang="en-US" sz="1000" dirty="0" err="1" smtClean="0"/>
              <a:t>o.Field</a:t>
            </a:r>
            <a:r>
              <a:rPr lang="en-US" sz="1000" dirty="0" smtClean="0"/>
              <a:t>&lt;</a:t>
            </a:r>
            <a:r>
              <a:rPr lang="en-US" sz="1000" dirty="0" err="1" smtClean="0"/>
              <a:t>int</a:t>
            </a:r>
            <a:r>
              <a:rPr lang="en-US" sz="1000" dirty="0" smtClean="0"/>
              <a:t>&gt;("</a:t>
            </a:r>
            <a:r>
              <a:rPr lang="en-US" sz="1000" dirty="0" err="1" smtClean="0"/>
              <a:t>SalesOrderID</a:t>
            </a:r>
            <a:r>
              <a:rPr lang="en-US" sz="1000" dirty="0" smtClean="0"/>
              <a:t>"),</a:t>
            </a:r>
          </a:p>
          <a:p>
            <a:r>
              <a:rPr lang="en-US" sz="1000" dirty="0" smtClean="0"/>
              <a:t>                         </a:t>
            </a:r>
            <a:r>
              <a:rPr lang="en-US" sz="1000" dirty="0" err="1" smtClean="0"/>
              <a:t>OrderDate</a:t>
            </a:r>
            <a:r>
              <a:rPr lang="en-US" sz="1000" dirty="0" smtClean="0"/>
              <a:t> = </a:t>
            </a:r>
            <a:r>
              <a:rPr lang="en-US" sz="1000" dirty="0" err="1" smtClean="0"/>
              <a:t>o.Field</a:t>
            </a:r>
            <a:r>
              <a:rPr lang="en-US" sz="1000" dirty="0" smtClean="0"/>
              <a:t>&lt;</a:t>
            </a:r>
            <a:r>
              <a:rPr lang="en-US" sz="1000" dirty="0" err="1" smtClean="0"/>
              <a:t>DateTime</a:t>
            </a:r>
            <a:r>
              <a:rPr lang="en-US" sz="1000" dirty="0" smtClean="0"/>
              <a:t>&gt;("</a:t>
            </a:r>
            <a:r>
              <a:rPr lang="en-US" sz="1000" dirty="0" err="1" smtClean="0"/>
              <a:t>OrderDate</a:t>
            </a:r>
            <a:r>
              <a:rPr lang="en-US" sz="1000" dirty="0" smtClean="0"/>
              <a:t>"),</a:t>
            </a:r>
          </a:p>
          <a:p>
            <a:r>
              <a:rPr lang="en-US" sz="1000" dirty="0" smtClean="0"/>
              <a:t>                         </a:t>
            </a:r>
            <a:r>
              <a:rPr lang="en-US" sz="1000" dirty="0" err="1" smtClean="0"/>
              <a:t>ProductID</a:t>
            </a:r>
            <a:r>
              <a:rPr lang="en-US" sz="1000" dirty="0" smtClean="0"/>
              <a:t> = </a:t>
            </a:r>
            <a:r>
              <a:rPr lang="en-US" sz="1000" dirty="0" err="1" smtClean="0"/>
              <a:t>d.Field</a:t>
            </a:r>
            <a:r>
              <a:rPr lang="en-US" sz="1000" dirty="0" smtClean="0"/>
              <a:t>&lt;</a:t>
            </a:r>
            <a:r>
              <a:rPr lang="en-US" sz="1000" dirty="0" err="1" smtClean="0"/>
              <a:t>int</a:t>
            </a:r>
            <a:r>
              <a:rPr lang="en-US" sz="1000" dirty="0" smtClean="0"/>
              <a:t>&gt;("</a:t>
            </a:r>
            <a:r>
              <a:rPr lang="en-US" sz="1000" dirty="0" err="1" smtClean="0"/>
              <a:t>ProductID</a:t>
            </a:r>
            <a:r>
              <a:rPr lang="en-US" sz="1000" dirty="0" smtClean="0"/>
              <a:t>"),</a:t>
            </a:r>
          </a:p>
          <a:p>
            <a:r>
              <a:rPr lang="en-US" sz="1000" dirty="0" smtClean="0"/>
              <a:t>                         Quantity = </a:t>
            </a:r>
            <a:r>
              <a:rPr lang="en-US" sz="1000" dirty="0" err="1" smtClean="0"/>
              <a:t>d.Field</a:t>
            </a:r>
            <a:r>
              <a:rPr lang="en-US" sz="1000" dirty="0" smtClean="0"/>
              <a:t>&lt;short&gt;("</a:t>
            </a:r>
            <a:r>
              <a:rPr lang="en-US" sz="1000" dirty="0" err="1" smtClean="0"/>
              <a:t>OrderQty</a:t>
            </a:r>
            <a:r>
              <a:rPr lang="en-US" sz="1000" dirty="0" smtClean="0"/>
              <a:t>") };</a:t>
            </a:r>
          </a:p>
          <a:p>
            <a:endParaRPr lang="en-US" sz="1000" dirty="0" smtClean="0"/>
          </a:p>
          <a:p>
            <a:r>
              <a:rPr lang="en-US" sz="1000" dirty="0" err="1" smtClean="0"/>
              <a:t>foreach</a:t>
            </a:r>
            <a:r>
              <a:rPr lang="en-US" sz="1000" dirty="0" smtClean="0"/>
              <a:t>(</a:t>
            </a:r>
            <a:r>
              <a:rPr lang="en-US" sz="1000" dirty="0" err="1" smtClean="0"/>
              <a:t>var</a:t>
            </a:r>
            <a:r>
              <a:rPr lang="en-US" sz="1000" dirty="0" smtClean="0"/>
              <a:t> line in query) {</a:t>
            </a:r>
          </a:p>
          <a:p>
            <a:r>
              <a:rPr lang="en-US" sz="1000" dirty="0" smtClean="0"/>
              <a:t>    </a:t>
            </a:r>
            <a:r>
              <a:rPr lang="en-US" sz="1000" dirty="0" err="1" smtClean="0"/>
              <a:t>Console.WriteLine</a:t>
            </a:r>
            <a:r>
              <a:rPr lang="en-US" sz="1000" dirty="0" smtClean="0"/>
              <a:t>("{0}\t{1:d}\t{2}\t{3}", </a:t>
            </a:r>
          </a:p>
          <a:p>
            <a:r>
              <a:rPr lang="en-US" sz="1000" dirty="0" smtClean="0"/>
              <a:t>                      </a:t>
            </a:r>
            <a:r>
              <a:rPr lang="en-US" sz="1000" dirty="0" err="1" smtClean="0"/>
              <a:t>line.SalesOrderID</a:t>
            </a:r>
            <a:r>
              <a:rPr lang="en-US" sz="1000" dirty="0" smtClean="0"/>
              <a:t>, </a:t>
            </a:r>
            <a:r>
              <a:rPr lang="en-US" sz="1000" dirty="0" err="1" smtClean="0"/>
              <a:t>line.OrderDate</a:t>
            </a:r>
            <a:r>
              <a:rPr lang="en-US" sz="1000" dirty="0" smtClean="0"/>
              <a:t>, </a:t>
            </a:r>
          </a:p>
          <a:p>
            <a:r>
              <a:rPr lang="en-US" sz="1000" dirty="0" smtClean="0"/>
              <a:t>                      </a:t>
            </a:r>
            <a:r>
              <a:rPr lang="en-US" sz="1000" dirty="0" err="1" smtClean="0"/>
              <a:t>line.ProductID</a:t>
            </a:r>
            <a:r>
              <a:rPr lang="en-US" sz="1000" dirty="0" smtClean="0"/>
              <a:t>, </a:t>
            </a:r>
            <a:r>
              <a:rPr lang="en-US" sz="1000" dirty="0" err="1" smtClean="0"/>
              <a:t>line.Quantity</a:t>
            </a:r>
            <a:r>
              <a:rPr lang="en-US" sz="1000" dirty="0" smtClean="0"/>
              <a:t>);</a:t>
            </a:r>
          </a:p>
          <a:p>
            <a:r>
              <a:rPr lang="en-US" sz="1000" dirty="0" smtClean="0"/>
              <a:t>}</a:t>
            </a:r>
          </a:p>
          <a:p>
            <a:endParaRPr lang="en-US" sz="1000" dirty="0"/>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739759"/>
          </a:xfrm>
        </p:spPr>
        <p:txBody>
          <a:bodyPr/>
          <a:lstStyle/>
          <a:p>
            <a:pPr lvl="0"/>
            <a:r>
              <a:rPr lang="en-US" dirty="0" smtClean="0"/>
              <a:t>Your Feedback is Important!</a:t>
            </a:r>
          </a:p>
          <a:p>
            <a:pPr lvl="1">
              <a:buNone/>
            </a:pPr>
            <a:r>
              <a:rPr lang="en-US" dirty="0" smtClean="0"/>
              <a:t>Please take a few moments to fill out our online feedback form at: </a:t>
            </a:r>
          </a:p>
          <a:p>
            <a:pPr lvl="1">
              <a:buNone/>
            </a:pPr>
            <a:r>
              <a:rPr lang="en-US" sz="2000" dirty="0" smtClean="0"/>
              <a:t>	</a:t>
            </a:r>
            <a:r>
              <a:rPr lang="en-US" sz="2000" dirty="0" smtClean="0">
                <a:solidFill>
                  <a:srgbClr val="FFFF00"/>
                </a:solidFill>
              </a:rPr>
              <a:t>&lt;&lt; Feedback URL – Ask your organizer for this in advance&gt;&gt;</a:t>
            </a:r>
            <a:endParaRPr lang="en-US" sz="2000" dirty="0" smtClean="0"/>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 (optional slide)</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www.dotnetbetaworks.com</a:t>
            </a:r>
          </a:p>
          <a:p>
            <a:pPr>
              <a:buNone/>
            </a:pPr>
            <a:endParaRPr lang="en-US" dirty="0" smtClean="0"/>
          </a:p>
          <a:p>
            <a:r>
              <a:rPr lang="en-US" dirty="0" smtClean="0"/>
              <a:t>Email Address</a:t>
            </a:r>
          </a:p>
          <a:p>
            <a:pPr>
              <a:buNone/>
            </a:pPr>
            <a:r>
              <a:rPr lang="en-US" dirty="0" smtClean="0">
                <a:solidFill>
                  <a:srgbClr val="FFFF00"/>
                </a:solidFill>
              </a:rPr>
              <a:t>	sarang.datye@microsoft.com</a:t>
            </a:r>
          </a:p>
          <a:p>
            <a:pPr>
              <a:buNone/>
            </a:pPr>
            <a:endParaRPr lang="en-US" dirty="0" smtClean="0"/>
          </a:p>
          <a:p>
            <a:pPr>
              <a:buNone/>
            </a:pPr>
            <a:endParaRPr lang="en-US" dirty="0" smtClean="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p:txBody>
          <a:bodyPr>
            <a:normAutofit fontScale="90000"/>
          </a:bodyPr>
          <a:lstStyle/>
          <a:p>
            <a:pPr fontAlgn="auto">
              <a:spcAft>
                <a:spcPts val="0"/>
              </a:spcAft>
              <a:defRPr/>
            </a:pPr>
            <a:r>
              <a:rPr lang="en-US" dirty="0"/>
              <a:t>LINQ to SQL</a:t>
            </a:r>
            <a:br>
              <a:rPr lang="en-US" dirty="0"/>
            </a:br>
            <a:r>
              <a:rPr lang="en-US" sz="3200" dirty="0">
                <a:solidFill>
                  <a:schemeClr val="tx1"/>
                </a:solidFill>
              </a:rPr>
              <a:t>Accessing data today</a:t>
            </a:r>
          </a:p>
        </p:txBody>
      </p:sp>
      <p:sp>
        <p:nvSpPr>
          <p:cNvPr id="27651" name="Rectangle 3"/>
          <p:cNvSpPr>
            <a:spLocks noChangeArrowheads="1"/>
          </p:cNvSpPr>
          <p:nvPr/>
        </p:nvSpPr>
        <p:spPr bwMode="auto">
          <a:xfrm>
            <a:off x="684213" y="1989138"/>
            <a:ext cx="5688012" cy="4130675"/>
          </a:xfrm>
          <a:prstGeom prst="rect">
            <a:avLst/>
          </a:prstGeom>
          <a:solidFill>
            <a:srgbClr val="808080">
              <a:alpha val="34117"/>
            </a:srgbClr>
          </a:solidFill>
          <a:ln w="12700" cap="rnd" algn="ctr">
            <a:solidFill>
              <a:schemeClr val="tx1"/>
            </a:solidFill>
            <a:prstDash val="sysDot"/>
            <a:miter lim="800000"/>
            <a:headEnd/>
            <a:tailEnd/>
          </a:ln>
        </p:spPr>
        <p:txBody>
          <a:bodyPr lIns="182880" tIns="137160" rIns="182880" bIns="137160">
            <a:spAutoFit/>
          </a:bodyPr>
          <a:lstStyle/>
          <a:p>
            <a:r>
              <a:rPr lang="en-US">
                <a:latin typeface="Calibri" pitchFamily="34" charset="0"/>
              </a:rPr>
              <a:t>SqlConnection c = new SqlConnection(…);</a:t>
            </a:r>
          </a:p>
          <a:p>
            <a:r>
              <a:rPr lang="en-US">
                <a:latin typeface="Calibri" pitchFamily="34" charset="0"/>
              </a:rPr>
              <a:t>c.Open();</a:t>
            </a:r>
          </a:p>
          <a:p>
            <a:r>
              <a:rPr lang="en-US">
                <a:latin typeface="Calibri" pitchFamily="34" charset="0"/>
              </a:rPr>
              <a:t>SqlCommand cmd = new SqlCommand(</a:t>
            </a:r>
          </a:p>
          <a:p>
            <a:r>
              <a:rPr lang="en-US">
                <a:latin typeface="Calibri" pitchFamily="34" charset="0"/>
              </a:rPr>
              <a:t>  @"SELECT c.Name, c.Phone</a:t>
            </a:r>
          </a:p>
          <a:p>
            <a:r>
              <a:rPr lang="en-US">
                <a:latin typeface="Calibri" pitchFamily="34" charset="0"/>
              </a:rPr>
              <a:t>       FROM Customers c</a:t>
            </a:r>
          </a:p>
          <a:p>
            <a:r>
              <a:rPr lang="en-US">
                <a:latin typeface="Calibri" pitchFamily="34" charset="0"/>
              </a:rPr>
              <a:t>       WHERE c.City = @p0");</a:t>
            </a:r>
          </a:p>
          <a:p>
            <a:r>
              <a:rPr lang="en-US">
                <a:latin typeface="Calibri" pitchFamily="34" charset="0"/>
              </a:rPr>
              <a:t>cmd.Parameters.AddWithValue("@p0", "London“);</a:t>
            </a:r>
          </a:p>
          <a:p>
            <a:r>
              <a:rPr lang="en-US">
                <a:latin typeface="Calibri" pitchFamily="34" charset="0"/>
              </a:rPr>
              <a:t>DataReader dr = c.Execute(cmd);</a:t>
            </a:r>
          </a:p>
          <a:p>
            <a:r>
              <a:rPr lang="en-US">
                <a:latin typeface="Calibri" pitchFamily="34" charset="0"/>
              </a:rPr>
              <a:t>while (dr.Read()) {</a:t>
            </a:r>
          </a:p>
          <a:p>
            <a:r>
              <a:rPr lang="en-US">
                <a:latin typeface="Calibri" pitchFamily="34" charset="0"/>
              </a:rPr>
              <a:t>    string name = dr.GetString(0);</a:t>
            </a:r>
          </a:p>
          <a:p>
            <a:r>
              <a:rPr lang="en-US">
                <a:latin typeface="Calibri" pitchFamily="34" charset="0"/>
              </a:rPr>
              <a:t>    string phone = dr.GetString(1);</a:t>
            </a:r>
          </a:p>
          <a:p>
            <a:r>
              <a:rPr lang="en-US">
                <a:latin typeface="Calibri" pitchFamily="34" charset="0"/>
              </a:rPr>
              <a:t>    DateTime date = dr.GetDateTime(2);</a:t>
            </a:r>
          </a:p>
          <a:p>
            <a:r>
              <a:rPr lang="en-US">
                <a:latin typeface="Calibri" pitchFamily="34" charset="0"/>
              </a:rPr>
              <a:t>}</a:t>
            </a:r>
          </a:p>
          <a:p>
            <a:r>
              <a:rPr lang="en-US">
                <a:latin typeface="Calibri" pitchFamily="34" charset="0"/>
              </a:rPr>
              <a:t>dr.Close();</a:t>
            </a:r>
          </a:p>
        </p:txBody>
      </p:sp>
      <p:sp>
        <p:nvSpPr>
          <p:cNvPr id="368645" name="AutoShape 5"/>
          <p:cNvSpPr>
            <a:spLocks noChangeArrowheads="1"/>
          </p:cNvSpPr>
          <p:nvPr/>
        </p:nvSpPr>
        <p:spPr bwMode="auto">
          <a:xfrm>
            <a:off x="6227763" y="1773238"/>
            <a:ext cx="1905000" cy="838200"/>
          </a:xfrm>
          <a:prstGeom prst="wedgeRoundRectCallout">
            <a:avLst>
              <a:gd name="adj1" fmla="val -107750"/>
              <a:gd name="adj2" fmla="val 79546"/>
              <a:gd name="adj3" fmla="val 16667"/>
            </a:avLst>
          </a:prstGeom>
          <a:solidFill>
            <a:schemeClr val="folHlink">
              <a:alpha val="50195"/>
            </a:schemeClr>
          </a:solidFill>
          <a:ln w="12700">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Queries in quotes</a:t>
            </a:r>
          </a:p>
        </p:txBody>
      </p:sp>
      <p:sp>
        <p:nvSpPr>
          <p:cNvPr id="368646" name="AutoShape 6"/>
          <p:cNvSpPr>
            <a:spLocks noChangeArrowheads="1"/>
          </p:cNvSpPr>
          <p:nvPr/>
        </p:nvSpPr>
        <p:spPr bwMode="auto">
          <a:xfrm>
            <a:off x="6227763" y="2852738"/>
            <a:ext cx="1905000" cy="838200"/>
          </a:xfrm>
          <a:prstGeom prst="wedgeRoundRectCallout">
            <a:avLst>
              <a:gd name="adj1" fmla="val -86500"/>
              <a:gd name="adj2" fmla="val 57574"/>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Loosely bound arguments</a:t>
            </a:r>
          </a:p>
        </p:txBody>
      </p:sp>
      <p:sp>
        <p:nvSpPr>
          <p:cNvPr id="368647" name="AutoShape 7"/>
          <p:cNvSpPr>
            <a:spLocks noChangeArrowheads="1"/>
          </p:cNvSpPr>
          <p:nvPr/>
        </p:nvSpPr>
        <p:spPr bwMode="auto">
          <a:xfrm>
            <a:off x="6227763" y="3933825"/>
            <a:ext cx="1905000" cy="838200"/>
          </a:xfrm>
          <a:prstGeom prst="wedgeRoundRectCallout">
            <a:avLst>
              <a:gd name="adj1" fmla="val -126333"/>
              <a:gd name="adj2" fmla="val 30870"/>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Loosely typed result sets</a:t>
            </a:r>
          </a:p>
        </p:txBody>
      </p:sp>
      <p:sp>
        <p:nvSpPr>
          <p:cNvPr id="368648" name="AutoShape 8"/>
          <p:cNvSpPr>
            <a:spLocks noChangeArrowheads="1"/>
          </p:cNvSpPr>
          <p:nvPr/>
        </p:nvSpPr>
        <p:spPr bwMode="auto">
          <a:xfrm>
            <a:off x="6227763" y="5013325"/>
            <a:ext cx="1905000" cy="838200"/>
          </a:xfrm>
          <a:prstGeom prst="wedgeRoundRectCallout">
            <a:avLst>
              <a:gd name="adj1" fmla="val -111083"/>
              <a:gd name="adj2" fmla="val -17616"/>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No compile time checks</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45"/>
                                        </p:tgtEl>
                                        <p:attrNameLst>
                                          <p:attrName>style.visibility</p:attrName>
                                        </p:attrNameLst>
                                      </p:cBhvr>
                                      <p:to>
                                        <p:strVal val="visible"/>
                                      </p:to>
                                    </p:set>
                                    <p:animEffect transition="in" filter="fade">
                                      <p:cBhvr>
                                        <p:cTn id="7" dur="500"/>
                                        <p:tgtEl>
                                          <p:spTgt spid="3686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46"/>
                                        </p:tgtEl>
                                        <p:attrNameLst>
                                          <p:attrName>style.visibility</p:attrName>
                                        </p:attrNameLst>
                                      </p:cBhvr>
                                      <p:to>
                                        <p:strVal val="visible"/>
                                      </p:to>
                                    </p:set>
                                    <p:animEffect transition="in" filter="fade">
                                      <p:cBhvr>
                                        <p:cTn id="12" dur="500"/>
                                        <p:tgtEl>
                                          <p:spTgt spid="36864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8647"/>
                                        </p:tgtEl>
                                        <p:attrNameLst>
                                          <p:attrName>style.visibility</p:attrName>
                                        </p:attrNameLst>
                                      </p:cBhvr>
                                      <p:to>
                                        <p:strVal val="visible"/>
                                      </p:to>
                                    </p:set>
                                    <p:animEffect transition="in" filter="fade">
                                      <p:cBhvr>
                                        <p:cTn id="17" dur="500"/>
                                        <p:tgtEl>
                                          <p:spTgt spid="36864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8648"/>
                                        </p:tgtEl>
                                        <p:attrNameLst>
                                          <p:attrName>style.visibility</p:attrName>
                                        </p:attrNameLst>
                                      </p:cBhvr>
                                      <p:to>
                                        <p:strVal val="visible"/>
                                      </p:to>
                                    </p:set>
                                    <p:animEffect transition="in" filter="fade">
                                      <p:cBhvr>
                                        <p:cTn id="22" dur="500"/>
                                        <p:tgtEl>
                                          <p:spTgt spid="368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5" grpId="0" animBg="1"/>
      <p:bldP spid="368646" grpId="0" animBg="1"/>
      <p:bldP spid="368647" grpId="0" animBg="1"/>
      <p:bldP spid="36864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685800" y="1981200"/>
            <a:ext cx="5038725" cy="2208213"/>
          </a:xfrm>
          <a:prstGeom prst="rect">
            <a:avLst/>
          </a:prstGeom>
          <a:solidFill>
            <a:srgbClr val="808080">
              <a:alpha val="34117"/>
            </a:srgbClr>
          </a:solidFill>
          <a:ln w="12700" cap="rnd" algn="ctr">
            <a:solidFill>
              <a:schemeClr val="tx1"/>
            </a:solidFill>
            <a:prstDash val="sysDot"/>
            <a:miter lim="800000"/>
            <a:headEnd/>
            <a:tailEnd/>
          </a:ln>
        </p:spPr>
        <p:txBody>
          <a:bodyPr lIns="182880" tIns="137160" rIns="182880" bIns="137160">
            <a:spAutoFit/>
          </a:bodyPr>
          <a:lstStyle/>
          <a:p>
            <a:r>
              <a:rPr lang="en-US">
                <a:latin typeface="Calibri" pitchFamily="34" charset="0"/>
              </a:rPr>
              <a:t>public class Customer { … }</a:t>
            </a:r>
          </a:p>
          <a:p>
            <a:endParaRPr lang="en-US">
              <a:latin typeface="Calibri" pitchFamily="34" charset="0"/>
            </a:endParaRPr>
          </a:p>
          <a:p>
            <a:r>
              <a:rPr lang="en-US">
                <a:latin typeface="Calibri" pitchFamily="34" charset="0"/>
              </a:rPr>
              <a:t>public class Northwind : DataContext</a:t>
            </a:r>
          </a:p>
          <a:p>
            <a:r>
              <a:rPr lang="en-US">
                <a:latin typeface="Calibri" pitchFamily="34" charset="0"/>
              </a:rPr>
              <a:t>{</a:t>
            </a:r>
          </a:p>
          <a:p>
            <a:r>
              <a:rPr lang="en-US">
                <a:latin typeface="Calibri" pitchFamily="34" charset="0"/>
              </a:rPr>
              <a:t>    public Table&lt;Customer&gt; Customers;</a:t>
            </a:r>
          </a:p>
          <a:p>
            <a:r>
              <a:rPr lang="en-US">
                <a:latin typeface="Calibri" pitchFamily="34" charset="0"/>
              </a:rPr>
              <a:t>    …</a:t>
            </a:r>
          </a:p>
          <a:p>
            <a:r>
              <a:rPr lang="en-US">
                <a:latin typeface="Calibri" pitchFamily="34" charset="0"/>
              </a:rPr>
              <a:t>}</a:t>
            </a:r>
          </a:p>
        </p:txBody>
      </p:sp>
      <p:sp>
        <p:nvSpPr>
          <p:cNvPr id="370691" name="Rectangle 3"/>
          <p:cNvSpPr>
            <a:spLocks noChangeArrowheads="1"/>
          </p:cNvSpPr>
          <p:nvPr/>
        </p:nvSpPr>
        <p:spPr bwMode="auto">
          <a:xfrm>
            <a:off x="685800" y="4343400"/>
            <a:ext cx="5038725" cy="1658938"/>
          </a:xfrm>
          <a:prstGeom prst="rect">
            <a:avLst/>
          </a:prstGeom>
          <a:solidFill>
            <a:srgbClr val="808080">
              <a:alpha val="34117"/>
            </a:srgbClr>
          </a:solidFill>
          <a:ln w="12700" cap="rnd" algn="ctr">
            <a:solidFill>
              <a:schemeClr val="tx1"/>
            </a:solidFill>
            <a:prstDash val="sysDot"/>
            <a:miter lim="800000"/>
            <a:headEnd/>
            <a:tailEnd/>
          </a:ln>
        </p:spPr>
        <p:txBody>
          <a:bodyPr lIns="182880" tIns="137160" rIns="182880" bIns="137160">
            <a:spAutoFit/>
          </a:bodyPr>
          <a:lstStyle/>
          <a:p>
            <a:r>
              <a:rPr lang="en-US">
                <a:latin typeface="Calibri" pitchFamily="34" charset="0"/>
              </a:rPr>
              <a:t>Northwind db = new Northwind(…);</a:t>
            </a:r>
          </a:p>
          <a:p>
            <a:r>
              <a:rPr lang="en-US">
                <a:latin typeface="Calibri" pitchFamily="34" charset="0"/>
              </a:rPr>
              <a:t>var contacts =</a:t>
            </a:r>
          </a:p>
          <a:p>
            <a:r>
              <a:rPr lang="en-US">
                <a:latin typeface="Calibri" pitchFamily="34" charset="0"/>
              </a:rPr>
              <a:t>    from c in db.Customers</a:t>
            </a:r>
          </a:p>
          <a:p>
            <a:r>
              <a:rPr lang="en-US">
                <a:latin typeface="Calibri" pitchFamily="34" charset="0"/>
              </a:rPr>
              <a:t>    where c.City == "London"</a:t>
            </a:r>
          </a:p>
          <a:p>
            <a:r>
              <a:rPr lang="en-US">
                <a:latin typeface="Calibri" pitchFamily="34" charset="0"/>
              </a:rPr>
              <a:t>    select new { c.Name, c.Phone };</a:t>
            </a:r>
          </a:p>
        </p:txBody>
      </p:sp>
      <p:sp>
        <p:nvSpPr>
          <p:cNvPr id="370692" name="Rectangle 4"/>
          <p:cNvSpPr>
            <a:spLocks noGrp="1" noChangeArrowheads="1"/>
          </p:cNvSpPr>
          <p:nvPr>
            <p:ph type="title"/>
          </p:nvPr>
        </p:nvSpPr>
        <p:spPr/>
        <p:txBody>
          <a:bodyPr>
            <a:normAutofit fontScale="90000"/>
          </a:bodyPr>
          <a:lstStyle/>
          <a:p>
            <a:pPr fontAlgn="auto">
              <a:spcAft>
                <a:spcPts val="0"/>
              </a:spcAft>
              <a:defRPr/>
            </a:pPr>
            <a:r>
              <a:rPr lang="en-US"/>
              <a:t>LINQ to SQL</a:t>
            </a:r>
            <a:br>
              <a:rPr lang="en-US"/>
            </a:br>
            <a:r>
              <a:rPr lang="en-US" sz="3200">
                <a:solidFill>
                  <a:schemeClr val="tx1"/>
                </a:solidFill>
              </a:rPr>
              <a:t>Accessing data with LINQ</a:t>
            </a:r>
          </a:p>
        </p:txBody>
      </p:sp>
      <p:sp>
        <p:nvSpPr>
          <p:cNvPr id="370694" name="AutoShape 6"/>
          <p:cNvSpPr>
            <a:spLocks noChangeArrowheads="1"/>
          </p:cNvSpPr>
          <p:nvPr/>
        </p:nvSpPr>
        <p:spPr bwMode="auto">
          <a:xfrm>
            <a:off x="5580063" y="1628775"/>
            <a:ext cx="1905000" cy="838200"/>
          </a:xfrm>
          <a:prstGeom prst="wedgeRoundRectCallout">
            <a:avLst>
              <a:gd name="adj1" fmla="val -104500"/>
              <a:gd name="adj2" fmla="val 25190"/>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Classes describe data</a:t>
            </a:r>
          </a:p>
        </p:txBody>
      </p:sp>
      <p:sp>
        <p:nvSpPr>
          <p:cNvPr id="370695" name="AutoShape 7"/>
          <p:cNvSpPr>
            <a:spLocks noChangeArrowheads="1"/>
          </p:cNvSpPr>
          <p:nvPr/>
        </p:nvSpPr>
        <p:spPr bwMode="auto">
          <a:xfrm>
            <a:off x="5580063" y="3644900"/>
            <a:ext cx="1905000" cy="838200"/>
          </a:xfrm>
          <a:prstGeom prst="wedgeRoundRectCallout">
            <a:avLst>
              <a:gd name="adj1" fmla="val -99583"/>
              <a:gd name="adj2" fmla="val 54926"/>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Strongly typed connections</a:t>
            </a:r>
          </a:p>
        </p:txBody>
      </p:sp>
      <p:sp>
        <p:nvSpPr>
          <p:cNvPr id="370696" name="AutoShape 8"/>
          <p:cNvSpPr>
            <a:spLocks noChangeArrowheads="1"/>
          </p:cNvSpPr>
          <p:nvPr/>
        </p:nvSpPr>
        <p:spPr bwMode="auto">
          <a:xfrm>
            <a:off x="5580063" y="4652963"/>
            <a:ext cx="1905000" cy="838200"/>
          </a:xfrm>
          <a:prstGeom prst="wedgeRoundRectCallout">
            <a:avLst>
              <a:gd name="adj1" fmla="val -97833"/>
              <a:gd name="adj2" fmla="val 17991"/>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Integrated query syntax</a:t>
            </a:r>
          </a:p>
        </p:txBody>
      </p:sp>
      <p:sp>
        <p:nvSpPr>
          <p:cNvPr id="370697" name="AutoShape 9"/>
          <p:cNvSpPr>
            <a:spLocks noChangeArrowheads="1"/>
          </p:cNvSpPr>
          <p:nvPr/>
        </p:nvSpPr>
        <p:spPr bwMode="auto">
          <a:xfrm>
            <a:off x="5580063" y="5661025"/>
            <a:ext cx="1905000" cy="838200"/>
          </a:xfrm>
          <a:prstGeom prst="wedgeRoundRectCallout">
            <a:avLst>
              <a:gd name="adj1" fmla="val -105167"/>
              <a:gd name="adj2" fmla="val -42236"/>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Strongly typed results</a:t>
            </a:r>
          </a:p>
        </p:txBody>
      </p:sp>
      <p:sp>
        <p:nvSpPr>
          <p:cNvPr id="370698" name="AutoShape 10"/>
          <p:cNvSpPr>
            <a:spLocks noChangeArrowheads="1"/>
          </p:cNvSpPr>
          <p:nvPr/>
        </p:nvSpPr>
        <p:spPr bwMode="auto">
          <a:xfrm>
            <a:off x="5580063" y="2636838"/>
            <a:ext cx="1905000" cy="838200"/>
          </a:xfrm>
          <a:prstGeom prst="wedgeRoundRectCallout">
            <a:avLst>
              <a:gd name="adj1" fmla="val -83750"/>
              <a:gd name="adj2" fmla="val 34468"/>
              <a:gd name="adj3" fmla="val 16667"/>
            </a:avLst>
          </a:prstGeom>
          <a:solidFill>
            <a:schemeClr val="folHlink">
              <a:alpha val="50195"/>
            </a:schemeClr>
          </a:solidFill>
          <a:ln w="12700" algn="ctr">
            <a:solidFill>
              <a:schemeClr val="folHlink"/>
            </a:solidFill>
            <a:miter lim="800000"/>
            <a:headEnd type="none" w="sm" len="sm"/>
            <a:tailEnd type="none" w="sm" len="sm"/>
          </a:ln>
        </p:spPr>
        <p:txBody>
          <a:bodyPr anchor="ctr"/>
          <a:lstStyle/>
          <a:p>
            <a:pPr algn="ctr">
              <a:lnSpc>
                <a:spcPct val="90000"/>
              </a:lnSpc>
            </a:pPr>
            <a:r>
              <a:rPr lang="en-US">
                <a:latin typeface="Calibri" pitchFamily="34" charset="0"/>
              </a:rPr>
              <a:t>Tables are like collections</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0694"/>
                                        </p:tgtEl>
                                        <p:attrNameLst>
                                          <p:attrName>style.visibility</p:attrName>
                                        </p:attrNameLst>
                                      </p:cBhvr>
                                      <p:to>
                                        <p:strVal val="visible"/>
                                      </p:to>
                                    </p:set>
                                    <p:animEffect transition="in" filter="fade">
                                      <p:cBhvr>
                                        <p:cTn id="7" dur="500"/>
                                        <p:tgtEl>
                                          <p:spTgt spid="37069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0698"/>
                                        </p:tgtEl>
                                        <p:attrNameLst>
                                          <p:attrName>style.visibility</p:attrName>
                                        </p:attrNameLst>
                                      </p:cBhvr>
                                      <p:to>
                                        <p:strVal val="visible"/>
                                      </p:to>
                                    </p:set>
                                    <p:animEffect transition="in" filter="fade">
                                      <p:cBhvr>
                                        <p:cTn id="12" dur="500"/>
                                        <p:tgtEl>
                                          <p:spTgt spid="37069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0691"/>
                                        </p:tgtEl>
                                        <p:attrNameLst>
                                          <p:attrName>style.visibility</p:attrName>
                                        </p:attrNameLst>
                                      </p:cBhvr>
                                      <p:to>
                                        <p:strVal val="visible"/>
                                      </p:to>
                                    </p:set>
                                    <p:animEffect transition="in" filter="fade">
                                      <p:cBhvr>
                                        <p:cTn id="17" dur="500"/>
                                        <p:tgtEl>
                                          <p:spTgt spid="37069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0695"/>
                                        </p:tgtEl>
                                        <p:attrNameLst>
                                          <p:attrName>style.visibility</p:attrName>
                                        </p:attrNameLst>
                                      </p:cBhvr>
                                      <p:to>
                                        <p:strVal val="visible"/>
                                      </p:to>
                                    </p:set>
                                    <p:animEffect transition="in" filter="fade">
                                      <p:cBhvr>
                                        <p:cTn id="22" dur="500"/>
                                        <p:tgtEl>
                                          <p:spTgt spid="37069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0696"/>
                                        </p:tgtEl>
                                        <p:attrNameLst>
                                          <p:attrName>style.visibility</p:attrName>
                                        </p:attrNameLst>
                                      </p:cBhvr>
                                      <p:to>
                                        <p:strVal val="visible"/>
                                      </p:to>
                                    </p:set>
                                    <p:animEffect transition="in" filter="fade">
                                      <p:cBhvr>
                                        <p:cTn id="27" dur="500"/>
                                        <p:tgtEl>
                                          <p:spTgt spid="37069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70697"/>
                                        </p:tgtEl>
                                        <p:attrNameLst>
                                          <p:attrName>style.visibility</p:attrName>
                                        </p:attrNameLst>
                                      </p:cBhvr>
                                      <p:to>
                                        <p:strVal val="visible"/>
                                      </p:to>
                                    </p:set>
                                    <p:animEffect transition="in" filter="fade">
                                      <p:cBhvr>
                                        <p:cTn id="32" dur="500"/>
                                        <p:tgtEl>
                                          <p:spTgt spid="3706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691" grpId="0" animBg="1"/>
      <p:bldP spid="370694" grpId="0" animBg="1"/>
      <p:bldP spid="370695" grpId="0" animBg="1"/>
      <p:bldP spid="370696" grpId="0" animBg="1"/>
      <p:bldP spid="370697" grpId="0" animBg="1"/>
      <p:bldP spid="37069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p:txBody>
          <a:bodyPr/>
          <a:lstStyle/>
          <a:p>
            <a:pPr fontAlgn="auto">
              <a:spcAft>
                <a:spcPts val="0"/>
              </a:spcAft>
              <a:defRPr/>
            </a:pPr>
            <a:r>
              <a:rPr lang="en-US"/>
              <a:t>LINQ to SQL</a:t>
            </a:r>
          </a:p>
        </p:txBody>
      </p:sp>
      <p:sp>
        <p:nvSpPr>
          <p:cNvPr id="372739" name="Rectangle 3"/>
          <p:cNvSpPr>
            <a:spLocks noGrp="1" noChangeArrowheads="1"/>
          </p:cNvSpPr>
          <p:nvPr>
            <p:ph idx="1"/>
          </p:nvPr>
        </p:nvSpPr>
        <p:spPr>
          <a:xfrm>
            <a:off x="390525" y="1412875"/>
            <a:ext cx="8356600" cy="4775200"/>
          </a:xfrm>
        </p:spPr>
        <p:txBody>
          <a:bodyPr>
            <a:normAutofit/>
          </a:bodyPr>
          <a:lstStyle/>
          <a:p>
            <a:pPr fontAlgn="auto">
              <a:spcAft>
                <a:spcPts val="0"/>
              </a:spcAft>
              <a:defRPr/>
            </a:pPr>
            <a:r>
              <a:rPr lang="en-US"/>
              <a:t>Language integrated data access</a:t>
            </a:r>
          </a:p>
          <a:p>
            <a:pPr lvl="1" fontAlgn="auto">
              <a:spcAft>
                <a:spcPts val="0"/>
              </a:spcAft>
              <a:defRPr/>
            </a:pPr>
            <a:r>
              <a:rPr lang="en-US"/>
              <a:t>Maps tables and rows to classes and objects</a:t>
            </a:r>
          </a:p>
          <a:p>
            <a:pPr lvl="1" fontAlgn="auto">
              <a:spcAft>
                <a:spcPts val="0"/>
              </a:spcAft>
              <a:defRPr/>
            </a:pPr>
            <a:r>
              <a:rPr lang="en-US"/>
              <a:t>Builds on ADO.NET and .NET Transactions</a:t>
            </a:r>
          </a:p>
          <a:p>
            <a:pPr fontAlgn="auto">
              <a:spcAft>
                <a:spcPts val="0"/>
              </a:spcAft>
              <a:defRPr/>
            </a:pPr>
            <a:r>
              <a:rPr lang="en-US"/>
              <a:t>Mapping</a:t>
            </a:r>
          </a:p>
          <a:p>
            <a:pPr lvl="1" fontAlgn="auto">
              <a:spcAft>
                <a:spcPts val="0"/>
              </a:spcAft>
              <a:defRPr/>
            </a:pPr>
            <a:r>
              <a:rPr lang="en-US"/>
              <a:t>Encoded in attributes or external XML file</a:t>
            </a:r>
          </a:p>
          <a:p>
            <a:pPr lvl="1" fontAlgn="auto">
              <a:spcAft>
                <a:spcPts val="0"/>
              </a:spcAft>
              <a:defRPr/>
            </a:pPr>
            <a:r>
              <a:rPr lang="en-US"/>
              <a:t>Relationships map to properties</a:t>
            </a:r>
          </a:p>
          <a:p>
            <a:pPr fontAlgn="auto">
              <a:spcAft>
                <a:spcPts val="0"/>
              </a:spcAft>
              <a:defRPr/>
            </a:pPr>
            <a:r>
              <a:rPr lang="en-US"/>
              <a:t>Persistence</a:t>
            </a:r>
          </a:p>
          <a:p>
            <a:pPr lvl="1" fontAlgn="auto">
              <a:spcAft>
                <a:spcPts val="0"/>
              </a:spcAft>
              <a:defRPr/>
            </a:pPr>
            <a:r>
              <a:rPr lang="en-US"/>
              <a:t>Automatic change tracking</a:t>
            </a:r>
          </a:p>
          <a:p>
            <a:pPr lvl="1" fontAlgn="auto">
              <a:spcAft>
                <a:spcPts val="0"/>
              </a:spcAft>
              <a:defRPr/>
            </a:pPr>
            <a:r>
              <a:rPr lang="en-US"/>
              <a:t>Updates through SQL or stored procedures</a:t>
            </a:r>
          </a:p>
        </p:txBody>
      </p:sp>
    </p:spTree>
    <p:custDataLst>
      <p:tags r:id="rId1"/>
    </p:custData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smtClean="0"/>
              <a:t>DataContext</a:t>
            </a:r>
            <a:endParaRPr lang="en-US" dirty="0"/>
          </a:p>
        </p:txBody>
      </p:sp>
      <p:sp>
        <p:nvSpPr>
          <p:cNvPr id="8" name="Content Placeholder 7"/>
          <p:cNvSpPr>
            <a:spLocks noGrp="1"/>
          </p:cNvSpPr>
          <p:nvPr>
            <p:ph idx="1"/>
          </p:nvPr>
        </p:nvSpPr>
        <p:spPr/>
        <p:txBody>
          <a:bodyPr>
            <a:normAutofit fontScale="47500" lnSpcReduction="20000"/>
          </a:bodyPr>
          <a:lstStyle/>
          <a:p>
            <a:pPr>
              <a:buFont typeface="Arial" pitchFamily="34" charset="0"/>
              <a:buChar char="•"/>
            </a:pPr>
            <a:r>
              <a:rPr lang="en-US" sz="3200" dirty="0" smtClean="0"/>
              <a:t>A </a:t>
            </a:r>
            <a:r>
              <a:rPr lang="en-US" sz="3200" b="1" dirty="0" err="1" smtClean="0">
                <a:solidFill>
                  <a:schemeClr val="accent1">
                    <a:lumMod val="75000"/>
                  </a:schemeClr>
                </a:solidFill>
              </a:rPr>
              <a:t>DataContext</a:t>
            </a:r>
            <a:r>
              <a:rPr lang="en-US" sz="3200" dirty="0" smtClean="0"/>
              <a:t> is used to scope changes made to classes defined by LINQ to SQL</a:t>
            </a:r>
            <a:br>
              <a:rPr lang="en-US" sz="3200" dirty="0" smtClean="0"/>
            </a:br>
            <a:endParaRPr lang="en-US" sz="3200" dirty="0" smtClean="0"/>
          </a:p>
          <a:p>
            <a:pPr>
              <a:buFont typeface="Arial" pitchFamily="34" charset="0"/>
              <a:buChar char="•"/>
            </a:pPr>
            <a:r>
              <a:rPr lang="en-US" sz="3200" dirty="0" smtClean="0"/>
              <a:t> A </a:t>
            </a:r>
            <a:r>
              <a:rPr lang="en-US" sz="3200" b="1" dirty="0" err="1" smtClean="0">
                <a:solidFill>
                  <a:schemeClr val="accent1">
                    <a:lumMod val="75000"/>
                  </a:schemeClr>
                </a:solidFill>
              </a:rPr>
              <a:t>DataContext</a:t>
            </a:r>
            <a:r>
              <a:rPr lang="en-US" sz="3200" dirty="0" smtClean="0"/>
              <a:t> is responsible for keeping references to all LINQ to SQL classes, their properties, and foreign key relationships.</a:t>
            </a:r>
            <a:br>
              <a:rPr lang="en-US" sz="3200" dirty="0" smtClean="0"/>
            </a:br>
            <a:endParaRPr lang="en-US" sz="3200" dirty="0" smtClean="0"/>
          </a:p>
          <a:p>
            <a:pPr>
              <a:buFont typeface="Arial" pitchFamily="34" charset="0"/>
              <a:buChar char="•"/>
            </a:pPr>
            <a:r>
              <a:rPr lang="en-US" sz="3200" dirty="0" smtClean="0"/>
              <a:t> A </a:t>
            </a:r>
            <a:r>
              <a:rPr lang="en-US" sz="3200" b="1" dirty="0" err="1" smtClean="0">
                <a:solidFill>
                  <a:schemeClr val="accent1">
                    <a:lumMod val="75000"/>
                  </a:schemeClr>
                </a:solidFill>
              </a:rPr>
              <a:t>DataContext</a:t>
            </a:r>
            <a:r>
              <a:rPr lang="en-US" sz="3200" dirty="0" smtClean="0"/>
              <a:t> is not meant to be kept around; we want to create a new context for every “unit of work” to avoid concurrency issues. There are multiple ways to approach this.</a:t>
            </a:r>
            <a:br>
              <a:rPr lang="en-US" sz="3200" dirty="0" smtClean="0"/>
            </a:br>
            <a:endParaRPr lang="en-US" sz="3200" dirty="0" smtClean="0"/>
          </a:p>
          <a:p>
            <a:pPr>
              <a:buFont typeface="Arial" pitchFamily="34" charset="0"/>
              <a:buChar char="•"/>
            </a:pPr>
            <a:r>
              <a:rPr lang="en-US" sz="3200" dirty="0" smtClean="0"/>
              <a:t> A </a:t>
            </a:r>
            <a:r>
              <a:rPr lang="en-US" sz="3200" b="1" dirty="0" err="1" smtClean="0">
                <a:solidFill>
                  <a:schemeClr val="accent1">
                    <a:lumMod val="75000"/>
                  </a:schemeClr>
                </a:solidFill>
              </a:rPr>
              <a:t>DataContext</a:t>
            </a:r>
            <a:r>
              <a:rPr lang="en-US" sz="3200" dirty="0" smtClean="0"/>
              <a:t> is the API to the database, but at this stage it does not contain any business logic that is not implied by the database schema.</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DataContext</a:t>
            </a:r>
            <a:endParaRPr lang="en-US" dirty="0"/>
          </a:p>
        </p:txBody>
      </p:sp>
      <p:sp>
        <p:nvSpPr>
          <p:cNvPr id="4" name="Rectangle 3"/>
          <p:cNvSpPr/>
          <p:nvPr/>
        </p:nvSpPr>
        <p:spPr>
          <a:xfrm>
            <a:off x="2286000" y="2828836"/>
            <a:ext cx="4572000" cy="369332"/>
          </a:xfrm>
          <a:prstGeom prst="rect">
            <a:avLst/>
          </a:prstGeom>
        </p:spPr>
        <p:txBody>
          <a:bodyPr>
            <a:spAutoFit/>
          </a:bodyPr>
          <a:lstStyle/>
          <a:p>
            <a:endParaRPr lang="en-US" dirty="0"/>
          </a:p>
        </p:txBody>
      </p:sp>
      <p:sp>
        <p:nvSpPr>
          <p:cNvPr id="5" name="Flowchart: Process 4"/>
          <p:cNvSpPr/>
          <p:nvPr/>
        </p:nvSpPr>
        <p:spPr>
          <a:xfrm>
            <a:off x="357158" y="2071678"/>
            <a:ext cx="8643998" cy="307183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NorthwindDataContext</a:t>
            </a:r>
            <a:r>
              <a:rPr lang="en-US" dirty="0" smtClean="0"/>
              <a:t> context = new </a:t>
            </a:r>
            <a:r>
              <a:rPr lang="en-US" dirty="0" err="1" smtClean="0"/>
              <a:t>NorthwindDataContext</a:t>
            </a:r>
            <a:r>
              <a:rPr lang="en-US" dirty="0" smtClean="0"/>
              <a:t>("server=.; database=</a:t>
            </a:r>
            <a:r>
              <a:rPr lang="en-US" dirty="0" err="1" smtClean="0"/>
              <a:t>northwind</a:t>
            </a:r>
            <a:r>
              <a:rPr lang="en-US" dirty="0" smtClean="0"/>
              <a:t>; integrated security=true");</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a:t>
            </a:r>
            <a:r>
              <a:rPr lang="en-US" dirty="0" err="1" smtClean="0"/>
              <a:t>DataContext</a:t>
            </a:r>
            <a:endParaRPr lang="en-US" dirty="0"/>
          </a:p>
        </p:txBody>
      </p:sp>
      <p:sp>
        <p:nvSpPr>
          <p:cNvPr id="3" name="Content Placeholder 2"/>
          <p:cNvSpPr>
            <a:spLocks noGrp="1"/>
          </p:cNvSpPr>
          <p:nvPr>
            <p:ph idx="1"/>
          </p:nvPr>
        </p:nvSpPr>
        <p:spPr/>
        <p:txBody>
          <a:bodyPr>
            <a:normAutofit/>
          </a:bodyPr>
          <a:lstStyle/>
          <a:p>
            <a:r>
              <a:rPr lang="en-US" dirty="0" smtClean="0"/>
              <a:t>Inherit from </a:t>
            </a:r>
            <a:r>
              <a:rPr lang="en-US" dirty="0" err="1" smtClean="0"/>
              <a:t>DataContext</a:t>
            </a:r>
            <a:endParaRPr lang="en-US" dirty="0" smtClean="0"/>
          </a:p>
          <a:p>
            <a:r>
              <a:rPr lang="en-US" dirty="0" smtClean="0"/>
              <a:t>Override Constructor(s)</a:t>
            </a:r>
          </a:p>
          <a:p>
            <a:pPr>
              <a:buNone/>
            </a:pPr>
            <a:endParaRPr lang="en-US" dirty="0"/>
          </a:p>
        </p:txBody>
      </p:sp>
      <p:sp>
        <p:nvSpPr>
          <p:cNvPr id="4" name="Flowchart: Process 3"/>
          <p:cNvSpPr/>
          <p:nvPr/>
        </p:nvSpPr>
        <p:spPr>
          <a:xfrm>
            <a:off x="1000100" y="2857496"/>
            <a:ext cx="6429420" cy="307183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dirty="0" smtClean="0"/>
              <a:t>[Database(Name = “</a:t>
            </a:r>
            <a:r>
              <a:rPr lang="en-US" dirty="0" err="1" smtClean="0"/>
              <a:t>MyDB</a:t>
            </a:r>
            <a:r>
              <a:rPr lang="en-US" dirty="0" smtClean="0"/>
              <a:t>")]</a:t>
            </a:r>
          </a:p>
          <a:p>
            <a:pPr>
              <a:buNone/>
            </a:pPr>
            <a:r>
              <a:rPr lang="en-US" dirty="0" smtClean="0"/>
              <a:t>public class </a:t>
            </a:r>
            <a:r>
              <a:rPr lang="en-US" dirty="0" err="1" smtClean="0"/>
              <a:t>MyDataContext</a:t>
            </a:r>
            <a:r>
              <a:rPr lang="en-US" dirty="0" smtClean="0"/>
              <a:t> : </a:t>
            </a:r>
            <a:r>
              <a:rPr lang="en-US" dirty="0" err="1" smtClean="0"/>
              <a:t>DataContext</a:t>
            </a:r>
            <a:endParaRPr lang="en-US" dirty="0" smtClean="0"/>
          </a:p>
          <a:p>
            <a:pPr>
              <a:buNone/>
            </a:pPr>
            <a:r>
              <a:rPr lang="en-US" dirty="0" smtClean="0"/>
              <a:t>{</a:t>
            </a:r>
          </a:p>
          <a:p>
            <a:pPr>
              <a:buNone/>
            </a:pPr>
            <a:r>
              <a:rPr lang="en-US" dirty="0" smtClean="0"/>
              <a:t>        public </a:t>
            </a:r>
            <a:r>
              <a:rPr lang="en-US" dirty="0" err="1" smtClean="0"/>
              <a:t>MyDataContext</a:t>
            </a:r>
            <a:r>
              <a:rPr lang="en-US" dirty="0" smtClean="0"/>
              <a:t>(string </a:t>
            </a:r>
            <a:r>
              <a:rPr lang="en-US" dirty="0" err="1" smtClean="0"/>
              <a:t>connString</a:t>
            </a:r>
            <a:r>
              <a:rPr lang="en-US" dirty="0" smtClean="0"/>
              <a:t>) </a:t>
            </a:r>
          </a:p>
          <a:p>
            <a:pPr>
              <a:buNone/>
            </a:pPr>
            <a:r>
              <a:rPr lang="en-US" dirty="0" smtClean="0"/>
              <a:t>		: base(</a:t>
            </a:r>
            <a:r>
              <a:rPr lang="en-US" dirty="0" err="1" smtClean="0"/>
              <a:t>connString</a:t>
            </a:r>
            <a:r>
              <a:rPr lang="en-US" dirty="0" smtClean="0"/>
              <a:t>)</a:t>
            </a:r>
          </a:p>
          <a:p>
            <a:pPr>
              <a:buNone/>
            </a:pPr>
            <a:r>
              <a:rPr lang="en-US" dirty="0" smtClean="0"/>
              <a:t>        {</a:t>
            </a:r>
          </a:p>
          <a:p>
            <a:pPr>
              <a:buNone/>
            </a:pPr>
            <a:r>
              <a:rPr lang="en-US" dirty="0" smtClean="0"/>
              <a:t>        }</a:t>
            </a:r>
          </a:p>
          <a:p>
            <a:pPr>
              <a:buNone/>
            </a:pPr>
            <a:r>
              <a:rPr lang="en-US" dirty="0" smtClean="0"/>
              <a:t>}</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1.4|8.9|8.9|6.3"/>
</p:tagLst>
</file>

<file path=ppt/tags/tag2.xml><?xml version="1.0" encoding="utf-8"?>
<p:tagLst xmlns:a="http://schemas.openxmlformats.org/drawingml/2006/main" xmlns:r="http://schemas.openxmlformats.org/officeDocument/2006/relationships" xmlns:p="http://schemas.openxmlformats.org/presentationml/2006/main">
  <p:tag name="TIMING" val="|5.4|16|25.9|17.8|1.3|7.5"/>
</p:tagLst>
</file>

<file path=ppt/tags/tag3.xml><?xml version="1.0" encoding="utf-8"?>
<p:tagLst xmlns:a="http://schemas.openxmlformats.org/drawingml/2006/main" xmlns:r="http://schemas.openxmlformats.org/officeDocument/2006/relationships" xmlns:p="http://schemas.openxmlformats.org/presentationml/2006/main">
  <p:tag name="TIMING" val="|1.4|28.2|12.3"/>
</p:tagLst>
</file>

<file path=ppt/theme/theme1.xml><?xml version="1.0" encoding="utf-8"?>
<a:theme xmlns:a="http://schemas.openxmlformats.org/drawingml/2006/main" name="Theme1">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1542</TotalTime>
  <Words>1692</Words>
  <Application>Microsoft Office PowerPoint</Application>
  <PresentationFormat>On-screen Show (4:3)</PresentationFormat>
  <Paragraphs>350</Paragraphs>
  <Slides>34</Slides>
  <Notes>3</Notes>
  <HiddenSlides>2</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Theme1</vt:lpstr>
      <vt:lpstr>Slide 1</vt:lpstr>
      <vt:lpstr>Agenda</vt:lpstr>
      <vt:lpstr>Introduction</vt:lpstr>
      <vt:lpstr>LINQ to SQL Accessing data today</vt:lpstr>
      <vt:lpstr>LINQ to SQL Accessing data with LINQ</vt:lpstr>
      <vt:lpstr>LINQ to SQL</vt:lpstr>
      <vt:lpstr>DataContext</vt:lpstr>
      <vt:lpstr>DataContext</vt:lpstr>
      <vt:lpstr>Defining DataContext</vt:lpstr>
      <vt:lpstr>Creating DataContext</vt:lpstr>
      <vt:lpstr>DataContext Demo</vt:lpstr>
      <vt:lpstr>LINQ Queries</vt:lpstr>
      <vt:lpstr>LINQ Queries</vt:lpstr>
      <vt:lpstr>join Query</vt:lpstr>
      <vt:lpstr>Outer Joins</vt:lpstr>
      <vt:lpstr>JOIN DEMO</vt:lpstr>
      <vt:lpstr>Inner Joins</vt:lpstr>
      <vt:lpstr>Attribute Mapping</vt:lpstr>
      <vt:lpstr>Attribute Mapping Demo</vt:lpstr>
      <vt:lpstr>XML Mapping</vt:lpstr>
      <vt:lpstr>Sample xml mapping file</vt:lpstr>
      <vt:lpstr>XML Mapping Demo</vt:lpstr>
      <vt:lpstr>Code Generation Tools</vt:lpstr>
      <vt:lpstr>SQLMetal Demo</vt:lpstr>
      <vt:lpstr> LINQ Associations</vt:lpstr>
      <vt:lpstr>Association Thru XMLMapping</vt:lpstr>
      <vt:lpstr>Association Demo</vt:lpstr>
      <vt:lpstr>Call StoreProcedures</vt:lpstr>
      <vt:lpstr>LINQ to Entities</vt:lpstr>
      <vt:lpstr>LINQ to Entities..contd.</vt:lpstr>
      <vt:lpstr>LINQ to DataSets</vt:lpstr>
      <vt:lpstr>Feedback / QnA</vt:lpstr>
      <vt:lpstr>Contact (optional slide)</vt:lpstr>
      <vt:lpstr>Slide 34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Sanjay Vyas</dc:creator>
  <cp:lastModifiedBy>Sarang Datye</cp:lastModifiedBy>
  <cp:revision>98</cp:revision>
  <dcterms:created xsi:type="dcterms:W3CDTF">2008-03-24T23:51:52Z</dcterms:created>
  <dcterms:modified xsi:type="dcterms:W3CDTF">2008-09-17T05:21:35Z</dcterms:modified>
</cp:coreProperties>
</file>