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17"/>
  </p:notesMasterIdLst>
  <p:handoutMasterIdLst>
    <p:handoutMasterId r:id="rId18"/>
  </p:handoutMasterIdLst>
  <p:sldIdLst>
    <p:sldId id="256" r:id="rId5"/>
    <p:sldId id="270" r:id="rId6"/>
    <p:sldId id="260" r:id="rId7"/>
    <p:sldId id="264" r:id="rId8"/>
    <p:sldId id="265" r:id="rId9"/>
    <p:sldId id="266" r:id="rId10"/>
    <p:sldId id="267" r:id="rId11"/>
    <p:sldId id="268" r:id="rId12"/>
    <p:sldId id="261" r:id="rId13"/>
    <p:sldId id="262" r:id="rId14"/>
    <p:sldId id="263" r:id="rId15"/>
    <p:sldId id="259" r:id="rId16"/>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15" autoAdjust="0"/>
    <p:restoredTop sz="96105" autoAdjust="0"/>
  </p:normalViewPr>
  <p:slideViewPr>
    <p:cSldViewPr>
      <p:cViewPr varScale="1">
        <p:scale>
          <a:sx n="72" d="100"/>
          <a:sy n="72" d="100"/>
        </p:scale>
        <p:origin x="-456" y="-90"/>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9/17/2008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icrosoft.com/downloads/details.aspx?FamilyID=6bb41456-9378-4746-b502-b4c5f7182203&amp;DisplayLang=en" TargetMode="External"/><Relationship Id="rId2" Type="http://schemas.openxmlformats.org/officeDocument/2006/relationships/hyperlink" Target="http://www.microsoft.com/downloads/details.aspx?FamilyID=c15d210d-a926-46a8-a586-31f8a2e576fe&amp;DisplayLang=en" TargetMode="External"/><Relationship Id="rId1" Type="http://schemas.openxmlformats.org/officeDocument/2006/relationships/slideLayout" Target="../slideLayouts/slideLayout2.xml"/><Relationship Id="rId4" Type="http://schemas.openxmlformats.org/officeDocument/2006/relationships/hyperlink" Target="http://blogs.msdn.com/sarafor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b="1" smtClean="0">
                <a:effectLst/>
              </a:rPr>
              <a:t>Know your tools better:</a:t>
            </a:r>
            <a:r>
              <a:rPr smtClean="0">
                <a:effectLst/>
              </a:rPr>
              <a:t/>
            </a:r>
            <a:br>
              <a:rPr smtClean="0">
                <a:effectLst/>
              </a:rPr>
            </a:br>
            <a:r>
              <a:rPr sz="2800" b="1" smtClean="0">
                <a:effectLst/>
              </a:rPr>
              <a:t>Tips and tricks on how to enhance .NET development using VS 2008 and other tools</a:t>
            </a:r>
            <a:endParaRPr lang="en-US" dirty="0">
              <a:effectLst/>
            </a:endParaRPr>
          </a:p>
        </p:txBody>
      </p:sp>
      <p:sp>
        <p:nvSpPr>
          <p:cNvPr id="3" name="Subtitle 2"/>
          <p:cNvSpPr>
            <a:spLocks noGrp="1"/>
          </p:cNvSpPr>
          <p:nvPr>
            <p:ph type="subTitle" idx="1"/>
          </p:nvPr>
        </p:nvSpPr>
        <p:spPr/>
        <p:txBody>
          <a:bodyPr/>
          <a:lstStyle/>
          <a:p>
            <a:r>
              <a:rPr lang="en-US" dirty="0" smtClean="0"/>
              <a:t>Bijoy Singhal</a:t>
            </a:r>
          </a:p>
          <a:p>
            <a:r>
              <a:rPr lang="en-US" sz="1600" dirty="0" smtClean="0">
                <a:solidFill>
                  <a:schemeClr val="tx1">
                    <a:lumMod val="75000"/>
                  </a:schemeClr>
                </a:solidFill>
              </a:rPr>
              <a:t>Developer Evangelist </a:t>
            </a:r>
            <a:r>
              <a:rPr lang="en-US" sz="1600" dirty="0" smtClean="0">
                <a:solidFill>
                  <a:srgbClr val="FFFF00"/>
                </a:solidFill>
              </a:rPr>
              <a:t>|</a:t>
            </a:r>
            <a:r>
              <a:rPr lang="en-US" sz="1600" dirty="0" smtClean="0">
                <a:solidFill>
                  <a:schemeClr val="tx1">
                    <a:lumMod val="75000"/>
                  </a:schemeClr>
                </a:solidFill>
              </a:rPr>
              <a:t>  Microsoft India</a:t>
            </a:r>
          </a:p>
          <a:p>
            <a:r>
              <a:rPr lang="en-US" sz="1600" dirty="0" smtClean="0">
                <a:solidFill>
                  <a:schemeClr val="bg1"/>
                </a:solidFill>
              </a:rPr>
              <a:t>http://blogs.msdn.com/bsinghal</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401205"/>
          </a:xfrm>
        </p:spPr>
        <p:txBody>
          <a:bodyPr/>
          <a:lstStyle/>
          <a:p>
            <a:pPr lvl="0"/>
            <a:r>
              <a:rPr lang="en-US" dirty="0" smtClean="0"/>
              <a:t>Your Feedback is Important!</a:t>
            </a:r>
          </a:p>
          <a:p>
            <a:pPr lvl="1">
              <a:buNone/>
            </a:pPr>
            <a:r>
              <a:rPr lang="en-US" dirty="0" smtClean="0"/>
              <a:t>Please take a few moments to fill out our online feedback form</a:t>
            </a:r>
            <a:endParaRPr lang="en-US" sz="2000" dirty="0" smtClean="0"/>
          </a:p>
          <a:p>
            <a:pPr lvl="1">
              <a:buNone/>
            </a:pP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 (optional slide)</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http://blogs.msdn.com/bsinghal</a:t>
            </a:r>
          </a:p>
          <a:p>
            <a:pPr>
              <a:buNone/>
            </a:pPr>
            <a:endParaRPr lang="en-US" dirty="0" smtClean="0"/>
          </a:p>
          <a:p>
            <a:r>
              <a:rPr lang="en-US" dirty="0" smtClean="0"/>
              <a:t>Email Address</a:t>
            </a:r>
          </a:p>
          <a:p>
            <a:pPr>
              <a:buNone/>
            </a:pPr>
            <a:r>
              <a:rPr lang="en-US" dirty="0" smtClean="0">
                <a:solidFill>
                  <a:srgbClr val="FFFF00"/>
                </a:solidFill>
              </a:rPr>
              <a:t>	bsinghal@microsoft.com</a:t>
            </a:r>
          </a:p>
          <a:p>
            <a:pPr>
              <a:buNone/>
            </a:pPr>
            <a:endParaRPr lang="en-US" dirty="0" smtClean="0"/>
          </a:p>
          <a:p>
            <a:pPr>
              <a:buNone/>
            </a:pPr>
            <a:endParaRPr lang="en-US" dirty="0" smtClean="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Tips to make coding productive</a:t>
            </a:r>
            <a:endParaRPr lang="en-US" dirty="0"/>
          </a:p>
        </p:txBody>
      </p:sp>
      <p:sp>
        <p:nvSpPr>
          <p:cNvPr id="4" name="Content Placeholder 2"/>
          <p:cNvSpPr txBox="1">
            <a:spLocks/>
          </p:cNvSpPr>
          <p:nvPr/>
        </p:nvSpPr>
        <p:spPr>
          <a:xfrm>
            <a:off x="457200" y="1371600"/>
            <a:ext cx="7848600" cy="4876800"/>
          </a:xfrm>
          <a:prstGeom prst="rect">
            <a:avLst/>
          </a:prstGeom>
        </p:spPr>
        <p:txBody>
          <a:bodyPr>
            <a:normAutofit/>
          </a:bodyPr>
          <a:lstStyle/>
          <a:p>
            <a:pPr marL="396875" marR="0" lvl="0" indent="-396875" algn="l" defTabSz="914363" rtl="0" eaLnBrk="1" fontAlgn="auto" latinLnBrk="0" hangingPunct="1">
              <a:lnSpc>
                <a:spcPct val="90000"/>
              </a:lnSpc>
              <a:spcBef>
                <a:spcPct val="20000"/>
              </a:spcBef>
              <a:spcAft>
                <a:spcPts val="0"/>
              </a:spcAft>
              <a:buClrTx/>
              <a:buSzPct val="80000"/>
              <a:buFontTx/>
              <a:buBlip>
                <a:blip r:embed="rId2"/>
              </a:buBlip>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Class Diagram and Class View</a:t>
            </a:r>
          </a:p>
          <a:p>
            <a:pPr marL="914400" marR="0" lvl="1" indent="-396875" algn="l" defTabSz="914363" rtl="0" eaLnBrk="1" fontAlgn="auto" latinLnBrk="0" hangingPunct="1">
              <a:lnSpc>
                <a:spcPct val="90000"/>
              </a:lnSpc>
              <a:spcBef>
                <a:spcPct val="20000"/>
              </a:spcBef>
              <a:spcAft>
                <a:spcPts val="0"/>
              </a:spcAft>
              <a:buClrTx/>
              <a:buSzPct val="80000"/>
              <a:buFontTx/>
              <a:buBlip>
                <a:blip r:embed="rId2"/>
              </a:buBlip>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Examine the framework: type relations</a:t>
            </a:r>
          </a:p>
          <a:p>
            <a:pPr marL="914400" marR="0" lvl="1" indent="-396875" algn="l" defTabSz="914363" rtl="0" eaLnBrk="1" fontAlgn="auto" latinLnBrk="0" hangingPunct="1">
              <a:lnSpc>
                <a:spcPct val="90000"/>
              </a:lnSpc>
              <a:spcBef>
                <a:spcPct val="20000"/>
              </a:spcBef>
              <a:spcAft>
                <a:spcPts val="0"/>
              </a:spcAft>
              <a:buClrTx/>
              <a:buSzPct val="80000"/>
              <a:buFontTx/>
              <a:buBlip>
                <a:blip r:embed="rId2"/>
              </a:buBlip>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Search the methods in the classes</a:t>
            </a:r>
          </a:p>
          <a:p>
            <a:pPr marL="457218" indent="-396875">
              <a:lnSpc>
                <a:spcPct val="90000"/>
              </a:lnSpc>
              <a:spcBef>
                <a:spcPct val="20000"/>
              </a:spcBef>
              <a:buSzPct val="80000"/>
              <a:buFontTx/>
              <a:buBlip>
                <a:blip r:embed="rId2"/>
              </a:buBlip>
              <a:defRPr/>
            </a:pPr>
            <a:r>
              <a:rPr lang="en-US" sz="2600" dirty="0" smtClean="0"/>
              <a:t>Use Extension Methods</a:t>
            </a:r>
          </a:p>
          <a:p>
            <a:pPr marL="457218" indent="-396875">
              <a:lnSpc>
                <a:spcPct val="90000"/>
              </a:lnSpc>
              <a:spcBef>
                <a:spcPct val="20000"/>
              </a:spcBef>
              <a:buSzPct val="80000"/>
              <a:buFontTx/>
              <a:buBlip>
                <a:blip r:embed="rId2"/>
              </a:buBlip>
              <a:defRPr/>
            </a:pPr>
            <a:r>
              <a:rPr lang="en-US" sz="2600" dirty="0" smtClean="0"/>
              <a:t>Create code snippets by dragging code on toolbox</a:t>
            </a:r>
          </a:p>
          <a:p>
            <a:pPr marL="457218" indent="-396875">
              <a:lnSpc>
                <a:spcPct val="90000"/>
              </a:lnSpc>
              <a:spcBef>
                <a:spcPct val="20000"/>
              </a:spcBef>
              <a:buSzPct val="80000"/>
              <a:buFontTx/>
              <a:buBlip>
                <a:blip r:embed="rId2"/>
              </a:buBlip>
              <a:defRPr/>
            </a:pPr>
            <a:r>
              <a:rPr lang="en-US" sz="2600" dirty="0" smtClean="0"/>
              <a:t>Add the using clause automatically</a:t>
            </a:r>
          </a:p>
          <a:p>
            <a:pPr marL="457218" indent="-396875">
              <a:lnSpc>
                <a:spcPct val="90000"/>
              </a:lnSpc>
              <a:spcBef>
                <a:spcPct val="20000"/>
              </a:spcBef>
              <a:buSzPct val="80000"/>
              <a:buFontTx/>
              <a:buBlip>
                <a:blip r:embed="rId2"/>
              </a:buBlip>
              <a:defRPr/>
            </a:pPr>
            <a:r>
              <a:rPr lang="en-US" sz="2600" dirty="0" smtClean="0"/>
              <a:t>Remove unused </a:t>
            </a:r>
            <a:r>
              <a:rPr lang="en-US" sz="2600" dirty="0" err="1" smtClean="0"/>
              <a:t>usings</a:t>
            </a:r>
            <a:r>
              <a:rPr lang="en-US" sz="2600" dirty="0" smtClean="0"/>
              <a:t>.</a:t>
            </a:r>
          </a:p>
          <a:p>
            <a:pPr marL="457218" indent="-396875">
              <a:lnSpc>
                <a:spcPct val="90000"/>
              </a:lnSpc>
              <a:spcBef>
                <a:spcPct val="20000"/>
              </a:spcBef>
              <a:buSzPct val="80000"/>
              <a:buFontTx/>
              <a:buBlip>
                <a:blip r:embed="rId2"/>
              </a:buBlip>
              <a:defRPr/>
            </a:pPr>
            <a:r>
              <a:rPr lang="en-US" sz="2600" dirty="0" smtClean="0"/>
              <a:t>Use Regions</a:t>
            </a:r>
          </a:p>
          <a:p>
            <a:pPr marL="457218" indent="-396875">
              <a:lnSpc>
                <a:spcPct val="90000"/>
              </a:lnSpc>
              <a:spcBef>
                <a:spcPct val="20000"/>
              </a:spcBef>
              <a:buSzPct val="80000"/>
              <a:buFontTx/>
              <a:buBlip>
                <a:blip r:embed="rId2"/>
              </a:buBlip>
              <a:defRPr/>
            </a:pPr>
            <a:r>
              <a:rPr lang="en-US" sz="2600" dirty="0" smtClean="0"/>
              <a:t>Refactoring code</a:t>
            </a:r>
          </a:p>
          <a:p>
            <a:pPr marL="396875" marR="0" lvl="0" indent="-396875" algn="l" defTabSz="914363" rtl="0" eaLnBrk="1" fontAlgn="auto" latinLnBrk="0" hangingPunct="1">
              <a:lnSpc>
                <a:spcPct val="90000"/>
              </a:lnSpc>
              <a:spcBef>
                <a:spcPct val="20000"/>
              </a:spcBef>
              <a:spcAft>
                <a:spcPts val="0"/>
              </a:spcAft>
              <a:buClrTx/>
              <a:buSzPct val="80000"/>
              <a:buFontTx/>
              <a:buBlip>
                <a:blip r:embed="rId2"/>
              </a:buBlip>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Tips to make coding productive</a:t>
            </a:r>
            <a:endParaRPr lang="en-US" dirty="0"/>
          </a:p>
        </p:txBody>
      </p:sp>
      <p:sp>
        <p:nvSpPr>
          <p:cNvPr id="3" name="Text Placeholder 2"/>
          <p:cNvSpPr>
            <a:spLocks noGrp="1"/>
          </p:cNvSpPr>
          <p:nvPr>
            <p:ph type="body" sz="quarter" idx="10"/>
          </p:nvPr>
        </p:nvSpPr>
        <p:spPr>
          <a:xfrm>
            <a:off x="457200" y="1371600"/>
            <a:ext cx="7924800" cy="4681282"/>
          </a:xfrm>
        </p:spPr>
        <p:txBody>
          <a:bodyPr/>
          <a:lstStyle/>
          <a:p>
            <a:pPr lvl="0">
              <a:defRPr/>
            </a:pPr>
            <a:r>
              <a:rPr lang="en-US" sz="2600" dirty="0" smtClean="0"/>
              <a:t>Object browser (ctrl + alt + j)</a:t>
            </a:r>
          </a:p>
          <a:p>
            <a:pPr lvl="0">
              <a:defRPr/>
            </a:pPr>
            <a:r>
              <a:rPr lang="en-US" sz="2600" dirty="0" err="1" smtClean="0"/>
              <a:t>Goto</a:t>
            </a:r>
            <a:r>
              <a:rPr lang="en-US" sz="2600" dirty="0" smtClean="0"/>
              <a:t> definition (F12)</a:t>
            </a:r>
          </a:p>
          <a:p>
            <a:pPr lvl="0">
              <a:defRPr/>
            </a:pPr>
            <a:r>
              <a:rPr lang="en-US" sz="2600" dirty="0" smtClean="0"/>
              <a:t>Find all reference (shift + F12)</a:t>
            </a:r>
          </a:p>
          <a:p>
            <a:pPr lvl="0">
              <a:defRPr/>
            </a:pPr>
            <a:r>
              <a:rPr lang="en-US" sz="2600" dirty="0" smtClean="0"/>
              <a:t>Incremental Search (ctrl + I )</a:t>
            </a:r>
          </a:p>
          <a:p>
            <a:pPr lvl="0">
              <a:defRPr/>
            </a:pPr>
            <a:r>
              <a:rPr lang="en-US" sz="2600" dirty="0" smtClean="0"/>
              <a:t>Clip board ring (shift + </a:t>
            </a:r>
            <a:r>
              <a:rPr lang="en-US" sz="2600" dirty="0" err="1" smtClean="0"/>
              <a:t>crtl</a:t>
            </a:r>
            <a:r>
              <a:rPr lang="en-US" sz="2600" dirty="0" smtClean="0"/>
              <a:t> + V)</a:t>
            </a:r>
          </a:p>
          <a:p>
            <a:pPr lvl="0">
              <a:defRPr/>
            </a:pPr>
            <a:r>
              <a:rPr lang="en-US" sz="2600" dirty="0" smtClean="0"/>
              <a:t>Comment/Uncomment (ctrl K + ctrl C/ctrl K + ctrl U)</a:t>
            </a:r>
          </a:p>
          <a:p>
            <a:pPr lvl="0">
              <a:defRPr/>
            </a:pPr>
            <a:r>
              <a:rPr lang="en-US" sz="2600" dirty="0" smtClean="0"/>
              <a:t>Find box commands (ctrl + D, ctrl +/, &gt; open, &gt; </a:t>
            </a:r>
            <a:r>
              <a:rPr lang="en-US" sz="2600" dirty="0" err="1" smtClean="0"/>
              <a:t>saveall</a:t>
            </a:r>
            <a:r>
              <a:rPr lang="en-US" sz="2600" dirty="0" smtClean="0"/>
              <a:t>)</a:t>
            </a:r>
          </a:p>
          <a:p>
            <a:pPr lvl="0">
              <a:defRPr/>
            </a:pPr>
            <a:r>
              <a:rPr lang="en-US" sz="2600" dirty="0" smtClean="0"/>
              <a:t>Format doc (ctrl K, ctrl D)</a:t>
            </a:r>
          </a:p>
          <a:p>
            <a:pPr lvl="0">
              <a:defRPr/>
            </a:pPr>
            <a:r>
              <a:rPr lang="en-US" sz="2600" dirty="0" smtClean="0"/>
              <a:t>Smart tags (ctrl+.)</a:t>
            </a:r>
          </a:p>
          <a:p>
            <a:pPr lvl="0">
              <a:defRPr/>
            </a:pPr>
            <a:r>
              <a:rPr lang="en-US" sz="2600" dirty="0" smtClean="0"/>
              <a:t>Insert Code snippets (ctrl K, ctrl X)</a:t>
            </a:r>
            <a:endParaRPr lang="en-US" sz="26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Profiling</a:t>
            </a:r>
            <a:endParaRPr lang="en-US" dirty="0"/>
          </a:p>
        </p:txBody>
      </p:sp>
      <p:sp>
        <p:nvSpPr>
          <p:cNvPr id="3" name="Text Placeholder 2"/>
          <p:cNvSpPr>
            <a:spLocks noGrp="1"/>
          </p:cNvSpPr>
          <p:nvPr>
            <p:ph type="body" sz="quarter" idx="10"/>
          </p:nvPr>
        </p:nvSpPr>
        <p:spPr>
          <a:xfrm>
            <a:off x="381000" y="1411552"/>
            <a:ext cx="8382000" cy="1240340"/>
          </a:xfrm>
        </p:spPr>
        <p:txBody>
          <a:bodyPr/>
          <a:lstStyle/>
          <a:p>
            <a:r>
              <a:rPr lang="en-US" sz="2600" dirty="0" smtClean="0"/>
              <a:t>Code Analysis</a:t>
            </a:r>
          </a:p>
          <a:p>
            <a:r>
              <a:rPr lang="en-US" sz="2600" dirty="0" smtClean="0"/>
              <a:t>Code Metrics</a:t>
            </a:r>
          </a:p>
          <a:p>
            <a:r>
              <a:rPr lang="en-US" sz="2600" dirty="0" smtClean="0"/>
              <a:t>Performance Wizard</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Managing the Build process</a:t>
            </a:r>
            <a:endParaRPr lang="en-US" dirty="0"/>
          </a:p>
        </p:txBody>
      </p:sp>
      <p:sp>
        <p:nvSpPr>
          <p:cNvPr id="3" name="Text Placeholder 2"/>
          <p:cNvSpPr>
            <a:spLocks noGrp="1"/>
          </p:cNvSpPr>
          <p:nvPr>
            <p:ph type="body" sz="quarter" idx="10"/>
          </p:nvPr>
        </p:nvSpPr>
        <p:spPr>
          <a:xfrm>
            <a:off x="381000" y="1371600"/>
            <a:ext cx="8305800" cy="3721019"/>
          </a:xfrm>
        </p:spPr>
        <p:txBody>
          <a:bodyPr/>
          <a:lstStyle/>
          <a:p>
            <a:r>
              <a:rPr lang="en-US" sz="2600" dirty="0" smtClean="0"/>
              <a:t>Create configurations using the configuration manager</a:t>
            </a:r>
          </a:p>
          <a:p>
            <a:r>
              <a:rPr lang="en-US" sz="2600" dirty="0" smtClean="0"/>
              <a:t>Batch Builds</a:t>
            </a:r>
          </a:p>
          <a:p>
            <a:r>
              <a:rPr lang="en-US" sz="2600" dirty="0" smtClean="0"/>
              <a:t>Always create symbols for both your debug and release builds</a:t>
            </a:r>
          </a:p>
          <a:p>
            <a:r>
              <a:rPr lang="en-US" sz="2600" dirty="0" smtClean="0"/>
              <a:t>Building code for different architectures</a:t>
            </a:r>
          </a:p>
          <a:p>
            <a:r>
              <a:rPr lang="en-US" sz="2600" dirty="0" smtClean="0"/>
              <a:t>Optimize code</a:t>
            </a:r>
          </a:p>
          <a:p>
            <a:r>
              <a:rPr lang="en-US" sz="2600" dirty="0" smtClean="0"/>
              <a:t>Build code with highest warning level</a:t>
            </a:r>
          </a:p>
          <a:p>
            <a:r>
              <a:rPr lang="en-US" sz="2600" dirty="0" smtClean="0"/>
              <a:t>Pre build and post build events</a:t>
            </a:r>
            <a:endParaRPr lang="en-US" sz="2600" dirty="0"/>
          </a:p>
        </p:txBody>
      </p:sp>
      <p:sp>
        <p:nvSpPr>
          <p:cNvPr id="4" name="Content Placeholder 2"/>
          <p:cNvSpPr txBox="1">
            <a:spLocks/>
          </p:cNvSpPr>
          <p:nvPr/>
        </p:nvSpPr>
        <p:spPr>
          <a:xfrm>
            <a:off x="457200" y="1371600"/>
            <a:ext cx="4114800" cy="4876800"/>
          </a:xfrm>
          <a:prstGeom prst="rect">
            <a:avLst/>
          </a:prstGeom>
        </p:spPr>
        <p:txBody>
          <a:bodyPr>
            <a:normAutofit/>
          </a:bodyPr>
          <a:lstStyle/>
          <a:p>
            <a:pPr marL="396875" marR="0" lvl="0" indent="-396875" algn="l" defTabSz="914363" rtl="0" eaLnBrk="1" fontAlgn="auto" latinLnBrk="0" hangingPunct="1">
              <a:lnSpc>
                <a:spcPct val="90000"/>
              </a:lnSpc>
              <a:spcBef>
                <a:spcPct val="20000"/>
              </a:spcBef>
              <a:spcAft>
                <a:spcPts val="0"/>
              </a:spcAft>
              <a:buClrTx/>
              <a:buSzPct val="80000"/>
              <a:buFontTx/>
              <a:buBlip>
                <a:blip r:embed="rId2"/>
              </a:buBlip>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Tips for Debugging</a:t>
            </a:r>
            <a:endParaRPr lang="en-US" dirty="0"/>
          </a:p>
        </p:txBody>
      </p:sp>
      <p:sp>
        <p:nvSpPr>
          <p:cNvPr id="3" name="Text Placeholder 2"/>
          <p:cNvSpPr>
            <a:spLocks noGrp="1"/>
          </p:cNvSpPr>
          <p:nvPr>
            <p:ph type="body" sz="quarter" idx="10"/>
          </p:nvPr>
        </p:nvSpPr>
        <p:spPr>
          <a:xfrm>
            <a:off x="381000" y="1371600"/>
            <a:ext cx="8305800" cy="4761303"/>
          </a:xfrm>
        </p:spPr>
        <p:txBody>
          <a:bodyPr/>
          <a:lstStyle/>
          <a:p>
            <a:r>
              <a:rPr lang="en-US" sz="2600" dirty="0" smtClean="0"/>
              <a:t>Data Tip Opacity</a:t>
            </a:r>
          </a:p>
          <a:p>
            <a:r>
              <a:rPr lang="en-US" sz="2600" dirty="0" smtClean="0"/>
              <a:t>Conditional breakpoints</a:t>
            </a:r>
          </a:p>
          <a:p>
            <a:r>
              <a:rPr lang="en-US" sz="2600" dirty="0" smtClean="0"/>
              <a:t>Call Stack</a:t>
            </a:r>
          </a:p>
          <a:p>
            <a:r>
              <a:rPr lang="en-US" sz="2600" dirty="0" smtClean="0"/>
              <a:t>Immediate window</a:t>
            </a:r>
          </a:p>
          <a:p>
            <a:r>
              <a:rPr lang="en-US" sz="2600" dirty="0" smtClean="0"/>
              <a:t>Command window</a:t>
            </a:r>
          </a:p>
          <a:p>
            <a:r>
              <a:rPr lang="en-US" sz="2600" dirty="0" smtClean="0"/>
              <a:t>Output window</a:t>
            </a:r>
          </a:p>
          <a:p>
            <a:r>
              <a:rPr lang="en-US" sz="2600" dirty="0" smtClean="0"/>
              <a:t>Unmanaged code debugging</a:t>
            </a:r>
          </a:p>
          <a:p>
            <a:r>
              <a:rPr lang="en-US" sz="2600" dirty="0" smtClean="0"/>
              <a:t>Just My Code debugging </a:t>
            </a:r>
          </a:p>
          <a:p>
            <a:r>
              <a:rPr lang="en-US" sz="2600" dirty="0" smtClean="0"/>
              <a:t>.NET framework source stepping</a:t>
            </a:r>
          </a:p>
          <a:p>
            <a:r>
              <a:rPr lang="en-US" sz="2600" dirty="0" smtClean="0"/>
              <a:t>Debugging Exceptions</a:t>
            </a:r>
          </a:p>
          <a:p>
            <a:r>
              <a:rPr lang="en-US" sz="2600" dirty="0" smtClean="0"/>
              <a:t>SOS.dll</a:t>
            </a:r>
            <a:endParaRPr lang="en-US" sz="2600" dirty="0"/>
          </a:p>
        </p:txBody>
      </p:sp>
      <p:sp>
        <p:nvSpPr>
          <p:cNvPr id="4" name="Content Placeholder 2"/>
          <p:cNvSpPr txBox="1">
            <a:spLocks/>
          </p:cNvSpPr>
          <p:nvPr/>
        </p:nvSpPr>
        <p:spPr>
          <a:xfrm>
            <a:off x="457200" y="1371600"/>
            <a:ext cx="4114800" cy="4876800"/>
          </a:xfrm>
          <a:prstGeom prst="rect">
            <a:avLst/>
          </a:prstGeom>
        </p:spPr>
        <p:txBody>
          <a:bodyPr>
            <a:normAutofit/>
          </a:bodyPr>
          <a:lstStyle/>
          <a:p>
            <a:pPr marL="396875" marR="0" lvl="0" indent="-396875" algn="l" defTabSz="914363" rtl="0" eaLnBrk="1" fontAlgn="auto" latinLnBrk="0" hangingPunct="1">
              <a:lnSpc>
                <a:spcPct val="90000"/>
              </a:lnSpc>
              <a:spcBef>
                <a:spcPct val="20000"/>
              </a:spcBef>
              <a:spcAft>
                <a:spcPts val="0"/>
              </a:spcAft>
              <a:buClrTx/>
              <a:buSzPct val="80000"/>
              <a:buFontTx/>
              <a:buBlip>
                <a:blip r:embed="rId2"/>
              </a:buBlip>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.NET Tools</a:t>
            </a:r>
            <a:endParaRPr lang="en-US" dirty="0"/>
          </a:p>
        </p:txBody>
      </p:sp>
      <p:sp>
        <p:nvSpPr>
          <p:cNvPr id="3" name="Text Placeholder 2"/>
          <p:cNvSpPr>
            <a:spLocks noGrp="1"/>
          </p:cNvSpPr>
          <p:nvPr>
            <p:ph type="body" sz="quarter" idx="10"/>
          </p:nvPr>
        </p:nvSpPr>
        <p:spPr>
          <a:xfrm>
            <a:off x="381000" y="1371600"/>
            <a:ext cx="8305800" cy="4761303"/>
          </a:xfrm>
        </p:spPr>
        <p:txBody>
          <a:bodyPr/>
          <a:lstStyle/>
          <a:p>
            <a:r>
              <a:rPr lang="en-US" sz="2600" dirty="0" smtClean="0"/>
              <a:t>Fusion Log Viewer</a:t>
            </a:r>
          </a:p>
          <a:p>
            <a:r>
              <a:rPr lang="en-US" sz="2600" dirty="0" err="1" smtClean="0"/>
              <a:t>IlDasm</a:t>
            </a:r>
            <a:endParaRPr lang="en-US" sz="2600" dirty="0" smtClean="0"/>
          </a:p>
          <a:p>
            <a:r>
              <a:rPr lang="en-US" sz="2600" dirty="0" err="1" smtClean="0"/>
              <a:t>CorDbg</a:t>
            </a:r>
            <a:endParaRPr lang="en-US" sz="2600" dirty="0" smtClean="0"/>
          </a:p>
          <a:p>
            <a:r>
              <a:rPr lang="en-US" sz="2600" dirty="0" err="1" smtClean="0"/>
              <a:t>CorFlags</a:t>
            </a:r>
            <a:endParaRPr lang="en-US" sz="2600" dirty="0" smtClean="0"/>
          </a:p>
          <a:p>
            <a:r>
              <a:rPr lang="en-US" sz="2600" dirty="0" err="1" smtClean="0"/>
              <a:t>Gacutil</a:t>
            </a:r>
            <a:endParaRPr lang="en-US" sz="2600" dirty="0" smtClean="0"/>
          </a:p>
          <a:p>
            <a:r>
              <a:rPr lang="en-US" sz="2600" dirty="0" err="1" smtClean="0"/>
              <a:t>Permcalc</a:t>
            </a:r>
            <a:endParaRPr lang="en-US" sz="2600" dirty="0" smtClean="0"/>
          </a:p>
          <a:p>
            <a:r>
              <a:rPr lang="en-US" sz="2600" dirty="0" err="1" smtClean="0"/>
              <a:t>Sn</a:t>
            </a:r>
            <a:endParaRPr lang="en-US" sz="2600" dirty="0" smtClean="0"/>
          </a:p>
          <a:p>
            <a:r>
              <a:rPr lang="en-US" sz="2600" dirty="0" err="1" smtClean="0"/>
              <a:t>Sqlmetal</a:t>
            </a:r>
            <a:endParaRPr lang="en-US" sz="2600" dirty="0" smtClean="0"/>
          </a:p>
          <a:p>
            <a:r>
              <a:rPr lang="en-US" sz="2600" dirty="0" smtClean="0"/>
              <a:t>NGEN.EXE</a:t>
            </a:r>
          </a:p>
          <a:p>
            <a:r>
              <a:rPr lang="en-US" sz="2600" dirty="0" err="1" smtClean="0"/>
              <a:t>resgen</a:t>
            </a:r>
            <a:endParaRPr lang="en-US" sz="2600" dirty="0" smtClean="0"/>
          </a:p>
          <a:p>
            <a:r>
              <a:rPr lang="en-US" sz="2600" dirty="0" smtClean="0"/>
              <a:t>Performance Monitor counters</a:t>
            </a:r>
            <a:endParaRPr lang="en-US" sz="2600" dirty="0"/>
          </a:p>
        </p:txBody>
      </p:sp>
      <p:sp>
        <p:nvSpPr>
          <p:cNvPr id="4" name="Content Placeholder 2"/>
          <p:cNvSpPr txBox="1">
            <a:spLocks/>
          </p:cNvSpPr>
          <p:nvPr/>
        </p:nvSpPr>
        <p:spPr>
          <a:xfrm>
            <a:off x="457200" y="1371600"/>
            <a:ext cx="4114800" cy="4876800"/>
          </a:xfrm>
          <a:prstGeom prst="rect">
            <a:avLst/>
          </a:prstGeom>
        </p:spPr>
        <p:txBody>
          <a:bodyPr>
            <a:normAutofit/>
          </a:bodyPr>
          <a:lstStyle/>
          <a:p>
            <a:pPr marL="396875" marR="0" lvl="0" indent="-396875" algn="l" defTabSz="914363" rtl="0" eaLnBrk="1" fontAlgn="auto" latinLnBrk="0" hangingPunct="1">
              <a:lnSpc>
                <a:spcPct val="90000"/>
              </a:lnSpc>
              <a:spcBef>
                <a:spcPct val="20000"/>
              </a:spcBef>
              <a:spcAft>
                <a:spcPts val="0"/>
              </a:spcAft>
              <a:buClrTx/>
              <a:buSzPct val="80000"/>
              <a:buFontTx/>
              <a:buBlip>
                <a:blip r:embed="rId2"/>
              </a:buBlip>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a:t>
            </a:r>
            <a:r>
              <a:rPr smtClean="0"/>
              <a:t>ther Tools</a:t>
            </a:r>
            <a:endParaRPr lang="en-US" dirty="0"/>
          </a:p>
        </p:txBody>
      </p:sp>
      <p:sp>
        <p:nvSpPr>
          <p:cNvPr id="3" name="Text Placeholder 2"/>
          <p:cNvSpPr>
            <a:spLocks noGrp="1"/>
          </p:cNvSpPr>
          <p:nvPr>
            <p:ph type="body" sz="quarter" idx="10"/>
          </p:nvPr>
        </p:nvSpPr>
        <p:spPr>
          <a:xfrm>
            <a:off x="381000" y="1371600"/>
            <a:ext cx="8305800" cy="1680460"/>
          </a:xfrm>
        </p:spPr>
        <p:txBody>
          <a:bodyPr/>
          <a:lstStyle/>
          <a:p>
            <a:r>
              <a:rPr lang="en-US" sz="2600" dirty="0" smtClean="0"/>
              <a:t>Lutz </a:t>
            </a:r>
            <a:r>
              <a:rPr lang="en-US" sz="2600" dirty="0" smtClean="0"/>
              <a:t>Reflector (now purchased by ANTS)</a:t>
            </a:r>
            <a:endParaRPr lang="en-US" sz="2600" dirty="0" smtClean="0"/>
          </a:p>
          <a:p>
            <a:r>
              <a:rPr lang="en-US" sz="2600" dirty="0" smtClean="0"/>
              <a:t>ANTs </a:t>
            </a:r>
            <a:r>
              <a:rPr lang="en-US" sz="2600" dirty="0" smtClean="0"/>
              <a:t>Profiler (3</a:t>
            </a:r>
            <a:r>
              <a:rPr lang="en-US" sz="2600" baseline="30000" dirty="0" smtClean="0"/>
              <a:t>rd</a:t>
            </a:r>
            <a:r>
              <a:rPr lang="en-US" sz="2600" dirty="0" smtClean="0"/>
              <a:t> Party)</a:t>
            </a:r>
            <a:endParaRPr lang="en-US" sz="2600" dirty="0" smtClean="0"/>
          </a:p>
          <a:p>
            <a:r>
              <a:rPr lang="en-US" sz="2600" dirty="0" smtClean="0"/>
              <a:t>CLR </a:t>
            </a:r>
            <a:r>
              <a:rPr lang="en-US" sz="2600" dirty="0" smtClean="0"/>
              <a:t>profiler (free from Microsoft)</a:t>
            </a:r>
            <a:endParaRPr lang="en-US" sz="2600" dirty="0" smtClean="0"/>
          </a:p>
          <a:p>
            <a:r>
              <a:rPr lang="en-US" sz="2600" dirty="0" err="1" smtClean="0"/>
              <a:t>FxCop</a:t>
            </a:r>
            <a:r>
              <a:rPr lang="en-US" sz="2600" dirty="0" smtClean="0"/>
              <a:t> (free code analysis tool from Microsoft)</a:t>
            </a:r>
            <a:endParaRPr lang="en-US" sz="2600" dirty="0" smtClean="0"/>
          </a:p>
        </p:txBody>
      </p:sp>
      <p:sp>
        <p:nvSpPr>
          <p:cNvPr id="4" name="Content Placeholder 2"/>
          <p:cNvSpPr txBox="1">
            <a:spLocks/>
          </p:cNvSpPr>
          <p:nvPr/>
        </p:nvSpPr>
        <p:spPr>
          <a:xfrm>
            <a:off x="457200" y="1371600"/>
            <a:ext cx="4114800" cy="4876800"/>
          </a:xfrm>
          <a:prstGeom prst="rect">
            <a:avLst/>
          </a:prstGeom>
        </p:spPr>
        <p:txBody>
          <a:bodyPr>
            <a:normAutofit/>
          </a:bodyPr>
          <a:lstStyle/>
          <a:p>
            <a:pPr marL="396875" marR="0" lvl="0" indent="-396875" algn="l" defTabSz="914363" rtl="0" eaLnBrk="1" fontAlgn="auto" latinLnBrk="0" hangingPunct="1">
              <a:lnSpc>
                <a:spcPct val="90000"/>
              </a:lnSpc>
              <a:spcBef>
                <a:spcPct val="20000"/>
              </a:spcBef>
              <a:spcAft>
                <a:spcPts val="0"/>
              </a:spcAft>
              <a:buClrTx/>
              <a:buSzPct val="80000"/>
              <a:buFontTx/>
              <a:buBlip>
                <a:blip r:embed="rId2"/>
              </a:buBlip>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Additional Info</a:t>
            </a:r>
            <a:endParaRPr lang="en-US" dirty="0"/>
          </a:p>
        </p:txBody>
      </p:sp>
      <p:sp>
        <p:nvSpPr>
          <p:cNvPr id="3" name="Text Placeholder 2"/>
          <p:cNvSpPr>
            <a:spLocks noGrp="1"/>
          </p:cNvSpPr>
          <p:nvPr>
            <p:ph type="body" sz="quarter" idx="10"/>
          </p:nvPr>
        </p:nvSpPr>
        <p:spPr>
          <a:xfrm>
            <a:off x="381000" y="1411552"/>
            <a:ext cx="8382000" cy="3841052"/>
          </a:xfrm>
        </p:spPr>
        <p:txBody>
          <a:bodyPr/>
          <a:lstStyle/>
          <a:p>
            <a:r>
              <a:rPr lang="en-US" dirty="0" smtClean="0"/>
              <a:t>C# key board reference poster </a:t>
            </a:r>
          </a:p>
          <a:p>
            <a:pPr lvl="1"/>
            <a:r>
              <a:rPr lang="en-US" sz="2000" dirty="0" smtClean="0">
                <a:hlinkClick r:id="rId2"/>
              </a:rPr>
              <a:t>http://www.microsoft.com/downloads/details.aspx?FamilyID=c15d210d-a926-46a8-a586-31f8a2e576fe&amp;DisplayLang=en</a:t>
            </a:r>
            <a:endParaRPr lang="en-US" sz="2000" dirty="0" smtClean="0"/>
          </a:p>
          <a:p>
            <a:r>
              <a:rPr lang="en-US" dirty="0" smtClean="0"/>
              <a:t>VB key board reference poster</a:t>
            </a:r>
          </a:p>
          <a:p>
            <a:pPr lvl="1"/>
            <a:r>
              <a:rPr lang="en-US" sz="2000" dirty="0" smtClean="0">
                <a:hlinkClick r:id="rId3"/>
              </a:rPr>
              <a:t>http://www.microsoft.com/downloads/details.aspx?FamilyID=6bb41456-9378-4746-b502-b4c5f7182203&amp;DisplayLang=en</a:t>
            </a:r>
            <a:endParaRPr lang="en-US" sz="2000" dirty="0" smtClean="0"/>
          </a:p>
          <a:p>
            <a:r>
              <a:rPr lang="en-US" dirty="0" smtClean="0"/>
              <a:t>Sara Ford’s Blog</a:t>
            </a:r>
            <a:r>
              <a:rPr lang="en-US" sz="2000" dirty="0" smtClean="0"/>
              <a:t>:</a:t>
            </a:r>
          </a:p>
          <a:p>
            <a:pPr lvl="1"/>
            <a:r>
              <a:rPr lang="en-US" sz="2000" dirty="0" smtClean="0">
                <a:hlinkClick r:id="rId4"/>
              </a:rPr>
              <a:t>http://blogs.msdn.com/saraford/</a:t>
            </a:r>
            <a:endParaRPr lang="en-US" sz="2000" dirty="0" smtClean="0"/>
          </a:p>
          <a:p>
            <a:pPr>
              <a:buNone/>
            </a:pPr>
            <a:endParaRPr lang="en-US" sz="2000" dirty="0" smtClean="0"/>
          </a:p>
          <a:p>
            <a:pPr>
              <a:buNone/>
            </a:pPr>
            <a:endParaRPr lang="en-US" sz="2400" dirty="0"/>
          </a:p>
        </p:txBody>
      </p:sp>
    </p:spTree>
  </p:cSld>
  <p:clrMapOvr>
    <a:masterClrMapping/>
  </p:clrMapOvr>
  <p:transition>
    <p:fade/>
  </p:transition>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79D3FA92-9314-4290-B9D0-1B0EA3AFF2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382</TotalTime>
  <Words>369</Words>
  <Application>Microsoft Office PowerPoint</Application>
  <PresentationFormat>On-screen Show (4:3)</PresentationFormat>
  <Paragraphs>88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Shades of Blue - Microsoft India DPE</vt:lpstr>
      <vt:lpstr>Know your tools better: Tips and tricks on how to enhance .NET development using VS 2008 and other tools</vt:lpstr>
      <vt:lpstr>Tips to make coding productive</vt:lpstr>
      <vt:lpstr>Tips to make coding productive</vt:lpstr>
      <vt:lpstr>Profiling</vt:lpstr>
      <vt:lpstr>Managing the Build process</vt:lpstr>
      <vt:lpstr>Tips for Debugging</vt:lpstr>
      <vt:lpstr>.NET Tools</vt:lpstr>
      <vt:lpstr>Other Tools</vt:lpstr>
      <vt:lpstr>Additional Info</vt:lpstr>
      <vt:lpstr>Feedback / QnA</vt:lpstr>
      <vt:lpstr>Contact (optional slide)</vt:lpstr>
      <vt:lpstr>Slide 12</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Bijoy Singhal</cp:lastModifiedBy>
  <cp:revision>45</cp:revision>
  <dcterms:created xsi:type="dcterms:W3CDTF">2008-09-07T12:01:04Z</dcterms:created>
  <dcterms:modified xsi:type="dcterms:W3CDTF">2008-09-17T04:43:42Z</dcterms:modified>
  <cp:version>1</cp:version>
</cp:coreProperties>
</file>