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1"/>
  </p:notesMasterIdLst>
  <p:handoutMasterIdLst>
    <p:handoutMasterId r:id="rId32"/>
  </p:handoutMasterIdLst>
  <p:sldIdLst>
    <p:sldId id="256" r:id="rId5"/>
    <p:sldId id="265" r:id="rId6"/>
    <p:sldId id="266" r:id="rId7"/>
    <p:sldId id="267" r:id="rId8"/>
    <p:sldId id="268" r:id="rId9"/>
    <p:sldId id="269" r:id="rId10"/>
    <p:sldId id="270" r:id="rId11"/>
    <p:sldId id="272" r:id="rId12"/>
    <p:sldId id="273" r:id="rId13"/>
    <p:sldId id="274"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62" r:id="rId28"/>
    <p:sldId id="263" r:id="rId29"/>
    <p:sldId id="259"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00"/>
    <a:srgbClr val="96A66E"/>
    <a:srgbClr val="F6AE1E"/>
    <a:srgbClr val="070B2F"/>
    <a:srgbClr val="003458"/>
    <a:srgbClr val="0099FF"/>
    <a:srgbClr val="FFFFFF"/>
    <a:srgbClr val="C0C0C0"/>
    <a:srgbClr val="FF3300"/>
    <a:srgbClr val="9F9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89" autoAdjust="0"/>
    <p:restoredTop sz="67571" autoAdjust="0"/>
  </p:normalViewPr>
  <p:slideViewPr>
    <p:cSldViewPr>
      <p:cViewPr varScale="1">
        <p:scale>
          <a:sx n="49" d="100"/>
          <a:sy n="49" d="100"/>
        </p:scale>
        <p:origin x="-1188" y="-96"/>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66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lIns="89725" tIns="44862" rIns="89725" bIns="44862">
            <a:normAutofit fontScale="77500" lnSpcReduction="20000"/>
          </a:bodyPr>
          <a:lstStyle/>
          <a:p>
            <a:pPr>
              <a:spcBef>
                <a:spcPct val="0"/>
              </a:spcBef>
            </a:pPr>
            <a:endParaRPr lang="en-US" sz="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pPr>
              <a:defRPr/>
            </a:pPr>
            <a:endParaRPr lang="en-US" dirty="0" smtClean="0"/>
          </a:p>
          <a:p>
            <a:pPr>
              <a:defRPr/>
            </a:pPr>
            <a:r>
              <a:rPr lang="en-US" b="1" dirty="0" smtClean="0"/>
              <a:t> </a:t>
            </a:r>
            <a:endParaRPr lang="en-US" dirty="0" smtClean="0"/>
          </a:p>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defTabSz="897264" fontAlgn="base">
              <a:spcBef>
                <a:spcPct val="0"/>
              </a:spcBef>
              <a:spcAft>
                <a:spcPct val="0"/>
              </a:spcAft>
            </a:pPr>
            <a:r>
              <a:rPr lang="en-US" b="1" dirty="0">
                <a:solidFill>
                  <a:prstClr val="black"/>
                </a:solidFill>
                <a:latin typeface="Arial" charset="0"/>
              </a:rPr>
              <a:t>PRB-BDM </a:t>
            </a:r>
            <a:r>
              <a:rPr lang="en-US" b="1" dirty="0" err="1">
                <a:solidFill>
                  <a:prstClr val="black"/>
                </a:solidFill>
                <a:latin typeface="Arial" charset="0"/>
              </a:rPr>
              <a:t>Powerpoint</a:t>
            </a:r>
            <a:r>
              <a:rPr lang="en-US" b="1" dirty="0">
                <a:solidFill>
                  <a:prstClr val="black"/>
                </a:solidFill>
                <a:latin typeface="Arial" charset="0"/>
              </a:rPr>
              <a:t> template</a:t>
            </a:r>
          </a:p>
        </p:txBody>
      </p:sp>
      <p:sp>
        <p:nvSpPr>
          <p:cNvPr id="51205" name="Date Placeholder 4"/>
          <p:cNvSpPr>
            <a:spLocks noGrp="1"/>
          </p:cNvSpPr>
          <p:nvPr>
            <p:ph type="dt" sz="quarter" idx="1"/>
          </p:nvPr>
        </p:nvSpPr>
        <p:spPr>
          <a:noFill/>
        </p:spPr>
        <p:txBody>
          <a:bodyPr/>
          <a:lstStyle/>
          <a:p>
            <a:pPr defTabSz="897264" fontAlgn="base">
              <a:spcBef>
                <a:spcPct val="0"/>
              </a:spcBef>
              <a:spcAft>
                <a:spcPct val="0"/>
              </a:spcAft>
            </a:pPr>
            <a:fld id="{24C6A6E9-3E97-4F1B-9620-74A466DEDBB0}" type="datetime8">
              <a:rPr lang="en-US" b="1">
                <a:solidFill>
                  <a:prstClr val="black"/>
                </a:solidFill>
                <a:latin typeface="Arial" charset="0"/>
              </a:rPr>
              <a:pPr defTabSz="897264" fontAlgn="base">
                <a:spcBef>
                  <a:spcPct val="0"/>
                </a:spcBef>
                <a:spcAft>
                  <a:spcPct val="0"/>
                </a:spcAft>
              </a:pPr>
              <a:t>9/18/2008 10:11 AM</a:t>
            </a:fld>
            <a:endParaRPr lang="en-US" b="1" dirty="0">
              <a:solidFill>
                <a:prstClr val="black"/>
              </a:solidFill>
              <a:latin typeface="Arial" charset="0"/>
            </a:endParaRPr>
          </a:p>
        </p:txBody>
      </p:sp>
      <p:sp>
        <p:nvSpPr>
          <p:cNvPr id="51206" name="Slide Number Placeholder 5"/>
          <p:cNvSpPr>
            <a:spLocks noGrp="1"/>
          </p:cNvSpPr>
          <p:nvPr>
            <p:ph type="sldNum" sz="quarter" idx="5"/>
          </p:nvPr>
        </p:nvSpPr>
        <p:spPr>
          <a:noFill/>
        </p:spPr>
        <p:txBody>
          <a:bodyPr/>
          <a:lstStyle/>
          <a:p>
            <a:pPr defTabSz="897264" fontAlgn="base">
              <a:spcBef>
                <a:spcPct val="0"/>
              </a:spcBef>
              <a:spcAft>
                <a:spcPct val="0"/>
              </a:spcAft>
            </a:pPr>
            <a:fld id="{BD38221C-7493-4552-B3AE-11C94F72D058}" type="slidenum">
              <a:rPr lang="en-US" b="1">
                <a:solidFill>
                  <a:prstClr val="black"/>
                </a:solidFill>
                <a:latin typeface="Arial" charset="0"/>
              </a:rPr>
              <a:pPr defTabSz="897264" fontAlgn="base">
                <a:spcBef>
                  <a:spcPct val="0"/>
                </a:spcBef>
                <a:spcAft>
                  <a:spcPct val="0"/>
                </a:spcAft>
              </a:pPr>
              <a:t>11</a:t>
            </a:fld>
            <a:endParaRPr lang="en-US" b="1" dirty="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414338" y="3798888"/>
            <a:ext cx="6021387" cy="246221"/>
          </a:xfrm>
          <a:noFill/>
          <a:ln/>
        </p:spPr>
        <p:txBody>
          <a:bodyPr/>
          <a:lstStyle/>
          <a:p>
            <a:pPr eaLnBrk="1" hangingPunct="1">
              <a:lnSpc>
                <a:spcPct val="100000"/>
              </a:lnSpc>
            </a:pPr>
            <a:endParaRPr lang="en-US" dirty="0" smtClean="0">
              <a:sym typeface="Wingdings" pitchFamily="2" charset="2"/>
            </a:endParaRPr>
          </a:p>
        </p:txBody>
      </p:sp>
      <p:sp>
        <p:nvSpPr>
          <p:cNvPr id="86020" name="Header Placeholder 3"/>
          <p:cNvSpPr>
            <a:spLocks noGrp="1"/>
          </p:cNvSpPr>
          <p:nvPr>
            <p:ph type="hdr" sz="quarter"/>
          </p:nvPr>
        </p:nvSpPr>
        <p:spPr/>
        <p:txBody>
          <a:bodyPr/>
          <a:lstStyle/>
          <a:p>
            <a:pPr>
              <a:defRPr/>
            </a:pPr>
            <a:endParaRPr lang="en-US" dirty="0" smtClean="0"/>
          </a:p>
        </p:txBody>
      </p:sp>
      <p:sp>
        <p:nvSpPr>
          <p:cNvPr id="86021" name="Date Placeholder 4"/>
          <p:cNvSpPr>
            <a:spLocks noGrp="1"/>
          </p:cNvSpPr>
          <p:nvPr>
            <p:ph type="dt" sz="quarter" idx="1"/>
          </p:nvPr>
        </p:nvSpPr>
        <p:spPr/>
        <p:txBody>
          <a:bodyPr/>
          <a:lstStyle/>
          <a:p>
            <a:pPr>
              <a:defRPr/>
            </a:pPr>
            <a:fld id="{832A7FD9-97C5-4516-828A-5A7805377BBB}" type="datetime8">
              <a:rPr lang="en-US" smtClean="0"/>
              <a:pPr>
                <a:defRPr/>
              </a:pPr>
              <a:t>9/18/2008 10:11 AM</a:t>
            </a:fld>
            <a:endParaRPr lang="en-US" smtClean="0"/>
          </a:p>
        </p:txBody>
      </p:sp>
      <p:sp>
        <p:nvSpPr>
          <p:cNvPr id="86022" name="Footer Placeholder 5"/>
          <p:cNvSpPr>
            <a:spLocks noGrp="1"/>
          </p:cNvSpPr>
          <p:nvPr>
            <p:ph type="ftr" sz="quarter" idx="4"/>
          </p:nvPr>
        </p:nvSpPr>
        <p:spPr>
          <a:noFill/>
        </p:spPr>
        <p:txBody>
          <a:bodyPr/>
          <a:lstStyle/>
          <a:p>
            <a:r>
              <a:rPr lang="en-US" smtClean="0">
                <a:cs typeface="Arial" pitchFamily="34" charset="0"/>
              </a:rPr>
              <a:t>MICROSOFT CONFIDENTIAL</a:t>
            </a:r>
          </a:p>
          <a:p>
            <a:r>
              <a:rPr lang="en-US" sz="500" smtClean="0">
                <a:cs typeface="Arial" pitchFamily="34" charset="0"/>
              </a:rPr>
              <a:t>© 2006 Microsoft Corporation. All rights reserved. Microsoft, Windows, Windows Vista and other product names are or may be registered trademarks and/or trademarks in the U.S. and/or other countries.</a:t>
            </a:r>
          </a:p>
          <a:p>
            <a:r>
              <a:rPr lang="en-US" sz="500" smtClean="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cs typeface="Arial" pitchFamily="34" charset="0"/>
              </a:rPr>
            </a:br>
            <a:r>
              <a:rPr lang="en-US" sz="500" smtClean="0">
                <a:cs typeface="Arial" pitchFamily="34" charset="0"/>
              </a:rPr>
              <a:t>MICROSOFT MAKES NO WARRANTIES, EXPRESS, IMPLIED OR STATUTORY, AS TO THE INFORMATION IN THIS PRESENTATION.</a:t>
            </a:r>
          </a:p>
        </p:txBody>
      </p:sp>
      <p:sp>
        <p:nvSpPr>
          <p:cNvPr id="86023" name="Slide Number Placeholder 6"/>
          <p:cNvSpPr>
            <a:spLocks noGrp="1"/>
          </p:cNvSpPr>
          <p:nvPr>
            <p:ph type="sldNum" sz="quarter" idx="5"/>
          </p:nvPr>
        </p:nvSpPr>
        <p:spPr/>
        <p:txBody>
          <a:bodyPr/>
          <a:lstStyle/>
          <a:p>
            <a:pPr>
              <a:defRPr/>
            </a:pPr>
            <a:fld id="{EDDB6177-DFF3-4921-A901-CFA230997457}" type="slidenum">
              <a:rPr lang="en-US" smtClean="0"/>
              <a:pPr>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defTabSz="897264" fontAlgn="base">
              <a:spcBef>
                <a:spcPct val="0"/>
              </a:spcBef>
              <a:spcAft>
                <a:spcPct val="0"/>
              </a:spcAft>
            </a:pPr>
            <a:r>
              <a:rPr lang="en-US" b="1" dirty="0">
                <a:solidFill>
                  <a:prstClr val="black"/>
                </a:solidFill>
                <a:latin typeface="Arial" charset="0"/>
              </a:rPr>
              <a:t>PRB-BDM </a:t>
            </a:r>
            <a:r>
              <a:rPr lang="en-US" b="1" dirty="0" err="1">
                <a:solidFill>
                  <a:prstClr val="black"/>
                </a:solidFill>
                <a:latin typeface="Arial" charset="0"/>
              </a:rPr>
              <a:t>Powerpoint</a:t>
            </a:r>
            <a:r>
              <a:rPr lang="en-US" b="1" dirty="0">
                <a:solidFill>
                  <a:prstClr val="black"/>
                </a:solidFill>
                <a:latin typeface="Arial" charset="0"/>
              </a:rPr>
              <a:t> template</a:t>
            </a:r>
          </a:p>
        </p:txBody>
      </p:sp>
      <p:sp>
        <p:nvSpPr>
          <p:cNvPr id="51205" name="Date Placeholder 4"/>
          <p:cNvSpPr>
            <a:spLocks noGrp="1"/>
          </p:cNvSpPr>
          <p:nvPr>
            <p:ph type="dt" sz="quarter" idx="1"/>
          </p:nvPr>
        </p:nvSpPr>
        <p:spPr>
          <a:noFill/>
        </p:spPr>
        <p:txBody>
          <a:bodyPr/>
          <a:lstStyle/>
          <a:p>
            <a:pPr defTabSz="897264" fontAlgn="base">
              <a:spcBef>
                <a:spcPct val="0"/>
              </a:spcBef>
              <a:spcAft>
                <a:spcPct val="0"/>
              </a:spcAft>
            </a:pPr>
            <a:fld id="{24C6A6E9-3E97-4F1B-9620-74A466DEDBB0}" type="datetime8">
              <a:rPr lang="en-US" b="1">
                <a:solidFill>
                  <a:prstClr val="black"/>
                </a:solidFill>
                <a:latin typeface="Arial" charset="0"/>
              </a:rPr>
              <a:pPr defTabSz="897264" fontAlgn="base">
                <a:spcBef>
                  <a:spcPct val="0"/>
                </a:spcBef>
                <a:spcAft>
                  <a:spcPct val="0"/>
                </a:spcAft>
              </a:pPr>
              <a:t>9/18/2008 10:11 AM</a:t>
            </a:fld>
            <a:endParaRPr lang="en-US" b="1" dirty="0">
              <a:solidFill>
                <a:prstClr val="black"/>
              </a:solidFill>
              <a:latin typeface="Arial" charset="0"/>
            </a:endParaRPr>
          </a:p>
        </p:txBody>
      </p:sp>
      <p:sp>
        <p:nvSpPr>
          <p:cNvPr id="51206" name="Slide Number Placeholder 5"/>
          <p:cNvSpPr>
            <a:spLocks noGrp="1"/>
          </p:cNvSpPr>
          <p:nvPr>
            <p:ph type="sldNum" sz="quarter" idx="5"/>
          </p:nvPr>
        </p:nvSpPr>
        <p:spPr>
          <a:noFill/>
        </p:spPr>
        <p:txBody>
          <a:bodyPr/>
          <a:lstStyle/>
          <a:p>
            <a:pPr defTabSz="897264" fontAlgn="base">
              <a:spcBef>
                <a:spcPct val="0"/>
              </a:spcBef>
              <a:spcAft>
                <a:spcPct val="0"/>
              </a:spcAft>
            </a:pPr>
            <a:fld id="{BD38221C-7493-4552-B3AE-11C94F72D058}" type="slidenum">
              <a:rPr lang="en-US" b="1">
                <a:solidFill>
                  <a:prstClr val="black"/>
                </a:solidFill>
                <a:latin typeface="Arial" charset="0"/>
              </a:rPr>
              <a:pPr defTabSz="897264" fontAlgn="base">
                <a:spcBef>
                  <a:spcPct val="0"/>
                </a:spcBef>
                <a:spcAft>
                  <a:spcPct val="0"/>
                </a:spcAft>
              </a:pPr>
              <a:t>14</a:t>
            </a:fld>
            <a:endParaRPr lang="en-US" b="1" dirty="0">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CF9865-616C-4683-BAB8-37A1B1A4DCF8}" type="slidenum">
              <a:rPr lang="en-US" smtClean="0">
                <a:latin typeface="Times" pitchFamily="18" charset="0"/>
              </a:rPr>
              <a:pPr>
                <a:defRPr/>
              </a:pPr>
              <a:t>15</a:t>
            </a:fld>
            <a:endParaRPr lang="en-US" smtClean="0">
              <a:latin typeface="Times" pitchFamily="18" charset="0"/>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6714B3E-5FE1-49D3-853A-7D4B9B540B9F}" type="datetime8">
              <a:rPr lang="en-US" smtClean="0"/>
              <a:pPr>
                <a:defRPr/>
              </a:pPr>
              <a:t>9/18/2008 10:11 AM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68EED39D-DC14-43B8-A07E-661A42796F98}"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Microsoft TechNet Seminar 2006</a:t>
            </a:r>
            <a:endParaRPr lang="en-GB"/>
          </a:p>
        </p:txBody>
      </p:sp>
      <p:sp>
        <p:nvSpPr>
          <p:cNvPr id="5" name="Footer Placeholder 4"/>
          <p:cNvSpPr>
            <a:spLocks noGrp="1"/>
          </p:cNvSpPr>
          <p:nvPr>
            <p:ph type="ftr" sz="quarter" idx="11"/>
          </p:nvPr>
        </p:nvSpPr>
        <p:spPr/>
        <p:txBody>
          <a:bodyPr/>
          <a:lstStyle/>
          <a:p>
            <a:pPr>
              <a:defRPr/>
            </a:pPr>
            <a:r>
              <a:rPr lang="en-GB" smtClean="0"/>
              <a:t>Seminar Name</a:t>
            </a:r>
            <a:endParaRPr lang="en-GB"/>
          </a:p>
        </p:txBody>
      </p:sp>
      <p:sp>
        <p:nvSpPr>
          <p:cNvPr id="6" name="Slide Number Placeholder 5"/>
          <p:cNvSpPr>
            <a:spLocks noGrp="1"/>
          </p:cNvSpPr>
          <p:nvPr>
            <p:ph type="sldNum" sz="quarter" idx="12"/>
          </p:nvPr>
        </p:nvSpPr>
        <p:spPr/>
        <p:txBody>
          <a:bodyPr/>
          <a:lstStyle/>
          <a:p>
            <a:pPr>
              <a:defRPr/>
            </a:pPr>
            <a:fld id="{0CCC82F8-9E8C-4E1B-A66F-8D9DD3463CCE}" type="slidenum">
              <a:rPr lang="en-GB" smtClean="0"/>
              <a:pPr>
                <a:defRPr/>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D74F906C-58C0-4E43-804F-93C499E43841}" type="datetime8">
              <a:rPr lang="en-US"/>
              <a:pPr>
                <a:defRPr/>
              </a:pPr>
              <a:t>9/18/2008 10:11 AM</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a:t>
            </a:fld>
            <a:endParaRPr lang="en-US">
              <a:latin typeface="Segoe"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smtClean="0"/>
          </a:p>
        </p:txBody>
      </p:sp>
      <p:sp>
        <p:nvSpPr>
          <p:cNvPr id="4" name="Slide Number Placeholder 3"/>
          <p:cNvSpPr>
            <a:spLocks noGrp="1"/>
          </p:cNvSpPr>
          <p:nvPr>
            <p:ph type="sldNum" sz="quarter" idx="10"/>
          </p:nvPr>
        </p:nvSpPr>
        <p:spPr/>
        <p:txBody>
          <a:bodyPr/>
          <a:lstStyle/>
          <a:p>
            <a:fld id="{37A93989-3E8B-4964-A909-D246CEB7AF5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6288EA-96EB-4B20-A36C-9B03A42112E5}" type="slidenum">
              <a:rPr lang="en-US" smtClean="0">
                <a:latin typeface="Arial" pitchFamily="34" charset="0"/>
              </a:rPr>
              <a:pPr/>
              <a:t>4</a:t>
            </a:fld>
            <a:endParaRPr lang="en-US" smtClean="0">
              <a:latin typeface="Arial" pitchFamily="34" charset="0"/>
            </a:endParaRPr>
          </a:p>
        </p:txBody>
      </p:sp>
      <p:sp>
        <p:nvSpPr>
          <p:cNvPr id="58371" name="Shape 3"/>
          <p:cNvSpPr txBox="1">
            <a:spLocks noGrp="1" noChangeArrowheads="1"/>
          </p:cNvSpPr>
          <p:nvPr/>
        </p:nvSpPr>
        <p:spPr bwMode="auto">
          <a:xfrm>
            <a:off x="5791200" y="8685213"/>
            <a:ext cx="1065213" cy="457200"/>
          </a:xfrm>
          <a:prstGeom prst="rect">
            <a:avLst/>
          </a:prstGeom>
          <a:noFill/>
          <a:ln w="9525" algn="ctr">
            <a:noFill/>
            <a:miter lim="800000"/>
            <a:headEnd/>
            <a:tailEnd/>
          </a:ln>
        </p:spPr>
        <p:txBody>
          <a:bodyPr lIns="93014" tIns="46508" rIns="93014" bIns="46508" anchor="b"/>
          <a:lstStyle/>
          <a:p>
            <a:pPr algn="r" defTabSz="928637"/>
            <a:fld id="{8695AFA9-A21D-45F7-A8F0-CB769B4B9E92}" type="slidenum">
              <a:rPr lang="en-US" sz="1200">
                <a:latin typeface="Arial" pitchFamily="34" charset="0"/>
              </a:rPr>
              <a:pPr algn="r" defTabSz="928637"/>
              <a:t>4</a:t>
            </a:fld>
            <a:endParaRPr lang="en-US" sz="1200" dirty="0">
              <a:latin typeface="Arial" pitchFamily="34" charset="0"/>
            </a:endParaRPr>
          </a:p>
        </p:txBody>
      </p:sp>
      <p:sp>
        <p:nvSpPr>
          <p:cNvPr id="58372" name="Shape 4"/>
          <p:cNvSpPr txBox="1">
            <a:spLocks noGrp="1" noChangeArrowheads="1"/>
          </p:cNvSpPr>
          <p:nvPr/>
        </p:nvSpPr>
        <p:spPr bwMode="auto">
          <a:xfrm>
            <a:off x="1" y="8685213"/>
            <a:ext cx="5638800" cy="457200"/>
          </a:xfrm>
          <a:prstGeom prst="rect">
            <a:avLst/>
          </a:prstGeom>
          <a:noFill/>
          <a:ln w="9525" algn="ctr">
            <a:noFill/>
            <a:miter lim="800000"/>
            <a:headEnd/>
            <a:tailEnd/>
          </a:ln>
        </p:spPr>
        <p:txBody>
          <a:bodyPr lIns="93014" tIns="46508" rIns="93014" bIns="46508" anchor="b"/>
          <a:lstStyle/>
          <a:p>
            <a:pPr defTabSz="928637" eaLnBrk="0" hangingPunct="0"/>
            <a:r>
              <a:rPr lang="en-US" sz="700" dirty="0">
                <a:cs typeface="Arial" pitchFamily="34" charset="0"/>
              </a:rPr>
              <a:t>© 2006 Microsoft Corporation. All rights reserved. Microsoft, Windows, Windows Vista and other product names are or may be registered trademarks and/or trademarks in the U.S. and/or other countries.</a:t>
            </a:r>
          </a:p>
          <a:p>
            <a:pPr defTabSz="928637" eaLnBrk="0" hangingPunct="0"/>
            <a:r>
              <a:rPr lang="en-US" sz="700" dirty="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3" name="Rectangle 157697"/>
          <p:cNvSpPr>
            <a:spLocks noGrp="1" noRot="1" noChangeAspect="1" noChangeArrowheads="1" noTextEdit="1"/>
          </p:cNvSpPr>
          <p:nvPr>
            <p:ph type="sldImg"/>
          </p:nvPr>
        </p:nvSpPr>
        <p:spPr>
          <a:xfrm>
            <a:off x="1144588" y="685800"/>
            <a:ext cx="4572000" cy="3429000"/>
          </a:xfrm>
          <a:noFill/>
          <a:ln cap="flat" algn="ctr">
            <a:headEnd type="none" w="med" len="med"/>
            <a:tailEnd type="none" w="med" len="med"/>
          </a:ln>
        </p:spPr>
      </p:sp>
      <p:sp>
        <p:nvSpPr>
          <p:cNvPr id="6" name="Notes Placeholder 5"/>
          <p:cNvSpPr>
            <a:spLocks noGrp="1"/>
          </p:cNvSpPr>
          <p:nvPr>
            <p:ph type="body" idx="1"/>
          </p:nvPr>
        </p:nvSpPr>
        <p:spPr>
          <a:xfrm>
            <a:off x="686421" y="4344025"/>
            <a:ext cx="5485158" cy="4114488"/>
          </a:xfrm>
          <a:prstGeom prst="rect">
            <a:avLst/>
          </a:prstGeom>
        </p:spPr>
        <p:txBody>
          <a:bodyPr>
            <a:normAutofit fontScale="32500" lnSpcReduction="20000"/>
          </a:bodyPr>
          <a:lstStyle/>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xfrm>
            <a:off x="685800" y="4343400"/>
            <a:ext cx="5486400" cy="4114800"/>
          </a:xfrm>
          <a:prstGeom prst="rect">
            <a:avLst/>
          </a:prstGeom>
          <a:noFill/>
          <a:ln/>
        </p:spPr>
        <p:txBody>
          <a:bodyPr lIns="89720" tIns="44860" rIns="89720" bIns="44860">
            <a:normAutofit/>
          </a:bodyPr>
          <a:lstStyle/>
          <a:p>
            <a:pPr>
              <a:lnSpc>
                <a:spcPct val="90000"/>
              </a:lnSpc>
            </a:pPr>
            <a:endParaRPr lang="en-US" dirty="0" smtClean="0"/>
          </a:p>
        </p:txBody>
      </p:sp>
      <p:sp>
        <p:nvSpPr>
          <p:cNvPr id="173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20" tIns="44860" rIns="89720" bIns="44860" anchor="b"/>
          <a:lstStyle/>
          <a:p>
            <a:pPr algn="r" defTabSz="880116"/>
            <a:fld id="{FB076625-6071-42AD-B3B1-E6D54C585E3A}" type="slidenum">
              <a:rPr lang="en-US" sz="1200">
                <a:latin typeface="Calibri" pitchFamily="34" charset="0"/>
              </a:rPr>
              <a:pPr algn="r" defTabSz="880116"/>
              <a:t>5</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90B3B-B541-4B43-8BD6-640E05369BB7}" type="slidenum">
              <a:rPr lang="en-US" smtClean="0">
                <a:latin typeface="Arial" pitchFamily="34" charset="0"/>
              </a:rPr>
              <a:pPr/>
              <a:t>6</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xfrm>
            <a:off x="1143000" y="687388"/>
            <a:ext cx="4572000" cy="3429000"/>
          </a:xfrm>
          <a:ln/>
        </p:spPr>
      </p:sp>
      <p:sp>
        <p:nvSpPr>
          <p:cNvPr id="77828" name="Rectangle 3"/>
          <p:cNvSpPr>
            <a:spLocks noGrp="1" noChangeArrowheads="1"/>
          </p:cNvSpPr>
          <p:nvPr>
            <p:ph type="body" idx="1"/>
          </p:nvPr>
        </p:nvSpPr>
        <p:spPr>
          <a:xfrm>
            <a:off x="685800" y="4343402"/>
            <a:ext cx="5486400" cy="4113213"/>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414340" y="3798889"/>
            <a:ext cx="6021387" cy="203200"/>
          </a:xfrm>
          <a:noFill/>
          <a:ln/>
        </p:spPr>
        <p:txBody>
          <a:bodyPr/>
          <a:lstStyle/>
          <a:p>
            <a:pPr eaLnBrk="1" hangingPunct="1"/>
            <a:r>
              <a:rPr lang="en-US" dirty="0" smtClean="0">
                <a:latin typeface="Segoe"/>
              </a:rPr>
              <a:t>Here we have the VMM 2008 architecture.  In the upper left, we have the VMM</a:t>
            </a:r>
            <a:r>
              <a:rPr lang="en-US" baseline="0" dirty="0" smtClean="0">
                <a:latin typeface="Segoe"/>
              </a:rPr>
              <a:t> server, which accepts inputs from the </a:t>
            </a:r>
            <a:r>
              <a:rPr lang="en-US" baseline="0" dirty="0" err="1" smtClean="0">
                <a:latin typeface="Segoe"/>
              </a:rPr>
              <a:t>Powershell</a:t>
            </a:r>
            <a:r>
              <a:rPr lang="en-US" baseline="0" dirty="0" smtClean="0">
                <a:latin typeface="Segoe"/>
              </a:rPr>
              <a:t> interface and issues the commands to the virtualization systems.  </a:t>
            </a:r>
            <a:r>
              <a:rPr lang="en-US" baseline="0" dirty="0" err="1" smtClean="0">
                <a:latin typeface="Segoe"/>
              </a:rPr>
              <a:t>Powershell</a:t>
            </a:r>
            <a:r>
              <a:rPr lang="en-US" baseline="0" smtClean="0">
                <a:latin typeface="Segoe"/>
              </a:rPr>
              <a:t> forms the basis of VMM 2008, </a:t>
            </a:r>
            <a:endParaRPr lang="en-US" dirty="0" smtClean="0">
              <a:latin typeface="Segoe"/>
            </a:endParaRPr>
          </a:p>
        </p:txBody>
      </p:sp>
      <p:sp>
        <p:nvSpPr>
          <p:cNvPr id="58372" name="Date Placeholder 3"/>
          <p:cNvSpPr>
            <a:spLocks noGrp="1"/>
          </p:cNvSpPr>
          <p:nvPr>
            <p:ph type="dt" sz="quarter" idx="1"/>
          </p:nvPr>
        </p:nvSpPr>
        <p:spPr>
          <a:noFill/>
        </p:spPr>
        <p:txBody>
          <a:bodyPr/>
          <a:lstStyle/>
          <a:p>
            <a:fld id="{FE480F1F-FE3C-4896-9F44-F918C46613AC}" type="datetime8">
              <a:rPr lang="en-US">
                <a:latin typeface="Segoe"/>
              </a:rPr>
              <a:pPr/>
              <a:t>9/18/2008 10:11 AM</a:t>
            </a:fld>
            <a:endParaRPr lang="en-US">
              <a:latin typeface="Segoe"/>
            </a:endParaRPr>
          </a:p>
        </p:txBody>
      </p:sp>
      <p:sp>
        <p:nvSpPr>
          <p:cNvPr id="58373" name="Footer Placeholder 4"/>
          <p:cNvSpPr>
            <a:spLocks noGrp="1"/>
          </p:cNvSpPr>
          <p:nvPr>
            <p:ph type="ftr" sz="quarter" idx="4"/>
          </p:nvPr>
        </p:nvSpPr>
        <p:spPr>
          <a:noFill/>
        </p:spPr>
        <p:txBody>
          <a:bodyPr/>
          <a:lstStyle/>
          <a:p>
            <a:pPr defTabSz="912813" fontAlgn="base">
              <a:spcBef>
                <a:spcPct val="0"/>
              </a:spcBef>
              <a:spcAft>
                <a:spcPct val="0"/>
              </a:spcAft>
            </a:pPr>
            <a:r>
              <a:rPr lang="en-US">
                <a:solidFill>
                  <a:schemeClr val="bg2"/>
                </a:solidFill>
                <a:latin typeface="Arial" pitchFamily="34" charset="0"/>
                <a:cs typeface="Arial" pitchFamily="34" charset="0"/>
              </a:rPr>
              <a:t>Microsoft Management Summit 2007, March 26-30, 2007, San Diego, California© 2007 Microsoft Corporation. All rights reserved.</a:t>
            </a:r>
          </a:p>
          <a:p>
            <a:pPr defTabSz="912813" fontAlgn="base">
              <a:spcBef>
                <a:spcPct val="0"/>
              </a:spcBef>
              <a:spcAft>
                <a:spcPct val="0"/>
              </a:spcAft>
            </a:pPr>
            <a:r>
              <a:rPr lang="en-US">
                <a:solidFill>
                  <a:schemeClr val="bg2"/>
                </a:solidFill>
                <a:latin typeface="Arial" pitchFamily="34" charset="0"/>
                <a:cs typeface="Arial" pitchFamily="34" charset="0"/>
              </a:rPr>
              <a:t>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bg2"/>
                </a:solidFill>
                <a:latin typeface="Arial" pitchFamily="34" charset="0"/>
                <a:cs typeface="Arial" pitchFamily="34" charset="0"/>
              </a:rPr>
              <a:t>The information herein is for informational purposes only and represents the current view of Microsoft Corporation as of the date of this presentation.</a:t>
            </a:r>
          </a:p>
          <a:p>
            <a:pPr defTabSz="912813" fontAlgn="base">
              <a:spcBef>
                <a:spcPct val="0"/>
              </a:spcBef>
              <a:spcAft>
                <a:spcPct val="0"/>
              </a:spcAft>
            </a:pPr>
            <a:r>
              <a:rPr lang="en-US">
                <a:solidFill>
                  <a:schemeClr val="bg2"/>
                </a:solidFill>
                <a:latin typeface="Arial" pitchFamily="34" charset="0"/>
                <a:cs typeface="Arial" pitchFamily="34" charset="0"/>
              </a:rPr>
              <a:t>Because Microsoft must respond to changing market conditions, it should not be interpreted to be a commitment on the part of Microsoft,</a:t>
            </a:r>
          </a:p>
          <a:p>
            <a:pPr defTabSz="912813" fontAlgn="base">
              <a:spcBef>
                <a:spcPct val="0"/>
              </a:spcBef>
              <a:spcAft>
                <a:spcPct val="0"/>
              </a:spcAft>
            </a:pPr>
            <a:r>
              <a:rPr lang="en-US">
                <a:solidFill>
                  <a:schemeClr val="bg2"/>
                </a:solidFill>
                <a:latin typeface="Arial" pitchFamily="34" charset="0"/>
                <a:cs typeface="Arial" pitchFamily="34" charset="0"/>
              </a:rPr>
              <a:t>and Microsoft cannot guarantee the accuracy of any information provided after the date of this presentation.</a:t>
            </a:r>
          </a:p>
          <a:p>
            <a:pPr defTabSz="912813" fontAlgn="base">
              <a:spcBef>
                <a:spcPct val="0"/>
              </a:spcBef>
              <a:spcAft>
                <a:spcPct val="0"/>
              </a:spcAft>
            </a:pPr>
            <a:r>
              <a:rPr lang="en-US">
                <a:solidFill>
                  <a:schemeClr val="bg2"/>
                </a:solidFill>
                <a:latin typeface="Arial" pitchFamily="34" charset="0"/>
                <a:cs typeface="Arial" pitchFamily="34" charset="0"/>
              </a:rPr>
              <a:t>MICROSOFT MAKES NO WARRANTIES, EXPRESS, IMPLIED OR STATUTORY, AS TO THE INFORMATION IN THIS PRESENTATION.</a:t>
            </a:r>
          </a:p>
        </p:txBody>
      </p:sp>
      <p:sp>
        <p:nvSpPr>
          <p:cNvPr id="58374" name="Slide Number Placeholder 5"/>
          <p:cNvSpPr>
            <a:spLocks noGrp="1"/>
          </p:cNvSpPr>
          <p:nvPr>
            <p:ph type="sldNum" sz="quarter" idx="5"/>
          </p:nvPr>
        </p:nvSpPr>
        <p:spPr>
          <a:noFill/>
        </p:spPr>
        <p:txBody>
          <a:bodyPr/>
          <a:lstStyle/>
          <a:p>
            <a:fld id="{191B253E-98CE-473A-86E0-428009DE7F15}" type="slidenum">
              <a:rPr lang="en-US">
                <a:latin typeface="Segoe"/>
              </a:rPr>
              <a:pPr/>
              <a:t>7</a:t>
            </a:fld>
            <a:endParaRPr lang="en-US">
              <a:latin typeface="Sego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defTabSz="897264" fontAlgn="base">
              <a:spcBef>
                <a:spcPct val="0"/>
              </a:spcBef>
              <a:spcAft>
                <a:spcPct val="0"/>
              </a:spcAft>
            </a:pPr>
            <a:r>
              <a:rPr lang="en-US" b="1" dirty="0">
                <a:solidFill>
                  <a:prstClr val="black"/>
                </a:solidFill>
                <a:latin typeface="Arial" charset="0"/>
              </a:rPr>
              <a:t>PRB-BDM </a:t>
            </a:r>
            <a:r>
              <a:rPr lang="en-US" b="1" dirty="0" err="1">
                <a:solidFill>
                  <a:prstClr val="black"/>
                </a:solidFill>
                <a:latin typeface="Arial" charset="0"/>
              </a:rPr>
              <a:t>Powerpoint</a:t>
            </a:r>
            <a:r>
              <a:rPr lang="en-US" b="1" dirty="0">
                <a:solidFill>
                  <a:prstClr val="black"/>
                </a:solidFill>
                <a:latin typeface="Arial" charset="0"/>
              </a:rPr>
              <a:t> template</a:t>
            </a:r>
          </a:p>
        </p:txBody>
      </p:sp>
      <p:sp>
        <p:nvSpPr>
          <p:cNvPr id="51205" name="Date Placeholder 4"/>
          <p:cNvSpPr>
            <a:spLocks noGrp="1"/>
          </p:cNvSpPr>
          <p:nvPr>
            <p:ph type="dt" sz="quarter" idx="1"/>
          </p:nvPr>
        </p:nvSpPr>
        <p:spPr>
          <a:noFill/>
        </p:spPr>
        <p:txBody>
          <a:bodyPr/>
          <a:lstStyle/>
          <a:p>
            <a:pPr defTabSz="897264" fontAlgn="base">
              <a:spcBef>
                <a:spcPct val="0"/>
              </a:spcBef>
              <a:spcAft>
                <a:spcPct val="0"/>
              </a:spcAft>
            </a:pPr>
            <a:fld id="{24C6A6E9-3E97-4F1B-9620-74A466DEDBB0}" type="datetime8">
              <a:rPr lang="en-US" b="1">
                <a:solidFill>
                  <a:prstClr val="black"/>
                </a:solidFill>
                <a:latin typeface="Arial" charset="0"/>
              </a:rPr>
              <a:pPr defTabSz="897264" fontAlgn="base">
                <a:spcBef>
                  <a:spcPct val="0"/>
                </a:spcBef>
                <a:spcAft>
                  <a:spcPct val="0"/>
                </a:spcAft>
              </a:pPr>
              <a:t>9/18/2008 10:11 AM</a:t>
            </a:fld>
            <a:endParaRPr lang="en-US" b="1" dirty="0">
              <a:solidFill>
                <a:prstClr val="black"/>
              </a:solidFill>
              <a:latin typeface="Arial" charset="0"/>
            </a:endParaRPr>
          </a:p>
        </p:txBody>
      </p:sp>
      <p:sp>
        <p:nvSpPr>
          <p:cNvPr id="51206" name="Slide Number Placeholder 5"/>
          <p:cNvSpPr>
            <a:spLocks noGrp="1"/>
          </p:cNvSpPr>
          <p:nvPr>
            <p:ph type="sldNum" sz="quarter" idx="5"/>
          </p:nvPr>
        </p:nvSpPr>
        <p:spPr>
          <a:noFill/>
        </p:spPr>
        <p:txBody>
          <a:bodyPr/>
          <a:lstStyle/>
          <a:p>
            <a:pPr defTabSz="897264" fontAlgn="base">
              <a:spcBef>
                <a:spcPct val="0"/>
              </a:spcBef>
              <a:spcAft>
                <a:spcPct val="0"/>
              </a:spcAft>
            </a:pPr>
            <a:fld id="{BD38221C-7493-4552-B3AE-11C94F72D058}" type="slidenum">
              <a:rPr lang="en-US" b="1">
                <a:solidFill>
                  <a:prstClr val="black"/>
                </a:solidFill>
                <a:latin typeface="Arial" charset="0"/>
              </a:rPr>
              <a:pPr defTabSz="897264" fontAlgn="base">
                <a:spcBef>
                  <a:spcPct val="0"/>
                </a:spcBef>
                <a:spcAft>
                  <a:spcPct val="0"/>
                </a:spcAft>
              </a:pPr>
              <a:t>8</a:t>
            </a:fld>
            <a:endParaRPr lang="en-US" b="1" dirty="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E8BA1B-57FD-4315-93F0-6365366174A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5029200" y="6096000"/>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pic>
        <p:nvPicPr>
          <p:cNvPr id="19460" name="Picture 4" descr="http://blogs.msdn.com/blogfiles/the_hardman/WindowsLiveWriter/TechnetSingaporeSecurityBriefingFriday28_A0FC/Microsoft%20TechNet%20Logo%20color_4.png"/>
          <p:cNvPicPr>
            <a:picLocks noChangeAspect="1" noChangeArrowheads="1"/>
          </p:cNvPicPr>
          <p:nvPr userDrawn="1"/>
        </p:nvPicPr>
        <p:blipFill>
          <a:blip r:embed="rId3"/>
          <a:srcRect/>
          <a:stretch>
            <a:fillRect/>
          </a:stretch>
        </p:blipFill>
        <p:spPr bwMode="auto">
          <a:xfrm>
            <a:off x="7272252" y="6094618"/>
            <a:ext cx="1752600" cy="621626"/>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5"/>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6808122" y="6384174"/>
            <a:ext cx="1228906" cy="417793"/>
          </a:xfrm>
          <a:prstGeom prst="rect">
            <a:avLst/>
          </a:prstGeom>
          <a:noFill/>
          <a:ln w="9525">
            <a:noFill/>
            <a:miter lim="800000"/>
            <a:headEnd/>
            <a:tailEnd/>
          </a:ln>
          <a:effectLst/>
        </p:spPr>
      </p:pic>
      <p:pic>
        <p:nvPicPr>
          <p:cNvPr id="6" name="Picture 4" descr="http://blogs.msdn.com/blogfiles/the_hardman/WindowsLiveWriter/TechnetSingaporeSecurityBriefingFriday28_A0FC/Microsoft%20TechNet%20Logo%20color_4.png"/>
          <p:cNvPicPr>
            <a:picLocks noChangeAspect="1" noChangeArrowheads="1"/>
          </p:cNvPicPr>
          <p:nvPr userDrawn="1"/>
        </p:nvPicPr>
        <p:blipFill>
          <a:blip r:embed="rId13"/>
          <a:srcRect/>
          <a:stretch>
            <a:fillRect/>
          </a:stretch>
        </p:blipFill>
        <p:spPr bwMode="auto">
          <a:xfrm>
            <a:off x="8053190" y="6375861"/>
            <a:ext cx="1074184" cy="381000"/>
          </a:xfrm>
          <a:prstGeom prst="rect">
            <a:avLst/>
          </a:prstGeom>
          <a:noFill/>
        </p:spPr>
      </p:pic>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4"/>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4"/>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9.gif"/><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gif"/><Relationship Id="rId14" Type="http://schemas.openxmlformats.org/officeDocument/2006/relationships/image" Target="../media/image77.png"/></Relationships>
</file>

<file path=ppt/slides/_rels/slide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85.png"/><Relationship Id="rId10" Type="http://schemas.openxmlformats.org/officeDocument/2006/relationships/image" Target="../media/image75.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3.png"/></Relationships>
</file>

<file path=ppt/slides/_rels/slide1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5.png"/><Relationship Id="rId7"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94.png"/><Relationship Id="rId4" Type="http://schemas.openxmlformats.org/officeDocument/2006/relationships/image" Target="../media/image80.png"/><Relationship Id="rId9" Type="http://schemas.openxmlformats.org/officeDocument/2006/relationships/image" Target="../media/image97.pn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26" Type="http://schemas.openxmlformats.org/officeDocument/2006/relationships/image" Target="../media/image118.png"/><Relationship Id="rId3" Type="http://schemas.openxmlformats.org/officeDocument/2006/relationships/notesSlide" Target="../notesSlides/notesSlide14.xml"/><Relationship Id="rId21" Type="http://schemas.openxmlformats.org/officeDocument/2006/relationships/image" Target="../media/image55.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10.png"/><Relationship Id="rId25" Type="http://schemas.openxmlformats.org/officeDocument/2006/relationships/image" Target="../media/image117.png"/><Relationship Id="rId2" Type="http://schemas.openxmlformats.org/officeDocument/2006/relationships/slideLayout" Target="../slideLayouts/slideLayout7.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tags" Target="../tags/tag2.xml"/><Relationship Id="rId6" Type="http://schemas.openxmlformats.org/officeDocument/2006/relationships/image" Target="../media/image99.png"/><Relationship Id="rId11" Type="http://schemas.openxmlformats.org/officeDocument/2006/relationships/image" Target="../media/image104.png"/><Relationship Id="rId24" Type="http://schemas.openxmlformats.org/officeDocument/2006/relationships/image" Target="../media/image116.png"/><Relationship Id="rId5" Type="http://schemas.openxmlformats.org/officeDocument/2006/relationships/image" Target="../media/image45.png"/><Relationship Id="rId15" Type="http://schemas.openxmlformats.org/officeDocument/2006/relationships/image" Target="../media/image108.png"/><Relationship Id="rId23" Type="http://schemas.openxmlformats.org/officeDocument/2006/relationships/image" Target="../media/image115.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98.png"/><Relationship Id="rId9" Type="http://schemas.openxmlformats.org/officeDocument/2006/relationships/image" Target="../media/image102.png"/><Relationship Id="rId14" Type="http://schemas.openxmlformats.org/officeDocument/2006/relationships/image" Target="../media/image107.png"/><Relationship Id="rId22" Type="http://schemas.openxmlformats.org/officeDocument/2006/relationships/image" Target="../media/image114.png"/><Relationship Id="rId27" Type="http://schemas.openxmlformats.org/officeDocument/2006/relationships/image" Target="../media/image119.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2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45.png"/><Relationship Id="rId7" Type="http://schemas.openxmlformats.org/officeDocument/2006/relationships/image" Target="../media/image127.jpeg"/><Relationship Id="rId12" Type="http://schemas.openxmlformats.org/officeDocument/2006/relationships/image" Target="../media/image1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81.png"/><Relationship Id="rId10" Type="http://schemas.openxmlformats.org/officeDocument/2006/relationships/image" Target="../media/image122.png"/><Relationship Id="rId4" Type="http://schemas.openxmlformats.org/officeDocument/2006/relationships/image" Target="../media/image125.png"/><Relationship Id="rId9" Type="http://schemas.openxmlformats.org/officeDocument/2006/relationships/image" Target="../media/image129.png"/></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virtualizat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microsoft.com/hyper-v/" TargetMode="External"/><Relationship Id="rId5" Type="http://schemas.openxmlformats.org/officeDocument/2006/relationships/hyperlink" Target="http://www.microsoft.com/systemcenter/" TargetMode="Externa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3.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5.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effectLst>
                  <a:outerShdw blurRad="88900" dist="12700" dir="2700000" algn="tl" rotWithShape="0">
                    <a:prstClr val="black"/>
                  </a:outerShdw>
                </a:effectLst>
              </a:rPr>
              <a:t>Physical / Virtual </a:t>
            </a:r>
            <a:r>
              <a:rPr smtClean="0">
                <a:effectLst>
                  <a:outerShdw blurRad="88900" dist="12700" dir="2700000" algn="tl" rotWithShape="0">
                    <a:prstClr val="black"/>
                  </a:outerShdw>
                  <a:reflection blurRad="6350" stA="50000" endA="300" endPos="50000" dist="29997" dir="5400000" sy="-100000" algn="bl" rotWithShape="0"/>
                </a:effectLst>
              </a:rPr>
              <a:t>Server Management</a:t>
            </a:r>
            <a:endParaRPr lang="en-US" dirty="0"/>
          </a:p>
        </p:txBody>
      </p:sp>
      <p:sp>
        <p:nvSpPr>
          <p:cNvPr id="3" name="Subtitle 2"/>
          <p:cNvSpPr>
            <a:spLocks noGrp="1"/>
          </p:cNvSpPr>
          <p:nvPr>
            <p:ph type="subTitle" idx="1"/>
          </p:nvPr>
        </p:nvSpPr>
        <p:spPr/>
        <p:txBody>
          <a:bodyPr/>
          <a:lstStyle/>
          <a:p>
            <a:r>
              <a:rPr lang="en-US" dirty="0" smtClean="0"/>
              <a:t>Guruprakash S</a:t>
            </a:r>
          </a:p>
          <a:p>
            <a:r>
              <a:rPr lang="en-US" sz="1600" dirty="0" smtClean="0">
                <a:solidFill>
                  <a:schemeClr val="tx1">
                    <a:lumMod val="75000"/>
                  </a:schemeClr>
                </a:solidFill>
              </a:rPr>
              <a:t>Associate Consultant </a:t>
            </a:r>
            <a:r>
              <a:rPr lang="en-US" sz="1600" dirty="0" smtClean="0">
                <a:solidFill>
                  <a:srgbClr val="FFFF00"/>
                </a:solidFill>
              </a:rPr>
              <a:t>|</a:t>
            </a:r>
            <a:r>
              <a:rPr lang="en-US" sz="1600" dirty="0" smtClean="0">
                <a:solidFill>
                  <a:schemeClr val="tx1">
                    <a:lumMod val="75000"/>
                  </a:schemeClr>
                </a:solidFill>
              </a:rPr>
              <a:t> Microsoft Corporation </a:t>
            </a:r>
          </a:p>
          <a:p>
            <a:endParaRPr lang="en-US" sz="1400"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rver-physical-Single.png"/>
          <p:cNvPicPr>
            <a:picLocks noChangeAspect="1"/>
          </p:cNvPicPr>
          <p:nvPr/>
        </p:nvPicPr>
        <p:blipFill>
          <a:blip r:embed="rId3" cstate="print"/>
          <a:stretch>
            <a:fillRect/>
          </a:stretch>
        </p:blipFill>
        <p:spPr>
          <a:xfrm>
            <a:off x="6096000" y="5066615"/>
            <a:ext cx="2286000" cy="1158711"/>
          </a:xfrm>
          <a:prstGeom prst="rect">
            <a:avLst/>
          </a:prstGeom>
        </p:spPr>
      </p:pic>
      <p:pic>
        <p:nvPicPr>
          <p:cNvPr id="43" name="Picture 42" descr="Application-cyan.png"/>
          <p:cNvPicPr>
            <a:picLocks noChangeAspect="1"/>
          </p:cNvPicPr>
          <p:nvPr/>
        </p:nvPicPr>
        <p:blipFill>
          <a:blip r:embed="rId4"/>
          <a:stretch>
            <a:fillRect/>
          </a:stretch>
        </p:blipFill>
        <p:spPr>
          <a:xfrm>
            <a:off x="6781800" y="4800601"/>
            <a:ext cx="1143000" cy="593147"/>
          </a:xfrm>
          <a:prstGeom prst="rect">
            <a:avLst/>
          </a:prstGeom>
        </p:spPr>
      </p:pic>
      <p:pic>
        <p:nvPicPr>
          <p:cNvPr id="22" name="Picture 21" descr="Server-physical-Single.png"/>
          <p:cNvPicPr>
            <a:picLocks noChangeAspect="1"/>
          </p:cNvPicPr>
          <p:nvPr/>
        </p:nvPicPr>
        <p:blipFill>
          <a:blip r:embed="rId3" cstate="print"/>
          <a:stretch>
            <a:fillRect/>
          </a:stretch>
        </p:blipFill>
        <p:spPr>
          <a:xfrm>
            <a:off x="3335958" y="5066615"/>
            <a:ext cx="2286000" cy="1158711"/>
          </a:xfrm>
          <a:prstGeom prst="rect">
            <a:avLst/>
          </a:prstGeom>
        </p:spPr>
      </p:pic>
      <p:pic>
        <p:nvPicPr>
          <p:cNvPr id="34" name="Picture 33" descr="Application-cyan.png"/>
          <p:cNvPicPr>
            <a:picLocks noChangeAspect="1"/>
          </p:cNvPicPr>
          <p:nvPr/>
        </p:nvPicPr>
        <p:blipFill>
          <a:blip r:embed="rId4"/>
          <a:stretch>
            <a:fillRect/>
          </a:stretch>
        </p:blipFill>
        <p:spPr>
          <a:xfrm>
            <a:off x="4023360" y="4800601"/>
            <a:ext cx="1143000" cy="593147"/>
          </a:xfrm>
          <a:prstGeom prst="rect">
            <a:avLst/>
          </a:prstGeom>
        </p:spPr>
      </p:pic>
      <p:pic>
        <p:nvPicPr>
          <p:cNvPr id="26" name="Picture 25" descr="Server-physical-Single.png"/>
          <p:cNvPicPr>
            <a:picLocks noChangeAspect="1"/>
          </p:cNvPicPr>
          <p:nvPr/>
        </p:nvPicPr>
        <p:blipFill>
          <a:blip r:embed="rId3" cstate="print"/>
          <a:stretch>
            <a:fillRect/>
          </a:stretch>
        </p:blipFill>
        <p:spPr>
          <a:xfrm>
            <a:off x="609600" y="5066615"/>
            <a:ext cx="2286000" cy="1158711"/>
          </a:xfrm>
          <a:prstGeom prst="rect">
            <a:avLst/>
          </a:prstGeom>
        </p:spPr>
      </p:pic>
      <p:pic>
        <p:nvPicPr>
          <p:cNvPr id="40" name="Picture 39" descr="Application-cyan.png"/>
          <p:cNvPicPr>
            <a:picLocks noChangeAspect="1"/>
          </p:cNvPicPr>
          <p:nvPr/>
        </p:nvPicPr>
        <p:blipFill>
          <a:blip r:embed="rId4"/>
          <a:stretch>
            <a:fillRect/>
          </a:stretch>
        </p:blipFill>
        <p:spPr>
          <a:xfrm>
            <a:off x="1280160" y="4800600"/>
            <a:ext cx="1143000" cy="593148"/>
          </a:xfrm>
          <a:prstGeom prst="rect">
            <a:avLst/>
          </a:prstGeom>
        </p:spPr>
      </p:pic>
      <p:pic>
        <p:nvPicPr>
          <p:cNvPr id="10" name="Picture 9" descr="Server-Virtual-Single.png"/>
          <p:cNvPicPr>
            <a:picLocks noChangeAspect="1"/>
          </p:cNvPicPr>
          <p:nvPr/>
        </p:nvPicPr>
        <p:blipFill>
          <a:blip r:embed="rId5" cstate="print"/>
          <a:stretch>
            <a:fillRect/>
          </a:stretch>
        </p:blipFill>
        <p:spPr>
          <a:xfrm>
            <a:off x="6096001" y="4615020"/>
            <a:ext cx="2285998" cy="1036948"/>
          </a:xfrm>
          <a:prstGeom prst="rect">
            <a:avLst/>
          </a:prstGeom>
        </p:spPr>
      </p:pic>
      <p:pic>
        <p:nvPicPr>
          <p:cNvPr id="27" name="Picture 26" descr="Server-Virtual-Single.png"/>
          <p:cNvPicPr>
            <a:picLocks noChangeAspect="1"/>
          </p:cNvPicPr>
          <p:nvPr/>
        </p:nvPicPr>
        <p:blipFill>
          <a:blip r:embed="rId5" cstate="print"/>
          <a:stretch>
            <a:fillRect/>
          </a:stretch>
        </p:blipFill>
        <p:spPr>
          <a:xfrm>
            <a:off x="609601" y="4615020"/>
            <a:ext cx="2285998" cy="1036948"/>
          </a:xfrm>
          <a:prstGeom prst="rect">
            <a:avLst/>
          </a:prstGeom>
        </p:spPr>
      </p:pic>
      <p:pic>
        <p:nvPicPr>
          <p:cNvPr id="46" name="Picture 45" descr="Application-cyan.png"/>
          <p:cNvPicPr>
            <a:picLocks noChangeAspect="1"/>
          </p:cNvPicPr>
          <p:nvPr/>
        </p:nvPicPr>
        <p:blipFill>
          <a:blip r:embed="rId4"/>
          <a:stretch>
            <a:fillRect/>
          </a:stretch>
        </p:blipFill>
        <p:spPr>
          <a:xfrm>
            <a:off x="1280160" y="4436053"/>
            <a:ext cx="1143000" cy="593147"/>
          </a:xfrm>
          <a:prstGeom prst="rect">
            <a:avLst/>
          </a:prstGeom>
        </p:spPr>
      </p:pic>
      <p:sp>
        <p:nvSpPr>
          <p:cNvPr id="39" name="Right Arrow 38"/>
          <p:cNvSpPr/>
          <p:nvPr/>
        </p:nvSpPr>
        <p:spPr>
          <a:xfrm rot="7078006" flipV="1">
            <a:off x="2209499" y="3437117"/>
            <a:ext cx="694609" cy="238876"/>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erver-Virtual-Single.png"/>
          <p:cNvPicPr>
            <a:picLocks noChangeAspect="1"/>
          </p:cNvPicPr>
          <p:nvPr/>
        </p:nvPicPr>
        <p:blipFill>
          <a:blip r:embed="rId5" cstate="print"/>
          <a:stretch>
            <a:fillRect/>
          </a:stretch>
        </p:blipFill>
        <p:spPr>
          <a:xfrm>
            <a:off x="3335959" y="4615020"/>
            <a:ext cx="2285998" cy="1036948"/>
          </a:xfrm>
          <a:prstGeom prst="rect">
            <a:avLst/>
          </a:prstGeom>
        </p:spPr>
      </p:pic>
      <p:pic>
        <p:nvPicPr>
          <p:cNvPr id="21" name="Picture 20" descr="Application-cyan.png"/>
          <p:cNvPicPr>
            <a:picLocks noChangeAspect="1"/>
          </p:cNvPicPr>
          <p:nvPr/>
        </p:nvPicPr>
        <p:blipFill>
          <a:blip r:embed="rId4"/>
          <a:stretch>
            <a:fillRect/>
          </a:stretch>
        </p:blipFill>
        <p:spPr>
          <a:xfrm>
            <a:off x="6781800" y="4436054"/>
            <a:ext cx="1143000" cy="593146"/>
          </a:xfrm>
          <a:prstGeom prst="rect">
            <a:avLst/>
          </a:prstGeom>
        </p:spPr>
      </p:pic>
      <p:grpSp>
        <p:nvGrpSpPr>
          <p:cNvPr id="2" name="Group 35"/>
          <p:cNvGrpSpPr/>
          <p:nvPr/>
        </p:nvGrpSpPr>
        <p:grpSpPr>
          <a:xfrm>
            <a:off x="7772400" y="5679440"/>
            <a:ext cx="838200" cy="645160"/>
            <a:chOff x="3810000" y="2842490"/>
            <a:chExt cx="1524000" cy="1173019"/>
          </a:xfrm>
        </p:grpSpPr>
        <p:pic>
          <p:nvPicPr>
            <p:cNvPr id="37" name="Picture 36"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38" name="Picture 37"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3" name="Group 46"/>
          <p:cNvGrpSpPr/>
          <p:nvPr/>
        </p:nvGrpSpPr>
        <p:grpSpPr>
          <a:xfrm>
            <a:off x="5029200" y="5679440"/>
            <a:ext cx="838200" cy="645160"/>
            <a:chOff x="3810000" y="2842490"/>
            <a:chExt cx="1524000" cy="1173019"/>
          </a:xfrm>
        </p:grpSpPr>
        <p:pic>
          <p:nvPicPr>
            <p:cNvPr id="48" name="Picture 47"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49" name="Picture 48"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4" name="Group 49"/>
          <p:cNvGrpSpPr/>
          <p:nvPr/>
        </p:nvGrpSpPr>
        <p:grpSpPr>
          <a:xfrm>
            <a:off x="2243483" y="5679440"/>
            <a:ext cx="838200" cy="645160"/>
            <a:chOff x="3810000" y="2842490"/>
            <a:chExt cx="1524000" cy="1173019"/>
          </a:xfrm>
        </p:grpSpPr>
        <p:pic>
          <p:nvPicPr>
            <p:cNvPr id="51" name="Picture 50"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52" name="Picture 51"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pic>
        <p:nvPicPr>
          <p:cNvPr id="59" name="Picture 58" descr="logos.png"/>
          <p:cNvPicPr>
            <a:picLocks noChangeAspect="1"/>
          </p:cNvPicPr>
          <p:nvPr/>
        </p:nvPicPr>
        <p:blipFill>
          <a:blip r:embed="rId8"/>
          <a:stretch>
            <a:fillRect/>
          </a:stretch>
        </p:blipFill>
        <p:spPr>
          <a:xfrm>
            <a:off x="1714494" y="1295394"/>
            <a:ext cx="5715012" cy="2743206"/>
          </a:xfrm>
          <a:prstGeom prst="rect">
            <a:avLst/>
          </a:prstGeom>
        </p:spPr>
      </p:pic>
      <p:grpSp>
        <p:nvGrpSpPr>
          <p:cNvPr id="5" name="Group 52"/>
          <p:cNvGrpSpPr/>
          <p:nvPr/>
        </p:nvGrpSpPr>
        <p:grpSpPr>
          <a:xfrm>
            <a:off x="2243483" y="5679440"/>
            <a:ext cx="838200" cy="645160"/>
            <a:chOff x="2209800" y="6629400"/>
            <a:chExt cx="838200" cy="645160"/>
          </a:xfrm>
        </p:grpSpPr>
        <p:pic>
          <p:nvPicPr>
            <p:cNvPr id="42" name="Picture 41" descr="heartbeat-red.gif"/>
            <p:cNvPicPr>
              <a:picLocks noChangeAspect="1"/>
            </p:cNvPicPr>
            <p:nvPr/>
          </p:nvPicPr>
          <p:blipFill>
            <a:blip r:embed="rId9"/>
            <a:stretch>
              <a:fillRect/>
            </a:stretch>
          </p:blipFill>
          <p:spPr>
            <a:xfrm>
              <a:off x="2272284" y="6689763"/>
              <a:ext cx="713232" cy="524435"/>
            </a:xfrm>
            <a:prstGeom prst="rect">
              <a:avLst/>
            </a:prstGeom>
          </p:spPr>
        </p:pic>
        <p:pic>
          <p:nvPicPr>
            <p:cNvPr id="41" name="Picture 40" descr="heartbeat frame.png"/>
            <p:cNvPicPr>
              <a:picLocks noChangeAspect="1"/>
            </p:cNvPicPr>
            <p:nvPr/>
          </p:nvPicPr>
          <p:blipFill>
            <a:blip r:embed="rId7" cstate="print"/>
            <a:stretch>
              <a:fillRect/>
            </a:stretch>
          </p:blipFill>
          <p:spPr>
            <a:xfrm>
              <a:off x="2209800" y="6629400"/>
              <a:ext cx="838200" cy="645160"/>
            </a:xfrm>
            <a:prstGeom prst="rect">
              <a:avLst/>
            </a:prstGeom>
          </p:spPr>
        </p:pic>
      </p:grpSp>
      <p:pic>
        <p:nvPicPr>
          <p:cNvPr id="9" name="Picture 8" descr="AnnotationWarning.png"/>
          <p:cNvPicPr>
            <a:picLocks noChangeAspect="1"/>
          </p:cNvPicPr>
          <p:nvPr/>
        </p:nvPicPr>
        <p:blipFill>
          <a:blip r:embed="rId10" cstate="print"/>
          <a:stretch>
            <a:fillRect/>
          </a:stretch>
        </p:blipFill>
        <p:spPr>
          <a:xfrm>
            <a:off x="2819400" y="5469011"/>
            <a:ext cx="457200" cy="457200"/>
          </a:xfrm>
          <a:prstGeom prst="rect">
            <a:avLst/>
          </a:prstGeom>
        </p:spPr>
      </p:pic>
      <p:pic>
        <p:nvPicPr>
          <p:cNvPr id="61" name="Picture 60" descr="AnnotationWarning2.png"/>
          <p:cNvPicPr>
            <a:picLocks noChangeAspect="1"/>
          </p:cNvPicPr>
          <p:nvPr/>
        </p:nvPicPr>
        <p:blipFill>
          <a:blip r:embed="rId11" cstate="print"/>
          <a:stretch>
            <a:fillRect/>
          </a:stretch>
        </p:blipFill>
        <p:spPr>
          <a:xfrm>
            <a:off x="6096000" y="1143000"/>
            <a:ext cx="990600" cy="990600"/>
          </a:xfrm>
          <a:prstGeom prst="rect">
            <a:avLst/>
          </a:prstGeom>
        </p:spPr>
      </p:pic>
      <p:pic>
        <p:nvPicPr>
          <p:cNvPr id="63" name="Picture 62" descr="AnnotationWarning2.png"/>
          <p:cNvPicPr>
            <a:picLocks noChangeAspect="1"/>
          </p:cNvPicPr>
          <p:nvPr/>
        </p:nvPicPr>
        <p:blipFill>
          <a:blip r:embed="rId11" cstate="print"/>
          <a:stretch>
            <a:fillRect/>
          </a:stretch>
        </p:blipFill>
        <p:spPr>
          <a:xfrm>
            <a:off x="3657600" y="1143000"/>
            <a:ext cx="990600" cy="990600"/>
          </a:xfrm>
          <a:prstGeom prst="rect">
            <a:avLst/>
          </a:prstGeom>
        </p:spPr>
      </p:pic>
      <p:pic>
        <p:nvPicPr>
          <p:cNvPr id="65" name="Picture 64" descr="spark.gif"/>
          <p:cNvPicPr>
            <a:picLocks noChangeAspect="1"/>
          </p:cNvPicPr>
          <p:nvPr/>
        </p:nvPicPr>
        <p:blipFill>
          <a:blip r:embed="rId12" cstate="print"/>
          <a:stretch>
            <a:fillRect/>
          </a:stretch>
        </p:blipFill>
        <p:spPr>
          <a:xfrm>
            <a:off x="5562600" y="1828800"/>
            <a:ext cx="571500" cy="571500"/>
          </a:xfrm>
          <a:prstGeom prst="rect">
            <a:avLst/>
          </a:prstGeom>
        </p:spPr>
      </p:pic>
      <p:pic>
        <p:nvPicPr>
          <p:cNvPr id="67" name="Picture 66" descr="spark.gif"/>
          <p:cNvPicPr>
            <a:picLocks noChangeAspect="1"/>
          </p:cNvPicPr>
          <p:nvPr/>
        </p:nvPicPr>
        <p:blipFill>
          <a:blip r:embed="rId12" cstate="print"/>
          <a:stretch>
            <a:fillRect/>
          </a:stretch>
        </p:blipFill>
        <p:spPr>
          <a:xfrm>
            <a:off x="2971800" y="1905000"/>
            <a:ext cx="571500" cy="571500"/>
          </a:xfrm>
          <a:prstGeom prst="rect">
            <a:avLst/>
          </a:prstGeom>
        </p:spPr>
      </p:pic>
      <p:pic>
        <p:nvPicPr>
          <p:cNvPr id="68" name="Picture 67" descr="Application-cyan.png"/>
          <p:cNvPicPr>
            <a:picLocks noChangeAspect="1"/>
          </p:cNvPicPr>
          <p:nvPr/>
        </p:nvPicPr>
        <p:blipFill>
          <a:blip r:embed="rId4"/>
          <a:stretch>
            <a:fillRect/>
          </a:stretch>
        </p:blipFill>
        <p:spPr>
          <a:xfrm>
            <a:off x="4023360" y="4436054"/>
            <a:ext cx="1143000" cy="593146"/>
          </a:xfrm>
          <a:prstGeom prst="rect">
            <a:avLst/>
          </a:prstGeom>
        </p:spPr>
      </p:pic>
      <p:pic>
        <p:nvPicPr>
          <p:cNvPr id="44" name="Picture 43" descr="Server-Virtual-Single.png"/>
          <p:cNvPicPr>
            <a:picLocks noChangeAspect="1"/>
          </p:cNvPicPr>
          <p:nvPr/>
        </p:nvPicPr>
        <p:blipFill>
          <a:blip r:embed="rId13"/>
          <a:stretch>
            <a:fillRect/>
          </a:stretch>
        </p:blipFill>
        <p:spPr>
          <a:xfrm>
            <a:off x="609601" y="4237348"/>
            <a:ext cx="2285998" cy="1036948"/>
          </a:xfrm>
          <a:prstGeom prst="rect">
            <a:avLst/>
          </a:prstGeom>
        </p:spPr>
      </p:pic>
      <p:pic>
        <p:nvPicPr>
          <p:cNvPr id="11" name="Picture 10" descr="Server-Virtual-Single.png"/>
          <p:cNvPicPr>
            <a:picLocks noChangeAspect="1"/>
          </p:cNvPicPr>
          <p:nvPr/>
        </p:nvPicPr>
        <p:blipFill>
          <a:blip r:embed="rId13"/>
          <a:stretch>
            <a:fillRect/>
          </a:stretch>
        </p:blipFill>
        <p:spPr>
          <a:xfrm>
            <a:off x="6096001" y="4237348"/>
            <a:ext cx="2285998" cy="1036948"/>
          </a:xfrm>
          <a:prstGeom prst="rect">
            <a:avLst/>
          </a:prstGeom>
        </p:spPr>
      </p:pic>
      <p:pic>
        <p:nvPicPr>
          <p:cNvPr id="25" name="Picture 24" descr="Application-cyan.png"/>
          <p:cNvPicPr>
            <a:picLocks noChangeAspect="1"/>
          </p:cNvPicPr>
          <p:nvPr/>
        </p:nvPicPr>
        <p:blipFill>
          <a:blip r:embed="rId4"/>
          <a:stretch>
            <a:fillRect/>
          </a:stretch>
        </p:blipFill>
        <p:spPr>
          <a:xfrm>
            <a:off x="1280160" y="4041052"/>
            <a:ext cx="1143000" cy="593145"/>
          </a:xfrm>
          <a:prstGeom prst="rect">
            <a:avLst/>
          </a:prstGeom>
        </p:spPr>
      </p:pic>
      <p:pic>
        <p:nvPicPr>
          <p:cNvPr id="35" name="Picture 34" descr="Application-red.png"/>
          <p:cNvPicPr>
            <a:picLocks noChangeAspect="1"/>
          </p:cNvPicPr>
          <p:nvPr/>
        </p:nvPicPr>
        <p:blipFill>
          <a:blip r:embed="rId14"/>
          <a:stretch>
            <a:fillRect/>
          </a:stretch>
        </p:blipFill>
        <p:spPr>
          <a:xfrm>
            <a:off x="1280160" y="4038600"/>
            <a:ext cx="1143000" cy="593147"/>
          </a:xfrm>
          <a:prstGeom prst="rect">
            <a:avLst/>
          </a:prstGeom>
        </p:spPr>
      </p:pic>
      <p:pic>
        <p:nvPicPr>
          <p:cNvPr id="24" name="Picture 23" descr="Server-Virtual-Single.png"/>
          <p:cNvPicPr>
            <a:picLocks noChangeAspect="1"/>
          </p:cNvPicPr>
          <p:nvPr/>
        </p:nvPicPr>
        <p:blipFill>
          <a:blip r:embed="rId13"/>
          <a:stretch>
            <a:fillRect/>
          </a:stretch>
        </p:blipFill>
        <p:spPr>
          <a:xfrm>
            <a:off x="609601" y="3886200"/>
            <a:ext cx="2285998" cy="1036948"/>
          </a:xfrm>
          <a:prstGeom prst="rect">
            <a:avLst/>
          </a:prstGeom>
        </p:spPr>
      </p:pic>
      <p:sp>
        <p:nvSpPr>
          <p:cNvPr id="50" name="Title 49"/>
          <p:cNvSpPr>
            <a:spLocks noGrp="1"/>
          </p:cNvSpPr>
          <p:nvPr>
            <p:ph type="title"/>
          </p:nvPr>
        </p:nvSpPr>
        <p:spPr>
          <a:xfrm>
            <a:off x="457200" y="381000"/>
            <a:ext cx="8686800" cy="914400"/>
          </a:xfrm>
        </p:spPr>
        <p:txBody>
          <a:bodyPr>
            <a:noAutofit/>
          </a:bodyPr>
          <a:lstStyle/>
          <a:p>
            <a:r>
              <a:rPr lang="en-US" sz="3600" dirty="0" smtClean="0"/>
              <a:t>Performance And Resource Optimization (PRO)</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childTnLst>
                                </p:cTn>
                              </p:par>
                              <p:par>
                                <p:cTn id="29" presetID="35" presetClass="path" presetSubtype="0" accel="50000" decel="50000" fill="hold" nodeType="withEffect">
                                  <p:stCondLst>
                                    <p:cond delay="0"/>
                                  </p:stCondLst>
                                  <p:childTnLst>
                                    <p:animMotion origin="layout" path="M -0.025 -2.35947E-6 L -0.28125 0.00278 " pathEditMode="relative" rAng="0" ptsTypes="AA">
                                      <p:cBhvr>
                                        <p:cTn id="30" dur="1000" fill="hold"/>
                                        <p:tgtEl>
                                          <p:spTgt spid="65"/>
                                        </p:tgtEl>
                                        <p:attrNameLst>
                                          <p:attrName>ppt_x</p:attrName>
                                          <p:attrName>ppt_y</p:attrName>
                                        </p:attrNameLst>
                                      </p:cBhvr>
                                      <p:rCtr x="-128" y="1"/>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2000"/>
                                        <p:tgtEl>
                                          <p:spTgt spid="65"/>
                                        </p:tgtEl>
                                      </p:cBhvr>
                                    </p:animEffect>
                                    <p:set>
                                      <p:cBhvr>
                                        <p:cTn id="34" dur="1" fill="hold">
                                          <p:stCondLst>
                                            <p:cond delay="1999"/>
                                          </p:stCondLst>
                                        </p:cTn>
                                        <p:tgtEl>
                                          <p:spTgt spid="65"/>
                                        </p:tgtEl>
                                        <p:attrNameLst>
                                          <p:attrName>style.visibility</p:attrName>
                                        </p:attrNameLst>
                                      </p:cBhvr>
                                      <p:to>
                                        <p:strVal val="hidden"/>
                                      </p:to>
                                    </p:set>
                                  </p:childTnLst>
                                </p:cTn>
                              </p:par>
                              <p:par>
                                <p:cTn id="35" presetID="2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3.33333E-6 7.63535E-7 L -0.2 0.54419 " pathEditMode="relative" rAng="0" ptsTypes="AA">
                                      <p:cBhvr>
                                        <p:cTn id="44" dur="1000" fill="hold"/>
                                        <p:tgtEl>
                                          <p:spTgt spid="67"/>
                                        </p:tgtEl>
                                        <p:attrNameLst>
                                          <p:attrName>ppt_x</p:attrName>
                                          <p:attrName>ppt_y</p:attrName>
                                        </p:attrNameLst>
                                      </p:cBhvr>
                                      <p:rCtr x="-100" y="272"/>
                                    </p:animMotion>
                                  </p:childTnLst>
                                </p:cTn>
                              </p:par>
                              <p:par>
                                <p:cTn id="45" presetID="11" presetClass="entr" presetSubtype="0" fill="hold" nodeType="withEffect">
                                  <p:stCondLst>
                                    <p:cond delay="0"/>
                                  </p:stCondLst>
                                  <p:childTnLst>
                                    <p:set>
                                      <p:cBhvr>
                                        <p:cTn id="46" dur="500">
                                          <p:stCondLst>
                                            <p:cond delay="0"/>
                                          </p:stCondLst>
                                        </p:cTn>
                                        <p:tgtEl>
                                          <p:spTgt spid="39"/>
                                        </p:tgtEl>
                                        <p:attrNameLst>
                                          <p:attrName>style.visibility</p:attrName>
                                        </p:attrNameLst>
                                      </p:cBhvr>
                                      <p:to>
                                        <p:strVal val="visible"/>
                                      </p:to>
                                    </p:set>
                                  </p:childTnLst>
                                </p:cTn>
                              </p:par>
                            </p:childTnLst>
                          </p:cTn>
                        </p:par>
                        <p:par>
                          <p:cTn id="47" fill="hold">
                            <p:stCondLst>
                              <p:cond delay="1000"/>
                            </p:stCondLst>
                            <p:childTnLst>
                              <p:par>
                                <p:cTn id="48" presetID="26" presetClass="emph" presetSubtype="0" fill="hold" nodeType="afterEffect">
                                  <p:stCondLst>
                                    <p:cond delay="0"/>
                                  </p:stCondLst>
                                  <p:childTnLst>
                                    <p:animEffect transition="out" filter="fade">
                                      <p:cBhvr>
                                        <p:cTn id="49" dur="500" tmFilter="0, 0; .2, .5; .8, .5; 1, 0"/>
                                        <p:tgtEl>
                                          <p:spTgt spid="67"/>
                                        </p:tgtEl>
                                      </p:cBhvr>
                                    </p:animEffect>
                                    <p:animScale>
                                      <p:cBhvr>
                                        <p:cTn id="50" dur="250" autoRev="1" fill="hold"/>
                                        <p:tgtEl>
                                          <p:spTgt spid="67"/>
                                        </p:tgtEl>
                                      </p:cBhvr>
                                      <p:by x="105000" y="105000"/>
                                    </p:animScale>
                                  </p:childTnLst>
                                </p:cTn>
                              </p:par>
                            </p:childTnLst>
                          </p:cTn>
                        </p:par>
                        <p:par>
                          <p:cTn id="51" fill="hold">
                            <p:stCondLst>
                              <p:cond delay="1500"/>
                            </p:stCondLst>
                            <p:childTnLst>
                              <p:par>
                                <p:cTn id="52" presetID="10" presetClass="exit" presetSubtype="0" fill="hold" nodeType="afterEffect">
                                  <p:stCondLst>
                                    <p:cond delay="0"/>
                                  </p:stCondLst>
                                  <p:childTnLst>
                                    <p:animEffect transition="out" filter="fade">
                                      <p:cBhvr>
                                        <p:cTn id="53" dur="1000"/>
                                        <p:tgtEl>
                                          <p:spTgt spid="67"/>
                                        </p:tgtEl>
                                      </p:cBhvr>
                                    </p:animEffect>
                                    <p:set>
                                      <p:cBhvr>
                                        <p:cTn id="54" dur="1" fill="hold">
                                          <p:stCondLst>
                                            <p:cond delay="999"/>
                                          </p:stCondLst>
                                        </p:cTn>
                                        <p:tgtEl>
                                          <p:spTgt spid="67"/>
                                        </p:tgtEl>
                                        <p:attrNameLst>
                                          <p:attrName>style.visibility</p:attrName>
                                        </p:attrNameLst>
                                      </p:cBhvr>
                                      <p:to>
                                        <p:strVal val="hidden"/>
                                      </p:to>
                                    </p:set>
                                  </p:childTnLst>
                                </p:cTn>
                              </p:par>
                            </p:childTnLst>
                          </p:cTn>
                        </p:par>
                        <p:par>
                          <p:cTn id="55" fill="hold">
                            <p:stCondLst>
                              <p:cond delay="2500"/>
                            </p:stCondLst>
                            <p:childTnLst>
                              <p:par>
                                <p:cTn id="56" presetID="0" presetClass="path" presetSubtype="0" accel="50000" decel="50000" fill="hold" nodeType="afterEffect">
                                  <p:stCondLst>
                                    <p:cond delay="0"/>
                                  </p:stCondLst>
                                  <p:childTnLst>
                                    <p:animMotion origin="layout" path="M 0 0 L 0.3 0.05552 " pathEditMode="relative" ptsTypes="AA">
                                      <p:cBhvr>
                                        <p:cTn id="57" dur="1000" fill="hold"/>
                                        <p:tgtEl>
                                          <p:spTgt spid="35"/>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3 0.05552 " pathEditMode="relative" ptsTypes="AA">
                                      <p:cBhvr>
                                        <p:cTn id="59" dur="1000" fill="hold"/>
                                        <p:tgtEl>
                                          <p:spTgt spid="24"/>
                                        </p:tgtEl>
                                        <p:attrNameLst>
                                          <p:attrName>ppt_x</p:attrName>
                                          <p:attrName>ppt_y</p:attrName>
                                        </p:attrNameLst>
                                      </p:cBhvr>
                                    </p:animMotion>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000"/>
                                        <p:tgtEl>
                                          <p:spTgt spid="68"/>
                                        </p:tgtEl>
                                      </p:cBhvr>
                                    </p:animEffect>
                                  </p:childTnLst>
                                </p:cTn>
                              </p:par>
                              <p:par>
                                <p:cTn id="64" presetID="10" presetClass="exit" presetSubtype="0" fill="hold" nodeType="withEffect">
                                  <p:stCondLst>
                                    <p:cond delay="0"/>
                                  </p:stCondLst>
                                  <p:childTnLst>
                                    <p:animEffect transition="out" filter="fade">
                                      <p:cBhvr>
                                        <p:cTn id="65" dur="2000"/>
                                        <p:tgtEl>
                                          <p:spTgt spid="35"/>
                                        </p:tgtEl>
                                      </p:cBhvr>
                                    </p:animEffect>
                                    <p:set>
                                      <p:cBhvr>
                                        <p:cTn id="66" dur="1" fill="hold">
                                          <p:stCondLst>
                                            <p:cond delay="1999"/>
                                          </p:stCondLst>
                                        </p:cTn>
                                        <p:tgtEl>
                                          <p:spTgt spid="35"/>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9"/>
                                        </p:tgtEl>
                                        <p:attrNameLst>
                                          <p:attrName>ppt_w</p:attrName>
                                        </p:attrNameLst>
                                      </p:cBhvr>
                                      <p:tavLst>
                                        <p:tav tm="0">
                                          <p:val>
                                            <p:strVal val="ppt_w"/>
                                          </p:val>
                                        </p:tav>
                                        <p:tav tm="100000">
                                          <p:val>
                                            <p:fltVal val="0"/>
                                          </p:val>
                                        </p:tav>
                                      </p:tavLst>
                                    </p:anim>
                                    <p:anim calcmode="lin" valueType="num">
                                      <p:cBhvr>
                                        <p:cTn id="69" dur="500"/>
                                        <p:tgtEl>
                                          <p:spTgt spid="9"/>
                                        </p:tgtEl>
                                        <p:attrNameLst>
                                          <p:attrName>ppt_h</p:attrName>
                                        </p:attrNameLst>
                                      </p:cBhvr>
                                      <p:tavLst>
                                        <p:tav tm="0">
                                          <p:val>
                                            <p:strVal val="ppt_h"/>
                                          </p:val>
                                        </p:tav>
                                        <p:tav tm="100000">
                                          <p:val>
                                            <p:fltVal val="0"/>
                                          </p:val>
                                        </p:tav>
                                      </p:tavLst>
                                    </p:anim>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500"/>
                            </p:stCondLst>
                            <p:childTnLst>
                              <p:par>
                                <p:cTn id="75" presetID="23" presetClass="exit" presetSubtype="32" fill="hold" nodeType="afterEffect">
                                  <p:stCondLst>
                                    <p:cond delay="0"/>
                                  </p:stCondLst>
                                  <p:childTnLst>
                                    <p:anim calcmode="lin" valueType="num">
                                      <p:cBhvr>
                                        <p:cTn id="76" dur="500"/>
                                        <p:tgtEl>
                                          <p:spTgt spid="61"/>
                                        </p:tgtEl>
                                        <p:attrNameLst>
                                          <p:attrName>ppt_w</p:attrName>
                                        </p:attrNameLst>
                                      </p:cBhvr>
                                      <p:tavLst>
                                        <p:tav tm="0">
                                          <p:val>
                                            <p:strVal val="ppt_w"/>
                                          </p:val>
                                        </p:tav>
                                        <p:tav tm="100000">
                                          <p:val>
                                            <p:fltVal val="0"/>
                                          </p:val>
                                        </p:tav>
                                      </p:tavLst>
                                    </p:anim>
                                    <p:anim calcmode="lin" valueType="num">
                                      <p:cBhvr>
                                        <p:cTn id="77" dur="500"/>
                                        <p:tgtEl>
                                          <p:spTgt spid="61"/>
                                        </p:tgtEl>
                                        <p:attrNameLst>
                                          <p:attrName>ppt_h</p:attrName>
                                        </p:attrNameLst>
                                      </p:cBhvr>
                                      <p:tavLst>
                                        <p:tav tm="0">
                                          <p:val>
                                            <p:strVal val="ppt_h"/>
                                          </p:val>
                                        </p:tav>
                                        <p:tav tm="100000">
                                          <p:val>
                                            <p:fltVal val="0"/>
                                          </p:val>
                                        </p:tav>
                                      </p:tavLst>
                                    </p:anim>
                                    <p:set>
                                      <p:cBhvr>
                                        <p:cTn id="78" dur="1" fill="hold">
                                          <p:stCondLst>
                                            <p:cond delay="499"/>
                                          </p:stCondLst>
                                        </p:cTn>
                                        <p:tgtEl>
                                          <p:spTgt spid="61"/>
                                        </p:tgtEl>
                                        <p:attrNameLst>
                                          <p:attrName>style.visibility</p:attrName>
                                        </p:attrNameLst>
                                      </p:cBhvr>
                                      <p:to>
                                        <p:strVal val="hidden"/>
                                      </p:to>
                                    </p:set>
                                  </p:childTnLst>
                                </p:cTn>
                              </p:par>
                            </p:childTnLst>
                          </p:cTn>
                        </p:par>
                        <p:par>
                          <p:cTn id="79" fill="hold">
                            <p:stCondLst>
                              <p:cond delay="6000"/>
                            </p:stCondLst>
                            <p:childTnLst>
                              <p:par>
                                <p:cTn id="80" presetID="23" presetClass="exit" presetSubtype="32" fill="hold" nodeType="afterEffect">
                                  <p:stCondLst>
                                    <p:cond delay="0"/>
                                  </p:stCondLst>
                                  <p:childTnLst>
                                    <p:anim calcmode="lin" valueType="num">
                                      <p:cBhvr>
                                        <p:cTn id="81" dur="500"/>
                                        <p:tgtEl>
                                          <p:spTgt spid="63"/>
                                        </p:tgtEl>
                                        <p:attrNameLst>
                                          <p:attrName>ppt_w</p:attrName>
                                        </p:attrNameLst>
                                      </p:cBhvr>
                                      <p:tavLst>
                                        <p:tav tm="0">
                                          <p:val>
                                            <p:strVal val="ppt_w"/>
                                          </p:val>
                                        </p:tav>
                                        <p:tav tm="100000">
                                          <p:val>
                                            <p:fltVal val="0"/>
                                          </p:val>
                                        </p:tav>
                                      </p:tavLst>
                                    </p:anim>
                                    <p:anim calcmode="lin" valueType="num">
                                      <p:cBhvr>
                                        <p:cTn id="82" dur="500"/>
                                        <p:tgtEl>
                                          <p:spTgt spid="63"/>
                                        </p:tgtEl>
                                        <p:attrNameLst>
                                          <p:attrName>ppt_h</p:attrName>
                                        </p:attrNameLst>
                                      </p:cBhvr>
                                      <p:tavLst>
                                        <p:tav tm="0">
                                          <p:val>
                                            <p:strVal val="ppt_h"/>
                                          </p:val>
                                        </p:tav>
                                        <p:tav tm="100000">
                                          <p:val>
                                            <p:fltVal val="0"/>
                                          </p:val>
                                        </p:tav>
                                      </p:tavLst>
                                    </p:anim>
                                    <p:set>
                                      <p:cBhvr>
                                        <p:cTn id="83"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72562" y="4823077"/>
            <a:ext cx="8584912" cy="1497728"/>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34" name="Pentagon 33"/>
          <p:cNvSpPr/>
          <p:nvPr/>
        </p:nvSpPr>
        <p:spPr>
          <a:xfrm>
            <a:off x="312188" y="4849453"/>
            <a:ext cx="2721158" cy="1427073"/>
          </a:xfrm>
          <a:prstGeom prst="homePlate">
            <a:avLst>
              <a:gd name="adj" fmla="val 13684"/>
            </a:avLst>
          </a:prstGeom>
          <a:gradFill>
            <a:gsLst>
              <a:gs pos="0">
                <a:schemeClr val="bg1">
                  <a:alpha val="0"/>
                </a:schemeClr>
              </a:gs>
              <a:gs pos="50000">
                <a:schemeClr val="bg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31" name="AutoShape 15"/>
          <p:cNvSpPr>
            <a:spLocks noChangeArrowheads="1"/>
          </p:cNvSpPr>
          <p:nvPr/>
        </p:nvSpPr>
        <p:spPr bwMode="auto">
          <a:xfrm rot="16200000">
            <a:off x="2663276" y="-1089793"/>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AutoShape 15"/>
          <p:cNvSpPr>
            <a:spLocks noChangeArrowheads="1"/>
          </p:cNvSpPr>
          <p:nvPr/>
        </p:nvSpPr>
        <p:spPr bwMode="auto">
          <a:xfrm rot="16200000">
            <a:off x="2364964" y="621034"/>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9" name="Pentagon 28"/>
          <p:cNvSpPr/>
          <p:nvPr/>
        </p:nvSpPr>
        <p:spPr>
          <a:xfrm>
            <a:off x="356148" y="1295400"/>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Challenges Addressed</a:t>
            </a:r>
          </a:p>
        </p:txBody>
      </p:sp>
      <p:sp>
        <p:nvSpPr>
          <p:cNvPr id="35" name="Rectangle 8"/>
          <p:cNvSpPr>
            <a:spLocks noChangeArrowheads="1"/>
          </p:cNvSpPr>
          <p:nvPr/>
        </p:nvSpPr>
        <p:spPr bwMode="auto">
          <a:xfrm>
            <a:off x="3165228" y="4859271"/>
            <a:ext cx="5583115" cy="1332673"/>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90000"/>
              </a:lnSpc>
              <a:spcAft>
                <a:spcPts val="600"/>
              </a:spcAft>
              <a:buSzPct val="135000"/>
            </a:pPr>
            <a:r>
              <a:rPr lang="en-US" altLang="ja-JP" sz="1400" dirty="0" smtClean="0">
                <a:solidFill>
                  <a:schemeClr val="tx2">
                    <a:lumMod val="40000"/>
                    <a:lumOff val="60000"/>
                  </a:schemeClr>
                </a:solidFill>
                <a:ea typeface="ＭＳ Ｐゴシック" pitchFamily="34" charset="-128"/>
              </a:rPr>
              <a:t>“We understood that if we consolidated servers we would reduce energy consumption. [System Center is a] one-stop, single-point approach to managing hundreds of Virtual Server–based virtual machines and all the hosts, while also easily performing physical-to-virtual migrations.”</a:t>
            </a:r>
          </a:p>
          <a:p>
            <a:pPr algn="r" defTabSz="1096963" eaLnBrk="0" fontAlgn="base" hangingPunct="0">
              <a:lnSpc>
                <a:spcPct val="75000"/>
              </a:lnSpc>
              <a:spcBef>
                <a:spcPct val="20000"/>
              </a:spcBef>
              <a:spcAft>
                <a:spcPct val="20000"/>
              </a:spcAft>
              <a:buSzPct val="135000"/>
            </a:pPr>
            <a:r>
              <a:rPr lang="en-US" altLang="ja-JP" sz="1200" i="1" spc="-100" dirty="0" smtClean="0">
                <a:solidFill>
                  <a:schemeClr val="bg1"/>
                </a:solidFill>
                <a:ea typeface="ＭＳ Ｐゴシック" pitchFamily="34" charset="-128"/>
              </a:rPr>
              <a:t>- Jason Foster, Systems Architect Sr. Manager of Technology, Continental </a:t>
            </a:r>
            <a:endParaRPr lang="en-US" altLang="ja-JP" sz="1200" i="1" spc="-100" dirty="0">
              <a:solidFill>
                <a:schemeClr val="bg1"/>
              </a:solidFill>
              <a:ea typeface="ＭＳ Ｐゴシック" pitchFamily="34" charset="-128"/>
            </a:endParaRPr>
          </a:p>
        </p:txBody>
      </p:sp>
      <p:sp>
        <p:nvSpPr>
          <p:cNvPr id="39" name="Rectangle 6"/>
          <p:cNvSpPr txBox="1">
            <a:spLocks noChangeArrowheads="1"/>
          </p:cNvSpPr>
          <p:nvPr/>
        </p:nvSpPr>
        <p:spPr>
          <a:xfrm>
            <a:off x="1973159" y="1482877"/>
            <a:ext cx="3724255" cy="96334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marR="0" lvl="1" indent="-233363" fontAlgn="base">
              <a:lnSpc>
                <a:spcPct val="90000"/>
              </a:lnSpc>
              <a:spcAft>
                <a:spcPts val="600"/>
              </a:spcAft>
              <a:buSzPct val="80000"/>
              <a:buBlip>
                <a:blip r:embed="rId3"/>
              </a:buBlip>
              <a:tabLst>
                <a:tab pos="173038" algn="l"/>
              </a:tabLst>
              <a:defRPr/>
            </a:pPr>
            <a:r>
              <a:rPr lang="en-US" altLang="ja-JP" sz="1400" dirty="0" smtClean="0"/>
              <a:t>Power, space and maintenance costs forcing more efficient use of resources</a:t>
            </a:r>
          </a:p>
          <a:p>
            <a:pPr marL="344488" marR="0" lvl="1" indent="-233363" fontAlgn="base">
              <a:lnSpc>
                <a:spcPct val="90000"/>
              </a:lnSpc>
              <a:spcAft>
                <a:spcPts val="600"/>
              </a:spcAft>
              <a:buSzPct val="80000"/>
              <a:buBlip>
                <a:blip r:embed="rId3"/>
              </a:buBlip>
              <a:tabLst>
                <a:tab pos="173038" algn="l"/>
              </a:tabLst>
              <a:defRPr/>
            </a:pPr>
            <a:r>
              <a:rPr lang="en-US" altLang="ja-JP" sz="1400" dirty="0" smtClean="0"/>
              <a:t>Dispersed servers and applications difficult to manage and update</a:t>
            </a:r>
          </a:p>
        </p:txBody>
      </p:sp>
      <p:sp>
        <p:nvSpPr>
          <p:cNvPr id="40" name="Rectangle 7"/>
          <p:cNvSpPr>
            <a:spLocks noChangeArrowheads="1"/>
          </p:cNvSpPr>
          <p:nvPr/>
        </p:nvSpPr>
        <p:spPr bwMode="auto">
          <a:xfrm>
            <a:off x="1973160" y="3118846"/>
            <a:ext cx="3267055" cy="120032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fontAlgn="base">
              <a:lnSpc>
                <a:spcPct val="90000"/>
              </a:lnSpc>
              <a:spcBef>
                <a:spcPct val="20000"/>
              </a:spcBef>
              <a:spcAft>
                <a:spcPts val="600"/>
              </a:spcAft>
              <a:buSzPct val="80000"/>
              <a:buBlip>
                <a:blip r:embed="rId3"/>
              </a:buBlip>
              <a:tabLst>
                <a:tab pos="173038" algn="l"/>
              </a:tabLst>
              <a:defRPr/>
            </a:pPr>
            <a:r>
              <a:rPr lang="en-US" altLang="ja-JP" sz="1400" dirty="0" smtClean="0"/>
              <a:t>Manage virtual machines to consolidate physical servers</a:t>
            </a:r>
          </a:p>
          <a:p>
            <a:pPr marL="344488" lvl="1" indent="-233363" fontAlgn="base">
              <a:lnSpc>
                <a:spcPct val="90000"/>
              </a:lnSpc>
              <a:spcBef>
                <a:spcPct val="20000"/>
              </a:spcBef>
              <a:spcAft>
                <a:spcPts val="600"/>
              </a:spcAft>
              <a:buSzPct val="80000"/>
              <a:buBlip>
                <a:blip r:embed="rId3"/>
              </a:buBlip>
              <a:tabLst>
                <a:tab pos="173038" algn="l"/>
              </a:tabLst>
              <a:defRPr/>
            </a:pPr>
            <a:r>
              <a:rPr lang="en-US" altLang="ja-JP" sz="1400" dirty="0" smtClean="0"/>
              <a:t>Provision operating systems, applications, and patches in the data center</a:t>
            </a:r>
          </a:p>
        </p:txBody>
      </p:sp>
      <p:pic>
        <p:nvPicPr>
          <p:cNvPr id="41" name="Picture 2"/>
          <p:cNvPicPr>
            <a:picLocks noChangeAspect="1" noChangeArrowheads="1"/>
          </p:cNvPicPr>
          <p:nvPr/>
        </p:nvPicPr>
        <p:blipFill>
          <a:blip r:embed="rId4" cstate="print"/>
          <a:srcRect/>
          <a:stretch>
            <a:fillRect/>
          </a:stretch>
        </p:blipFill>
        <p:spPr bwMode="auto">
          <a:xfrm>
            <a:off x="505391" y="5257823"/>
            <a:ext cx="2334522" cy="476171"/>
          </a:xfrm>
          <a:prstGeom prst="rect">
            <a:avLst/>
          </a:prstGeom>
          <a:noFill/>
          <a:ln w="9525">
            <a:noFill/>
            <a:miter lim="800000"/>
            <a:headEnd/>
            <a:tailEnd/>
          </a:ln>
          <a:effectLst/>
        </p:spPr>
      </p:pic>
      <p:sp>
        <p:nvSpPr>
          <p:cNvPr id="45" name="Pentagon 44"/>
          <p:cNvSpPr/>
          <p:nvPr/>
        </p:nvSpPr>
        <p:spPr>
          <a:xfrm>
            <a:off x="364941" y="2708162"/>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Key Capabilities</a:t>
            </a: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grpSp>
        <p:nvGrpSpPr>
          <p:cNvPr id="2" name="Group 15"/>
          <p:cNvGrpSpPr/>
          <p:nvPr/>
        </p:nvGrpSpPr>
        <p:grpSpPr>
          <a:xfrm>
            <a:off x="5838642" y="1470286"/>
            <a:ext cx="2731367" cy="3162981"/>
            <a:chOff x="8793743" y="2113961"/>
            <a:chExt cx="2731367" cy="3162981"/>
          </a:xfrm>
        </p:grpSpPr>
        <p:pic>
          <p:nvPicPr>
            <p:cNvPr id="17" name="Picture 16" descr="Server-physical-Single.png"/>
            <p:cNvPicPr>
              <a:picLocks noChangeAspect="1"/>
            </p:cNvPicPr>
            <p:nvPr/>
          </p:nvPicPr>
          <p:blipFill>
            <a:blip r:embed="rId5"/>
            <a:stretch>
              <a:fillRect/>
            </a:stretch>
          </p:blipFill>
          <p:spPr>
            <a:xfrm>
              <a:off x="10211930" y="2738810"/>
              <a:ext cx="1207588" cy="906721"/>
            </a:xfrm>
            <a:prstGeom prst="rect">
              <a:avLst/>
            </a:prstGeom>
          </p:spPr>
        </p:pic>
        <p:pic>
          <p:nvPicPr>
            <p:cNvPr id="18" name="Picture 17" descr="Server-physical-Single.png"/>
            <p:cNvPicPr>
              <a:picLocks noChangeAspect="1"/>
            </p:cNvPicPr>
            <p:nvPr/>
          </p:nvPicPr>
          <p:blipFill>
            <a:blip r:embed="rId5"/>
            <a:stretch>
              <a:fillRect/>
            </a:stretch>
          </p:blipFill>
          <p:spPr>
            <a:xfrm>
              <a:off x="10257958" y="2539075"/>
              <a:ext cx="1253619" cy="941284"/>
            </a:xfrm>
            <a:prstGeom prst="rect">
              <a:avLst/>
            </a:prstGeom>
          </p:spPr>
        </p:pic>
        <p:pic>
          <p:nvPicPr>
            <p:cNvPr id="19" name="Picture 18" descr="Server-physical-Single.png"/>
            <p:cNvPicPr>
              <a:picLocks noChangeAspect="1"/>
            </p:cNvPicPr>
            <p:nvPr/>
          </p:nvPicPr>
          <p:blipFill>
            <a:blip r:embed="rId5"/>
            <a:stretch>
              <a:fillRect/>
            </a:stretch>
          </p:blipFill>
          <p:spPr>
            <a:xfrm>
              <a:off x="10271491" y="2326517"/>
              <a:ext cx="1253619" cy="941284"/>
            </a:xfrm>
            <a:prstGeom prst="rect">
              <a:avLst/>
            </a:prstGeom>
          </p:spPr>
        </p:pic>
        <p:grpSp>
          <p:nvGrpSpPr>
            <p:cNvPr id="3" name="Group 39"/>
            <p:cNvGrpSpPr/>
            <p:nvPr/>
          </p:nvGrpSpPr>
          <p:grpSpPr>
            <a:xfrm>
              <a:off x="8793743" y="2113961"/>
              <a:ext cx="2731367" cy="3162979"/>
              <a:chOff x="8793743" y="2113961"/>
              <a:chExt cx="2731367" cy="3162979"/>
            </a:xfrm>
          </p:grpSpPr>
          <p:grpSp>
            <p:nvGrpSpPr>
              <p:cNvPr id="4" name="Group 38"/>
              <p:cNvGrpSpPr/>
              <p:nvPr/>
            </p:nvGrpSpPr>
            <p:grpSpPr>
              <a:xfrm>
                <a:off x="8793743" y="3237874"/>
                <a:ext cx="1661784" cy="2039066"/>
                <a:chOff x="3833363" y="3109495"/>
                <a:chExt cx="2035175" cy="2497231"/>
              </a:xfrm>
            </p:grpSpPr>
            <p:pic>
              <p:nvPicPr>
                <p:cNvPr id="27" name="Picture 45" descr="Server-3U-Physical-Base"/>
                <p:cNvPicPr>
                  <a:picLocks noChangeAspect="1" noChangeArrowheads="1"/>
                </p:cNvPicPr>
                <p:nvPr/>
              </p:nvPicPr>
              <p:blipFill>
                <a:blip r:embed="rId6"/>
                <a:srcRect/>
                <a:stretch>
                  <a:fillRect/>
                </a:stretch>
              </p:blipFill>
              <p:spPr bwMode="auto">
                <a:xfrm>
                  <a:off x="3833363" y="4087489"/>
                  <a:ext cx="2035175" cy="1519237"/>
                </a:xfrm>
                <a:prstGeom prst="rect">
                  <a:avLst/>
                </a:prstGeom>
                <a:noFill/>
                <a:ln w="9525">
                  <a:noFill/>
                  <a:miter lim="800000"/>
                  <a:headEnd/>
                  <a:tailEnd/>
                </a:ln>
              </p:spPr>
            </p:pic>
            <p:pic>
              <p:nvPicPr>
                <p:cNvPr id="28" name="Picture 49" descr="Servers-3-Virtual"/>
                <p:cNvPicPr>
                  <a:picLocks noChangeAspect="1" noChangeArrowheads="1"/>
                </p:cNvPicPr>
                <p:nvPr/>
              </p:nvPicPr>
              <p:blipFill>
                <a:blip r:embed="rId7"/>
                <a:srcRect/>
                <a:stretch>
                  <a:fillRect/>
                </a:stretch>
              </p:blipFill>
              <p:spPr bwMode="auto">
                <a:xfrm>
                  <a:off x="3845448" y="3109495"/>
                  <a:ext cx="1968500" cy="2470150"/>
                </a:xfrm>
                <a:prstGeom prst="rect">
                  <a:avLst/>
                </a:prstGeom>
                <a:noFill/>
                <a:ln w="9525">
                  <a:noFill/>
                  <a:miter lim="800000"/>
                  <a:headEnd/>
                  <a:tailEnd/>
                </a:ln>
              </p:spPr>
            </p:pic>
          </p:grpSp>
          <p:pic>
            <p:nvPicPr>
              <p:cNvPr id="24" name="Picture 23" descr="Server-physical-Single.png"/>
              <p:cNvPicPr>
                <a:picLocks noChangeAspect="1"/>
              </p:cNvPicPr>
              <p:nvPr/>
            </p:nvPicPr>
            <p:blipFill>
              <a:blip r:embed="rId5"/>
              <a:stretch>
                <a:fillRect/>
              </a:stretch>
            </p:blipFill>
            <p:spPr>
              <a:xfrm>
                <a:off x="10271491" y="2113961"/>
                <a:ext cx="1253619" cy="941284"/>
              </a:xfrm>
              <a:prstGeom prst="rect">
                <a:avLst/>
              </a:prstGeom>
            </p:spPr>
          </p:pic>
          <p:pic>
            <p:nvPicPr>
              <p:cNvPr id="25" name="Picture 24" descr="arrow 0 gold  arrow curved 3.png"/>
              <p:cNvPicPr>
                <a:picLocks noChangeAspect="1"/>
              </p:cNvPicPr>
              <p:nvPr/>
            </p:nvPicPr>
            <p:blipFill>
              <a:blip r:embed="rId8">
                <a:clrChange>
                  <a:clrFrom>
                    <a:srgbClr val="000000">
                      <a:alpha val="0"/>
                    </a:srgbClr>
                  </a:clrFrom>
                  <a:clrTo>
                    <a:srgbClr val="000000">
                      <a:alpha val="0"/>
                    </a:srgbClr>
                  </a:clrTo>
                </a:clrChange>
              </a:blip>
              <a:stretch>
                <a:fillRect/>
              </a:stretch>
            </p:blipFill>
            <p:spPr>
              <a:xfrm rot="12685446">
                <a:off x="9642466" y="2751794"/>
                <a:ext cx="1276773" cy="1546356"/>
              </a:xfrm>
              <a:prstGeom prst="rect">
                <a:avLst/>
              </a:prstGeom>
              <a:noFill/>
              <a:scene3d>
                <a:camera prst="orthographicFront">
                  <a:rot lat="0" lon="10799978" rev="0"/>
                </a:camera>
                <a:lightRig rig="threePt" dir="t"/>
              </a:scene3d>
            </p:spPr>
          </p:pic>
        </p:grpSp>
      </p:grpSp>
      <p:sp>
        <p:nvSpPr>
          <p:cNvPr id="30" name="Title 29"/>
          <p:cNvSpPr>
            <a:spLocks noGrp="1"/>
          </p:cNvSpPr>
          <p:nvPr>
            <p:ph type="title"/>
          </p:nvPr>
        </p:nvSpPr>
        <p:spPr>
          <a:xfrm>
            <a:off x="381000" y="304800"/>
            <a:ext cx="8412480" cy="914400"/>
          </a:xfrm>
        </p:spPr>
        <p:txBody>
          <a:bodyPr/>
          <a:lstStyle/>
          <a:p>
            <a:r>
              <a:rPr sz="4400" smtClean="0"/>
              <a:t>Configuration Management</a:t>
            </a:r>
            <a:r>
              <a:rPr sz="5400" smtClean="0"/>
              <a:t/>
            </a:r>
            <a:br>
              <a:rPr sz="5400" smtClean="0"/>
            </a:br>
            <a:r>
              <a:rPr sz="2000" spc="-100" smtClean="0">
                <a:effectLst>
                  <a:outerShdw blurRad="38100" dist="38100" dir="2700000" algn="tl">
                    <a:srgbClr val="000000">
                      <a:alpha val="43137"/>
                    </a:srgbClr>
                  </a:outerShdw>
                </a:effectLst>
                <a:latin typeface="+mn-lt"/>
                <a:cs typeface="+mn-cs"/>
              </a:rPr>
              <a:t>Automated provisioning and server consolidation through virtualization</a:t>
            </a:r>
            <a:endParaRPr sz="2400" spc="-100" smtClean="0">
              <a:effectLst>
                <a:outerShdw blurRad="38100" dist="38100" dir="2700000" algn="tl">
                  <a:srgbClr val="000000">
                    <a:alpha val="43137"/>
                  </a:srgbClr>
                </a:outerShdw>
              </a:effectLst>
              <a:latin typeface="+mn-lt"/>
              <a:cs typeface="+mn-cs"/>
            </a:endParaRPr>
          </a:p>
        </p:txBody>
      </p:sp>
      <p:sp>
        <p:nvSpPr>
          <p:cNvPr id="33" name="Rounded Rectangle 32"/>
          <p:cNvSpPr/>
          <p:nvPr/>
        </p:nvSpPr>
        <p:spPr>
          <a:xfrm>
            <a:off x="307730" y="4817623"/>
            <a:ext cx="8503920" cy="550770"/>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98446" y="2021376"/>
            <a:ext cx="3810000" cy="3707356"/>
          </a:xfrm>
          <a:prstGeom prst="roundRect">
            <a:avLst>
              <a:gd name="adj" fmla="val 8395"/>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fontAlgn="base">
              <a:lnSpc>
                <a:spcPct val="80000"/>
              </a:lnSpc>
              <a:spcBef>
                <a:spcPts val="1200"/>
              </a:spcBef>
              <a:buClr>
                <a:srgbClr val="FFFFFF"/>
              </a:buClr>
              <a:buSzPct val="95000"/>
              <a:tabLst>
                <a:tab pos="514476" algn="l"/>
              </a:tabLst>
              <a:defRPr/>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Identify</a:t>
            </a:r>
          </a:p>
          <a:p>
            <a:pPr marL="344488" lvl="1" indent="-233363" fontAlgn="base">
              <a:lnSpc>
                <a:spcPct val="80000"/>
              </a:lnSpc>
              <a:spcBef>
                <a:spcPts val="600"/>
              </a:spcBef>
              <a:buClr>
                <a:srgbClr val="FFFFFF"/>
              </a:buClr>
              <a:buSzPct val="80000"/>
              <a:buBlip>
                <a:blip r:embed="rId3"/>
              </a:buBlip>
              <a:tabLst>
                <a:tab pos="514476" algn="l"/>
              </a:tabLst>
              <a:defRPr/>
            </a:pPr>
            <a:r>
              <a:rPr lang="en-US" sz="1600" dirty="0" smtClean="0">
                <a:solidFill>
                  <a:schemeClr val="tx1"/>
                </a:solidFill>
              </a:rPr>
              <a:t>Identify the offline VM’s to patch in VMM library</a:t>
            </a:r>
          </a:p>
          <a:p>
            <a:pPr fontAlgn="base">
              <a:lnSpc>
                <a:spcPct val="80000"/>
              </a:lnSpc>
              <a:spcBef>
                <a:spcPts val="1200"/>
              </a:spcBef>
              <a:spcAft>
                <a:spcPts val="600"/>
              </a:spcAft>
              <a:buClr>
                <a:srgbClr val="FFFFFF"/>
              </a:buClr>
              <a:buSzPct val="95000"/>
              <a:tabLst>
                <a:tab pos="514476" algn="l"/>
              </a:tabLst>
              <a:defRPr/>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Assess</a:t>
            </a:r>
          </a:p>
          <a:p>
            <a:pPr marL="344488" lvl="1" indent="-233363" fontAlgn="base">
              <a:lnSpc>
                <a:spcPct val="80000"/>
              </a:lnSpc>
              <a:spcBef>
                <a:spcPts val="600"/>
              </a:spcBef>
              <a:buClr>
                <a:srgbClr val="FFFFFF"/>
              </a:buClr>
              <a:buSzPct val="80000"/>
              <a:buBlip>
                <a:blip r:embed="rId3"/>
              </a:buBlip>
              <a:tabLst>
                <a:tab pos="514476" algn="l"/>
              </a:tabLst>
              <a:defRPr/>
            </a:pPr>
            <a:r>
              <a:rPr lang="en-US" sz="1600" dirty="0" smtClean="0">
                <a:solidFill>
                  <a:schemeClr val="tx1"/>
                </a:solidFill>
              </a:rPr>
              <a:t>Assess the capacity of the maintenance hosts</a:t>
            </a:r>
          </a:p>
          <a:p>
            <a:pPr fontAlgn="base">
              <a:lnSpc>
                <a:spcPct val="80000"/>
              </a:lnSpc>
              <a:spcBef>
                <a:spcPts val="1200"/>
              </a:spcBef>
              <a:spcAft>
                <a:spcPts val="600"/>
              </a:spcAft>
              <a:buClr>
                <a:srgbClr val="FFFFFF"/>
              </a:buClr>
              <a:buSzPct val="95000"/>
              <a:tabLst>
                <a:tab pos="514476" algn="l"/>
              </a:tabLst>
              <a:defRPr/>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Patch</a:t>
            </a:r>
          </a:p>
          <a:p>
            <a:pPr marL="344488" lvl="1" indent="-233363" fontAlgn="base">
              <a:lnSpc>
                <a:spcPct val="80000"/>
              </a:lnSpc>
              <a:spcBef>
                <a:spcPts val="600"/>
              </a:spcBef>
              <a:buClr>
                <a:srgbClr val="FFFFFF"/>
              </a:buClr>
              <a:buSzPct val="80000"/>
              <a:buBlip>
                <a:blip r:embed="rId3"/>
              </a:buBlip>
              <a:tabLst>
                <a:tab pos="514476" algn="l"/>
              </a:tabLst>
              <a:defRPr/>
            </a:pPr>
            <a:r>
              <a:rPr lang="en-US" sz="1600" dirty="0" smtClean="0">
                <a:solidFill>
                  <a:schemeClr val="tx1"/>
                </a:solidFill>
              </a:rPr>
              <a:t>Use ConfgMgr/WSUS to patch</a:t>
            </a:r>
          </a:p>
          <a:p>
            <a:pPr fontAlgn="base">
              <a:lnSpc>
                <a:spcPct val="80000"/>
              </a:lnSpc>
              <a:spcBef>
                <a:spcPts val="1200"/>
              </a:spcBef>
              <a:spcAft>
                <a:spcPts val="600"/>
              </a:spcAft>
              <a:buClr>
                <a:srgbClr val="FFFFFF"/>
              </a:buClr>
              <a:buSzPct val="95000"/>
              <a:tabLst>
                <a:tab pos="514476" algn="l"/>
              </a:tabLst>
              <a:defRPr/>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Report</a:t>
            </a:r>
          </a:p>
          <a:p>
            <a:pPr marL="344488" lvl="1" indent="-233363" fontAlgn="base">
              <a:lnSpc>
                <a:spcPct val="80000"/>
              </a:lnSpc>
              <a:spcBef>
                <a:spcPts val="600"/>
              </a:spcBef>
              <a:buClr>
                <a:srgbClr val="FFFFFF"/>
              </a:buClr>
              <a:buSzPct val="80000"/>
              <a:buBlip>
                <a:blip r:embed="rId3"/>
              </a:buBlip>
              <a:tabLst>
                <a:tab pos="514476" algn="l"/>
              </a:tabLst>
              <a:defRPr/>
            </a:pPr>
            <a:r>
              <a:rPr lang="en-US" sz="1600" dirty="0" smtClean="0">
                <a:solidFill>
                  <a:schemeClr val="tx1"/>
                </a:solidFill>
              </a:rPr>
              <a:t>Report real time servicing status</a:t>
            </a:r>
          </a:p>
        </p:txBody>
      </p:sp>
      <p:sp>
        <p:nvSpPr>
          <p:cNvPr id="2" name="Title 1"/>
          <p:cNvSpPr>
            <a:spLocks noGrp="1"/>
          </p:cNvSpPr>
          <p:nvPr>
            <p:ph type="title"/>
          </p:nvPr>
        </p:nvSpPr>
        <p:spPr/>
        <p:txBody>
          <a:bodyPr>
            <a:noAutofit/>
          </a:bodyPr>
          <a:lstStyle/>
          <a:p>
            <a:r>
              <a:rPr lang="en-US" sz="4400" spc="-100" dirty="0" smtClean="0"/>
              <a:t>Offline</a:t>
            </a:r>
            <a:r>
              <a:rPr lang="en-US" sz="4400" dirty="0" smtClean="0"/>
              <a:t> Virtual Machine Servicing Solution Accelerator</a:t>
            </a:r>
            <a:endParaRPr lang="en-US" sz="4400" dirty="0"/>
          </a:p>
        </p:txBody>
      </p:sp>
      <p:sp>
        <p:nvSpPr>
          <p:cNvPr id="17" name="Rounded Rectangle 16"/>
          <p:cNvSpPr/>
          <p:nvPr/>
        </p:nvSpPr>
        <p:spPr bwMode="auto">
          <a:xfrm>
            <a:off x="4560845" y="1945176"/>
            <a:ext cx="4583155" cy="3449229"/>
          </a:xfrm>
          <a:prstGeom prst="roundRect">
            <a:avLst>
              <a:gd name="adj" fmla="val 7917"/>
            </a:avLst>
          </a:prstGeom>
          <a:no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dirty="0" smtClean="0">
                <a:solidFill>
                  <a:schemeClr val="tx1"/>
                </a:solidFill>
                <a:effectLst>
                  <a:outerShdw blurRad="38100" dist="38100" dir="2700000" algn="tl">
                    <a:srgbClr val="000000">
                      <a:alpha val="43137"/>
                    </a:srgbClr>
                  </a:outerShdw>
                </a:effectLst>
              </a:rPr>
              <a:t>Automating patching of virtual machine libraries </a:t>
            </a: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dirty="0" smtClean="0">
                <a:solidFill>
                  <a:schemeClr val="tx1"/>
                </a:solidFill>
                <a:effectLst>
                  <a:outerShdw blurRad="38100" dist="38100" dir="2700000" algn="tl">
                    <a:srgbClr val="000000">
                      <a:alpha val="43137"/>
                    </a:srgbClr>
                  </a:outerShdw>
                </a:effectLst>
              </a:rPr>
              <a:t>Integration and automation with VMM, ConfigMgr, WSUS</a:t>
            </a: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dirty="0" smtClean="0">
                <a:solidFill>
                  <a:schemeClr val="tx1"/>
                </a:solidFill>
                <a:effectLst>
                  <a:outerShdw blurRad="38100" dist="38100" dir="2700000" algn="tl">
                    <a:srgbClr val="000000">
                      <a:alpha val="43137"/>
                    </a:srgbClr>
                  </a:outerShdw>
                </a:effectLst>
              </a:rPr>
              <a:t>Real time status reporting</a:t>
            </a: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dirty="0" smtClean="0">
                <a:solidFill>
                  <a:schemeClr val="tx1"/>
                </a:solidFill>
                <a:effectLst>
                  <a:outerShdw blurRad="38100" dist="38100" dir="2700000" algn="tl">
                    <a:srgbClr val="000000">
                      <a:alpha val="43137"/>
                    </a:srgbClr>
                  </a:outerShdw>
                </a:effectLst>
              </a:rPr>
              <a:t>Installation and use guide</a:t>
            </a: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dirty="0" smtClean="0">
                <a:solidFill>
                  <a:schemeClr val="tx1"/>
                </a:solidFill>
                <a:effectLst>
                  <a:outerShdw blurRad="38100" dist="38100" dir="2700000" algn="tl">
                    <a:srgbClr val="000000">
                      <a:alpha val="43137"/>
                    </a:srgbClr>
                  </a:outerShdw>
                </a:effectLst>
              </a:rPr>
              <a:t>Available now for VMM 2007, update for 2008 coming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3114913"/>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a:xfrm>
            <a:off x="381000" y="230188"/>
            <a:ext cx="8382000" cy="609398"/>
          </a:xfrm>
        </p:spPr>
        <p:txBody>
          <a:bodyPr/>
          <a:lstStyle/>
          <a:p>
            <a:r>
              <a:rPr lang="en-US" sz="4400" dirty="0" smtClean="0"/>
              <a:t>Offline VM Patching</a:t>
            </a:r>
            <a:endParaRPr lang="en-US" sz="4400" dirty="0"/>
          </a:p>
        </p:txBody>
      </p:sp>
      <p:sp>
        <p:nvSpPr>
          <p:cNvPr id="120" name="Trapezoid 119"/>
          <p:cNvSpPr/>
          <p:nvPr/>
        </p:nvSpPr>
        <p:spPr>
          <a:xfrm>
            <a:off x="4495800" y="5583867"/>
            <a:ext cx="4572000" cy="685800"/>
          </a:xfrm>
          <a:prstGeom prst="trapezoid">
            <a:avLst>
              <a:gd name="adj" fmla="val 33898"/>
            </a:avLst>
          </a:prstGeom>
          <a:gradFill flip="none" rotWithShape="1">
            <a:gsLst>
              <a:gs pos="0">
                <a:srgbClr val="E5EFF1"/>
              </a:gs>
              <a:gs pos="70000">
                <a:srgbClr val="CEE2E8"/>
              </a:gs>
            </a:gsLst>
            <a:lin ang="16200000" scaled="1"/>
            <a:tileRect/>
          </a:gradFill>
          <a:ln>
            <a:noFill/>
          </a:ln>
          <a:effectLst/>
          <a:scene3d>
            <a:camera prst="orthographicFront"/>
            <a:lightRig rig="balanced" dir="t"/>
          </a:scene3d>
          <a:sp3d extrusionH="76200" contourW="12700" prstMaterial="matte">
            <a:bevelT w="38100" h="38100"/>
            <a:bevelB w="38100" h="381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21" name="Picture 120" descr="grey box.png"/>
          <p:cNvPicPr>
            <a:picLocks noChangeAspect="1"/>
          </p:cNvPicPr>
          <p:nvPr/>
        </p:nvPicPr>
        <p:blipFill>
          <a:blip r:embed="rId3"/>
          <a:stretch>
            <a:fillRect/>
          </a:stretch>
        </p:blipFill>
        <p:spPr>
          <a:xfrm>
            <a:off x="610597" y="3957680"/>
            <a:ext cx="2855620" cy="2629184"/>
          </a:xfrm>
          <a:prstGeom prst="rect">
            <a:avLst/>
          </a:prstGeom>
        </p:spPr>
      </p:pic>
      <p:pic>
        <p:nvPicPr>
          <p:cNvPr id="122" name="Picture 121" descr="SCCM-logo.png"/>
          <p:cNvPicPr>
            <a:picLocks noChangeAspect="1"/>
          </p:cNvPicPr>
          <p:nvPr/>
        </p:nvPicPr>
        <p:blipFill>
          <a:blip r:embed="rId4"/>
          <a:stretch>
            <a:fillRect/>
          </a:stretch>
        </p:blipFill>
        <p:spPr>
          <a:xfrm>
            <a:off x="5812799" y="1588013"/>
            <a:ext cx="1960447" cy="1911100"/>
          </a:xfrm>
          <a:prstGeom prst="rect">
            <a:avLst/>
          </a:prstGeom>
        </p:spPr>
      </p:pic>
      <p:pic>
        <p:nvPicPr>
          <p:cNvPr id="123" name="Picture 122" descr="SCVMM-logo.png"/>
          <p:cNvPicPr>
            <a:picLocks noChangeAspect="1"/>
          </p:cNvPicPr>
          <p:nvPr/>
        </p:nvPicPr>
        <p:blipFill>
          <a:blip r:embed="rId5"/>
          <a:stretch>
            <a:fillRect/>
          </a:stretch>
        </p:blipFill>
        <p:spPr>
          <a:xfrm>
            <a:off x="1062382" y="1588013"/>
            <a:ext cx="1960447" cy="1911100"/>
          </a:xfrm>
          <a:prstGeom prst="rect">
            <a:avLst/>
          </a:prstGeom>
        </p:spPr>
      </p:pic>
      <p:pic>
        <p:nvPicPr>
          <p:cNvPr id="124" name="Picture 123" descr="black-rack-server.png"/>
          <p:cNvPicPr>
            <a:picLocks noChangeAspect="1"/>
          </p:cNvPicPr>
          <p:nvPr/>
        </p:nvPicPr>
        <p:blipFill>
          <a:blip r:embed="rId6" cstate="print"/>
          <a:stretch>
            <a:fillRect/>
          </a:stretch>
        </p:blipFill>
        <p:spPr>
          <a:xfrm>
            <a:off x="7010400" y="5458569"/>
            <a:ext cx="1600200" cy="811098"/>
          </a:xfrm>
          <a:prstGeom prst="rect">
            <a:avLst/>
          </a:prstGeom>
        </p:spPr>
      </p:pic>
      <p:pic>
        <p:nvPicPr>
          <p:cNvPr id="125" name="Picture 124" descr="black-rack-server.png"/>
          <p:cNvPicPr>
            <a:picLocks noChangeAspect="1"/>
          </p:cNvPicPr>
          <p:nvPr/>
        </p:nvPicPr>
        <p:blipFill>
          <a:blip r:embed="rId6" cstate="print"/>
          <a:stretch>
            <a:fillRect/>
          </a:stretch>
        </p:blipFill>
        <p:spPr>
          <a:xfrm>
            <a:off x="4907561" y="5458569"/>
            <a:ext cx="1600200" cy="811098"/>
          </a:xfrm>
          <a:prstGeom prst="rect">
            <a:avLst/>
          </a:prstGeom>
        </p:spPr>
      </p:pic>
      <p:pic>
        <p:nvPicPr>
          <p:cNvPr id="126" name="Picture 125" descr="cyan-virtual-rack-server.png"/>
          <p:cNvPicPr>
            <a:picLocks noChangeAspect="1"/>
          </p:cNvPicPr>
          <p:nvPr/>
        </p:nvPicPr>
        <p:blipFill>
          <a:blip r:embed="rId7" cstate="print"/>
          <a:stretch>
            <a:fillRect/>
          </a:stretch>
        </p:blipFill>
        <p:spPr>
          <a:xfrm>
            <a:off x="4907561" y="5168609"/>
            <a:ext cx="1600200" cy="725864"/>
          </a:xfrm>
          <a:prstGeom prst="rect">
            <a:avLst/>
          </a:prstGeom>
        </p:spPr>
      </p:pic>
      <p:pic>
        <p:nvPicPr>
          <p:cNvPr id="127" name="Picture 126" descr="cyan-virtual-rack-server.png"/>
          <p:cNvPicPr>
            <a:picLocks noChangeAspect="1"/>
          </p:cNvPicPr>
          <p:nvPr/>
        </p:nvPicPr>
        <p:blipFill>
          <a:blip r:embed="rId7" cstate="print"/>
          <a:stretch>
            <a:fillRect/>
          </a:stretch>
        </p:blipFill>
        <p:spPr>
          <a:xfrm>
            <a:off x="4907561" y="4927852"/>
            <a:ext cx="1600200" cy="725864"/>
          </a:xfrm>
          <a:prstGeom prst="rect">
            <a:avLst/>
          </a:prstGeom>
        </p:spPr>
      </p:pic>
      <p:pic>
        <p:nvPicPr>
          <p:cNvPr id="128" name="Picture 127" descr="cyan-virtual-rack-server.png"/>
          <p:cNvPicPr>
            <a:picLocks noChangeAspect="1"/>
          </p:cNvPicPr>
          <p:nvPr/>
        </p:nvPicPr>
        <p:blipFill>
          <a:blip r:embed="rId7" cstate="print"/>
          <a:stretch>
            <a:fillRect/>
          </a:stretch>
        </p:blipFill>
        <p:spPr>
          <a:xfrm>
            <a:off x="7010400" y="5168609"/>
            <a:ext cx="1600200" cy="725864"/>
          </a:xfrm>
          <a:prstGeom prst="rect">
            <a:avLst/>
          </a:prstGeom>
        </p:spPr>
      </p:pic>
      <p:pic>
        <p:nvPicPr>
          <p:cNvPr id="129" name="Picture 128" descr="cyan-virtual-rack-server.png"/>
          <p:cNvPicPr>
            <a:picLocks noChangeAspect="1"/>
          </p:cNvPicPr>
          <p:nvPr/>
        </p:nvPicPr>
        <p:blipFill>
          <a:blip r:embed="rId7" cstate="print"/>
          <a:stretch>
            <a:fillRect/>
          </a:stretch>
        </p:blipFill>
        <p:spPr>
          <a:xfrm>
            <a:off x="7010400" y="4927852"/>
            <a:ext cx="1600200" cy="725864"/>
          </a:xfrm>
          <a:prstGeom prst="rect">
            <a:avLst/>
          </a:prstGeom>
        </p:spPr>
      </p:pic>
      <p:pic>
        <p:nvPicPr>
          <p:cNvPr id="130" name="Picture 129" descr="cyan-virtual-rack-server.png"/>
          <p:cNvPicPr>
            <a:picLocks noChangeAspect="1"/>
          </p:cNvPicPr>
          <p:nvPr/>
        </p:nvPicPr>
        <p:blipFill>
          <a:blip r:embed="rId7" cstate="print"/>
          <a:stretch>
            <a:fillRect/>
          </a:stretch>
        </p:blipFill>
        <p:spPr>
          <a:xfrm>
            <a:off x="7010400" y="4687095"/>
            <a:ext cx="1600200" cy="725864"/>
          </a:xfrm>
          <a:prstGeom prst="rect">
            <a:avLst/>
          </a:prstGeom>
        </p:spPr>
      </p:pic>
      <p:pic>
        <p:nvPicPr>
          <p:cNvPr id="131" name="Picture 130" descr="library.png"/>
          <p:cNvPicPr>
            <a:picLocks noChangeAspect="1"/>
          </p:cNvPicPr>
          <p:nvPr/>
        </p:nvPicPr>
        <p:blipFill>
          <a:blip r:embed="rId8" cstate="print"/>
          <a:stretch>
            <a:fillRect/>
          </a:stretch>
        </p:blipFill>
        <p:spPr>
          <a:xfrm>
            <a:off x="2677201" y="5986324"/>
            <a:ext cx="677970" cy="871676"/>
          </a:xfrm>
          <a:prstGeom prst="rect">
            <a:avLst/>
          </a:prstGeom>
        </p:spPr>
      </p:pic>
      <p:pic>
        <p:nvPicPr>
          <p:cNvPr id="132" name="clipboard" descr="clipboard-task-sequence.png"/>
          <p:cNvPicPr>
            <a:picLocks noChangeAspect="1"/>
          </p:cNvPicPr>
          <p:nvPr/>
        </p:nvPicPr>
        <p:blipFill>
          <a:blip r:embed="rId9"/>
          <a:stretch>
            <a:fillRect/>
          </a:stretch>
        </p:blipFill>
        <p:spPr>
          <a:xfrm>
            <a:off x="3734543" y="2099760"/>
            <a:ext cx="1283445" cy="1747669"/>
          </a:xfrm>
          <a:prstGeom prst="rect">
            <a:avLst/>
          </a:prstGeom>
        </p:spPr>
      </p:pic>
      <p:pic>
        <p:nvPicPr>
          <p:cNvPr id="133"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34" name="checkbox01" descr="checkbox.png"/>
          <p:cNvPicPr>
            <a:picLocks noChangeAspect="1"/>
          </p:cNvPicPr>
          <p:nvPr/>
        </p:nvPicPr>
        <p:blipFill>
          <a:blip r:embed="rId11"/>
          <a:stretch>
            <a:fillRect/>
          </a:stretch>
        </p:blipFill>
        <p:spPr>
          <a:xfrm>
            <a:off x="3910374" y="2563715"/>
            <a:ext cx="914400" cy="160544"/>
          </a:xfrm>
          <a:prstGeom prst="rect">
            <a:avLst/>
          </a:prstGeom>
        </p:spPr>
      </p:pic>
      <p:pic>
        <p:nvPicPr>
          <p:cNvPr id="135" name="Checkbox02" descr="checkbox.png"/>
          <p:cNvPicPr>
            <a:picLocks noChangeAspect="1"/>
          </p:cNvPicPr>
          <p:nvPr/>
        </p:nvPicPr>
        <p:blipFill>
          <a:blip r:embed="rId11"/>
          <a:stretch>
            <a:fillRect/>
          </a:stretch>
        </p:blipFill>
        <p:spPr>
          <a:xfrm>
            <a:off x="3910374" y="2796302"/>
            <a:ext cx="914400" cy="160544"/>
          </a:xfrm>
          <a:prstGeom prst="rect">
            <a:avLst/>
          </a:prstGeom>
        </p:spPr>
      </p:pic>
      <p:pic>
        <p:nvPicPr>
          <p:cNvPr id="136" name="Checkbox 03" descr="checkbox.png"/>
          <p:cNvPicPr>
            <a:picLocks noChangeAspect="1"/>
          </p:cNvPicPr>
          <p:nvPr/>
        </p:nvPicPr>
        <p:blipFill>
          <a:blip r:embed="rId11"/>
          <a:stretch>
            <a:fillRect/>
          </a:stretch>
        </p:blipFill>
        <p:spPr>
          <a:xfrm>
            <a:off x="3910374" y="3028889"/>
            <a:ext cx="914400" cy="160544"/>
          </a:xfrm>
          <a:prstGeom prst="rect">
            <a:avLst/>
          </a:prstGeom>
        </p:spPr>
      </p:pic>
      <p:pic>
        <p:nvPicPr>
          <p:cNvPr id="137" name="Checkbox04" descr="checkbox.png"/>
          <p:cNvPicPr>
            <a:picLocks noChangeAspect="1"/>
          </p:cNvPicPr>
          <p:nvPr/>
        </p:nvPicPr>
        <p:blipFill>
          <a:blip r:embed="rId11"/>
          <a:stretch>
            <a:fillRect/>
          </a:stretch>
        </p:blipFill>
        <p:spPr>
          <a:xfrm>
            <a:off x="3910374" y="3261476"/>
            <a:ext cx="914400" cy="160544"/>
          </a:xfrm>
          <a:prstGeom prst="rect">
            <a:avLst/>
          </a:prstGeom>
        </p:spPr>
      </p:pic>
      <p:pic>
        <p:nvPicPr>
          <p:cNvPr id="138" name="Checkbox 05" descr="checkbox.png"/>
          <p:cNvPicPr>
            <a:picLocks noChangeAspect="1"/>
          </p:cNvPicPr>
          <p:nvPr/>
        </p:nvPicPr>
        <p:blipFill>
          <a:blip r:embed="rId11"/>
          <a:stretch>
            <a:fillRect/>
          </a:stretch>
        </p:blipFill>
        <p:spPr>
          <a:xfrm>
            <a:off x="3910374" y="3494062"/>
            <a:ext cx="914400" cy="160544"/>
          </a:xfrm>
          <a:prstGeom prst="rect">
            <a:avLst/>
          </a:prstGeom>
        </p:spPr>
      </p:pic>
      <p:pic>
        <p:nvPicPr>
          <p:cNvPr id="139"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0"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1"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2"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3" name="OFF VM 01" descr="offline-vm.png"/>
          <p:cNvPicPr>
            <a:picLocks noChangeAspect="1"/>
          </p:cNvPicPr>
          <p:nvPr/>
        </p:nvPicPr>
        <p:blipFill>
          <a:blip r:embed="rId12" cstate="print"/>
          <a:stretch>
            <a:fillRect/>
          </a:stretch>
        </p:blipFill>
        <p:spPr>
          <a:xfrm>
            <a:off x="1068195" y="5617815"/>
            <a:ext cx="1600200" cy="725864"/>
          </a:xfrm>
          <a:prstGeom prst="rect">
            <a:avLst/>
          </a:prstGeom>
        </p:spPr>
      </p:pic>
      <p:pic>
        <p:nvPicPr>
          <p:cNvPr id="144" name="OFF VM 02" descr="offline-vm.png"/>
          <p:cNvPicPr>
            <a:picLocks noChangeAspect="1"/>
          </p:cNvPicPr>
          <p:nvPr/>
        </p:nvPicPr>
        <p:blipFill>
          <a:blip r:embed="rId12" cstate="print"/>
          <a:stretch>
            <a:fillRect/>
          </a:stretch>
        </p:blipFill>
        <p:spPr>
          <a:xfrm>
            <a:off x="1068195" y="5377058"/>
            <a:ext cx="1600200" cy="725864"/>
          </a:xfrm>
          <a:prstGeom prst="rect">
            <a:avLst/>
          </a:prstGeom>
        </p:spPr>
      </p:pic>
      <p:pic>
        <p:nvPicPr>
          <p:cNvPr id="145" name="OFF VM 03" descr="offline-vm.png"/>
          <p:cNvPicPr>
            <a:picLocks noChangeAspect="1"/>
          </p:cNvPicPr>
          <p:nvPr/>
        </p:nvPicPr>
        <p:blipFill>
          <a:blip r:embed="rId12" cstate="print"/>
          <a:stretch>
            <a:fillRect/>
          </a:stretch>
        </p:blipFill>
        <p:spPr>
          <a:xfrm>
            <a:off x="1068195" y="5136301"/>
            <a:ext cx="1600200" cy="725864"/>
          </a:xfrm>
          <a:prstGeom prst="rect">
            <a:avLst/>
          </a:prstGeom>
        </p:spPr>
      </p:pic>
      <p:pic>
        <p:nvPicPr>
          <p:cNvPr id="146" name="OFF VM 04" descr="offline-vm.png"/>
          <p:cNvPicPr>
            <a:picLocks noChangeAspect="1"/>
          </p:cNvPicPr>
          <p:nvPr/>
        </p:nvPicPr>
        <p:blipFill>
          <a:blip r:embed="rId12" cstate="print"/>
          <a:stretch>
            <a:fillRect/>
          </a:stretch>
        </p:blipFill>
        <p:spPr>
          <a:xfrm>
            <a:off x="1068195" y="4895544"/>
            <a:ext cx="1600200" cy="725864"/>
          </a:xfrm>
          <a:prstGeom prst="rect">
            <a:avLst/>
          </a:prstGeom>
        </p:spPr>
      </p:pic>
      <p:pic>
        <p:nvPicPr>
          <p:cNvPr id="147" name="OFF VM 05" descr="offline-vm.png"/>
          <p:cNvPicPr>
            <a:picLocks noChangeAspect="1"/>
          </p:cNvPicPr>
          <p:nvPr/>
        </p:nvPicPr>
        <p:blipFill>
          <a:blip r:embed="rId12" cstate="print"/>
          <a:stretch>
            <a:fillRect/>
          </a:stretch>
        </p:blipFill>
        <p:spPr>
          <a:xfrm>
            <a:off x="1068195" y="4654787"/>
            <a:ext cx="1600200" cy="725864"/>
          </a:xfrm>
          <a:prstGeom prst="rect">
            <a:avLst/>
          </a:prstGeom>
        </p:spPr>
      </p:pic>
      <p:pic>
        <p:nvPicPr>
          <p:cNvPr id="148" name="OFF VM 06" descr="offline-vm.png"/>
          <p:cNvPicPr>
            <a:picLocks noChangeAspect="1"/>
          </p:cNvPicPr>
          <p:nvPr/>
        </p:nvPicPr>
        <p:blipFill>
          <a:blip r:embed="rId12" cstate="print"/>
          <a:stretch>
            <a:fillRect/>
          </a:stretch>
        </p:blipFill>
        <p:spPr>
          <a:xfrm>
            <a:off x="1068195" y="4414030"/>
            <a:ext cx="1600200" cy="725864"/>
          </a:xfrm>
          <a:prstGeom prst="rect">
            <a:avLst/>
          </a:prstGeom>
        </p:spPr>
      </p:pic>
      <p:pic>
        <p:nvPicPr>
          <p:cNvPr id="149" name="OFF VM 07" descr="offline-vm.png"/>
          <p:cNvPicPr>
            <a:picLocks noChangeAspect="1"/>
          </p:cNvPicPr>
          <p:nvPr/>
        </p:nvPicPr>
        <p:blipFill>
          <a:blip r:embed="rId12" cstate="print"/>
          <a:stretch>
            <a:fillRect/>
          </a:stretch>
        </p:blipFill>
        <p:spPr>
          <a:xfrm>
            <a:off x="1068195" y="4173273"/>
            <a:ext cx="1600200" cy="725864"/>
          </a:xfrm>
          <a:prstGeom prst="rect">
            <a:avLst/>
          </a:prstGeom>
        </p:spPr>
      </p:pic>
      <p:pic>
        <p:nvPicPr>
          <p:cNvPr id="150" name="magnifier" descr="magnifying glass.png"/>
          <p:cNvPicPr>
            <a:picLocks noChangeAspect="1"/>
          </p:cNvPicPr>
          <p:nvPr/>
        </p:nvPicPr>
        <p:blipFill>
          <a:blip r:embed="rId13"/>
          <a:stretch>
            <a:fillRect/>
          </a:stretch>
        </p:blipFill>
        <p:spPr>
          <a:xfrm>
            <a:off x="1295388" y="1969013"/>
            <a:ext cx="1060878" cy="1238513"/>
          </a:xfrm>
          <a:prstGeom prst="rect">
            <a:avLst/>
          </a:prstGeom>
        </p:spPr>
      </p:pic>
      <p:pic>
        <p:nvPicPr>
          <p:cNvPr id="151" name="spark" descr="spark.gif"/>
          <p:cNvPicPr>
            <a:picLocks noChangeAspect="1"/>
          </p:cNvPicPr>
          <p:nvPr/>
        </p:nvPicPr>
        <p:blipFill>
          <a:blip r:embed="rId10" cstate="print"/>
          <a:stretch>
            <a:fillRect/>
          </a:stretch>
        </p:blipFill>
        <p:spPr>
          <a:xfrm>
            <a:off x="3708656" y="2362713"/>
            <a:ext cx="571500" cy="571500"/>
          </a:xfrm>
          <a:prstGeom prst="rect">
            <a:avLst/>
          </a:prstGeom>
        </p:spPr>
      </p:pic>
      <p:pic>
        <p:nvPicPr>
          <p:cNvPr id="152" name="Picture 151" descr="green-chackmark.png"/>
          <p:cNvPicPr>
            <a:picLocks noChangeAspect="1"/>
          </p:cNvPicPr>
          <p:nvPr/>
        </p:nvPicPr>
        <p:blipFill>
          <a:blip r:embed="rId14"/>
          <a:stretch>
            <a:fillRect/>
          </a:stretch>
        </p:blipFill>
        <p:spPr>
          <a:xfrm>
            <a:off x="3921224" y="2478136"/>
            <a:ext cx="191531" cy="226354"/>
          </a:xfrm>
          <a:prstGeom prst="rect">
            <a:avLst/>
          </a:prstGeom>
        </p:spPr>
      </p:pic>
      <p:pic>
        <p:nvPicPr>
          <p:cNvPr id="153" name="spark" descr="spark.gif"/>
          <p:cNvPicPr>
            <a:picLocks noChangeAspect="1"/>
          </p:cNvPicPr>
          <p:nvPr/>
        </p:nvPicPr>
        <p:blipFill>
          <a:blip r:embed="rId10" cstate="print"/>
          <a:stretch>
            <a:fillRect/>
          </a:stretch>
        </p:blipFill>
        <p:spPr>
          <a:xfrm>
            <a:off x="3711832" y="2598456"/>
            <a:ext cx="571500" cy="571500"/>
          </a:xfrm>
          <a:prstGeom prst="rect">
            <a:avLst/>
          </a:prstGeom>
        </p:spPr>
      </p:pic>
      <p:pic>
        <p:nvPicPr>
          <p:cNvPr id="154" name="Picture 153" descr="green-chackmark.png"/>
          <p:cNvPicPr>
            <a:picLocks noChangeAspect="1"/>
          </p:cNvPicPr>
          <p:nvPr/>
        </p:nvPicPr>
        <p:blipFill>
          <a:blip r:embed="rId14"/>
          <a:stretch>
            <a:fillRect/>
          </a:stretch>
        </p:blipFill>
        <p:spPr>
          <a:xfrm>
            <a:off x="3921224" y="2713879"/>
            <a:ext cx="191531" cy="226354"/>
          </a:xfrm>
          <a:prstGeom prst="rect">
            <a:avLst/>
          </a:prstGeom>
        </p:spPr>
      </p:pic>
      <p:pic>
        <p:nvPicPr>
          <p:cNvPr id="155" name="spark" descr="spark.gif"/>
          <p:cNvPicPr>
            <a:picLocks noChangeAspect="1"/>
          </p:cNvPicPr>
          <p:nvPr/>
        </p:nvPicPr>
        <p:blipFill>
          <a:blip r:embed="rId10" cstate="print"/>
          <a:stretch>
            <a:fillRect/>
          </a:stretch>
        </p:blipFill>
        <p:spPr>
          <a:xfrm>
            <a:off x="3714214" y="2831818"/>
            <a:ext cx="571500" cy="571500"/>
          </a:xfrm>
          <a:prstGeom prst="rect">
            <a:avLst/>
          </a:prstGeom>
        </p:spPr>
      </p:pic>
      <p:pic>
        <p:nvPicPr>
          <p:cNvPr id="156" name="Picture 155" descr="green-chackmark.png"/>
          <p:cNvPicPr>
            <a:picLocks noChangeAspect="1"/>
          </p:cNvPicPr>
          <p:nvPr/>
        </p:nvPicPr>
        <p:blipFill>
          <a:blip r:embed="rId14"/>
          <a:stretch>
            <a:fillRect/>
          </a:stretch>
        </p:blipFill>
        <p:spPr>
          <a:xfrm>
            <a:off x="3921224" y="2947241"/>
            <a:ext cx="191531" cy="226354"/>
          </a:xfrm>
          <a:prstGeom prst="rect">
            <a:avLst/>
          </a:prstGeom>
        </p:spPr>
      </p:pic>
      <p:pic>
        <p:nvPicPr>
          <p:cNvPr id="157" name="spark" descr="spark.gif"/>
          <p:cNvPicPr>
            <a:picLocks noChangeAspect="1"/>
          </p:cNvPicPr>
          <p:nvPr/>
        </p:nvPicPr>
        <p:blipFill>
          <a:blip r:embed="rId10" cstate="print"/>
          <a:stretch>
            <a:fillRect/>
          </a:stretch>
        </p:blipFill>
        <p:spPr>
          <a:xfrm>
            <a:off x="3711832" y="3067562"/>
            <a:ext cx="571500" cy="571500"/>
          </a:xfrm>
          <a:prstGeom prst="rect">
            <a:avLst/>
          </a:prstGeom>
        </p:spPr>
      </p:pic>
      <p:pic>
        <p:nvPicPr>
          <p:cNvPr id="158" name="Picture 157" descr="green-chackmark.png"/>
          <p:cNvPicPr>
            <a:picLocks noChangeAspect="1"/>
          </p:cNvPicPr>
          <p:nvPr/>
        </p:nvPicPr>
        <p:blipFill>
          <a:blip r:embed="rId14"/>
          <a:stretch>
            <a:fillRect/>
          </a:stretch>
        </p:blipFill>
        <p:spPr>
          <a:xfrm>
            <a:off x="3921224" y="3182985"/>
            <a:ext cx="191531" cy="226354"/>
          </a:xfrm>
          <a:prstGeom prst="rect">
            <a:avLst/>
          </a:prstGeom>
        </p:spPr>
      </p:pic>
      <p:pic>
        <p:nvPicPr>
          <p:cNvPr id="159" name="spark" descr="spark.gif"/>
          <p:cNvPicPr>
            <a:picLocks noChangeAspect="1"/>
          </p:cNvPicPr>
          <p:nvPr/>
        </p:nvPicPr>
        <p:blipFill>
          <a:blip r:embed="rId10" cstate="print"/>
          <a:stretch>
            <a:fillRect/>
          </a:stretch>
        </p:blipFill>
        <p:spPr>
          <a:xfrm>
            <a:off x="3718976" y="3298543"/>
            <a:ext cx="571500" cy="571500"/>
          </a:xfrm>
          <a:prstGeom prst="rect">
            <a:avLst/>
          </a:prstGeom>
        </p:spPr>
      </p:pic>
      <p:pic>
        <p:nvPicPr>
          <p:cNvPr id="160" name="Picture 159" descr="green-chackmark.png"/>
          <p:cNvPicPr>
            <a:picLocks noChangeAspect="1"/>
          </p:cNvPicPr>
          <p:nvPr/>
        </p:nvPicPr>
        <p:blipFill>
          <a:blip r:embed="rId14"/>
          <a:stretch>
            <a:fillRect/>
          </a:stretch>
        </p:blipFill>
        <p:spPr>
          <a:xfrm>
            <a:off x="3921224" y="3413966"/>
            <a:ext cx="191531" cy="226354"/>
          </a:xfrm>
          <a:prstGeom prst="rect">
            <a:avLst/>
          </a:prstGeom>
        </p:spPr>
      </p:pic>
      <p:sp>
        <p:nvSpPr>
          <p:cNvPr id="161" name="Right Arrow 160"/>
          <p:cNvSpPr/>
          <p:nvPr/>
        </p:nvSpPr>
        <p:spPr>
          <a:xfrm>
            <a:off x="3627120" y="5050467"/>
            <a:ext cx="662940" cy="723900"/>
          </a:xfrm>
          <a:prstGeom prst="rightArrow">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ight Arrow 161"/>
          <p:cNvSpPr/>
          <p:nvPr/>
        </p:nvSpPr>
        <p:spPr>
          <a:xfrm flipH="1">
            <a:off x="3627120" y="5050467"/>
            <a:ext cx="662940" cy="723900"/>
          </a:xfrm>
          <a:prstGeom prst="rightArrow">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3.33333E-6 L -2.77778E-6 0.56666 " pathEditMode="relative" rAng="0" ptsTypes="AA">
                                      <p:cBhvr>
                                        <p:cTn id="10" dur="2000" fill="hold"/>
                                        <p:tgtEl>
                                          <p:spTgt spid="150"/>
                                        </p:tgtEl>
                                        <p:attrNameLst>
                                          <p:attrName>ppt_x</p:attrName>
                                          <p:attrName>ppt_y</p:attrName>
                                        </p:attrNameLst>
                                      </p:cBhvr>
                                      <p:rCtr x="0" y="283"/>
                                    </p:animMotion>
                                  </p:childTnLst>
                                </p:cTn>
                              </p:par>
                            </p:childTnLst>
                          </p:cTn>
                        </p:par>
                        <p:par>
                          <p:cTn id="11" fill="hold">
                            <p:stCondLst>
                              <p:cond delay="2500"/>
                            </p:stCondLst>
                            <p:childTnLst>
                              <p:par>
                                <p:cTn id="12" presetID="64" presetClass="path" presetSubtype="0" accel="50000" decel="50000" fill="hold" nodeType="afterEffect">
                                  <p:stCondLst>
                                    <p:cond delay="0"/>
                                  </p:stCondLst>
                                  <p:childTnLst>
                                    <p:animMotion origin="layout" path="M -2.77778E-6 0.56666 L -2.77778E-6 0.33032 " pathEditMode="relative" rAng="0" ptsTypes="AA">
                                      <p:cBhvr>
                                        <p:cTn id="13" dur="2000" fill="hold"/>
                                        <p:tgtEl>
                                          <p:spTgt spid="150"/>
                                        </p:tgtEl>
                                        <p:attrNameLst>
                                          <p:attrName>ppt_x</p:attrName>
                                          <p:attrName>ppt_y</p:attrName>
                                        </p:attrNameLst>
                                      </p:cBhvr>
                                      <p:rCtr x="0" y="-118"/>
                                    </p:animMotion>
                                  </p:childTnLst>
                                </p:cTn>
                              </p:par>
                            </p:childTnLst>
                          </p:cTn>
                        </p:par>
                        <p:par>
                          <p:cTn id="14" fill="hold">
                            <p:stCondLst>
                              <p:cond delay="4500"/>
                            </p:stCondLst>
                            <p:childTnLst>
                              <p:par>
                                <p:cTn id="15" presetID="10" presetClass="exit" presetSubtype="0" fill="hold" nodeType="afterEffect">
                                  <p:stCondLst>
                                    <p:cond delay="0"/>
                                  </p:stCondLst>
                                  <p:childTnLst>
                                    <p:animEffect transition="out" filter="fade">
                                      <p:cBhvr>
                                        <p:cTn id="16" dur="500"/>
                                        <p:tgtEl>
                                          <p:spTgt spid="150"/>
                                        </p:tgtEl>
                                      </p:cBhvr>
                                    </p:animEffect>
                                    <p:set>
                                      <p:cBhvr>
                                        <p:cTn id="17" dur="1" fill="hold">
                                          <p:stCondLst>
                                            <p:cond delay="499"/>
                                          </p:stCondLst>
                                        </p:cTn>
                                        <p:tgtEl>
                                          <p:spTgt spid="15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2000"/>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1000"/>
                                        <p:tgtEl>
                                          <p:spTgt spid="133"/>
                                        </p:tgtEl>
                                      </p:cBhvr>
                                    </p:animEffect>
                                  </p:childTnLst>
                                </p:cTn>
                              </p:par>
                            </p:childTnLst>
                          </p:cTn>
                        </p:par>
                        <p:par>
                          <p:cTn id="26" fill="hold">
                            <p:stCondLst>
                              <p:cond delay="1000"/>
                            </p:stCondLst>
                            <p:childTnLst>
                              <p:par>
                                <p:cTn id="27" presetID="35" presetClass="path" presetSubtype="0" accel="50000" decel="50000" fill="hold" nodeType="afterEffect">
                                  <p:stCondLst>
                                    <p:cond delay="0"/>
                                  </p:stCondLst>
                                  <p:childTnLst>
                                    <p:animMotion origin="layout" path="M 0 7.40741E-7 L -0.30104 0.02083 " pathEditMode="relative" rAng="0" ptsTypes="AA">
                                      <p:cBhvr>
                                        <p:cTn id="28" dur="1000" fill="hold"/>
                                        <p:tgtEl>
                                          <p:spTgt spid="133"/>
                                        </p:tgtEl>
                                        <p:attrNameLst>
                                          <p:attrName>ppt_x</p:attrName>
                                          <p:attrName>ppt_y</p:attrName>
                                        </p:attrNameLst>
                                      </p:cBhvr>
                                      <p:rCtr x="-151" y="10"/>
                                    </p:animMotion>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1000"/>
                                        <p:tgtEl>
                                          <p:spTgt spid="133"/>
                                        </p:tgtEl>
                                      </p:cBhvr>
                                    </p:animEffect>
                                    <p:set>
                                      <p:cBhvr>
                                        <p:cTn id="32" dur="1" fill="hold">
                                          <p:stCondLst>
                                            <p:cond delay="999"/>
                                          </p:stCondLst>
                                        </p:cTn>
                                        <p:tgtEl>
                                          <p:spTgt spid="13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1000"/>
                                        <p:tgtEl>
                                          <p:spTgt spid="134"/>
                                        </p:tgtEl>
                                      </p:cBhvr>
                                    </p:animEffect>
                                  </p:childTnLst>
                                </p:cTn>
                              </p:par>
                              <p:par>
                                <p:cTn id="36" presetID="9" presetClass="exit" presetSubtype="0" fill="hold" nodeType="withEffect">
                                  <p:stCondLst>
                                    <p:cond delay="0"/>
                                  </p:stCondLst>
                                  <p:childTnLst>
                                    <p:animEffect transition="out" filter="dissolve">
                                      <p:cBhvr>
                                        <p:cTn id="37" dur="1000"/>
                                        <p:tgtEl>
                                          <p:spTgt spid="149"/>
                                        </p:tgtEl>
                                      </p:cBhvr>
                                    </p:animEffect>
                                    <p:set>
                                      <p:cBhvr>
                                        <p:cTn id="38" dur="1" fill="hold">
                                          <p:stCondLst>
                                            <p:cond delay="999"/>
                                          </p:stCondLst>
                                        </p:cTn>
                                        <p:tgtEl>
                                          <p:spTgt spid="14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animEffect transition="in" filter="fade">
                                      <p:cBhvr>
                                        <p:cTn id="41" dur="1000"/>
                                        <p:tgtEl>
                                          <p:spTgt spid="161"/>
                                        </p:tgtEl>
                                      </p:cBhvr>
                                    </p:animEffect>
                                  </p:childTnLst>
                                </p:cTn>
                              </p:par>
                            </p:childTnLst>
                          </p:cTn>
                        </p:par>
                        <p:par>
                          <p:cTn id="42" fill="hold">
                            <p:stCondLst>
                              <p:cond delay="3000"/>
                            </p:stCondLst>
                            <p:childTnLst>
                              <p:par>
                                <p:cTn id="43" presetID="9" presetClass="entr" presetSubtype="0" fill="hold" nodeType="after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dissolve">
                                      <p:cBhvr>
                                        <p:cTn id="45" dur="1000"/>
                                        <p:tgtEl>
                                          <p:spTgt spid="1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fade">
                                      <p:cBhvr>
                                        <p:cTn id="50" dur="1000"/>
                                        <p:tgtEl>
                                          <p:spTgt spid="139"/>
                                        </p:tgtEl>
                                      </p:cBhvr>
                                    </p:animEffect>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0 7.40741E-7 L -0.3033 0.05648 " pathEditMode="relative" rAng="0" ptsTypes="AA">
                                      <p:cBhvr>
                                        <p:cTn id="53" dur="1000" fill="hold"/>
                                        <p:tgtEl>
                                          <p:spTgt spid="139"/>
                                        </p:tgtEl>
                                        <p:attrNameLst>
                                          <p:attrName>ppt_x</p:attrName>
                                          <p:attrName>ppt_y</p:attrName>
                                        </p:attrNameLst>
                                      </p:cBhvr>
                                      <p:rCtr x="-152" y="28"/>
                                    </p:animMotion>
                                  </p:childTnLst>
                                </p:cTn>
                              </p:par>
                            </p:childTnLst>
                          </p:cTn>
                        </p:par>
                        <p:par>
                          <p:cTn id="54" fill="hold">
                            <p:stCondLst>
                              <p:cond delay="2000"/>
                            </p:stCondLst>
                            <p:childTnLst>
                              <p:par>
                                <p:cTn id="55" presetID="10" presetClass="exit" presetSubtype="0" fill="hold" nodeType="afterEffect">
                                  <p:stCondLst>
                                    <p:cond delay="0"/>
                                  </p:stCondLst>
                                  <p:childTnLst>
                                    <p:animEffect transition="out" filter="fade">
                                      <p:cBhvr>
                                        <p:cTn id="56" dur="1000"/>
                                        <p:tgtEl>
                                          <p:spTgt spid="139"/>
                                        </p:tgtEl>
                                      </p:cBhvr>
                                    </p:animEffect>
                                    <p:set>
                                      <p:cBhvr>
                                        <p:cTn id="57" dur="1" fill="hold">
                                          <p:stCondLst>
                                            <p:cond delay="999"/>
                                          </p:stCondLst>
                                        </p:cTn>
                                        <p:tgtEl>
                                          <p:spTgt spid="139"/>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35"/>
                                        </p:tgtEl>
                                        <p:attrNameLst>
                                          <p:attrName>style.visibility</p:attrName>
                                        </p:attrNameLst>
                                      </p:cBhvr>
                                      <p:to>
                                        <p:strVal val="visible"/>
                                      </p:to>
                                    </p:set>
                                    <p:animEffect transition="in" filter="fade">
                                      <p:cBhvr>
                                        <p:cTn id="60" dur="1000"/>
                                        <p:tgtEl>
                                          <p:spTgt spid="135"/>
                                        </p:tgtEl>
                                      </p:cBhvr>
                                    </p:animEffect>
                                  </p:childTnLst>
                                </p:cTn>
                              </p:par>
                              <p:par>
                                <p:cTn id="61" presetID="9" presetClass="exit" presetSubtype="0" fill="hold" nodeType="withEffect">
                                  <p:stCondLst>
                                    <p:cond delay="0"/>
                                  </p:stCondLst>
                                  <p:childTnLst>
                                    <p:animEffect transition="out" filter="dissolve">
                                      <p:cBhvr>
                                        <p:cTn id="62" dur="1000"/>
                                        <p:tgtEl>
                                          <p:spTgt spid="148"/>
                                        </p:tgtEl>
                                      </p:cBhvr>
                                    </p:animEffect>
                                    <p:set>
                                      <p:cBhvr>
                                        <p:cTn id="63" dur="1" fill="hold">
                                          <p:stCondLst>
                                            <p:cond delay="999"/>
                                          </p:stCondLst>
                                        </p:cTn>
                                        <p:tgtEl>
                                          <p:spTgt spid="148"/>
                                        </p:tgtEl>
                                        <p:attrNameLst>
                                          <p:attrName>style.visibility</p:attrName>
                                        </p:attrNameLst>
                                      </p:cBhvr>
                                      <p:to>
                                        <p:strVal val="hidden"/>
                                      </p:to>
                                    </p:set>
                                  </p:childTnLst>
                                </p:cTn>
                              </p:par>
                            </p:childTnLst>
                          </p:cTn>
                        </p:par>
                        <p:par>
                          <p:cTn id="64" fill="hold">
                            <p:stCondLst>
                              <p:cond delay="3000"/>
                            </p:stCondLst>
                            <p:childTnLst>
                              <p:par>
                                <p:cTn id="65" presetID="9" presetClass="entr" presetSubtype="0" fill="hold" nodeType="after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dissolve">
                                      <p:cBhvr>
                                        <p:cTn id="67" dur="10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fade">
                                      <p:cBhvr>
                                        <p:cTn id="72" dur="1000"/>
                                        <p:tgtEl>
                                          <p:spTgt spid="140"/>
                                        </p:tgtEl>
                                      </p:cBhvr>
                                    </p:animEffect>
                                  </p:childTnLst>
                                </p:cTn>
                              </p:par>
                            </p:childTnLst>
                          </p:cTn>
                        </p:par>
                        <p:par>
                          <p:cTn id="73" fill="hold">
                            <p:stCondLst>
                              <p:cond delay="1000"/>
                            </p:stCondLst>
                            <p:childTnLst>
                              <p:par>
                                <p:cTn id="74" presetID="35" presetClass="path" presetSubtype="0" accel="50000" decel="50000" fill="hold" nodeType="afterEffect">
                                  <p:stCondLst>
                                    <p:cond delay="0"/>
                                  </p:stCondLst>
                                  <p:childTnLst>
                                    <p:animMotion origin="layout" path="M 0 7.40741E-7 L -0.30156 0.08981 " pathEditMode="relative" rAng="0" ptsTypes="AA">
                                      <p:cBhvr>
                                        <p:cTn id="75" dur="1000" fill="hold"/>
                                        <p:tgtEl>
                                          <p:spTgt spid="140"/>
                                        </p:tgtEl>
                                        <p:attrNameLst>
                                          <p:attrName>ppt_x</p:attrName>
                                          <p:attrName>ppt_y</p:attrName>
                                        </p:attrNameLst>
                                      </p:cBhvr>
                                      <p:rCtr x="-151" y="45"/>
                                    </p:animMotion>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1000"/>
                                        <p:tgtEl>
                                          <p:spTgt spid="140"/>
                                        </p:tgtEl>
                                      </p:cBhvr>
                                    </p:animEffect>
                                    <p:set>
                                      <p:cBhvr>
                                        <p:cTn id="79" dur="1" fill="hold">
                                          <p:stCondLst>
                                            <p:cond delay="999"/>
                                          </p:stCondLst>
                                        </p:cTn>
                                        <p:tgtEl>
                                          <p:spTgt spid="140"/>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36"/>
                                        </p:tgtEl>
                                        <p:attrNameLst>
                                          <p:attrName>style.visibility</p:attrName>
                                        </p:attrNameLst>
                                      </p:cBhvr>
                                      <p:to>
                                        <p:strVal val="visible"/>
                                      </p:to>
                                    </p:set>
                                    <p:animEffect transition="in" filter="fade">
                                      <p:cBhvr>
                                        <p:cTn id="82" dur="1000"/>
                                        <p:tgtEl>
                                          <p:spTgt spid="136"/>
                                        </p:tgtEl>
                                      </p:cBhvr>
                                    </p:animEffect>
                                  </p:childTnLst>
                                </p:cTn>
                              </p:par>
                              <p:par>
                                <p:cTn id="83" presetID="9" presetClass="exit" presetSubtype="0" fill="hold" nodeType="withEffect">
                                  <p:stCondLst>
                                    <p:cond delay="0"/>
                                  </p:stCondLst>
                                  <p:childTnLst>
                                    <p:animEffect transition="out" filter="dissolve">
                                      <p:cBhvr>
                                        <p:cTn id="84" dur="1000"/>
                                        <p:tgtEl>
                                          <p:spTgt spid="147"/>
                                        </p:tgtEl>
                                      </p:cBhvr>
                                    </p:animEffect>
                                    <p:set>
                                      <p:cBhvr>
                                        <p:cTn id="85" dur="1" fill="hold">
                                          <p:stCondLst>
                                            <p:cond delay="999"/>
                                          </p:stCondLst>
                                        </p:cTn>
                                        <p:tgtEl>
                                          <p:spTgt spid="147"/>
                                        </p:tgtEl>
                                        <p:attrNameLst>
                                          <p:attrName>style.visibility</p:attrName>
                                        </p:attrNameLst>
                                      </p:cBhvr>
                                      <p:to>
                                        <p:strVal val="hidden"/>
                                      </p:to>
                                    </p:set>
                                  </p:childTnLst>
                                </p:cTn>
                              </p:par>
                            </p:childTnLst>
                          </p:cTn>
                        </p:par>
                        <p:par>
                          <p:cTn id="86" fill="hold">
                            <p:stCondLst>
                              <p:cond delay="3000"/>
                            </p:stCondLst>
                            <p:childTnLst>
                              <p:par>
                                <p:cTn id="87" presetID="9" presetClass="entr" presetSubtype="0" fill="hold" nodeType="afterEffect">
                                  <p:stCondLst>
                                    <p:cond delay="0"/>
                                  </p:stCondLst>
                                  <p:childTnLst>
                                    <p:set>
                                      <p:cBhvr>
                                        <p:cTn id="88" dur="1" fill="hold">
                                          <p:stCondLst>
                                            <p:cond delay="0"/>
                                          </p:stCondLst>
                                        </p:cTn>
                                        <p:tgtEl>
                                          <p:spTgt spid="129"/>
                                        </p:tgtEl>
                                        <p:attrNameLst>
                                          <p:attrName>style.visibility</p:attrName>
                                        </p:attrNameLst>
                                      </p:cBhvr>
                                      <p:to>
                                        <p:strVal val="visible"/>
                                      </p:to>
                                    </p:set>
                                    <p:animEffect transition="in" filter="dissolve">
                                      <p:cBhvr>
                                        <p:cTn id="89" dur="1000"/>
                                        <p:tgtEl>
                                          <p:spTgt spid="1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fade">
                                      <p:cBhvr>
                                        <p:cTn id="94" dur="1000"/>
                                        <p:tgtEl>
                                          <p:spTgt spid="141"/>
                                        </p:tgtEl>
                                      </p:cBhvr>
                                    </p:animEffect>
                                  </p:childTnLst>
                                </p:cTn>
                              </p:par>
                            </p:childTnLst>
                          </p:cTn>
                        </p:par>
                        <p:par>
                          <p:cTn id="95" fill="hold">
                            <p:stCondLst>
                              <p:cond delay="1000"/>
                            </p:stCondLst>
                            <p:childTnLst>
                              <p:par>
                                <p:cTn id="96" presetID="35" presetClass="path" presetSubtype="0" accel="50000" decel="50000" fill="hold" nodeType="afterEffect">
                                  <p:stCondLst>
                                    <p:cond delay="0"/>
                                  </p:stCondLst>
                                  <p:childTnLst>
                                    <p:animMotion origin="layout" path="M 0 7.40741E-7 L -0.30156 0.12315 " pathEditMode="relative" rAng="0" ptsTypes="AA">
                                      <p:cBhvr>
                                        <p:cTn id="97" dur="1000" fill="hold"/>
                                        <p:tgtEl>
                                          <p:spTgt spid="141"/>
                                        </p:tgtEl>
                                        <p:attrNameLst>
                                          <p:attrName>ppt_x</p:attrName>
                                          <p:attrName>ppt_y</p:attrName>
                                        </p:attrNameLst>
                                      </p:cBhvr>
                                      <p:rCtr x="-151" y="62"/>
                                    </p:animMotion>
                                  </p:childTnLst>
                                </p:cTn>
                              </p:par>
                            </p:childTnLst>
                          </p:cTn>
                        </p:par>
                        <p:par>
                          <p:cTn id="98" fill="hold">
                            <p:stCondLst>
                              <p:cond delay="2000"/>
                            </p:stCondLst>
                            <p:childTnLst>
                              <p:par>
                                <p:cTn id="99" presetID="10" presetClass="exit" presetSubtype="0" fill="hold" nodeType="afterEffect">
                                  <p:stCondLst>
                                    <p:cond delay="0"/>
                                  </p:stCondLst>
                                  <p:childTnLst>
                                    <p:animEffect transition="out" filter="fade">
                                      <p:cBhvr>
                                        <p:cTn id="100" dur="1000"/>
                                        <p:tgtEl>
                                          <p:spTgt spid="141"/>
                                        </p:tgtEl>
                                      </p:cBhvr>
                                    </p:animEffect>
                                    <p:set>
                                      <p:cBhvr>
                                        <p:cTn id="101" dur="1" fill="hold">
                                          <p:stCondLst>
                                            <p:cond delay="999"/>
                                          </p:stCondLst>
                                        </p:cTn>
                                        <p:tgtEl>
                                          <p:spTgt spid="141"/>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137"/>
                                        </p:tgtEl>
                                        <p:attrNameLst>
                                          <p:attrName>style.visibility</p:attrName>
                                        </p:attrNameLst>
                                      </p:cBhvr>
                                      <p:to>
                                        <p:strVal val="visible"/>
                                      </p:to>
                                    </p:set>
                                    <p:animEffect transition="in" filter="fade">
                                      <p:cBhvr>
                                        <p:cTn id="104" dur="1000"/>
                                        <p:tgtEl>
                                          <p:spTgt spid="137"/>
                                        </p:tgtEl>
                                      </p:cBhvr>
                                    </p:animEffect>
                                  </p:childTnLst>
                                </p:cTn>
                              </p:par>
                              <p:par>
                                <p:cTn id="105" presetID="9" presetClass="exit" presetSubtype="0" fill="hold" nodeType="withEffect">
                                  <p:stCondLst>
                                    <p:cond delay="0"/>
                                  </p:stCondLst>
                                  <p:childTnLst>
                                    <p:animEffect transition="out" filter="dissolve">
                                      <p:cBhvr>
                                        <p:cTn id="106" dur="1000"/>
                                        <p:tgtEl>
                                          <p:spTgt spid="146"/>
                                        </p:tgtEl>
                                      </p:cBhvr>
                                    </p:animEffect>
                                    <p:set>
                                      <p:cBhvr>
                                        <p:cTn id="107" dur="1" fill="hold">
                                          <p:stCondLst>
                                            <p:cond delay="999"/>
                                          </p:stCondLst>
                                        </p:cTn>
                                        <p:tgtEl>
                                          <p:spTgt spid="146"/>
                                        </p:tgtEl>
                                        <p:attrNameLst>
                                          <p:attrName>style.visibility</p:attrName>
                                        </p:attrNameLst>
                                      </p:cBhvr>
                                      <p:to>
                                        <p:strVal val="hidden"/>
                                      </p:to>
                                    </p:set>
                                  </p:childTnLst>
                                </p:cTn>
                              </p:par>
                            </p:childTnLst>
                          </p:cTn>
                        </p:par>
                        <p:par>
                          <p:cTn id="108" fill="hold">
                            <p:stCondLst>
                              <p:cond delay="3000"/>
                            </p:stCondLst>
                            <p:childTnLst>
                              <p:par>
                                <p:cTn id="109" presetID="9" presetClass="entr" presetSubtype="0" fill="hold" nodeType="afterEffect">
                                  <p:stCondLst>
                                    <p:cond delay="0"/>
                                  </p:stCondLst>
                                  <p:childTnLst>
                                    <p:set>
                                      <p:cBhvr>
                                        <p:cTn id="110" dur="1" fill="hold">
                                          <p:stCondLst>
                                            <p:cond delay="0"/>
                                          </p:stCondLst>
                                        </p:cTn>
                                        <p:tgtEl>
                                          <p:spTgt spid="127"/>
                                        </p:tgtEl>
                                        <p:attrNameLst>
                                          <p:attrName>style.visibility</p:attrName>
                                        </p:attrNameLst>
                                      </p:cBhvr>
                                      <p:to>
                                        <p:strVal val="visible"/>
                                      </p:to>
                                    </p:set>
                                    <p:animEffect transition="in" filter="dissolve">
                                      <p:cBhvr>
                                        <p:cTn id="111" dur="1000"/>
                                        <p:tgtEl>
                                          <p:spTgt spid="12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42"/>
                                        </p:tgtEl>
                                        <p:attrNameLst>
                                          <p:attrName>style.visibility</p:attrName>
                                        </p:attrNameLst>
                                      </p:cBhvr>
                                      <p:to>
                                        <p:strVal val="visible"/>
                                      </p:to>
                                    </p:set>
                                    <p:animEffect transition="in" filter="fade">
                                      <p:cBhvr>
                                        <p:cTn id="116" dur="1000"/>
                                        <p:tgtEl>
                                          <p:spTgt spid="142"/>
                                        </p:tgtEl>
                                      </p:cBhvr>
                                    </p:animEffect>
                                  </p:childTnLst>
                                </p:cTn>
                              </p:par>
                            </p:childTnLst>
                          </p:cTn>
                        </p:par>
                        <p:par>
                          <p:cTn id="117" fill="hold">
                            <p:stCondLst>
                              <p:cond delay="1000"/>
                            </p:stCondLst>
                            <p:childTnLst>
                              <p:par>
                                <p:cTn id="118" presetID="35" presetClass="path" presetSubtype="0" accel="50000" decel="50000" fill="hold" nodeType="afterEffect">
                                  <p:stCondLst>
                                    <p:cond delay="0"/>
                                  </p:stCondLst>
                                  <p:childTnLst>
                                    <p:animMotion origin="layout" path="M 0 7.40741E-7 L -0.30156 0.15949 " pathEditMode="relative" rAng="0" ptsTypes="AA">
                                      <p:cBhvr>
                                        <p:cTn id="119" dur="1000" fill="hold"/>
                                        <p:tgtEl>
                                          <p:spTgt spid="142"/>
                                        </p:tgtEl>
                                        <p:attrNameLst>
                                          <p:attrName>ppt_x</p:attrName>
                                          <p:attrName>ppt_y</p:attrName>
                                        </p:attrNameLst>
                                      </p:cBhvr>
                                      <p:rCtr x="-151" y="80"/>
                                    </p:animMotion>
                                  </p:childTnLst>
                                </p:cTn>
                              </p:par>
                            </p:childTnLst>
                          </p:cTn>
                        </p:par>
                        <p:par>
                          <p:cTn id="120" fill="hold">
                            <p:stCondLst>
                              <p:cond delay="2000"/>
                            </p:stCondLst>
                            <p:childTnLst>
                              <p:par>
                                <p:cTn id="121" presetID="10" presetClass="exit" presetSubtype="0" fill="hold" nodeType="afterEffect">
                                  <p:stCondLst>
                                    <p:cond delay="0"/>
                                  </p:stCondLst>
                                  <p:childTnLst>
                                    <p:animEffect transition="out" filter="fade">
                                      <p:cBhvr>
                                        <p:cTn id="122" dur="1000"/>
                                        <p:tgtEl>
                                          <p:spTgt spid="142"/>
                                        </p:tgtEl>
                                      </p:cBhvr>
                                    </p:animEffect>
                                    <p:set>
                                      <p:cBhvr>
                                        <p:cTn id="123" dur="1" fill="hold">
                                          <p:stCondLst>
                                            <p:cond delay="999"/>
                                          </p:stCondLst>
                                        </p:cTn>
                                        <p:tgtEl>
                                          <p:spTgt spid="142"/>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fade">
                                      <p:cBhvr>
                                        <p:cTn id="126" dur="1000"/>
                                        <p:tgtEl>
                                          <p:spTgt spid="138"/>
                                        </p:tgtEl>
                                      </p:cBhvr>
                                    </p:animEffect>
                                  </p:childTnLst>
                                </p:cTn>
                              </p:par>
                              <p:par>
                                <p:cTn id="127" presetID="9" presetClass="exit" presetSubtype="0" fill="hold" nodeType="withEffect">
                                  <p:stCondLst>
                                    <p:cond delay="0"/>
                                  </p:stCondLst>
                                  <p:childTnLst>
                                    <p:animEffect transition="out" filter="dissolve">
                                      <p:cBhvr>
                                        <p:cTn id="128" dur="1000"/>
                                        <p:tgtEl>
                                          <p:spTgt spid="145"/>
                                        </p:tgtEl>
                                      </p:cBhvr>
                                    </p:animEffect>
                                    <p:set>
                                      <p:cBhvr>
                                        <p:cTn id="129" dur="1" fill="hold">
                                          <p:stCondLst>
                                            <p:cond delay="999"/>
                                          </p:stCondLst>
                                        </p:cTn>
                                        <p:tgtEl>
                                          <p:spTgt spid="145"/>
                                        </p:tgtEl>
                                        <p:attrNameLst>
                                          <p:attrName>style.visibility</p:attrName>
                                        </p:attrNameLst>
                                      </p:cBhvr>
                                      <p:to>
                                        <p:strVal val="hidden"/>
                                      </p:to>
                                    </p:set>
                                  </p:childTnLst>
                                </p:cTn>
                              </p:par>
                            </p:childTnLst>
                          </p:cTn>
                        </p:par>
                        <p:par>
                          <p:cTn id="130" fill="hold">
                            <p:stCondLst>
                              <p:cond delay="3000"/>
                            </p:stCondLst>
                            <p:childTnLst>
                              <p:par>
                                <p:cTn id="131" presetID="9" presetClass="entr" presetSubtype="0" fill="hold" nodeType="afterEffect">
                                  <p:stCondLst>
                                    <p:cond delay="0"/>
                                  </p:stCondLst>
                                  <p:childTnLst>
                                    <p:set>
                                      <p:cBhvr>
                                        <p:cTn id="132" dur="1" fill="hold">
                                          <p:stCondLst>
                                            <p:cond delay="0"/>
                                          </p:stCondLst>
                                        </p:cTn>
                                        <p:tgtEl>
                                          <p:spTgt spid="130"/>
                                        </p:tgtEl>
                                        <p:attrNameLst>
                                          <p:attrName>style.visibility</p:attrName>
                                        </p:attrNameLst>
                                      </p:cBhvr>
                                      <p:to>
                                        <p:strVal val="visible"/>
                                      </p:to>
                                    </p:set>
                                    <p:animEffect transition="in" filter="dissolve">
                                      <p:cBhvr>
                                        <p:cTn id="133" dur="1000"/>
                                        <p:tgtEl>
                                          <p:spTgt spid="130"/>
                                        </p:tgtEl>
                                      </p:cBhvr>
                                    </p:animEffect>
                                  </p:childTnLst>
                                </p:cTn>
                              </p:par>
                              <p:par>
                                <p:cTn id="134" presetID="10" presetClass="exit" presetSubtype="0" fill="hold" grpId="1" nodeType="withEffect">
                                  <p:stCondLst>
                                    <p:cond delay="0"/>
                                  </p:stCondLst>
                                  <p:childTnLst>
                                    <p:animEffect transition="out" filter="fade">
                                      <p:cBhvr>
                                        <p:cTn id="135" dur="2000"/>
                                        <p:tgtEl>
                                          <p:spTgt spid="161"/>
                                        </p:tgtEl>
                                      </p:cBhvr>
                                    </p:animEffect>
                                    <p:set>
                                      <p:cBhvr>
                                        <p:cTn id="136" dur="1" fill="hold">
                                          <p:stCondLst>
                                            <p:cond delay="1999"/>
                                          </p:stCondLst>
                                        </p:cTn>
                                        <p:tgtEl>
                                          <p:spTgt spid="16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51"/>
                                        </p:tgtEl>
                                        <p:attrNameLst>
                                          <p:attrName>style.visibility</p:attrName>
                                        </p:attrNameLst>
                                      </p:cBhvr>
                                      <p:to>
                                        <p:strVal val="visible"/>
                                      </p:to>
                                    </p:set>
                                    <p:animEffect transition="in" filter="fade">
                                      <p:cBhvr>
                                        <p:cTn id="141" dur="1000"/>
                                        <p:tgtEl>
                                          <p:spTgt spid="151"/>
                                        </p:tgtEl>
                                      </p:cBhvr>
                                    </p:animEffect>
                                  </p:childTnLst>
                                </p:cTn>
                              </p:par>
                              <p:par>
                                <p:cTn id="142" presetID="10" presetClass="entr" presetSubtype="0" fill="hold" nodeType="withEffect">
                                  <p:stCondLst>
                                    <p:cond delay="0"/>
                                  </p:stCondLst>
                                  <p:childTnLst>
                                    <p:set>
                                      <p:cBhvr>
                                        <p:cTn id="143" dur="1" fill="hold">
                                          <p:stCondLst>
                                            <p:cond delay="0"/>
                                          </p:stCondLst>
                                        </p:cTn>
                                        <p:tgtEl>
                                          <p:spTgt spid="153"/>
                                        </p:tgtEl>
                                        <p:attrNameLst>
                                          <p:attrName>style.visibility</p:attrName>
                                        </p:attrNameLst>
                                      </p:cBhvr>
                                      <p:to>
                                        <p:strVal val="visible"/>
                                      </p:to>
                                    </p:set>
                                    <p:animEffect transition="in" filter="fade">
                                      <p:cBhvr>
                                        <p:cTn id="144" dur="1000"/>
                                        <p:tgtEl>
                                          <p:spTgt spid="153"/>
                                        </p:tgtEl>
                                      </p:cBhvr>
                                    </p:animEffect>
                                  </p:childTnLst>
                                </p:cTn>
                              </p:par>
                              <p:par>
                                <p:cTn id="145" presetID="10" presetClass="entr" presetSubtype="0" fill="hold" nodeType="withEffect">
                                  <p:stCondLst>
                                    <p:cond delay="0"/>
                                  </p:stCondLst>
                                  <p:childTnLst>
                                    <p:set>
                                      <p:cBhvr>
                                        <p:cTn id="146" dur="1" fill="hold">
                                          <p:stCondLst>
                                            <p:cond delay="0"/>
                                          </p:stCondLst>
                                        </p:cTn>
                                        <p:tgtEl>
                                          <p:spTgt spid="155"/>
                                        </p:tgtEl>
                                        <p:attrNameLst>
                                          <p:attrName>style.visibility</p:attrName>
                                        </p:attrNameLst>
                                      </p:cBhvr>
                                      <p:to>
                                        <p:strVal val="visible"/>
                                      </p:to>
                                    </p:set>
                                    <p:animEffect transition="in" filter="fade">
                                      <p:cBhvr>
                                        <p:cTn id="147" dur="1000"/>
                                        <p:tgtEl>
                                          <p:spTgt spid="155"/>
                                        </p:tgtEl>
                                      </p:cBhvr>
                                    </p:animEffect>
                                  </p:childTnLst>
                                </p:cTn>
                              </p:par>
                              <p:par>
                                <p:cTn id="148" presetID="10" presetClass="entr" presetSubtype="0" fill="hold" nodeType="withEffect">
                                  <p:stCondLst>
                                    <p:cond delay="0"/>
                                  </p:stCondLst>
                                  <p:childTnLst>
                                    <p:set>
                                      <p:cBhvr>
                                        <p:cTn id="149" dur="1" fill="hold">
                                          <p:stCondLst>
                                            <p:cond delay="0"/>
                                          </p:stCondLst>
                                        </p:cTn>
                                        <p:tgtEl>
                                          <p:spTgt spid="157"/>
                                        </p:tgtEl>
                                        <p:attrNameLst>
                                          <p:attrName>style.visibility</p:attrName>
                                        </p:attrNameLst>
                                      </p:cBhvr>
                                      <p:to>
                                        <p:strVal val="visible"/>
                                      </p:to>
                                    </p:set>
                                    <p:animEffect transition="in" filter="fade">
                                      <p:cBhvr>
                                        <p:cTn id="150" dur="1000"/>
                                        <p:tgtEl>
                                          <p:spTgt spid="157"/>
                                        </p:tgtEl>
                                      </p:cBhvr>
                                    </p:animEffect>
                                  </p:childTnLst>
                                </p:cTn>
                              </p:par>
                              <p:par>
                                <p:cTn id="151" presetID="10" presetClass="entr" presetSubtype="0" fill="hold" nodeType="withEffect">
                                  <p:stCondLst>
                                    <p:cond delay="0"/>
                                  </p:stCondLst>
                                  <p:childTnLst>
                                    <p:set>
                                      <p:cBhvr>
                                        <p:cTn id="152" dur="1" fill="hold">
                                          <p:stCondLst>
                                            <p:cond delay="0"/>
                                          </p:stCondLst>
                                        </p:cTn>
                                        <p:tgtEl>
                                          <p:spTgt spid="159"/>
                                        </p:tgtEl>
                                        <p:attrNameLst>
                                          <p:attrName>style.visibility</p:attrName>
                                        </p:attrNameLst>
                                      </p:cBhvr>
                                      <p:to>
                                        <p:strVal val="visible"/>
                                      </p:to>
                                    </p:set>
                                    <p:animEffect transition="in" filter="fade">
                                      <p:cBhvr>
                                        <p:cTn id="153" dur="1000"/>
                                        <p:tgtEl>
                                          <p:spTgt spid="159"/>
                                        </p:tgtEl>
                                      </p:cBhvr>
                                    </p:animEffect>
                                  </p:childTnLst>
                                </p:cTn>
                              </p:par>
                            </p:childTnLst>
                          </p:cTn>
                        </p:par>
                        <p:par>
                          <p:cTn id="154" fill="hold">
                            <p:stCondLst>
                              <p:cond delay="1000"/>
                            </p:stCondLst>
                            <p:childTnLst>
                              <p:par>
                                <p:cTn id="155" presetID="49" presetClass="path" presetSubtype="0" accel="50000" decel="50000" fill="hold" nodeType="afterEffect">
                                  <p:stCondLst>
                                    <p:cond delay="0"/>
                                  </p:stCondLst>
                                  <p:childTnLst>
                                    <p:animMotion origin="layout" path="M 1.66667E-6 -2.59259E-6 L 0.42239 0.50278 " pathEditMode="relative" rAng="0" ptsTypes="AA">
                                      <p:cBhvr>
                                        <p:cTn id="156" dur="1000" fill="hold"/>
                                        <p:tgtEl>
                                          <p:spTgt spid="151"/>
                                        </p:tgtEl>
                                        <p:attrNameLst>
                                          <p:attrName>ppt_x</p:attrName>
                                          <p:attrName>ppt_y</p:attrName>
                                        </p:attrNameLst>
                                      </p:cBhvr>
                                      <p:rCtr x="211" y="251"/>
                                    </p:animMotion>
                                  </p:childTnLst>
                                </p:cTn>
                              </p:par>
                              <p:par>
                                <p:cTn id="157" presetID="49" presetClass="path" presetSubtype="0" accel="50000" decel="50000" fill="hold" nodeType="withEffect">
                                  <p:stCondLst>
                                    <p:cond delay="0"/>
                                  </p:stCondLst>
                                  <p:childTnLst>
                                    <p:animMotion origin="layout" path="M 4.44444E-6 -1.85185E-6 L 0.19479 0.47269 " pathEditMode="relative" rAng="0" ptsTypes="AA">
                                      <p:cBhvr>
                                        <p:cTn id="158" dur="1000" fill="hold"/>
                                        <p:tgtEl>
                                          <p:spTgt spid="153"/>
                                        </p:tgtEl>
                                        <p:attrNameLst>
                                          <p:attrName>ppt_x</p:attrName>
                                          <p:attrName>ppt_y</p:attrName>
                                        </p:attrNameLst>
                                      </p:cBhvr>
                                      <p:rCtr x="97" y="236"/>
                                    </p:animMotion>
                                  </p:childTnLst>
                                </p:cTn>
                              </p:par>
                              <p:par>
                                <p:cTn id="159" presetID="49" presetClass="path" presetSubtype="0" accel="50000" decel="50000" fill="hold" nodeType="withEffect">
                                  <p:stCondLst>
                                    <p:cond delay="0"/>
                                  </p:stCondLst>
                                  <p:childTnLst>
                                    <p:animMotion origin="layout" path="M -2.77778E-6 3.7037E-7 L 0.42223 0.39282 " pathEditMode="relative" rAng="0" ptsTypes="AA">
                                      <p:cBhvr>
                                        <p:cTn id="160" dur="1000" fill="hold"/>
                                        <p:tgtEl>
                                          <p:spTgt spid="155"/>
                                        </p:tgtEl>
                                        <p:attrNameLst>
                                          <p:attrName>ppt_x</p:attrName>
                                          <p:attrName>ppt_y</p:attrName>
                                        </p:attrNameLst>
                                      </p:cBhvr>
                                      <p:rCtr x="211" y="196"/>
                                    </p:animMotion>
                                  </p:childTnLst>
                                </p:cTn>
                              </p:par>
                              <p:par>
                                <p:cTn id="161" presetID="49" presetClass="path" presetSubtype="0" accel="50000" decel="50000" fill="hold" nodeType="withEffect">
                                  <p:stCondLst>
                                    <p:cond delay="0"/>
                                  </p:stCondLst>
                                  <p:childTnLst>
                                    <p:animMotion origin="layout" path="M 4.44444E-6 -3.7037E-7 L 0.19652 0.34259 " pathEditMode="relative" rAng="0" ptsTypes="AA">
                                      <p:cBhvr>
                                        <p:cTn id="162" dur="1000" fill="hold"/>
                                        <p:tgtEl>
                                          <p:spTgt spid="157"/>
                                        </p:tgtEl>
                                        <p:attrNameLst>
                                          <p:attrName>ppt_x</p:attrName>
                                          <p:attrName>ppt_y</p:attrName>
                                        </p:attrNameLst>
                                      </p:cBhvr>
                                      <p:rCtr x="98" y="171"/>
                                    </p:animMotion>
                                  </p:childTnLst>
                                </p:cTn>
                              </p:par>
                              <p:par>
                                <p:cTn id="163" presetID="49" presetClass="path" presetSubtype="0" accel="50000" decel="50000" fill="hold" nodeType="withEffect">
                                  <p:stCondLst>
                                    <p:cond delay="0"/>
                                  </p:stCondLst>
                                  <p:childTnLst>
                                    <p:animMotion origin="layout" path="M -3.61111E-6 4.81481E-6 L 0.41997 0.2618 " pathEditMode="relative" rAng="0" ptsTypes="AA">
                                      <p:cBhvr>
                                        <p:cTn id="164" dur="1000" fill="hold"/>
                                        <p:tgtEl>
                                          <p:spTgt spid="159"/>
                                        </p:tgtEl>
                                        <p:attrNameLst>
                                          <p:attrName>ppt_x</p:attrName>
                                          <p:attrName>ppt_y</p:attrName>
                                        </p:attrNameLst>
                                      </p:cBhvr>
                                      <p:rCtr x="210" y="131"/>
                                    </p:animMotion>
                                  </p:childTnLst>
                                </p:cTn>
                              </p:par>
                            </p:childTnLst>
                          </p:cTn>
                        </p:par>
                        <p:par>
                          <p:cTn id="165" fill="hold">
                            <p:stCondLst>
                              <p:cond delay="2000"/>
                            </p:stCondLst>
                            <p:childTnLst>
                              <p:par>
                                <p:cTn id="166" presetID="8" presetClass="emph" presetSubtype="0" fill="hold" nodeType="afterEffect">
                                  <p:stCondLst>
                                    <p:cond delay="0"/>
                                  </p:stCondLst>
                                  <p:childTnLst>
                                    <p:animRot by="21600000">
                                      <p:cBhvr>
                                        <p:cTn id="167" dur="2000" fill="hold"/>
                                        <p:tgtEl>
                                          <p:spTgt spid="151"/>
                                        </p:tgtEl>
                                        <p:attrNameLst>
                                          <p:attrName>r</p:attrName>
                                        </p:attrNameLst>
                                      </p:cBhvr>
                                    </p:animRot>
                                  </p:childTnLst>
                                </p:cTn>
                              </p:par>
                              <p:par>
                                <p:cTn id="168" presetID="8" presetClass="emph" presetSubtype="0" fill="hold" nodeType="withEffect">
                                  <p:stCondLst>
                                    <p:cond delay="0"/>
                                  </p:stCondLst>
                                  <p:childTnLst>
                                    <p:animRot by="21600000">
                                      <p:cBhvr>
                                        <p:cTn id="169" dur="2000" fill="hold"/>
                                        <p:tgtEl>
                                          <p:spTgt spid="153"/>
                                        </p:tgtEl>
                                        <p:attrNameLst>
                                          <p:attrName>r</p:attrName>
                                        </p:attrNameLst>
                                      </p:cBhvr>
                                    </p:animRot>
                                  </p:childTnLst>
                                </p:cTn>
                              </p:par>
                              <p:par>
                                <p:cTn id="170" presetID="8" presetClass="emph" presetSubtype="0" fill="hold" nodeType="withEffect">
                                  <p:stCondLst>
                                    <p:cond delay="0"/>
                                  </p:stCondLst>
                                  <p:childTnLst>
                                    <p:animRot by="21600000">
                                      <p:cBhvr>
                                        <p:cTn id="171" dur="2000" fill="hold"/>
                                        <p:tgtEl>
                                          <p:spTgt spid="155"/>
                                        </p:tgtEl>
                                        <p:attrNameLst>
                                          <p:attrName>r</p:attrName>
                                        </p:attrNameLst>
                                      </p:cBhvr>
                                    </p:animRot>
                                  </p:childTnLst>
                                </p:cTn>
                              </p:par>
                              <p:par>
                                <p:cTn id="172" presetID="8" presetClass="emph" presetSubtype="0" fill="hold" nodeType="withEffect">
                                  <p:stCondLst>
                                    <p:cond delay="0"/>
                                  </p:stCondLst>
                                  <p:childTnLst>
                                    <p:animRot by="21600000">
                                      <p:cBhvr>
                                        <p:cTn id="173" dur="2000" fill="hold"/>
                                        <p:tgtEl>
                                          <p:spTgt spid="157"/>
                                        </p:tgtEl>
                                        <p:attrNameLst>
                                          <p:attrName>r</p:attrName>
                                        </p:attrNameLst>
                                      </p:cBhvr>
                                    </p:animRot>
                                  </p:childTnLst>
                                </p:cTn>
                              </p:par>
                              <p:par>
                                <p:cTn id="174" presetID="8" presetClass="emph" presetSubtype="0" fill="hold" nodeType="withEffect">
                                  <p:stCondLst>
                                    <p:cond delay="0"/>
                                  </p:stCondLst>
                                  <p:childTnLst>
                                    <p:animRot by="21600000">
                                      <p:cBhvr>
                                        <p:cTn id="175" dur="2000" fill="hold"/>
                                        <p:tgtEl>
                                          <p:spTgt spid="159"/>
                                        </p:tgtEl>
                                        <p:attrNameLst>
                                          <p:attrName>r</p:attrName>
                                        </p:attrNameLst>
                                      </p:cBhvr>
                                    </p:animRot>
                                  </p:childTnLst>
                                </p:cTn>
                              </p:par>
                            </p:childTnLst>
                          </p:cTn>
                        </p:par>
                        <p:par>
                          <p:cTn id="176" fill="hold">
                            <p:stCondLst>
                              <p:cond delay="4000"/>
                            </p:stCondLst>
                            <p:childTnLst>
                              <p:par>
                                <p:cTn id="177" presetID="10" presetClass="exit" presetSubtype="0" fill="hold" nodeType="afterEffect">
                                  <p:stCondLst>
                                    <p:cond delay="0"/>
                                  </p:stCondLst>
                                  <p:childTnLst>
                                    <p:animEffect transition="out" filter="fade">
                                      <p:cBhvr>
                                        <p:cTn id="178" dur="1000"/>
                                        <p:tgtEl>
                                          <p:spTgt spid="151"/>
                                        </p:tgtEl>
                                      </p:cBhvr>
                                    </p:animEffect>
                                    <p:set>
                                      <p:cBhvr>
                                        <p:cTn id="179" dur="1" fill="hold">
                                          <p:stCondLst>
                                            <p:cond delay="999"/>
                                          </p:stCondLst>
                                        </p:cTn>
                                        <p:tgtEl>
                                          <p:spTgt spid="15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1000"/>
                                        <p:tgtEl>
                                          <p:spTgt spid="153"/>
                                        </p:tgtEl>
                                      </p:cBhvr>
                                    </p:animEffect>
                                    <p:set>
                                      <p:cBhvr>
                                        <p:cTn id="182" dur="1" fill="hold">
                                          <p:stCondLst>
                                            <p:cond delay="999"/>
                                          </p:stCondLst>
                                        </p:cTn>
                                        <p:tgtEl>
                                          <p:spTgt spid="153"/>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1000"/>
                                        <p:tgtEl>
                                          <p:spTgt spid="155"/>
                                        </p:tgtEl>
                                      </p:cBhvr>
                                    </p:animEffect>
                                    <p:set>
                                      <p:cBhvr>
                                        <p:cTn id="185" dur="1" fill="hold">
                                          <p:stCondLst>
                                            <p:cond delay="999"/>
                                          </p:stCondLst>
                                        </p:cTn>
                                        <p:tgtEl>
                                          <p:spTgt spid="155"/>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1000"/>
                                        <p:tgtEl>
                                          <p:spTgt spid="157"/>
                                        </p:tgtEl>
                                      </p:cBhvr>
                                    </p:animEffect>
                                    <p:set>
                                      <p:cBhvr>
                                        <p:cTn id="188" dur="1" fill="hold">
                                          <p:stCondLst>
                                            <p:cond delay="999"/>
                                          </p:stCondLst>
                                        </p:cTn>
                                        <p:tgtEl>
                                          <p:spTgt spid="157"/>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1000"/>
                                        <p:tgtEl>
                                          <p:spTgt spid="159"/>
                                        </p:tgtEl>
                                      </p:cBhvr>
                                    </p:animEffect>
                                    <p:set>
                                      <p:cBhvr>
                                        <p:cTn id="191" dur="1" fill="hold">
                                          <p:stCondLst>
                                            <p:cond delay="999"/>
                                          </p:stCondLst>
                                        </p:cTn>
                                        <p:tgtEl>
                                          <p:spTgt spid="159"/>
                                        </p:tgtEl>
                                        <p:attrNameLst>
                                          <p:attrName>style.visibility</p:attrName>
                                        </p:attrNameLst>
                                      </p:cBhvr>
                                      <p:to>
                                        <p:strVal val="hidden"/>
                                      </p:to>
                                    </p:set>
                                  </p:childTnLst>
                                </p:cTn>
                              </p:par>
                              <p:par>
                                <p:cTn id="192" presetID="10" presetClass="entr" presetSubtype="0" fill="hold" nodeType="withEffect">
                                  <p:stCondLst>
                                    <p:cond delay="0"/>
                                  </p:stCondLst>
                                  <p:childTnLst>
                                    <p:set>
                                      <p:cBhvr>
                                        <p:cTn id="193" dur="1" fill="hold">
                                          <p:stCondLst>
                                            <p:cond delay="0"/>
                                          </p:stCondLst>
                                        </p:cTn>
                                        <p:tgtEl>
                                          <p:spTgt spid="152"/>
                                        </p:tgtEl>
                                        <p:attrNameLst>
                                          <p:attrName>style.visibility</p:attrName>
                                        </p:attrNameLst>
                                      </p:cBhvr>
                                      <p:to>
                                        <p:strVal val="visible"/>
                                      </p:to>
                                    </p:set>
                                    <p:animEffect transition="in" filter="fade">
                                      <p:cBhvr>
                                        <p:cTn id="194" dur="2000"/>
                                        <p:tgtEl>
                                          <p:spTgt spid="152"/>
                                        </p:tgtEl>
                                      </p:cBhvr>
                                    </p:animEffect>
                                  </p:childTnLst>
                                </p:cTn>
                              </p:par>
                              <p:par>
                                <p:cTn id="195" presetID="10" presetClass="entr" presetSubtype="0" fill="hold" nodeType="withEffect">
                                  <p:stCondLst>
                                    <p:cond delay="0"/>
                                  </p:stCondLst>
                                  <p:childTnLst>
                                    <p:set>
                                      <p:cBhvr>
                                        <p:cTn id="196" dur="1" fill="hold">
                                          <p:stCondLst>
                                            <p:cond delay="0"/>
                                          </p:stCondLst>
                                        </p:cTn>
                                        <p:tgtEl>
                                          <p:spTgt spid="154"/>
                                        </p:tgtEl>
                                        <p:attrNameLst>
                                          <p:attrName>style.visibility</p:attrName>
                                        </p:attrNameLst>
                                      </p:cBhvr>
                                      <p:to>
                                        <p:strVal val="visible"/>
                                      </p:to>
                                    </p:set>
                                    <p:animEffect transition="in" filter="fade">
                                      <p:cBhvr>
                                        <p:cTn id="197" dur="2000"/>
                                        <p:tgtEl>
                                          <p:spTgt spid="154"/>
                                        </p:tgtEl>
                                      </p:cBhvr>
                                    </p:animEffect>
                                  </p:childTnLst>
                                </p:cTn>
                              </p:par>
                              <p:par>
                                <p:cTn id="198" presetID="10" presetClass="entr" presetSubtype="0" fill="hold" nodeType="withEffect">
                                  <p:stCondLst>
                                    <p:cond delay="0"/>
                                  </p:stCondLst>
                                  <p:childTnLst>
                                    <p:set>
                                      <p:cBhvr>
                                        <p:cTn id="199" dur="1" fill="hold">
                                          <p:stCondLst>
                                            <p:cond delay="0"/>
                                          </p:stCondLst>
                                        </p:cTn>
                                        <p:tgtEl>
                                          <p:spTgt spid="156"/>
                                        </p:tgtEl>
                                        <p:attrNameLst>
                                          <p:attrName>style.visibility</p:attrName>
                                        </p:attrNameLst>
                                      </p:cBhvr>
                                      <p:to>
                                        <p:strVal val="visible"/>
                                      </p:to>
                                    </p:set>
                                    <p:animEffect transition="in" filter="fade">
                                      <p:cBhvr>
                                        <p:cTn id="200" dur="2000"/>
                                        <p:tgtEl>
                                          <p:spTgt spid="156"/>
                                        </p:tgtEl>
                                      </p:cBhvr>
                                    </p:animEffect>
                                  </p:childTnLst>
                                </p:cTn>
                              </p:par>
                              <p:par>
                                <p:cTn id="201" presetID="10" presetClass="entr" presetSubtype="0" fill="hold" nodeType="withEffect">
                                  <p:stCondLst>
                                    <p:cond delay="0"/>
                                  </p:stCondLst>
                                  <p:childTnLst>
                                    <p:set>
                                      <p:cBhvr>
                                        <p:cTn id="202" dur="1" fill="hold">
                                          <p:stCondLst>
                                            <p:cond delay="0"/>
                                          </p:stCondLst>
                                        </p:cTn>
                                        <p:tgtEl>
                                          <p:spTgt spid="158"/>
                                        </p:tgtEl>
                                        <p:attrNameLst>
                                          <p:attrName>style.visibility</p:attrName>
                                        </p:attrNameLst>
                                      </p:cBhvr>
                                      <p:to>
                                        <p:strVal val="visible"/>
                                      </p:to>
                                    </p:set>
                                    <p:animEffect transition="in" filter="fade">
                                      <p:cBhvr>
                                        <p:cTn id="203" dur="2000"/>
                                        <p:tgtEl>
                                          <p:spTgt spid="158"/>
                                        </p:tgtEl>
                                      </p:cBhvr>
                                    </p:animEffect>
                                  </p:childTnLst>
                                </p:cTn>
                              </p:par>
                              <p:par>
                                <p:cTn id="204" presetID="10" presetClass="entr" presetSubtype="0" fill="hold" nodeType="withEffect">
                                  <p:stCondLst>
                                    <p:cond delay="0"/>
                                  </p:stCondLst>
                                  <p:childTnLst>
                                    <p:set>
                                      <p:cBhvr>
                                        <p:cTn id="205" dur="1" fill="hold">
                                          <p:stCondLst>
                                            <p:cond delay="0"/>
                                          </p:stCondLst>
                                        </p:cTn>
                                        <p:tgtEl>
                                          <p:spTgt spid="160"/>
                                        </p:tgtEl>
                                        <p:attrNameLst>
                                          <p:attrName>style.visibility</p:attrName>
                                        </p:attrNameLst>
                                      </p:cBhvr>
                                      <p:to>
                                        <p:strVal val="visible"/>
                                      </p:to>
                                    </p:set>
                                    <p:animEffect transition="in" filter="fade">
                                      <p:cBhvr>
                                        <p:cTn id="206" dur="2000"/>
                                        <p:tgtEl>
                                          <p:spTgt spid="1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162"/>
                                        </p:tgtEl>
                                        <p:attrNameLst>
                                          <p:attrName>style.visibility</p:attrName>
                                        </p:attrNameLst>
                                      </p:cBhvr>
                                      <p:to>
                                        <p:strVal val="visible"/>
                                      </p:to>
                                    </p:set>
                                    <p:animEffect transition="in" filter="fade">
                                      <p:cBhvr>
                                        <p:cTn id="211" dur="1000"/>
                                        <p:tgtEl>
                                          <p:spTgt spid="162"/>
                                        </p:tgtEl>
                                      </p:cBhvr>
                                    </p:animEffect>
                                  </p:childTnLst>
                                </p:cTn>
                              </p:par>
                              <p:par>
                                <p:cTn id="212" presetID="9" presetClass="exit" presetSubtype="0" fill="hold" nodeType="withEffect">
                                  <p:stCondLst>
                                    <p:cond delay="0"/>
                                  </p:stCondLst>
                                  <p:childTnLst>
                                    <p:animEffect transition="out" filter="dissolve">
                                      <p:cBhvr>
                                        <p:cTn id="213" dur="500"/>
                                        <p:tgtEl>
                                          <p:spTgt spid="126"/>
                                        </p:tgtEl>
                                      </p:cBhvr>
                                    </p:animEffect>
                                    <p:set>
                                      <p:cBhvr>
                                        <p:cTn id="214" dur="1" fill="hold">
                                          <p:stCondLst>
                                            <p:cond delay="499"/>
                                          </p:stCondLst>
                                        </p:cTn>
                                        <p:tgtEl>
                                          <p:spTgt spid="126"/>
                                        </p:tgtEl>
                                        <p:attrNameLst>
                                          <p:attrName>style.visibility</p:attrName>
                                        </p:attrNameLst>
                                      </p:cBhvr>
                                      <p:to>
                                        <p:strVal val="hidden"/>
                                      </p:to>
                                    </p:set>
                                  </p:childTnLst>
                                </p:cTn>
                              </p:par>
                              <p:par>
                                <p:cTn id="215" presetID="9" presetClass="exit" presetSubtype="0" fill="hold" nodeType="withEffect">
                                  <p:stCondLst>
                                    <p:cond delay="0"/>
                                  </p:stCondLst>
                                  <p:childTnLst>
                                    <p:animEffect transition="out" filter="dissolve">
                                      <p:cBhvr>
                                        <p:cTn id="216" dur="500"/>
                                        <p:tgtEl>
                                          <p:spTgt spid="127"/>
                                        </p:tgtEl>
                                      </p:cBhvr>
                                    </p:animEffect>
                                    <p:set>
                                      <p:cBhvr>
                                        <p:cTn id="217" dur="1" fill="hold">
                                          <p:stCondLst>
                                            <p:cond delay="499"/>
                                          </p:stCondLst>
                                        </p:cTn>
                                        <p:tgtEl>
                                          <p:spTgt spid="127"/>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128"/>
                                        </p:tgtEl>
                                      </p:cBhvr>
                                    </p:animEffect>
                                    <p:set>
                                      <p:cBhvr>
                                        <p:cTn id="220" dur="1" fill="hold">
                                          <p:stCondLst>
                                            <p:cond delay="499"/>
                                          </p:stCondLst>
                                        </p:cTn>
                                        <p:tgtEl>
                                          <p:spTgt spid="128"/>
                                        </p:tgtEl>
                                        <p:attrNameLst>
                                          <p:attrName>style.visibility</p:attrName>
                                        </p:attrNameLst>
                                      </p:cBhvr>
                                      <p:to>
                                        <p:strVal val="hidden"/>
                                      </p:to>
                                    </p:set>
                                  </p:childTnLst>
                                </p:cTn>
                              </p:par>
                              <p:par>
                                <p:cTn id="221" presetID="9" presetClass="exit" presetSubtype="0" fill="hold" nodeType="withEffect">
                                  <p:stCondLst>
                                    <p:cond delay="0"/>
                                  </p:stCondLst>
                                  <p:childTnLst>
                                    <p:animEffect transition="out" filter="dissolve">
                                      <p:cBhvr>
                                        <p:cTn id="222" dur="500"/>
                                        <p:tgtEl>
                                          <p:spTgt spid="130"/>
                                        </p:tgtEl>
                                      </p:cBhvr>
                                    </p:animEffect>
                                    <p:set>
                                      <p:cBhvr>
                                        <p:cTn id="223" dur="1" fill="hold">
                                          <p:stCondLst>
                                            <p:cond delay="499"/>
                                          </p:stCondLst>
                                        </p:cTn>
                                        <p:tgtEl>
                                          <p:spTgt spid="130"/>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129"/>
                                        </p:tgtEl>
                                      </p:cBhvr>
                                    </p:animEffect>
                                    <p:set>
                                      <p:cBhvr>
                                        <p:cTn id="226" dur="1" fill="hold">
                                          <p:stCondLst>
                                            <p:cond delay="499"/>
                                          </p:stCondLst>
                                        </p:cTn>
                                        <p:tgtEl>
                                          <p:spTgt spid="129"/>
                                        </p:tgtEl>
                                        <p:attrNameLst>
                                          <p:attrName>style.visibility</p:attrName>
                                        </p:attrNameLst>
                                      </p:cBhvr>
                                      <p:to>
                                        <p:strVal val="hidden"/>
                                      </p:to>
                                    </p:set>
                                  </p:childTnLst>
                                </p:cTn>
                              </p:par>
                            </p:childTnLst>
                          </p:cTn>
                        </p:par>
                        <p:par>
                          <p:cTn id="227" fill="hold">
                            <p:stCondLst>
                              <p:cond delay="1000"/>
                            </p:stCondLst>
                            <p:childTnLst>
                              <p:par>
                                <p:cTn id="228" presetID="9" presetClass="entr" presetSubtype="0" fill="hold" nodeType="afterEffect">
                                  <p:stCondLst>
                                    <p:cond delay="0"/>
                                  </p:stCondLst>
                                  <p:childTnLst>
                                    <p:set>
                                      <p:cBhvr>
                                        <p:cTn id="229" dur="1" fill="hold">
                                          <p:stCondLst>
                                            <p:cond delay="0"/>
                                          </p:stCondLst>
                                        </p:cTn>
                                        <p:tgtEl>
                                          <p:spTgt spid="145"/>
                                        </p:tgtEl>
                                        <p:attrNameLst>
                                          <p:attrName>style.visibility</p:attrName>
                                        </p:attrNameLst>
                                      </p:cBhvr>
                                      <p:to>
                                        <p:strVal val="visible"/>
                                      </p:to>
                                    </p:set>
                                    <p:animEffect transition="in" filter="dissolve">
                                      <p:cBhvr>
                                        <p:cTn id="230" dur="500"/>
                                        <p:tgtEl>
                                          <p:spTgt spid="145"/>
                                        </p:tgtEl>
                                      </p:cBhvr>
                                    </p:animEffect>
                                  </p:childTnLst>
                                </p:cTn>
                              </p:par>
                              <p:par>
                                <p:cTn id="231" presetID="9" presetClass="entr" presetSubtype="0" fill="hold" nodeType="withEffect">
                                  <p:stCondLst>
                                    <p:cond delay="0"/>
                                  </p:stCondLst>
                                  <p:childTnLst>
                                    <p:set>
                                      <p:cBhvr>
                                        <p:cTn id="232" dur="1" fill="hold">
                                          <p:stCondLst>
                                            <p:cond delay="0"/>
                                          </p:stCondLst>
                                        </p:cTn>
                                        <p:tgtEl>
                                          <p:spTgt spid="146"/>
                                        </p:tgtEl>
                                        <p:attrNameLst>
                                          <p:attrName>style.visibility</p:attrName>
                                        </p:attrNameLst>
                                      </p:cBhvr>
                                      <p:to>
                                        <p:strVal val="visible"/>
                                      </p:to>
                                    </p:set>
                                    <p:animEffect transition="in" filter="dissolve">
                                      <p:cBhvr>
                                        <p:cTn id="233" dur="500"/>
                                        <p:tgtEl>
                                          <p:spTgt spid="146"/>
                                        </p:tgtEl>
                                      </p:cBhvr>
                                    </p:animEffect>
                                  </p:childTnLst>
                                </p:cTn>
                              </p:par>
                              <p:par>
                                <p:cTn id="234" presetID="9" presetClass="entr" presetSubtype="0" fill="hold" nodeType="withEffect">
                                  <p:stCondLst>
                                    <p:cond delay="0"/>
                                  </p:stCondLst>
                                  <p:childTnLst>
                                    <p:set>
                                      <p:cBhvr>
                                        <p:cTn id="235" dur="1" fill="hold">
                                          <p:stCondLst>
                                            <p:cond delay="0"/>
                                          </p:stCondLst>
                                        </p:cTn>
                                        <p:tgtEl>
                                          <p:spTgt spid="147"/>
                                        </p:tgtEl>
                                        <p:attrNameLst>
                                          <p:attrName>style.visibility</p:attrName>
                                        </p:attrNameLst>
                                      </p:cBhvr>
                                      <p:to>
                                        <p:strVal val="visible"/>
                                      </p:to>
                                    </p:set>
                                    <p:animEffect transition="in" filter="dissolve">
                                      <p:cBhvr>
                                        <p:cTn id="236" dur="500"/>
                                        <p:tgtEl>
                                          <p:spTgt spid="147"/>
                                        </p:tgtEl>
                                      </p:cBhvr>
                                    </p:animEffect>
                                  </p:childTnLst>
                                </p:cTn>
                              </p:par>
                              <p:par>
                                <p:cTn id="237" presetID="9" presetClass="entr" presetSubtype="0" fill="hold" nodeType="withEffect">
                                  <p:stCondLst>
                                    <p:cond delay="0"/>
                                  </p:stCondLst>
                                  <p:childTnLst>
                                    <p:set>
                                      <p:cBhvr>
                                        <p:cTn id="238" dur="1" fill="hold">
                                          <p:stCondLst>
                                            <p:cond delay="0"/>
                                          </p:stCondLst>
                                        </p:cTn>
                                        <p:tgtEl>
                                          <p:spTgt spid="148"/>
                                        </p:tgtEl>
                                        <p:attrNameLst>
                                          <p:attrName>style.visibility</p:attrName>
                                        </p:attrNameLst>
                                      </p:cBhvr>
                                      <p:to>
                                        <p:strVal val="visible"/>
                                      </p:to>
                                    </p:set>
                                    <p:animEffect transition="in" filter="dissolve">
                                      <p:cBhvr>
                                        <p:cTn id="239" dur="500"/>
                                        <p:tgtEl>
                                          <p:spTgt spid="148"/>
                                        </p:tgtEl>
                                      </p:cBhvr>
                                    </p:animEffect>
                                  </p:childTnLst>
                                </p:cTn>
                              </p:par>
                              <p:par>
                                <p:cTn id="240" presetID="9" presetClass="entr" presetSubtype="0" fill="hold" nodeType="withEffect">
                                  <p:stCondLst>
                                    <p:cond delay="0"/>
                                  </p:stCondLst>
                                  <p:childTnLst>
                                    <p:set>
                                      <p:cBhvr>
                                        <p:cTn id="241" dur="1" fill="hold">
                                          <p:stCondLst>
                                            <p:cond delay="0"/>
                                          </p:stCondLst>
                                        </p:cTn>
                                        <p:tgtEl>
                                          <p:spTgt spid="149"/>
                                        </p:tgtEl>
                                        <p:attrNameLst>
                                          <p:attrName>style.visibility</p:attrName>
                                        </p:attrNameLst>
                                      </p:cBhvr>
                                      <p:to>
                                        <p:strVal val="visible"/>
                                      </p:to>
                                    </p:set>
                                    <p:animEffect transition="in" filter="dissolve">
                                      <p:cBhvr>
                                        <p:cTn id="242" dur="500"/>
                                        <p:tgtEl>
                                          <p:spTgt spid="149"/>
                                        </p:tgtEl>
                                      </p:cBhvr>
                                    </p:animEffect>
                                  </p:childTnLst>
                                </p:cTn>
                              </p:par>
                              <p:par>
                                <p:cTn id="243" presetID="10" presetClass="exit" presetSubtype="0" fill="hold" grpId="1" nodeType="withEffect">
                                  <p:stCondLst>
                                    <p:cond delay="0"/>
                                  </p:stCondLst>
                                  <p:childTnLst>
                                    <p:animEffect transition="out" filter="fade">
                                      <p:cBhvr>
                                        <p:cTn id="244" dur="2000"/>
                                        <p:tgtEl>
                                          <p:spTgt spid="162"/>
                                        </p:tgtEl>
                                      </p:cBhvr>
                                    </p:animEffect>
                                    <p:set>
                                      <p:cBhvr>
                                        <p:cTn id="245" dur="1" fill="hold">
                                          <p:stCondLst>
                                            <p:cond delay="19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1" grpId="1" animBg="1"/>
      <p:bldP spid="162" grpId="0" animBg="1"/>
      <p:bldP spid="16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72562" y="4917271"/>
            <a:ext cx="8584912" cy="1497728"/>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34" name="Pentagon 33"/>
          <p:cNvSpPr/>
          <p:nvPr/>
        </p:nvSpPr>
        <p:spPr>
          <a:xfrm>
            <a:off x="312188" y="4943647"/>
            <a:ext cx="2721158" cy="1427073"/>
          </a:xfrm>
          <a:prstGeom prst="homePlate">
            <a:avLst>
              <a:gd name="adj" fmla="val 13684"/>
            </a:avLst>
          </a:prstGeom>
          <a:gradFill>
            <a:gsLst>
              <a:gs pos="0">
                <a:schemeClr val="bg1">
                  <a:alpha val="0"/>
                </a:schemeClr>
              </a:gs>
              <a:gs pos="50000">
                <a:schemeClr val="bg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31" name="AutoShape 15"/>
          <p:cNvSpPr>
            <a:spLocks noChangeArrowheads="1"/>
          </p:cNvSpPr>
          <p:nvPr/>
        </p:nvSpPr>
        <p:spPr bwMode="auto">
          <a:xfrm rot="16200000">
            <a:off x="2663276" y="-937393"/>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AutoShape 15"/>
          <p:cNvSpPr>
            <a:spLocks noChangeArrowheads="1"/>
          </p:cNvSpPr>
          <p:nvPr/>
        </p:nvSpPr>
        <p:spPr bwMode="auto">
          <a:xfrm rot="16200000">
            <a:off x="2364964" y="773434"/>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9" name="Pentagon 28"/>
          <p:cNvSpPr/>
          <p:nvPr/>
        </p:nvSpPr>
        <p:spPr>
          <a:xfrm>
            <a:off x="356148" y="1447800"/>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Challenges Addressed</a:t>
            </a:r>
          </a:p>
        </p:txBody>
      </p:sp>
      <p:sp>
        <p:nvSpPr>
          <p:cNvPr id="35" name="Rectangle 8"/>
          <p:cNvSpPr>
            <a:spLocks noChangeArrowheads="1"/>
          </p:cNvSpPr>
          <p:nvPr/>
        </p:nvSpPr>
        <p:spPr bwMode="auto">
          <a:xfrm>
            <a:off x="3165228" y="5099591"/>
            <a:ext cx="5583115" cy="1138773"/>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90000"/>
              </a:lnSpc>
              <a:spcAft>
                <a:spcPts val="600"/>
              </a:spcAft>
              <a:buSzPct val="135000"/>
            </a:pPr>
            <a:r>
              <a:rPr lang="en-US" altLang="ja-JP" sz="1400" dirty="0" smtClean="0">
                <a:solidFill>
                  <a:schemeClr val="tx2">
                    <a:lumMod val="40000"/>
                    <a:lumOff val="60000"/>
                  </a:schemeClr>
                </a:solidFill>
                <a:ea typeface="ＭＳ Ｐゴシック" pitchFamily="34" charset="-128"/>
              </a:rPr>
              <a:t>“We really liked the looks of [System Center] for three key reasons, its disk-to-disk-to-tape design, the fact that we could eliminate full backups altogether and simply take snapshots, and its disaster recovery features.”</a:t>
            </a:r>
          </a:p>
          <a:p>
            <a:pPr algn="r" defTabSz="1096963" eaLnBrk="0" fontAlgn="base" hangingPunct="0">
              <a:lnSpc>
                <a:spcPct val="75000"/>
              </a:lnSpc>
              <a:spcBef>
                <a:spcPct val="20000"/>
              </a:spcBef>
              <a:spcAft>
                <a:spcPct val="20000"/>
              </a:spcAft>
              <a:buSzPct val="135000"/>
            </a:pPr>
            <a:r>
              <a:rPr lang="en-US" altLang="ja-JP" sz="1200" i="1" spc="-100" dirty="0" smtClean="0">
                <a:solidFill>
                  <a:schemeClr val="bg1"/>
                </a:solidFill>
                <a:ea typeface="ＭＳ Ｐゴシック" pitchFamily="34" charset="-128"/>
              </a:rPr>
              <a:t>-  </a:t>
            </a:r>
            <a:r>
              <a:rPr lang="en-US" altLang="ja-JP" sz="1200" i="1" spc="-100" dirty="0" smtClean="0">
                <a:solidFill>
                  <a:schemeClr val="bg1"/>
                </a:solidFill>
                <a:latin typeface="Segoe" pitchFamily="34" charset="0"/>
                <a:ea typeface="ＭＳ Ｐゴシック" pitchFamily="34" charset="-128"/>
              </a:rPr>
              <a:t>Ed Olson, Lead Windows Infrastructure Engineer, AutoNation</a:t>
            </a:r>
          </a:p>
        </p:txBody>
      </p:sp>
      <p:sp>
        <p:nvSpPr>
          <p:cNvPr id="39" name="Rectangle 6"/>
          <p:cNvSpPr txBox="1">
            <a:spLocks noChangeArrowheads="1"/>
          </p:cNvSpPr>
          <p:nvPr/>
        </p:nvSpPr>
        <p:spPr>
          <a:xfrm>
            <a:off x="1973159" y="1512189"/>
            <a:ext cx="3724255" cy="11572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marR="0" lvl="1" indent="-233363" fontAlgn="base">
              <a:lnSpc>
                <a:spcPct val="90000"/>
              </a:lnSpc>
              <a:spcAft>
                <a:spcPts val="600"/>
              </a:spcAft>
              <a:buSzPct val="80000"/>
              <a:buBlip>
                <a:blip r:embed="rId3"/>
              </a:buBlip>
              <a:tabLst>
                <a:tab pos="173038" algn="l"/>
              </a:tabLst>
              <a:defRPr/>
            </a:pPr>
            <a:r>
              <a:rPr lang="en-US" altLang="ja-JP" sz="1400" dirty="0" smtClean="0"/>
              <a:t>High availability and business continuity needed to meet service levels and optimal uptime</a:t>
            </a:r>
          </a:p>
          <a:p>
            <a:pPr marL="344488" marR="0" lvl="1" indent="-233363" fontAlgn="base">
              <a:lnSpc>
                <a:spcPct val="90000"/>
              </a:lnSpc>
              <a:spcAft>
                <a:spcPts val="600"/>
              </a:spcAft>
              <a:buSzPct val="80000"/>
              <a:buBlip>
                <a:blip r:embed="rId3"/>
              </a:buBlip>
              <a:tabLst>
                <a:tab pos="173038" algn="l"/>
              </a:tabLst>
              <a:defRPr/>
            </a:pPr>
            <a:r>
              <a:rPr lang="en-US" altLang="ja-JP" sz="1400" dirty="0" smtClean="0"/>
              <a:t>Simple disaster recovery and backup &amp; restoration of data and information</a:t>
            </a:r>
          </a:p>
        </p:txBody>
      </p:sp>
      <p:sp>
        <p:nvSpPr>
          <p:cNvPr id="40" name="Rectangle 7"/>
          <p:cNvSpPr>
            <a:spLocks noChangeArrowheads="1"/>
          </p:cNvSpPr>
          <p:nvPr/>
        </p:nvSpPr>
        <p:spPr bwMode="auto">
          <a:xfrm>
            <a:off x="1973159" y="2930339"/>
            <a:ext cx="3267055" cy="1782026"/>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fontAlgn="base">
              <a:lnSpc>
                <a:spcPct val="90000"/>
              </a:lnSpc>
              <a:spcBef>
                <a:spcPct val="20000"/>
              </a:spcBef>
              <a:spcAft>
                <a:spcPts val="600"/>
              </a:spcAft>
              <a:buSzPct val="80000"/>
              <a:buBlip>
                <a:blip r:embed="rId3"/>
              </a:buBlip>
              <a:tabLst>
                <a:tab pos="173038" algn="l"/>
              </a:tabLst>
              <a:defRPr/>
            </a:pPr>
            <a:r>
              <a:rPr lang="en-US" altLang="ja-JP" sz="1400" dirty="0" smtClean="0"/>
              <a:t>Dynamically replicate and move virtual machines and applications to distribute workloads in the event of an outage</a:t>
            </a:r>
          </a:p>
          <a:p>
            <a:pPr marL="344488" lvl="1" indent="-233363" fontAlgn="base">
              <a:lnSpc>
                <a:spcPct val="90000"/>
              </a:lnSpc>
              <a:spcBef>
                <a:spcPct val="20000"/>
              </a:spcBef>
              <a:spcAft>
                <a:spcPts val="600"/>
              </a:spcAft>
              <a:buSzPct val="80000"/>
              <a:buBlip>
                <a:blip r:embed="rId3"/>
              </a:buBlip>
              <a:tabLst>
                <a:tab pos="173038" algn="l"/>
              </a:tabLst>
              <a:defRPr/>
            </a:pPr>
            <a:r>
              <a:rPr lang="en-US" altLang="ja-JP" sz="1400" dirty="0" smtClean="0"/>
              <a:t>Recover and restore the physical and virtual environments in the data center through continuous data protection</a:t>
            </a:r>
          </a:p>
        </p:txBody>
      </p:sp>
      <p:sp>
        <p:nvSpPr>
          <p:cNvPr id="45" name="Pentagon 44"/>
          <p:cNvSpPr/>
          <p:nvPr/>
        </p:nvSpPr>
        <p:spPr>
          <a:xfrm>
            <a:off x="364941" y="2860562"/>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Key Capabilities</a:t>
            </a: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30" name="Title 29"/>
          <p:cNvSpPr>
            <a:spLocks noGrp="1"/>
          </p:cNvSpPr>
          <p:nvPr>
            <p:ph type="title"/>
          </p:nvPr>
        </p:nvSpPr>
        <p:spPr>
          <a:xfrm>
            <a:off x="457200" y="304800"/>
            <a:ext cx="8400274" cy="914400"/>
          </a:xfrm>
        </p:spPr>
        <p:txBody>
          <a:bodyPr/>
          <a:lstStyle/>
          <a:p>
            <a:r>
              <a:rPr lang="en-US" sz="4400" dirty="0" smtClean="0"/>
              <a:t>Data Protection And Recovery</a:t>
            </a:r>
            <a:r>
              <a:rPr lang="en-US" dirty="0" smtClean="0"/>
              <a:t/>
            </a:r>
            <a:br>
              <a:rPr lang="en-US" dirty="0" smtClean="0"/>
            </a:br>
            <a:r>
              <a:rPr sz="2000" spc="-100" smtClean="0">
                <a:effectLst>
                  <a:outerShdw blurRad="38100" dist="38100" dir="2700000" algn="tl">
                    <a:srgbClr val="000000">
                      <a:alpha val="43137"/>
                    </a:srgbClr>
                  </a:outerShdw>
                </a:effectLst>
                <a:latin typeface="+mn-lt"/>
                <a:cs typeface="+mn-cs"/>
              </a:rPr>
              <a:t>Backup &amp; restore and business continuity through virtualization mgmt</a:t>
            </a:r>
          </a:p>
        </p:txBody>
      </p:sp>
      <p:sp>
        <p:nvSpPr>
          <p:cNvPr id="33" name="Rounded Rectangle 32"/>
          <p:cNvSpPr/>
          <p:nvPr/>
        </p:nvSpPr>
        <p:spPr>
          <a:xfrm>
            <a:off x="307730" y="4970023"/>
            <a:ext cx="8503920" cy="550770"/>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26" name="Picture 45" descr="Server-3U-Physical-Base"/>
          <p:cNvPicPr>
            <a:picLocks noChangeAspect="1" noChangeArrowheads="1"/>
          </p:cNvPicPr>
          <p:nvPr/>
        </p:nvPicPr>
        <p:blipFill>
          <a:blip r:embed="rId4"/>
          <a:srcRect/>
          <a:stretch>
            <a:fillRect/>
          </a:stretch>
        </p:blipFill>
        <p:spPr bwMode="auto">
          <a:xfrm>
            <a:off x="6022311" y="3087525"/>
            <a:ext cx="1252594" cy="936026"/>
          </a:xfrm>
          <a:prstGeom prst="rect">
            <a:avLst/>
          </a:prstGeom>
          <a:noFill/>
          <a:ln w="9525">
            <a:noFill/>
            <a:miter lim="800000"/>
            <a:headEnd/>
            <a:tailEnd/>
          </a:ln>
        </p:spPr>
      </p:pic>
      <p:pic>
        <p:nvPicPr>
          <p:cNvPr id="36" name="Picture 55" descr="File-Virtual-Server"/>
          <p:cNvPicPr>
            <a:picLocks noChangeAspect="1" noChangeArrowheads="1"/>
          </p:cNvPicPr>
          <p:nvPr/>
        </p:nvPicPr>
        <p:blipFill>
          <a:blip r:embed="rId5"/>
          <a:srcRect/>
          <a:stretch>
            <a:fillRect/>
          </a:stretch>
        </p:blipFill>
        <p:spPr bwMode="auto">
          <a:xfrm>
            <a:off x="8039419" y="1754859"/>
            <a:ext cx="354674" cy="469967"/>
          </a:xfrm>
          <a:prstGeom prst="rect">
            <a:avLst/>
          </a:prstGeom>
          <a:noFill/>
          <a:ln w="9525">
            <a:noFill/>
            <a:miter lim="800000"/>
            <a:headEnd/>
            <a:tailEnd/>
          </a:ln>
        </p:spPr>
      </p:pic>
      <p:pic>
        <p:nvPicPr>
          <p:cNvPr id="37" name="Picture 56" descr="File-Virtual-Server"/>
          <p:cNvPicPr>
            <a:picLocks noChangeAspect="1" noChangeArrowheads="1"/>
          </p:cNvPicPr>
          <p:nvPr/>
        </p:nvPicPr>
        <p:blipFill>
          <a:blip r:embed="rId5"/>
          <a:srcRect/>
          <a:stretch>
            <a:fillRect/>
          </a:stretch>
        </p:blipFill>
        <p:spPr bwMode="auto">
          <a:xfrm>
            <a:off x="7963219" y="1745334"/>
            <a:ext cx="354674" cy="469967"/>
          </a:xfrm>
          <a:prstGeom prst="rect">
            <a:avLst/>
          </a:prstGeom>
          <a:noFill/>
          <a:ln w="9525">
            <a:noFill/>
            <a:miter lim="800000"/>
            <a:headEnd/>
            <a:tailEnd/>
          </a:ln>
        </p:spPr>
      </p:pic>
      <p:pic>
        <p:nvPicPr>
          <p:cNvPr id="38" name="Picture 56" descr="File-Virtual-Server"/>
          <p:cNvPicPr>
            <a:picLocks noChangeAspect="1" noChangeArrowheads="1"/>
          </p:cNvPicPr>
          <p:nvPr/>
        </p:nvPicPr>
        <p:blipFill>
          <a:blip r:embed="rId5"/>
          <a:srcRect/>
          <a:stretch>
            <a:fillRect/>
          </a:stretch>
        </p:blipFill>
        <p:spPr bwMode="auto">
          <a:xfrm>
            <a:off x="7982269" y="1773909"/>
            <a:ext cx="354674" cy="469967"/>
          </a:xfrm>
          <a:prstGeom prst="rect">
            <a:avLst/>
          </a:prstGeom>
          <a:noFill/>
          <a:ln w="9525">
            <a:noFill/>
            <a:miter lim="800000"/>
            <a:headEnd/>
            <a:tailEnd/>
          </a:ln>
        </p:spPr>
      </p:pic>
      <p:pic>
        <p:nvPicPr>
          <p:cNvPr id="42" name="Picture 49" descr="File-Virtual-Server"/>
          <p:cNvPicPr>
            <a:picLocks noChangeAspect="1" noChangeArrowheads="1"/>
          </p:cNvPicPr>
          <p:nvPr/>
        </p:nvPicPr>
        <p:blipFill>
          <a:blip r:embed="rId5"/>
          <a:srcRect/>
          <a:stretch>
            <a:fillRect/>
          </a:stretch>
        </p:blipFill>
        <p:spPr bwMode="auto">
          <a:xfrm>
            <a:off x="6436084" y="3108710"/>
            <a:ext cx="354674" cy="469967"/>
          </a:xfrm>
          <a:prstGeom prst="rect">
            <a:avLst/>
          </a:prstGeom>
          <a:noFill/>
          <a:ln w="9525">
            <a:noFill/>
            <a:miter lim="800000"/>
            <a:headEnd/>
            <a:tailEnd/>
          </a:ln>
        </p:spPr>
      </p:pic>
      <p:pic>
        <p:nvPicPr>
          <p:cNvPr id="43" name="Picture 50" descr="File-Virtual-Server"/>
          <p:cNvPicPr>
            <a:picLocks noChangeAspect="1" noChangeArrowheads="1"/>
          </p:cNvPicPr>
          <p:nvPr/>
        </p:nvPicPr>
        <p:blipFill>
          <a:blip r:embed="rId5"/>
          <a:srcRect/>
          <a:stretch>
            <a:fillRect/>
          </a:stretch>
        </p:blipFill>
        <p:spPr bwMode="auto">
          <a:xfrm>
            <a:off x="6436084" y="3108710"/>
            <a:ext cx="354674" cy="469967"/>
          </a:xfrm>
          <a:prstGeom prst="rect">
            <a:avLst/>
          </a:prstGeom>
          <a:noFill/>
          <a:ln w="9525">
            <a:noFill/>
            <a:miter lim="800000"/>
            <a:headEnd/>
            <a:tailEnd/>
          </a:ln>
        </p:spPr>
      </p:pic>
      <p:pic>
        <p:nvPicPr>
          <p:cNvPr id="46" name="Picture 49" descr="File-Virtual-Server"/>
          <p:cNvPicPr>
            <a:picLocks noChangeAspect="1" noChangeArrowheads="1"/>
          </p:cNvPicPr>
          <p:nvPr/>
        </p:nvPicPr>
        <p:blipFill>
          <a:blip r:embed="rId5"/>
          <a:srcRect/>
          <a:stretch>
            <a:fillRect/>
          </a:stretch>
        </p:blipFill>
        <p:spPr bwMode="auto">
          <a:xfrm>
            <a:off x="6493234" y="3069023"/>
            <a:ext cx="354674" cy="469967"/>
          </a:xfrm>
          <a:prstGeom prst="rect">
            <a:avLst/>
          </a:prstGeom>
          <a:noFill/>
          <a:ln w="9525">
            <a:noFill/>
            <a:miter lim="800000"/>
            <a:headEnd/>
            <a:tailEnd/>
          </a:ln>
        </p:spPr>
      </p:pic>
      <p:grpSp>
        <p:nvGrpSpPr>
          <p:cNvPr id="2" name="Group 50"/>
          <p:cNvGrpSpPr>
            <a:grpSpLocks/>
          </p:cNvGrpSpPr>
          <p:nvPr/>
        </p:nvGrpSpPr>
        <p:grpSpPr bwMode="auto">
          <a:xfrm>
            <a:off x="6033748" y="2504318"/>
            <a:ext cx="1252594" cy="1524217"/>
            <a:chOff x="3648" y="786"/>
            <a:chExt cx="1186" cy="1444"/>
          </a:xfrm>
        </p:grpSpPr>
        <p:pic>
          <p:nvPicPr>
            <p:cNvPr id="48" name="Picture 45" descr="Server-3U-Physical-Base"/>
            <p:cNvPicPr>
              <a:picLocks noChangeAspect="1" noChangeArrowheads="1"/>
            </p:cNvPicPr>
            <p:nvPr/>
          </p:nvPicPr>
          <p:blipFill>
            <a:blip r:embed="rId4"/>
            <a:srcRect/>
            <a:stretch>
              <a:fillRect/>
            </a:stretch>
          </p:blipFill>
          <p:spPr bwMode="auto">
            <a:xfrm>
              <a:off x="3648" y="1344"/>
              <a:ext cx="1186" cy="886"/>
            </a:xfrm>
            <a:prstGeom prst="rect">
              <a:avLst/>
            </a:prstGeom>
            <a:noFill/>
            <a:ln w="9525">
              <a:noFill/>
              <a:miter lim="800000"/>
              <a:headEnd/>
              <a:tailEnd/>
            </a:ln>
          </p:spPr>
        </p:pic>
        <p:pic>
          <p:nvPicPr>
            <p:cNvPr id="49" name="Picture 49" descr="Servers-3-Virtual"/>
            <p:cNvPicPr>
              <a:picLocks noChangeAspect="1" noChangeArrowheads="1"/>
            </p:cNvPicPr>
            <p:nvPr/>
          </p:nvPicPr>
          <p:blipFill>
            <a:blip r:embed="rId6"/>
            <a:srcRect/>
            <a:stretch>
              <a:fillRect/>
            </a:stretch>
          </p:blipFill>
          <p:spPr bwMode="auto">
            <a:xfrm>
              <a:off x="3660" y="786"/>
              <a:ext cx="1147" cy="1440"/>
            </a:xfrm>
            <a:prstGeom prst="rect">
              <a:avLst/>
            </a:prstGeom>
            <a:noFill/>
            <a:ln w="9525">
              <a:noFill/>
              <a:miter lim="800000"/>
              <a:headEnd/>
              <a:tailEnd/>
            </a:ln>
          </p:spPr>
        </p:pic>
      </p:grpSp>
      <p:pic>
        <p:nvPicPr>
          <p:cNvPr id="50" name="Picture 57" descr="\\.PSF\Parallels Share\Smoke.png"/>
          <p:cNvPicPr>
            <a:picLocks noChangeAspect="1" noChangeArrowheads="1"/>
          </p:cNvPicPr>
          <p:nvPr/>
        </p:nvPicPr>
        <p:blipFill>
          <a:blip r:embed="rId7"/>
          <a:srcRect/>
          <a:stretch>
            <a:fillRect/>
          </a:stretch>
        </p:blipFill>
        <p:spPr bwMode="auto">
          <a:xfrm>
            <a:off x="5810730" y="2316729"/>
            <a:ext cx="1100716" cy="1627052"/>
          </a:xfrm>
          <a:prstGeom prst="rect">
            <a:avLst/>
          </a:prstGeom>
          <a:noFill/>
          <a:ln w="9525">
            <a:noFill/>
            <a:miter lim="800000"/>
            <a:headEnd/>
            <a:tailEnd/>
          </a:ln>
          <a:effectLst>
            <a:outerShdw blurRad="88900" dir="7380000" sx="148000" sy="148000" algn="ctr" rotWithShape="0">
              <a:schemeClr val="tx1">
                <a:lumMod val="85000"/>
              </a:schemeClr>
            </a:outerShdw>
          </a:effectLst>
        </p:spPr>
      </p:pic>
      <p:pic>
        <p:nvPicPr>
          <p:cNvPr id="51" name="Picture 90" descr="Server-3U-Physical-Base-Off"/>
          <p:cNvPicPr>
            <a:picLocks noChangeAspect="1" noChangeArrowheads="1"/>
          </p:cNvPicPr>
          <p:nvPr/>
        </p:nvPicPr>
        <p:blipFill>
          <a:blip r:embed="rId8"/>
          <a:srcRect/>
          <a:stretch>
            <a:fillRect/>
          </a:stretch>
        </p:blipFill>
        <p:spPr bwMode="auto">
          <a:xfrm>
            <a:off x="7634289" y="3724346"/>
            <a:ext cx="1238915" cy="925278"/>
          </a:xfrm>
          <a:prstGeom prst="rect">
            <a:avLst/>
          </a:prstGeom>
          <a:noFill/>
          <a:ln w="9525">
            <a:noFill/>
            <a:miter lim="800000"/>
            <a:headEnd/>
            <a:tailEnd/>
          </a:ln>
        </p:spPr>
      </p:pic>
      <p:sp>
        <p:nvSpPr>
          <p:cNvPr id="52" name="Rectangle 51"/>
          <p:cNvSpPr>
            <a:spLocks noChangeArrowheads="1"/>
          </p:cNvSpPr>
          <p:nvPr/>
        </p:nvSpPr>
        <p:spPr bwMode="auto">
          <a:xfrm>
            <a:off x="5810250" y="3941387"/>
            <a:ext cx="1733549" cy="289310"/>
          </a:xfrm>
          <a:prstGeom prst="rect">
            <a:avLst/>
          </a:prstGeom>
          <a:noFill/>
          <a:ln w="9525">
            <a:noFill/>
            <a:miter lim="800000"/>
            <a:headEnd/>
            <a:tailEnd/>
          </a:ln>
          <a:effectLst/>
        </p:spPr>
        <p:txBody>
          <a:bodyPr wrap="square">
            <a:spAutoFit/>
          </a:bodyPr>
          <a:lstStyle/>
          <a:p>
            <a:pPr algn="ctr">
              <a:lnSpc>
                <a:spcPct val="80000"/>
              </a:lnSpc>
              <a:defRPr/>
            </a:pPr>
            <a:r>
              <a:rPr lang="en-US" sz="1600" b="1" dirty="0" smtClean="0">
                <a:effectLst>
                  <a:outerShdw blurRad="38100" dist="38100" dir="2700000" algn="tl">
                    <a:srgbClr val="000000">
                      <a:alpha val="43137"/>
                    </a:srgbClr>
                  </a:outerShdw>
                </a:effectLst>
              </a:rPr>
              <a:t>Data Center A</a:t>
            </a:r>
            <a:endParaRPr lang="en-US" sz="1600" b="1" dirty="0">
              <a:effectLst>
                <a:outerShdw blurRad="38100" dist="38100" dir="2700000" algn="tl">
                  <a:srgbClr val="000000">
                    <a:alpha val="43137"/>
                  </a:srgbClr>
                </a:outerShdw>
              </a:effectLst>
            </a:endParaRPr>
          </a:p>
        </p:txBody>
      </p:sp>
      <p:pic>
        <p:nvPicPr>
          <p:cNvPr id="53" name="Picture 49" descr="Servers-3-Virtual"/>
          <p:cNvPicPr>
            <a:picLocks noChangeAspect="1" noChangeArrowheads="1"/>
          </p:cNvPicPr>
          <p:nvPr/>
        </p:nvPicPr>
        <p:blipFill>
          <a:blip r:embed="rId6"/>
          <a:srcRect/>
          <a:stretch>
            <a:fillRect/>
          </a:stretch>
        </p:blipFill>
        <p:spPr bwMode="auto">
          <a:xfrm>
            <a:off x="7614559" y="3135274"/>
            <a:ext cx="1211557" cy="1520309"/>
          </a:xfrm>
          <a:prstGeom prst="rect">
            <a:avLst/>
          </a:prstGeom>
          <a:noFill/>
          <a:ln w="9525">
            <a:noFill/>
            <a:miter lim="800000"/>
            <a:headEnd/>
            <a:tailEnd/>
          </a:ln>
        </p:spPr>
      </p:pic>
      <p:sp>
        <p:nvSpPr>
          <p:cNvPr id="54" name="Rectangle 53"/>
          <p:cNvSpPr>
            <a:spLocks noChangeArrowheads="1"/>
          </p:cNvSpPr>
          <p:nvPr/>
        </p:nvSpPr>
        <p:spPr bwMode="auto">
          <a:xfrm>
            <a:off x="7400925" y="4506070"/>
            <a:ext cx="1628775" cy="289310"/>
          </a:xfrm>
          <a:prstGeom prst="rect">
            <a:avLst/>
          </a:prstGeom>
          <a:noFill/>
          <a:ln w="9525">
            <a:noFill/>
            <a:miter lim="800000"/>
            <a:headEnd/>
            <a:tailEnd/>
          </a:ln>
          <a:effectLst/>
        </p:spPr>
        <p:txBody>
          <a:bodyPr wrap="square">
            <a:spAutoFit/>
          </a:bodyPr>
          <a:lstStyle/>
          <a:p>
            <a:pPr algn="ctr">
              <a:lnSpc>
                <a:spcPct val="80000"/>
              </a:lnSpc>
              <a:buFontTx/>
              <a:buNone/>
              <a:defRPr/>
            </a:pPr>
            <a:r>
              <a:rPr lang="en-US" sz="1600" b="1" dirty="0" smtClean="0">
                <a:effectLst>
                  <a:outerShdw blurRad="38100" dist="38100" dir="2700000" algn="tl">
                    <a:srgbClr val="000000">
                      <a:alpha val="43137"/>
                    </a:srgbClr>
                  </a:outerShdw>
                </a:effectLst>
              </a:rPr>
              <a:t>Data Center </a:t>
            </a:r>
            <a:r>
              <a:rPr lang="en-US" sz="1600" b="1" dirty="0">
                <a:effectLst>
                  <a:outerShdw blurRad="38100" dist="38100" dir="2700000" algn="tl">
                    <a:srgbClr val="000000">
                      <a:alpha val="43137"/>
                    </a:srgbClr>
                  </a:outerShdw>
                </a:effectLst>
              </a:rPr>
              <a:t>B</a:t>
            </a:r>
          </a:p>
        </p:txBody>
      </p:sp>
      <p:pic>
        <p:nvPicPr>
          <p:cNvPr id="55" name="Picture 45" descr="Server-3U-Physical-Base"/>
          <p:cNvPicPr>
            <a:picLocks noChangeAspect="1" noChangeArrowheads="1"/>
          </p:cNvPicPr>
          <p:nvPr/>
        </p:nvPicPr>
        <p:blipFill>
          <a:blip r:embed="rId4"/>
          <a:srcRect/>
          <a:stretch>
            <a:fillRect/>
          </a:stretch>
        </p:blipFill>
        <p:spPr bwMode="auto">
          <a:xfrm>
            <a:off x="7535082" y="1568839"/>
            <a:ext cx="1252594" cy="936026"/>
          </a:xfrm>
          <a:prstGeom prst="rect">
            <a:avLst/>
          </a:prstGeom>
          <a:noFill/>
          <a:ln w="9525">
            <a:noFill/>
            <a:miter lim="800000"/>
            <a:headEnd/>
            <a:tailEnd/>
          </a:ln>
        </p:spPr>
      </p:pic>
      <p:sp>
        <p:nvSpPr>
          <p:cNvPr id="56" name="Rectangle 40"/>
          <p:cNvSpPr>
            <a:spLocks noChangeArrowheads="1"/>
          </p:cNvSpPr>
          <p:nvPr/>
        </p:nvSpPr>
        <p:spPr bwMode="auto">
          <a:xfrm>
            <a:off x="7358053" y="2389842"/>
            <a:ext cx="1612302" cy="486287"/>
          </a:xfrm>
          <a:prstGeom prst="rect">
            <a:avLst/>
          </a:prstGeom>
          <a:noFill/>
          <a:ln w="9525">
            <a:noFill/>
            <a:miter lim="800000"/>
            <a:headEnd/>
            <a:tailEnd/>
          </a:ln>
          <a:effectLst/>
        </p:spPr>
        <p:txBody>
          <a:bodyPr wrap="square">
            <a:spAutoFit/>
          </a:bodyPr>
          <a:lstStyle/>
          <a:p>
            <a:pPr algn="ctr">
              <a:lnSpc>
                <a:spcPct val="80000"/>
              </a:lnSpc>
              <a:buFontTx/>
              <a:buNone/>
              <a:defRPr/>
            </a:pPr>
            <a:r>
              <a:rPr lang="en-US" sz="1600" b="1" dirty="0" smtClean="0">
                <a:effectLst>
                  <a:outerShdw blurRad="38100" dist="38100" dir="2700000" algn="tl">
                    <a:srgbClr val="000000">
                      <a:alpha val="43137"/>
                    </a:srgbClr>
                  </a:outerShdw>
                </a:effectLst>
              </a:rPr>
              <a:t>Backup and Restore</a:t>
            </a:r>
            <a:endParaRPr lang="en-US" sz="1600" b="1" dirty="0">
              <a:effectLst>
                <a:outerShdw blurRad="38100" dist="38100" dir="2700000" algn="tl">
                  <a:srgbClr val="000000">
                    <a:alpha val="43137"/>
                  </a:srgbClr>
                </a:outerShdw>
              </a:effectLst>
            </a:endParaRPr>
          </a:p>
        </p:txBody>
      </p:sp>
      <p:pic>
        <p:nvPicPr>
          <p:cNvPr id="57"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09957" y="5484744"/>
            <a:ext cx="2277660" cy="3553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1000"/>
                            </p:stCondLst>
                            <p:childTnLst>
                              <p:par>
                                <p:cTn id="40" presetID="56" presetClass="path" presetSubtype="0" fill="hold" nodeType="afterEffect">
                                  <p:stCondLst>
                                    <p:cond delay="0"/>
                                  </p:stCondLst>
                                  <p:childTnLst>
                                    <p:animMotion origin="layout" path="M 0.00972 -0.10533 L 0.15434 -0.19306 " pathEditMode="relative" rAng="0" ptsTypes="AA">
                                      <p:cBhvr>
                                        <p:cTn id="41" dur="2000" fill="hold"/>
                                        <p:tgtEl>
                                          <p:spTgt spid="46"/>
                                        </p:tgtEl>
                                        <p:attrNameLst>
                                          <p:attrName>ppt_x</p:attrName>
                                          <p:attrName>ppt_y</p:attrName>
                                        </p:attrNameLst>
                                      </p:cBhvr>
                                      <p:rCtr x="72" y="-44"/>
                                    </p:animMotion>
                                  </p:childTnLst>
                                  <p:subTnLst>
                                    <p:set>
                                      <p:cBhvr override="childStyle">
                                        <p:cTn dur="1" fill="hold" display="0" masterRel="sameClick" afterEffect="1">
                                          <p:stCondLst>
                                            <p:cond evt="end" delay="0">
                                              <p:tn val="40"/>
                                            </p:cond>
                                          </p:stCondLst>
                                        </p:cTn>
                                        <p:tgtEl>
                                          <p:spTgt spid="46"/>
                                        </p:tgtEl>
                                        <p:attrNameLst>
                                          <p:attrName>style.visibility</p:attrName>
                                        </p:attrNameLst>
                                      </p:cBhvr>
                                      <p:to>
                                        <p:strVal val="hidden"/>
                                      </p:to>
                                    </p:set>
                                  </p:subTnLst>
                                </p:cTn>
                              </p:par>
                            </p:childTnLst>
                          </p:cTn>
                        </p:par>
                        <p:par>
                          <p:cTn id="42" fill="hold">
                            <p:stCondLst>
                              <p:cond delay="3000"/>
                            </p:stCondLst>
                            <p:childTnLst>
                              <p:par>
                                <p:cTn id="43" presetID="56" presetClass="path" presetSubtype="0" fill="hold" nodeType="afterEffect">
                                  <p:stCondLst>
                                    <p:cond delay="0"/>
                                  </p:stCondLst>
                                  <p:childTnLst>
                                    <p:animMotion origin="layout" path="M 0.01597 -0.11968 L 0.16059 -0.19885 " pathEditMode="relative" rAng="0" ptsTypes="AA">
                                      <p:cBhvr>
                                        <p:cTn id="44" dur="2000" fill="hold"/>
                                        <p:tgtEl>
                                          <p:spTgt spid="42"/>
                                        </p:tgtEl>
                                        <p:attrNameLst>
                                          <p:attrName>ppt_x</p:attrName>
                                          <p:attrName>ppt_y</p:attrName>
                                        </p:attrNameLst>
                                      </p:cBhvr>
                                      <p:rCtr x="72" y="-40"/>
                                    </p:animMotion>
                                  </p:childTnLst>
                                  <p:subTnLst>
                                    <p:set>
                                      <p:cBhvr override="childStyle">
                                        <p:cTn dur="1" fill="hold" display="0" masterRel="sameClick" afterEffect="1">
                                          <p:stCondLst>
                                            <p:cond evt="end" delay="0">
                                              <p:tn val="43"/>
                                            </p:cond>
                                          </p:stCondLst>
                                        </p:cTn>
                                        <p:tgtEl>
                                          <p:spTgt spid="42"/>
                                        </p:tgtEl>
                                        <p:attrNameLst>
                                          <p:attrName>style.visibility</p:attrName>
                                        </p:attrNameLst>
                                      </p:cBhvr>
                                      <p:to>
                                        <p:strVal val="hidden"/>
                                      </p:to>
                                    </p:set>
                                  </p:subTnLst>
                                </p:cTn>
                              </p:par>
                            </p:childTnLst>
                          </p:cTn>
                        </p:par>
                        <p:par>
                          <p:cTn id="45" fill="hold">
                            <p:stCondLst>
                              <p:cond delay="5000"/>
                            </p:stCondLst>
                            <p:childTnLst>
                              <p:par>
                                <p:cTn id="46" presetID="56" presetClass="path" presetSubtype="0" fill="hold" nodeType="afterEffect">
                                  <p:stCondLst>
                                    <p:cond delay="0"/>
                                  </p:stCondLst>
                                  <p:childTnLst>
                                    <p:animMotion origin="layout" path="M 0.01701 -0.11968 L 0.16059 -0.19885 " pathEditMode="relative" rAng="0" ptsTypes="AA">
                                      <p:cBhvr>
                                        <p:cTn id="47" dur="2000" fill="hold"/>
                                        <p:tgtEl>
                                          <p:spTgt spid="43"/>
                                        </p:tgtEl>
                                        <p:attrNameLst>
                                          <p:attrName>ppt_x</p:attrName>
                                          <p:attrName>ppt_y</p:attrName>
                                        </p:attrNameLst>
                                      </p:cBhvr>
                                      <p:rCtr x="72" y="-40"/>
                                    </p:animMotion>
                                  </p:childTnLst>
                                  <p:subTnLst>
                                    <p:set>
                                      <p:cBhvr override="childStyle">
                                        <p:cTn dur="1" fill="hold" display="0" masterRel="sameClick" afterEffect="1">
                                          <p:stCondLst>
                                            <p:cond evt="end" delay="0">
                                              <p:tn val="46"/>
                                            </p:cond>
                                          </p:stCondLst>
                                        </p:cTn>
                                        <p:tgtEl>
                                          <p:spTgt spid="43"/>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2"/>
                                        </p:tgtEl>
                                      </p:cBhvr>
                                    </p:animEffect>
                                    <p:set>
                                      <p:cBhvr>
                                        <p:cTn id="52" dur="1" fill="hold">
                                          <p:stCondLst>
                                            <p:cond delay="999"/>
                                          </p:stCondLst>
                                        </p:cTn>
                                        <p:tgtEl>
                                          <p:spTgt spid="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childTnLst>
                          </p:cTn>
                        </p:par>
                        <p:par>
                          <p:cTn id="56" fill="hold">
                            <p:stCondLst>
                              <p:cond delay="1000"/>
                            </p:stCondLst>
                            <p:childTnLst>
                              <p:par>
                                <p:cTn id="57" presetID="35" presetClass="path" presetSubtype="0" fill="hold" nodeType="afterEffect">
                                  <p:stCondLst>
                                    <p:cond delay="0"/>
                                  </p:stCondLst>
                                  <p:childTnLst>
                                    <p:animMotion origin="layout" path="M -0.01475 -0.00856 L -0.02395 0.24422 " pathEditMode="relative" rAng="0" ptsTypes="AA">
                                      <p:cBhvr>
                                        <p:cTn id="58" dur="1000" fill="hold"/>
                                        <p:tgtEl>
                                          <p:spTgt spid="36"/>
                                        </p:tgtEl>
                                        <p:attrNameLst>
                                          <p:attrName>ppt_x</p:attrName>
                                          <p:attrName>ppt_y</p:attrName>
                                        </p:attrNameLst>
                                      </p:cBhvr>
                                      <p:rCtr x="-5" y="126"/>
                                    </p:animMotion>
                                  </p:childTnLst>
                                  <p:subTnLst>
                                    <p:set>
                                      <p:cBhvr override="childStyle">
                                        <p:cTn dur="1" fill="hold" display="0" masterRel="sameClick" afterEffect="1">
                                          <p:stCondLst>
                                            <p:cond evt="end" delay="0">
                                              <p:tn val="57"/>
                                            </p:cond>
                                          </p:stCondLst>
                                        </p:cTn>
                                        <p:tgtEl>
                                          <p:spTgt spid="36"/>
                                        </p:tgtEl>
                                        <p:attrNameLst>
                                          <p:attrName>style.visibility</p:attrName>
                                        </p:attrNameLst>
                                      </p:cBhvr>
                                      <p:to>
                                        <p:strVal val="hidden"/>
                                      </p:to>
                                    </p:set>
                                  </p:subTnLst>
                                </p:cTn>
                              </p:par>
                            </p:childTnLst>
                          </p:cTn>
                        </p:par>
                        <p:par>
                          <p:cTn id="59" fill="hold">
                            <p:stCondLst>
                              <p:cond delay="2000"/>
                            </p:stCondLst>
                            <p:childTnLst>
                              <p:par>
                                <p:cTn id="60" presetID="35" presetClass="path" presetSubtype="0" fill="hold" nodeType="afterEffect">
                                  <p:stCondLst>
                                    <p:cond delay="0"/>
                                  </p:stCondLst>
                                  <p:childTnLst>
                                    <p:animMotion origin="layout" path="M -0.00643 -0.00716 L -0.00226 0.27475 " pathEditMode="relative" rAng="0" ptsTypes="AA">
                                      <p:cBhvr>
                                        <p:cTn id="61" dur="1000" fill="hold"/>
                                        <p:tgtEl>
                                          <p:spTgt spid="37"/>
                                        </p:tgtEl>
                                        <p:attrNameLst>
                                          <p:attrName>ppt_x</p:attrName>
                                          <p:attrName>ppt_y</p:attrName>
                                        </p:attrNameLst>
                                      </p:cBhvr>
                                      <p:rCtr x="2" y="141"/>
                                    </p:animMotion>
                                  </p:childTnLst>
                                  <p:subTnLst>
                                    <p:set>
                                      <p:cBhvr override="childStyle">
                                        <p:cTn dur="1" fill="hold" display="0" masterRel="sameClick" afterEffect="1">
                                          <p:stCondLst>
                                            <p:cond evt="end" delay="0">
                                              <p:tn val="60"/>
                                            </p:cond>
                                          </p:stCondLst>
                                        </p:cTn>
                                        <p:tgtEl>
                                          <p:spTgt spid="37"/>
                                        </p:tgtEl>
                                        <p:attrNameLst>
                                          <p:attrName>style.visibility</p:attrName>
                                        </p:attrNameLst>
                                      </p:cBhvr>
                                      <p:to>
                                        <p:strVal val="hidden"/>
                                      </p:to>
                                    </p:set>
                                  </p:subTnLst>
                                </p:cTn>
                              </p:par>
                            </p:childTnLst>
                          </p:cTn>
                        </p:par>
                        <p:par>
                          <p:cTn id="62" fill="hold">
                            <p:stCondLst>
                              <p:cond delay="3000"/>
                            </p:stCondLst>
                            <p:childTnLst>
                              <p:par>
                                <p:cTn id="63" presetID="35" presetClass="path" presetSubtype="0" fill="hold" nodeType="afterEffect">
                                  <p:stCondLst>
                                    <p:cond delay="0"/>
                                  </p:stCondLst>
                                  <p:childTnLst>
                                    <p:animMotion origin="layout" path="M -0.0085 -0.01133 L -0.01059 0.26203 " pathEditMode="relative" rAng="0" ptsTypes="AA">
                                      <p:cBhvr>
                                        <p:cTn id="64" dur="1000" fill="hold"/>
                                        <p:tgtEl>
                                          <p:spTgt spid="38"/>
                                        </p:tgtEl>
                                        <p:attrNameLst>
                                          <p:attrName>ppt_x</p:attrName>
                                          <p:attrName>ppt_y</p:attrName>
                                        </p:attrNameLst>
                                      </p:cBhvr>
                                      <p:rCtr x="-1" y="137"/>
                                    </p:animMotion>
                                  </p:childTnLst>
                                  <p:subTnLst>
                                    <p:set>
                                      <p:cBhvr override="childStyle">
                                        <p:cTn dur="1" fill="hold" display="0" masterRel="sameClick" afterEffect="1">
                                          <p:stCondLst>
                                            <p:cond evt="end" delay="0">
                                              <p:tn val="63"/>
                                            </p:cond>
                                          </p:stCondLst>
                                        </p:cTn>
                                        <p:tgtEl>
                                          <p:spTgt spid="38"/>
                                        </p:tgtEl>
                                        <p:attrNameLst>
                                          <p:attrName>style.visibility</p:attrName>
                                        </p:attrNameLst>
                                      </p:cBhvr>
                                      <p:to>
                                        <p:strVal val="hidden"/>
                                      </p:to>
                                    </p:set>
                                  </p:subTnLst>
                                </p:cTn>
                              </p:par>
                            </p:childTnLst>
                          </p:cTn>
                        </p:par>
                        <p:par>
                          <p:cTn id="65" fill="hold">
                            <p:stCondLst>
                              <p:cond delay="4000"/>
                            </p:stCondLst>
                            <p:childTnLst>
                              <p:par>
                                <p:cTn id="66" presetID="42"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1000"/>
                                        <p:tgtEl>
                                          <p:spTgt spid="53"/>
                                        </p:tgtEl>
                                      </p:cBhvr>
                                    </p:animEffect>
                                    <p:anim calcmode="lin" valueType="num">
                                      <p:cBhvr>
                                        <p:cTn id="69" dur="1000" fill="hold"/>
                                        <p:tgtEl>
                                          <p:spTgt spid="53"/>
                                        </p:tgtEl>
                                        <p:attrNameLst>
                                          <p:attrName>ppt_x</p:attrName>
                                        </p:attrNameLst>
                                      </p:cBhvr>
                                      <p:tavLst>
                                        <p:tav tm="0">
                                          <p:val>
                                            <p:strVal val="#ppt_x"/>
                                          </p:val>
                                        </p:tav>
                                        <p:tav tm="100000">
                                          <p:val>
                                            <p:strVal val="#ppt_x"/>
                                          </p:val>
                                        </p:tav>
                                      </p:tavLst>
                                    </p:anim>
                                    <p:anim calcmode="lin" valueType="num">
                                      <p:cBhvr>
                                        <p:cTn id="7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19" descr="SC-DPM07_bL.png"/>
          <p:cNvPicPr>
            <a:picLocks noChangeAspect="1"/>
          </p:cNvPicPr>
          <p:nvPr/>
        </p:nvPicPr>
        <p:blipFill>
          <a:blip r:embed="rId4">
            <a:lum bright="100000"/>
          </a:blip>
          <a:stretch>
            <a:fillRect/>
          </a:stretch>
        </p:blipFill>
        <p:spPr bwMode="auto">
          <a:xfrm>
            <a:off x="135028" y="689514"/>
            <a:ext cx="2881312" cy="6260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9" name="Rounded Rectangle 128"/>
          <p:cNvSpPr/>
          <p:nvPr/>
        </p:nvSpPr>
        <p:spPr bwMode="auto">
          <a:xfrm>
            <a:off x="1378535" y="5093470"/>
            <a:ext cx="6386930" cy="1566386"/>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indent="-284163" fontAlgn="base">
              <a:lnSpc>
                <a:spcPct val="80000"/>
              </a:lnSpc>
              <a:spcBef>
                <a:spcPts val="1200"/>
              </a:spcBef>
              <a:spcAft>
                <a:spcPts val="60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DPM 2007</a:t>
            </a:r>
          </a:p>
          <a:p>
            <a:pPr marL="344488" lvl="1" indent="-233363" fontAlgn="base">
              <a:lnSpc>
                <a:spcPct val="80000"/>
              </a:lnSpc>
              <a:spcBef>
                <a:spcPts val="600"/>
              </a:spcBef>
              <a:buClr>
                <a:srgbClr val="FFFFFF"/>
              </a:buClr>
              <a:buSzPct val="80000"/>
              <a:buBlip>
                <a:blip r:embed="rId5"/>
              </a:buBlip>
              <a:tabLst>
                <a:tab pos="514476" algn="l"/>
              </a:tabLst>
              <a:defRPr/>
            </a:pPr>
            <a:r>
              <a:rPr lang="en-US" sz="1400" dirty="0" smtClean="0">
                <a:solidFill>
                  <a:schemeClr val="tx1"/>
                </a:solidFill>
              </a:rPr>
              <a:t>Continuous Data Protection for Windows Application and File Servers</a:t>
            </a:r>
          </a:p>
          <a:p>
            <a:pPr marL="344488" lvl="1" indent="-233363" fontAlgn="base">
              <a:lnSpc>
                <a:spcPct val="80000"/>
              </a:lnSpc>
              <a:spcBef>
                <a:spcPts val="600"/>
              </a:spcBef>
              <a:buClr>
                <a:srgbClr val="FFFFFF"/>
              </a:buClr>
              <a:buSzPct val="80000"/>
              <a:buBlip>
                <a:blip r:embed="rId5"/>
              </a:buBlip>
              <a:tabLst>
                <a:tab pos="514476" algn="l"/>
              </a:tabLst>
              <a:defRPr/>
            </a:pPr>
            <a:r>
              <a:rPr lang="en-US" sz="1400" dirty="0" smtClean="0">
                <a:solidFill>
                  <a:schemeClr val="tx1"/>
                </a:solidFill>
              </a:rPr>
              <a:t>Rapid and Reliable Recovery from disk instead of tape</a:t>
            </a:r>
          </a:p>
          <a:p>
            <a:pPr marL="344488" lvl="1" indent="-233363" fontAlgn="base">
              <a:lnSpc>
                <a:spcPct val="80000"/>
              </a:lnSpc>
              <a:spcBef>
                <a:spcPts val="600"/>
              </a:spcBef>
              <a:buClr>
                <a:srgbClr val="FFFFFF"/>
              </a:buClr>
              <a:buSzPct val="80000"/>
              <a:buBlip>
                <a:blip r:embed="rId5"/>
              </a:buBlip>
              <a:tabLst>
                <a:tab pos="514476" algn="l"/>
              </a:tabLst>
              <a:defRPr/>
            </a:pPr>
            <a:r>
              <a:rPr lang="en-US" sz="1400" dirty="0" smtClean="0">
                <a:solidFill>
                  <a:schemeClr val="tx1"/>
                </a:solidFill>
              </a:rPr>
              <a:t>Advanced Technology for enterprises of all sizes</a:t>
            </a:r>
          </a:p>
        </p:txBody>
      </p:sp>
      <p:sp>
        <p:nvSpPr>
          <p:cNvPr id="137" name="Text Box 66"/>
          <p:cNvSpPr txBox="1">
            <a:spLocks noChangeArrowheads="1"/>
          </p:cNvSpPr>
          <p:nvPr/>
        </p:nvSpPr>
        <p:spPr bwMode="auto">
          <a:xfrm>
            <a:off x="4021196" y="3682630"/>
            <a:ext cx="2226094" cy="437037"/>
          </a:xfrm>
          <a:prstGeom prst="rect">
            <a:avLst/>
          </a:prstGeom>
          <a:noFill/>
          <a:ln w="9525">
            <a:noFill/>
            <a:miter lim="800000"/>
            <a:headEnd/>
            <a:tailEnd/>
          </a:ln>
          <a:effectLst/>
        </p:spPr>
        <p:txBody>
          <a:bodyPr wrap="squar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DPM </a:t>
            </a:r>
            <a:r>
              <a:rPr lang="en-US" sz="1600" b="1" dirty="0" smtClean="0">
                <a:effectLst>
                  <a:outerShdw blurRad="38100" dist="38100" dir="2700000" algn="tl">
                    <a:srgbClr val="000000">
                      <a:alpha val="43137"/>
                    </a:srgbClr>
                  </a:outerShdw>
                </a:effectLst>
              </a:rPr>
              <a:t>2007</a:t>
            </a:r>
          </a:p>
          <a:p>
            <a:pPr eaLnBrk="0" hangingPunct="0">
              <a:lnSpc>
                <a:spcPct val="80000"/>
              </a:lnSpc>
              <a:defRPr/>
            </a:pPr>
            <a:r>
              <a:rPr lang="en-US" sz="1200" dirty="0" smtClean="0">
                <a:effectLst>
                  <a:outerShdw blurRad="38100" dist="38100" dir="2700000" algn="tl">
                    <a:srgbClr val="000000">
                      <a:alpha val="43137"/>
                    </a:srgbClr>
                  </a:outerShdw>
                </a:effectLst>
              </a:rPr>
              <a:t>With Integrated Disk &amp; Tape</a:t>
            </a:r>
          </a:p>
        </p:txBody>
      </p:sp>
      <p:sp>
        <p:nvSpPr>
          <p:cNvPr id="143" name="Rectangle 142"/>
          <p:cNvSpPr/>
          <p:nvPr/>
        </p:nvSpPr>
        <p:spPr bwMode="auto">
          <a:xfrm>
            <a:off x="7066926" y="3663133"/>
            <a:ext cx="533400" cy="381000"/>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145" name="TextBox 97"/>
          <p:cNvSpPr txBox="1">
            <a:spLocks noChangeArrowheads="1"/>
          </p:cNvSpPr>
          <p:nvPr/>
        </p:nvSpPr>
        <p:spPr bwMode="auto">
          <a:xfrm>
            <a:off x="7611121" y="4038588"/>
            <a:ext cx="1365235" cy="634014"/>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Tape-based </a:t>
            </a:r>
          </a:p>
          <a:p>
            <a:pPr eaLnBrk="0" hangingPunct="0">
              <a:lnSpc>
                <a:spcPct val="80000"/>
              </a:lnSpc>
              <a:defRPr/>
            </a:pPr>
            <a:r>
              <a:rPr lang="en-US" sz="1600" b="1" dirty="0" smtClean="0">
                <a:effectLst>
                  <a:outerShdw blurRad="38100" dist="38100" dir="2700000" algn="tl">
                    <a:srgbClr val="000000">
                      <a:alpha val="43137"/>
                    </a:srgbClr>
                  </a:outerShdw>
                </a:effectLst>
              </a:rPr>
              <a:t>Archive</a:t>
            </a:r>
          </a:p>
          <a:p>
            <a:pPr eaLnBrk="0" hangingPunct="0">
              <a:lnSpc>
                <a:spcPct val="80000"/>
              </a:lnSpc>
              <a:defRPr/>
            </a:pPr>
            <a:r>
              <a:rPr lang="en-US" sz="1200" dirty="0" smtClean="0">
                <a:effectLst>
                  <a:outerShdw blurRad="38100" dist="38100" dir="2700000" algn="tl">
                    <a:srgbClr val="000000">
                      <a:alpha val="43137"/>
                    </a:srgbClr>
                  </a:outerShdw>
                </a:effectLst>
              </a:rPr>
              <a:t>Offline Tape</a:t>
            </a:r>
          </a:p>
        </p:txBody>
      </p:sp>
      <p:grpSp>
        <p:nvGrpSpPr>
          <p:cNvPr id="2" name="Group 129"/>
          <p:cNvGrpSpPr>
            <a:grpSpLocks/>
          </p:cNvGrpSpPr>
          <p:nvPr/>
        </p:nvGrpSpPr>
        <p:grpSpPr bwMode="auto">
          <a:xfrm>
            <a:off x="6797534" y="4009079"/>
            <a:ext cx="769954" cy="666036"/>
            <a:chOff x="4061639" y="5124893"/>
            <a:chExt cx="939206" cy="790359"/>
          </a:xfrm>
        </p:grpSpPr>
        <p:grpSp>
          <p:nvGrpSpPr>
            <p:cNvPr id="3" name="Group 108"/>
            <p:cNvGrpSpPr>
              <a:grpSpLocks/>
            </p:cNvGrpSpPr>
            <p:nvPr/>
          </p:nvGrpSpPr>
          <p:grpSpPr bwMode="auto">
            <a:xfrm>
              <a:off x="4061639" y="5124893"/>
              <a:ext cx="606128" cy="371374"/>
              <a:chOff x="4061639" y="5124893"/>
              <a:chExt cx="531692" cy="371374"/>
            </a:xfrm>
          </p:grpSpPr>
          <p:sp>
            <p:nvSpPr>
              <p:cNvPr id="255" name="Rectangle 254"/>
              <p:cNvSpPr/>
              <p:nvPr/>
            </p:nvSpPr>
            <p:spPr>
              <a:xfrm>
                <a:off x="4062481" y="5124388"/>
                <a:ext cx="531679" cy="371419"/>
              </a:xfrm>
              <a:prstGeom prst="rect">
                <a:avLst/>
              </a:prstGeom>
              <a:solidFill>
                <a:srgbClr val="0070C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3" name="Oval 272"/>
              <p:cNvSpPr/>
              <p:nvPr/>
            </p:nvSpPr>
            <p:spPr>
              <a:xfrm>
                <a:off x="4137222" y="5219624"/>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4" name="Oval 273"/>
              <p:cNvSpPr/>
              <p:nvPr/>
            </p:nvSpPr>
            <p:spPr>
              <a:xfrm>
                <a:off x="4375034" y="5222798"/>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75" name="Straight Connector 274"/>
              <p:cNvCxnSpPr>
                <a:stCxn id="273" idx="0"/>
                <a:endCxn id="274" idx="0"/>
              </p:cNvCxnSpPr>
              <p:nvPr/>
            </p:nvCxnSpPr>
            <p:spPr>
              <a:xfrm rot="16200000" flipH="1">
                <a:off x="4333528" y="5101456"/>
                <a:ext cx="3175" cy="239510"/>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09" name="Rectangle 208"/>
            <p:cNvSpPr/>
            <p:nvPr/>
          </p:nvSpPr>
          <p:spPr>
            <a:xfrm>
              <a:off x="4161358" y="5233908"/>
              <a:ext cx="606114" cy="373006"/>
            </a:xfrm>
            <a:prstGeom prst="rect">
              <a:avLst/>
            </a:prstGeom>
            <a:solidFill>
              <a:srgbClr val="FF0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0" name="Oval 209"/>
            <p:cNvSpPr/>
            <p:nvPr/>
          </p:nvSpPr>
          <p:spPr>
            <a:xfrm>
              <a:off x="4246563" y="5330732"/>
              <a:ext cx="182028" cy="17936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1" name="Oval 210"/>
            <p:cNvSpPr/>
            <p:nvPr/>
          </p:nvSpPr>
          <p:spPr>
            <a:xfrm>
              <a:off x="4517668" y="5333906"/>
              <a:ext cx="182028" cy="180948"/>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2" name="Straight Connector 211"/>
            <p:cNvCxnSpPr/>
            <p:nvPr/>
          </p:nvCxnSpPr>
          <p:spPr>
            <a:xfrm rot="16200000" flipH="1">
              <a:off x="4470573" y="5197735"/>
              <a:ext cx="3175" cy="269168"/>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4" name="Group 114"/>
            <p:cNvGrpSpPr/>
            <p:nvPr/>
          </p:nvGrpSpPr>
          <p:grpSpPr>
            <a:xfrm>
              <a:off x="4238846" y="5334006"/>
              <a:ext cx="606055" cy="372140"/>
              <a:chOff x="4061637" y="5124893"/>
              <a:chExt cx="531628" cy="372140"/>
            </a:xfrm>
            <a:solidFill>
              <a:srgbClr val="00B050"/>
            </a:solidFill>
          </p:grpSpPr>
          <p:sp>
            <p:nvSpPr>
              <p:cNvPr id="236" name="Rectangle 235"/>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8" name="Oval 247"/>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9" name="Oval 248"/>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54" name="Straight Connector 253"/>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5" name="Group 119"/>
            <p:cNvGrpSpPr/>
            <p:nvPr/>
          </p:nvGrpSpPr>
          <p:grpSpPr>
            <a:xfrm>
              <a:off x="4316818" y="5443875"/>
              <a:ext cx="606055" cy="372140"/>
              <a:chOff x="4061637" y="5124893"/>
              <a:chExt cx="531628" cy="372140"/>
            </a:xfrm>
            <a:solidFill>
              <a:srgbClr val="FFFF00"/>
            </a:solidFill>
          </p:grpSpPr>
          <p:sp>
            <p:nvSpPr>
              <p:cNvPr id="219" name="Rectangle 218"/>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0" name="Oval 219"/>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1" name="Oval 220"/>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29" name="Straight Connector 228"/>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15" name="Rectangle 214"/>
            <p:cNvSpPr/>
            <p:nvPr/>
          </p:nvSpPr>
          <p:spPr>
            <a:xfrm>
              <a:off x="4395671" y="5543424"/>
              <a:ext cx="606113" cy="371419"/>
            </a:xfrm>
            <a:prstGeom prst="rect">
              <a:avLst/>
            </a:prstGeom>
            <a:solidFill>
              <a:srgbClr val="FFC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6" name="Oval 215"/>
            <p:cNvSpPr/>
            <p:nvPr/>
          </p:nvSpPr>
          <p:spPr>
            <a:xfrm>
              <a:off x="4480876" y="5638660"/>
              <a:ext cx="180091"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7" name="Oval 216"/>
            <p:cNvSpPr/>
            <p:nvPr/>
          </p:nvSpPr>
          <p:spPr>
            <a:xfrm>
              <a:off x="4750044" y="5641835"/>
              <a:ext cx="183965"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8" name="Straight Connector 217"/>
            <p:cNvCxnSpPr/>
            <p:nvPr/>
          </p:nvCxnSpPr>
          <p:spPr>
            <a:xfrm rot="16200000" flipH="1">
              <a:off x="4705854" y="5504695"/>
              <a:ext cx="3175" cy="27110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147" name="Line 51"/>
          <p:cNvSpPr>
            <a:spLocks noChangeShapeType="1"/>
          </p:cNvSpPr>
          <p:nvPr/>
        </p:nvSpPr>
        <p:spPr bwMode="auto">
          <a:xfrm>
            <a:off x="2335213" y="1766070"/>
            <a:ext cx="0" cy="2925763"/>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8" name="Line 57"/>
          <p:cNvSpPr>
            <a:spLocks noChangeShapeType="1"/>
          </p:cNvSpPr>
          <p:nvPr/>
        </p:nvSpPr>
        <p:spPr bwMode="auto">
          <a:xfrm>
            <a:off x="2411413" y="2180408"/>
            <a:ext cx="238125"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9" name="Line 58"/>
          <p:cNvSpPr>
            <a:spLocks noChangeShapeType="1"/>
          </p:cNvSpPr>
          <p:nvPr/>
        </p:nvSpPr>
        <p:spPr bwMode="auto">
          <a:xfrm>
            <a:off x="2420938" y="4252095"/>
            <a:ext cx="228600"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6" name="Group 113"/>
          <p:cNvGrpSpPr/>
          <p:nvPr/>
        </p:nvGrpSpPr>
        <p:grpSpPr>
          <a:xfrm>
            <a:off x="3875179" y="2728622"/>
            <a:ext cx="1972080" cy="1007437"/>
            <a:chOff x="4088539" y="2987483"/>
            <a:chExt cx="1972080" cy="1007437"/>
          </a:xfrm>
        </p:grpSpPr>
        <p:pic>
          <p:nvPicPr>
            <p:cNvPr id="13319" name="Picture 57"/>
            <p:cNvPicPr>
              <a:picLocks noChangeAspect="1" noChangeArrowheads="1"/>
            </p:cNvPicPr>
            <p:nvPr/>
          </p:nvPicPr>
          <p:blipFill>
            <a:blip r:embed="rId6"/>
            <a:srcRect b="2772"/>
            <a:stretch>
              <a:fillRect/>
            </a:stretch>
          </p:blipFill>
          <p:spPr bwMode="auto">
            <a:xfrm>
              <a:off x="4088539" y="3278388"/>
              <a:ext cx="1972080" cy="716532"/>
            </a:xfrm>
            <a:prstGeom prst="rect">
              <a:avLst/>
            </a:prstGeom>
            <a:noFill/>
            <a:ln w="9525">
              <a:noFill/>
              <a:miter lim="800000"/>
              <a:headEnd/>
              <a:tailEnd/>
            </a:ln>
            <a:effectLst/>
          </p:spPr>
        </p:pic>
        <p:grpSp>
          <p:nvGrpSpPr>
            <p:cNvPr id="7" name="Group 73"/>
            <p:cNvGrpSpPr>
              <a:grpSpLocks/>
            </p:cNvGrpSpPr>
            <p:nvPr/>
          </p:nvGrpSpPr>
          <p:grpSpPr bwMode="auto">
            <a:xfrm>
              <a:off x="5336618" y="3397012"/>
              <a:ext cx="173041" cy="261907"/>
              <a:chOff x="-593" y="1751"/>
              <a:chExt cx="122" cy="186"/>
            </a:xfrm>
            <a:effectLst>
              <a:outerShdw blurRad="50800" dist="38100" dir="5400000" algn="t" rotWithShape="0">
                <a:prstClr val="black">
                  <a:alpha val="40000"/>
                </a:prstClr>
              </a:outerShdw>
            </a:effectLst>
          </p:grpSpPr>
          <p:sp>
            <p:nvSpPr>
              <p:cNvPr id="282" name="Rectangle 74"/>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83" name="Line 75"/>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4" name="Line 76"/>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5" name="Line 77"/>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8" name="Group 80"/>
            <p:cNvGrpSpPr>
              <a:grpSpLocks/>
            </p:cNvGrpSpPr>
            <p:nvPr/>
          </p:nvGrpSpPr>
          <p:grpSpPr bwMode="auto">
            <a:xfrm>
              <a:off x="5560460" y="3395426"/>
              <a:ext cx="173042" cy="261906"/>
              <a:chOff x="-593" y="1751"/>
              <a:chExt cx="122" cy="186"/>
            </a:xfrm>
            <a:effectLst>
              <a:outerShdw blurRad="50800" dist="38100" dir="5400000" algn="t" rotWithShape="0">
                <a:prstClr val="black">
                  <a:alpha val="40000"/>
                </a:prstClr>
              </a:outerShdw>
            </a:effectLst>
          </p:grpSpPr>
          <p:sp>
            <p:nvSpPr>
              <p:cNvPr id="276" name="Rectangle 81"/>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77" name="Line 82"/>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8" name="Line 83"/>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9" name="Line 84"/>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9" name="Group 71"/>
            <p:cNvGrpSpPr>
              <a:grpSpLocks/>
            </p:cNvGrpSpPr>
            <p:nvPr/>
          </p:nvGrpSpPr>
          <p:grpSpPr bwMode="auto">
            <a:xfrm>
              <a:off x="4371765" y="2987483"/>
              <a:ext cx="821114" cy="733336"/>
              <a:chOff x="-1798" y="2282"/>
              <a:chExt cx="708" cy="661"/>
            </a:xfrm>
            <a:effectLst>
              <a:outerShdw blurRad="50800" dist="38100" dir="5400000" algn="t" rotWithShape="0">
                <a:prstClr val="black">
                  <a:alpha val="40000"/>
                </a:prstClr>
              </a:outerShdw>
            </a:effectLst>
          </p:grpSpPr>
          <p:grpSp>
            <p:nvGrpSpPr>
              <p:cNvPr id="10" name="Group 72"/>
              <p:cNvGrpSpPr>
                <a:grpSpLocks/>
              </p:cNvGrpSpPr>
              <p:nvPr/>
            </p:nvGrpSpPr>
            <p:grpSpPr bwMode="auto">
              <a:xfrm>
                <a:off x="-1413" y="2469"/>
                <a:ext cx="323" cy="354"/>
                <a:chOff x="-1218" y="2142"/>
                <a:chExt cx="440" cy="481"/>
              </a:xfrm>
            </p:grpSpPr>
            <p:pic>
              <p:nvPicPr>
                <p:cNvPr id="13386" name="Picture 73"/>
                <p:cNvPicPr>
                  <a:picLocks noChangeAspect="1" noChangeArrowheads="1"/>
                </p:cNvPicPr>
                <p:nvPr/>
              </p:nvPicPr>
              <p:blipFill>
                <a:blip r:embed="rId7"/>
                <a:srcRect/>
                <a:stretch>
                  <a:fillRect/>
                </a:stretch>
              </p:blipFill>
              <p:spPr bwMode="auto">
                <a:xfrm>
                  <a:off x="-1148" y="2142"/>
                  <a:ext cx="219" cy="264"/>
                </a:xfrm>
                <a:prstGeom prst="rect">
                  <a:avLst/>
                </a:prstGeom>
                <a:noFill/>
                <a:ln w="9525">
                  <a:noFill/>
                  <a:miter lim="800000"/>
                  <a:headEnd/>
                  <a:tailEnd/>
                </a:ln>
              </p:spPr>
            </p:pic>
            <p:pic>
              <p:nvPicPr>
                <p:cNvPr id="13387" name="Picture 74"/>
                <p:cNvPicPr>
                  <a:picLocks noChangeAspect="1" noChangeArrowheads="1"/>
                </p:cNvPicPr>
                <p:nvPr/>
              </p:nvPicPr>
              <p:blipFill>
                <a:blip r:embed="rId7"/>
                <a:srcRect/>
                <a:stretch>
                  <a:fillRect/>
                </a:stretch>
              </p:blipFill>
              <p:spPr bwMode="auto">
                <a:xfrm>
                  <a:off x="-997" y="2219"/>
                  <a:ext cx="219" cy="264"/>
                </a:xfrm>
                <a:prstGeom prst="rect">
                  <a:avLst/>
                </a:prstGeom>
                <a:noFill/>
                <a:ln w="9525">
                  <a:noFill/>
                  <a:miter lim="800000"/>
                  <a:headEnd/>
                  <a:tailEnd/>
                </a:ln>
              </p:spPr>
            </p:pic>
            <p:pic>
              <p:nvPicPr>
                <p:cNvPr id="13388" name="Picture 75"/>
                <p:cNvPicPr>
                  <a:picLocks noChangeAspect="1" noChangeArrowheads="1"/>
                </p:cNvPicPr>
                <p:nvPr/>
              </p:nvPicPr>
              <p:blipFill>
                <a:blip r:embed="rId7"/>
                <a:srcRect/>
                <a:stretch>
                  <a:fillRect/>
                </a:stretch>
              </p:blipFill>
              <p:spPr bwMode="auto">
                <a:xfrm>
                  <a:off x="-1218" y="2282"/>
                  <a:ext cx="219" cy="264"/>
                </a:xfrm>
                <a:prstGeom prst="rect">
                  <a:avLst/>
                </a:prstGeom>
                <a:noFill/>
                <a:ln w="9525">
                  <a:noFill/>
                  <a:miter lim="800000"/>
                  <a:headEnd/>
                  <a:tailEnd/>
                </a:ln>
              </p:spPr>
            </p:pic>
            <p:pic>
              <p:nvPicPr>
                <p:cNvPr id="13389" name="Picture 76"/>
                <p:cNvPicPr>
                  <a:picLocks noChangeAspect="1" noChangeArrowheads="1"/>
                </p:cNvPicPr>
                <p:nvPr/>
              </p:nvPicPr>
              <p:blipFill>
                <a:blip r:embed="rId7"/>
                <a:srcRect/>
                <a:stretch>
                  <a:fillRect/>
                </a:stretch>
              </p:blipFill>
              <p:spPr bwMode="auto">
                <a:xfrm>
                  <a:off x="-1067" y="2359"/>
                  <a:ext cx="219" cy="264"/>
                </a:xfrm>
                <a:prstGeom prst="rect">
                  <a:avLst/>
                </a:prstGeom>
                <a:noFill/>
                <a:ln w="9525">
                  <a:noFill/>
                  <a:miter lim="800000"/>
                  <a:headEnd/>
                  <a:tailEnd/>
                </a:ln>
              </p:spPr>
            </p:pic>
          </p:grpSp>
          <p:pic>
            <p:nvPicPr>
              <p:cNvPr id="13385" name="Picture 77"/>
              <p:cNvPicPr>
                <a:picLocks noChangeAspect="1" noChangeArrowheads="1"/>
              </p:cNvPicPr>
              <p:nvPr/>
            </p:nvPicPr>
            <p:blipFill>
              <a:blip r:embed="rId8"/>
              <a:srcRect/>
              <a:stretch>
                <a:fillRect/>
              </a:stretch>
            </p:blipFill>
            <p:spPr bwMode="auto">
              <a:xfrm>
                <a:off x="-1798" y="2282"/>
                <a:ext cx="431" cy="661"/>
              </a:xfrm>
              <a:prstGeom prst="rect">
                <a:avLst/>
              </a:prstGeom>
              <a:noFill/>
              <a:ln w="9525">
                <a:noFill/>
                <a:miter lim="800000"/>
                <a:headEnd/>
                <a:tailEnd/>
              </a:ln>
            </p:spPr>
          </p:pic>
        </p:grpSp>
      </p:grpSp>
      <p:grpSp>
        <p:nvGrpSpPr>
          <p:cNvPr id="11" name="Group 117"/>
          <p:cNvGrpSpPr/>
          <p:nvPr/>
        </p:nvGrpSpPr>
        <p:grpSpPr>
          <a:xfrm>
            <a:off x="6686263" y="2032643"/>
            <a:ext cx="2222823" cy="795266"/>
            <a:chOff x="6179326" y="1831925"/>
            <a:chExt cx="2222823" cy="795266"/>
          </a:xfrm>
        </p:grpSpPr>
        <p:sp>
          <p:nvSpPr>
            <p:cNvPr id="142" name="TextBox 89"/>
            <p:cNvSpPr txBox="1">
              <a:spLocks noChangeArrowheads="1"/>
            </p:cNvSpPr>
            <p:nvPr/>
          </p:nvSpPr>
          <p:spPr bwMode="auto">
            <a:xfrm>
              <a:off x="7007225" y="1845445"/>
              <a:ext cx="1394924" cy="781746"/>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Disk-based </a:t>
              </a:r>
            </a:p>
            <a:p>
              <a:pPr eaLnBrk="0" hangingPunct="0">
                <a:lnSpc>
                  <a:spcPct val="80000"/>
                </a:lnSpc>
                <a:defRPr/>
              </a:pPr>
              <a:r>
                <a:rPr lang="en-US" sz="1600" b="1" dirty="0" smtClean="0">
                  <a:effectLst>
                    <a:outerShdw blurRad="38100" dist="38100" dir="2700000" algn="tl">
                      <a:srgbClr val="000000">
                        <a:alpha val="43137"/>
                      </a:srgbClr>
                    </a:outerShdw>
                  </a:effectLst>
                </a:rPr>
                <a:t>Recovery</a:t>
              </a:r>
              <a:r>
                <a:rPr lang="en-US" sz="1500" dirty="0" smtClean="0">
                  <a:latin typeface="Segoe UI" pitchFamily="34" charset="0"/>
                  <a:cs typeface="Segoe UI" pitchFamily="34" charset="0"/>
                </a:rPr>
                <a:t/>
              </a:r>
              <a:br>
                <a:rPr lang="en-US" sz="1500" dirty="0" smtClean="0">
                  <a:latin typeface="Segoe UI" pitchFamily="34" charset="0"/>
                  <a:cs typeface="Segoe UI" pitchFamily="34" charset="0"/>
                </a:rPr>
              </a:br>
              <a:r>
                <a:rPr lang="en-US" sz="1200" dirty="0" smtClean="0">
                  <a:effectLst>
                    <a:outerShdw blurRad="38100" dist="38100" dir="2700000" algn="tl">
                      <a:srgbClr val="000000">
                        <a:alpha val="43137"/>
                      </a:srgbClr>
                    </a:outerShdw>
                  </a:effectLst>
                </a:rPr>
                <a:t>Online Snapshots</a:t>
              </a:r>
              <a:br>
                <a:rPr lang="en-US" sz="12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(up to 512)</a:t>
              </a:r>
            </a:p>
          </p:txBody>
        </p:sp>
        <p:pic>
          <p:nvPicPr>
            <p:cNvPr id="13337" name="Picture 64"/>
            <p:cNvPicPr>
              <a:picLocks noChangeAspect="1" noChangeArrowheads="1"/>
            </p:cNvPicPr>
            <p:nvPr/>
          </p:nvPicPr>
          <p:blipFill>
            <a:blip r:embed="rId9"/>
            <a:srcRect/>
            <a:stretch>
              <a:fillRect/>
            </a:stretch>
          </p:blipFill>
          <p:spPr bwMode="auto">
            <a:xfrm>
              <a:off x="6179326" y="1831925"/>
              <a:ext cx="500074"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8" name="Picture 65"/>
            <p:cNvPicPr>
              <a:picLocks noChangeAspect="1" noChangeArrowheads="1"/>
            </p:cNvPicPr>
            <p:nvPr/>
          </p:nvPicPr>
          <p:blipFill>
            <a:blip r:embed="rId10"/>
            <a:srcRect/>
            <a:stretch>
              <a:fillRect/>
            </a:stretch>
          </p:blipFill>
          <p:spPr bwMode="auto">
            <a:xfrm>
              <a:off x="6263465" y="1927163"/>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9" name="Picture 66"/>
            <p:cNvPicPr>
              <a:picLocks noChangeAspect="1" noChangeArrowheads="1"/>
            </p:cNvPicPr>
            <p:nvPr/>
          </p:nvPicPr>
          <p:blipFill>
            <a:blip r:embed="rId11"/>
            <a:srcRect/>
            <a:stretch>
              <a:fillRect/>
            </a:stretch>
          </p:blipFill>
          <p:spPr bwMode="auto">
            <a:xfrm>
              <a:off x="6347605" y="2022402"/>
              <a:ext cx="501662" cy="3698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0" name="Picture 67"/>
            <p:cNvPicPr>
              <a:picLocks noChangeAspect="1" noChangeArrowheads="1"/>
            </p:cNvPicPr>
            <p:nvPr/>
          </p:nvPicPr>
          <p:blipFill>
            <a:blip r:embed="rId12"/>
            <a:srcRect/>
            <a:stretch>
              <a:fillRect/>
            </a:stretch>
          </p:blipFill>
          <p:spPr bwMode="auto">
            <a:xfrm>
              <a:off x="6431744" y="2119228"/>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1" name="Picture 68"/>
            <p:cNvPicPr>
              <a:picLocks noChangeAspect="1" noChangeArrowheads="1"/>
            </p:cNvPicPr>
            <p:nvPr/>
          </p:nvPicPr>
          <p:blipFill>
            <a:blip r:embed="rId13"/>
            <a:srcRect/>
            <a:stretch>
              <a:fillRect/>
            </a:stretch>
          </p:blipFill>
          <p:spPr bwMode="auto">
            <a:xfrm>
              <a:off x="6515884" y="2214467"/>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158" name="AutoShape 69"/>
          <p:cNvSpPr>
            <a:spLocks noChangeArrowheads="1"/>
          </p:cNvSpPr>
          <p:nvPr/>
        </p:nvSpPr>
        <p:spPr bwMode="auto">
          <a:xfrm rot="19799535">
            <a:off x="5630474" y="2791817"/>
            <a:ext cx="1122362" cy="418039"/>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59" name="AutoShape 69"/>
          <p:cNvSpPr>
            <a:spLocks noChangeArrowheads="1"/>
          </p:cNvSpPr>
          <p:nvPr/>
        </p:nvSpPr>
        <p:spPr bwMode="auto">
          <a:xfrm rot="5400000">
            <a:off x="6612028" y="3151319"/>
            <a:ext cx="1033347" cy="455002"/>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grpSp>
        <p:nvGrpSpPr>
          <p:cNvPr id="12" name="Group 133"/>
          <p:cNvGrpSpPr>
            <a:grpSpLocks/>
          </p:cNvGrpSpPr>
          <p:nvPr/>
        </p:nvGrpSpPr>
        <p:grpSpPr bwMode="auto">
          <a:xfrm>
            <a:off x="530511" y="1513154"/>
            <a:ext cx="1822311" cy="548574"/>
            <a:chOff x="564935" y="1726173"/>
            <a:chExt cx="1822267" cy="548640"/>
          </a:xfrm>
          <a:effectLst>
            <a:outerShdw blurRad="50800" dist="38100" dir="5400000" algn="t" rotWithShape="0">
              <a:prstClr val="black">
                <a:alpha val="40000"/>
              </a:prstClr>
            </a:outerShdw>
          </a:effectLst>
        </p:grpSpPr>
        <p:sp>
          <p:nvSpPr>
            <p:cNvPr id="194" name="Line 56"/>
            <p:cNvSpPr>
              <a:spLocks noChangeShapeType="1"/>
            </p:cNvSpPr>
            <p:nvPr/>
          </p:nvSpPr>
          <p:spPr bwMode="auto">
            <a:xfrm>
              <a:off x="2261800" y="1988143"/>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3" name="Group 137"/>
            <p:cNvGrpSpPr>
              <a:grpSpLocks/>
            </p:cNvGrpSpPr>
            <p:nvPr/>
          </p:nvGrpSpPr>
          <p:grpSpPr bwMode="auto">
            <a:xfrm>
              <a:off x="564935" y="1726173"/>
              <a:ext cx="1662042" cy="548640"/>
              <a:chOff x="294336" y="1502229"/>
              <a:chExt cx="1662042" cy="548640"/>
            </a:xfrm>
          </p:grpSpPr>
          <p:grpSp>
            <p:nvGrpSpPr>
              <p:cNvPr id="14" name="Group 133"/>
              <p:cNvGrpSpPr>
                <a:grpSpLocks noChangeAspect="1"/>
              </p:cNvGrpSpPr>
              <p:nvPr/>
            </p:nvGrpSpPr>
            <p:grpSpPr bwMode="auto">
              <a:xfrm>
                <a:off x="1499178" y="1502229"/>
                <a:ext cx="457200" cy="548640"/>
                <a:chOff x="3411960" y="1130170"/>
                <a:chExt cx="600143" cy="707962"/>
              </a:xfrm>
            </p:grpSpPr>
            <p:pic>
              <p:nvPicPr>
                <p:cNvPr id="13382" name="Picture 10" descr="Server"/>
                <p:cNvPicPr>
                  <a:picLocks noChangeAspect="1" noChangeArrowheads="1"/>
                </p:cNvPicPr>
                <p:nvPr/>
              </p:nvPicPr>
              <p:blipFill>
                <a:blip r:embed="rId14"/>
                <a:srcRect/>
                <a:stretch>
                  <a:fillRect/>
                </a:stretch>
              </p:blipFill>
              <p:spPr bwMode="auto">
                <a:xfrm>
                  <a:off x="3411960" y="1130170"/>
                  <a:ext cx="467172" cy="689299"/>
                </a:xfrm>
                <a:prstGeom prst="rect">
                  <a:avLst/>
                </a:prstGeom>
                <a:noFill/>
                <a:ln w="9525">
                  <a:noFill/>
                  <a:miter lim="800000"/>
                  <a:headEnd/>
                  <a:tailEnd/>
                </a:ln>
              </p:spPr>
            </p:pic>
            <p:pic>
              <p:nvPicPr>
                <p:cNvPr id="13383" name="Picture 10" descr="envelope email"/>
                <p:cNvPicPr>
                  <a:picLocks noChangeAspect="1" noChangeArrowheads="1"/>
                </p:cNvPicPr>
                <p:nvPr/>
              </p:nvPicPr>
              <p:blipFill>
                <a:blip r:embed="rId15"/>
                <a:srcRect/>
                <a:stretch>
                  <a:fillRect/>
                </a:stretch>
              </p:blipFill>
              <p:spPr bwMode="auto">
                <a:xfrm>
                  <a:off x="3718377" y="1467110"/>
                  <a:ext cx="293726" cy="371022"/>
                </a:xfrm>
                <a:prstGeom prst="rect">
                  <a:avLst/>
                </a:prstGeom>
                <a:noFill/>
                <a:ln w="9525">
                  <a:noFill/>
                  <a:miter lim="800000"/>
                  <a:headEnd/>
                  <a:tailEnd/>
                </a:ln>
              </p:spPr>
            </p:pic>
          </p:grpSp>
          <p:pic>
            <p:nvPicPr>
              <p:cNvPr id="13381" name="Picture 2" descr="D:\MyPictures\MediaBank\DPM v2 protected workload logos (Exchange, SQL, SharePoint, Virtual Server)\ExchSvr_bL.png"/>
              <p:cNvPicPr>
                <a:picLocks noChangeAspect="1" noChangeArrowheads="1"/>
              </p:cNvPicPr>
              <p:nvPr/>
            </p:nvPicPr>
            <p:blipFill>
              <a:blip r:embed="rId16">
                <a:lum bright="100000"/>
              </a:blip>
              <a:srcRect/>
              <a:stretch>
                <a:fillRect/>
              </a:stretch>
            </p:blipFill>
            <p:spPr bwMode="auto">
              <a:xfrm>
                <a:off x="294336" y="1699046"/>
                <a:ext cx="1127165" cy="223060"/>
              </a:xfrm>
              <a:prstGeom prst="rect">
                <a:avLst/>
              </a:prstGeom>
              <a:noFill/>
              <a:ln w="9525">
                <a:noFill/>
                <a:miter lim="800000"/>
                <a:headEnd/>
                <a:tailEnd/>
              </a:ln>
            </p:spPr>
          </p:pic>
        </p:grpSp>
      </p:grpSp>
      <p:grpSp>
        <p:nvGrpSpPr>
          <p:cNvPr id="15" name="Group 134"/>
          <p:cNvGrpSpPr>
            <a:grpSpLocks/>
          </p:cNvGrpSpPr>
          <p:nvPr/>
        </p:nvGrpSpPr>
        <p:grpSpPr bwMode="auto">
          <a:xfrm>
            <a:off x="908679" y="2178810"/>
            <a:ext cx="1399539" cy="548574"/>
            <a:chOff x="987697" y="2416633"/>
            <a:chExt cx="1399505" cy="548640"/>
          </a:xfrm>
          <a:effectLst>
            <a:outerShdw blurRad="50800" dist="38100" dir="5400000" algn="t" rotWithShape="0">
              <a:prstClr val="black">
                <a:alpha val="40000"/>
              </a:prstClr>
            </a:outerShdw>
          </a:effectLst>
        </p:grpSpPr>
        <p:sp>
          <p:nvSpPr>
            <p:cNvPr id="188" name="Line 55"/>
            <p:cNvSpPr>
              <a:spLocks noChangeShapeType="1"/>
            </p:cNvSpPr>
            <p:nvPr/>
          </p:nvSpPr>
          <p:spPr bwMode="auto">
            <a:xfrm>
              <a:off x="2261800" y="2617098"/>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6" name="Group 138"/>
            <p:cNvGrpSpPr>
              <a:grpSpLocks/>
            </p:cNvGrpSpPr>
            <p:nvPr/>
          </p:nvGrpSpPr>
          <p:grpSpPr bwMode="auto">
            <a:xfrm>
              <a:off x="987697" y="2416633"/>
              <a:ext cx="1262513" cy="548640"/>
              <a:chOff x="717098" y="2146041"/>
              <a:chExt cx="1262513" cy="548640"/>
            </a:xfrm>
          </p:grpSpPr>
          <p:grpSp>
            <p:nvGrpSpPr>
              <p:cNvPr id="17" name="Group 49"/>
              <p:cNvGrpSpPr>
                <a:grpSpLocks noChangeAspect="1"/>
              </p:cNvGrpSpPr>
              <p:nvPr/>
            </p:nvGrpSpPr>
            <p:grpSpPr bwMode="auto">
              <a:xfrm>
                <a:off x="1522411" y="2146041"/>
                <a:ext cx="457200" cy="548640"/>
                <a:chOff x="4506568" y="4752401"/>
                <a:chExt cx="762118" cy="946055"/>
              </a:xfrm>
            </p:grpSpPr>
            <p:pic>
              <p:nvPicPr>
                <p:cNvPr id="13376" name="Picture 21" descr="Server"/>
                <p:cNvPicPr>
                  <a:picLocks noChangeAspect="1" noChangeArrowheads="1"/>
                </p:cNvPicPr>
                <p:nvPr/>
              </p:nvPicPr>
              <p:blipFill>
                <a:blip r:embed="rId17"/>
                <a:srcRect/>
                <a:stretch>
                  <a:fillRect/>
                </a:stretch>
              </p:blipFill>
              <p:spPr bwMode="auto">
                <a:xfrm>
                  <a:off x="4506568" y="4752401"/>
                  <a:ext cx="631490" cy="932343"/>
                </a:xfrm>
                <a:prstGeom prst="rect">
                  <a:avLst/>
                </a:prstGeom>
                <a:noFill/>
                <a:ln w="9525">
                  <a:noFill/>
                  <a:miter lim="800000"/>
                  <a:headEnd/>
                  <a:tailEnd/>
                </a:ln>
              </p:spPr>
            </p:pic>
            <p:pic>
              <p:nvPicPr>
                <p:cNvPr id="13377" name="Picture 6" descr="Database blue"/>
                <p:cNvPicPr>
                  <a:picLocks noChangeAspect="1" noChangeArrowheads="1"/>
                </p:cNvPicPr>
                <p:nvPr/>
              </p:nvPicPr>
              <p:blipFill>
                <a:blip r:embed="rId18"/>
                <a:srcRect/>
                <a:stretch>
                  <a:fillRect/>
                </a:stretch>
              </p:blipFill>
              <p:spPr bwMode="auto">
                <a:xfrm>
                  <a:off x="4948917" y="5312910"/>
                  <a:ext cx="319769" cy="385546"/>
                </a:xfrm>
                <a:prstGeom prst="rect">
                  <a:avLst/>
                </a:prstGeom>
                <a:noFill/>
                <a:ln w="9525">
                  <a:noFill/>
                  <a:miter lim="800000"/>
                  <a:headEnd/>
                  <a:tailEnd/>
                </a:ln>
              </p:spPr>
            </p:pic>
          </p:grpSp>
          <p:pic>
            <p:nvPicPr>
              <p:cNvPr id="13375" name="Picture 3" descr="D:\MyPictures\MediaBank\DPM v2 protected workload logos (Exchange, SQL, SharePoint, Virtual Server)\SQL_bL.png"/>
              <p:cNvPicPr>
                <a:picLocks noChangeAspect="1" noChangeArrowheads="1"/>
              </p:cNvPicPr>
              <p:nvPr/>
            </p:nvPicPr>
            <p:blipFill>
              <a:blip r:embed="rId19">
                <a:lum bright="100000"/>
              </a:blip>
              <a:srcRect/>
              <a:stretch>
                <a:fillRect/>
              </a:stretch>
            </p:blipFill>
            <p:spPr bwMode="auto">
              <a:xfrm>
                <a:off x="717098" y="2323322"/>
                <a:ext cx="719816" cy="201191"/>
              </a:xfrm>
              <a:prstGeom prst="rect">
                <a:avLst/>
              </a:prstGeom>
              <a:noFill/>
              <a:ln w="9525">
                <a:noFill/>
                <a:miter lim="800000"/>
                <a:headEnd/>
                <a:tailEnd/>
              </a:ln>
            </p:spPr>
          </p:pic>
        </p:grpSp>
      </p:grpSp>
      <p:sp>
        <p:nvSpPr>
          <p:cNvPr id="182" name="Line 54"/>
          <p:cNvSpPr>
            <a:spLocks noChangeShapeType="1"/>
          </p:cNvSpPr>
          <p:nvPr/>
        </p:nvSpPr>
        <p:spPr bwMode="auto">
          <a:xfrm>
            <a:off x="2182813" y="3223395"/>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76" name="Line 53"/>
          <p:cNvSpPr>
            <a:spLocks noChangeShapeType="1"/>
          </p:cNvSpPr>
          <p:nvPr/>
        </p:nvSpPr>
        <p:spPr bwMode="auto">
          <a:xfrm>
            <a:off x="2182813" y="3801303"/>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8" name="Group 110"/>
          <p:cNvGrpSpPr/>
          <p:nvPr/>
        </p:nvGrpSpPr>
        <p:grpSpPr>
          <a:xfrm>
            <a:off x="492383" y="3548841"/>
            <a:ext cx="1690665" cy="548574"/>
            <a:chOff x="492383" y="3548841"/>
            <a:chExt cx="1690665" cy="548574"/>
          </a:xfrm>
        </p:grpSpPr>
        <p:grpSp>
          <p:nvGrpSpPr>
            <p:cNvPr id="19" name="Group 36"/>
            <p:cNvGrpSpPr>
              <a:grpSpLocks noChangeAspect="1"/>
            </p:cNvGrpSpPr>
            <p:nvPr/>
          </p:nvGrpSpPr>
          <p:grpSpPr bwMode="auto">
            <a:xfrm>
              <a:off x="1725837" y="3548841"/>
              <a:ext cx="457211" cy="548574"/>
              <a:chOff x="1785139" y="1127458"/>
              <a:chExt cx="749793" cy="946269"/>
            </a:xfrm>
          </p:grpSpPr>
          <p:pic>
            <p:nvPicPr>
              <p:cNvPr id="13364" name="Picture 21" descr="Server"/>
              <p:cNvPicPr>
                <a:picLocks noChangeAspect="1" noChangeArrowheads="1"/>
              </p:cNvPicPr>
              <p:nvPr/>
            </p:nvPicPr>
            <p:blipFill>
              <a:blip r:embed="rId17"/>
              <a:srcRect/>
              <a:stretch>
                <a:fillRect/>
              </a:stretch>
            </p:blipFill>
            <p:spPr bwMode="auto">
              <a:xfrm>
                <a:off x="1785139" y="1127458"/>
                <a:ext cx="631490" cy="932343"/>
              </a:xfrm>
              <a:prstGeom prst="rect">
                <a:avLst/>
              </a:prstGeom>
              <a:noFill/>
              <a:ln w="9525">
                <a:noFill/>
                <a:miter lim="800000"/>
                <a:headEnd/>
                <a:tailEnd/>
              </a:ln>
            </p:spPr>
          </p:pic>
          <p:pic>
            <p:nvPicPr>
              <p:cNvPr id="13365" name="Picture 10" descr="Folder"/>
              <p:cNvPicPr>
                <a:picLocks noChangeAspect="1" noChangeArrowheads="1"/>
              </p:cNvPicPr>
              <p:nvPr/>
            </p:nvPicPr>
            <p:blipFill>
              <a:blip r:embed="rId20"/>
              <a:srcRect/>
              <a:stretch>
                <a:fillRect/>
              </a:stretch>
            </p:blipFill>
            <p:spPr bwMode="auto">
              <a:xfrm>
                <a:off x="2213430" y="1643742"/>
                <a:ext cx="321502" cy="429985"/>
              </a:xfrm>
              <a:prstGeom prst="rect">
                <a:avLst/>
              </a:prstGeom>
              <a:noFill/>
              <a:ln w="9525">
                <a:noFill/>
                <a:miter lim="800000"/>
                <a:headEnd/>
                <a:tailEnd/>
              </a:ln>
            </p:spPr>
          </p:pic>
        </p:grpSp>
        <p:pic>
          <p:nvPicPr>
            <p:cNvPr id="13363" name="Picture 7" descr="D:\MyPictures\MediaBank\DPM v2 protected workload logos (Exchange, SQL, SharePoint, Virtual Server)\Virtual_05-R2_bL.png"/>
            <p:cNvPicPr>
              <a:picLocks noChangeAspect="1" noChangeArrowheads="1"/>
            </p:cNvPicPr>
            <p:nvPr/>
          </p:nvPicPr>
          <p:blipFill>
            <a:blip r:embed="rId21"/>
            <a:stretch>
              <a:fillRect/>
            </a:stretch>
          </p:blipFill>
          <p:spPr bwMode="auto">
            <a:xfrm>
              <a:off x="492383" y="3737910"/>
              <a:ext cx="1212630" cy="269095"/>
            </a:xfrm>
            <a:prstGeom prst="rect">
              <a:avLst/>
            </a:prstGeom>
            <a:noFill/>
            <a:ln w="9525">
              <a:noFill/>
              <a:miter lim="800000"/>
              <a:headEnd/>
              <a:tailEnd/>
            </a:ln>
          </p:spPr>
        </p:pic>
      </p:grpSp>
      <p:grpSp>
        <p:nvGrpSpPr>
          <p:cNvPr id="20" name="Group 114"/>
          <p:cNvGrpSpPr/>
          <p:nvPr/>
        </p:nvGrpSpPr>
        <p:grpSpPr>
          <a:xfrm>
            <a:off x="2430463" y="1804265"/>
            <a:ext cx="1666875" cy="982064"/>
            <a:chOff x="2430463" y="1581245"/>
            <a:chExt cx="1666875" cy="982064"/>
          </a:xfrm>
          <a:effectLst>
            <a:outerShdw blurRad="50800" dist="38100" dir="5400000" algn="t" rotWithShape="0">
              <a:prstClr val="black">
                <a:alpha val="40000"/>
              </a:prstClr>
            </a:outerShdw>
          </a:effectLst>
        </p:grpSpPr>
        <p:pic>
          <p:nvPicPr>
            <p:cNvPr id="13334" name="Picture 9"/>
            <p:cNvPicPr>
              <a:picLocks noChangeAspect="1" noChangeArrowheads="1"/>
            </p:cNvPicPr>
            <p:nvPr/>
          </p:nvPicPr>
          <p:blipFill>
            <a:blip r:embed="rId22"/>
            <a:srcRect/>
            <a:stretch>
              <a:fillRect/>
            </a:stretch>
          </p:blipFill>
          <p:spPr bwMode="auto">
            <a:xfrm>
              <a:off x="2742932" y="1581245"/>
              <a:ext cx="357196" cy="559806"/>
            </a:xfrm>
            <a:prstGeom prst="rect">
              <a:avLst/>
            </a:prstGeom>
            <a:noFill/>
            <a:ln w="9525">
              <a:noFill/>
              <a:miter lim="800000"/>
              <a:headEnd/>
              <a:tailEnd/>
            </a:ln>
          </p:spPr>
        </p:pic>
        <p:pic>
          <p:nvPicPr>
            <p:cNvPr id="13335" name="Picture 10"/>
            <p:cNvPicPr>
              <a:picLocks noChangeAspect="1" noChangeArrowheads="1"/>
            </p:cNvPicPr>
            <p:nvPr/>
          </p:nvPicPr>
          <p:blipFill>
            <a:blip r:embed="rId23"/>
            <a:srcRect/>
            <a:stretch>
              <a:fillRect/>
            </a:stretch>
          </p:blipFill>
          <p:spPr bwMode="auto">
            <a:xfrm>
              <a:off x="2944322" y="1873221"/>
              <a:ext cx="298416" cy="308555"/>
            </a:xfrm>
            <a:prstGeom prst="rect">
              <a:avLst/>
            </a:prstGeom>
            <a:noFill/>
            <a:ln w="9525">
              <a:noFill/>
              <a:miter lim="800000"/>
              <a:headEnd/>
              <a:tailEnd/>
            </a:ln>
          </p:spPr>
        </p:pic>
        <p:sp>
          <p:nvSpPr>
            <p:cNvPr id="164" name="Text Box 61"/>
            <p:cNvSpPr txBox="1">
              <a:spLocks noChangeArrowheads="1"/>
            </p:cNvSpPr>
            <p:nvPr/>
          </p:nvSpPr>
          <p:spPr bwMode="auto">
            <a:xfrm>
              <a:off x="2430463" y="2133097"/>
              <a:ext cx="1666875" cy="430212"/>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latin typeface="+mj-lt"/>
                  <a:cs typeface="+mn-cs"/>
                </a:rPr>
                <a:t>Active Directory®</a:t>
              </a:r>
            </a:p>
            <a:p>
              <a:pPr eaLnBrk="0" hangingPunct="0">
                <a:defRPr/>
              </a:pPr>
              <a:r>
                <a:rPr lang="en-US" sz="1100" dirty="0">
                  <a:latin typeface="+mj-lt"/>
                  <a:cs typeface="+mn-cs"/>
                </a:rPr>
                <a:t>System State</a:t>
              </a:r>
            </a:p>
          </p:txBody>
        </p:sp>
      </p:grpSp>
      <p:sp>
        <p:nvSpPr>
          <p:cNvPr id="165" name="Text Box 61"/>
          <p:cNvSpPr txBox="1">
            <a:spLocks noChangeArrowheads="1"/>
          </p:cNvSpPr>
          <p:nvPr/>
        </p:nvSpPr>
        <p:spPr bwMode="auto">
          <a:xfrm>
            <a:off x="2468563" y="4359837"/>
            <a:ext cx="2024062" cy="600075"/>
          </a:xfrm>
          <a:prstGeom prst="rect">
            <a:avLst/>
          </a:prstGeom>
          <a:noFill/>
          <a:ln w="9525">
            <a:noFill/>
            <a:miter lim="800000"/>
            <a:headEnd/>
            <a:tailEnd/>
          </a:ln>
          <a:effectLst>
            <a:outerShdw blurRad="50800" dist="38100" dir="5400000" algn="t" rotWithShape="0">
              <a:prstClr val="black">
                <a:alpha val="40000"/>
              </a:prstClr>
            </a:outerShdw>
          </a:effectLst>
        </p:spPr>
        <p:txBody>
          <a:bodyPr lIns="91435" tIns="45717" rIns="91435" bIns="45717">
            <a:spAutoFit/>
          </a:bodyPr>
          <a:lstStyle/>
          <a:p>
            <a:pPr eaLnBrk="0" hangingPunct="0">
              <a:defRPr/>
            </a:pPr>
            <a:r>
              <a:rPr lang="en-US" sz="1100" dirty="0">
                <a:latin typeface="+mj-lt"/>
                <a:cs typeface="+mn-cs"/>
              </a:rPr>
              <a:t>Windows Server 2003</a:t>
            </a:r>
          </a:p>
          <a:p>
            <a:pPr eaLnBrk="0" hangingPunct="0">
              <a:defRPr/>
            </a:pPr>
            <a:r>
              <a:rPr lang="en-US" sz="1100" dirty="0">
                <a:latin typeface="+mj-lt"/>
                <a:cs typeface="+mn-cs"/>
              </a:rPr>
              <a:t>Windows Server 2008</a:t>
            </a:r>
          </a:p>
          <a:p>
            <a:pPr eaLnBrk="0" hangingPunct="0">
              <a:defRPr/>
            </a:pPr>
            <a:r>
              <a:rPr lang="en-US" sz="1100" dirty="0">
                <a:latin typeface="+mj-lt"/>
                <a:cs typeface="+mn-cs"/>
              </a:rPr>
              <a:t>     </a:t>
            </a:r>
            <a:r>
              <a:rPr lang="en-US" sz="1000" i="1" dirty="0">
                <a:latin typeface="+mj-lt"/>
                <a:cs typeface="+mn-cs"/>
              </a:rPr>
              <a:t>file shares and directories</a:t>
            </a:r>
            <a:endParaRPr lang="en-US" sz="1100" i="1" dirty="0">
              <a:latin typeface="+mj-lt"/>
              <a:cs typeface="+mn-cs"/>
            </a:endParaRPr>
          </a:p>
        </p:txBody>
      </p:sp>
      <p:grpSp>
        <p:nvGrpSpPr>
          <p:cNvPr id="21" name="Group 147"/>
          <p:cNvGrpSpPr>
            <a:grpSpLocks/>
          </p:cNvGrpSpPr>
          <p:nvPr/>
        </p:nvGrpSpPr>
        <p:grpSpPr bwMode="auto">
          <a:xfrm>
            <a:off x="2636236" y="3767538"/>
            <a:ext cx="531860" cy="625086"/>
            <a:chOff x="2775251" y="1679417"/>
            <a:chExt cx="499794" cy="656679"/>
          </a:xfrm>
          <a:effectLst>
            <a:outerShdw blurRad="50800" dist="38100" dir="5400000" algn="t" rotWithShape="0">
              <a:prstClr val="black">
                <a:alpha val="40000"/>
              </a:prstClr>
            </a:outerShdw>
          </a:effectLst>
        </p:grpSpPr>
        <p:pic>
          <p:nvPicPr>
            <p:cNvPr id="13358" name="Picture 9"/>
            <p:cNvPicPr>
              <a:picLocks noChangeAspect="1" noChangeArrowheads="1"/>
            </p:cNvPicPr>
            <p:nvPr/>
          </p:nvPicPr>
          <p:blipFill>
            <a:blip r:embed="rId24"/>
            <a:srcRect/>
            <a:stretch>
              <a:fillRect/>
            </a:stretch>
          </p:blipFill>
          <p:spPr bwMode="auto">
            <a:xfrm>
              <a:off x="2775251" y="1679417"/>
              <a:ext cx="357187" cy="615950"/>
            </a:xfrm>
            <a:prstGeom prst="rect">
              <a:avLst/>
            </a:prstGeom>
            <a:noFill/>
            <a:ln w="9525">
              <a:noFill/>
              <a:miter lim="800000"/>
              <a:headEnd/>
              <a:tailEnd/>
            </a:ln>
          </p:spPr>
        </p:pic>
        <p:pic>
          <p:nvPicPr>
            <p:cNvPr id="13359" name="Picture 10"/>
            <p:cNvPicPr>
              <a:picLocks noChangeAspect="1" noChangeArrowheads="1"/>
            </p:cNvPicPr>
            <p:nvPr/>
          </p:nvPicPr>
          <p:blipFill>
            <a:blip r:embed="rId23"/>
            <a:srcRect/>
            <a:stretch>
              <a:fillRect/>
            </a:stretch>
          </p:blipFill>
          <p:spPr bwMode="auto">
            <a:xfrm>
              <a:off x="2976636" y="2027504"/>
              <a:ext cx="298409" cy="308592"/>
            </a:xfrm>
            <a:prstGeom prst="rect">
              <a:avLst/>
            </a:prstGeom>
            <a:noFill/>
            <a:ln w="9525">
              <a:noFill/>
              <a:miter lim="800000"/>
              <a:headEnd/>
              <a:tailEnd/>
            </a:ln>
          </p:spPr>
        </p:pic>
      </p:grpSp>
      <p:grpSp>
        <p:nvGrpSpPr>
          <p:cNvPr id="22" name="Group 137"/>
          <p:cNvGrpSpPr>
            <a:grpSpLocks/>
          </p:cNvGrpSpPr>
          <p:nvPr/>
        </p:nvGrpSpPr>
        <p:grpSpPr bwMode="auto">
          <a:xfrm>
            <a:off x="381281" y="4214496"/>
            <a:ext cx="1926944" cy="538332"/>
            <a:chOff x="460305" y="4488014"/>
            <a:chExt cx="1926897" cy="538397"/>
          </a:xfrm>
          <a:effectLst>
            <a:outerShdw blurRad="50800" dist="38100" dir="5400000" algn="t" rotWithShape="0">
              <a:prstClr val="black">
                <a:alpha val="40000"/>
              </a:prstClr>
            </a:outerShdw>
            <a:reflection blurRad="6350" stA="52000" endA="300" endPos="35000" dir="5400000" sy="-100000" algn="bl" rotWithShape="0"/>
          </a:effectLst>
        </p:grpSpPr>
        <p:sp>
          <p:nvSpPr>
            <p:cNvPr id="168" name="Line 52"/>
            <p:cNvSpPr>
              <a:spLocks noChangeShapeType="1"/>
            </p:cNvSpPr>
            <p:nvPr/>
          </p:nvSpPr>
          <p:spPr bwMode="auto">
            <a:xfrm>
              <a:off x="2261800" y="4671259"/>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23" name="Group 130"/>
            <p:cNvGrpSpPr>
              <a:grpSpLocks/>
            </p:cNvGrpSpPr>
            <p:nvPr/>
          </p:nvGrpSpPr>
          <p:grpSpPr bwMode="auto">
            <a:xfrm>
              <a:off x="460305" y="4488014"/>
              <a:ext cx="1847467" cy="538397"/>
              <a:chOff x="460305" y="4320056"/>
              <a:chExt cx="1847467" cy="538397"/>
            </a:xfrm>
          </p:grpSpPr>
          <p:sp>
            <p:nvSpPr>
              <p:cNvPr id="170" name="Text Box 61"/>
              <p:cNvSpPr txBox="1">
                <a:spLocks noChangeArrowheads="1"/>
              </p:cNvSpPr>
              <p:nvPr/>
            </p:nvSpPr>
            <p:spPr bwMode="auto">
              <a:xfrm>
                <a:off x="460031" y="4395338"/>
                <a:ext cx="1238220" cy="430265"/>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dirty="0">
                    <a:latin typeface="+mj-lt"/>
                    <a:cs typeface="+mn-cs"/>
                  </a:rPr>
                  <a:t>Windows XP</a:t>
                </a:r>
              </a:p>
              <a:p>
                <a:pPr algn="r" eaLnBrk="0" hangingPunct="0">
                  <a:defRPr/>
                </a:pPr>
                <a:r>
                  <a:rPr lang="en-US" sz="1100" dirty="0">
                    <a:latin typeface="+mj-lt"/>
                    <a:cs typeface="+mn-cs"/>
                  </a:rPr>
                  <a:t>Windows Vista</a:t>
                </a:r>
              </a:p>
            </p:txBody>
          </p:sp>
          <p:grpSp>
            <p:nvGrpSpPr>
              <p:cNvPr id="24" name="Group 129"/>
              <p:cNvGrpSpPr>
                <a:grpSpLocks/>
              </p:cNvGrpSpPr>
              <p:nvPr/>
            </p:nvGrpSpPr>
            <p:grpSpPr bwMode="auto">
              <a:xfrm>
                <a:off x="1690485" y="4320056"/>
                <a:ext cx="617287" cy="538397"/>
                <a:chOff x="1634499" y="4767944"/>
                <a:chExt cx="617287" cy="538397"/>
              </a:xfrm>
            </p:grpSpPr>
            <p:pic>
              <p:nvPicPr>
                <p:cNvPr id="13356" name="Picture 48"/>
                <p:cNvPicPr>
                  <a:picLocks noChangeAspect="1" noChangeArrowheads="1"/>
                </p:cNvPicPr>
                <p:nvPr/>
              </p:nvPicPr>
              <p:blipFill>
                <a:blip r:embed="rId25"/>
                <a:srcRect/>
                <a:stretch>
                  <a:fillRect/>
                </a:stretch>
              </p:blipFill>
              <p:spPr bwMode="auto">
                <a:xfrm>
                  <a:off x="1634499" y="4767944"/>
                  <a:ext cx="486651" cy="521675"/>
                </a:xfrm>
                <a:prstGeom prst="rect">
                  <a:avLst/>
                </a:prstGeom>
                <a:noFill/>
                <a:ln w="9525">
                  <a:noFill/>
                  <a:miter lim="800000"/>
                  <a:headEnd/>
                  <a:tailEnd/>
                </a:ln>
              </p:spPr>
            </p:pic>
            <p:pic>
              <p:nvPicPr>
                <p:cNvPr id="13357" name="Picture 10"/>
                <p:cNvPicPr>
                  <a:picLocks noChangeAspect="1" noChangeArrowheads="1"/>
                </p:cNvPicPr>
                <p:nvPr/>
              </p:nvPicPr>
              <p:blipFill>
                <a:blip r:embed="rId23"/>
                <a:srcRect/>
                <a:stretch>
                  <a:fillRect/>
                </a:stretch>
              </p:blipFill>
              <p:spPr bwMode="auto">
                <a:xfrm>
                  <a:off x="1953377" y="4997749"/>
                  <a:ext cx="298409" cy="308592"/>
                </a:xfrm>
                <a:prstGeom prst="rect">
                  <a:avLst/>
                </a:prstGeom>
                <a:noFill/>
                <a:ln w="9525">
                  <a:noFill/>
                  <a:miter lim="800000"/>
                  <a:headEnd/>
                  <a:tailEnd/>
                </a:ln>
              </p:spPr>
            </p:pic>
          </p:grpSp>
        </p:grpSp>
      </p:grpSp>
      <p:grpSp>
        <p:nvGrpSpPr>
          <p:cNvPr id="25" name="Group 116"/>
          <p:cNvGrpSpPr/>
          <p:nvPr/>
        </p:nvGrpSpPr>
        <p:grpSpPr>
          <a:xfrm>
            <a:off x="520392" y="2844466"/>
            <a:ext cx="1657809" cy="587293"/>
            <a:chOff x="609600" y="2809478"/>
            <a:chExt cx="1570891" cy="509847"/>
          </a:xfrm>
          <a:effectLst>
            <a:outerShdw blurRad="50800" dist="38100" dir="5400000" algn="t" rotWithShape="0">
              <a:prstClr val="black">
                <a:alpha val="40000"/>
              </a:prstClr>
            </a:outerShdw>
          </a:effectLst>
        </p:grpSpPr>
        <p:grpSp>
          <p:nvGrpSpPr>
            <p:cNvPr id="26" name="Group 50"/>
            <p:cNvGrpSpPr>
              <a:grpSpLocks noChangeAspect="1"/>
            </p:cNvGrpSpPr>
            <p:nvPr/>
          </p:nvGrpSpPr>
          <p:grpSpPr bwMode="auto">
            <a:xfrm>
              <a:off x="1751452" y="2809478"/>
              <a:ext cx="429039" cy="509847"/>
              <a:chOff x="6466893" y="4937964"/>
              <a:chExt cx="690416" cy="866523"/>
            </a:xfrm>
          </p:grpSpPr>
          <p:pic>
            <p:nvPicPr>
              <p:cNvPr id="13370" name="Picture 21" descr="Server"/>
              <p:cNvPicPr>
                <a:picLocks noChangeAspect="1" noChangeArrowheads="1"/>
              </p:cNvPicPr>
              <p:nvPr/>
            </p:nvPicPr>
            <p:blipFill>
              <a:blip r:embed="rId17"/>
              <a:srcRect/>
              <a:stretch>
                <a:fillRect/>
              </a:stretch>
            </p:blipFill>
            <p:spPr bwMode="auto">
              <a:xfrm>
                <a:off x="6466893" y="4937964"/>
                <a:ext cx="568133" cy="866523"/>
              </a:xfrm>
              <a:prstGeom prst="rect">
                <a:avLst/>
              </a:prstGeom>
              <a:noFill/>
              <a:ln w="9525">
                <a:noFill/>
                <a:miter lim="800000"/>
                <a:headEnd/>
                <a:tailEnd/>
              </a:ln>
            </p:spPr>
          </p:pic>
          <p:pic>
            <p:nvPicPr>
              <p:cNvPr id="13371" name="Picture 8" descr="database purple"/>
              <p:cNvPicPr>
                <a:picLocks noChangeAspect="1" noChangeArrowheads="1"/>
              </p:cNvPicPr>
              <p:nvPr/>
            </p:nvPicPr>
            <p:blipFill>
              <a:blip r:embed="rId26"/>
              <a:srcRect/>
              <a:stretch>
                <a:fillRect/>
              </a:stretch>
            </p:blipFill>
            <p:spPr bwMode="auto">
              <a:xfrm>
                <a:off x="6868897" y="5407505"/>
                <a:ext cx="288412" cy="394580"/>
              </a:xfrm>
              <a:prstGeom prst="rect">
                <a:avLst/>
              </a:prstGeom>
              <a:noFill/>
              <a:ln w="9525">
                <a:noFill/>
                <a:miter lim="800000"/>
                <a:headEnd/>
                <a:tailEnd/>
              </a:ln>
            </p:spPr>
          </p:pic>
        </p:grpSp>
        <p:pic>
          <p:nvPicPr>
            <p:cNvPr id="116" name="Picture 115" descr="SharePoint_Prod_Tech_bw.png"/>
            <p:cNvPicPr>
              <a:picLocks noChangeAspect="1"/>
            </p:cNvPicPr>
            <p:nvPr/>
          </p:nvPicPr>
          <p:blipFill>
            <a:blip r:embed="rId27" cstate="print">
              <a:lum bright="100000"/>
            </a:blip>
            <a:stretch>
              <a:fillRect/>
            </a:stretch>
          </p:blipFill>
          <p:spPr>
            <a:xfrm>
              <a:off x="609600" y="2925882"/>
              <a:ext cx="1194892" cy="360013"/>
            </a:xfrm>
            <a:prstGeom prst="rect">
              <a:avLst/>
            </a:prstGeom>
          </p:spPr>
        </p:pic>
      </p:grpSp>
      <p:sp>
        <p:nvSpPr>
          <p:cNvPr id="136" name="AutoShape 65"/>
          <p:cNvSpPr>
            <a:spLocks noChangeArrowheads="1"/>
          </p:cNvSpPr>
          <p:nvPr/>
        </p:nvSpPr>
        <p:spPr bwMode="auto">
          <a:xfrm>
            <a:off x="2403476" y="2992268"/>
            <a:ext cx="1685064" cy="493087"/>
          </a:xfrm>
          <a:prstGeom prst="rightArrow">
            <a:avLst>
              <a:gd name="adj1" fmla="val 59620"/>
              <a:gd name="adj2" fmla="val 10218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1200"/>
              </a:spcBef>
              <a:spcAft>
                <a:spcPts val="600"/>
              </a:spcAft>
              <a:buClr>
                <a:srgbClr val="FFFFFF"/>
              </a:buClr>
              <a:buSzPct val="95000"/>
              <a:tabLst>
                <a:tab pos="514476" algn="l"/>
              </a:tabLst>
              <a:defRPr/>
            </a:pPr>
            <a:r>
              <a:rPr lang="en-GB" altLang="zh-CN" sz="11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Up to Every 15 minutes</a:t>
            </a:r>
          </a:p>
        </p:txBody>
      </p:sp>
      <p:sp>
        <p:nvSpPr>
          <p:cNvPr id="141" name="Right Arrow 88"/>
          <p:cNvSpPr>
            <a:spLocks noChangeArrowheads="1"/>
          </p:cNvSpPr>
          <p:nvPr/>
        </p:nvSpPr>
        <p:spPr bwMode="auto">
          <a:xfrm rot="2021172">
            <a:off x="5615377" y="3602878"/>
            <a:ext cx="1154862" cy="431992"/>
          </a:xfrm>
          <a:prstGeom prst="rightArrow">
            <a:avLst>
              <a:gd name="adj1" fmla="val 64315"/>
              <a:gd name="adj2" fmla="val 100943"/>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19" name="Rounded Rectangle 118"/>
          <p:cNvSpPr/>
          <p:nvPr/>
        </p:nvSpPr>
        <p:spPr>
          <a:xfrm>
            <a:off x="1409699" y="5139190"/>
            <a:ext cx="6317665" cy="550770"/>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230188"/>
            <a:ext cx="8382000" cy="609398"/>
          </a:xfrm>
        </p:spPr>
        <p:txBody>
          <a:bodyPr/>
          <a:lstStyle/>
          <a:p>
            <a:r>
              <a:rPr sz="4400"/>
              <a:t>Hyper-V Host-based Protection</a:t>
            </a:r>
            <a:endParaRPr lang="en-US" sz="4400" dirty="0" smtClean="0"/>
          </a:p>
        </p:txBody>
      </p:sp>
      <p:sp>
        <p:nvSpPr>
          <p:cNvPr id="26" name="TextBox 9"/>
          <p:cNvSpPr txBox="1">
            <a:spLocks noChangeArrowheads="1"/>
          </p:cNvSpPr>
          <p:nvPr/>
        </p:nvSpPr>
        <p:spPr bwMode="auto">
          <a:xfrm>
            <a:off x="906933" y="1449553"/>
            <a:ext cx="1913395" cy="1173214"/>
          </a:xfrm>
          <a:prstGeom prst="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buClr>
                <a:schemeClr val="tx2"/>
              </a:buClr>
              <a:defRPr/>
            </a:pPr>
            <a:endPar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a:p>
            <a:pPr algn="ctr">
              <a:lnSpc>
                <a:spcPct val="80000"/>
              </a:lnSpc>
              <a:buClr>
                <a:schemeClr val="tx2"/>
              </a:buClr>
              <a:defRPr/>
            </a:pPr>
            <a:endPar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a:p>
            <a:pPr algn="ctr">
              <a:lnSpc>
                <a:spcPct val="80000"/>
              </a:lnSpc>
              <a:buClr>
                <a:schemeClr val="tx2"/>
              </a:buClr>
              <a:defRPr/>
            </a:pPr>
            <a:r>
              <a:rPr lang="en-US" altLang="zh-CN"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Windows Server </a:t>
            </a:r>
          </a:p>
          <a:p>
            <a:pPr algn="ctr">
              <a:lnSpc>
                <a:spcPct val="80000"/>
              </a:lnSpc>
              <a:buClr>
                <a:schemeClr val="tx2"/>
              </a:buClr>
              <a:defRPr/>
            </a:pPr>
            <a:r>
              <a:rPr lang="en-US" altLang="zh-CN" sz="1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2003</a:t>
            </a:r>
          </a:p>
        </p:txBody>
      </p:sp>
      <p:sp>
        <p:nvSpPr>
          <p:cNvPr id="27" name="TextBox 9"/>
          <p:cNvSpPr txBox="1">
            <a:spLocks noChangeArrowheads="1"/>
          </p:cNvSpPr>
          <p:nvPr/>
        </p:nvSpPr>
        <p:spPr bwMode="auto">
          <a:xfrm>
            <a:off x="1267387" y="1555435"/>
            <a:ext cx="1192945" cy="338548"/>
          </a:xfrm>
          <a:prstGeom prst="rect">
            <a:avLst/>
          </a:prstGeom>
          <a:noFill/>
          <a:ln w="12700">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buClr>
                <a:schemeClr val="tx2"/>
              </a:buClr>
              <a:defRPr/>
            </a:pPr>
            <a:r>
              <a:rPr lang="en-US" altLang="zh-CN" sz="2000" spc="-100" dirty="0">
                <a:ln w="3175">
                  <a:noFill/>
                </a:ln>
                <a:solidFill>
                  <a:schemeClr val="tx1"/>
                </a:solidFill>
                <a:effectLst>
                  <a:outerShdw blurRad="152400" dist="38100" dir="5400000" algn="t" rotWithShape="0">
                    <a:prstClr val="black">
                      <a:alpha val="70000"/>
                    </a:prstClr>
                  </a:outerShdw>
                </a:effectLst>
                <a:cs typeface="Arial" charset="0"/>
              </a:rPr>
              <a:t>SQL2005</a:t>
            </a:r>
          </a:p>
        </p:txBody>
      </p:sp>
      <p:cxnSp>
        <p:nvCxnSpPr>
          <p:cNvPr id="17" name="Straight Connector 16"/>
          <p:cNvCxnSpPr/>
          <p:nvPr/>
        </p:nvCxnSpPr>
        <p:spPr>
          <a:xfrm rot="16200000" flipV="1">
            <a:off x="2112427" y="2933884"/>
            <a:ext cx="621184" cy="3200"/>
          </a:xfrm>
          <a:prstGeom prst="line">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w="5715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a:stCxn id="22" idx="0"/>
          </p:cNvCxnSpPr>
          <p:nvPr/>
        </p:nvCxnSpPr>
        <p:spPr>
          <a:xfrm rot="5400000" flipH="1" flipV="1">
            <a:off x="981885" y="2946737"/>
            <a:ext cx="641326" cy="1958"/>
          </a:xfrm>
          <a:prstGeom prst="line">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w="5715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cxnSp>
      <p:sp>
        <p:nvSpPr>
          <p:cNvPr id="22" name="Flowchart: Magnetic Disk 21"/>
          <p:cNvSpPr/>
          <p:nvPr/>
        </p:nvSpPr>
        <p:spPr bwMode="auto">
          <a:xfrm>
            <a:off x="906933" y="2986778"/>
            <a:ext cx="789270" cy="844799"/>
          </a:xfrm>
          <a:prstGeom prst="flowChartMagneticDisk">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buClr>
                <a:schemeClr val="tx2"/>
              </a:buClr>
              <a:defRPr/>
            </a:pPr>
            <a:endPar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25" name="Flowchart: Magnetic Disk 24"/>
          <p:cNvSpPr/>
          <p:nvPr/>
        </p:nvSpPr>
        <p:spPr bwMode="auto">
          <a:xfrm>
            <a:off x="2028908" y="2986778"/>
            <a:ext cx="791420" cy="844799"/>
          </a:xfrm>
          <a:prstGeom prst="flowChartMagneticDisk">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buClr>
                <a:schemeClr val="tx2"/>
              </a:buClr>
              <a:defRPr/>
            </a:pPr>
            <a:endPar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grpSp>
        <p:nvGrpSpPr>
          <p:cNvPr id="2" name="Group 22"/>
          <p:cNvGrpSpPr/>
          <p:nvPr/>
        </p:nvGrpSpPr>
        <p:grpSpPr>
          <a:xfrm>
            <a:off x="3926437" y="2043137"/>
            <a:ext cx="4893713" cy="2321123"/>
            <a:chOff x="4334107" y="2170772"/>
            <a:chExt cx="4070753" cy="2321123"/>
          </a:xfrm>
        </p:grpSpPr>
        <p:sp>
          <p:nvSpPr>
            <p:cNvPr id="32" name="Rounded Rectangle 31"/>
            <p:cNvSpPr/>
            <p:nvPr/>
          </p:nvSpPr>
          <p:spPr bwMode="auto">
            <a:xfrm>
              <a:off x="4334107" y="2170772"/>
              <a:ext cx="4070753" cy="2321123"/>
            </a:xfrm>
            <a:prstGeom prst="roundRect">
              <a:avLst>
                <a:gd name="adj" fmla="val 1335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400" b="1" dirty="0" smtClean="0">
                  <a:solidFill>
                    <a:schemeClr val="tx1"/>
                  </a:solidFill>
                  <a:effectLst>
                    <a:outerShdw blurRad="38100" dist="38100" dir="2700000" algn="tl">
                      <a:srgbClr val="000000">
                        <a:alpha val="43137"/>
                      </a:srgbClr>
                    </a:outerShdw>
                  </a:effectLst>
                </a:rPr>
                <a:t>No downtime</a:t>
              </a: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400" b="1" dirty="0" smtClean="0">
                  <a:solidFill>
                    <a:schemeClr val="tx1"/>
                  </a:solidFill>
                  <a:effectLst>
                    <a:outerShdw blurRad="38100" dist="38100" dir="2700000" algn="tl">
                      <a:srgbClr val="000000">
                        <a:alpha val="43137"/>
                      </a:srgbClr>
                    </a:outerShdw>
                  </a:effectLst>
                </a:rPr>
                <a:t>Recursive VSS consistency</a:t>
              </a:r>
            </a:p>
            <a:p>
              <a:pPr marL="400050" marR="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400" b="1" dirty="0" smtClean="0">
                  <a:solidFill>
                    <a:schemeClr val="tx1"/>
                  </a:solidFill>
                  <a:effectLst>
                    <a:outerShdw blurRad="38100" dist="38100" dir="2700000" algn="tl">
                      <a:srgbClr val="000000">
                        <a:alpha val="43137"/>
                      </a:srgbClr>
                    </a:outerShdw>
                  </a:effectLst>
                </a:rPr>
                <a:t>DPM 2007 SP1 supports Hyper-V hosts</a:t>
              </a:r>
            </a:p>
          </p:txBody>
        </p:sp>
        <p:sp>
          <p:nvSpPr>
            <p:cNvPr id="14" name="Rounded Rectangle 13"/>
            <p:cNvSpPr/>
            <p:nvPr/>
          </p:nvSpPr>
          <p:spPr>
            <a:xfrm>
              <a:off x="4390029" y="2245495"/>
              <a:ext cx="3943522" cy="550770"/>
            </a:xfrm>
            <a:prstGeom prst="roundRect">
              <a:avLst>
                <a:gd name="adj" fmla="val 39624"/>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0" name="Rounded Rectangle 19"/>
          <p:cNvSpPr/>
          <p:nvPr/>
        </p:nvSpPr>
        <p:spPr bwMode="auto">
          <a:xfrm>
            <a:off x="655320" y="3885272"/>
            <a:ext cx="2461260" cy="2660308"/>
          </a:xfrm>
          <a:prstGeom prst="roundRect">
            <a:avLst>
              <a:gd name="adj" fmla="val 984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oAutofit/>
          </a:bodyPr>
          <a:lstStyle/>
          <a:p>
            <a:pPr marL="228600" lvl="1" indent="-228600" fontAlgn="base">
              <a:lnSpc>
                <a:spcPct val="80000"/>
              </a:lnSpc>
              <a:spcBef>
                <a:spcPts val="600"/>
              </a:spcBef>
              <a:buClr>
                <a:srgbClr val="FFFFFF"/>
              </a:buClr>
              <a:buSzPct val="80000"/>
              <a:buBlip>
                <a:blip r:embed="rId3"/>
              </a:buBlip>
              <a:tabLst>
                <a:tab pos="514476" algn="l"/>
              </a:tabLst>
              <a:defRPr/>
            </a:pPr>
            <a:endPar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18" name="Picture 11" descr="Supercomputer2"/>
          <p:cNvPicPr>
            <a:picLocks noChangeAspect="1" noChangeArrowheads="1"/>
          </p:cNvPicPr>
          <p:nvPr/>
        </p:nvPicPr>
        <p:blipFill>
          <a:blip r:embed="rId4">
            <a:lum contrast="20000"/>
          </a:blip>
          <a:stretch>
            <a:fillRect/>
          </a:stretch>
        </p:blipFill>
        <p:spPr bwMode="auto">
          <a:xfrm>
            <a:off x="1197812" y="4503166"/>
            <a:ext cx="1391193" cy="1860659"/>
          </a:xfrm>
          <a:prstGeom prst="rect">
            <a:avLst/>
          </a:prstGeom>
          <a:noFill/>
          <a:ln>
            <a:noFill/>
          </a:ln>
          <a:effectLst>
            <a:outerShdw blurRad="304800" sx="102000" sy="102000" algn="ctr" rotWithShape="0">
              <a:prstClr val="black">
                <a:alpha val="84000"/>
              </a:prstClr>
            </a:outerShdw>
          </a:effectLst>
        </p:spPr>
      </p:pic>
      <p:pic>
        <p:nvPicPr>
          <p:cNvPr id="24" name="Picture 23" descr="WS08-HypeV_h_rgb_r.png"/>
          <p:cNvPicPr>
            <a:picLocks noChangeAspect="1"/>
          </p:cNvPicPr>
          <p:nvPr/>
        </p:nvPicPr>
        <p:blipFill>
          <a:blip r:embed="rId5"/>
          <a:stretch>
            <a:fillRect/>
          </a:stretch>
        </p:blipFill>
        <p:spPr>
          <a:xfrm>
            <a:off x="861432" y="4059044"/>
            <a:ext cx="2092748" cy="4644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34463" y="1508759"/>
            <a:ext cx="6069185" cy="1356361"/>
            <a:chOff x="234463" y="1508759"/>
            <a:chExt cx="6069185" cy="1356361"/>
          </a:xfrm>
        </p:grpSpPr>
        <p:sp>
          <p:nvSpPr>
            <p:cNvPr id="44"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Right Arrow 69"/>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rgbClr val="FFC00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System State daily … DPM</a:t>
              </a:r>
            </a:p>
          </p:txBody>
        </p:sp>
        <p:sp>
          <p:nvSpPr>
            <p:cNvPr id="36" name="Right Arrow 35"/>
            <p:cNvSpPr/>
            <p:nvPr/>
          </p:nvSpPr>
          <p:spPr bwMode="auto">
            <a:xfrm>
              <a:off x="1141359" y="1508760"/>
              <a:ext cx="3200400" cy="434070"/>
            </a:xfrm>
            <a:prstGeom prst="rightArrow">
              <a:avLst>
                <a:gd name="adj1" fmla="val 100000"/>
                <a:gd name="adj2" fmla="val 50000"/>
              </a:avLst>
            </a:prstGeom>
            <a:gradFill rotWithShape="1">
              <a:gsLst>
                <a:gs pos="0">
                  <a:schemeClr val="bg1">
                    <a:alpha val="0"/>
                  </a:schemeClr>
                </a:gs>
                <a:gs pos="100000">
                  <a:srgbClr val="FFC00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P2V – Physical to Virtual weekly … VMM</a:t>
              </a:r>
            </a:p>
          </p:txBody>
        </p:sp>
      </p:grpSp>
      <p:grpSp>
        <p:nvGrpSpPr>
          <p:cNvPr id="3" name="Group 41"/>
          <p:cNvGrpSpPr/>
          <p:nvPr/>
        </p:nvGrpSpPr>
        <p:grpSpPr>
          <a:xfrm>
            <a:off x="6393180" y="2414612"/>
            <a:ext cx="2461260" cy="3170848"/>
            <a:chOff x="6515100" y="2650832"/>
            <a:chExt cx="2461260" cy="2888908"/>
          </a:xfrm>
        </p:grpSpPr>
        <p:grpSp>
          <p:nvGrpSpPr>
            <p:cNvPr id="5" name="Group 40"/>
            <p:cNvGrpSpPr/>
            <p:nvPr/>
          </p:nvGrpSpPr>
          <p:grpSpPr>
            <a:xfrm>
              <a:off x="6515100" y="2650832"/>
              <a:ext cx="2461260" cy="2888908"/>
              <a:chOff x="6515100" y="2650832"/>
              <a:chExt cx="2461260" cy="2888908"/>
            </a:xfrm>
          </p:grpSpPr>
          <p:sp>
            <p:nvSpPr>
              <p:cNvPr id="39" name="Rounded Rectangle 38"/>
              <p:cNvSpPr/>
              <p:nvPr/>
            </p:nvSpPr>
            <p:spPr bwMode="auto">
              <a:xfrm>
                <a:off x="6515100" y="2650832"/>
                <a:ext cx="2461260" cy="2888908"/>
              </a:xfrm>
              <a:prstGeom prst="roundRect">
                <a:avLst>
                  <a:gd name="adj" fmla="val 984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oAutofit/>
              </a:bodyPr>
              <a:lstStyle/>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solidFill>
                      <a:schemeClr val="tx1"/>
                    </a:solidFill>
                    <a:effectLst>
                      <a:outerShdw blurRad="38100" dist="38100" dir="2700000" algn="tl">
                        <a:srgbClr val="000000">
                          <a:alpha val="43137"/>
                        </a:srgbClr>
                      </a:outerShdw>
                    </a:effectLst>
                  </a:rPr>
                  <a:t>Hyper-V</a:t>
                </a:r>
              </a:p>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solidFill>
                      <a:schemeClr val="tx1"/>
                    </a:solidFill>
                    <a:effectLst>
                      <a:outerShdw blurRad="38100" dist="38100" dir="2700000" algn="tl">
                        <a:srgbClr val="000000">
                          <a:alpha val="43137"/>
                        </a:srgbClr>
                      </a:outerShdw>
                    </a:effectLst>
                  </a:rPr>
                  <a:t>VMM 2008</a:t>
                </a:r>
              </a:p>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solidFill>
                      <a:schemeClr val="tx1"/>
                    </a:solidFill>
                    <a:effectLst>
                      <a:outerShdw blurRad="38100" dist="38100" dir="2700000" algn="tl">
                        <a:srgbClr val="000000">
                          <a:alpha val="43137"/>
                        </a:srgbClr>
                      </a:outerShdw>
                    </a:effectLst>
                  </a:rPr>
                  <a:t>DPM 2007 SP1</a:t>
                </a:r>
              </a:p>
            </p:txBody>
          </p:sp>
          <p:sp>
            <p:nvSpPr>
              <p:cNvPr id="40" name="Rounded Rectangle 39"/>
              <p:cNvSpPr/>
              <p:nvPr/>
            </p:nvSpPr>
            <p:spPr>
              <a:xfrm>
                <a:off x="6553200" y="2716030"/>
                <a:ext cx="2377440" cy="435504"/>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4" name="Picture 11" descr="Supercomputer2"/>
            <p:cNvPicPr>
              <a:picLocks noChangeAspect="1" noChangeArrowheads="1"/>
            </p:cNvPicPr>
            <p:nvPr/>
          </p:nvPicPr>
          <p:blipFill>
            <a:blip r:embed="rId4">
              <a:lum contrast="20000"/>
            </a:blip>
            <a:stretch>
              <a:fillRect/>
            </a:stretch>
          </p:blipFill>
          <p:spPr bwMode="auto">
            <a:xfrm>
              <a:off x="7057592" y="3727527"/>
              <a:ext cx="1391193" cy="1695216"/>
            </a:xfrm>
            <a:prstGeom prst="rect">
              <a:avLst/>
            </a:prstGeom>
            <a:noFill/>
            <a:ln>
              <a:noFill/>
            </a:ln>
            <a:effectLst>
              <a:outerShdw blurRad="304800" sx="102000" sy="102000" algn="ctr" rotWithShape="0">
                <a:prstClr val="black">
                  <a:alpha val="84000"/>
                </a:prstClr>
              </a:outerShdw>
            </a:effectLst>
          </p:spPr>
        </p:pic>
      </p:grpSp>
      <p:sp>
        <p:nvSpPr>
          <p:cNvPr id="1026" name="computr4"/>
          <p:cNvSpPr>
            <a:spLocks noEditPoints="1" noChangeArrowheads="1"/>
          </p:cNvSpPr>
          <p:nvPr/>
        </p:nvSpPr>
        <p:spPr bwMode="auto">
          <a:xfrm>
            <a:off x="410549" y="1663501"/>
            <a:ext cx="518284" cy="84685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27"/>
          <p:cNvGrpSpPr/>
          <p:nvPr/>
        </p:nvGrpSpPr>
        <p:grpSpPr>
          <a:xfrm>
            <a:off x="5441576" y="2099268"/>
            <a:ext cx="645459" cy="765973"/>
            <a:chOff x="5441576" y="2287157"/>
            <a:chExt cx="645459" cy="896469"/>
          </a:xfrm>
          <a:effectLst>
            <a:outerShdw blurRad="50800" dist="38100" dir="5400000" algn="t" rotWithShape="0">
              <a:prstClr val="black">
                <a:alpha val="40000"/>
              </a:prstClr>
            </a:outerShdw>
          </a:effectLst>
        </p:grpSpPr>
        <p:sp>
          <p:nvSpPr>
            <p:cNvPr id="24" name="Flowchart: Magnetic Disk 23"/>
            <p:cNvSpPr/>
            <p:nvPr/>
          </p:nvSpPr>
          <p:spPr bwMode="auto">
            <a:xfrm>
              <a:off x="5526740" y="2726425"/>
              <a:ext cx="475130" cy="457201"/>
            </a:xfrm>
            <a:prstGeom prst="flowChartMagneticDisk">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R="0" indent="0" algn="ctr">
                <a:lnSpc>
                  <a:spcPct val="80000"/>
                </a:lnSpc>
                <a:buClr>
                  <a:schemeClr val="tx2"/>
                </a:buClr>
                <a:buSzTx/>
                <a:buFontTx/>
                <a:buNone/>
                <a:tabLst/>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2" name="Flowchart: Magnetic Disk 71"/>
            <p:cNvSpPr/>
            <p:nvPr/>
          </p:nvSpPr>
          <p:spPr bwMode="auto">
            <a:xfrm>
              <a:off x="5441576" y="2287157"/>
              <a:ext cx="645459" cy="770965"/>
            </a:xfrm>
            <a:prstGeom prst="flowChartMagneticDisk">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R="0" indent="0" algn="ctr">
                <a:lnSpc>
                  <a:spcPct val="80000"/>
                </a:lnSpc>
                <a:buClr>
                  <a:schemeClr val="tx2"/>
                </a:buClr>
                <a:buSzTx/>
                <a:buFontTx/>
                <a:buNone/>
                <a:tabLst/>
                <a:defRPr/>
              </a:pPr>
              <a:r>
                <a:rPr lang="en-US" altLang="zh-CN" sz="1200" b="1" dirty="0" smtClean="0">
                  <a:solidFill>
                    <a:schemeClr val="tx1"/>
                  </a:solidFill>
                  <a:effectLst>
                    <a:outerShdw blurRad="139700" dist="38100" dir="2700000" algn="tl">
                      <a:srgbClr val="000000">
                        <a:alpha val="86000"/>
                      </a:srgbClr>
                    </a:outerShdw>
                  </a:effectLst>
                </a:rPr>
                <a:t>SVR1</a:t>
              </a:r>
            </a:p>
            <a:p>
              <a:pPr marR="0" indent="0" algn="ctr">
                <a:lnSpc>
                  <a:spcPct val="80000"/>
                </a:lnSpc>
                <a:buClr>
                  <a:schemeClr val="tx2"/>
                </a:buClr>
                <a:buSzTx/>
                <a:buFontTx/>
                <a:buNone/>
                <a:tabLst/>
                <a:defRPr/>
              </a:pPr>
              <a:r>
                <a:rPr lang="en-US" altLang="zh-CN" sz="1200" b="1" dirty="0" smtClean="0">
                  <a:solidFill>
                    <a:schemeClr val="tx1"/>
                  </a:solidFill>
                  <a:effectLst>
                    <a:outerShdw blurRad="139700" dist="38100" dir="2700000" algn="tl">
                      <a:srgbClr val="000000">
                        <a:alpha val="86000"/>
                      </a:srgbClr>
                    </a:outerShdw>
                  </a:effectLst>
                </a:rPr>
                <a:t>data</a:t>
              </a:r>
            </a:p>
          </p:txBody>
        </p:sp>
      </p:grpSp>
      <p:grpSp>
        <p:nvGrpSpPr>
          <p:cNvPr id="7" name="Group 36"/>
          <p:cNvGrpSpPr/>
          <p:nvPr/>
        </p:nvGrpSpPr>
        <p:grpSpPr>
          <a:xfrm>
            <a:off x="234463" y="3096206"/>
            <a:ext cx="6069185" cy="1405204"/>
            <a:chOff x="234463" y="3096206"/>
            <a:chExt cx="6069185" cy="1405204"/>
          </a:xfrm>
        </p:grpSpPr>
        <p:grpSp>
          <p:nvGrpSpPr>
            <p:cNvPr id="8" name="Group 48"/>
            <p:cNvGrpSpPr/>
            <p:nvPr/>
          </p:nvGrpSpPr>
          <p:grpSpPr>
            <a:xfrm>
              <a:off x="234463" y="3135629"/>
              <a:ext cx="6069185" cy="1356361"/>
              <a:chOff x="234463" y="1508759"/>
              <a:chExt cx="6069185" cy="1356361"/>
            </a:xfrm>
          </p:grpSpPr>
          <p:sp>
            <p:nvSpPr>
              <p:cNvPr id="50"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1" name="Right Arrow 50"/>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rgbClr val="92D05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System State daily … DPM</a:t>
                </a:r>
              </a:p>
            </p:txBody>
          </p:sp>
          <p:sp>
            <p:nvSpPr>
              <p:cNvPr id="52" name="Right Arrow 51"/>
              <p:cNvSpPr/>
              <p:nvPr/>
            </p:nvSpPr>
            <p:spPr bwMode="auto">
              <a:xfrm>
                <a:off x="1141359" y="1508760"/>
                <a:ext cx="3200400" cy="434070"/>
              </a:xfrm>
              <a:prstGeom prst="rightArrow">
                <a:avLst>
                  <a:gd name="adj1" fmla="val 100000"/>
                  <a:gd name="adj2" fmla="val 50000"/>
                </a:avLst>
              </a:prstGeom>
              <a:gradFill rotWithShape="1">
                <a:gsLst>
                  <a:gs pos="0">
                    <a:schemeClr val="bg1">
                      <a:alpha val="0"/>
                    </a:schemeClr>
                  </a:gs>
                  <a:gs pos="100000">
                    <a:srgbClr val="92D05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effectLst>
                      <a:outerShdw blurRad="152400" dist="38100" dir="5400000" algn="t" rotWithShape="0">
                        <a:prstClr val="black">
                          <a:alpha val="70000"/>
                        </a:prstClr>
                      </a:outerShdw>
                    </a:effectLst>
                    <a:cs typeface="Arial" charset="0"/>
                  </a:rPr>
                  <a:t>P2V – Physical to Virtual weekly … VMM</a:t>
                </a:r>
              </a:p>
            </p:txBody>
          </p:sp>
        </p:grpSp>
        <p:sp>
          <p:nvSpPr>
            <p:cNvPr id="1027" name="computr1"/>
            <p:cNvSpPr>
              <a:spLocks noEditPoints="1" noChangeArrowheads="1"/>
            </p:cNvSpPr>
            <p:nvPr/>
          </p:nvSpPr>
          <p:spPr bwMode="auto">
            <a:xfrm>
              <a:off x="366671" y="3274068"/>
              <a:ext cx="618211" cy="76376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200">
                <a:solidFill>
                  <a:schemeClr val="bg1"/>
                </a:solidFill>
                <a:latin typeface="Segoe" pitchFamily="34" charset="0"/>
              </a:endParaRPr>
            </a:p>
          </p:txBody>
        </p:sp>
        <p:grpSp>
          <p:nvGrpSpPr>
            <p:cNvPr id="9" name="Group 28"/>
            <p:cNvGrpSpPr/>
            <p:nvPr/>
          </p:nvGrpSpPr>
          <p:grpSpPr>
            <a:xfrm>
              <a:off x="5441576" y="3735441"/>
              <a:ext cx="645459" cy="765969"/>
              <a:chOff x="5441576" y="3945632"/>
              <a:chExt cx="645459" cy="896465"/>
            </a:xfrm>
            <a:effectLst>
              <a:outerShdw blurRad="50800" dist="38100" dir="5400000" algn="t" rotWithShape="0">
                <a:prstClr val="black">
                  <a:alpha val="40000"/>
                </a:prstClr>
              </a:outerShdw>
            </a:effectLst>
          </p:grpSpPr>
          <p:sp>
            <p:nvSpPr>
              <p:cNvPr id="26" name="Flowchart: Magnetic Disk 25"/>
              <p:cNvSpPr/>
              <p:nvPr/>
            </p:nvSpPr>
            <p:spPr bwMode="auto">
              <a:xfrm>
                <a:off x="5526740" y="4384896"/>
                <a:ext cx="475130" cy="457201"/>
              </a:xfrm>
              <a:prstGeom prst="flowChartMagneticDisk">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endParaRPr lang="en-US" altLang="zh-CN"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8" name="Flowchart: Magnetic Disk 77"/>
              <p:cNvSpPr/>
              <p:nvPr/>
            </p:nvSpPr>
            <p:spPr bwMode="auto">
              <a:xfrm>
                <a:off x="5441576" y="3945632"/>
                <a:ext cx="645459" cy="770965"/>
              </a:xfrm>
              <a:prstGeom prst="flowChartMagneticDisk">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r>
                  <a:rPr lang="en-US" altLang="zh-CN" sz="1200" b="1" dirty="0" smtClean="0">
                    <a:solidFill>
                      <a:schemeClr val="tx1"/>
                    </a:solidFill>
                    <a:effectLst>
                      <a:outerShdw blurRad="139700" dist="38100" dir="2700000" algn="tl">
                        <a:srgbClr val="000000">
                          <a:alpha val="86000"/>
                        </a:srgbClr>
                      </a:outerShdw>
                    </a:effectLst>
                  </a:rPr>
                  <a:t>SVR2</a:t>
                </a:r>
              </a:p>
              <a:p>
                <a:pPr algn="ctr">
                  <a:lnSpc>
                    <a:spcPct val="80000"/>
                  </a:lnSpc>
                  <a:buClr>
                    <a:schemeClr val="tx2"/>
                  </a:buClr>
                  <a:defRPr/>
                </a:pPr>
                <a:r>
                  <a:rPr lang="en-US" altLang="zh-CN" sz="1200" b="1" dirty="0" smtClean="0">
                    <a:solidFill>
                      <a:schemeClr val="tx1"/>
                    </a:solidFill>
                    <a:effectLst>
                      <a:outerShdw blurRad="139700" dist="38100" dir="2700000" algn="tl">
                        <a:srgbClr val="000000">
                          <a:alpha val="86000"/>
                        </a:srgbClr>
                      </a:outerShdw>
                    </a:effectLst>
                  </a:rPr>
                  <a:t>data</a:t>
                </a:r>
              </a:p>
              <a:p>
                <a:pPr marR="0" indent="0" algn="ctr">
                  <a:lnSpc>
                    <a:spcPct val="80000"/>
                  </a:lnSpc>
                  <a:buClr>
                    <a:schemeClr val="tx2"/>
                  </a:buClr>
                  <a:buSzTx/>
                  <a:buFontTx/>
                  <a:buNone/>
                  <a:tabLst/>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grpSp>
        <p:sp>
          <p:nvSpPr>
            <p:cNvPr id="33" name="TextBox 9"/>
            <p:cNvSpPr txBox="1">
              <a:spLocks noChangeArrowheads="1"/>
            </p:cNvSpPr>
            <p:nvPr/>
          </p:nvSpPr>
          <p:spPr bwMode="auto">
            <a:xfrm>
              <a:off x="4397261" y="3096206"/>
              <a:ext cx="722376" cy="517009"/>
            </a:xfrm>
            <a:prstGeom prst="roundRect">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algn="ctr" fontAlgn="base">
                <a:lnSpc>
                  <a:spcPct val="80000"/>
                </a:lnSpc>
                <a:spcBef>
                  <a:spcPct val="0"/>
                </a:spcBef>
                <a:spcAft>
                  <a:spcPts val="600"/>
                </a:spcAft>
                <a:buClr>
                  <a:schemeClr val="tx2"/>
                </a:buClr>
                <a:defRPr/>
              </a:pPr>
              <a:r>
                <a:rPr lang="en-US" altLang="zh-CN" sz="1200" b="1" dirty="0" smtClean="0">
                  <a:solidFill>
                    <a:schemeClr val="tx1"/>
                  </a:solidFill>
                  <a:effectLst>
                    <a:outerShdw blurRad="139700" dist="38100" dir="2700000" algn="tl">
                      <a:srgbClr val="000000">
                        <a:alpha val="86000"/>
                      </a:srgbClr>
                    </a:outerShdw>
                  </a:effectLst>
                </a:rPr>
                <a:t>Svr2</a:t>
              </a:r>
            </a:p>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sp>
        <p:nvSpPr>
          <p:cNvPr id="34" name="TextBox 9"/>
          <p:cNvSpPr txBox="1">
            <a:spLocks noChangeArrowheads="1"/>
          </p:cNvSpPr>
          <p:nvPr/>
        </p:nvSpPr>
        <p:spPr bwMode="auto">
          <a:xfrm>
            <a:off x="4397261" y="1465172"/>
            <a:ext cx="722376" cy="517009"/>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indent="-342900" algn="ctr" fontAlgn="base">
              <a:lnSpc>
                <a:spcPct val="80000"/>
              </a:lnSpc>
              <a:spcBef>
                <a:spcPct val="0"/>
              </a:spcBef>
              <a:spcAft>
                <a:spcPts val="600"/>
              </a:spcAft>
              <a:buClr>
                <a:schemeClr val="tx2"/>
              </a:buClr>
              <a:defRPr/>
            </a:pPr>
            <a:r>
              <a:rPr lang="en-US" altLang="zh-CN" sz="1200" b="1" dirty="0" smtClean="0">
                <a:solidFill>
                  <a:schemeClr val="tx1"/>
                </a:solidFill>
                <a:effectLst>
                  <a:outerShdw blurRad="139700" dist="38100" dir="2700000" algn="tl">
                    <a:srgbClr val="000000">
                      <a:alpha val="86000"/>
                    </a:srgbClr>
                  </a:outerShdw>
                </a:effectLst>
              </a:rPr>
              <a:t>Svr1</a:t>
            </a:r>
          </a:p>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nvGrpSpPr>
          <p:cNvPr id="10" name="Group 44"/>
          <p:cNvGrpSpPr/>
          <p:nvPr/>
        </p:nvGrpSpPr>
        <p:grpSpPr>
          <a:xfrm>
            <a:off x="234463" y="4717931"/>
            <a:ext cx="6069185" cy="1400929"/>
            <a:chOff x="234463" y="4717931"/>
            <a:chExt cx="6069185" cy="1400929"/>
          </a:xfrm>
        </p:grpSpPr>
        <p:grpSp>
          <p:nvGrpSpPr>
            <p:cNvPr id="11" name="Group 52"/>
            <p:cNvGrpSpPr/>
            <p:nvPr/>
          </p:nvGrpSpPr>
          <p:grpSpPr>
            <a:xfrm>
              <a:off x="234463" y="4762499"/>
              <a:ext cx="6069185" cy="1356361"/>
              <a:chOff x="234463" y="1508759"/>
              <a:chExt cx="6069185" cy="1356361"/>
            </a:xfrm>
          </p:grpSpPr>
          <p:sp>
            <p:nvSpPr>
              <p:cNvPr id="54"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5" name="Right Arrow 54"/>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chemeClr val="bg2">
                      <a:lumMod val="60000"/>
                      <a:lumOff val="40000"/>
                      <a:alpha val="5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effectLst>
                      <a:outerShdw blurRad="152400" dist="38100" dir="5400000" algn="t" rotWithShape="0">
                        <a:prstClr val="black">
                          <a:alpha val="70000"/>
                        </a:prstClr>
                      </a:outerShdw>
                    </a:effectLst>
                    <a:cs typeface="Arial" charset="0"/>
                  </a:rPr>
                  <a:t>System State daily … DPM</a:t>
                </a:r>
              </a:p>
            </p:txBody>
          </p:sp>
          <p:sp>
            <p:nvSpPr>
              <p:cNvPr id="56" name="Right Arrow 55"/>
              <p:cNvSpPr/>
              <p:nvPr/>
            </p:nvSpPr>
            <p:spPr bwMode="auto">
              <a:xfrm>
                <a:off x="1141360" y="1508760"/>
                <a:ext cx="3202040" cy="434070"/>
              </a:xfrm>
              <a:prstGeom prst="rightArrow">
                <a:avLst>
                  <a:gd name="adj1" fmla="val 100000"/>
                  <a:gd name="adj2" fmla="val 50000"/>
                </a:avLst>
              </a:prstGeom>
              <a:gradFill rotWithShape="1">
                <a:gsLst>
                  <a:gs pos="0">
                    <a:schemeClr val="bg1">
                      <a:alpha val="0"/>
                    </a:schemeClr>
                  </a:gs>
                  <a:gs pos="100000">
                    <a:schemeClr val="bg2">
                      <a:lumMod val="60000"/>
                      <a:lumOff val="40000"/>
                      <a:alpha val="5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effectLst>
                      <a:outerShdw blurRad="152400" dist="38100" dir="5400000" algn="t" rotWithShape="0">
                        <a:prstClr val="black">
                          <a:alpha val="70000"/>
                        </a:prstClr>
                      </a:outerShdw>
                    </a:effectLst>
                    <a:cs typeface="Arial" charset="0"/>
                  </a:rPr>
                  <a:t>P2V – Physical to Virtual weekly … VMM</a:t>
                </a:r>
              </a:p>
            </p:txBody>
          </p:sp>
        </p:grpSp>
        <p:sp>
          <p:nvSpPr>
            <p:cNvPr id="1028" name="tower"/>
            <p:cNvSpPr>
              <a:spLocks noEditPoints="1" noChangeArrowheads="1"/>
            </p:cNvSpPr>
            <p:nvPr/>
          </p:nvSpPr>
          <p:spPr bwMode="auto">
            <a:xfrm>
              <a:off x="406618" y="4904020"/>
              <a:ext cx="527238" cy="8948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200">
                <a:solidFill>
                  <a:schemeClr val="bg1"/>
                </a:solidFill>
                <a:latin typeface="Segoe" pitchFamily="34" charset="0"/>
              </a:endParaRPr>
            </a:p>
          </p:txBody>
        </p:sp>
        <p:grpSp>
          <p:nvGrpSpPr>
            <p:cNvPr id="12" name="Group 29"/>
            <p:cNvGrpSpPr/>
            <p:nvPr/>
          </p:nvGrpSpPr>
          <p:grpSpPr>
            <a:xfrm>
              <a:off x="5441576" y="5310835"/>
              <a:ext cx="645459" cy="777545"/>
              <a:chOff x="5441576" y="5639970"/>
              <a:chExt cx="645459" cy="910013"/>
            </a:xfrm>
            <a:effectLst>
              <a:outerShdw blurRad="50800" dist="38100" dir="5400000" algn="t" rotWithShape="0">
                <a:prstClr val="black">
                  <a:alpha val="40000"/>
                </a:prstClr>
              </a:outerShdw>
            </a:effectLst>
          </p:grpSpPr>
          <p:sp>
            <p:nvSpPr>
              <p:cNvPr id="27" name="Flowchart: Magnetic Disk 26"/>
              <p:cNvSpPr/>
              <p:nvPr/>
            </p:nvSpPr>
            <p:spPr bwMode="auto">
              <a:xfrm>
                <a:off x="5541608" y="6092782"/>
                <a:ext cx="475130" cy="457201"/>
              </a:xfrm>
              <a:prstGeom prst="flowChartMagneticDisk">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81" name="Flowchart: Magnetic Disk 80"/>
              <p:cNvSpPr/>
              <p:nvPr/>
            </p:nvSpPr>
            <p:spPr bwMode="auto">
              <a:xfrm>
                <a:off x="5441576" y="5639970"/>
                <a:ext cx="645459" cy="770965"/>
              </a:xfrm>
              <a:prstGeom prst="flowChartMagneticDisk">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r>
                  <a:rPr lang="en-US" altLang="zh-CN" sz="1200" b="1" dirty="0" smtClean="0">
                    <a:solidFill>
                      <a:schemeClr val="tx1"/>
                    </a:solidFill>
                    <a:effectLst>
                      <a:outerShdw blurRad="139700" dist="38100" dir="2700000" algn="tl">
                        <a:srgbClr val="000000">
                          <a:alpha val="86000"/>
                        </a:srgbClr>
                      </a:outerShdw>
                    </a:effectLst>
                  </a:rPr>
                  <a:t>SVR3 data</a:t>
                </a:r>
              </a:p>
            </p:txBody>
          </p:sp>
        </p:grpSp>
        <p:sp>
          <p:nvSpPr>
            <p:cNvPr id="35" name="TextBox 9"/>
            <p:cNvSpPr txBox="1">
              <a:spLocks noChangeArrowheads="1"/>
            </p:cNvSpPr>
            <p:nvPr/>
          </p:nvSpPr>
          <p:spPr bwMode="auto">
            <a:xfrm>
              <a:off x="4397261" y="4717931"/>
              <a:ext cx="722376" cy="517009"/>
            </a:xfrm>
            <a:prstGeom prst="roundRect">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algn="ctr" fontAlgn="base">
                <a:lnSpc>
                  <a:spcPct val="80000"/>
                </a:lnSpc>
                <a:spcBef>
                  <a:spcPct val="0"/>
                </a:spcBef>
                <a:spcAft>
                  <a:spcPts val="600"/>
                </a:spcAft>
                <a:buClr>
                  <a:schemeClr val="tx2"/>
                </a:buClr>
                <a:defRPr/>
              </a:pPr>
              <a:r>
                <a:rPr lang="en-US" altLang="zh-CN" sz="1200" b="1" dirty="0" smtClean="0">
                  <a:solidFill>
                    <a:schemeClr val="tx1"/>
                  </a:solidFill>
                  <a:effectLst>
                    <a:outerShdw blurRad="139700" dist="38100" dir="2700000" algn="tl">
                      <a:srgbClr val="000000">
                        <a:alpha val="86000"/>
                      </a:srgbClr>
                    </a:outerShdw>
                  </a:effectLst>
                </a:rPr>
                <a:t>Svr3</a:t>
              </a:r>
            </a:p>
            <a:p>
              <a:pPr indent="-342900" algn="ctr" fontAlgn="base">
                <a:lnSpc>
                  <a:spcPct val="80000"/>
                </a:lnSpc>
                <a:spcBef>
                  <a:spcPct val="0"/>
                </a:spcBef>
                <a:spcAft>
                  <a:spcPts val="600"/>
                </a:spcAft>
                <a:buClr>
                  <a:schemeClr val="tx2"/>
                </a:buClr>
                <a:defRPr/>
              </a:pPr>
              <a:endParaRPr lang="en-US" sz="1400" b="1" spc="-50" dirty="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sp>
        <p:nvSpPr>
          <p:cNvPr id="43" name="Title 42"/>
          <p:cNvSpPr>
            <a:spLocks noGrp="1"/>
          </p:cNvSpPr>
          <p:nvPr>
            <p:ph type="title"/>
          </p:nvPr>
        </p:nvSpPr>
        <p:spPr>
          <a:xfrm>
            <a:off x="381000" y="230188"/>
            <a:ext cx="8382000" cy="609398"/>
          </a:xfrm>
        </p:spPr>
        <p:txBody>
          <a:bodyPr/>
          <a:lstStyle/>
          <a:p>
            <a:r>
              <a:rPr sz="4400" smtClean="0"/>
              <a:t>Disaster Recovery Staging</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r>
              <a:rPr sz="4400" smtClean="0"/>
              <a:t>Demonstration</a:t>
            </a:r>
            <a:endParaRPr lang="en-US" sz="4400" dirty="0"/>
          </a:p>
        </p:txBody>
      </p:sp>
      <p:sp>
        <p:nvSpPr>
          <p:cNvPr id="4" name="Text Placeholder 3"/>
          <p:cNvSpPr>
            <a:spLocks noGrp="1"/>
          </p:cNvSpPr>
          <p:nvPr>
            <p:ph type="body" sz="quarter" idx="10"/>
          </p:nvPr>
        </p:nvSpPr>
        <p:spPr>
          <a:xfrm>
            <a:off x="381000" y="1411552"/>
            <a:ext cx="8382000" cy="923330"/>
          </a:xfrm>
        </p:spPr>
        <p:txBody>
          <a:bodyPr/>
          <a:lstStyle/>
          <a:p>
            <a:r>
              <a:rPr lang="en-US" sz="3000" dirty="0" smtClean="0"/>
              <a:t>System Center Virtual Machine Manager 2008</a:t>
            </a:r>
          </a:p>
          <a:p>
            <a:r>
              <a:rPr lang="en-US" sz="3000" dirty="0" smtClean="0"/>
              <a:t>System Center Operations Manager 2007 SP1</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2952" y="1143000"/>
            <a:ext cx="8058614" cy="4223010"/>
          </a:xfrm>
          <a:prstGeom prst="roundRect">
            <a:avLst>
              <a:gd name="adj" fmla="val 6741"/>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spAutoFit/>
          </a:bodyPr>
          <a:lstStyle/>
          <a:p>
            <a:pPr marL="280988" indent="-280988" defTabSz="914327">
              <a:lnSpc>
                <a:spcPct val="90000"/>
              </a:lnSpc>
              <a:spcBef>
                <a:spcPts val="0"/>
              </a:spcBef>
              <a:spcAft>
                <a:spcPts val="600"/>
              </a:spcAft>
              <a:buClr>
                <a:schemeClr val="tx2"/>
              </a:buClr>
              <a:buSzPct val="95000"/>
              <a:buBlip>
                <a:blip r:embed="rId3"/>
              </a:buBlip>
              <a:defRPr/>
            </a:pPr>
            <a:r>
              <a:rPr lang="en-US" sz="2000" b="1" dirty="0" smtClean="0"/>
              <a:t>The System Center Server Management Suite Enterprise is the solution for virtualization management</a:t>
            </a:r>
          </a:p>
          <a:p>
            <a:pPr marL="571500" lvl="1" indent="-228600">
              <a:lnSpc>
                <a:spcPct val="90000"/>
              </a:lnSpc>
              <a:spcBef>
                <a:spcPts val="0"/>
              </a:spcBef>
              <a:spcAft>
                <a:spcPts val="600"/>
              </a:spcAft>
              <a:buClr>
                <a:schemeClr val="tx2"/>
              </a:buClr>
              <a:buSzPct val="80000"/>
              <a:buBlip>
                <a:blip r:embed="rId4"/>
              </a:buBlip>
              <a:defRPr/>
            </a:pPr>
            <a:r>
              <a:rPr lang="en-US" sz="1600" dirty="0" smtClean="0"/>
              <a:t>Provides comprehensive management for physical and Windows Server and storage environments and includes</a:t>
            </a:r>
          </a:p>
          <a:p>
            <a:pPr lvl="3">
              <a:lnSpc>
                <a:spcPct val="90000"/>
              </a:lnSpc>
              <a:spcBef>
                <a:spcPts val="0"/>
              </a:spcBef>
              <a:spcAft>
                <a:spcPts val="600"/>
              </a:spcAft>
              <a:buFont typeface="Arial" pitchFamily="34" charset="0"/>
              <a:buChar char="•"/>
            </a:pPr>
            <a:r>
              <a:rPr lang="en-US" sz="1400" dirty="0" smtClean="0"/>
              <a:t>System Center Virtual Machine Manager 2008</a:t>
            </a:r>
          </a:p>
          <a:p>
            <a:pPr lvl="3">
              <a:lnSpc>
                <a:spcPct val="90000"/>
              </a:lnSpc>
              <a:spcBef>
                <a:spcPts val="0"/>
              </a:spcBef>
              <a:spcAft>
                <a:spcPts val="600"/>
              </a:spcAft>
              <a:buFont typeface="Arial" pitchFamily="34" charset="0"/>
              <a:buChar char="•"/>
            </a:pPr>
            <a:r>
              <a:rPr lang="en-US" sz="1400" dirty="0" smtClean="0"/>
              <a:t>System Center Operations Manager 2007 Enterprise Edition</a:t>
            </a:r>
          </a:p>
          <a:p>
            <a:pPr lvl="3">
              <a:lnSpc>
                <a:spcPct val="90000"/>
              </a:lnSpc>
              <a:spcBef>
                <a:spcPts val="0"/>
              </a:spcBef>
              <a:spcAft>
                <a:spcPts val="600"/>
              </a:spcAft>
              <a:buFont typeface="Arial" pitchFamily="34" charset="0"/>
              <a:buChar char="•"/>
            </a:pPr>
            <a:r>
              <a:rPr lang="en-US" sz="1400" dirty="0" smtClean="0"/>
              <a:t>System Center Data Protection Manager 2007 Enterprise Edition</a:t>
            </a:r>
          </a:p>
          <a:p>
            <a:pPr lvl="3">
              <a:lnSpc>
                <a:spcPct val="90000"/>
              </a:lnSpc>
              <a:spcBef>
                <a:spcPts val="0"/>
              </a:spcBef>
              <a:spcAft>
                <a:spcPts val="600"/>
              </a:spcAft>
              <a:buFont typeface="Arial" pitchFamily="34" charset="0"/>
              <a:buChar char="•"/>
            </a:pPr>
            <a:r>
              <a:rPr lang="en-US" sz="1400" dirty="0" smtClean="0"/>
              <a:t>System Center Configuration Manager 2007</a:t>
            </a:r>
          </a:p>
          <a:p>
            <a:pPr marL="280988" indent="-280988" defTabSz="914327">
              <a:lnSpc>
                <a:spcPct val="90000"/>
              </a:lnSpc>
              <a:spcBef>
                <a:spcPts val="0"/>
              </a:spcBef>
              <a:spcAft>
                <a:spcPts val="600"/>
              </a:spcAft>
              <a:buClr>
                <a:schemeClr val="tx2"/>
              </a:buClr>
              <a:buSzPct val="95000"/>
              <a:buBlip>
                <a:blip r:embed="rId3"/>
              </a:buBlip>
              <a:defRPr/>
            </a:pPr>
            <a:r>
              <a:rPr lang="en-US" sz="2000" b="1" dirty="0" smtClean="0"/>
              <a:t>Provides the rights to manage an unlimited number of operating system environments (“OSEs”) on a physical host server</a:t>
            </a:r>
          </a:p>
          <a:p>
            <a:pPr marL="280988" indent="-280988" defTabSz="914327">
              <a:lnSpc>
                <a:spcPct val="90000"/>
              </a:lnSpc>
              <a:spcBef>
                <a:spcPts val="0"/>
              </a:spcBef>
              <a:spcAft>
                <a:spcPts val="600"/>
              </a:spcAft>
              <a:buClr>
                <a:schemeClr val="tx2"/>
              </a:buClr>
              <a:buSzPct val="95000"/>
              <a:buBlip>
                <a:blip r:embed="rId3"/>
              </a:buBlip>
              <a:defRPr/>
            </a:pPr>
            <a:r>
              <a:rPr lang="en-US" sz="2000" b="1" dirty="0" smtClean="0"/>
              <a:t>The Server Management Suite Enterprise is licensed on a per physical host basis</a:t>
            </a:r>
          </a:p>
        </p:txBody>
      </p:sp>
      <p:sp>
        <p:nvSpPr>
          <p:cNvPr id="2" name="Title 1"/>
          <p:cNvSpPr>
            <a:spLocks noGrp="1"/>
          </p:cNvSpPr>
          <p:nvPr>
            <p:ph type="title"/>
          </p:nvPr>
        </p:nvSpPr>
        <p:spPr>
          <a:xfrm>
            <a:off x="457200" y="228600"/>
            <a:ext cx="8229600" cy="914400"/>
          </a:xfrm>
        </p:spPr>
        <p:txBody>
          <a:bodyPr>
            <a:normAutofit/>
          </a:bodyPr>
          <a:lstStyle/>
          <a:p>
            <a:r>
              <a:rPr lang="en-US" sz="4000" dirty="0" smtClean="0"/>
              <a:t>Server Management Suite Enterprise</a:t>
            </a:r>
            <a:endParaRPr lang="en-US" sz="4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161364" y="914400"/>
            <a:ext cx="8901954" cy="5468703"/>
            <a:chOff x="161364" y="1066568"/>
            <a:chExt cx="8901954" cy="5468703"/>
          </a:xfrm>
        </p:grpSpPr>
        <p:sp>
          <p:nvSpPr>
            <p:cNvPr id="34" name="&quot;GLASS&quot;; White to Transparent Linear; Shadow; 1pt stroke;"/>
            <p:cNvSpPr/>
            <p:nvPr/>
          </p:nvSpPr>
          <p:spPr bwMode="auto">
            <a:xfrm>
              <a:off x="161364" y="1066568"/>
              <a:ext cx="8888506" cy="5468703"/>
            </a:xfrm>
            <a:prstGeom prst="roundRect">
              <a:avLst>
                <a:gd name="adj" fmla="val 0"/>
              </a:avLst>
            </a:prstGeom>
            <a:gradFill flip="none" rotWithShape="1">
              <a:gsLst>
                <a:gs pos="0">
                  <a:schemeClr val="bg2">
                    <a:lumMod val="95000"/>
                    <a:lumOff val="5000"/>
                  </a:scheme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a:defRPr/>
              </a:pPr>
              <a:endParaRPr lang="en-US" altLang="zh-CN" dirty="0" smtClean="0">
                <a:solidFill>
                  <a:srgbClr val="FFFFFF"/>
                </a:solidFill>
                <a:latin typeface="Segoe"/>
              </a:endParaRPr>
            </a:p>
          </p:txBody>
        </p:sp>
        <p:sp>
          <p:nvSpPr>
            <p:cNvPr id="35" name="&quot;GLASS&quot;; White to Transparent Linear; Shadow; 1pt stroke;"/>
            <p:cNvSpPr/>
            <p:nvPr/>
          </p:nvSpPr>
          <p:spPr bwMode="auto">
            <a:xfrm>
              <a:off x="263686" y="1169893"/>
              <a:ext cx="2129891" cy="5271247"/>
            </a:xfrm>
            <a:prstGeom prst="roundRect">
              <a:avLst>
                <a:gd name="adj" fmla="val 0"/>
              </a:avLst>
            </a:prstGeom>
            <a:gradFill flip="none" rotWithShape="1">
              <a:gsLst>
                <a:gs pos="0">
                  <a:schemeClr val="tx1">
                    <a:alpha val="67000"/>
                  </a:schemeClr>
                </a:gs>
                <a:gs pos="38000">
                  <a:schemeClr val="bg2">
                    <a:lumMod val="85000"/>
                    <a:lumOff val="15000"/>
                    <a:alpha val="22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a:endParaRPr lang="en-US" dirty="0">
                <a:solidFill>
                  <a:srgbClr val="FFFFFF"/>
                </a:solidFill>
                <a:latin typeface="Segoe"/>
                <a:ea typeface="+mn-ea"/>
                <a:cs typeface="+mn-cs"/>
              </a:endParaRPr>
            </a:p>
          </p:txBody>
        </p:sp>
        <p:sp>
          <p:nvSpPr>
            <p:cNvPr id="36" name="Rectangle 8"/>
            <p:cNvSpPr>
              <a:spLocks noChangeArrowheads="1"/>
            </p:cNvSpPr>
            <p:nvPr/>
          </p:nvSpPr>
          <p:spPr bwMode="auto">
            <a:xfrm>
              <a:off x="322730" y="3631304"/>
              <a:ext cx="2105067" cy="2366798"/>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Automated Provisioning </a:t>
              </a:r>
              <a:br>
                <a:rPr lang="en-US" sz="1600" b="0" kern="0" dirty="0" smtClean="0">
                  <a:effectLst>
                    <a:outerShdw blurRad="38100" dist="38100" dir="2700000" algn="tl">
                      <a:srgbClr val="000000">
                        <a:alpha val="43137"/>
                      </a:srgbClr>
                    </a:outerShdw>
                  </a:effectLst>
                  <a:latin typeface="+mn-lt"/>
                </a:rPr>
              </a:br>
              <a:r>
                <a:rPr lang="en-US" sz="1600" b="0" kern="0" dirty="0" smtClean="0">
                  <a:effectLst>
                    <a:outerShdw blurRad="38100" dist="38100" dir="2700000" algn="tl">
                      <a:srgbClr val="000000">
                        <a:alpha val="43137"/>
                      </a:srgbClr>
                    </a:outerShdw>
                  </a:effectLst>
                  <a:latin typeface="+mn-lt"/>
                </a:rPr>
                <a:t>and Updating </a:t>
              </a:r>
              <a:br>
                <a:rPr lang="en-US" sz="1600" b="0" kern="0" dirty="0" smtClean="0">
                  <a:effectLst>
                    <a:outerShdw blurRad="38100" dist="38100" dir="2700000" algn="tl">
                      <a:srgbClr val="000000">
                        <a:alpha val="43137"/>
                      </a:srgbClr>
                    </a:outerShdw>
                  </a:effectLst>
                  <a:latin typeface="+mn-lt"/>
                </a:rPr>
              </a:br>
              <a:r>
                <a:rPr lang="en-US" sz="1600" b="0" kern="0" dirty="0" smtClean="0">
                  <a:effectLst>
                    <a:outerShdw blurRad="38100" dist="38100" dir="2700000" algn="tl">
                      <a:srgbClr val="000000">
                        <a:alpha val="43137"/>
                      </a:srgbClr>
                    </a:outerShdw>
                  </a:effectLst>
                  <a:latin typeface="+mn-lt"/>
                </a:rPr>
                <a:t>of Physical </a:t>
              </a:r>
              <a:br>
                <a:rPr lang="en-US" sz="1600" b="0" kern="0" dirty="0" smtClean="0">
                  <a:effectLst>
                    <a:outerShdw blurRad="38100" dist="38100" dir="2700000" algn="tl">
                      <a:srgbClr val="000000">
                        <a:alpha val="43137"/>
                      </a:srgbClr>
                    </a:outerShdw>
                  </a:effectLst>
                  <a:latin typeface="+mn-lt"/>
                </a:rPr>
              </a:br>
              <a:r>
                <a:rPr lang="en-US" sz="1600" b="0" kern="0" dirty="0" smtClean="0">
                  <a:effectLst>
                    <a:outerShdw blurRad="38100" dist="38100" dir="2700000" algn="tl">
                      <a:srgbClr val="000000">
                        <a:alpha val="43137"/>
                      </a:srgbClr>
                    </a:outerShdw>
                  </a:effectLst>
                  <a:latin typeface="+mn-lt"/>
                </a:rPr>
                <a:t>and Virtual Environments</a:t>
              </a:r>
              <a:endParaRPr lang="en-US" sz="1600" b="0" kern="0" dirty="0">
                <a:effectLst>
                  <a:outerShdw blurRad="38100" dist="38100" dir="2700000" algn="tl">
                    <a:srgbClr val="000000">
                      <a:alpha val="43137"/>
                    </a:srgbClr>
                  </a:outerShdw>
                </a:effectLst>
                <a:latin typeface="+mn-lt"/>
              </a:endParaRP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Server </a:t>
              </a:r>
              <a:r>
                <a:rPr lang="en-US" sz="1600" b="0" kern="0" dirty="0">
                  <a:effectLst>
                    <a:outerShdw blurRad="38100" dist="38100" dir="2700000" algn="tl">
                      <a:srgbClr val="000000">
                        <a:alpha val="43137"/>
                      </a:srgbClr>
                    </a:outerShdw>
                  </a:effectLst>
                  <a:latin typeface="+mn-lt"/>
                </a:rPr>
                <a:t>C</a:t>
              </a:r>
              <a:r>
                <a:rPr lang="en-US" sz="1600" b="0" kern="0" dirty="0" smtClean="0">
                  <a:effectLst>
                    <a:outerShdw blurRad="38100" dist="38100" dir="2700000" algn="tl">
                      <a:srgbClr val="000000">
                        <a:alpha val="43137"/>
                      </a:srgbClr>
                    </a:outerShdw>
                  </a:effectLst>
                  <a:latin typeface="+mn-lt"/>
                </a:rPr>
                <a:t>onsolidation Through Virtualization</a:t>
              </a:r>
              <a:endParaRPr lang="en-US" sz="1600" b="0" kern="0" dirty="0">
                <a:effectLst>
                  <a:outerShdw blurRad="38100" dist="38100" dir="2700000" algn="tl">
                    <a:srgbClr val="000000">
                      <a:alpha val="43137"/>
                    </a:srgbClr>
                  </a:outerShdw>
                </a:effectLst>
                <a:latin typeface="+mn-lt"/>
              </a:endParaRPr>
            </a:p>
          </p:txBody>
        </p:sp>
        <p:sp>
          <p:nvSpPr>
            <p:cNvPr id="37" name="&quot;GLASS&quot;; White to Transparent Linear; Shadow; 1pt stroke;"/>
            <p:cNvSpPr/>
            <p:nvPr/>
          </p:nvSpPr>
          <p:spPr bwMode="auto">
            <a:xfrm>
              <a:off x="2446592" y="1169893"/>
              <a:ext cx="2129891" cy="5271247"/>
            </a:xfrm>
            <a:prstGeom prst="roundRect">
              <a:avLst>
                <a:gd name="adj" fmla="val 0"/>
              </a:avLst>
            </a:prstGeom>
            <a:gradFill flip="none" rotWithShape="1">
              <a:gsLst>
                <a:gs pos="0">
                  <a:schemeClr val="tx1">
                    <a:alpha val="67000"/>
                  </a:schemeClr>
                </a:gs>
                <a:gs pos="38000">
                  <a:schemeClr val="bg2">
                    <a:lumMod val="85000"/>
                    <a:lumOff val="15000"/>
                    <a:alpha val="22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a:endParaRPr lang="en-US" dirty="0">
                <a:solidFill>
                  <a:srgbClr val="FFFFFF"/>
                </a:solidFill>
                <a:latin typeface="Segoe"/>
                <a:ea typeface="+mn-ea"/>
                <a:cs typeface="+mn-cs"/>
              </a:endParaRPr>
            </a:p>
          </p:txBody>
        </p:sp>
        <p:sp>
          <p:nvSpPr>
            <p:cNvPr id="39" name="Rectangle 9"/>
            <p:cNvSpPr>
              <a:spLocks noChangeArrowheads="1"/>
            </p:cNvSpPr>
            <p:nvPr/>
          </p:nvSpPr>
          <p:spPr bwMode="auto">
            <a:xfrm>
              <a:off x="2501153" y="3631304"/>
              <a:ext cx="2066272" cy="1997466"/>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Proactive Platform Monitoring</a:t>
              </a:r>
              <a:endParaRPr lang="en-US" sz="1600" b="0" kern="0" dirty="0">
                <a:effectLst>
                  <a:outerShdw blurRad="38100" dist="38100" dir="2700000" algn="tl">
                    <a:srgbClr val="000000">
                      <a:alpha val="43137"/>
                    </a:srgbClr>
                  </a:outerShdw>
                </a:effectLst>
                <a:latin typeface="+mn-lt"/>
              </a:endParaRP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Application </a:t>
              </a:r>
              <a:r>
                <a:rPr lang="en-US" sz="1600" b="0" kern="0" dirty="0">
                  <a:effectLst>
                    <a:outerShdw blurRad="38100" dist="38100" dir="2700000" algn="tl">
                      <a:srgbClr val="000000">
                        <a:alpha val="43137"/>
                      </a:srgbClr>
                    </a:outerShdw>
                  </a:effectLst>
                  <a:latin typeface="+mn-lt"/>
                </a:rPr>
                <a:t>&amp; </a:t>
              </a:r>
              <a:r>
                <a:rPr lang="en-US" sz="1600" b="0" kern="0" dirty="0" smtClean="0">
                  <a:effectLst>
                    <a:outerShdw blurRad="38100" dist="38100" dir="2700000" algn="tl">
                      <a:srgbClr val="000000">
                        <a:alpha val="43137"/>
                      </a:srgbClr>
                    </a:outerShdw>
                  </a:effectLst>
                  <a:latin typeface="+mn-lt"/>
                </a:rPr>
                <a:t>Service </a:t>
              </a:r>
              <a:r>
                <a:rPr lang="en-US" sz="1600" b="0" kern="0" dirty="0">
                  <a:effectLst>
                    <a:outerShdw blurRad="38100" dist="38100" dir="2700000" algn="tl">
                      <a:srgbClr val="000000">
                        <a:alpha val="43137"/>
                      </a:srgbClr>
                    </a:outerShdw>
                  </a:effectLst>
                  <a:latin typeface="+mn-lt"/>
                </a:rPr>
                <a:t>L</a:t>
              </a:r>
              <a:r>
                <a:rPr lang="en-US" sz="1600" b="0" kern="0" dirty="0" smtClean="0">
                  <a:effectLst>
                    <a:outerShdw blurRad="38100" dist="38100" dir="2700000" algn="tl">
                      <a:srgbClr val="000000">
                        <a:alpha val="43137"/>
                      </a:srgbClr>
                    </a:outerShdw>
                  </a:effectLst>
                  <a:latin typeface="+mn-lt"/>
                </a:rPr>
                <a:t>evel Monitoring</a:t>
              </a: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Interoperable </a:t>
              </a:r>
              <a:br>
                <a:rPr lang="en-US" sz="1600" b="0" kern="0" dirty="0" smtClean="0">
                  <a:effectLst>
                    <a:outerShdw blurRad="38100" dist="38100" dir="2700000" algn="tl">
                      <a:srgbClr val="000000">
                        <a:alpha val="43137"/>
                      </a:srgbClr>
                    </a:outerShdw>
                  </a:effectLst>
                  <a:latin typeface="+mn-lt"/>
                </a:rPr>
              </a:br>
              <a:r>
                <a:rPr lang="en-US" sz="1600" b="0" kern="0" dirty="0" smtClean="0">
                  <a:effectLst>
                    <a:outerShdw blurRad="38100" dist="38100" dir="2700000" algn="tl">
                      <a:srgbClr val="000000">
                        <a:alpha val="43137"/>
                      </a:srgbClr>
                    </a:outerShdw>
                  </a:effectLst>
                  <a:latin typeface="+mn-lt"/>
                </a:rPr>
                <a:t>and Extensible Platform</a:t>
              </a:r>
              <a:endParaRPr lang="en-US" sz="1600" b="0" kern="0" dirty="0">
                <a:effectLst>
                  <a:outerShdw blurRad="38100" dist="38100" dir="2700000" algn="tl">
                    <a:srgbClr val="000000">
                      <a:alpha val="43137"/>
                    </a:srgbClr>
                  </a:outerShdw>
                </a:effectLst>
                <a:latin typeface="+mn-lt"/>
              </a:endParaRPr>
            </a:p>
          </p:txBody>
        </p:sp>
        <p:sp>
          <p:nvSpPr>
            <p:cNvPr id="40" name="&quot;GLASS&quot;; White to Transparent Linear; Shadow; 1pt stroke;"/>
            <p:cNvSpPr/>
            <p:nvPr/>
          </p:nvSpPr>
          <p:spPr bwMode="auto">
            <a:xfrm>
              <a:off x="4629497" y="1169893"/>
              <a:ext cx="2129891" cy="5271247"/>
            </a:xfrm>
            <a:prstGeom prst="roundRect">
              <a:avLst>
                <a:gd name="adj" fmla="val 0"/>
              </a:avLst>
            </a:prstGeom>
            <a:gradFill flip="none" rotWithShape="1">
              <a:gsLst>
                <a:gs pos="0">
                  <a:schemeClr val="tx1">
                    <a:alpha val="67000"/>
                  </a:schemeClr>
                </a:gs>
                <a:gs pos="38000">
                  <a:schemeClr val="bg2">
                    <a:lumMod val="85000"/>
                    <a:lumOff val="15000"/>
                    <a:alpha val="22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a:endParaRPr lang="en-US" dirty="0">
                <a:solidFill>
                  <a:srgbClr val="FFFFFF"/>
                </a:solidFill>
                <a:latin typeface="Segoe"/>
                <a:ea typeface="+mn-ea"/>
                <a:cs typeface="+mn-cs"/>
              </a:endParaRPr>
            </a:p>
          </p:txBody>
        </p:sp>
        <p:sp>
          <p:nvSpPr>
            <p:cNvPr id="41" name="Rectangle 10"/>
            <p:cNvSpPr>
              <a:spLocks noChangeArrowheads="1"/>
            </p:cNvSpPr>
            <p:nvPr/>
          </p:nvSpPr>
          <p:spPr bwMode="auto">
            <a:xfrm>
              <a:off x="4601901" y="3631304"/>
              <a:ext cx="2222340" cy="1997466"/>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Configuration Controls and Reporting</a:t>
              </a: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Centralized </a:t>
              </a:r>
              <a:br>
                <a:rPr lang="en-US" sz="1600" b="0" kern="0" dirty="0" smtClean="0">
                  <a:effectLst>
                    <a:outerShdw blurRad="38100" dist="38100" dir="2700000" algn="tl">
                      <a:srgbClr val="000000">
                        <a:alpha val="43137"/>
                      </a:srgbClr>
                    </a:outerShdw>
                  </a:effectLst>
                  <a:latin typeface="+mn-lt"/>
                </a:rPr>
              </a:br>
              <a:r>
                <a:rPr lang="en-US" sz="1600" b="0" kern="0" dirty="0" smtClean="0">
                  <a:effectLst>
                    <a:outerShdw blurRad="38100" dist="38100" dir="2700000" algn="tl">
                      <a:srgbClr val="000000">
                        <a:alpha val="43137"/>
                      </a:srgbClr>
                    </a:outerShdw>
                  </a:effectLst>
                  <a:latin typeface="+mn-lt"/>
                </a:rPr>
                <a:t>Security Auditing</a:t>
              </a: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Comprehensive Security &amp; Identity and Access Mgmt</a:t>
              </a:r>
              <a:endParaRPr lang="en-US" sz="1600" b="0" kern="0" dirty="0">
                <a:effectLst>
                  <a:outerShdw blurRad="38100" dist="38100" dir="2700000" algn="tl">
                    <a:srgbClr val="000000">
                      <a:alpha val="43137"/>
                    </a:srgbClr>
                  </a:outerShdw>
                </a:effectLst>
                <a:latin typeface="+mn-lt"/>
              </a:endParaRPr>
            </a:p>
          </p:txBody>
        </p:sp>
        <p:sp>
          <p:nvSpPr>
            <p:cNvPr id="42" name="&quot;GLASS&quot;; White to Transparent Linear; Shadow; 1pt stroke;"/>
            <p:cNvSpPr/>
            <p:nvPr/>
          </p:nvSpPr>
          <p:spPr bwMode="auto">
            <a:xfrm>
              <a:off x="6825851" y="1169893"/>
              <a:ext cx="2129891" cy="5271247"/>
            </a:xfrm>
            <a:prstGeom prst="roundRect">
              <a:avLst>
                <a:gd name="adj" fmla="val 0"/>
              </a:avLst>
            </a:prstGeom>
            <a:gradFill flip="none" rotWithShape="1">
              <a:gsLst>
                <a:gs pos="0">
                  <a:schemeClr val="tx1">
                    <a:alpha val="67000"/>
                  </a:schemeClr>
                </a:gs>
                <a:gs pos="38000">
                  <a:schemeClr val="bg2">
                    <a:lumMod val="85000"/>
                    <a:lumOff val="15000"/>
                    <a:alpha val="22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a:endParaRPr lang="en-US" dirty="0">
                <a:solidFill>
                  <a:srgbClr val="FFFFFF"/>
                </a:solidFill>
                <a:latin typeface="Segoe"/>
                <a:ea typeface="+mn-ea"/>
                <a:cs typeface="+mn-cs"/>
              </a:endParaRPr>
            </a:p>
          </p:txBody>
        </p:sp>
        <p:sp>
          <p:nvSpPr>
            <p:cNvPr id="43" name="Rectangle 42"/>
            <p:cNvSpPr>
              <a:spLocks noChangeArrowheads="1"/>
            </p:cNvSpPr>
            <p:nvPr/>
          </p:nvSpPr>
          <p:spPr bwMode="auto">
            <a:xfrm>
              <a:off x="6859788" y="3631304"/>
              <a:ext cx="2203530" cy="1997466"/>
            </a:xfrm>
            <a:prstGeom prst="rect">
              <a:avLst/>
            </a:prstGeom>
            <a:noFill/>
            <a:ln w="9525">
              <a:noFill/>
              <a:miter lim="800000"/>
              <a:headEnd/>
              <a:tailEnd/>
            </a:ln>
            <a:effectLst/>
          </p:spPr>
          <p:txBody>
            <a:bodyPr wrap="square" lIns="76197" tIns="38098" rIns="0" bIns="38098" anchor="ctr">
              <a:spAutoFit/>
            </a:bodyPr>
            <a:lstStyle/>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Business Continuity Thru Virtualization Mgmt</a:t>
              </a: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Backup </a:t>
              </a:r>
              <a:br>
                <a:rPr lang="en-US" sz="1600" b="0" kern="0" dirty="0" smtClean="0">
                  <a:effectLst>
                    <a:outerShdw blurRad="38100" dist="38100" dir="2700000" algn="tl">
                      <a:srgbClr val="000000">
                        <a:alpha val="43137"/>
                      </a:srgbClr>
                    </a:outerShdw>
                  </a:effectLst>
                  <a:latin typeface="+mn-lt"/>
                </a:rPr>
              </a:br>
              <a:r>
                <a:rPr lang="en-US" sz="1600" b="0" kern="0" dirty="0" smtClean="0">
                  <a:effectLst>
                    <a:outerShdw blurRad="38100" dist="38100" dir="2700000" algn="tl">
                      <a:srgbClr val="000000">
                        <a:alpha val="43137"/>
                      </a:srgbClr>
                    </a:outerShdw>
                  </a:effectLst>
                  <a:latin typeface="+mn-lt"/>
                </a:rPr>
                <a:t>and Recovery of Physical and Virtual Resources </a:t>
              </a:r>
            </a:p>
            <a:p>
              <a:pPr marL="228600" indent="-228600" defTabSz="922975">
                <a:lnSpc>
                  <a:spcPct val="90000"/>
                </a:lnSpc>
                <a:spcBef>
                  <a:spcPct val="30000"/>
                </a:spcBef>
                <a:buClr>
                  <a:schemeClr val="tx2"/>
                </a:buClr>
                <a:buSzPct val="85000"/>
                <a:buBlip>
                  <a:blip r:embed="rId3"/>
                </a:buBlip>
                <a:tabLst>
                  <a:tab pos="1371600" algn="l"/>
                </a:tabLst>
                <a:defRPr/>
              </a:pPr>
              <a:r>
                <a:rPr lang="en-US" sz="1600" b="0" kern="0" dirty="0" smtClean="0">
                  <a:effectLst>
                    <a:outerShdw blurRad="38100" dist="38100" dir="2700000" algn="tl">
                      <a:srgbClr val="000000">
                        <a:alpha val="43137"/>
                      </a:srgbClr>
                    </a:outerShdw>
                  </a:effectLst>
                  <a:latin typeface="+mn-lt"/>
                </a:rPr>
                <a:t>Disaster Recovery</a:t>
              </a:r>
              <a:endParaRPr lang="en-US" sz="1600" b="0" kern="0" dirty="0">
                <a:effectLst>
                  <a:outerShdw blurRad="38100" dist="38100" dir="2700000" algn="tl">
                    <a:srgbClr val="000000">
                      <a:alpha val="43137"/>
                    </a:srgbClr>
                  </a:outerShdw>
                </a:effectLst>
                <a:latin typeface="+mn-lt"/>
              </a:endParaRPr>
            </a:p>
          </p:txBody>
        </p:sp>
        <p:sp>
          <p:nvSpPr>
            <p:cNvPr id="46" name="Rectangle 45"/>
            <p:cNvSpPr/>
            <p:nvPr/>
          </p:nvSpPr>
          <p:spPr bwMode="auto">
            <a:xfrm>
              <a:off x="309282" y="1228663"/>
              <a:ext cx="2026458" cy="2294466"/>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9" name="Rectangle 48"/>
            <p:cNvSpPr/>
            <p:nvPr/>
          </p:nvSpPr>
          <p:spPr bwMode="auto">
            <a:xfrm>
              <a:off x="309282" y="1228663"/>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52" name="Picture 4" descr="C:\Program Files\Microsoft Resource DVD Artwork\DVD_ART\Artwork_Imagery\HARDWARE_IMAGERY\Photos - OEM Hardware\Server Computer\HP Integrity Superdome server.png"/>
            <p:cNvPicPr>
              <a:picLocks noChangeAspect="1" noChangeArrowheads="1"/>
            </p:cNvPicPr>
            <p:nvPr/>
          </p:nvPicPr>
          <p:blipFill>
            <a:blip r:embed="rId4" cstate="print"/>
            <a:srcRect/>
            <a:stretch>
              <a:fillRect/>
            </a:stretch>
          </p:blipFill>
          <p:spPr bwMode="auto">
            <a:xfrm>
              <a:off x="900393" y="2003609"/>
              <a:ext cx="861823" cy="1143001"/>
            </a:xfrm>
            <a:prstGeom prst="rect">
              <a:avLst/>
            </a:prstGeom>
            <a:noFill/>
            <a:effectLst>
              <a:outerShdw blurRad="76200" dir="13500000" sy="23000" kx="1200000" algn="br" rotWithShape="0">
                <a:prstClr val="black">
                  <a:alpha val="20000"/>
                </a:prstClr>
              </a:outerShdw>
            </a:effectLst>
          </p:spPr>
        </p:pic>
        <p:sp>
          <p:nvSpPr>
            <p:cNvPr id="55" name="Rectangle 54"/>
            <p:cNvSpPr/>
            <p:nvPr/>
          </p:nvSpPr>
          <p:spPr bwMode="auto">
            <a:xfrm>
              <a:off x="2496236" y="1246343"/>
              <a:ext cx="2026458" cy="2294466"/>
            </a:xfrm>
            <a:prstGeom prst="rect">
              <a:avLst/>
            </a:prstGeom>
            <a:solidFill>
              <a:schemeClr val="accent1"/>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6" name="Rectangle 55"/>
            <p:cNvSpPr/>
            <p:nvPr/>
          </p:nvSpPr>
          <p:spPr bwMode="auto">
            <a:xfrm>
              <a:off x="2483709" y="1258870"/>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57" name="Picture 10" descr="C:\Users\mollie\AppData\Local\Microsoft\Windows\Temporary Internet Files\Content.IE5\WFNRIHCV\MCj04316290000[1].png"/>
            <p:cNvPicPr>
              <a:picLocks noChangeAspect="1" noChangeArrowheads="1"/>
            </p:cNvPicPr>
            <p:nvPr/>
          </p:nvPicPr>
          <p:blipFill>
            <a:blip r:embed="rId5"/>
            <a:srcRect/>
            <a:stretch>
              <a:fillRect/>
            </a:stretch>
          </p:blipFill>
          <p:spPr bwMode="auto">
            <a:xfrm>
              <a:off x="2946426" y="2064995"/>
              <a:ext cx="1166532" cy="1166532"/>
            </a:xfrm>
            <a:prstGeom prst="rect">
              <a:avLst/>
            </a:prstGeom>
            <a:noFill/>
            <a:effectLst>
              <a:outerShdw blurRad="76200" dir="13500000" sy="23000" kx="1200000" algn="br" rotWithShape="0">
                <a:prstClr val="black">
                  <a:alpha val="20000"/>
                </a:prstClr>
              </a:outerShdw>
            </a:effectLst>
          </p:spPr>
        </p:pic>
        <p:sp>
          <p:nvSpPr>
            <p:cNvPr id="58" name="Rectangle 57"/>
            <p:cNvSpPr/>
            <p:nvPr/>
          </p:nvSpPr>
          <p:spPr bwMode="auto">
            <a:xfrm>
              <a:off x="4683623" y="1241858"/>
              <a:ext cx="2026458" cy="2294466"/>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9" name="Rectangle 58"/>
            <p:cNvSpPr/>
            <p:nvPr/>
          </p:nvSpPr>
          <p:spPr bwMode="auto">
            <a:xfrm>
              <a:off x="4697071" y="1241858"/>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60" name="Picture 12" descr="C:\Users\mollie\AppData\Local\Microsoft\Windows\Temporary Internet Files\Content.IE5\LZPF0KUJ\MCj04338000000[1].png"/>
            <p:cNvPicPr>
              <a:picLocks noChangeAspect="1" noChangeArrowheads="1"/>
            </p:cNvPicPr>
            <p:nvPr/>
          </p:nvPicPr>
          <p:blipFill>
            <a:blip r:embed="rId6"/>
            <a:srcRect/>
            <a:stretch>
              <a:fillRect/>
            </a:stretch>
          </p:blipFill>
          <p:spPr bwMode="auto">
            <a:xfrm>
              <a:off x="5109881" y="2044093"/>
              <a:ext cx="1196648" cy="1196648"/>
            </a:xfrm>
            <a:prstGeom prst="rect">
              <a:avLst/>
            </a:prstGeom>
            <a:noFill/>
            <a:effectLst>
              <a:outerShdw blurRad="76200" dir="13500000" sy="23000" kx="1200000" algn="br" rotWithShape="0">
                <a:prstClr val="black">
                  <a:alpha val="20000"/>
                </a:prstClr>
              </a:outerShdw>
            </a:effectLst>
          </p:spPr>
        </p:pic>
        <p:grpSp>
          <p:nvGrpSpPr>
            <p:cNvPr id="3" name="Group 67"/>
            <p:cNvGrpSpPr/>
            <p:nvPr/>
          </p:nvGrpSpPr>
          <p:grpSpPr>
            <a:xfrm>
              <a:off x="6881082" y="1232894"/>
              <a:ext cx="2026458" cy="2294466"/>
              <a:chOff x="6821707" y="1232894"/>
              <a:chExt cx="2026458" cy="2294466"/>
            </a:xfrm>
          </p:grpSpPr>
          <p:sp>
            <p:nvSpPr>
              <p:cNvPr id="61" name="Rectangle 60"/>
              <p:cNvSpPr/>
              <p:nvPr/>
            </p:nvSpPr>
            <p:spPr bwMode="auto">
              <a:xfrm>
                <a:off x="6821707" y="1232894"/>
                <a:ext cx="2026458" cy="2294466"/>
              </a:xfrm>
              <a:prstGeom prst="rect">
                <a:avLst/>
              </a:prstGeom>
              <a:solidFill>
                <a:srgbClr val="9E381C"/>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2" name="Rectangle 61"/>
              <p:cNvSpPr/>
              <p:nvPr/>
            </p:nvSpPr>
            <p:spPr bwMode="auto">
              <a:xfrm>
                <a:off x="6821707" y="1232894"/>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pic>
          <p:nvPicPr>
            <p:cNvPr id="63" name="Picture 5" descr="C:\Program Files\Microsoft Resource DVD Artwork\DVD_ART\Artwork_Imagery\Shapes and Graphics\trustworthy computing - security\Lock and key.png"/>
            <p:cNvPicPr>
              <a:picLocks noChangeAspect="1" noChangeArrowheads="1"/>
            </p:cNvPicPr>
            <p:nvPr/>
          </p:nvPicPr>
          <p:blipFill>
            <a:blip r:embed="rId7" cstate="print"/>
            <a:srcRect/>
            <a:stretch>
              <a:fillRect/>
            </a:stretch>
          </p:blipFill>
          <p:spPr bwMode="auto">
            <a:xfrm>
              <a:off x="7328648" y="1972423"/>
              <a:ext cx="1138009" cy="1335550"/>
            </a:xfrm>
            <a:prstGeom prst="rect">
              <a:avLst/>
            </a:prstGeom>
            <a:noFill/>
            <a:effectLst>
              <a:outerShdw blurRad="76200" dir="13500000" sy="23000" kx="1200000" algn="br" rotWithShape="0">
                <a:prstClr val="black">
                  <a:alpha val="20000"/>
                </a:prstClr>
              </a:outerShdw>
            </a:effectLst>
          </p:spPr>
        </p:pic>
        <p:sp>
          <p:nvSpPr>
            <p:cNvPr id="64" name="Rectangle 63"/>
            <p:cNvSpPr/>
            <p:nvPr/>
          </p:nvSpPr>
          <p:spPr>
            <a:xfrm>
              <a:off x="228600" y="1254623"/>
              <a:ext cx="2164976" cy="707886"/>
            </a:xfrm>
            <a:prstGeom prst="rect">
              <a:avLst/>
            </a:prstGeom>
          </p:spPr>
          <p:txBody>
            <a:bodyPr wrap="square">
              <a:spAutoFit/>
            </a:bodyPr>
            <a:lstStyle/>
            <a:p>
              <a:pPr algn="ctr" defTabSz="1096963">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Configuration </a:t>
              </a:r>
              <a:br>
                <a:rPr lang="en-US" altLang="zh-CN" sz="2000" dirty="0" smtClean="0">
                  <a:solidFill>
                    <a:srgbClr val="FFFFFF"/>
                  </a:solidFill>
                  <a:effectLst>
                    <a:outerShdw blurRad="38100" dist="38100" dir="2700000" algn="tl">
                      <a:srgbClr val="000000">
                        <a:alpha val="43137"/>
                      </a:srgbClr>
                    </a:outerShdw>
                  </a:effectLst>
                  <a:latin typeface="Segoe" pitchFamily="34" charset="0"/>
                </a:rPr>
              </a:br>
              <a:r>
                <a:rPr lang="en-US" altLang="zh-CN" sz="2000" dirty="0" smtClean="0">
                  <a:solidFill>
                    <a:srgbClr val="FFFFFF"/>
                  </a:solidFill>
                  <a:effectLst>
                    <a:outerShdw blurRad="38100" dist="38100" dir="2700000" algn="tl">
                      <a:srgbClr val="000000">
                        <a:alpha val="43137"/>
                      </a:srgbClr>
                    </a:outerShdw>
                  </a:effectLst>
                  <a:latin typeface="Segoe" pitchFamily="34" charset="0"/>
                </a:rPr>
                <a:t>Management</a:t>
              </a:r>
            </a:p>
          </p:txBody>
        </p:sp>
        <p:sp>
          <p:nvSpPr>
            <p:cNvPr id="65" name="Rectangle 64"/>
            <p:cNvSpPr/>
            <p:nvPr/>
          </p:nvSpPr>
          <p:spPr>
            <a:xfrm>
              <a:off x="2411505" y="1254623"/>
              <a:ext cx="2164976" cy="707886"/>
            </a:xfrm>
            <a:prstGeom prst="rect">
              <a:avLst/>
            </a:prstGeom>
          </p:spPr>
          <p:txBody>
            <a:bodyPr wrap="square">
              <a:spAutoFit/>
            </a:bodyPr>
            <a:lstStyle/>
            <a:p>
              <a:pPr algn="ctr" defTabSz="1096963">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End to End</a:t>
              </a:r>
            </a:p>
            <a:p>
              <a:pPr algn="ctr" defTabSz="1096963">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Monitoring</a:t>
              </a:r>
            </a:p>
          </p:txBody>
        </p:sp>
        <p:sp>
          <p:nvSpPr>
            <p:cNvPr id="66" name="Rectangle 65"/>
            <p:cNvSpPr/>
            <p:nvPr/>
          </p:nvSpPr>
          <p:spPr>
            <a:xfrm>
              <a:off x="4648199" y="1254623"/>
              <a:ext cx="2164976" cy="707886"/>
            </a:xfrm>
            <a:prstGeom prst="rect">
              <a:avLst/>
            </a:prstGeom>
          </p:spPr>
          <p:txBody>
            <a:bodyPr wrap="square">
              <a:spAutoFit/>
            </a:bodyPr>
            <a:lstStyle/>
            <a:p>
              <a:pPr algn="ctr" defTabSz="1096963">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Server </a:t>
              </a:r>
              <a:br>
                <a:rPr lang="en-US" altLang="zh-CN" sz="2000" dirty="0" smtClean="0">
                  <a:solidFill>
                    <a:srgbClr val="FFFFFF"/>
                  </a:solidFill>
                  <a:effectLst>
                    <a:outerShdw blurRad="38100" dist="38100" dir="2700000" algn="tl">
                      <a:srgbClr val="000000">
                        <a:alpha val="43137"/>
                      </a:srgbClr>
                    </a:outerShdw>
                  </a:effectLst>
                  <a:latin typeface="Segoe" pitchFamily="34" charset="0"/>
                </a:rPr>
              </a:br>
              <a:r>
                <a:rPr lang="en-US" altLang="zh-CN" sz="2000" dirty="0" smtClean="0">
                  <a:solidFill>
                    <a:srgbClr val="FFFFFF"/>
                  </a:solidFill>
                  <a:effectLst>
                    <a:outerShdw blurRad="38100" dist="38100" dir="2700000" algn="tl">
                      <a:srgbClr val="000000">
                        <a:alpha val="43137"/>
                      </a:srgbClr>
                    </a:outerShdw>
                  </a:effectLst>
                  <a:latin typeface="Segoe" pitchFamily="34" charset="0"/>
                </a:rPr>
                <a:t>Compliance</a:t>
              </a:r>
            </a:p>
          </p:txBody>
        </p:sp>
        <p:sp>
          <p:nvSpPr>
            <p:cNvPr id="67" name="Rectangle 66"/>
            <p:cNvSpPr/>
            <p:nvPr/>
          </p:nvSpPr>
          <p:spPr>
            <a:xfrm>
              <a:off x="6817657" y="1254623"/>
              <a:ext cx="2164976" cy="707886"/>
            </a:xfrm>
            <a:prstGeom prst="rect">
              <a:avLst/>
            </a:prstGeom>
          </p:spPr>
          <p:txBody>
            <a:bodyPr wrap="square">
              <a:spAutoFit/>
            </a:bodyPr>
            <a:lstStyle/>
            <a:p>
              <a:pPr algn="ctr" defTabSz="1096963">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Data Protection and Recovery</a:t>
              </a:r>
            </a:p>
          </p:txBody>
        </p:sp>
      </p:grpSp>
      <p:sp>
        <p:nvSpPr>
          <p:cNvPr id="30" name="Title 29"/>
          <p:cNvSpPr>
            <a:spLocks noGrp="1"/>
          </p:cNvSpPr>
          <p:nvPr>
            <p:ph type="title"/>
          </p:nvPr>
        </p:nvSpPr>
        <p:spPr>
          <a:xfrm>
            <a:off x="381000" y="230188"/>
            <a:ext cx="8382000" cy="609398"/>
          </a:xfrm>
        </p:spPr>
        <p:txBody>
          <a:bodyPr/>
          <a:lstStyle/>
          <a:p>
            <a:r>
              <a:rPr sz="4400" smtClean="0"/>
              <a:t>Data Center Management</a:t>
            </a:r>
            <a:endParaRPr lang="en-US" sz="4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Server Management Capabilities</a:t>
            </a:r>
            <a:endParaRPr lang="en-GB" dirty="0"/>
          </a:p>
        </p:txBody>
      </p:sp>
      <p:graphicFrame>
        <p:nvGraphicFramePr>
          <p:cNvPr id="5" name="Group 71"/>
          <p:cNvGraphicFramePr>
            <a:graphicFrameLocks/>
          </p:cNvGraphicFramePr>
          <p:nvPr/>
        </p:nvGraphicFramePr>
        <p:xfrm>
          <a:off x="275167" y="1371600"/>
          <a:ext cx="8636000" cy="3990446"/>
        </p:xfrm>
        <a:graphic>
          <a:graphicData uri="http://schemas.openxmlformats.org/drawingml/2006/table">
            <a:tbl>
              <a:tblPr/>
              <a:tblGrid>
                <a:gridCol w="3698875"/>
                <a:gridCol w="1055158"/>
                <a:gridCol w="1227667"/>
                <a:gridCol w="1413933"/>
                <a:gridCol w="1240367"/>
              </a:tblGrid>
              <a:tr h="7646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Virtualization Management Capabilities</a:t>
                      </a:r>
                    </a:p>
                  </a:txBody>
                  <a:tcPr marL="76200" marR="76200" marT="38100" marB="381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Virtual Machine Manager</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Operations Manager</a:t>
                      </a:r>
                    </a:p>
                  </a:txBody>
                  <a:tcPr marL="76200" marR="76200" marT="38100" marB="381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Configuration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Manager</a:t>
                      </a:r>
                    </a:p>
                  </a:txBody>
                  <a:tcPr marL="76200" marR="76200" marT="38100" marB="381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Protection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Segoe Semibold" pitchFamily="34" charset="0"/>
                        </a:rPr>
                        <a:t>Manager</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Server consolidation through virtual migration</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Virtual machine provisioning and configuration </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Server health monitoring, management</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Performance reporting, analysis</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Patch management, software upgrades</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Virtual machine backup and restore</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Segoe Semibold" pitchFamily="34" charset="0"/>
                        </a:rPr>
                        <a:t>Disaster Recovery</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smtClean="0">
                        <a:ln>
                          <a:noFill/>
                        </a:ln>
                        <a:solidFill>
                          <a:srgbClr val="000000"/>
                        </a:solidFill>
                        <a:effectLst/>
                        <a:latin typeface="Segoe Semibold"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00"/>
                          </a:solidFill>
                          <a:effectLst/>
                          <a:latin typeface="Segoe Semibold" pitchFamily="34" charset="0"/>
                        </a:rPr>
                        <a:t>x</a:t>
                      </a: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757432" y="2232399"/>
            <a:ext cx="5898514" cy="3761678"/>
          </a:xfrm>
          <a:prstGeom prst="rect">
            <a:avLst/>
          </a:prstGeom>
          <a:gradFill flip="none" rotWithShape="1">
            <a:gsLst>
              <a:gs pos="20000">
                <a:srgbClr val="20172B"/>
              </a:gs>
              <a:gs pos="50000">
                <a:srgbClr val="332741"/>
              </a:gs>
              <a:gs pos="100000">
                <a:schemeClr val="accent4">
                  <a:lumMod val="75000"/>
                  <a:shade val="100000"/>
                  <a:satMod val="115000"/>
                  <a:alpha val="0"/>
                </a:schemeClr>
              </a:gs>
            </a:gsLst>
            <a:lin ang="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fontAlgn="base">
              <a:lnSpc>
                <a:spcPct val="80000"/>
              </a:lnSpc>
              <a:spcBef>
                <a:spcPct val="0"/>
              </a:spcBef>
              <a:spcAft>
                <a:spcPct val="0"/>
              </a:spcAft>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23" name="Rectangle 22"/>
          <p:cNvSpPr/>
          <p:nvPr/>
        </p:nvSpPr>
        <p:spPr bwMode="auto">
          <a:xfrm>
            <a:off x="1776016" y="4722838"/>
            <a:ext cx="5884127" cy="1282390"/>
          </a:xfrm>
          <a:prstGeom prst="rect">
            <a:avLst/>
          </a:prstGeom>
          <a:gradFill flip="none" rotWithShape="1">
            <a:gsLst>
              <a:gs pos="20000">
                <a:srgbClr val="282828"/>
              </a:gs>
              <a:gs pos="50000">
                <a:schemeClr val="tx1">
                  <a:lumMod val="75000"/>
                  <a:lumOff val="25000"/>
                </a:schemeClr>
              </a:gs>
              <a:gs pos="100000">
                <a:schemeClr val="accent4">
                  <a:lumMod val="75000"/>
                  <a:shade val="100000"/>
                  <a:satMod val="11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fontAlgn="base">
              <a:lnSpc>
                <a:spcPct val="80000"/>
              </a:lnSpc>
              <a:spcBef>
                <a:spcPct val="0"/>
              </a:spcBef>
              <a:spcAft>
                <a:spcPct val="0"/>
              </a:spcAft>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28" name="Rectangle 27"/>
          <p:cNvSpPr/>
          <p:nvPr/>
        </p:nvSpPr>
        <p:spPr bwMode="auto">
          <a:xfrm>
            <a:off x="1779734" y="5793355"/>
            <a:ext cx="5881250" cy="200715"/>
          </a:xfrm>
          <a:prstGeom prst="rect">
            <a:avLst/>
          </a:prstGeom>
          <a:gradFill flip="none" rotWithShape="1">
            <a:gsLst>
              <a:gs pos="20000">
                <a:srgbClr val="0B2145"/>
              </a:gs>
              <a:gs pos="50000">
                <a:schemeClr val="bg2"/>
              </a:gs>
              <a:gs pos="100000">
                <a:schemeClr val="accent4">
                  <a:lumMod val="75000"/>
                  <a:shade val="100000"/>
                  <a:satMod val="11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fontAlgn="base">
              <a:lnSpc>
                <a:spcPct val="80000"/>
              </a:lnSpc>
              <a:spcBef>
                <a:spcPct val="0"/>
              </a:spcBef>
              <a:spcAft>
                <a:spcPct val="0"/>
              </a:spcAft>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1269" name="TextBox 21507"/>
          <p:cNvSpPr txBox="1">
            <a:spLocks noChangeArrowheads="1"/>
          </p:cNvSpPr>
          <p:nvPr/>
        </p:nvSpPr>
        <p:spPr bwMode="auto">
          <a:xfrm>
            <a:off x="495487" y="1371600"/>
            <a:ext cx="1236236" cy="4678204"/>
          </a:xfrm>
          <a:prstGeom prst="rect">
            <a:avLst/>
          </a:prstGeom>
          <a:noFill/>
          <a:ln w="9525">
            <a:noFill/>
            <a:miter lim="800000"/>
            <a:headEnd/>
            <a:tailEnd/>
          </a:ln>
        </p:spPr>
        <p:txBody>
          <a:bodyPr wrap="none">
            <a:spAutoFit/>
          </a:bodyPr>
          <a:lstStyle/>
          <a:p>
            <a:pPr algn="r"/>
            <a:r>
              <a:rPr lang="en-US" sz="1100" dirty="0" smtClean="0">
                <a:effectLst>
                  <a:outerShdw blurRad="38100" dist="38100" dir="2700000" algn="tl">
                    <a:srgbClr val="000000">
                      <a:alpha val="43137"/>
                    </a:srgbClr>
                  </a:outerShdw>
                </a:effectLst>
              </a:rPr>
              <a:t>Virtual Sessions</a:t>
            </a:r>
          </a:p>
          <a:p>
            <a:pPr algn="r"/>
            <a:r>
              <a:rPr lang="en-US" sz="1100" dirty="0" smtClean="0">
                <a:effectLst>
                  <a:outerShdw blurRad="38100" dist="38100" dir="2700000" algn="tl">
                    <a:srgbClr val="000000">
                      <a:alpha val="43137"/>
                    </a:srgbClr>
                  </a:outerShdw>
                </a:effectLst>
              </a:rPr>
              <a:t>Per License</a:t>
            </a:r>
          </a:p>
          <a:p>
            <a:pPr algn="r"/>
            <a:endParaRPr lang="en-US" sz="1800" u="sng" dirty="0" smtClean="0">
              <a:solidFill>
                <a:schemeClr val="bg1"/>
              </a:solidFill>
            </a:endParaRPr>
          </a:p>
          <a:p>
            <a:pPr indent="-342900" algn="r">
              <a:spcBef>
                <a:spcPct val="20000"/>
              </a:spcBef>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Unlimited</a:t>
            </a:r>
          </a:p>
          <a:p>
            <a:pPr algn="r"/>
            <a:r>
              <a:rPr lang="en-US" sz="1800" dirty="0" smtClean="0">
                <a:solidFill>
                  <a:schemeClr val="bg1"/>
                </a:solidFill>
              </a:rPr>
              <a:t>..</a:t>
            </a:r>
          </a:p>
          <a:p>
            <a:pPr algn="r"/>
            <a:r>
              <a:rPr lang="en-US" sz="1800" dirty="0" smtClean="0">
                <a:solidFill>
                  <a:schemeClr val="bg1"/>
                </a:solidFill>
              </a:rPr>
              <a:t>32</a:t>
            </a:r>
          </a:p>
          <a:p>
            <a:pPr algn="r"/>
            <a:endParaRPr lang="en-US" sz="1800" dirty="0">
              <a:solidFill>
                <a:schemeClr val="bg1"/>
              </a:solidFill>
            </a:endParaRPr>
          </a:p>
          <a:p>
            <a:pPr algn="r"/>
            <a:r>
              <a:rPr lang="en-US" sz="1800" dirty="0" smtClean="0">
                <a:solidFill>
                  <a:schemeClr val="bg1"/>
                </a:solidFill>
              </a:rPr>
              <a:t>16</a:t>
            </a:r>
            <a:endParaRPr lang="en-US" sz="1800" dirty="0">
              <a:solidFill>
                <a:schemeClr val="bg1"/>
              </a:solidFill>
            </a:endParaRPr>
          </a:p>
          <a:p>
            <a:pPr algn="r"/>
            <a:endParaRPr lang="en-US" sz="1800" dirty="0">
              <a:solidFill>
                <a:schemeClr val="bg1"/>
              </a:solidFill>
            </a:endParaRPr>
          </a:p>
          <a:p>
            <a:pPr algn="r"/>
            <a:r>
              <a:rPr lang="en-US" sz="1800" dirty="0" smtClean="0">
                <a:solidFill>
                  <a:schemeClr val="bg1"/>
                </a:solidFill>
              </a:rPr>
              <a:t>8</a:t>
            </a:r>
            <a:endParaRPr lang="en-US" sz="1800" dirty="0">
              <a:solidFill>
                <a:schemeClr val="bg1"/>
              </a:solidFill>
            </a:endParaRPr>
          </a:p>
          <a:p>
            <a:pPr algn="r"/>
            <a:endParaRPr lang="en-US" sz="1800" dirty="0">
              <a:solidFill>
                <a:schemeClr val="bg1"/>
              </a:solidFill>
            </a:endParaRPr>
          </a:p>
          <a:p>
            <a:pPr algn="r"/>
            <a:endParaRPr lang="en-US" sz="1800" dirty="0">
              <a:solidFill>
                <a:schemeClr val="bg1"/>
              </a:solidFill>
            </a:endParaRPr>
          </a:p>
          <a:p>
            <a:pPr algn="r"/>
            <a:r>
              <a:rPr lang="en-US" sz="1800" dirty="0" smtClean="0">
                <a:solidFill>
                  <a:schemeClr val="bg1"/>
                </a:solidFill>
              </a:rPr>
              <a:t>4</a:t>
            </a:r>
            <a:endParaRPr lang="en-US" sz="1800" dirty="0">
              <a:solidFill>
                <a:schemeClr val="bg1"/>
              </a:solidFill>
            </a:endParaRPr>
          </a:p>
          <a:p>
            <a:pPr algn="r"/>
            <a:endParaRPr lang="en-US" sz="1800" dirty="0">
              <a:solidFill>
                <a:schemeClr val="bg1"/>
              </a:solidFill>
            </a:endParaRPr>
          </a:p>
          <a:p>
            <a:pPr algn="r"/>
            <a:endParaRPr lang="en-US" sz="1800" dirty="0">
              <a:solidFill>
                <a:schemeClr val="bg1"/>
              </a:solidFill>
            </a:endParaRPr>
          </a:p>
          <a:p>
            <a:pPr algn="r"/>
            <a:endParaRPr lang="en-US" sz="1800" dirty="0">
              <a:solidFill>
                <a:schemeClr val="bg1"/>
              </a:solidFill>
            </a:endParaRPr>
          </a:p>
          <a:p>
            <a:pPr algn="r"/>
            <a:r>
              <a:rPr lang="en-US" sz="1800" dirty="0" smtClean="0">
                <a:solidFill>
                  <a:schemeClr val="bg1"/>
                </a:solidFill>
              </a:rPr>
              <a:t>1</a:t>
            </a:r>
            <a:endParaRPr lang="en-US" sz="1800" dirty="0">
              <a:solidFill>
                <a:schemeClr val="bg1"/>
              </a:solidFill>
            </a:endParaRPr>
          </a:p>
        </p:txBody>
      </p:sp>
      <p:cxnSp>
        <p:nvCxnSpPr>
          <p:cNvPr id="37" name="Straight Connector 36"/>
          <p:cNvCxnSpPr/>
          <p:nvPr/>
        </p:nvCxnSpPr>
        <p:spPr>
          <a:xfrm>
            <a:off x="1742563" y="4707970"/>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742563" y="5797072"/>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742563" y="3905081"/>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742563" y="3354955"/>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742563" y="2812263"/>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742563" y="2239833"/>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383603" y="3843131"/>
            <a:ext cx="4267200" cy="0"/>
          </a:xfrm>
          <a:prstGeom prst="line">
            <a:avLst/>
          </a:prstGeom>
          <a:ln w="25400" cap="rnd" cmpd="sng" algn="ctr">
            <a:solidFill>
              <a:schemeClr val="bg1"/>
            </a:solidFill>
            <a:prstDash val="solid"/>
            <a:head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5844" y="5985753"/>
            <a:ext cx="4833782" cy="890"/>
          </a:xfrm>
          <a:prstGeom prst="line">
            <a:avLst/>
          </a:prstGeom>
          <a:noFill/>
          <a:ln w="25400" cap="rnd" cmpd="sng" algn="ctr">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824205" y="6007186"/>
            <a:ext cx="2597675" cy="313932"/>
          </a:xfrm>
          <a:prstGeom prst="rect">
            <a:avLst/>
          </a:prstGeom>
        </p:spPr>
        <p:txBody>
          <a:bodyPr wrap="square">
            <a:spAutoFit/>
          </a:bodyPr>
          <a:lstStyle/>
          <a:p>
            <a:pPr marL="280988" indent="-280988" defTabSz="914327">
              <a:lnSpc>
                <a:spcPct val="90000"/>
              </a:lnSpc>
              <a:spcBef>
                <a:spcPts val="0"/>
              </a:spcBef>
              <a:spcAft>
                <a:spcPts val="600"/>
              </a:spcAft>
              <a:buClr>
                <a:schemeClr val="tx2"/>
              </a:buClr>
              <a:buSzPct val="95000"/>
              <a:defRPr/>
            </a:pPr>
            <a:r>
              <a:rPr lang="en-US" sz="1600" b="1" dirty="0" smtClean="0">
                <a:effectLst>
                  <a:outerShdw blurRad="38100" dist="38100" dir="2700000" algn="tl">
                    <a:srgbClr val="000000">
                      <a:alpha val="43137"/>
                    </a:srgbClr>
                  </a:outerShdw>
                </a:effectLst>
              </a:rPr>
              <a:t>Host OS Included</a:t>
            </a:r>
          </a:p>
        </p:txBody>
      </p:sp>
      <p:sp>
        <p:nvSpPr>
          <p:cNvPr id="34" name="Title 33"/>
          <p:cNvSpPr>
            <a:spLocks noGrp="1"/>
          </p:cNvSpPr>
          <p:nvPr>
            <p:ph type="title"/>
          </p:nvPr>
        </p:nvSpPr>
        <p:spPr>
          <a:xfrm>
            <a:off x="381000" y="230188"/>
            <a:ext cx="8382000" cy="1163395"/>
          </a:xfrm>
        </p:spPr>
        <p:txBody>
          <a:bodyPr/>
          <a:lstStyle/>
          <a:p>
            <a:r>
              <a:rPr sz="4200" smtClean="0"/>
              <a:t>Unlimited Virtualization With Datacenter</a:t>
            </a:r>
            <a:endParaRPr lang="en-US" sz="4200" dirty="0"/>
          </a:p>
        </p:txBody>
      </p:sp>
      <p:sp>
        <p:nvSpPr>
          <p:cNvPr id="30" name="Rounded Rectangle 29"/>
          <p:cNvSpPr/>
          <p:nvPr/>
        </p:nvSpPr>
        <p:spPr bwMode="auto">
          <a:xfrm>
            <a:off x="4844643" y="5124471"/>
            <a:ext cx="3300984" cy="850392"/>
          </a:xfrm>
          <a:prstGeom prst="roundRect">
            <a:avLst>
              <a:gd name="adj" fmla="val 1352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t"/>
          <a:lstStyle/>
          <a:p>
            <a:pPr indent="-286922">
              <a:lnSpc>
                <a:spcPct val="90000"/>
              </a:lnSpc>
              <a:spcBef>
                <a:spcPct val="30000"/>
              </a:spcBef>
              <a:buClr>
                <a:schemeClr val="tx2"/>
              </a:buClr>
              <a:buSzPct val="95000"/>
              <a:tabLst>
                <a:tab pos="514476" algn="l"/>
              </a:tabLs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31" name="Rounded Rectangle 30"/>
          <p:cNvSpPr/>
          <p:nvPr/>
        </p:nvSpPr>
        <p:spPr bwMode="auto">
          <a:xfrm>
            <a:off x="4850000" y="4195204"/>
            <a:ext cx="3300984" cy="850392"/>
          </a:xfrm>
          <a:prstGeom prst="roundRect">
            <a:avLst>
              <a:gd name="adj" fmla="val 12176"/>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fontAlgn="base">
              <a:lnSpc>
                <a:spcPct val="80000"/>
              </a:lnSpc>
              <a:spcBef>
                <a:spcPct val="0"/>
              </a:spcBef>
              <a:spcAft>
                <a:spcPts val="600"/>
              </a:spcAf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32" name="Rounded Rectangle 31"/>
          <p:cNvSpPr/>
          <p:nvPr/>
        </p:nvSpPr>
        <p:spPr bwMode="auto">
          <a:xfrm>
            <a:off x="4852082" y="1890619"/>
            <a:ext cx="3298902" cy="847494"/>
          </a:xfrm>
          <a:prstGeom prst="roundRect">
            <a:avLst>
              <a:gd name="adj" fmla="val 144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nSpc>
                <a:spcPct val="80000"/>
              </a:lnSpc>
              <a:spcBef>
                <a:spcPct val="30000"/>
              </a:spcBef>
              <a:spcAft>
                <a:spcPts val="600"/>
              </a:spcAft>
              <a:buClr>
                <a:schemeClr val="tx2"/>
              </a:buClr>
              <a:buSzPct val="95000"/>
              <a:buBlip>
                <a:blip r:embed="rId3"/>
              </a:buBlip>
              <a:tabLst>
                <a:tab pos="514476" algn="l"/>
              </a:tabLst>
              <a:defRPr/>
            </a:pPr>
            <a:endParaRPr lang="en-US" sz="1200" dirty="0">
              <a:solidFill>
                <a:schemeClr val="bg1"/>
              </a:solidFill>
            </a:endParaRPr>
          </a:p>
        </p:txBody>
      </p:sp>
      <p:grpSp>
        <p:nvGrpSpPr>
          <p:cNvPr id="2" name="Group 28"/>
          <p:cNvGrpSpPr/>
          <p:nvPr/>
        </p:nvGrpSpPr>
        <p:grpSpPr>
          <a:xfrm>
            <a:off x="5007863" y="2013532"/>
            <a:ext cx="2403410" cy="502477"/>
            <a:chOff x="5722102" y="1936852"/>
            <a:chExt cx="2403410" cy="502477"/>
          </a:xfrm>
        </p:grpSpPr>
        <p:pic>
          <p:nvPicPr>
            <p:cNvPr id="18" name="Picture 17" descr="WS08-datacenter_h_rgb_r.png"/>
            <p:cNvPicPr>
              <a:picLocks noChangeAspect="1"/>
            </p:cNvPicPr>
            <p:nvPr/>
          </p:nvPicPr>
          <p:blipFill>
            <a:blip r:embed="rId4">
              <a:lum bright="100000"/>
            </a:blip>
            <a:srcRect l="17659"/>
            <a:stretch>
              <a:fillRect/>
            </a:stretch>
          </p:blipFill>
          <p:spPr>
            <a:xfrm>
              <a:off x="6200299" y="1936852"/>
              <a:ext cx="1925213" cy="480794"/>
            </a:xfrm>
            <a:prstGeom prst="rect">
              <a:avLst/>
            </a:prstGeom>
            <a:effectLst>
              <a:outerShdw blurRad="50800" dist="38100" dir="5400000" algn="t" rotWithShape="0">
                <a:prstClr val="black">
                  <a:alpha val="40000"/>
                </a:prstClr>
              </a:outerShdw>
            </a:effectLst>
          </p:spPr>
        </p:pic>
        <p:pic>
          <p:nvPicPr>
            <p:cNvPr id="15" name="Picture 14" descr="WS08-datacenter_h_rgb_r.png"/>
            <p:cNvPicPr>
              <a:picLocks noChangeAspect="1"/>
            </p:cNvPicPr>
            <p:nvPr/>
          </p:nvPicPr>
          <p:blipFill>
            <a:blip r:embed="rId4"/>
            <a:srcRect r="82212" b="20022"/>
            <a:stretch>
              <a:fillRect/>
            </a:stretch>
          </p:blipFill>
          <p:spPr>
            <a:xfrm>
              <a:off x="5722102" y="2054801"/>
              <a:ext cx="415900" cy="384528"/>
            </a:xfrm>
            <a:prstGeom prst="rect">
              <a:avLst/>
            </a:prstGeom>
            <a:effectLst>
              <a:outerShdw blurRad="50800" dist="38100" dir="5400000" algn="t" rotWithShape="0">
                <a:prstClr val="black">
                  <a:alpha val="40000"/>
                </a:prstClr>
              </a:outerShdw>
            </a:effectLst>
          </p:spPr>
        </p:pic>
      </p:grpSp>
      <p:grpSp>
        <p:nvGrpSpPr>
          <p:cNvPr id="3" name="Group 23"/>
          <p:cNvGrpSpPr/>
          <p:nvPr/>
        </p:nvGrpSpPr>
        <p:grpSpPr>
          <a:xfrm>
            <a:off x="5007863" y="4295279"/>
            <a:ext cx="2455493" cy="529243"/>
            <a:chOff x="3792941" y="4411614"/>
            <a:chExt cx="2455493" cy="529243"/>
          </a:xfrm>
        </p:grpSpPr>
        <p:pic>
          <p:nvPicPr>
            <p:cNvPr id="19" name="Picture 18" descr="WS08-enterprise_h_rgb_r.png"/>
            <p:cNvPicPr>
              <a:picLocks noChangeAspect="1"/>
            </p:cNvPicPr>
            <p:nvPr/>
          </p:nvPicPr>
          <p:blipFill>
            <a:blip r:embed="rId5">
              <a:lum bright="100000"/>
            </a:blip>
            <a:srcRect l="17929"/>
            <a:stretch>
              <a:fillRect/>
            </a:stretch>
          </p:blipFill>
          <p:spPr>
            <a:xfrm>
              <a:off x="4284161" y="4411614"/>
              <a:ext cx="1964273" cy="529243"/>
            </a:xfrm>
            <a:prstGeom prst="rect">
              <a:avLst/>
            </a:prstGeom>
            <a:effectLst>
              <a:outerShdw blurRad="50800" dist="38100" dir="5400000" algn="t" rotWithShape="0">
                <a:prstClr val="black">
                  <a:alpha val="40000"/>
                </a:prstClr>
              </a:outerShdw>
            </a:effectLst>
          </p:spPr>
        </p:pic>
        <p:pic>
          <p:nvPicPr>
            <p:cNvPr id="16" name="Picture 15" descr="WS08-datacenter_h_rgb_r.png"/>
            <p:cNvPicPr>
              <a:picLocks noChangeAspect="1"/>
            </p:cNvPicPr>
            <p:nvPr/>
          </p:nvPicPr>
          <p:blipFill>
            <a:blip r:embed="rId4"/>
            <a:srcRect r="82212" b="20022"/>
            <a:stretch>
              <a:fillRect/>
            </a:stretch>
          </p:blipFill>
          <p:spPr>
            <a:xfrm>
              <a:off x="3792941" y="4548957"/>
              <a:ext cx="415900" cy="384528"/>
            </a:xfrm>
            <a:prstGeom prst="rect">
              <a:avLst/>
            </a:prstGeom>
            <a:effectLst>
              <a:outerShdw blurRad="50800" dist="38100" dir="5400000" algn="t" rotWithShape="0">
                <a:prstClr val="black">
                  <a:alpha val="40000"/>
                </a:prstClr>
              </a:outerShdw>
            </a:effectLst>
          </p:spPr>
        </p:pic>
      </p:grpSp>
      <p:grpSp>
        <p:nvGrpSpPr>
          <p:cNvPr id="4" name="Group 26"/>
          <p:cNvGrpSpPr/>
          <p:nvPr/>
        </p:nvGrpSpPr>
        <p:grpSpPr>
          <a:xfrm>
            <a:off x="5007863" y="5242467"/>
            <a:ext cx="2531214" cy="503685"/>
            <a:chOff x="1926970" y="5247556"/>
            <a:chExt cx="2531214" cy="503685"/>
          </a:xfrm>
        </p:grpSpPr>
        <p:pic>
          <p:nvPicPr>
            <p:cNvPr id="20" name="Picture 19" descr="WS08-standard_h_rgb_r.png"/>
            <p:cNvPicPr>
              <a:picLocks noChangeAspect="1"/>
            </p:cNvPicPr>
            <p:nvPr/>
          </p:nvPicPr>
          <p:blipFill>
            <a:blip r:embed="rId6">
              <a:lum bright="100000"/>
            </a:blip>
            <a:srcRect l="17680"/>
            <a:stretch>
              <a:fillRect/>
            </a:stretch>
          </p:blipFill>
          <p:spPr>
            <a:xfrm>
              <a:off x="2468779" y="5247556"/>
              <a:ext cx="1989405" cy="496949"/>
            </a:xfrm>
            <a:prstGeom prst="rect">
              <a:avLst/>
            </a:prstGeom>
            <a:effectLst>
              <a:outerShdw blurRad="50800" dist="38100" dir="5400000" algn="t" rotWithShape="0">
                <a:prstClr val="black">
                  <a:alpha val="40000"/>
                </a:prstClr>
              </a:outerShdw>
            </a:effectLst>
          </p:spPr>
        </p:pic>
        <p:pic>
          <p:nvPicPr>
            <p:cNvPr id="17" name="Picture 16" descr="WS08-datacenter_h_rgb_r.png"/>
            <p:cNvPicPr>
              <a:picLocks noChangeAspect="1"/>
            </p:cNvPicPr>
            <p:nvPr/>
          </p:nvPicPr>
          <p:blipFill>
            <a:blip r:embed="rId4"/>
            <a:srcRect r="82212" b="20022"/>
            <a:stretch>
              <a:fillRect/>
            </a:stretch>
          </p:blipFill>
          <p:spPr>
            <a:xfrm>
              <a:off x="1926970" y="5366713"/>
              <a:ext cx="415900" cy="384528"/>
            </a:xfrm>
            <a:prstGeom prst="rect">
              <a:avLst/>
            </a:prstGeom>
            <a:effectLst>
              <a:outerShdw blurRad="50800" dist="38100" dir="5400000" algn="t"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062545" y="1353015"/>
            <a:ext cx="2817541" cy="4937760"/>
          </a:xfrm>
          <a:prstGeom prst="roundRect">
            <a:avLst>
              <a:gd name="adj" fmla="val 9663"/>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Aft>
                <a:spcPts val="600"/>
              </a:spcAft>
              <a:buClr>
                <a:srgbClr val="FFFFFF"/>
              </a:buClr>
              <a:buSzPct val="80000"/>
              <a:buBlip>
                <a:blip r:embed="rId3"/>
              </a:buBlip>
              <a:tabLst>
                <a:tab pos="514476" algn="l"/>
              </a:tabLst>
              <a:defRPr/>
            </a:pPr>
            <a:endParaRPr lang="en-US" sz="1400" dirty="0"/>
          </a:p>
        </p:txBody>
      </p:sp>
      <p:sp>
        <p:nvSpPr>
          <p:cNvPr id="30" name="Rounded Rectangle 29"/>
          <p:cNvSpPr/>
          <p:nvPr/>
        </p:nvSpPr>
        <p:spPr bwMode="auto">
          <a:xfrm>
            <a:off x="237891" y="1353015"/>
            <a:ext cx="2817541" cy="4937760"/>
          </a:xfrm>
          <a:prstGeom prst="roundRect">
            <a:avLst>
              <a:gd name="adj" fmla="val 10205"/>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a:lstStyle/>
          <a:p>
            <a:pPr marL="344488" lvl="1" indent="-233363" fontAlgn="base">
              <a:lnSpc>
                <a:spcPct val="80000"/>
              </a:lnSpc>
              <a:spcAft>
                <a:spcPts val="600"/>
              </a:spcAft>
              <a:buClr>
                <a:srgbClr val="FFFFFF"/>
              </a:buClr>
              <a:buSzPct val="80000"/>
              <a:buBlip>
                <a:blip r:embed="rId3"/>
              </a:buBlip>
              <a:tabLst>
                <a:tab pos="514476" algn="l"/>
              </a:tabLst>
              <a:defRPr/>
            </a:pPr>
            <a:endParaRPr lang="en-US" sz="1400" dirty="0"/>
          </a:p>
        </p:txBody>
      </p:sp>
      <p:sp>
        <p:nvSpPr>
          <p:cNvPr id="16" name="Text Box 20"/>
          <p:cNvSpPr txBox="1">
            <a:spLocks noChangeArrowheads="1"/>
          </p:cNvSpPr>
          <p:nvPr/>
        </p:nvSpPr>
        <p:spPr bwMode="auto">
          <a:xfrm>
            <a:off x="81774" y="2764205"/>
            <a:ext cx="2626626" cy="313918"/>
          </a:xfrm>
          <a:prstGeom prst="rect">
            <a:avLst/>
          </a:prstGeom>
          <a:noFill/>
        </p:spPr>
        <p:txBody>
          <a:bodyPr spcFirstLastPara="1" wrap="square" lIns="91425" tIns="45713" rIns="91425" bIns="45713" numCol="1" rtlCol="0">
            <a:spAutoFit/>
          </a:bodyPr>
          <a:lstStyle/>
          <a:p>
            <a:pPr algn="ctr" fontAlgn="base">
              <a:lnSpc>
                <a:spcPct val="80000"/>
              </a:lnSpc>
              <a:spcBef>
                <a:spcPct val="0"/>
              </a:spcBef>
              <a:spcAft>
                <a:spcPct val="0"/>
              </a:spcAft>
              <a:defRPr/>
            </a:pPr>
            <a:endParaRPr lang="en-US" dirty="0">
              <a:solidFill>
                <a:schemeClr val="tx1"/>
              </a:solidFill>
              <a:effectLst>
                <a:outerShdw blurRad="38100" dist="38100" dir="2700000" algn="tl">
                  <a:srgbClr val="000000">
                    <a:alpha val="43137"/>
                  </a:srgbClr>
                </a:outerShdw>
              </a:effectLst>
              <a:latin typeface="+mj-lt"/>
              <a:cs typeface="Segoe UI" pitchFamily="34" charset="0"/>
            </a:endParaRPr>
          </a:p>
        </p:txBody>
      </p:sp>
      <p:pic>
        <p:nvPicPr>
          <p:cNvPr id="35" name="Picture 29" descr="Server-1-Physical-Shadow-(Base)"/>
          <p:cNvPicPr>
            <a:picLocks noChangeAspect="1" noChangeArrowheads="1"/>
          </p:cNvPicPr>
          <p:nvPr/>
        </p:nvPicPr>
        <p:blipFill>
          <a:blip r:embed="rId4"/>
          <a:srcRect/>
          <a:stretch>
            <a:fillRect/>
          </a:stretch>
        </p:blipFill>
        <p:spPr bwMode="auto">
          <a:xfrm>
            <a:off x="436024" y="2043578"/>
            <a:ext cx="2256149" cy="2831913"/>
          </a:xfrm>
          <a:prstGeom prst="rect">
            <a:avLst/>
          </a:prstGeom>
          <a:noFill/>
        </p:spPr>
      </p:pic>
      <p:pic>
        <p:nvPicPr>
          <p:cNvPr id="39" name="Picture 31" descr="Servers-3-Virtual"/>
          <p:cNvPicPr>
            <a:picLocks noChangeAspect="1" noChangeArrowheads="1"/>
          </p:cNvPicPr>
          <p:nvPr/>
        </p:nvPicPr>
        <p:blipFill>
          <a:blip r:embed="rId5"/>
          <a:srcRect/>
          <a:stretch>
            <a:fillRect/>
          </a:stretch>
        </p:blipFill>
        <p:spPr bwMode="auto">
          <a:xfrm>
            <a:off x="477770" y="2147904"/>
            <a:ext cx="2256149" cy="2830740"/>
          </a:xfrm>
          <a:prstGeom prst="rect">
            <a:avLst/>
          </a:prstGeom>
          <a:noFill/>
        </p:spPr>
      </p:pic>
      <p:pic>
        <p:nvPicPr>
          <p:cNvPr id="42" name="Picture 10" descr="Logo-Systems-Center"/>
          <p:cNvPicPr>
            <a:picLocks noChangeAspect="1" noChangeArrowheads="1"/>
          </p:cNvPicPr>
          <p:nvPr/>
        </p:nvPicPr>
        <p:blipFill>
          <a:blip r:embed="rId6">
            <a:lum bright="100000"/>
          </a:blip>
          <a:stretch>
            <a:fillRect/>
          </a:stretch>
        </p:blipFill>
        <p:spPr bwMode="auto">
          <a:xfrm>
            <a:off x="6359944" y="1592581"/>
            <a:ext cx="2230253" cy="472439"/>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3" name="Picture 7" descr="Lifecycle without Labels">
            <a:hlinkClick r:id="" action="ppaction://noaction"/>
          </p:cNvPr>
          <p:cNvPicPr>
            <a:picLocks noChangeAspect="1" noChangeArrowheads="1"/>
          </p:cNvPicPr>
          <p:nvPr/>
        </p:nvPicPr>
        <p:blipFill>
          <a:blip r:embed="rId7"/>
          <a:srcRect/>
          <a:stretch>
            <a:fillRect/>
          </a:stretch>
        </p:blipFill>
        <p:spPr bwMode="auto">
          <a:xfrm>
            <a:off x="6556030" y="2580155"/>
            <a:ext cx="1830571" cy="177436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2" name="Group 27"/>
          <p:cNvGrpSpPr/>
          <p:nvPr/>
        </p:nvGrpSpPr>
        <p:grpSpPr>
          <a:xfrm>
            <a:off x="2122260" y="1231792"/>
            <a:ext cx="4586515" cy="4221062"/>
            <a:chOff x="2061028" y="868697"/>
            <a:chExt cx="4586515" cy="4221062"/>
          </a:xfrm>
        </p:grpSpPr>
        <p:pic>
          <p:nvPicPr>
            <p:cNvPr id="25" name="Picture 23" descr="Circular-Field"/>
            <p:cNvPicPr>
              <a:picLocks noChangeAspect="1" noChangeArrowheads="1"/>
            </p:cNvPicPr>
            <p:nvPr/>
          </p:nvPicPr>
          <p:blipFill>
            <a:blip r:embed="rId8"/>
            <a:srcRect/>
            <a:stretch>
              <a:fillRect/>
            </a:stretch>
          </p:blipFill>
          <p:spPr bwMode="auto">
            <a:xfrm>
              <a:off x="2061028" y="868697"/>
              <a:ext cx="4586515" cy="4221062"/>
            </a:xfrm>
            <a:prstGeom prst="rect">
              <a:avLst/>
            </a:prstGeom>
            <a:noFill/>
            <a:ln w="9525">
              <a:noFill/>
              <a:miter lim="800000"/>
              <a:headEnd/>
              <a:tailEnd/>
            </a:ln>
          </p:spPr>
        </p:pic>
        <p:sp>
          <p:nvSpPr>
            <p:cNvPr id="27" name="Rectangle 26"/>
            <p:cNvSpPr/>
            <p:nvPr/>
          </p:nvSpPr>
          <p:spPr>
            <a:xfrm>
              <a:off x="3238228" y="2201487"/>
              <a:ext cx="2750820" cy="1281889"/>
            </a:xfrm>
            <a:prstGeom prst="rect">
              <a:avLst/>
            </a:prstGeom>
          </p:spPr>
          <p:txBody>
            <a:bodyPr wrap="square">
              <a:spAutoFit/>
            </a:bodyPr>
            <a:lstStyle/>
            <a:p>
              <a:pPr indent="-342900">
                <a:lnSpc>
                  <a:spcPct val="80000"/>
                </a:lnSpc>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Enabling Key Scenarios</a:t>
              </a:r>
            </a:p>
            <a:p>
              <a:pPr marL="280988" indent="-280988" defTabSz="914327">
                <a:lnSpc>
                  <a:spcPct val="90000"/>
                </a:lnSpc>
                <a:spcBef>
                  <a:spcPts val="300"/>
                </a:spcBef>
                <a:buClr>
                  <a:schemeClr val="tx2"/>
                </a:buClr>
                <a:buSzPct val="95000"/>
                <a:buBlip>
                  <a:blip r:embed="rId3"/>
                </a:buBlip>
                <a:defRPr/>
              </a:pPr>
              <a:r>
                <a:rPr lang="en-US" sz="1400" b="1" dirty="0" smtClean="0">
                  <a:effectLst>
                    <a:outerShdw blurRad="38100" dist="38100" dir="2700000" algn="tl">
                      <a:srgbClr val="000000">
                        <a:alpha val="43137"/>
                      </a:srgbClr>
                    </a:outerShdw>
                  </a:effectLst>
                </a:rPr>
                <a:t>Server consolidation</a:t>
              </a:r>
            </a:p>
            <a:p>
              <a:pPr marL="280988" indent="-280988" defTabSz="914327">
                <a:lnSpc>
                  <a:spcPct val="90000"/>
                </a:lnSpc>
                <a:spcBef>
                  <a:spcPts val="300"/>
                </a:spcBef>
                <a:buClr>
                  <a:schemeClr val="tx2"/>
                </a:buClr>
                <a:buSzPct val="95000"/>
                <a:buBlip>
                  <a:blip r:embed="rId3"/>
                </a:buBlip>
                <a:defRPr/>
              </a:pPr>
              <a:r>
                <a:rPr lang="en-US" sz="1400" b="1" dirty="0" smtClean="0">
                  <a:effectLst>
                    <a:outerShdw blurRad="38100" dist="38100" dir="2700000" algn="tl">
                      <a:srgbClr val="000000">
                        <a:alpha val="43137"/>
                      </a:srgbClr>
                    </a:outerShdw>
                  </a:effectLst>
                </a:rPr>
                <a:t>Business continuity</a:t>
              </a:r>
            </a:p>
            <a:p>
              <a:pPr marL="280988" indent="-280988" defTabSz="914327">
                <a:lnSpc>
                  <a:spcPct val="90000"/>
                </a:lnSpc>
                <a:spcBef>
                  <a:spcPts val="300"/>
                </a:spcBef>
                <a:buClr>
                  <a:schemeClr val="tx2"/>
                </a:buClr>
                <a:buSzPct val="95000"/>
                <a:buBlip>
                  <a:blip r:embed="rId3"/>
                </a:buBlip>
                <a:defRPr/>
              </a:pPr>
              <a:r>
                <a:rPr lang="en-US" sz="1400" b="1" dirty="0" smtClean="0">
                  <a:effectLst>
                    <a:outerShdw blurRad="38100" dist="38100" dir="2700000" algn="tl">
                      <a:srgbClr val="000000">
                        <a:alpha val="43137"/>
                      </a:srgbClr>
                    </a:outerShdw>
                  </a:effectLst>
                </a:rPr>
                <a:t>Dynamic provisioning</a:t>
              </a:r>
              <a:endParaRPr lang="en-US" b="1" dirty="0" smtClean="0">
                <a:effectLst>
                  <a:outerShdw blurRad="38100" dist="38100" dir="2700000" algn="tl">
                    <a:srgbClr val="000000">
                      <a:alpha val="43137"/>
                    </a:srgbClr>
                  </a:outerShdw>
                </a:effectLst>
              </a:endParaRPr>
            </a:p>
          </p:txBody>
        </p:sp>
      </p:grpSp>
      <p:sp>
        <p:nvSpPr>
          <p:cNvPr id="26" name="Rectangle 25"/>
          <p:cNvSpPr/>
          <p:nvPr/>
        </p:nvSpPr>
        <p:spPr>
          <a:xfrm>
            <a:off x="3299460" y="4043898"/>
            <a:ext cx="2758440" cy="535531"/>
          </a:xfrm>
          <a:prstGeom prst="rect">
            <a:avLst/>
          </a:prstGeom>
        </p:spPr>
        <p:txBody>
          <a:bodyPr wrap="square">
            <a:spAutoFit/>
          </a:bodyPr>
          <a:lstStyle/>
          <a:p>
            <a:pPr indent="-342900">
              <a:lnSpc>
                <a:spcPct val="80000"/>
              </a:lnSpc>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At  1/3rd  the cost</a:t>
            </a:r>
            <a:b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of VMware</a:t>
            </a:r>
          </a:p>
        </p:txBody>
      </p:sp>
      <p:sp>
        <p:nvSpPr>
          <p:cNvPr id="29" name="Title 28"/>
          <p:cNvSpPr>
            <a:spLocks noGrp="1"/>
          </p:cNvSpPr>
          <p:nvPr>
            <p:ph type="title"/>
          </p:nvPr>
        </p:nvSpPr>
        <p:spPr/>
        <p:txBody>
          <a:bodyPr>
            <a:normAutofit/>
          </a:bodyPr>
          <a:lstStyle/>
          <a:p>
            <a:r>
              <a:rPr lang="en-US" sz="3600" dirty="0" smtClean="0"/>
              <a:t>Microsoft Server Virtualization Solution</a:t>
            </a:r>
            <a:endParaRPr lang="en-US" sz="3600" dirty="0"/>
          </a:p>
        </p:txBody>
      </p:sp>
      <p:grpSp>
        <p:nvGrpSpPr>
          <p:cNvPr id="3" name="Group 27"/>
          <p:cNvGrpSpPr/>
          <p:nvPr/>
        </p:nvGrpSpPr>
        <p:grpSpPr>
          <a:xfrm>
            <a:off x="410585" y="1586264"/>
            <a:ext cx="2431676" cy="529464"/>
            <a:chOff x="98356" y="1709293"/>
            <a:chExt cx="2873443" cy="625653"/>
          </a:xfrm>
        </p:grpSpPr>
        <p:pic>
          <p:nvPicPr>
            <p:cNvPr id="40" name="Picture 25" descr="\\.PSF\Parallels Share\Virtualization PPT\Windows-Server-2008-Logo.png"/>
            <p:cNvPicPr>
              <a:picLocks noChangeAspect="1" noChangeArrowheads="1"/>
            </p:cNvPicPr>
            <p:nvPr/>
          </p:nvPicPr>
          <p:blipFill>
            <a:blip r:embed="rId9">
              <a:lum bright="100000"/>
            </a:blip>
            <a:srcRect l="17798"/>
            <a:stretch>
              <a:fillRect/>
            </a:stretch>
          </p:blipFill>
          <p:spPr bwMode="auto">
            <a:xfrm>
              <a:off x="654205" y="1709293"/>
              <a:ext cx="2317594" cy="62565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0" name="Picture 19" descr="WS08-datacenter_h_rgb_r.png"/>
            <p:cNvPicPr>
              <a:picLocks noChangeAspect="1"/>
            </p:cNvPicPr>
            <p:nvPr/>
          </p:nvPicPr>
          <p:blipFill>
            <a:blip r:embed="rId10"/>
            <a:srcRect r="82212" b="20022"/>
            <a:stretch>
              <a:fillRect/>
            </a:stretch>
          </p:blipFill>
          <p:spPr>
            <a:xfrm>
              <a:off x="98356" y="1709523"/>
              <a:ext cx="514957" cy="476113"/>
            </a:xfrm>
            <a:prstGeom prst="rect">
              <a:avLst/>
            </a:prstGeom>
            <a:effectLst>
              <a:outerShdw blurRad="50800" dist="38100" dir="5400000" algn="t" rotWithShape="0">
                <a:prstClr val="black">
                  <a:alpha val="40000"/>
                </a:prstClr>
              </a:outerShdw>
            </a:effectLst>
          </p:spPr>
        </p:pic>
      </p:grpSp>
      <p:sp>
        <p:nvSpPr>
          <p:cNvPr id="32" name="Rounded Rectangle 31"/>
          <p:cNvSpPr/>
          <p:nvPr/>
        </p:nvSpPr>
        <p:spPr>
          <a:xfrm>
            <a:off x="289560" y="1411753"/>
            <a:ext cx="2697480" cy="478006"/>
          </a:xfrm>
          <a:prstGeom prst="roundRect">
            <a:avLst>
              <a:gd name="adj" fmla="val 46684"/>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3" name="Rounded Rectangle 32"/>
          <p:cNvSpPr/>
          <p:nvPr/>
        </p:nvSpPr>
        <p:spPr>
          <a:xfrm>
            <a:off x="6118860" y="1411753"/>
            <a:ext cx="2697480" cy="478006"/>
          </a:xfrm>
          <a:prstGeom prst="roundRect">
            <a:avLst>
              <a:gd name="adj" fmla="val 46684"/>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47" name="TextBox 46"/>
          <p:cNvSpPr txBox="1"/>
          <p:nvPr/>
        </p:nvSpPr>
        <p:spPr>
          <a:xfrm>
            <a:off x="219556" y="4899659"/>
            <a:ext cx="2828444" cy="845821"/>
          </a:xfrm>
          <a:prstGeom prst="rect">
            <a:avLst/>
          </a:prstGeom>
          <a:gradFill>
            <a:gsLst>
              <a:gs pos="0">
                <a:srgbClr val="2E0000">
                  <a:alpha val="0"/>
                </a:srgbClr>
              </a:gs>
              <a:gs pos="50000">
                <a:schemeClr val="tx1">
                  <a:alpha val="49000"/>
                </a:schemeClr>
              </a:gs>
              <a:gs pos="100000">
                <a:srgbClr val="2E0000">
                  <a:alpha val="0"/>
                </a:srgb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tIns="45720" bIns="45720" rtlCol="0" anchor="t" anchorCtr="0">
            <a:noAutofit/>
          </a:bodyPr>
          <a:lstStyle/>
          <a:p>
            <a:pPr algn="ctr"/>
            <a:r>
              <a:rPr lang="en-US" sz="1600" dirty="0" smtClean="0">
                <a:effectLst>
                  <a:outerShdw blurRad="38100" dist="38100" dir="2700000" algn="tl">
                    <a:srgbClr val="000000">
                      <a:alpha val="43137"/>
                    </a:srgbClr>
                  </a:outerShdw>
                </a:effectLst>
              </a:rPr>
              <a:t>Integrate virtualization into existing environments and processes</a:t>
            </a:r>
          </a:p>
        </p:txBody>
      </p:sp>
      <p:sp>
        <p:nvSpPr>
          <p:cNvPr id="48" name="TextBox 47"/>
          <p:cNvSpPr txBox="1"/>
          <p:nvPr/>
        </p:nvSpPr>
        <p:spPr>
          <a:xfrm>
            <a:off x="6048856" y="4899659"/>
            <a:ext cx="2828444" cy="845821"/>
          </a:xfrm>
          <a:prstGeom prst="rect">
            <a:avLst/>
          </a:prstGeom>
          <a:gradFill>
            <a:gsLst>
              <a:gs pos="0">
                <a:srgbClr val="2E0000">
                  <a:alpha val="0"/>
                </a:srgbClr>
              </a:gs>
              <a:gs pos="50000">
                <a:schemeClr val="tx1">
                  <a:alpha val="49000"/>
                </a:schemeClr>
              </a:gs>
              <a:gs pos="100000">
                <a:srgbClr val="2E0000">
                  <a:alpha val="0"/>
                </a:srgb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tIns="45720" bIns="45720" rtlCol="0" anchor="t" anchorCtr="0">
            <a:noAutofit/>
          </a:bodyPr>
          <a:lstStyle/>
          <a:p>
            <a:pPr algn="ctr"/>
            <a:r>
              <a:rPr lang="en-US" sz="1600" dirty="0" smtClean="0">
                <a:effectLst>
                  <a:outerShdw blurRad="38100" dist="38100" dir="2700000" algn="tl">
                    <a:srgbClr val="000000">
                      <a:alpha val="43137"/>
                    </a:srgbClr>
                  </a:outerShdw>
                </a:effectLst>
              </a:rPr>
              <a:t>Manage virtual and physical and into applications from one toolset</a:t>
            </a:r>
          </a:p>
        </p:txBody>
      </p:sp>
      <p:grpSp>
        <p:nvGrpSpPr>
          <p:cNvPr id="4" name="Group 53"/>
          <p:cNvGrpSpPr/>
          <p:nvPr/>
        </p:nvGrpSpPr>
        <p:grpSpPr>
          <a:xfrm>
            <a:off x="3345181" y="5769021"/>
            <a:ext cx="1112094" cy="422694"/>
            <a:chOff x="3345181" y="5769021"/>
            <a:chExt cx="1112094" cy="422694"/>
          </a:xfrm>
        </p:grpSpPr>
        <p:sp>
          <p:nvSpPr>
            <p:cNvPr id="49" name="Rectangle 48"/>
            <p:cNvSpPr/>
            <p:nvPr/>
          </p:nvSpPr>
          <p:spPr bwMode="auto">
            <a:xfrm>
              <a:off x="3345181" y="5769021"/>
              <a:ext cx="1112094" cy="422694"/>
            </a:xfrm>
            <a:prstGeom prst="rect">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bg1"/>
                </a:solidFill>
                <a:effectLst>
                  <a:outerShdw blurRad="38100" dist="38100" dir="2700000" algn="tl">
                    <a:srgbClr val="000000">
                      <a:alpha val="43137"/>
                    </a:srgbClr>
                  </a:outerShdw>
                </a:effectLst>
                <a:latin typeface="+mj-lt"/>
              </a:endParaRPr>
            </a:p>
          </p:txBody>
        </p:sp>
        <p:pic>
          <p:nvPicPr>
            <p:cNvPr id="53" name="Picture 52" descr="Microsoft-white.png"/>
            <p:cNvPicPr>
              <a:picLocks noChangeAspect="1"/>
            </p:cNvPicPr>
            <p:nvPr/>
          </p:nvPicPr>
          <p:blipFill>
            <a:blip r:embed="rId11"/>
            <a:stretch>
              <a:fillRect/>
            </a:stretch>
          </p:blipFill>
          <p:spPr>
            <a:xfrm>
              <a:off x="3413761" y="5896665"/>
              <a:ext cx="982980" cy="163456"/>
            </a:xfrm>
            <a:prstGeom prst="rect">
              <a:avLst/>
            </a:prstGeom>
          </p:spPr>
        </p:pic>
      </p:grpSp>
      <p:grpSp>
        <p:nvGrpSpPr>
          <p:cNvPr id="5" name="Group 54"/>
          <p:cNvGrpSpPr/>
          <p:nvPr/>
        </p:nvGrpSpPr>
        <p:grpSpPr>
          <a:xfrm>
            <a:off x="4595769" y="4874742"/>
            <a:ext cx="1112094" cy="1316973"/>
            <a:chOff x="4595769" y="4874742"/>
            <a:chExt cx="1112094" cy="1316973"/>
          </a:xfrm>
        </p:grpSpPr>
        <p:sp>
          <p:nvSpPr>
            <p:cNvPr id="50" name="Rectangle 49"/>
            <p:cNvSpPr/>
            <p:nvPr/>
          </p:nvSpPr>
          <p:spPr bwMode="auto">
            <a:xfrm>
              <a:off x="4595769" y="4874742"/>
              <a:ext cx="1112094" cy="1316973"/>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bg1"/>
                </a:solidFill>
                <a:effectLst>
                  <a:outerShdw blurRad="38100" dist="38100" dir="2700000" algn="tl">
                    <a:srgbClr val="000000">
                      <a:alpha val="43137"/>
                    </a:srgbClr>
                  </a:outerShdw>
                </a:effectLst>
                <a:latin typeface="+mj-lt"/>
              </a:endParaRPr>
            </a:p>
          </p:txBody>
        </p:sp>
        <p:pic>
          <p:nvPicPr>
            <p:cNvPr id="1026" name="Picture 2" descr="V:\Resources\Design\Images\Logos\VM Ware\vmware-white.png"/>
            <p:cNvPicPr>
              <a:picLocks noChangeAspect="1" noChangeArrowheads="1"/>
            </p:cNvPicPr>
            <p:nvPr/>
          </p:nvPicPr>
          <p:blipFill>
            <a:blip r:embed="rId12"/>
            <a:srcRect/>
            <a:stretch>
              <a:fillRect/>
            </a:stretch>
          </p:blipFill>
          <p:spPr bwMode="auto">
            <a:xfrm>
              <a:off x="4729799" y="5896814"/>
              <a:ext cx="809942" cy="190613"/>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42"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1000"/>
                                        <p:tgtEl>
                                          <p:spTgt spid="4"/>
                                        </p:tgtEl>
                                      </p:cBhvr>
                                    </p:animEffect>
                                  </p:childTnLst>
                                </p:cTn>
                              </p:par>
                              <p:par>
                                <p:cTn id="38" presetID="22" presetClass="entr" presetSubtype="4"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2952" y="1397619"/>
            <a:ext cx="8058614" cy="3565924"/>
          </a:xfrm>
          <a:prstGeom prst="roundRect">
            <a:avLst>
              <a:gd name="adj" fmla="val 8257"/>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spAutoFit/>
          </a:bodyPr>
          <a:lstStyle/>
          <a:p>
            <a:pPr>
              <a:lnSpc>
                <a:spcPct val="80000"/>
              </a:lnSpc>
              <a:spcBef>
                <a:spcPts val="2000"/>
              </a:spcBef>
              <a:buClr>
                <a:schemeClr val="tx2"/>
              </a:buClr>
              <a:buSzPct val="80000"/>
              <a:buNone/>
              <a:defRPr/>
            </a:pPr>
            <a:r>
              <a:rPr lang="en-US" altLang="zh-CN" sz="2000" b="1" dirty="0" smtClean="0">
                <a:solidFill>
                  <a:schemeClr val="tx1"/>
                </a:solidFill>
                <a:effectLst>
                  <a:outerShdw blurRad="38100" dist="38100" dir="2700000" algn="tl">
                    <a:srgbClr val="000000">
                      <a:alpha val="43137"/>
                    </a:srgbClr>
                  </a:outerShdw>
                </a:effectLst>
              </a:rPr>
              <a:t>Microsoft Virtualization Homepage</a:t>
            </a:r>
          </a:p>
          <a:p>
            <a:pPr defTabSz="914327">
              <a:lnSpc>
                <a:spcPct val="90000"/>
              </a:lnSpc>
              <a:spcBef>
                <a:spcPts val="300"/>
              </a:spcBef>
              <a:buClr>
                <a:schemeClr val="tx2"/>
              </a:buClr>
              <a:buSzPct val="95000"/>
              <a:buNone/>
              <a:defRPr/>
            </a:pPr>
            <a:r>
              <a:rPr lang="en-US" altLang="ja-JP" sz="1400" dirty="0" smtClean="0">
                <a:solidFill>
                  <a:schemeClr val="bg1"/>
                </a:solidFill>
                <a:hlinkClick r:id="rId3"/>
              </a:rPr>
              <a:t>http://www.microsoft.com/virtualization</a:t>
            </a:r>
            <a:endParaRPr lang="en-US" altLang="ja-JP" sz="1400" dirty="0" smtClean="0">
              <a:solidFill>
                <a:schemeClr val="bg1"/>
              </a:solidFill>
            </a:endParaRPr>
          </a:p>
          <a:p>
            <a:pPr marL="344488" lvl="1" indent="-233363" fontAlgn="base">
              <a:lnSpc>
                <a:spcPct val="90000"/>
              </a:lnSpc>
              <a:spcBef>
                <a:spcPts val="600"/>
              </a:spcBef>
              <a:buClr>
                <a:schemeClr val="tx2"/>
              </a:buClr>
              <a:buSzPct val="80000"/>
              <a:buBlip>
                <a:blip r:embed="rId4"/>
              </a:buBlip>
              <a:tabLst>
                <a:tab pos="173038" algn="l"/>
              </a:tabLst>
              <a:defRPr/>
            </a:pPr>
            <a:r>
              <a:rPr lang="en-US" altLang="ja-JP" sz="1400" dirty="0" smtClean="0"/>
              <a:t>Events</a:t>
            </a:r>
          </a:p>
          <a:p>
            <a:pPr marL="344488" lvl="1" indent="-233363" fontAlgn="base">
              <a:lnSpc>
                <a:spcPct val="90000"/>
              </a:lnSpc>
              <a:spcBef>
                <a:spcPts val="600"/>
              </a:spcBef>
              <a:buClr>
                <a:schemeClr val="tx2"/>
              </a:buClr>
              <a:buSzPct val="80000"/>
              <a:buBlip>
                <a:blip r:embed="rId4"/>
              </a:buBlip>
              <a:tabLst>
                <a:tab pos="173038" algn="l"/>
              </a:tabLst>
              <a:defRPr/>
            </a:pPr>
            <a:r>
              <a:rPr lang="en-US" altLang="ja-JP" sz="1400" dirty="0" smtClean="0"/>
              <a:t>Whitepapers</a:t>
            </a:r>
          </a:p>
          <a:p>
            <a:pPr marL="344488" lvl="1" indent="-233363" fontAlgn="base">
              <a:lnSpc>
                <a:spcPct val="90000"/>
              </a:lnSpc>
              <a:spcBef>
                <a:spcPts val="600"/>
              </a:spcBef>
              <a:buClr>
                <a:schemeClr val="tx2"/>
              </a:buClr>
              <a:buSzPct val="80000"/>
              <a:buBlip>
                <a:blip r:embed="rId4"/>
              </a:buBlip>
              <a:tabLst>
                <a:tab pos="173038" algn="l"/>
              </a:tabLst>
              <a:defRPr/>
            </a:pPr>
            <a:r>
              <a:rPr lang="en-US" altLang="ja-JP" sz="1400" dirty="0" smtClean="0"/>
              <a:t>Downloads</a:t>
            </a:r>
          </a:p>
          <a:p>
            <a:pPr marL="344488" lvl="1" indent="-233363" fontAlgn="base">
              <a:lnSpc>
                <a:spcPct val="90000"/>
              </a:lnSpc>
              <a:spcBef>
                <a:spcPts val="600"/>
              </a:spcBef>
              <a:buClr>
                <a:schemeClr val="tx2"/>
              </a:buClr>
              <a:buSzPct val="80000"/>
              <a:buBlip>
                <a:blip r:embed="rId4"/>
              </a:buBlip>
              <a:tabLst>
                <a:tab pos="173038" algn="l"/>
              </a:tabLst>
              <a:defRPr/>
            </a:pPr>
            <a:r>
              <a:rPr lang="en-US" altLang="ja-JP" sz="1400" dirty="0" smtClean="0"/>
              <a:t>Case Studies</a:t>
            </a:r>
          </a:p>
          <a:p>
            <a:pPr>
              <a:lnSpc>
                <a:spcPct val="80000"/>
              </a:lnSpc>
              <a:spcBef>
                <a:spcPts val="2000"/>
              </a:spcBef>
              <a:buClr>
                <a:schemeClr val="tx2"/>
              </a:buClr>
              <a:buSzPct val="80000"/>
              <a:buNone/>
              <a:defRPr/>
            </a:pPr>
            <a:r>
              <a:rPr lang="en-US" altLang="zh-CN" sz="2000" b="1" dirty="0" smtClean="0">
                <a:solidFill>
                  <a:schemeClr val="tx1"/>
                </a:solidFill>
                <a:effectLst>
                  <a:outerShdw blurRad="38100" dist="38100" dir="2700000" algn="tl">
                    <a:srgbClr val="000000">
                      <a:alpha val="43137"/>
                    </a:srgbClr>
                  </a:outerShdw>
                </a:effectLst>
              </a:rPr>
              <a:t>Microsoft System Center Homepage</a:t>
            </a:r>
          </a:p>
          <a:p>
            <a:pPr defTabSz="914327">
              <a:lnSpc>
                <a:spcPct val="90000"/>
              </a:lnSpc>
              <a:spcBef>
                <a:spcPts val="300"/>
              </a:spcBef>
              <a:buClr>
                <a:schemeClr val="tx2"/>
              </a:buClr>
              <a:buSzPct val="95000"/>
              <a:buNone/>
              <a:defRPr/>
            </a:pPr>
            <a:r>
              <a:rPr lang="en-US" altLang="ja-JP" sz="1400" dirty="0" smtClean="0">
                <a:hlinkClick r:id="rId5"/>
              </a:rPr>
              <a:t>http://www.microsoft.com/systemcenter/</a:t>
            </a:r>
            <a:endParaRPr lang="en-US" sz="2000" dirty="0" smtClean="0">
              <a:hlinkClick r:id="rId3"/>
            </a:endParaRPr>
          </a:p>
          <a:p>
            <a:pPr>
              <a:lnSpc>
                <a:spcPct val="80000"/>
              </a:lnSpc>
              <a:spcBef>
                <a:spcPts val="2000"/>
              </a:spcBef>
              <a:buClr>
                <a:schemeClr val="tx2"/>
              </a:buClr>
              <a:buSzPct val="80000"/>
              <a:buNone/>
              <a:defRPr/>
            </a:pPr>
            <a:r>
              <a:rPr lang="en-US" altLang="zh-CN" sz="2000" b="1" dirty="0" smtClean="0">
                <a:solidFill>
                  <a:schemeClr val="tx1"/>
                </a:solidFill>
                <a:effectLst>
                  <a:outerShdw blurRad="38100" dist="38100" dir="2700000" algn="tl">
                    <a:srgbClr val="000000">
                      <a:alpha val="43137"/>
                    </a:srgbClr>
                  </a:outerShdw>
                </a:effectLst>
              </a:rPr>
              <a:t>Microsoft Windows Server 2008 Hyper-V Homepage</a:t>
            </a:r>
          </a:p>
          <a:p>
            <a:pPr defTabSz="914327">
              <a:lnSpc>
                <a:spcPct val="90000"/>
              </a:lnSpc>
              <a:spcBef>
                <a:spcPts val="300"/>
              </a:spcBef>
              <a:buClr>
                <a:schemeClr val="tx2"/>
              </a:buClr>
              <a:buSzPct val="95000"/>
              <a:buNone/>
              <a:defRPr/>
            </a:pPr>
            <a:r>
              <a:rPr lang="en-US" altLang="ja-JP" sz="1400" dirty="0" smtClean="0">
                <a:hlinkClick r:id="rId6"/>
              </a:rPr>
              <a:t>http://www.microsoft.com/hyper-v/</a:t>
            </a:r>
            <a:endParaRPr lang="en-US" altLang="ja-JP" sz="1400" dirty="0" smtClean="0"/>
          </a:p>
        </p:txBody>
      </p:sp>
      <p:sp>
        <p:nvSpPr>
          <p:cNvPr id="58370" name="Rectangle 2"/>
          <p:cNvSpPr>
            <a:spLocks noGrp="1" noChangeArrowheads="1"/>
          </p:cNvSpPr>
          <p:nvPr>
            <p:ph type="title"/>
          </p:nvPr>
        </p:nvSpPr>
        <p:spPr>
          <a:xfrm>
            <a:off x="381000" y="230188"/>
            <a:ext cx="8382000" cy="609398"/>
          </a:xfrm>
        </p:spPr>
        <p:txBody>
          <a:bodyPr/>
          <a:lstStyle/>
          <a:p>
            <a:r>
              <a:rPr lang="en-US" sz="4400" dirty="0" smtClean="0"/>
              <a:t>Resources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 / QnA</a:t>
            </a:r>
            <a:endParaRPr lang="en-US" dirty="0"/>
          </a:p>
        </p:txBody>
      </p:sp>
      <p:sp>
        <p:nvSpPr>
          <p:cNvPr id="3" name="Text Placeholder 2"/>
          <p:cNvSpPr>
            <a:spLocks noGrp="1"/>
          </p:cNvSpPr>
          <p:nvPr>
            <p:ph type="body" sz="quarter" idx="10"/>
          </p:nvPr>
        </p:nvSpPr>
        <p:spPr>
          <a:xfrm>
            <a:off x="381000" y="1411552"/>
            <a:ext cx="8382000" cy="4739759"/>
          </a:xfrm>
        </p:spPr>
        <p:txBody>
          <a:bodyPr/>
          <a:lstStyle/>
          <a:p>
            <a:pPr lvl="0"/>
            <a:r>
              <a:rPr lang="en-US" dirty="0" smtClean="0"/>
              <a:t>Your Feedback is Important!</a:t>
            </a:r>
          </a:p>
          <a:p>
            <a:pPr lvl="1">
              <a:buNone/>
            </a:pPr>
            <a:r>
              <a:rPr lang="en-US" dirty="0" smtClean="0"/>
              <a:t>Please take a few moments to fill out our online feedback form at: </a:t>
            </a:r>
          </a:p>
          <a:p>
            <a:pPr lvl="1">
              <a:buNone/>
            </a:pPr>
            <a:r>
              <a:rPr lang="en-US" sz="2000" dirty="0" smtClean="0"/>
              <a:t>	</a:t>
            </a:r>
            <a:r>
              <a:rPr lang="en-US" sz="2000" dirty="0" smtClean="0">
                <a:solidFill>
                  <a:srgbClr val="FFFF00"/>
                </a:solidFill>
              </a:rPr>
              <a:t>&lt;&lt; Feedback URL – Ask your organizer for this in advance&gt;&gt;</a:t>
            </a:r>
            <a:endParaRPr lang="en-US" sz="2000" dirty="0" smtClean="0"/>
          </a:p>
          <a:p>
            <a:pPr lvl="1">
              <a:buNone/>
            </a:pPr>
            <a:endParaRPr lang="en-US" dirty="0" smtClean="0"/>
          </a:p>
          <a:p>
            <a:pPr lvl="1">
              <a:buNone/>
            </a:pPr>
            <a:r>
              <a:rPr lang="en-US" sz="1800" dirty="0" smtClean="0"/>
              <a:t>For detailed feedback, use the form at </a:t>
            </a:r>
            <a:r>
              <a:rPr lang="en-US" sz="1800" dirty="0" smtClean="0">
                <a:solidFill>
                  <a:srgbClr val="FFFF00"/>
                </a:solidFill>
              </a:rPr>
              <a:t>http://www.connectwithlife.co.in/vtd/helpdesk.aspx </a:t>
            </a:r>
          </a:p>
          <a:p>
            <a:pPr lvl="1">
              <a:buNone/>
            </a:pPr>
            <a:endParaRPr lang="en-US" sz="1800" dirty="0" smtClean="0"/>
          </a:p>
          <a:p>
            <a:pPr lvl="1">
              <a:buNone/>
            </a:pPr>
            <a:r>
              <a:rPr lang="en-US" sz="1800" dirty="0" smtClean="0"/>
              <a:t>Or email us at </a:t>
            </a:r>
            <a:r>
              <a:rPr lang="en-US" sz="1800" dirty="0" smtClean="0">
                <a:solidFill>
                  <a:srgbClr val="FFFF00"/>
                </a:solidFill>
              </a:rPr>
              <a:t>vtd@microsoft.com</a:t>
            </a:r>
          </a:p>
          <a:p>
            <a:pPr lvl="1">
              <a:buNone/>
            </a:pPr>
            <a:endParaRPr lang="en-US" dirty="0" smtClean="0"/>
          </a:p>
          <a:p>
            <a:pPr lvl="0"/>
            <a:r>
              <a:rPr lang="en-US" dirty="0" smtClean="0"/>
              <a:t>Use the Question Manager on LiveMeeting to ask your questions now!</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t>
            </a:r>
            <a:endParaRPr lang="en-US" dirty="0"/>
          </a:p>
        </p:txBody>
      </p:sp>
      <p:sp>
        <p:nvSpPr>
          <p:cNvPr id="3" name="Text Placeholder 2"/>
          <p:cNvSpPr>
            <a:spLocks noGrp="1"/>
          </p:cNvSpPr>
          <p:nvPr>
            <p:ph type="body" sz="quarter" idx="10"/>
          </p:nvPr>
        </p:nvSpPr>
        <p:spPr>
          <a:xfrm>
            <a:off x="381000" y="1411552"/>
            <a:ext cx="8382000" cy="2068259"/>
          </a:xfrm>
        </p:spPr>
        <p:txBody>
          <a:bodyPr/>
          <a:lstStyle/>
          <a:p>
            <a:r>
              <a:rPr lang="en-US" dirty="0" smtClean="0"/>
              <a:t>Email Address</a:t>
            </a:r>
          </a:p>
          <a:p>
            <a:pPr>
              <a:buNone/>
            </a:pPr>
            <a:r>
              <a:rPr lang="en-US" dirty="0" smtClean="0">
                <a:solidFill>
                  <a:srgbClr val="FFFF00"/>
                </a:solidFill>
              </a:rPr>
              <a:t>	gurup@microsoft.com</a:t>
            </a:r>
          </a:p>
          <a:p>
            <a:pPr>
              <a:buNone/>
            </a:pPr>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115716" y="1371600"/>
            <a:ext cx="8912569" cy="4908500"/>
          </a:xfrm>
          <a:prstGeom prst="roundRect">
            <a:avLst>
              <a:gd name="adj" fmla="val 5623"/>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a:lnSpc>
                <a:spcPct val="80000"/>
              </a:lnSpc>
              <a:spcAft>
                <a:spcPts val="600"/>
              </a:spcAft>
              <a:defRPr/>
            </a:pPr>
            <a:endParaRPr lang="en-US" sz="2000" b="1" spc="-10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2" name="Rounded Rectangle 11"/>
          <p:cNvSpPr/>
          <p:nvPr/>
        </p:nvSpPr>
        <p:spPr bwMode="invGray">
          <a:xfrm>
            <a:off x="6400800" y="1492898"/>
            <a:ext cx="2455818" cy="2661492"/>
          </a:xfrm>
          <a:prstGeom prst="roundRect">
            <a:avLst>
              <a:gd name="adj" fmla="val 11564"/>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grpSp>
        <p:nvGrpSpPr>
          <p:cNvPr id="2" name="Group 47"/>
          <p:cNvGrpSpPr/>
          <p:nvPr/>
        </p:nvGrpSpPr>
        <p:grpSpPr bwMode="invGray">
          <a:xfrm>
            <a:off x="7236478" y="1683860"/>
            <a:ext cx="836367" cy="795016"/>
            <a:chOff x="8773497" y="715246"/>
            <a:chExt cx="1546859" cy="1678300"/>
          </a:xfrm>
        </p:grpSpPr>
        <p:pic>
          <p:nvPicPr>
            <p:cNvPr id="18" name="Picture 15" descr="Server-Physical-Single"/>
            <p:cNvPicPr>
              <a:picLocks noChangeAspect="1" noChangeArrowheads="1"/>
            </p:cNvPicPr>
            <p:nvPr/>
          </p:nvPicPr>
          <p:blipFill>
            <a:blip r:embed="rId3" cstate="email"/>
            <a:stretch>
              <a:fillRect/>
            </a:stretch>
          </p:blipFill>
          <p:spPr bwMode="invGray">
            <a:xfrm>
              <a:off x="8773497" y="1166726"/>
              <a:ext cx="1546859" cy="1226820"/>
            </a:xfrm>
            <a:prstGeom prst="rect">
              <a:avLst/>
            </a:prstGeom>
            <a:noFill/>
            <a:ln>
              <a:noFill/>
            </a:ln>
          </p:spPr>
        </p:pic>
        <p:pic>
          <p:nvPicPr>
            <p:cNvPr id="19" name="Picture 18" descr="server.png"/>
            <p:cNvPicPr>
              <a:picLocks noChangeAspect="1"/>
            </p:cNvPicPr>
            <p:nvPr/>
          </p:nvPicPr>
          <p:blipFill>
            <a:blip r:embed="rId4" cstate="email"/>
            <a:stretch>
              <a:fillRect/>
            </a:stretch>
          </p:blipFill>
          <p:spPr bwMode="invGray">
            <a:xfrm>
              <a:off x="8832626" y="972421"/>
              <a:ext cx="1402767" cy="1026795"/>
            </a:xfrm>
            <a:prstGeom prst="rect">
              <a:avLst/>
            </a:prstGeom>
          </p:spPr>
        </p:pic>
        <p:pic>
          <p:nvPicPr>
            <p:cNvPr id="20" name="Picture 19" descr="server.png"/>
            <p:cNvPicPr>
              <a:picLocks noChangeAspect="1"/>
            </p:cNvPicPr>
            <p:nvPr/>
          </p:nvPicPr>
          <p:blipFill>
            <a:blip r:embed="rId4" cstate="email"/>
            <a:stretch>
              <a:fillRect/>
            </a:stretch>
          </p:blipFill>
          <p:spPr bwMode="invGray">
            <a:xfrm>
              <a:off x="8832625" y="715246"/>
              <a:ext cx="1402766" cy="1026794"/>
            </a:xfrm>
            <a:prstGeom prst="rect">
              <a:avLst/>
            </a:prstGeom>
          </p:spPr>
        </p:pic>
      </p:grpSp>
      <p:grpSp>
        <p:nvGrpSpPr>
          <p:cNvPr id="3" name="Group 48"/>
          <p:cNvGrpSpPr/>
          <p:nvPr/>
        </p:nvGrpSpPr>
        <p:grpSpPr bwMode="invGray">
          <a:xfrm>
            <a:off x="6776358" y="3293317"/>
            <a:ext cx="1655042" cy="639775"/>
            <a:chOff x="9009999" y="2964322"/>
            <a:chExt cx="3128160" cy="977673"/>
          </a:xfrm>
        </p:grpSpPr>
        <p:pic>
          <p:nvPicPr>
            <p:cNvPr id="16" name="Picture 9" descr="C:\Program Files\Microsoft Resource DVD Artwork\DVD_ART\BoxShots_Logos\Virtual Server 2005 R2\Virtual Server 2005 R2 logo r.png"/>
            <p:cNvPicPr>
              <a:picLocks noChangeAspect="1" noChangeArrowheads="1"/>
            </p:cNvPicPr>
            <p:nvPr/>
          </p:nvPicPr>
          <p:blipFill>
            <a:blip r:embed="rId5" cstate="email"/>
            <a:srcRect/>
            <a:stretch>
              <a:fillRect/>
            </a:stretch>
          </p:blipFill>
          <p:spPr bwMode="invGray">
            <a:xfrm>
              <a:off x="9600378" y="3642293"/>
              <a:ext cx="2408696" cy="299702"/>
            </a:xfrm>
            <a:prstGeom prst="rect">
              <a:avLst/>
            </a:prstGeom>
            <a:noFill/>
          </p:spPr>
        </p:pic>
        <p:pic>
          <p:nvPicPr>
            <p:cNvPr id="17" name="Picture 16" descr="WS08-HypeV_h_rgb_r.png"/>
            <p:cNvPicPr>
              <a:picLocks noChangeAspect="1"/>
            </p:cNvPicPr>
            <p:nvPr/>
          </p:nvPicPr>
          <p:blipFill>
            <a:blip r:embed="rId6" cstate="email"/>
            <a:stretch>
              <a:fillRect/>
            </a:stretch>
          </p:blipFill>
          <p:spPr bwMode="invGray">
            <a:xfrm>
              <a:off x="9009999" y="2964322"/>
              <a:ext cx="3128160" cy="566693"/>
            </a:xfrm>
            <a:prstGeom prst="rect">
              <a:avLst/>
            </a:prstGeom>
            <a:effectLst>
              <a:outerShdw blurRad="50800" dist="38100" dir="2700000" algn="tl" rotWithShape="0">
                <a:prstClr val="black">
                  <a:alpha val="40000"/>
                </a:prstClr>
              </a:outerShdw>
            </a:effectLst>
          </p:spPr>
        </p:pic>
      </p:grpSp>
      <p:sp>
        <p:nvSpPr>
          <p:cNvPr id="22" name="Rounded Rectangle 21"/>
          <p:cNvSpPr/>
          <p:nvPr/>
        </p:nvSpPr>
        <p:spPr bwMode="invGray">
          <a:xfrm>
            <a:off x="2973873" y="1492898"/>
            <a:ext cx="3172858" cy="1450972"/>
          </a:xfrm>
          <a:prstGeom prst="roundRect">
            <a:avLst/>
          </a:prstGeom>
          <a:gradFill>
            <a:gsLst>
              <a:gs pos="0">
                <a:schemeClr val="tx1">
                  <a:alpha val="18000"/>
                </a:schemeClr>
              </a:gs>
              <a:gs pos="68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5" name="Rectangle 24"/>
          <p:cNvSpPr/>
          <p:nvPr/>
        </p:nvSpPr>
        <p:spPr bwMode="invGray">
          <a:xfrm>
            <a:off x="3222684" y="2341524"/>
            <a:ext cx="2791175" cy="575614"/>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400" kern="1200" dirty="0">
                <a:solidFill>
                  <a:srgbClr val="FFFFFF"/>
                </a:solidFill>
                <a:latin typeface="Segoe" pitchFamily="34" charset="0"/>
                <a:ea typeface="+mn-ea"/>
                <a:cs typeface="+mn-cs"/>
              </a:rPr>
              <a:t>Document redirection</a:t>
            </a:r>
          </a:p>
          <a:p>
            <a:pPr algn="ctr" defTabSz="914363" rtl="0" eaLnBrk="0" fontAlgn="base" hangingPunct="0">
              <a:lnSpc>
                <a:spcPct val="85000"/>
              </a:lnSpc>
              <a:spcBef>
                <a:spcPct val="20000"/>
              </a:spcBef>
              <a:spcAft>
                <a:spcPct val="0"/>
              </a:spcAft>
            </a:pPr>
            <a:r>
              <a:rPr lang="en-US" sz="1400" kern="1200" dirty="0">
                <a:solidFill>
                  <a:srgbClr val="FFFFFF"/>
                </a:solidFill>
                <a:latin typeface="Segoe" pitchFamily="34" charset="0"/>
                <a:ea typeface="+mn-ea"/>
                <a:cs typeface="+mn-cs"/>
              </a:rPr>
              <a:t>Offline files</a:t>
            </a:r>
          </a:p>
        </p:txBody>
      </p:sp>
      <p:sp>
        <p:nvSpPr>
          <p:cNvPr id="36" name="Rounded Rectangle 35"/>
          <p:cNvSpPr/>
          <p:nvPr/>
        </p:nvSpPr>
        <p:spPr bwMode="invGray">
          <a:xfrm>
            <a:off x="274320" y="1492898"/>
            <a:ext cx="2457863" cy="2662829"/>
          </a:xfrm>
          <a:prstGeom prst="roundRect">
            <a:avLst>
              <a:gd name="adj" fmla="val 8854"/>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37" name="Picture 6" descr="Desktop-TS-Client"/>
          <p:cNvPicPr>
            <a:picLocks noChangeAspect="1" noChangeArrowheads="1"/>
          </p:cNvPicPr>
          <p:nvPr/>
        </p:nvPicPr>
        <p:blipFill>
          <a:blip r:embed="rId7" cstate="email"/>
          <a:stretch>
            <a:fillRect/>
          </a:stretch>
        </p:blipFill>
        <p:spPr bwMode="invGray">
          <a:xfrm>
            <a:off x="817992" y="1709654"/>
            <a:ext cx="1408288" cy="983836"/>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8" cstate="email"/>
          <a:srcRect/>
          <a:stretch>
            <a:fillRect/>
          </a:stretch>
        </p:blipFill>
        <p:spPr bwMode="invGray">
          <a:xfrm>
            <a:off x="619548" y="3588592"/>
            <a:ext cx="1725104" cy="343017"/>
          </a:xfrm>
          <a:prstGeom prst="rect">
            <a:avLst/>
          </a:prstGeom>
          <a:noFill/>
          <a:effectLst>
            <a:outerShdw blurRad="50800" dist="38100" dir="2700000" algn="tl" rotWithShape="0">
              <a:prstClr val="black">
                <a:alpha val="40000"/>
              </a:prstClr>
            </a:outerShdw>
          </a:effectLst>
        </p:spPr>
      </p:pic>
      <p:pic>
        <p:nvPicPr>
          <p:cNvPr id="23" name="Picture 22" descr="laptop.png"/>
          <p:cNvPicPr>
            <a:picLocks noChangeAspect="1"/>
          </p:cNvPicPr>
          <p:nvPr/>
        </p:nvPicPr>
        <p:blipFill>
          <a:blip r:embed="rId9" cstate="email"/>
          <a:stretch>
            <a:fillRect/>
          </a:stretch>
        </p:blipFill>
        <p:spPr bwMode="invGray">
          <a:xfrm>
            <a:off x="3256273" y="1683860"/>
            <a:ext cx="817202" cy="654393"/>
          </a:xfrm>
          <a:prstGeom prst="rect">
            <a:avLst/>
          </a:prstGeom>
          <a:noFill/>
          <a:ln>
            <a:noFill/>
          </a:ln>
        </p:spPr>
      </p:pic>
      <p:pic>
        <p:nvPicPr>
          <p:cNvPr id="44" name="Picture 2" descr="W:\TRANSFER\MBupload\SERVER-new\Logo\SystemCenter\SystemCenter\SysCnt_h_rgb_r.png"/>
          <p:cNvPicPr>
            <a:picLocks noChangeAspect="1" noChangeArrowheads="1"/>
          </p:cNvPicPr>
          <p:nvPr/>
        </p:nvPicPr>
        <p:blipFill>
          <a:blip r:embed="rId10"/>
          <a:srcRect/>
          <a:stretch>
            <a:fillRect/>
          </a:stretch>
        </p:blipFill>
        <p:spPr bwMode="auto">
          <a:xfrm>
            <a:off x="2897326" y="3156863"/>
            <a:ext cx="3310648" cy="701301"/>
          </a:xfrm>
          <a:prstGeom prst="rect">
            <a:avLst/>
          </a:prstGeom>
          <a:noFill/>
          <a:effectLst>
            <a:outerShdw blurRad="50800" dist="38100" dir="5400000" algn="t" rotWithShape="0">
              <a:prstClr val="black">
                <a:alpha val="40000"/>
              </a:prstClr>
            </a:outerShdw>
          </a:effectLst>
        </p:spPr>
      </p:pic>
      <p:sp>
        <p:nvSpPr>
          <p:cNvPr id="45" name="Text Placeholder 2"/>
          <p:cNvSpPr txBox="1">
            <a:spLocks/>
          </p:cNvSpPr>
          <p:nvPr/>
        </p:nvSpPr>
        <p:spPr>
          <a:xfrm>
            <a:off x="284013" y="2790499"/>
            <a:ext cx="243147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R="0" lvl="0" indent="-342900" algn="ctr" fontAlgn="auto">
              <a:lnSpc>
                <a:spcPct val="90000"/>
              </a:lnSpc>
              <a:buClr>
                <a:srgbClr val="777777"/>
              </a:buClr>
              <a:buSzPct val="130000"/>
              <a:buFont typeface="Wingdings 2" pitchFamily="18" charset="2"/>
              <a:buNone/>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Presentation</a:t>
            </a:r>
          </a:p>
          <a:p>
            <a:pPr marR="0" lvl="0" indent="-342900" algn="ctr" fontAlgn="auto">
              <a:lnSpc>
                <a:spcPct val="90000"/>
              </a:lnSpc>
              <a:buClr>
                <a:srgbClr val="777777"/>
              </a:buClr>
              <a:buSzPct val="130000"/>
              <a:buFont typeface="Wingdings 2" pitchFamily="18" charset="2"/>
              <a:buNone/>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sp>
        <p:nvSpPr>
          <p:cNvPr id="46" name="Text Placeholder 2"/>
          <p:cNvSpPr txBox="1">
            <a:spLocks/>
          </p:cNvSpPr>
          <p:nvPr/>
        </p:nvSpPr>
        <p:spPr>
          <a:xfrm>
            <a:off x="3652733" y="1715196"/>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spcAft>
                <a:spcPts val="0"/>
              </a:spcAft>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User State</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sp>
        <p:nvSpPr>
          <p:cNvPr id="47" name="Text Placeholder 2"/>
          <p:cNvSpPr txBox="1">
            <a:spLocks/>
          </p:cNvSpPr>
          <p:nvPr/>
        </p:nvSpPr>
        <p:spPr>
          <a:xfrm>
            <a:off x="6400800" y="2502828"/>
            <a:ext cx="2443019"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Server</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cxnSp>
        <p:nvCxnSpPr>
          <p:cNvPr id="33" name="Straight Connector 32"/>
          <p:cNvCxnSpPr/>
          <p:nvPr/>
        </p:nvCxnSpPr>
        <p:spPr>
          <a:xfrm>
            <a:off x="277091" y="3433954"/>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371772"/>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150827"/>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invGray">
          <a:xfrm>
            <a:off x="4754881" y="4307868"/>
            <a:ext cx="4114800" cy="1848788"/>
          </a:xfrm>
          <a:prstGeom prst="roundRect">
            <a:avLst>
              <a:gd name="adj" fmla="val 9516"/>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7" name="Rounded Rectangle 26"/>
          <p:cNvSpPr/>
          <p:nvPr/>
        </p:nvSpPr>
        <p:spPr bwMode="invGray">
          <a:xfrm>
            <a:off x="289428" y="4320931"/>
            <a:ext cx="4084268" cy="1828437"/>
          </a:xfrm>
          <a:prstGeom prst="roundRect">
            <a:avLst>
              <a:gd name="adj" fmla="val 11847"/>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31" name="Picture 6" descr="Desktop-TS-Client"/>
          <p:cNvPicPr>
            <a:picLocks noChangeAspect="1" noChangeArrowheads="1"/>
          </p:cNvPicPr>
          <p:nvPr/>
        </p:nvPicPr>
        <p:blipFill>
          <a:blip r:embed="rId11" cstate="email"/>
          <a:stretch>
            <a:fillRect/>
          </a:stretch>
        </p:blipFill>
        <p:spPr bwMode="invGray">
          <a:xfrm>
            <a:off x="632553" y="4449020"/>
            <a:ext cx="1272241" cy="857587"/>
          </a:xfrm>
          <a:prstGeom prst="rect">
            <a:avLst/>
          </a:prstGeom>
          <a:noFill/>
          <a:ln>
            <a:noFill/>
          </a:ln>
        </p:spPr>
      </p:pic>
      <p:pic>
        <p:nvPicPr>
          <p:cNvPr id="8" name="Picture 7" descr="Virtual App.png"/>
          <p:cNvPicPr>
            <a:picLocks noChangeAspect="1"/>
          </p:cNvPicPr>
          <p:nvPr/>
        </p:nvPicPr>
        <p:blipFill>
          <a:blip r:embed="rId12" cstate="email"/>
          <a:stretch>
            <a:fillRect/>
          </a:stretch>
        </p:blipFill>
        <p:spPr bwMode="invGray">
          <a:xfrm>
            <a:off x="7297452" y="4439689"/>
            <a:ext cx="1214846" cy="857587"/>
          </a:xfrm>
          <a:prstGeom prst="rect">
            <a:avLst/>
          </a:prstGeom>
        </p:spPr>
      </p:pic>
      <p:sp>
        <p:nvSpPr>
          <p:cNvPr id="48" name="Text Placeholder 2"/>
          <p:cNvSpPr txBox="1">
            <a:spLocks/>
          </p:cNvSpPr>
          <p:nvPr/>
        </p:nvSpPr>
        <p:spPr>
          <a:xfrm>
            <a:off x="4839535" y="4734539"/>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Application</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sp>
        <p:nvSpPr>
          <p:cNvPr id="49" name="Text Placeholder 2"/>
          <p:cNvSpPr txBox="1">
            <a:spLocks/>
          </p:cNvSpPr>
          <p:nvPr/>
        </p:nvSpPr>
        <p:spPr>
          <a:xfrm>
            <a:off x="1771528" y="4743870"/>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Desktop</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pic>
        <p:nvPicPr>
          <p:cNvPr id="42" name="Picture 5" descr="C:\Program Files\Microsoft Resource DVD Artwork\DVD_ART\BoxShots_Logos\Virtual PC for Mac 7.0\Virtual_PC_logo.png"/>
          <p:cNvPicPr>
            <a:picLocks noChangeAspect="1" noChangeArrowheads="1"/>
          </p:cNvPicPr>
          <p:nvPr/>
        </p:nvPicPr>
        <p:blipFill>
          <a:blip r:embed="rId13" cstate="email">
            <a:lum bright="100000"/>
          </a:blip>
          <a:srcRect/>
          <a:stretch>
            <a:fillRect/>
          </a:stretch>
        </p:blipFill>
        <p:spPr bwMode="invGray">
          <a:xfrm>
            <a:off x="742606" y="5596119"/>
            <a:ext cx="966653" cy="251692"/>
          </a:xfrm>
          <a:prstGeom prst="rect">
            <a:avLst/>
          </a:prstGeom>
          <a:noFill/>
        </p:spPr>
      </p:pic>
      <p:pic>
        <p:nvPicPr>
          <p:cNvPr id="43" name="Picture 20" descr="EDV_white"/>
          <p:cNvPicPr>
            <a:picLocks noChangeAspect="1" noChangeArrowheads="1"/>
          </p:cNvPicPr>
          <p:nvPr/>
        </p:nvPicPr>
        <p:blipFill>
          <a:blip r:embed="rId14"/>
          <a:srcRect/>
          <a:stretch>
            <a:fillRect/>
          </a:stretch>
        </p:blipFill>
        <p:spPr bwMode="auto">
          <a:xfrm>
            <a:off x="2434169" y="5535505"/>
            <a:ext cx="1456442" cy="384744"/>
          </a:xfrm>
          <a:prstGeom prst="rect">
            <a:avLst/>
          </a:prstGeom>
          <a:noFill/>
        </p:spPr>
      </p:pic>
      <p:pic>
        <p:nvPicPr>
          <p:cNvPr id="51" name="Picture 2" descr="C:\Users\chajones\Desktop\Logo-MSAV.png"/>
          <p:cNvPicPr>
            <a:picLocks noChangeAspect="1" noChangeArrowheads="1"/>
          </p:cNvPicPr>
          <p:nvPr/>
        </p:nvPicPr>
        <p:blipFill>
          <a:blip r:embed="rId15"/>
          <a:srcRect l="26233"/>
          <a:stretch>
            <a:fillRect/>
          </a:stretch>
        </p:blipFill>
        <p:spPr bwMode="auto">
          <a:xfrm>
            <a:off x="6271229" y="5488850"/>
            <a:ext cx="1364391" cy="480340"/>
          </a:xfrm>
          <a:prstGeom prst="rect">
            <a:avLst/>
          </a:prstGeom>
          <a:noFill/>
        </p:spPr>
      </p:pic>
      <p:cxnSp>
        <p:nvCxnSpPr>
          <p:cNvPr id="72" name="Straight Connector 71"/>
          <p:cNvCxnSpPr/>
          <p:nvPr/>
        </p:nvCxnSpPr>
        <p:spPr>
          <a:xfrm>
            <a:off x="278476" y="5380836"/>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38" name="Title 37"/>
          <p:cNvSpPr>
            <a:spLocks noGrp="1"/>
          </p:cNvSpPr>
          <p:nvPr>
            <p:ph type="title"/>
          </p:nvPr>
        </p:nvSpPr>
        <p:spPr>
          <a:xfrm>
            <a:off x="381000" y="230188"/>
            <a:ext cx="8382000" cy="941796"/>
          </a:xfrm>
        </p:spPr>
        <p:txBody>
          <a:bodyPr/>
          <a:lstStyle/>
          <a:p>
            <a:r>
              <a:rPr sz="4400" smtClean="0"/>
              <a:t>Microsoft Virtualization</a:t>
            </a:r>
            <a:r>
              <a:rPr smtClean="0"/>
              <a:t/>
            </a:r>
            <a:br>
              <a:rPr smtClean="0"/>
            </a:br>
            <a:r>
              <a:rPr sz="2400" spc="-100" smtClean="0">
                <a:effectLst>
                  <a:outerShdw blurRad="38100" dist="38100" dir="2700000" algn="tl">
                    <a:srgbClr val="000000">
                      <a:alpha val="43137"/>
                    </a:srgbClr>
                  </a:outerShdw>
                </a:effectLst>
                <a:latin typeface="+mn-lt"/>
                <a:cs typeface="+mn-cs"/>
              </a:rPr>
              <a:t>From the datacenter to the desktop</a:t>
            </a:r>
          </a:p>
        </p:txBody>
      </p:sp>
      <p:cxnSp>
        <p:nvCxnSpPr>
          <p:cNvPr id="41" name="Straight Connector 40"/>
          <p:cNvCxnSpPr/>
          <p:nvPr/>
        </p:nvCxnSpPr>
        <p:spPr>
          <a:xfrm>
            <a:off x="4754881" y="5388116"/>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AutoShape 8"/>
          <p:cNvSpPr>
            <a:spLocks noChangeAspect="1" noChangeArrowheads="1" noTextEdit="1"/>
          </p:cNvSpPr>
          <p:nvPr/>
        </p:nvSpPr>
        <p:spPr bwMode="auto">
          <a:xfrm>
            <a:off x="2563813" y="115888"/>
            <a:ext cx="4016375" cy="66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43"/>
          <p:cNvGrpSpPr/>
          <p:nvPr/>
        </p:nvGrpSpPr>
        <p:grpSpPr>
          <a:xfrm>
            <a:off x="5971073" y="1371600"/>
            <a:ext cx="2822392" cy="5030631"/>
            <a:chOff x="5971073" y="1646305"/>
            <a:chExt cx="2822392" cy="5030631"/>
          </a:xfrm>
        </p:grpSpPr>
        <p:sp>
          <p:nvSpPr>
            <p:cNvPr id="4111" name="Freeform 15"/>
            <p:cNvSpPr>
              <a:spLocks/>
            </p:cNvSpPr>
            <p:nvPr/>
          </p:nvSpPr>
          <p:spPr bwMode="auto">
            <a:xfrm>
              <a:off x="5971073" y="1646305"/>
              <a:ext cx="2822392" cy="5030631"/>
            </a:xfrm>
            <a:custGeom>
              <a:avLst/>
              <a:gdLst>
                <a:gd name="connsiteX0" fmla="*/ 2342 w 2342"/>
                <a:gd name="connsiteY0" fmla="*/ 0 h 4174"/>
                <a:gd name="connsiteX1" fmla="*/ 19 w 2342"/>
                <a:gd name="connsiteY1" fmla="*/ 0 h 4174"/>
                <a:gd name="connsiteX2" fmla="*/ 939 w 2342"/>
                <a:gd name="connsiteY2" fmla="*/ 660 h 4174"/>
                <a:gd name="connsiteX3" fmla="*/ 0 w 2342"/>
                <a:gd name="connsiteY3" fmla="*/ 1353 h 4174"/>
                <a:gd name="connsiteX4" fmla="*/ 939 w 2342"/>
                <a:gd name="connsiteY4" fmla="*/ 2061 h 4174"/>
                <a:gd name="connsiteX5" fmla="*/ 0 w 2342"/>
                <a:gd name="connsiteY5" fmla="*/ 2783 h 4174"/>
                <a:gd name="connsiteX6" fmla="*/ 939 w 2342"/>
                <a:gd name="connsiteY6" fmla="*/ 3528 h 4174"/>
                <a:gd name="connsiteX7" fmla="*/ 103 w 2342"/>
                <a:gd name="connsiteY7" fmla="*/ 4174 h 4174"/>
                <a:gd name="connsiteX8" fmla="*/ 2342 w 2342"/>
                <a:gd name="connsiteY8" fmla="*/ 4174 h 4174"/>
                <a:gd name="connsiteX9" fmla="*/ 2342 w 2342"/>
                <a:gd name="connsiteY9" fmla="*/ 0 h 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 h="4174">
                  <a:moveTo>
                    <a:pt x="2342" y="0"/>
                  </a:moveTo>
                  <a:lnTo>
                    <a:pt x="19" y="0"/>
                  </a:lnTo>
                  <a:lnTo>
                    <a:pt x="939" y="660"/>
                  </a:lnTo>
                  <a:lnTo>
                    <a:pt x="0" y="1353"/>
                  </a:lnTo>
                  <a:lnTo>
                    <a:pt x="939" y="2061"/>
                  </a:lnTo>
                  <a:lnTo>
                    <a:pt x="0" y="2783"/>
                  </a:lnTo>
                  <a:lnTo>
                    <a:pt x="939" y="3528"/>
                  </a:lnTo>
                  <a:lnTo>
                    <a:pt x="103" y="4174"/>
                  </a:lnTo>
                  <a:lnTo>
                    <a:pt x="2342" y="4174"/>
                  </a:lnTo>
                  <a:lnTo>
                    <a:pt x="2342" y="0"/>
                  </a:lnTo>
                  <a:close/>
                </a:path>
              </a:pathLst>
            </a:custGeom>
            <a:gradFill flip="none" rotWithShape="1">
              <a:gsLst>
                <a:gs pos="0">
                  <a:srgbClr val="009DD3">
                    <a:alpha val="55000"/>
                  </a:srgbClr>
                </a:gs>
                <a:gs pos="50000">
                  <a:srgbClr val="0E2852"/>
                </a:gs>
                <a:gs pos="100000">
                  <a:srgbClr val="133872"/>
                </a:gs>
              </a:gsLst>
              <a:lin ang="16200000" scaled="0"/>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a:lnSpc>
                  <a:spcPct val="80000"/>
                </a:lnSpc>
                <a:spcAft>
                  <a:spcPts val="600"/>
                </a:spcAft>
                <a:tabLst>
                  <a:tab pos="5999790" algn="r"/>
                </a:tabLs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51" name="TextBox 50"/>
            <p:cNvSpPr txBox="1"/>
            <p:nvPr/>
          </p:nvSpPr>
          <p:spPr>
            <a:xfrm>
              <a:off x="6593539" y="4757550"/>
              <a:ext cx="1969198" cy="4431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b="1" spc="-100" dirty="0" smtClean="0">
                  <a:ln w="3175">
                    <a:noFill/>
                  </a:ln>
                  <a:effectLst>
                    <a:outerShdw blurRad="38100" dist="38100" dir="2700000" algn="tl">
                      <a:srgbClr val="000000">
                        <a:alpha val="43137"/>
                      </a:srgbClr>
                    </a:outerShdw>
                  </a:effectLst>
                </a:rPr>
                <a:t>Desktop &amp; Device Management</a:t>
              </a:r>
            </a:p>
          </p:txBody>
        </p:sp>
        <p:sp>
          <p:nvSpPr>
            <p:cNvPr id="59" name="TextBox 58"/>
            <p:cNvSpPr txBox="1"/>
            <p:nvPr/>
          </p:nvSpPr>
          <p:spPr>
            <a:xfrm>
              <a:off x="6593539" y="3015513"/>
              <a:ext cx="1514536" cy="4431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b="1" spc="-100" dirty="0" smtClean="0">
                  <a:ln w="3175">
                    <a:noFill/>
                  </a:ln>
                  <a:effectLst>
                    <a:outerShdw blurRad="38100" dist="38100" dir="2700000" algn="tl">
                      <a:srgbClr val="000000">
                        <a:alpha val="43137"/>
                      </a:srgbClr>
                    </a:outerShdw>
                  </a:effectLst>
                </a:rPr>
                <a:t>Data Center Management</a:t>
              </a:r>
            </a:p>
          </p:txBody>
        </p:sp>
        <p:sp>
          <p:nvSpPr>
            <p:cNvPr id="64" name="TextBox 63"/>
            <p:cNvSpPr txBox="1"/>
            <p:nvPr/>
          </p:nvSpPr>
          <p:spPr>
            <a:xfrm>
              <a:off x="6593539" y="6335060"/>
              <a:ext cx="1304704" cy="2215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600" b="1" spc="-100" dirty="0" smtClean="0">
                  <a:ln w="3175">
                    <a:noFill/>
                  </a:ln>
                  <a:effectLst>
                    <a:outerShdw blurRad="38100" dist="38100" dir="2700000" algn="tl">
                      <a:srgbClr val="000000">
                        <a:alpha val="43137"/>
                      </a:srgbClr>
                    </a:outerShdw>
                  </a:effectLst>
                </a:rPr>
                <a:t>Mid-Market</a:t>
              </a:r>
              <a:r>
                <a:rPr lang="en-US" sz="1600" b="1"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 </a:t>
              </a:r>
            </a:p>
          </p:txBody>
        </p:sp>
        <p:sp>
          <p:nvSpPr>
            <p:cNvPr id="63" name="TextBox 62"/>
            <p:cNvSpPr txBox="1"/>
            <p:nvPr/>
          </p:nvSpPr>
          <p:spPr>
            <a:xfrm rot="16200000">
              <a:off x="7550506" y="3828309"/>
              <a:ext cx="1984076" cy="44319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Solutions</a:t>
              </a:r>
            </a:p>
          </p:txBody>
        </p:sp>
        <p:pic>
          <p:nvPicPr>
            <p:cNvPr id="56" name="Picture 2" descr="W:\TRANSFER\MBupload\SERVER-new\Logo\SystemCenter\SystemCenter\SysCnt_h_rgb_r.png"/>
            <p:cNvPicPr>
              <a:picLocks noChangeAspect="1" noChangeArrowheads="1"/>
            </p:cNvPicPr>
            <p:nvPr/>
          </p:nvPicPr>
          <p:blipFill>
            <a:blip r:embed="rId4"/>
            <a:srcRect/>
            <a:stretch>
              <a:fillRect/>
            </a:stretch>
          </p:blipFill>
          <p:spPr bwMode="auto">
            <a:xfrm>
              <a:off x="6593539" y="1691010"/>
              <a:ext cx="1586911" cy="336159"/>
            </a:xfrm>
            <a:prstGeom prst="rect">
              <a:avLst/>
            </a:prstGeom>
            <a:noFill/>
            <a:effectLst>
              <a:outerShdw blurRad="50800" dist="38100" dir="2700000" algn="tl" rotWithShape="0">
                <a:prstClr val="black">
                  <a:alpha val="40000"/>
                </a:prstClr>
              </a:outerShdw>
            </a:effectLst>
          </p:spPr>
        </p:pic>
      </p:grpSp>
      <p:grpSp>
        <p:nvGrpSpPr>
          <p:cNvPr id="3" name="Group 46"/>
          <p:cNvGrpSpPr/>
          <p:nvPr/>
        </p:nvGrpSpPr>
        <p:grpSpPr>
          <a:xfrm>
            <a:off x="358140" y="3081094"/>
            <a:ext cx="6448785" cy="1563624"/>
            <a:chOff x="358140" y="3355799"/>
            <a:chExt cx="6448785" cy="1563624"/>
          </a:xfrm>
        </p:grpSpPr>
        <p:sp>
          <p:nvSpPr>
            <p:cNvPr id="2054" name="Freeform 6"/>
            <p:cNvSpPr>
              <a:spLocks/>
            </p:cNvSpPr>
            <p:nvPr/>
          </p:nvSpPr>
          <p:spPr bwMode="auto">
            <a:xfrm>
              <a:off x="358140" y="3355799"/>
              <a:ext cx="6448785" cy="1563624"/>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2052" name="Picture 4" descr="C:\Documents and Settings\Eva\My Documents\336\SysCnt-DPM_h_rgb_r.png"/>
            <p:cNvPicPr>
              <a:picLocks noChangeAspect="1" noChangeArrowheads="1"/>
            </p:cNvPicPr>
            <p:nvPr/>
          </p:nvPicPr>
          <p:blipFill>
            <a:blip r:embed="rId5"/>
            <a:srcRect/>
            <a:stretch>
              <a:fillRect/>
            </a:stretch>
          </p:blipFill>
          <p:spPr bwMode="auto">
            <a:xfrm>
              <a:off x="3762596" y="3992232"/>
              <a:ext cx="1290525" cy="316247"/>
            </a:xfrm>
            <a:prstGeom prst="rect">
              <a:avLst/>
            </a:prstGeom>
            <a:noFill/>
          </p:spPr>
        </p:pic>
        <p:pic>
          <p:nvPicPr>
            <p:cNvPr id="9" name="Picture 5" descr="C:\Documents and Settings\Eva\My Documents\336\SysCnt-Essentials_h_rgb_r.png"/>
            <p:cNvPicPr>
              <a:picLocks noChangeAspect="1" noChangeArrowheads="1"/>
            </p:cNvPicPr>
            <p:nvPr/>
          </p:nvPicPr>
          <p:blipFill>
            <a:blip r:embed="rId6"/>
            <a:srcRect/>
            <a:stretch>
              <a:fillRect/>
            </a:stretch>
          </p:blipFill>
          <p:spPr bwMode="auto">
            <a:xfrm>
              <a:off x="5149406" y="3992232"/>
              <a:ext cx="1104758" cy="316247"/>
            </a:xfrm>
            <a:prstGeom prst="rect">
              <a:avLst/>
            </a:prstGeom>
            <a:noFill/>
          </p:spPr>
        </p:pic>
        <p:pic>
          <p:nvPicPr>
            <p:cNvPr id="11" name="Picture 7" descr="C:\Documents and Settings\Eva\My Documents\336\SysCnt-ServiceMgr_h_rgb_r.png"/>
            <p:cNvPicPr>
              <a:picLocks noChangeAspect="1" noChangeArrowheads="1"/>
            </p:cNvPicPr>
            <p:nvPr/>
          </p:nvPicPr>
          <p:blipFill>
            <a:blip r:embed="rId7"/>
            <a:srcRect/>
            <a:stretch>
              <a:fillRect/>
            </a:stretch>
          </p:blipFill>
          <p:spPr bwMode="auto">
            <a:xfrm>
              <a:off x="2303819" y="3992232"/>
              <a:ext cx="1022923" cy="316247"/>
            </a:xfrm>
            <a:prstGeom prst="rect">
              <a:avLst/>
            </a:prstGeom>
            <a:noFill/>
          </p:spPr>
        </p:pic>
        <p:pic>
          <p:nvPicPr>
            <p:cNvPr id="37" name="Picture 2" descr="C:\Documents and Settings\Eva\My Documents\Downloaded items\SysCenter-MDM-08_bL_r.png"/>
            <p:cNvPicPr>
              <a:picLocks noChangeAspect="1" noChangeArrowheads="1"/>
            </p:cNvPicPr>
            <p:nvPr/>
          </p:nvPicPr>
          <p:blipFill>
            <a:blip r:embed="rId8"/>
            <a:srcRect/>
            <a:stretch>
              <a:fillRect/>
            </a:stretch>
          </p:blipFill>
          <p:spPr bwMode="auto">
            <a:xfrm>
              <a:off x="4128559" y="4473019"/>
              <a:ext cx="1427586" cy="342524"/>
            </a:xfrm>
            <a:prstGeom prst="rect">
              <a:avLst/>
            </a:prstGeom>
            <a:noFill/>
          </p:spPr>
        </p:pic>
        <p:pic>
          <p:nvPicPr>
            <p:cNvPr id="38" name="Picture 3" descr="C:\Documents and Settings\Eva\My Documents\Downloaded items\DTP-OptPack-SA_bL_r.png"/>
            <p:cNvPicPr>
              <a:picLocks noChangeAspect="1" noChangeArrowheads="1"/>
            </p:cNvPicPr>
            <p:nvPr/>
          </p:nvPicPr>
          <p:blipFill>
            <a:blip r:embed="rId9"/>
            <a:srcRect/>
            <a:stretch>
              <a:fillRect/>
            </a:stretch>
          </p:blipFill>
          <p:spPr bwMode="auto">
            <a:xfrm>
              <a:off x="2079440" y="4490564"/>
              <a:ext cx="1690657" cy="283206"/>
            </a:xfrm>
            <a:prstGeom prst="rect">
              <a:avLst/>
            </a:prstGeom>
            <a:noFill/>
          </p:spPr>
        </p:pic>
        <p:pic>
          <p:nvPicPr>
            <p:cNvPr id="2050" name="Picture 2" descr="C:\Documents and Settings\Eva\My Documents\336\SysCnt-VrtlMachine_h_rgb_r.png"/>
            <p:cNvPicPr>
              <a:picLocks noChangeAspect="1" noChangeArrowheads="1"/>
            </p:cNvPicPr>
            <p:nvPr/>
          </p:nvPicPr>
          <p:blipFill>
            <a:blip r:embed="rId10"/>
            <a:srcRect/>
            <a:stretch>
              <a:fillRect/>
            </a:stretch>
          </p:blipFill>
          <p:spPr bwMode="auto">
            <a:xfrm>
              <a:off x="4630057" y="3504391"/>
              <a:ext cx="1290367" cy="316247"/>
            </a:xfrm>
            <a:prstGeom prst="rect">
              <a:avLst/>
            </a:prstGeom>
            <a:noFill/>
          </p:spPr>
        </p:pic>
        <p:pic>
          <p:nvPicPr>
            <p:cNvPr id="8" name="Picture 3" descr="C:\Documents and Settings\Eva\My Documents\336\SysCnt-ConfigMgr_h_rgb_r.png"/>
            <p:cNvPicPr>
              <a:picLocks noChangeAspect="1" noChangeArrowheads="1"/>
            </p:cNvPicPr>
            <p:nvPr/>
          </p:nvPicPr>
          <p:blipFill>
            <a:blip r:embed="rId11"/>
            <a:srcRect/>
            <a:stretch>
              <a:fillRect/>
            </a:stretch>
          </p:blipFill>
          <p:spPr bwMode="auto">
            <a:xfrm>
              <a:off x="3191321" y="3485139"/>
              <a:ext cx="1213918" cy="316247"/>
            </a:xfrm>
            <a:prstGeom prst="rect">
              <a:avLst/>
            </a:prstGeom>
            <a:noFill/>
          </p:spPr>
        </p:pic>
        <p:pic>
          <p:nvPicPr>
            <p:cNvPr id="10" name="Picture 6" descr="C:\Documents and Settings\Eva\My Documents\336\SysCnt-OprtnsMgr_h_rgb_r.png"/>
            <p:cNvPicPr>
              <a:picLocks noChangeAspect="1" noChangeArrowheads="1"/>
            </p:cNvPicPr>
            <p:nvPr/>
          </p:nvPicPr>
          <p:blipFill>
            <a:blip r:embed="rId12"/>
            <a:srcRect/>
            <a:stretch>
              <a:fillRect/>
            </a:stretch>
          </p:blipFill>
          <p:spPr bwMode="auto">
            <a:xfrm>
              <a:off x="1737360" y="3485139"/>
              <a:ext cx="1096062" cy="316247"/>
            </a:xfrm>
            <a:prstGeom prst="rect">
              <a:avLst/>
            </a:prstGeom>
            <a:noFill/>
          </p:spPr>
        </p:pic>
      </p:grpSp>
      <p:sp>
        <p:nvSpPr>
          <p:cNvPr id="43" name="Title 42"/>
          <p:cNvSpPr>
            <a:spLocks noGrp="1"/>
          </p:cNvSpPr>
          <p:nvPr>
            <p:ph type="title"/>
          </p:nvPr>
        </p:nvSpPr>
        <p:spPr>
          <a:xfrm>
            <a:off x="381000" y="230188"/>
            <a:ext cx="8382000" cy="941796"/>
          </a:xfrm>
        </p:spPr>
        <p:txBody>
          <a:bodyPr/>
          <a:lstStyle/>
          <a:p>
            <a:r>
              <a:rPr sz="4400" smtClean="0"/>
              <a:t>System Center Solutions</a:t>
            </a:r>
            <a:r>
              <a:rPr smtClean="0"/>
              <a:t/>
            </a:r>
            <a:br>
              <a:rPr smtClean="0"/>
            </a:br>
            <a:r>
              <a:rPr sz="2400" spc="-100" smtClean="0">
                <a:effectLst>
                  <a:outerShdw blurRad="38100" dist="38100" dir="2700000" algn="tl">
                    <a:srgbClr val="000000">
                      <a:alpha val="43137"/>
                    </a:srgbClr>
                  </a:outerShdw>
                </a:effectLst>
                <a:latin typeface="+mn-lt"/>
                <a:cs typeface="+mn-cs"/>
              </a:rPr>
              <a:t>People, process, &amp; technology</a:t>
            </a:r>
            <a:endParaRPr sz="2400" spc="-100">
              <a:effectLst>
                <a:outerShdw blurRad="38100" dist="38100" dir="2700000" algn="tl">
                  <a:srgbClr val="000000">
                    <a:alpha val="43137"/>
                  </a:srgbClr>
                </a:outerShdw>
              </a:effectLst>
              <a:latin typeface="+mn-lt"/>
              <a:cs typeface="+mn-cs"/>
            </a:endParaRPr>
          </a:p>
        </p:txBody>
      </p:sp>
      <p:grpSp>
        <p:nvGrpSpPr>
          <p:cNvPr id="4" name="Group 51"/>
          <p:cNvGrpSpPr/>
          <p:nvPr/>
        </p:nvGrpSpPr>
        <p:grpSpPr>
          <a:xfrm>
            <a:off x="356148" y="1376930"/>
            <a:ext cx="6450777" cy="1563624"/>
            <a:chOff x="356148" y="1651635"/>
            <a:chExt cx="6450777" cy="1563624"/>
          </a:xfrm>
        </p:grpSpPr>
        <p:grpSp>
          <p:nvGrpSpPr>
            <p:cNvPr id="5" name="Group 44"/>
            <p:cNvGrpSpPr/>
            <p:nvPr/>
          </p:nvGrpSpPr>
          <p:grpSpPr>
            <a:xfrm>
              <a:off x="358140" y="1651635"/>
              <a:ext cx="6448785" cy="1563624"/>
              <a:chOff x="358140" y="1651635"/>
              <a:chExt cx="6448785" cy="1563624"/>
            </a:xfrm>
          </p:grpSpPr>
          <p:sp>
            <p:nvSpPr>
              <p:cNvPr id="2053" name="Freeform 5"/>
              <p:cNvSpPr>
                <a:spLocks/>
              </p:cNvSpPr>
              <p:nvPr/>
            </p:nvSpPr>
            <p:spPr bwMode="auto">
              <a:xfrm>
                <a:off x="358140" y="1651635"/>
                <a:ext cx="6448785" cy="1563624"/>
              </a:xfrm>
              <a:custGeom>
                <a:avLst/>
                <a:gdLst/>
                <a:ahLst/>
                <a:cxnLst>
                  <a:cxn ang="0">
                    <a:pos x="0" y="0"/>
                  </a:cxn>
                  <a:cxn ang="0">
                    <a:pos x="2903" y="0"/>
                  </a:cxn>
                  <a:cxn ang="0">
                    <a:pos x="3483" y="393"/>
                  </a:cxn>
                  <a:cxn ang="0">
                    <a:pos x="2922" y="765"/>
                  </a:cxn>
                  <a:cxn ang="0">
                    <a:pos x="0" y="765"/>
                  </a:cxn>
                  <a:cxn ang="0">
                    <a:pos x="0" y="0"/>
                  </a:cxn>
                </a:cxnLst>
                <a:rect l="0" t="0" r="r" b="b"/>
                <a:pathLst>
                  <a:path w="3483" h="765">
                    <a:moveTo>
                      <a:pt x="0" y="0"/>
                    </a:moveTo>
                    <a:lnTo>
                      <a:pt x="2903" y="0"/>
                    </a:lnTo>
                    <a:lnTo>
                      <a:pt x="3483" y="393"/>
                    </a:lnTo>
                    <a:lnTo>
                      <a:pt x="2922" y="765"/>
                    </a:lnTo>
                    <a:lnTo>
                      <a:pt x="0" y="765"/>
                    </a:lnTo>
                    <a:lnTo>
                      <a:pt x="0" y="0"/>
                    </a:lnTo>
                    <a:close/>
                  </a:path>
                </a:pathLst>
              </a:cu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83" name="TextBox 82"/>
              <p:cNvSpPr txBox="1"/>
              <p:nvPr/>
            </p:nvSpPr>
            <p:spPr>
              <a:xfrm>
                <a:off x="3914440" y="2756160"/>
                <a:ext cx="2405239"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effectLst>
                      <a:outerShdw blurRad="38100" dist="38100" dir="2700000" algn="tl">
                        <a:srgbClr val="000000">
                          <a:alpha val="43137"/>
                        </a:srgbClr>
                      </a:outerShdw>
                    </a:effectLst>
                  </a:rPr>
                  <a:t>Microsoft Consulting Services</a:t>
                </a:r>
              </a:p>
            </p:txBody>
          </p:sp>
          <p:sp>
            <p:nvSpPr>
              <p:cNvPr id="84" name="TextBox 83"/>
              <p:cNvSpPr txBox="1"/>
              <p:nvPr/>
            </p:nvSpPr>
            <p:spPr>
              <a:xfrm>
                <a:off x="2212712" y="1890090"/>
                <a:ext cx="143124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effectLst>
                      <a:outerShdw blurRad="38100" dist="38100" dir="2700000" algn="tl">
                        <a:srgbClr val="000000">
                          <a:alpha val="43137"/>
                        </a:srgbClr>
                      </a:outerShdw>
                    </a:effectLst>
                  </a:rPr>
                  <a:t>Management Packs</a:t>
                </a:r>
              </a:p>
            </p:txBody>
          </p:sp>
          <p:sp>
            <p:nvSpPr>
              <p:cNvPr id="85" name="TextBox 84"/>
              <p:cNvSpPr txBox="1"/>
              <p:nvPr/>
            </p:nvSpPr>
            <p:spPr>
              <a:xfrm>
                <a:off x="2212711" y="2748540"/>
                <a:ext cx="1483412"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effectLst>
                      <a:outerShdw blurRad="38100" dist="38100" dir="2700000" algn="tl">
                        <a:srgbClr val="000000">
                          <a:alpha val="43137"/>
                        </a:srgbClr>
                      </a:outerShdw>
                    </a:effectLst>
                  </a:rPr>
                  <a:t>Partner</a:t>
                </a: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 </a:t>
                </a:r>
                <a:r>
                  <a:rPr lang="en-US" sz="1400" spc="-100" dirty="0" smtClean="0">
                    <a:ln w="3175">
                      <a:noFill/>
                    </a:ln>
                    <a:effectLst>
                      <a:outerShdw blurRad="38100" dist="38100" dir="2700000" algn="tl">
                        <a:srgbClr val="000000">
                          <a:alpha val="43137"/>
                        </a:srgbClr>
                      </a:outerShdw>
                    </a:effectLst>
                  </a:rPr>
                  <a:t>Ecosystem</a:t>
                </a:r>
              </a:p>
            </p:txBody>
          </p:sp>
          <p:sp>
            <p:nvSpPr>
              <p:cNvPr id="36" name="TextBox 35"/>
              <p:cNvSpPr txBox="1"/>
              <p:nvPr/>
            </p:nvSpPr>
            <p:spPr>
              <a:xfrm>
                <a:off x="2212711" y="2330745"/>
                <a:ext cx="1597289"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effectLst>
                      <a:outerShdw blurRad="38100" dist="38100" dir="2700000" algn="tl">
                        <a:srgbClr val="000000">
                          <a:alpha val="43137"/>
                        </a:srgbClr>
                      </a:outerShdw>
                    </a:effectLst>
                  </a:rPr>
                  <a:t>Solution</a:t>
                </a: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 </a:t>
                </a:r>
                <a:r>
                  <a:rPr lang="en-US" sz="1400" spc="-100" dirty="0" smtClean="0">
                    <a:ln w="3175">
                      <a:noFill/>
                    </a:ln>
                    <a:effectLst>
                      <a:outerShdw blurRad="38100" dist="38100" dir="2700000" algn="tl">
                        <a:srgbClr val="000000">
                          <a:alpha val="43137"/>
                        </a:srgbClr>
                      </a:outerShdw>
                    </a:effectLst>
                  </a:rPr>
                  <a:t>Accelerators</a:t>
                </a:r>
              </a:p>
            </p:txBody>
          </p:sp>
          <p:sp>
            <p:nvSpPr>
              <p:cNvPr id="41" name="TextBox 40"/>
              <p:cNvSpPr txBox="1"/>
              <p:nvPr/>
            </p:nvSpPr>
            <p:spPr>
              <a:xfrm>
                <a:off x="3914440" y="1890090"/>
                <a:ext cx="2143460"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effectLst>
                      <a:outerShdw blurRad="38100" dist="38100" dir="2700000" algn="tl">
                        <a:srgbClr val="000000">
                          <a:alpha val="43137"/>
                        </a:srgbClr>
                      </a:outerShdw>
                    </a:effectLst>
                  </a:rPr>
                  <a:t>Connectors for Interoperability</a:t>
                </a:r>
              </a:p>
            </p:txBody>
          </p:sp>
          <p:sp>
            <p:nvSpPr>
              <p:cNvPr id="42" name="TextBox 41"/>
              <p:cNvSpPr txBox="1"/>
              <p:nvPr/>
            </p:nvSpPr>
            <p:spPr>
              <a:xfrm>
                <a:off x="3914440" y="2207296"/>
                <a:ext cx="2332321" cy="3877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effectLst>
                      <a:outerShdw blurRad="38100" dist="38100" dir="2700000" algn="tl">
                        <a:srgbClr val="000000">
                          <a:alpha val="43137"/>
                        </a:srgbClr>
                      </a:outerShdw>
                    </a:effectLst>
                  </a:rPr>
                  <a:t>Microsoft Operations Framework (MOF / ITIL)</a:t>
                </a:r>
              </a:p>
            </p:txBody>
          </p:sp>
        </p:grpSp>
        <p:sp>
          <p:nvSpPr>
            <p:cNvPr id="39" name="Pentagon 38"/>
            <p:cNvSpPr/>
            <p:nvPr/>
          </p:nvSpPr>
          <p:spPr>
            <a:xfrm>
              <a:off x="356148" y="1661160"/>
              <a:ext cx="1724112" cy="1546860"/>
            </a:xfrm>
            <a:prstGeom prst="homePlate">
              <a:avLst>
                <a:gd name="adj" fmla="val 67225"/>
              </a:avLst>
            </a:prstGeom>
            <a:gradFill>
              <a:gsLst>
                <a:gs pos="0">
                  <a:srgbClr val="92D050">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Knowledge</a:t>
              </a:r>
            </a:p>
          </p:txBody>
        </p:sp>
      </p:grpSp>
      <p:sp>
        <p:nvSpPr>
          <p:cNvPr id="48" name="Pentagon 47"/>
          <p:cNvSpPr/>
          <p:nvPr/>
        </p:nvSpPr>
        <p:spPr>
          <a:xfrm>
            <a:off x="356148" y="3078095"/>
            <a:ext cx="1724112" cy="1546860"/>
          </a:xfrm>
          <a:prstGeom prst="homePlate">
            <a:avLst>
              <a:gd name="adj" fmla="val 67225"/>
            </a:avLst>
          </a:prstGeom>
          <a:gradFill>
            <a:gsLst>
              <a:gs pos="0">
                <a:schemeClr val="accent4">
                  <a:lumMod val="40000"/>
                  <a:lumOff val="60000"/>
                  <a:alpha val="55000"/>
                </a:scheme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Products</a:t>
            </a:r>
          </a:p>
        </p:txBody>
      </p:sp>
      <p:grpSp>
        <p:nvGrpSpPr>
          <p:cNvPr id="6" name="Group 49"/>
          <p:cNvGrpSpPr/>
          <p:nvPr/>
        </p:nvGrpSpPr>
        <p:grpSpPr>
          <a:xfrm>
            <a:off x="350520" y="4810477"/>
            <a:ext cx="6456405" cy="1591753"/>
            <a:chOff x="350520" y="5085182"/>
            <a:chExt cx="6456405" cy="1591753"/>
          </a:xfrm>
        </p:grpSpPr>
        <p:grpSp>
          <p:nvGrpSpPr>
            <p:cNvPr id="7" name="Group 45"/>
            <p:cNvGrpSpPr/>
            <p:nvPr/>
          </p:nvGrpSpPr>
          <p:grpSpPr>
            <a:xfrm>
              <a:off x="350520" y="5085182"/>
              <a:ext cx="6456405" cy="1591753"/>
              <a:chOff x="350520" y="5085182"/>
              <a:chExt cx="6456405" cy="1591753"/>
            </a:xfrm>
          </p:grpSpPr>
          <p:sp>
            <p:nvSpPr>
              <p:cNvPr id="2055" name="Freeform 7"/>
              <p:cNvSpPr>
                <a:spLocks/>
              </p:cNvSpPr>
              <p:nvPr/>
            </p:nvSpPr>
            <p:spPr bwMode="auto">
              <a:xfrm>
                <a:off x="350520" y="5085182"/>
                <a:ext cx="6456405" cy="159175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76" name="TextBox 75"/>
              <p:cNvSpPr txBox="1"/>
              <p:nvPr/>
            </p:nvSpPr>
            <p:spPr>
              <a:xfrm>
                <a:off x="4484080" y="6275277"/>
                <a:ext cx="1963071"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effectLst>
                      <a:outerShdw blurRad="38100" dist="38100" dir="2700000" algn="tl">
                        <a:srgbClr val="000000">
                          <a:alpha val="43137"/>
                        </a:srgbClr>
                      </a:outerShdw>
                    </a:effectLst>
                  </a:rPr>
                  <a:t>Open Standards</a:t>
                </a:r>
              </a:p>
            </p:txBody>
          </p:sp>
          <p:sp>
            <p:nvSpPr>
              <p:cNvPr id="62" name="TextBox 61"/>
              <p:cNvSpPr txBox="1"/>
              <p:nvPr/>
            </p:nvSpPr>
            <p:spPr>
              <a:xfrm>
                <a:off x="2831580" y="5745771"/>
                <a:ext cx="2068080"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effectLst>
                      <a:outerShdw blurRad="38100" dist="38100" dir="2700000" algn="tl">
                        <a:srgbClr val="000000">
                          <a:alpha val="43137"/>
                        </a:srgbClr>
                      </a:outerShdw>
                    </a:effectLst>
                  </a:rPr>
                  <a:t>Virtualization Technology</a:t>
                </a:r>
              </a:p>
            </p:txBody>
          </p:sp>
          <p:sp>
            <p:nvSpPr>
              <p:cNvPr id="67" name="TextBox 66"/>
              <p:cNvSpPr txBox="1"/>
              <p:nvPr/>
            </p:nvSpPr>
            <p:spPr>
              <a:xfrm>
                <a:off x="1793723" y="5232089"/>
                <a:ext cx="1795618"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effectLst>
                      <a:outerShdw blurRad="38100" dist="38100" dir="2700000" algn="tl">
                        <a:srgbClr val="000000">
                          <a:alpha val="43137"/>
                        </a:srgbClr>
                      </a:outerShdw>
                    </a:effectLst>
                  </a:rPr>
                  <a:t>Windows Platform</a:t>
                </a:r>
              </a:p>
            </p:txBody>
          </p:sp>
        </p:grpSp>
        <p:sp>
          <p:nvSpPr>
            <p:cNvPr id="49" name="Pentagon 48"/>
            <p:cNvSpPr/>
            <p:nvPr/>
          </p:nvSpPr>
          <p:spPr>
            <a:xfrm>
              <a:off x="356148" y="5097780"/>
              <a:ext cx="1724112" cy="1546860"/>
            </a:xfrm>
            <a:prstGeom prst="homePlate">
              <a:avLst>
                <a:gd name="adj" fmla="val 67225"/>
              </a:avLst>
            </a:prstGeom>
            <a:gradFill>
              <a:gsLst>
                <a:gs pos="0">
                  <a:schemeClr val="accent4">
                    <a:lumMod val="40000"/>
                    <a:lumOff val="60000"/>
                    <a:alpha val="55000"/>
                  </a:scheme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non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Infrastructure</a:t>
              </a:r>
            </a:p>
          </p:txBody>
        </p:sp>
      </p:grpSp>
      <p:sp>
        <p:nvSpPr>
          <p:cNvPr id="53" name="Rounded Rectangle 52"/>
          <p:cNvSpPr/>
          <p:nvPr/>
        </p:nvSpPr>
        <p:spPr bwMode="auto">
          <a:xfrm>
            <a:off x="2326067" y="5314332"/>
            <a:ext cx="2891866" cy="541177"/>
          </a:xfrm>
          <a:prstGeom prst="roundRect">
            <a:avLst/>
          </a:prstGeom>
          <a:noFill/>
          <a:ln w="25400">
            <a:solidFill>
              <a:srgbClr val="FFC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heel(1)">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 VMM"/>
          <p:cNvSpPr/>
          <p:nvPr/>
        </p:nvSpPr>
        <p:spPr bwMode="blackGray">
          <a:xfrm rot="21162785">
            <a:off x="1811075" y="1005528"/>
            <a:ext cx="5521854" cy="5519208"/>
          </a:xfrm>
          <a:prstGeom prst="circularArrow">
            <a:avLst>
              <a:gd name="adj1" fmla="val 12500"/>
              <a:gd name="adj2" fmla="val 1142319"/>
              <a:gd name="adj3" fmla="val 20457681"/>
              <a:gd name="adj4" fmla="val 15369640"/>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5" name="Circular Arrow - SMS"/>
          <p:cNvSpPr/>
          <p:nvPr/>
        </p:nvSpPr>
        <p:spPr bwMode="blackGray">
          <a:xfrm rot="4488984">
            <a:off x="1812396" y="1006851"/>
            <a:ext cx="5521854" cy="5519208"/>
          </a:xfrm>
          <a:prstGeom prst="circularArrow">
            <a:avLst>
              <a:gd name="adj1" fmla="val 12500"/>
              <a:gd name="adj2" fmla="val 1142319"/>
              <a:gd name="adj3" fmla="val 20457681"/>
              <a:gd name="adj4" fmla="val 16604943"/>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6" name="Circular Arrow - MOM"/>
          <p:cNvSpPr/>
          <p:nvPr/>
        </p:nvSpPr>
        <p:spPr bwMode="blackGray">
          <a:xfrm rot="10293507">
            <a:off x="1811074" y="1115784"/>
            <a:ext cx="5521854" cy="5519208"/>
          </a:xfrm>
          <a:prstGeom prst="circularArrow">
            <a:avLst>
              <a:gd name="adj1" fmla="val 12500"/>
              <a:gd name="adj2" fmla="val 1142319"/>
              <a:gd name="adj3" fmla="val 20457681"/>
              <a:gd name="adj4" fmla="val 15855872"/>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7" name="Circular Arrow - DPM"/>
          <p:cNvSpPr/>
          <p:nvPr/>
        </p:nvSpPr>
        <p:spPr bwMode="blackGray">
          <a:xfrm rot="14968484">
            <a:off x="1812396" y="1004204"/>
            <a:ext cx="5521854" cy="5519208"/>
          </a:xfrm>
          <a:prstGeom prst="circularArrow">
            <a:avLst>
              <a:gd name="adj1" fmla="val 12500"/>
              <a:gd name="adj2" fmla="val 1142319"/>
              <a:gd name="adj3" fmla="val 20457681"/>
              <a:gd name="adj4" fmla="val 16884024"/>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grpSp>
        <p:nvGrpSpPr>
          <p:cNvPr id="2" name="Virtual Workload"/>
          <p:cNvGrpSpPr>
            <a:grpSpLocks/>
          </p:cNvGrpSpPr>
          <p:nvPr/>
        </p:nvGrpSpPr>
        <p:grpSpPr bwMode="auto">
          <a:xfrm>
            <a:off x="4856163" y="2700338"/>
            <a:ext cx="2032000" cy="2011362"/>
            <a:chOff x="4856335" y="2878437"/>
            <a:chExt cx="2031100" cy="2010384"/>
          </a:xfrm>
          <a:effectLst/>
        </p:grpSpPr>
        <p:sp>
          <p:nvSpPr>
            <p:cNvPr id="210950"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99"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0" name="TextBox 109"/>
            <p:cNvSpPr txBox="1"/>
            <p:nvPr/>
          </p:nvSpPr>
          <p:spPr>
            <a:xfrm>
              <a:off x="5128310" y="3368327"/>
              <a:ext cx="1355760" cy="682932"/>
            </a:xfrm>
            <a:prstGeom prst="rect">
              <a:avLst/>
            </a:prstGeom>
            <a:noFill/>
            <a:ln>
              <a:noFill/>
              <a:headEnd type="none" w="med" len="med"/>
              <a:tailEnd type="none" w="med" len="med"/>
            </a:ln>
            <a:effectLst/>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Virtual Workload Provisioning</a:t>
              </a:r>
            </a:p>
          </p:txBody>
        </p:sp>
      </p:grpSp>
      <p:grpSp>
        <p:nvGrpSpPr>
          <p:cNvPr id="3" name="OS / Software"/>
          <p:cNvGrpSpPr>
            <a:grpSpLocks/>
          </p:cNvGrpSpPr>
          <p:nvPr/>
        </p:nvGrpSpPr>
        <p:grpSpPr bwMode="auto">
          <a:xfrm>
            <a:off x="4053635" y="3441326"/>
            <a:ext cx="2014537" cy="2527300"/>
            <a:chOff x="4039648" y="3637907"/>
            <a:chExt cx="2014786" cy="2528195"/>
          </a:xfrm>
        </p:grpSpPr>
        <p:sp>
          <p:nvSpPr>
            <p:cNvPr id="210952"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1" name="TextBox 110"/>
            <p:cNvSpPr txBox="1"/>
            <p:nvPr/>
          </p:nvSpPr>
          <p:spPr>
            <a:xfrm>
              <a:off x="4406101" y="4403988"/>
              <a:ext cx="1524188" cy="880553"/>
            </a:xfrm>
            <a:prstGeom prst="rect">
              <a:avLst/>
            </a:prstGeom>
            <a:noFill/>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OS / Software Deploy, Patching and State Mgmt</a:t>
              </a:r>
            </a:p>
          </p:txBody>
        </p:sp>
      </p:grpSp>
      <p:grpSp>
        <p:nvGrpSpPr>
          <p:cNvPr id="4" name="Performance and Health Monitoring"/>
          <p:cNvGrpSpPr>
            <a:grpSpLocks/>
          </p:cNvGrpSpPr>
          <p:nvPr/>
        </p:nvGrpSpPr>
        <p:grpSpPr bwMode="auto">
          <a:xfrm>
            <a:off x="2797175" y="3983038"/>
            <a:ext cx="2303463" cy="1731962"/>
            <a:chOff x="2797908" y="4160321"/>
            <a:chExt cx="2302401" cy="1732753"/>
          </a:xfrm>
        </p:grpSpPr>
        <p:sp>
          <p:nvSpPr>
            <p:cNvPr id="210949"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1"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2" name="TextBox 111"/>
            <p:cNvSpPr txBox="1"/>
            <p:nvPr/>
          </p:nvSpPr>
          <p:spPr>
            <a:xfrm>
              <a:off x="3094316" y="4559918"/>
              <a:ext cx="1523296" cy="683576"/>
            </a:xfrm>
            <a:prstGeom prst="rect">
              <a:avLst/>
            </a:prstGeom>
            <a:noFill/>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Performance and Health Monitoring</a:t>
              </a:r>
            </a:p>
          </p:txBody>
        </p:sp>
      </p:grpSp>
      <p:grpSp>
        <p:nvGrpSpPr>
          <p:cNvPr id="5" name="Disaster Recovery"/>
          <p:cNvGrpSpPr>
            <a:grpSpLocks/>
          </p:cNvGrpSpPr>
          <p:nvPr/>
        </p:nvGrpSpPr>
        <p:grpSpPr bwMode="auto">
          <a:xfrm>
            <a:off x="2189163" y="2470150"/>
            <a:ext cx="2047875" cy="1995488"/>
            <a:chOff x="2189746" y="2647996"/>
            <a:chExt cx="2047291" cy="1994735"/>
          </a:xfrm>
          <a:effectLst/>
        </p:grpSpPr>
        <p:sp>
          <p:nvSpPr>
            <p:cNvPr id="210953"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2"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3" name="TextBox 112"/>
            <p:cNvSpPr txBox="1"/>
            <p:nvPr/>
          </p:nvSpPr>
          <p:spPr>
            <a:xfrm>
              <a:off x="2524296" y="3496989"/>
              <a:ext cx="1215678" cy="486103"/>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Disaster Recovery</a:t>
              </a:r>
            </a:p>
          </p:txBody>
        </p:sp>
      </p:grpSp>
      <p:grpSp>
        <p:nvGrpSpPr>
          <p:cNvPr id="6" name="Hardware Provisioning"/>
          <p:cNvGrpSpPr>
            <a:grpSpLocks/>
          </p:cNvGrpSpPr>
          <p:nvPr/>
        </p:nvGrpSpPr>
        <p:grpSpPr bwMode="auto">
          <a:xfrm>
            <a:off x="3978274" y="1462088"/>
            <a:ext cx="2308226" cy="1735137"/>
            <a:chOff x="3978621" y="1639115"/>
            <a:chExt cx="2307534" cy="1736526"/>
          </a:xfrm>
        </p:grpSpPr>
        <p:sp>
          <p:nvSpPr>
            <p:cNvPr id="210954"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9" name="TextBox 108"/>
            <p:cNvSpPr txBox="1"/>
            <p:nvPr/>
          </p:nvSpPr>
          <p:spPr>
            <a:xfrm>
              <a:off x="4477617" y="2249520"/>
              <a:ext cx="1523543" cy="486676"/>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Hardware Provisioning</a:t>
              </a:r>
            </a:p>
          </p:txBody>
        </p:sp>
        <p:sp>
          <p:nvSpPr>
            <p:cNvPr id="98"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grpSp>
        <p:nvGrpSpPr>
          <p:cNvPr id="7" name="Backup"/>
          <p:cNvGrpSpPr>
            <a:grpSpLocks/>
          </p:cNvGrpSpPr>
          <p:nvPr/>
        </p:nvGrpSpPr>
        <p:grpSpPr bwMode="auto">
          <a:xfrm>
            <a:off x="3043238" y="1185863"/>
            <a:ext cx="1997075" cy="2522537"/>
            <a:chOff x="3043283" y="1363629"/>
            <a:chExt cx="1996864" cy="2522119"/>
          </a:xfrm>
        </p:grpSpPr>
        <p:sp>
          <p:nvSpPr>
            <p:cNvPr id="210951"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gradFill flip="none" rotWithShape="1">
              <a:gsLst>
                <a:gs pos="0">
                  <a:srgbClr val="77D24A">
                    <a:shade val="30000"/>
                    <a:satMod val="115000"/>
                  </a:srgbClr>
                </a:gs>
                <a:gs pos="50000">
                  <a:srgbClr val="77D24A">
                    <a:shade val="67500"/>
                    <a:satMod val="115000"/>
                  </a:srgbClr>
                </a:gs>
                <a:gs pos="100000">
                  <a:srgbClr val="77D24A">
                    <a:shade val="100000"/>
                    <a:satMod val="115000"/>
                  </a:srgbClr>
                </a:gs>
              </a:gsLst>
              <a:lin ang="108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4" name="TextBox 113"/>
            <p:cNvSpPr txBox="1"/>
            <p:nvPr/>
          </p:nvSpPr>
          <p:spPr>
            <a:xfrm>
              <a:off x="3211222" y="2334383"/>
              <a:ext cx="1215897" cy="289262"/>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Backup</a:t>
              </a:r>
            </a:p>
          </p:txBody>
        </p:sp>
        <p:sp>
          <p:nvSpPr>
            <p:cNvPr id="210995"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sp>
        <p:nvSpPr>
          <p:cNvPr id="68" name="Title 67"/>
          <p:cNvSpPr>
            <a:spLocks noGrp="1"/>
          </p:cNvSpPr>
          <p:nvPr>
            <p:ph type="title"/>
          </p:nvPr>
        </p:nvSpPr>
        <p:spPr>
          <a:xfrm>
            <a:off x="381000" y="230188"/>
            <a:ext cx="8382000" cy="609398"/>
          </a:xfrm>
        </p:spPr>
        <p:txBody>
          <a:bodyPr/>
          <a:lstStyle/>
          <a:p>
            <a:r>
              <a:rPr sz="4400" smtClean="0"/>
              <a:t>Managing The Server Lifecycle </a:t>
            </a:r>
            <a:endParaRPr lang="en-US" sz="4400" dirty="0"/>
          </a:p>
        </p:txBody>
      </p:sp>
      <p:pic>
        <p:nvPicPr>
          <p:cNvPr id="64" name="Rectangle 165901"/>
          <p:cNvPicPr>
            <a:picLocks noChangeAspect="1" noChangeArrowheads="1"/>
          </p:cNvPicPr>
          <p:nvPr/>
        </p:nvPicPr>
        <p:blipFill>
          <a:blip r:embed="rId3">
            <a:lum bright="100000"/>
          </a:blip>
          <a:stretch>
            <a:fillRect/>
          </a:stretch>
        </p:blipFill>
        <p:spPr bwMode="auto">
          <a:xfrm>
            <a:off x="147932" y="5751246"/>
            <a:ext cx="2128543" cy="533793"/>
          </a:xfrm>
          <a:prstGeom prst="rect">
            <a:avLst/>
          </a:prstGeom>
          <a:noFill/>
          <a:ln w="9525" cap="flat" cmpd="sng" algn="ctr">
            <a:noFill/>
            <a:prstDash val="solid"/>
            <a:miter lim="800000"/>
            <a:headEnd type="none" w="med" len="med"/>
            <a:tailEnd type="none" w="med" len="med"/>
          </a:ln>
          <a:effectLst/>
        </p:spPr>
      </p:pic>
      <p:pic>
        <p:nvPicPr>
          <p:cNvPr id="65" name="Picture 3" descr="SC-DPM07_bL.png"/>
          <p:cNvPicPr>
            <a:picLocks noChangeAspect="1"/>
          </p:cNvPicPr>
          <p:nvPr/>
        </p:nvPicPr>
        <p:blipFill>
          <a:blip r:embed="rId4">
            <a:lum bright="100000"/>
          </a:blip>
          <a:stretch>
            <a:fillRect/>
          </a:stretch>
        </p:blipFill>
        <p:spPr bwMode="auto">
          <a:xfrm>
            <a:off x="147931" y="956172"/>
            <a:ext cx="2511680" cy="545722"/>
          </a:xfrm>
          <a:prstGeom prst="rect">
            <a:avLst/>
          </a:prstGeom>
          <a:noFill/>
          <a:ln w="9525">
            <a:noFill/>
            <a:miter lim="800000"/>
            <a:headEnd/>
            <a:tailEnd/>
          </a:ln>
        </p:spPr>
      </p:pic>
      <p:pic>
        <p:nvPicPr>
          <p:cNvPr id="66" name="Rectangle 165961"/>
          <p:cNvPicPr>
            <a:picLocks noChangeAspect="1" noChangeArrowheads="1"/>
          </p:cNvPicPr>
          <p:nvPr/>
        </p:nvPicPr>
        <p:blipFill>
          <a:blip r:embed="rId5">
            <a:lum bright="100000"/>
          </a:blip>
          <a:stretch>
            <a:fillRect/>
          </a:stretch>
        </p:blipFill>
        <p:spPr bwMode="auto">
          <a:xfrm>
            <a:off x="6794731" y="5727126"/>
            <a:ext cx="2143140" cy="522005"/>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59" name="Rectangle 165903"/>
          <p:cNvPicPr>
            <a:picLocks noChangeAspect="1" noChangeArrowheads="1"/>
          </p:cNvPicPr>
          <p:nvPr/>
        </p:nvPicPr>
        <p:blipFill>
          <a:blip r:embed="rId6">
            <a:lum bright="100000"/>
          </a:blip>
          <a:stretch>
            <a:fillRect/>
          </a:stretch>
        </p:blipFill>
        <p:spPr bwMode="auto">
          <a:xfrm>
            <a:off x="6445972" y="930390"/>
            <a:ext cx="2491899" cy="571504"/>
          </a:xfrm>
          <a:prstGeom prst="rect">
            <a:avLst/>
          </a:prstGeom>
          <a:noFill/>
          <a:ln w="9525">
            <a:noFill/>
            <a:miter lim="800000"/>
            <a:headEnd/>
            <a:tailEnd/>
          </a:ln>
          <a:effectLst>
            <a:outerShdw blurRad="152400" dist="317500" dir="5400000" sx="90000" sy="-19000" rotWithShape="0">
              <a:prstClr val="black">
                <a:alpha val="15000"/>
              </a:prstClr>
            </a:outerShdw>
          </a:effectLst>
        </p:spPr>
      </p:pic>
      <p:grpSp>
        <p:nvGrpSpPr>
          <p:cNvPr id="8" name="Group 63"/>
          <p:cNvGrpSpPr/>
          <p:nvPr/>
        </p:nvGrpSpPr>
        <p:grpSpPr>
          <a:xfrm>
            <a:off x="7471474" y="4747091"/>
            <a:ext cx="1219200" cy="997614"/>
            <a:chOff x="6781800" y="4495800"/>
            <a:chExt cx="1219200" cy="997614"/>
          </a:xfrm>
          <a:effectLst/>
        </p:grpSpPr>
        <p:pic>
          <p:nvPicPr>
            <p:cNvPr id="172118" name="Picture 53" descr="double arrows"/>
            <p:cNvPicPr>
              <a:picLocks noChangeAspect="1" noChangeArrowheads="1"/>
            </p:cNvPicPr>
            <p:nvPr/>
          </p:nvPicPr>
          <p:blipFill>
            <a:blip r:embed="rId7">
              <a:duotone>
                <a:prstClr val="black"/>
                <a:schemeClr val="tx2">
                  <a:tint val="45000"/>
                  <a:satMod val="400000"/>
                </a:schemeClr>
              </a:duotone>
            </a:blip>
            <a:srcRect/>
            <a:stretch>
              <a:fillRect/>
            </a:stretch>
          </p:blipFill>
          <p:spPr bwMode="auto">
            <a:xfrm>
              <a:off x="6781800" y="4495800"/>
              <a:ext cx="1219200" cy="997614"/>
            </a:xfrm>
            <a:prstGeom prst="rect">
              <a:avLst/>
            </a:prstGeom>
            <a:noFill/>
            <a:ln w="9525">
              <a:noFill/>
              <a:miter lim="800000"/>
              <a:headEnd/>
              <a:tailEnd/>
            </a:ln>
          </p:spPr>
        </p:pic>
        <p:pic>
          <p:nvPicPr>
            <p:cNvPr id="172119" name="Picture 54" descr="developer Tools toolbox"/>
            <p:cNvPicPr>
              <a:picLocks noChangeAspect="1" noChangeArrowheads="1"/>
            </p:cNvPicPr>
            <p:nvPr/>
          </p:nvPicPr>
          <p:blipFill>
            <a:blip r:embed="rId8"/>
            <a:srcRect/>
            <a:stretch>
              <a:fillRect/>
            </a:stretch>
          </p:blipFill>
          <p:spPr bwMode="auto">
            <a:xfrm>
              <a:off x="7086600" y="4495800"/>
              <a:ext cx="653327" cy="982187"/>
            </a:xfrm>
            <a:prstGeom prst="rect">
              <a:avLst/>
            </a:prstGeom>
            <a:noFill/>
            <a:ln w="9525">
              <a:noFill/>
              <a:miter lim="800000"/>
              <a:headEnd/>
              <a:tailEnd/>
            </a:ln>
          </p:spPr>
        </p:pic>
      </p:grpSp>
      <p:grpSp>
        <p:nvGrpSpPr>
          <p:cNvPr id="9" name="Group 45"/>
          <p:cNvGrpSpPr>
            <a:grpSpLocks/>
          </p:cNvGrpSpPr>
          <p:nvPr/>
        </p:nvGrpSpPr>
        <p:grpSpPr bwMode="auto">
          <a:xfrm>
            <a:off x="7284203" y="1520121"/>
            <a:ext cx="1676400" cy="1330037"/>
            <a:chOff x="7858" y="738"/>
            <a:chExt cx="726" cy="576"/>
          </a:xfrm>
        </p:grpSpPr>
        <p:pic>
          <p:nvPicPr>
            <p:cNvPr id="16" name="Picture 46" descr="PC sm"/>
            <p:cNvPicPr>
              <a:picLocks noChangeAspect="1" noChangeArrowheads="1"/>
            </p:cNvPicPr>
            <p:nvPr/>
          </p:nvPicPr>
          <p:blipFill>
            <a:blip r:embed="rId9"/>
            <a:srcRect/>
            <a:stretch>
              <a:fillRect/>
            </a:stretch>
          </p:blipFill>
          <p:spPr bwMode="auto">
            <a:xfrm rot="21360000" flipH="1">
              <a:off x="8116" y="752"/>
              <a:ext cx="468" cy="461"/>
            </a:xfrm>
            <a:prstGeom prst="rect">
              <a:avLst/>
            </a:prstGeom>
            <a:noFill/>
            <a:ln w="9525">
              <a:noFill/>
              <a:miter lim="800000"/>
              <a:headEnd/>
              <a:tailEnd/>
            </a:ln>
            <a:effectLst>
              <a:outerShdw dist="12700" dir="5400000" algn="ctr" rotWithShape="0">
                <a:schemeClr val="bg2"/>
              </a:outerShdw>
            </a:effectLst>
          </p:spPr>
        </p:pic>
        <p:pic>
          <p:nvPicPr>
            <p:cNvPr id="17" name="Picture 47" descr="PC sm"/>
            <p:cNvPicPr>
              <a:picLocks noChangeAspect="1" noChangeArrowheads="1"/>
            </p:cNvPicPr>
            <p:nvPr/>
          </p:nvPicPr>
          <p:blipFill>
            <a:blip r:embed="rId10"/>
            <a:srcRect/>
            <a:stretch>
              <a:fillRect/>
            </a:stretch>
          </p:blipFill>
          <p:spPr bwMode="auto">
            <a:xfrm rot="21360000" flipH="1">
              <a:off x="7858" y="853"/>
              <a:ext cx="467" cy="461"/>
            </a:xfrm>
            <a:prstGeom prst="rect">
              <a:avLst/>
            </a:prstGeom>
            <a:noFill/>
            <a:ln w="9525" algn="ctr">
              <a:noFill/>
              <a:miter lim="800000"/>
              <a:headEnd/>
              <a:tailEnd/>
            </a:ln>
            <a:effectLst>
              <a:outerShdw dist="12700" dir="5400000" algn="ctr" rotWithShape="0">
                <a:schemeClr val="bg2"/>
              </a:outerShdw>
            </a:effectLst>
          </p:spPr>
        </p:pic>
        <p:pic>
          <p:nvPicPr>
            <p:cNvPr id="18" name="Picture 48" descr="PC sm"/>
            <p:cNvPicPr>
              <a:picLocks noChangeAspect="1" noChangeArrowheads="1"/>
            </p:cNvPicPr>
            <p:nvPr/>
          </p:nvPicPr>
          <p:blipFill>
            <a:blip r:embed="rId10"/>
            <a:srcRect/>
            <a:stretch>
              <a:fillRect/>
            </a:stretch>
          </p:blipFill>
          <p:spPr bwMode="auto">
            <a:xfrm rot="21360000" flipH="1">
              <a:off x="7972" y="738"/>
              <a:ext cx="467" cy="460"/>
            </a:xfrm>
            <a:prstGeom prst="rect">
              <a:avLst/>
            </a:prstGeom>
            <a:noFill/>
            <a:ln w="9525" algn="ctr">
              <a:noFill/>
              <a:miter lim="800000"/>
              <a:headEnd/>
              <a:tailEnd/>
            </a:ln>
            <a:effectLst>
              <a:outerShdw dist="12700" dir="5400000" algn="ctr" rotWithShape="0">
                <a:schemeClr val="bg2"/>
              </a:outerShdw>
            </a:effectLst>
          </p:spPr>
        </p:pic>
      </p:grpSp>
      <p:grpSp>
        <p:nvGrpSpPr>
          <p:cNvPr id="10" name="Group 57"/>
          <p:cNvGrpSpPr>
            <a:grpSpLocks/>
          </p:cNvGrpSpPr>
          <p:nvPr/>
        </p:nvGrpSpPr>
        <p:grpSpPr bwMode="auto">
          <a:xfrm>
            <a:off x="143550" y="1520121"/>
            <a:ext cx="1802778" cy="1243013"/>
            <a:chOff x="3131" y="-3574"/>
            <a:chExt cx="1006" cy="694"/>
          </a:xfrm>
        </p:grpSpPr>
        <p:pic>
          <p:nvPicPr>
            <p:cNvPr id="172111" name="Picture 58" descr="User-State-Migration-Icon"/>
            <p:cNvPicPr>
              <a:picLocks noChangeAspect="1" noChangeArrowheads="1"/>
            </p:cNvPicPr>
            <p:nvPr/>
          </p:nvPicPr>
          <p:blipFill>
            <a:blip r:embed="rId11"/>
            <a:srcRect/>
            <a:stretch>
              <a:fillRect/>
            </a:stretch>
          </p:blipFill>
          <p:spPr bwMode="auto">
            <a:xfrm>
              <a:off x="3131" y="-3574"/>
              <a:ext cx="1006" cy="694"/>
            </a:xfrm>
            <a:prstGeom prst="rect">
              <a:avLst/>
            </a:prstGeom>
            <a:noFill/>
            <a:ln w="9525">
              <a:noFill/>
              <a:miter lim="800000"/>
              <a:headEnd/>
              <a:tailEnd/>
            </a:ln>
          </p:spPr>
        </p:pic>
        <p:pic>
          <p:nvPicPr>
            <p:cNvPr id="172112" name="Picture 59" descr="data page"/>
            <p:cNvPicPr>
              <a:picLocks noChangeAspect="1" noChangeArrowheads="1"/>
            </p:cNvPicPr>
            <p:nvPr/>
          </p:nvPicPr>
          <p:blipFill>
            <a:blip r:embed="rId12"/>
            <a:srcRect/>
            <a:stretch>
              <a:fillRect/>
            </a:stretch>
          </p:blipFill>
          <p:spPr bwMode="auto">
            <a:xfrm>
              <a:off x="3550" y="-3344"/>
              <a:ext cx="284" cy="341"/>
            </a:xfrm>
            <a:prstGeom prst="rect">
              <a:avLst/>
            </a:prstGeom>
            <a:noFill/>
            <a:ln w="9525">
              <a:noFill/>
              <a:miter lim="800000"/>
              <a:headEnd/>
              <a:tailEnd/>
            </a:ln>
          </p:spPr>
        </p:pic>
        <p:pic>
          <p:nvPicPr>
            <p:cNvPr id="172113" name="Picture 60" descr="page"/>
            <p:cNvPicPr>
              <a:picLocks noChangeAspect="1" noChangeArrowheads="1"/>
            </p:cNvPicPr>
            <p:nvPr/>
          </p:nvPicPr>
          <p:blipFill>
            <a:blip r:embed="rId13"/>
            <a:srcRect/>
            <a:stretch>
              <a:fillRect/>
            </a:stretch>
          </p:blipFill>
          <p:spPr bwMode="auto">
            <a:xfrm>
              <a:off x="3431" y="-3492"/>
              <a:ext cx="123" cy="148"/>
            </a:xfrm>
            <a:prstGeom prst="rect">
              <a:avLst/>
            </a:prstGeom>
            <a:noFill/>
            <a:ln w="9525">
              <a:noFill/>
              <a:miter lim="800000"/>
              <a:headEnd/>
              <a:tailEnd/>
            </a:ln>
          </p:spPr>
        </p:pic>
      </p:grpSp>
      <p:sp>
        <p:nvSpPr>
          <p:cNvPr id="172050" name="Freeform 24"/>
          <p:cNvSpPr>
            <a:spLocks/>
          </p:cNvSpPr>
          <p:nvPr/>
        </p:nvSpPr>
        <p:spPr bwMode="auto">
          <a:xfrm>
            <a:off x="2362200" y="685800"/>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endParaRPr lang="en-US"/>
          </a:p>
        </p:txBody>
      </p:sp>
      <p:sp>
        <p:nvSpPr>
          <p:cNvPr id="172051" name="Freeform 30"/>
          <p:cNvSpPr>
            <a:spLocks/>
          </p:cNvSpPr>
          <p:nvPr/>
        </p:nvSpPr>
        <p:spPr bwMode="auto">
          <a:xfrm>
            <a:off x="2347913" y="685800"/>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endParaRPr lang="en-US"/>
          </a:p>
        </p:txBody>
      </p:sp>
      <p:pic>
        <p:nvPicPr>
          <p:cNvPr id="69" name="Picture 16" descr="enterprise sand"/>
          <p:cNvPicPr>
            <a:picLocks noChangeAspect="1" noChangeArrowheads="1"/>
          </p:cNvPicPr>
          <p:nvPr/>
        </p:nvPicPr>
        <p:blipFill>
          <a:blip r:embed="rId14"/>
          <a:srcRect/>
          <a:stretch>
            <a:fillRect/>
          </a:stretch>
        </p:blipFill>
        <p:spPr bwMode="auto">
          <a:xfrm>
            <a:off x="1434882" y="4493055"/>
            <a:ext cx="832908" cy="1249363"/>
          </a:xfrm>
          <a:prstGeom prst="rect">
            <a:avLst/>
          </a:prstGeom>
          <a:noFill/>
          <a:ln w="9525">
            <a:noFill/>
            <a:miter lim="800000"/>
            <a:headEnd/>
            <a:tailEnd/>
          </a:ln>
          <a:effectLst/>
        </p:spPr>
      </p:pic>
      <p:grpSp>
        <p:nvGrpSpPr>
          <p:cNvPr id="11" name="Group 102"/>
          <p:cNvGrpSpPr>
            <a:grpSpLocks/>
          </p:cNvGrpSpPr>
          <p:nvPr/>
        </p:nvGrpSpPr>
        <p:grpSpPr bwMode="auto">
          <a:xfrm>
            <a:off x="139482" y="4569255"/>
            <a:ext cx="1646315" cy="1258365"/>
            <a:chOff x="3044" y="4308"/>
            <a:chExt cx="1023" cy="781"/>
          </a:xfrm>
          <a:effectLst/>
        </p:grpSpPr>
        <p:pic>
          <p:nvPicPr>
            <p:cNvPr id="172067" name="Picture 103" descr="cloud illustration icon"/>
            <p:cNvPicPr>
              <a:picLocks noChangeAspect="1" noChangeArrowheads="1"/>
            </p:cNvPicPr>
            <p:nvPr/>
          </p:nvPicPr>
          <p:blipFill>
            <a:blip r:embed="rId15">
              <a:lum contrast="18000"/>
            </a:blip>
            <a:srcRect/>
            <a:stretch>
              <a:fillRect/>
            </a:stretch>
          </p:blipFill>
          <p:spPr bwMode="auto">
            <a:xfrm>
              <a:off x="3044" y="4308"/>
              <a:ext cx="1023" cy="781"/>
            </a:xfrm>
            <a:prstGeom prst="rect">
              <a:avLst/>
            </a:prstGeom>
            <a:noFill/>
            <a:ln w="9525">
              <a:noFill/>
              <a:miter lim="800000"/>
              <a:headEnd/>
              <a:tailEnd/>
            </a:ln>
          </p:spPr>
        </p:pic>
        <p:pic>
          <p:nvPicPr>
            <p:cNvPr id="172068" name="Picture 104" descr="arrow 0 gold  arrow curved double headed 1"/>
            <p:cNvPicPr>
              <a:picLocks noChangeAspect="1" noChangeArrowheads="1"/>
            </p:cNvPicPr>
            <p:nvPr/>
          </p:nvPicPr>
          <p:blipFill>
            <a:blip r:embed="rId16">
              <a:lum bright="6000" contrast="24000"/>
            </a:blip>
            <a:srcRect/>
            <a:stretch>
              <a:fillRect/>
            </a:stretch>
          </p:blipFill>
          <p:spPr bwMode="auto">
            <a:xfrm>
              <a:off x="3281" y="4418"/>
              <a:ext cx="564" cy="404"/>
            </a:xfrm>
            <a:prstGeom prst="rect">
              <a:avLst/>
            </a:prstGeom>
            <a:noFill/>
            <a:ln w="9525">
              <a:noFill/>
              <a:miter lim="800000"/>
              <a:headEnd/>
              <a:tailEnd/>
            </a:ln>
          </p:spPr>
        </p:pic>
      </p:grpSp>
      <p:sp>
        <p:nvSpPr>
          <p:cNvPr id="60" name="Rounded Rectangular Callout 59"/>
          <p:cNvSpPr/>
          <p:nvPr/>
        </p:nvSpPr>
        <p:spPr bwMode="auto">
          <a:xfrm>
            <a:off x="4667372" y="2428856"/>
            <a:ext cx="3726426" cy="1160206"/>
          </a:xfrm>
          <a:prstGeom prst="wedgeRoundRectCallout">
            <a:avLst>
              <a:gd name="adj1" fmla="val 34829"/>
              <a:gd name="adj2" fmla="val -76849"/>
              <a:gd name="adj3" fmla="val 16667"/>
            </a:avLst>
          </a:prstGeom>
          <a:gradFill flip="none" rotWithShape="1">
            <a:gsLst>
              <a:gs pos="0">
                <a:srgbClr val="009DD3"/>
              </a:gs>
              <a:gs pos="50000">
                <a:srgbClr val="0E2852"/>
              </a:gs>
              <a:gs pos="100000">
                <a:srgbClr val="133872"/>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Patch management and deployment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OS and application configuration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Software upgrades</a:t>
            </a:r>
          </a:p>
        </p:txBody>
      </p:sp>
      <p:sp>
        <p:nvSpPr>
          <p:cNvPr id="61" name="Rounded Rectangular Callout 60"/>
          <p:cNvSpPr/>
          <p:nvPr/>
        </p:nvSpPr>
        <p:spPr bwMode="auto">
          <a:xfrm>
            <a:off x="4652625" y="3665553"/>
            <a:ext cx="3726426" cy="1128840"/>
          </a:xfrm>
          <a:prstGeom prst="wedgeRoundRectCallout">
            <a:avLst>
              <a:gd name="adj1" fmla="val 36003"/>
              <a:gd name="adj2" fmla="val 72774"/>
              <a:gd name="adj3" fmla="val 16667"/>
            </a:avLst>
          </a:prstGeom>
          <a:gradFill flip="none" rotWithShape="1">
            <a:gsLst>
              <a:gs pos="0">
                <a:srgbClr val="009DD3"/>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Virtual machine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Server consolidation and resource utilization optimization</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Conversions:  P2V and V2V</a:t>
            </a:r>
          </a:p>
        </p:txBody>
      </p:sp>
      <p:sp>
        <p:nvSpPr>
          <p:cNvPr id="62" name="Rounded Rectangular Callout 61"/>
          <p:cNvSpPr/>
          <p:nvPr/>
        </p:nvSpPr>
        <p:spPr bwMode="auto">
          <a:xfrm>
            <a:off x="723899" y="2409191"/>
            <a:ext cx="3726426" cy="1160206"/>
          </a:xfrm>
          <a:prstGeom prst="wedgeRoundRectCallout">
            <a:avLst>
              <a:gd name="adj1" fmla="val -34839"/>
              <a:gd name="adj2" fmla="val -75390"/>
              <a:gd name="adj3" fmla="val 16667"/>
            </a:avLst>
          </a:prstGeom>
          <a:gradFill flip="none" rotWithShape="1">
            <a:gsLst>
              <a:gs pos="0">
                <a:srgbClr val="009DD3"/>
              </a:gs>
              <a:gs pos="50000">
                <a:srgbClr val="0E2852"/>
              </a:gs>
              <a:gs pos="100000">
                <a:srgbClr val="133872"/>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Live host level virtual machine backup</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In guest consistency</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Rapid recovery</a:t>
            </a:r>
          </a:p>
        </p:txBody>
      </p:sp>
      <p:sp>
        <p:nvSpPr>
          <p:cNvPr id="63" name="Rounded Rectangular Callout 62"/>
          <p:cNvSpPr/>
          <p:nvPr/>
        </p:nvSpPr>
        <p:spPr bwMode="auto">
          <a:xfrm>
            <a:off x="709152" y="3665553"/>
            <a:ext cx="3726426" cy="1128840"/>
          </a:xfrm>
          <a:prstGeom prst="wedgeRoundRectCallout">
            <a:avLst>
              <a:gd name="adj1" fmla="val -35327"/>
              <a:gd name="adj2" fmla="val 68609"/>
              <a:gd name="adj3" fmla="val 16667"/>
            </a:avLst>
          </a:prstGeom>
          <a:gradFill flip="none" rotWithShape="1">
            <a:gsLst>
              <a:gs pos="0">
                <a:srgbClr val="009DD3"/>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End to end service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Server  and application health monitoring &amp; management</a:t>
            </a:r>
          </a:p>
          <a:p>
            <a:pPr marL="231775" indent="-231775" fontAlgn="base">
              <a:lnSpc>
                <a:spcPct val="80000"/>
              </a:lnSpc>
              <a:spcBef>
                <a:spcPct val="0"/>
              </a:spcBef>
              <a:spcAft>
                <a:spcPts val="600"/>
              </a:spcAft>
              <a:buClr>
                <a:srgbClr val="FFFFFF"/>
              </a:buClr>
              <a:buSzPct val="80000"/>
              <a:buBlip>
                <a:blip r:embed="rId17"/>
              </a:buBlip>
              <a:defRPr/>
            </a:pPr>
            <a:r>
              <a:rPr lang="en-US" sz="1600" spc="-100" dirty="0" smtClean="0">
                <a:ln w="3175">
                  <a:noFill/>
                </a:ln>
                <a:gradFill flip="none" rotWithShape="1">
                  <a:gsLst>
                    <a:gs pos="0">
                      <a:schemeClr val="bg2">
                        <a:lumMod val="40000"/>
                        <a:lumOff val="60000"/>
                      </a:schemeClr>
                    </a:gs>
                    <a:gs pos="100000">
                      <a:schemeClr val="bg1">
                        <a:shade val="100000"/>
                        <a:satMod val="115000"/>
                      </a:schemeClr>
                    </a:gs>
                  </a:gsLst>
                  <a:lin ang="16200000" scaled="1"/>
                  <a:tileRect/>
                </a:gradFill>
                <a:effectLst>
                  <a:outerShdw blurRad="266700" dir="5400000" algn="t" rotWithShape="0">
                    <a:prstClr val="black"/>
                  </a:outerShdw>
                </a:effectLst>
                <a:latin typeface="+mj-lt"/>
                <a:cs typeface="Arial" charset="0"/>
              </a:rPr>
              <a:t>Performance reporting and analysis</a:t>
            </a:r>
          </a:p>
        </p:txBody>
      </p:sp>
      <p:grpSp>
        <p:nvGrpSpPr>
          <p:cNvPr id="12" name="Group 70"/>
          <p:cNvGrpSpPr/>
          <p:nvPr/>
        </p:nvGrpSpPr>
        <p:grpSpPr>
          <a:xfrm>
            <a:off x="1676400" y="3019425"/>
            <a:ext cx="5791200" cy="1066800"/>
            <a:chOff x="1676400" y="3352800"/>
            <a:chExt cx="5791200" cy="1066800"/>
          </a:xfrm>
        </p:grpSpPr>
        <p:sp>
          <p:nvSpPr>
            <p:cNvPr id="32" name="Rounded Rectangle 31"/>
            <p:cNvSpPr/>
            <p:nvPr/>
          </p:nvSpPr>
          <p:spPr>
            <a:xfrm>
              <a:off x="1676400" y="3352800"/>
              <a:ext cx="5791200" cy="1066800"/>
            </a:xfrm>
            <a:prstGeom prst="roundRect">
              <a:avLst>
                <a:gd name="adj" fmla="val 22478"/>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fontAlgn="base">
                <a:lnSpc>
                  <a:spcPct val="80000"/>
                </a:lnSpc>
                <a:spcBef>
                  <a:spcPct val="0"/>
                </a:spcBef>
                <a:spcAft>
                  <a:spcPct val="0"/>
                </a:spcAft>
                <a:buSzPct val="80000"/>
                <a:defRPr/>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Server Management</a:t>
              </a:r>
              <a:b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Suite Enterprise</a:t>
              </a:r>
            </a:p>
          </p:txBody>
        </p:sp>
        <p:sp>
          <p:nvSpPr>
            <p:cNvPr id="70" name="Rounded Rectangle 69"/>
            <p:cNvSpPr/>
            <p:nvPr/>
          </p:nvSpPr>
          <p:spPr>
            <a:xfrm>
              <a:off x="1704236" y="3406631"/>
              <a:ext cx="5727201" cy="640080"/>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11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14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1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2400"/>
                            </p:stCondLst>
                            <p:childTnLst>
                              <p:par>
                                <p:cTn id="24" presetID="23" presetClass="entr" presetSubtype="52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ppt_x</p:attrName>
                                        </p:attrNameLst>
                                      </p:cBhvr>
                                      <p:tavLst>
                                        <p:tav tm="0">
                                          <p:val>
                                            <p:fltVal val="0.5"/>
                                          </p:val>
                                        </p:tav>
                                        <p:tav tm="100000">
                                          <p:val>
                                            <p:strVal val="#ppt_x"/>
                                          </p:val>
                                        </p:tav>
                                      </p:tavLst>
                                    </p:anim>
                                    <p:anim calcmode="lin" valueType="num">
                                      <p:cBhvr>
                                        <p:cTn id="47" dur="500" fill="hold"/>
                                        <p:tgtEl>
                                          <p:spTgt spid="69"/>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000"/>
                                        <p:tgtEl>
                                          <p:spTgt spid="24"/>
                                        </p:tgtEl>
                                      </p:cBhvr>
                                    </p:animEffect>
                                  </p:childTnLst>
                                </p:cTn>
                              </p:par>
                            </p:childTnLst>
                          </p:cTn>
                        </p:par>
                        <p:par>
                          <p:cTn id="58" fill="hold">
                            <p:stCondLst>
                              <p:cond delay="3900"/>
                            </p:stCondLst>
                            <p:childTnLst>
                              <p:par>
                                <p:cTn id="59" presetID="2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1000"/>
                                        <p:tgtEl>
                                          <p:spTgt spid="25"/>
                                        </p:tgtEl>
                                      </p:cBhvr>
                                    </p:animEffect>
                                  </p:childTnLst>
                                </p:cTn>
                              </p:par>
                            </p:childTnLst>
                          </p:cTn>
                        </p:par>
                        <p:par>
                          <p:cTn id="62" fill="hold">
                            <p:stCondLst>
                              <p:cond delay="49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childTnLst>
                          </p:cTn>
                        </p:par>
                        <p:par>
                          <p:cTn id="66" fill="hold">
                            <p:stCondLst>
                              <p:cond delay="59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0"/>
                                        <p:tgtEl>
                                          <p:spTgt spid="27"/>
                                        </p:tgtEl>
                                      </p:cBhvr>
                                    </p:animEffect>
                                  </p:childTnLst>
                                </p:cTn>
                              </p:par>
                            </p:childTnLst>
                          </p:cTn>
                        </p:par>
                        <p:par>
                          <p:cTn id="70" fill="hold">
                            <p:stCondLst>
                              <p:cond delay="6900"/>
                            </p:stCondLst>
                            <p:childTnLst>
                              <p:par>
                                <p:cTn id="71" presetID="10" presetClass="entr" presetSubtype="0"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2000"/>
                                        <p:tgtEl>
                                          <p:spTgt spid="59"/>
                                        </p:tgtEl>
                                      </p:cBhvr>
                                    </p:animEffect>
                                  </p:childTnLst>
                                </p:cTn>
                              </p:par>
                              <p:par>
                                <p:cTn id="77" presetID="10"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2000"/>
                                        <p:tgtEl>
                                          <p:spTgt spid="64"/>
                                        </p:tgtEl>
                                      </p:cBhvr>
                                    </p:animEffect>
                                  </p:childTnLst>
                                </p:cTn>
                              </p:par>
                              <p:par>
                                <p:cTn id="80" presetID="10"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2000"/>
                                        <p:tgtEl>
                                          <p:spTgt spid="6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61"/>
                                        </p:tgtEl>
                                      </p:cBhvr>
                                    </p:animEffect>
                                    <p:set>
                                      <p:cBhvr>
                                        <p:cTn id="107" dur="1" fill="hold">
                                          <p:stCondLst>
                                            <p:cond delay="1999"/>
                                          </p:stCondLst>
                                        </p:cTn>
                                        <p:tgtEl>
                                          <p:spTgt spid="6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60"/>
                                        </p:tgtEl>
                                      </p:cBhvr>
                                    </p:animEffect>
                                    <p:set>
                                      <p:cBhvr>
                                        <p:cTn id="110" dur="1" fill="hold">
                                          <p:stCondLst>
                                            <p:cond delay="1999"/>
                                          </p:stCondLst>
                                        </p:cTn>
                                        <p:tgtEl>
                                          <p:spTgt spid="6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62"/>
                                        </p:tgtEl>
                                      </p:cBhvr>
                                    </p:animEffect>
                                    <p:set>
                                      <p:cBhvr>
                                        <p:cTn id="113" dur="1" fill="hold">
                                          <p:stCondLst>
                                            <p:cond delay="1999"/>
                                          </p:stCondLst>
                                        </p:cTn>
                                        <p:tgtEl>
                                          <p:spTgt spid="6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63"/>
                                        </p:tgtEl>
                                      </p:cBhvr>
                                    </p:animEffect>
                                    <p:set>
                                      <p:cBhvr>
                                        <p:cTn id="116" dur="1" fill="hold">
                                          <p:stCondLst>
                                            <p:cond delay="1999"/>
                                          </p:stCondLst>
                                        </p:cTn>
                                        <p:tgtEl>
                                          <p:spTgt spid="63"/>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2000"/>
                                        <p:tgtEl>
                                          <p:spTgt spid="12"/>
                                        </p:tgtEl>
                                      </p:cBhvr>
                                    </p:animEffect>
                                  </p:childTnLst>
                                </p:cTn>
                              </p:par>
                              <p:par>
                                <p:cTn id="120" presetID="10" presetClass="exit" presetSubtype="0" fill="hold" nodeType="withEffect">
                                  <p:stCondLst>
                                    <p:cond delay="0"/>
                                  </p:stCondLst>
                                  <p:childTnLst>
                                    <p:animEffect transition="out" filter="fade">
                                      <p:cBhvr>
                                        <p:cTn id="121" dur="2000"/>
                                        <p:tgtEl>
                                          <p:spTgt spid="66"/>
                                        </p:tgtEl>
                                      </p:cBhvr>
                                    </p:animEffect>
                                    <p:set>
                                      <p:cBhvr>
                                        <p:cTn id="122" dur="1" fill="hold">
                                          <p:stCondLst>
                                            <p:cond delay="1999"/>
                                          </p:stCondLst>
                                        </p:cTn>
                                        <p:tgtEl>
                                          <p:spTgt spid="6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59"/>
                                        </p:tgtEl>
                                      </p:cBhvr>
                                    </p:animEffect>
                                    <p:set>
                                      <p:cBhvr>
                                        <p:cTn id="125" dur="1" fill="hold">
                                          <p:stCondLst>
                                            <p:cond delay="1999"/>
                                          </p:stCondLst>
                                        </p:cTn>
                                        <p:tgtEl>
                                          <p:spTgt spid="59"/>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65"/>
                                        </p:tgtEl>
                                      </p:cBhvr>
                                    </p:animEffect>
                                    <p:set>
                                      <p:cBhvr>
                                        <p:cTn id="128" dur="1" fill="hold">
                                          <p:stCondLst>
                                            <p:cond delay="1999"/>
                                          </p:stCondLst>
                                        </p:cTn>
                                        <p:tgtEl>
                                          <p:spTgt spid="65"/>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64"/>
                                        </p:tgtEl>
                                      </p:cBhvr>
                                    </p:animEffect>
                                    <p:set>
                                      <p:cBhvr>
                                        <p:cTn id="131" dur="1" fill="hold">
                                          <p:stCondLst>
                                            <p:cond delay="1999"/>
                                          </p:stCondLst>
                                        </p:cTn>
                                        <p:tgtEl>
                                          <p:spTgt spid="64"/>
                                        </p:tgtEl>
                                        <p:attrNameLst>
                                          <p:attrName>style.visibility</p:attrName>
                                        </p:attrNameLst>
                                      </p:cBhvr>
                                      <p:to>
                                        <p:strVal val="hidden"/>
                                      </p:to>
                                    </p:set>
                                  </p:childTnLst>
                                </p:cTn>
                              </p:par>
                              <p:par>
                                <p:cTn id="132" presetID="0" presetClass="path" presetSubtype="0" accel="50000" decel="50000" fill="hold" nodeType="withEffect">
                                  <p:stCondLst>
                                    <p:cond delay="0"/>
                                  </p:stCondLst>
                                  <p:childTnLst>
                                    <p:animMotion origin="layout" path="M 4.16667E-6 7.40741E-7 L -0.24167 0.32963 " pathEditMode="relative" rAng="0" ptsTypes="AA">
                                      <p:cBhvr>
                                        <p:cTn id="133" dur="2000" fill="hold"/>
                                        <p:tgtEl>
                                          <p:spTgt spid="59"/>
                                        </p:tgtEl>
                                        <p:attrNameLst>
                                          <p:attrName>ppt_x</p:attrName>
                                          <p:attrName>ppt_y</p:attrName>
                                        </p:attrNameLst>
                                      </p:cBhvr>
                                      <p:rCtr x="-121" y="165"/>
                                    </p:animMotion>
                                  </p:childTnLst>
                                </p:cTn>
                              </p:par>
                              <p:par>
                                <p:cTn id="134" presetID="0" presetClass="path" presetSubtype="0" accel="50000" decel="50000" fill="hold" nodeType="withEffect">
                                  <p:stCondLst>
                                    <p:cond delay="0"/>
                                  </p:stCondLst>
                                  <p:childTnLst>
                                    <p:animMotion origin="layout" path="M -3.05556E-6 -2.59259E-6 L -0.2684 -0.34676 " pathEditMode="relative" rAng="0" ptsTypes="AA">
                                      <p:cBhvr>
                                        <p:cTn id="135" dur="2000" fill="hold"/>
                                        <p:tgtEl>
                                          <p:spTgt spid="66"/>
                                        </p:tgtEl>
                                        <p:attrNameLst>
                                          <p:attrName>ppt_x</p:attrName>
                                          <p:attrName>ppt_y</p:attrName>
                                        </p:attrNameLst>
                                      </p:cBhvr>
                                      <p:rCtr x="-134" y="-173"/>
                                    </p:animMotion>
                                  </p:childTnLst>
                                </p:cTn>
                              </p:par>
                              <p:par>
                                <p:cTn id="136" presetID="56" presetClass="path" presetSubtype="0" accel="50000" decel="50000" fill="hold" nodeType="withEffect">
                                  <p:stCondLst>
                                    <p:cond delay="0"/>
                                  </p:stCondLst>
                                  <p:childTnLst>
                                    <p:animMotion origin="layout" path="M 0 0  L 0.25 -0.33333  E" pathEditMode="relative" ptsTypes="">
                                      <p:cBhvr>
                                        <p:cTn id="137" dur="2000" fill="hold"/>
                                        <p:tgtEl>
                                          <p:spTgt spid="64"/>
                                        </p:tgtEl>
                                        <p:attrNameLst>
                                          <p:attrName>ppt_x</p:attrName>
                                          <p:attrName>ppt_y</p:attrName>
                                        </p:attrNameLst>
                                      </p:cBhvr>
                                    </p:animMotion>
                                  </p:childTnLst>
                                </p:cTn>
                              </p:par>
                              <p:par>
                                <p:cTn id="138" presetID="49" presetClass="path" presetSubtype="0" accel="50000" decel="50000" fill="hold" nodeType="withEffect">
                                  <p:stCondLst>
                                    <p:cond delay="0"/>
                                  </p:stCondLst>
                                  <p:childTnLst>
                                    <p:animMotion origin="layout" path="M 0 0  L 0.25 0.33333  E" pathEditMode="relative" ptsTypes="">
                                      <p:cBhvr>
                                        <p:cTn id="139" dur="20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62" grpId="0" animBg="1"/>
      <p:bldP spid="62" grpId="1" animBg="1"/>
      <p:bldP spid="63" grpId="0" animBg="1"/>
      <p:bldP spid="6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6" name="Rounded Rectangle 5"/>
          <p:cNvSpPr/>
          <p:nvPr/>
        </p:nvSpPr>
        <p:spPr>
          <a:xfrm>
            <a:off x="576072" y="1592766"/>
            <a:ext cx="4837176" cy="5027490"/>
          </a:xfrm>
          <a:prstGeom prst="roundRect">
            <a:avLst>
              <a:gd name="adj" fmla="val 5531"/>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097280" rtlCol="0" anchor="t"/>
          <a:lstStyle/>
          <a:p>
            <a:pPr indent="-342900">
              <a:lnSpc>
                <a:spcPct val="80000"/>
              </a:lnSpc>
              <a:spcBef>
                <a:spcPts val="6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Maximize Resources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Centralized virtual machine deployment and management </a:t>
            </a:r>
            <a:br>
              <a:rPr lang="en-US" sz="1050" dirty="0" smtClean="0">
                <a:solidFill>
                  <a:schemeClr val="tx1"/>
                </a:solidFill>
              </a:rPr>
            </a:br>
            <a:r>
              <a:rPr lang="en-US" sz="1050" dirty="0" smtClean="0">
                <a:solidFill>
                  <a:schemeClr val="tx1"/>
                </a:solidFill>
              </a:rPr>
              <a:t>for Hyper-V, Virtual Server, and VMware ESX servers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Intelligent placement of Virtual Machines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Fast and reliable P2V and V2V conversion</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Comprehensive application and service-level </a:t>
            </a:r>
            <a:br>
              <a:rPr lang="en-US" sz="1050" dirty="0" smtClean="0">
                <a:solidFill>
                  <a:schemeClr val="tx1"/>
                </a:solidFill>
              </a:rPr>
            </a:br>
            <a:r>
              <a:rPr lang="en-US" sz="1050" dirty="0" smtClean="0">
                <a:solidFill>
                  <a:schemeClr val="tx1"/>
                </a:solidFill>
              </a:rPr>
              <a:t>monitoring with Operations Manager</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Integrated Performance and Resource Optimization (PRO) of VMs</a:t>
            </a:r>
            <a:endParaRPr lang="en-US" sz="1100" dirty="0" smtClean="0">
              <a:solidFill>
                <a:schemeClr val="tx1"/>
              </a:solidFill>
            </a:endParaRPr>
          </a:p>
          <a:p>
            <a:pPr indent="-342900">
              <a:lnSpc>
                <a:spcPct val="80000"/>
              </a:lnSpc>
              <a:spcBef>
                <a:spcPts val="6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Increase Agility</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Rapid provisioning of new and virtual machines with templates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Centralized library of infrastructure components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Leverage and extend existing storage infrastructure and clusters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Allow for delegated management and access of VMs</a:t>
            </a:r>
          </a:p>
          <a:p>
            <a:pPr indent="-342900">
              <a:lnSpc>
                <a:spcPct val="80000"/>
              </a:lnSpc>
              <a:spcBef>
                <a:spcPts val="6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Leverage Skills</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Familiar interface, common foundation </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Monitor physical and virtual machines from one console </a:t>
            </a:r>
          </a:p>
          <a:p>
            <a:pPr marL="344488" lvl="1" indent="-233363">
              <a:lnSpc>
                <a:spcPct val="80000"/>
              </a:lnSpc>
              <a:spcBef>
                <a:spcPct val="20000"/>
              </a:spcBef>
              <a:spcAft>
                <a:spcPts val="300"/>
              </a:spcAft>
              <a:buSzPct val="80000"/>
              <a:buBlip>
                <a:blip r:embed="rId3"/>
              </a:buBlip>
              <a:defRPr/>
            </a:pPr>
            <a:r>
              <a:rPr lang="en-US" sz="1050" dirty="0" smtClean="0">
                <a:solidFill>
                  <a:schemeClr val="tx1"/>
                </a:solidFill>
              </a:rPr>
              <a:t>Fully scriptable using PowerShell </a:t>
            </a:r>
          </a:p>
        </p:txBody>
      </p:sp>
      <p:pic>
        <p:nvPicPr>
          <p:cNvPr id="87041" name="Picture 1" descr="C:\Edwin\Microsoft\Screenshots\RTM\Interfaces\Virtual Machines Interface.bmp"/>
          <p:cNvPicPr>
            <a:picLocks noChangeAspect="1" noChangeArrowheads="1"/>
          </p:cNvPicPr>
          <p:nvPr/>
        </p:nvPicPr>
        <p:blipFill>
          <a:blip r:embed="rId4"/>
          <a:stretch>
            <a:fillRect/>
          </a:stretch>
        </p:blipFill>
        <p:spPr bwMode="auto">
          <a:xfrm>
            <a:off x="5257801" y="2313234"/>
            <a:ext cx="3566160" cy="2675489"/>
          </a:xfrm>
          <a:prstGeom prst="rect">
            <a:avLst/>
          </a:prstGeom>
          <a:noFill/>
          <a:effectLst>
            <a:outerShdw blurRad="304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cxnSp>
        <p:nvCxnSpPr>
          <p:cNvPr id="8" name="Straight Connector 7"/>
          <p:cNvCxnSpPr/>
          <p:nvPr/>
        </p:nvCxnSpPr>
        <p:spPr>
          <a:xfrm>
            <a:off x="569699" y="2563035"/>
            <a:ext cx="4837176"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11606" y="1639824"/>
            <a:ext cx="4755921" cy="640080"/>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22" name="Picture 3" descr="SC-VMM_bL_r"/>
          <p:cNvPicPr>
            <a:picLocks noChangeAspect="1" noChangeArrowheads="1"/>
          </p:cNvPicPr>
          <p:nvPr/>
        </p:nvPicPr>
        <p:blipFill>
          <a:blip r:embed="rId5">
            <a:lum bright="100000" contrast="100000"/>
          </a:blip>
          <a:stretch>
            <a:fillRect/>
          </a:stretch>
        </p:blipFill>
        <p:spPr bwMode="auto">
          <a:xfrm>
            <a:off x="755904" y="1739064"/>
            <a:ext cx="2667000" cy="64960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Title 11"/>
          <p:cNvSpPr>
            <a:spLocks noGrp="1"/>
          </p:cNvSpPr>
          <p:nvPr>
            <p:ph type="title"/>
          </p:nvPr>
        </p:nvSpPr>
        <p:spPr/>
        <p:txBody>
          <a:bodyPr/>
          <a:lstStyle/>
          <a:p>
            <a:r>
              <a:rPr sz="3200" spc="-100" smtClean="0"/>
              <a:t>A Centralized, Heterogeneous Management  Solution For The Virtual Datacenter</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25"/>
          <p:cNvSpPr>
            <a:spLocks noGrp="1"/>
          </p:cNvSpPr>
          <p:nvPr>
            <p:ph type="title"/>
          </p:nvPr>
        </p:nvSpPr>
        <p:spPr>
          <a:xfrm>
            <a:off x="381000" y="230188"/>
            <a:ext cx="8382000" cy="609398"/>
          </a:xfrm>
        </p:spPr>
        <p:txBody>
          <a:bodyPr/>
          <a:lstStyle/>
          <a:p>
            <a:r>
              <a:rPr sz="4400" smtClean="0"/>
              <a:t>VMM 2008 Architecture</a:t>
            </a:r>
            <a:endParaRPr lang="en-US" sz="4400" dirty="0"/>
          </a:p>
        </p:txBody>
      </p:sp>
      <p:sp>
        <p:nvSpPr>
          <p:cNvPr id="112" name="Rounded Rectangle 111"/>
          <p:cNvSpPr/>
          <p:nvPr/>
        </p:nvSpPr>
        <p:spPr bwMode="auto">
          <a:xfrm>
            <a:off x="6629400" y="3684348"/>
            <a:ext cx="2362200" cy="2061710"/>
          </a:xfrm>
          <a:prstGeom prst="roundRect">
            <a:avLst>
              <a:gd name="adj" fmla="val 9033"/>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a:lstStyle/>
          <a:p>
            <a:pPr indent="-342900" algn="ctr" fontAlgn="base">
              <a:lnSpc>
                <a:spcPct val="80000"/>
              </a:lnSpc>
              <a:spcBef>
                <a:spcPct val="0"/>
              </a:spcBef>
              <a:spcAft>
                <a:spcPts val="600"/>
              </a:spcAft>
              <a:defRPr/>
            </a:pPr>
            <a:r>
              <a:rPr lang="en-US" sz="1400" dirty="0" smtClean="0">
                <a:solidFill>
                  <a:schemeClr val="bg1"/>
                </a:solidFill>
                <a:effectLst>
                  <a:outerShdw blurRad="38100" dist="38100" dir="2700000" algn="tl">
                    <a:srgbClr val="000000">
                      <a:alpha val="43137"/>
                    </a:srgbClr>
                  </a:outerShdw>
                </a:effectLst>
              </a:rPr>
              <a:t>VMware VI3</a:t>
            </a:r>
          </a:p>
        </p:txBody>
      </p:sp>
      <p:pic>
        <p:nvPicPr>
          <p:cNvPr id="28677" name="Picture 34" descr="Blue Embossed Cylinder"/>
          <p:cNvPicPr>
            <a:picLocks noChangeAspect="1" noChangeArrowheads="1"/>
          </p:cNvPicPr>
          <p:nvPr/>
        </p:nvPicPr>
        <p:blipFill>
          <a:blip r:embed="rId3">
            <a:grayscl/>
          </a:blip>
          <a:srcRect/>
          <a:stretch>
            <a:fillRect/>
          </a:stretch>
        </p:blipFill>
        <p:spPr bwMode="auto">
          <a:xfrm>
            <a:off x="3733800" y="2214324"/>
            <a:ext cx="1549400" cy="846138"/>
          </a:xfrm>
          <a:prstGeom prst="rect">
            <a:avLst/>
          </a:prstGeom>
          <a:noFill/>
          <a:ln w="9525">
            <a:noFill/>
            <a:miter lim="800000"/>
            <a:headEnd/>
            <a:tailEnd/>
          </a:ln>
        </p:spPr>
      </p:pic>
      <p:pic>
        <p:nvPicPr>
          <p:cNvPr id="28678" name="Picture 106"/>
          <p:cNvPicPr>
            <a:picLocks noChangeAspect="1" noChangeArrowheads="1"/>
          </p:cNvPicPr>
          <p:nvPr/>
        </p:nvPicPr>
        <p:blipFill>
          <a:blip r:embed="rId4"/>
          <a:srcRect/>
          <a:stretch>
            <a:fillRect/>
          </a:stretch>
        </p:blipFill>
        <p:spPr bwMode="auto">
          <a:xfrm>
            <a:off x="4056888" y="2644537"/>
            <a:ext cx="914400" cy="255587"/>
          </a:xfrm>
          <a:prstGeom prst="rect">
            <a:avLst/>
          </a:prstGeom>
          <a:noFill/>
          <a:ln w="9525">
            <a:noFill/>
            <a:miter lim="800000"/>
            <a:headEnd/>
            <a:tailEnd/>
          </a:ln>
        </p:spPr>
      </p:pic>
      <p:sp>
        <p:nvSpPr>
          <p:cNvPr id="106" name="Rounded Rectangle 105"/>
          <p:cNvSpPr/>
          <p:nvPr/>
        </p:nvSpPr>
        <p:spPr bwMode="auto">
          <a:xfrm>
            <a:off x="5562600" y="1936956"/>
            <a:ext cx="3429000" cy="1111553"/>
          </a:xfrm>
          <a:prstGeom prst="roundRect">
            <a:avLst>
              <a:gd name="adj" fmla="val 11501"/>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r>
              <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Operations Manager </a:t>
            </a: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Server</a:t>
            </a: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00" name="Rounded Rectangle 99"/>
          <p:cNvSpPr/>
          <p:nvPr/>
        </p:nvSpPr>
        <p:spPr bwMode="auto">
          <a:xfrm>
            <a:off x="152400" y="1936956"/>
            <a:ext cx="3322320" cy="1111553"/>
          </a:xfrm>
          <a:prstGeom prst="roundRect">
            <a:avLst>
              <a:gd name="adj" fmla="val 11501"/>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defRPr/>
            </a:pPr>
            <a:r>
              <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 </a:t>
            </a: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Machine</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Manager Server</a:t>
            </a: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08" name="Rounded Rectangle 107"/>
          <p:cNvSpPr/>
          <p:nvPr/>
        </p:nvSpPr>
        <p:spPr bwMode="auto">
          <a:xfrm>
            <a:off x="152400" y="1587041"/>
            <a:ext cx="3322320" cy="304800"/>
          </a:xfrm>
          <a:prstGeom prst="roundRect">
            <a:avLst>
              <a:gd name="adj" fmla="val 33033"/>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dirty="0" smtClean="0">
                <a:solidFill>
                  <a:schemeClr val="tx1"/>
                </a:solidFill>
                <a:effectLst>
                  <a:outerShdw blurRad="38100" dist="38100" dir="2700000" algn="tl">
                    <a:srgbClr val="000000">
                      <a:alpha val="43137"/>
                    </a:srgbClr>
                  </a:outerShdw>
                </a:effectLst>
              </a:rPr>
              <a:t>Windows</a:t>
            </a:r>
            <a:r>
              <a:rPr lang="en-US" sz="800" dirty="0" smtClean="0">
                <a:solidFill>
                  <a:schemeClr val="tx1"/>
                </a:solidFill>
                <a:effectLst>
                  <a:outerShdw blurRad="38100" dist="38100" dir="2700000" algn="tl">
                    <a:srgbClr val="000000">
                      <a:alpha val="43137"/>
                    </a:srgbClr>
                  </a:outerShdw>
                </a:effectLst>
              </a:rPr>
              <a:t>®</a:t>
            </a:r>
            <a:r>
              <a:rPr lang="en-US" sz="1400" dirty="0" smtClean="0">
                <a:solidFill>
                  <a:schemeClr val="tx1"/>
                </a:solidFill>
                <a:effectLst>
                  <a:outerShdw blurRad="38100" dist="38100" dir="2700000" algn="tl">
                    <a:srgbClr val="000000">
                      <a:alpha val="43137"/>
                    </a:srgbClr>
                  </a:outerShdw>
                </a:effectLst>
              </a:rPr>
              <a:t> PowerShell</a:t>
            </a:r>
          </a:p>
        </p:txBody>
      </p:sp>
      <p:pic>
        <p:nvPicPr>
          <p:cNvPr id="28859" name="Picture 8" descr="C:\Users\agoodman\Downloads\PowerShell.png"/>
          <p:cNvPicPr>
            <a:picLocks noChangeAspect="1" noChangeArrowheads="1"/>
          </p:cNvPicPr>
          <p:nvPr/>
        </p:nvPicPr>
        <p:blipFill>
          <a:blip r:embed="rId5"/>
          <a:srcRect/>
          <a:stretch>
            <a:fillRect/>
          </a:stretch>
        </p:blipFill>
        <p:spPr bwMode="auto">
          <a:xfrm>
            <a:off x="617665" y="1549781"/>
            <a:ext cx="304903" cy="305589"/>
          </a:xfrm>
          <a:prstGeom prst="rect">
            <a:avLst/>
          </a:prstGeom>
          <a:noFill/>
          <a:ln w="9525">
            <a:noFill/>
            <a:miter lim="800000"/>
            <a:headEnd/>
            <a:tailEnd/>
          </a:ln>
        </p:spPr>
      </p:pic>
      <p:sp>
        <p:nvSpPr>
          <p:cNvPr id="121" name="Rounded Rectangle 120"/>
          <p:cNvSpPr/>
          <p:nvPr/>
        </p:nvSpPr>
        <p:spPr bwMode="auto">
          <a:xfrm>
            <a:off x="1882587" y="838200"/>
            <a:ext cx="1592133" cy="693293"/>
          </a:xfrm>
          <a:prstGeom prst="roundRect">
            <a:avLst>
              <a:gd name="adj" fmla="val 17418"/>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Self Service Web Portal</a:t>
            </a:r>
          </a:p>
        </p:txBody>
      </p:sp>
      <p:sp>
        <p:nvSpPr>
          <p:cNvPr id="125" name="Rounded Rectangle 124"/>
          <p:cNvSpPr/>
          <p:nvPr/>
        </p:nvSpPr>
        <p:spPr bwMode="auto">
          <a:xfrm>
            <a:off x="152399" y="838200"/>
            <a:ext cx="1592133" cy="693293"/>
          </a:xfrm>
          <a:prstGeom prst="roundRect">
            <a:avLst>
              <a:gd name="adj" fmla="val 1602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Administrator’s Console</a:t>
            </a:r>
          </a:p>
        </p:txBody>
      </p:sp>
      <p:sp>
        <p:nvSpPr>
          <p:cNvPr id="138" name="Rounded Rectangle 137"/>
          <p:cNvSpPr/>
          <p:nvPr/>
        </p:nvSpPr>
        <p:spPr bwMode="auto">
          <a:xfrm>
            <a:off x="6702552" y="4077540"/>
            <a:ext cx="2209800" cy="457200"/>
          </a:xfrm>
          <a:prstGeom prst="roundRect">
            <a:avLst>
              <a:gd name="adj" fmla="val 23033"/>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 Center Server</a:t>
            </a:r>
          </a:p>
        </p:txBody>
      </p:sp>
      <p:sp>
        <p:nvSpPr>
          <p:cNvPr id="451" name="Rounded Rectangle 450"/>
          <p:cNvSpPr/>
          <p:nvPr/>
        </p:nvSpPr>
        <p:spPr bwMode="auto">
          <a:xfrm>
            <a:off x="6702552" y="4610940"/>
            <a:ext cx="2209800" cy="1066800"/>
          </a:xfrm>
          <a:prstGeom prst="roundRect">
            <a:avLst>
              <a:gd name="adj" fmla="val 1160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t"/>
          <a:lstStyle/>
          <a:p>
            <a:pPr indent="-342900" algn="ctr">
              <a:lnSpc>
                <a:spcPct val="80000"/>
              </a:lnSpc>
              <a:spcAft>
                <a:spcPts val="600"/>
              </a:spcAft>
              <a:defRPr/>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ESX Host</a:t>
            </a:r>
          </a:p>
        </p:txBody>
      </p:sp>
      <p:grpSp>
        <p:nvGrpSpPr>
          <p:cNvPr id="2" name="Group 141"/>
          <p:cNvGrpSpPr/>
          <p:nvPr/>
        </p:nvGrpSpPr>
        <p:grpSpPr>
          <a:xfrm>
            <a:off x="6778752" y="5066358"/>
            <a:ext cx="457200" cy="538163"/>
            <a:chOff x="6705600" y="5414352"/>
            <a:chExt cx="457200" cy="538163"/>
          </a:xfrm>
        </p:grpSpPr>
        <p:sp>
          <p:nvSpPr>
            <p:cNvPr id="626" name="Rounded Rectangle 625"/>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2880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28805"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sp>
        <p:nvSpPr>
          <p:cNvPr id="633" name="Rounded Rectangle 632"/>
          <p:cNvSpPr/>
          <p:nvPr/>
        </p:nvSpPr>
        <p:spPr bwMode="auto">
          <a:xfrm>
            <a:off x="152400" y="3106308"/>
            <a:ext cx="8839200" cy="501953"/>
          </a:xfrm>
          <a:prstGeom prst="roundRect">
            <a:avLst>
              <a:gd name="adj" fmla="val 25428"/>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spcBef>
                <a:spcPct val="30000"/>
              </a:spcBef>
              <a:spcAft>
                <a:spcPts val="600"/>
              </a:spcAft>
              <a:buClr>
                <a:schemeClr val="tx2"/>
              </a:buClr>
              <a:buSzPct val="95000"/>
              <a:tabLst>
                <a:tab pos="514476" algn="l"/>
              </a:tabLst>
              <a:defRPr/>
            </a:pPr>
            <a:r>
              <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Management Interfaces</a:t>
            </a:r>
          </a:p>
        </p:txBody>
      </p:sp>
      <p:sp>
        <p:nvSpPr>
          <p:cNvPr id="634" name="Rounded Rectangle 633"/>
          <p:cNvSpPr/>
          <p:nvPr/>
        </p:nvSpPr>
        <p:spPr bwMode="auto">
          <a:xfrm>
            <a:off x="152400" y="5864047"/>
            <a:ext cx="8839200" cy="501953"/>
          </a:xfrm>
          <a:prstGeom prst="roundRect">
            <a:avLst>
              <a:gd name="adj" fmla="val 19963"/>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spcBef>
                <a:spcPct val="30000"/>
              </a:spcBef>
              <a:spcAft>
                <a:spcPts val="600"/>
              </a:spcAft>
              <a:buClr>
                <a:schemeClr val="tx2"/>
              </a:buClr>
              <a:buSzPct val="95000"/>
              <a:tabLst>
                <a:tab pos="514476" algn="l"/>
              </a:tabLst>
              <a:defRPr/>
            </a:pPr>
            <a:r>
              <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SAN Storage</a:t>
            </a:r>
          </a:p>
        </p:txBody>
      </p:sp>
      <p:sp>
        <p:nvSpPr>
          <p:cNvPr id="566" name="Rounded Rectangle 565"/>
          <p:cNvSpPr/>
          <p:nvPr/>
        </p:nvSpPr>
        <p:spPr bwMode="auto">
          <a:xfrm>
            <a:off x="152400" y="3684348"/>
            <a:ext cx="1745166" cy="2061710"/>
          </a:xfrm>
          <a:prstGeom prst="roundRect">
            <a:avLst>
              <a:gd name="adj" fmla="val 9033"/>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a:lstStyle/>
          <a:p>
            <a:pPr indent="-342900" algn="ctr" fontAlgn="base">
              <a:lnSpc>
                <a:spcPct val="80000"/>
              </a:lnSpc>
              <a:spcBef>
                <a:spcPct val="0"/>
              </a:spcBef>
              <a:spcAft>
                <a:spcPts val="600"/>
              </a:spcAft>
              <a:defRPr/>
            </a:pPr>
            <a:endParaRPr lang="en-US" sz="1600" spc="-100" dirty="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sp>
        <p:nvSpPr>
          <p:cNvPr id="512" name="Rounded Rectangle 511"/>
          <p:cNvSpPr/>
          <p:nvPr/>
        </p:nvSpPr>
        <p:spPr bwMode="auto">
          <a:xfrm>
            <a:off x="2220951" y="3684348"/>
            <a:ext cx="1676400" cy="2061710"/>
          </a:xfrm>
          <a:prstGeom prst="roundRect">
            <a:avLst>
              <a:gd name="adj" fmla="val 9033"/>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a:lstStyle/>
          <a:p>
            <a:pPr indent="-342900" algn="ctr" fontAlgn="base">
              <a:lnSpc>
                <a:spcPct val="80000"/>
              </a:lnSpc>
              <a:spcBef>
                <a:spcPct val="0"/>
              </a:spcBef>
              <a:spcAft>
                <a:spcPts val="600"/>
              </a:spcAft>
              <a:defRPr/>
            </a:pPr>
            <a:r>
              <a:rPr lang="en-US" sz="1400" dirty="0" smtClean="0">
                <a:solidFill>
                  <a:schemeClr val="bg1"/>
                </a:solidFill>
                <a:effectLst>
                  <a:outerShdw blurRad="38100" dist="38100" dir="2700000" algn="tl">
                    <a:srgbClr val="000000">
                      <a:alpha val="43137"/>
                    </a:srgbClr>
                  </a:outerShdw>
                </a:effectLst>
              </a:rPr>
              <a:t>VMM Library</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Server</a:t>
            </a:r>
          </a:p>
        </p:txBody>
      </p:sp>
      <p:grpSp>
        <p:nvGrpSpPr>
          <p:cNvPr id="3" name="Group 636"/>
          <p:cNvGrpSpPr>
            <a:grpSpLocks/>
          </p:cNvGrpSpPr>
          <p:nvPr/>
        </p:nvGrpSpPr>
        <p:grpSpPr bwMode="auto">
          <a:xfrm>
            <a:off x="2449551" y="4449396"/>
            <a:ext cx="457200" cy="537710"/>
            <a:chOff x="3962400" y="5257800"/>
            <a:chExt cx="457200" cy="537710"/>
          </a:xfrm>
          <a:solidFill>
            <a:schemeClr val="accent3">
              <a:lumMod val="75000"/>
            </a:schemeClr>
          </a:solidFill>
        </p:grpSpPr>
        <p:sp>
          <p:nvSpPr>
            <p:cNvPr id="638" name="Rounded Rectangle 637"/>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2876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grpFill/>
            <a:ln w="9525">
              <a:noFill/>
              <a:miter lim="800000"/>
              <a:headEnd/>
              <a:tailEnd/>
            </a:ln>
          </p:spPr>
        </p:pic>
        <p:sp>
          <p:nvSpPr>
            <p:cNvPr id="28765" name="TextBox 639"/>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4" name="Group 660"/>
          <p:cNvGrpSpPr>
            <a:grpSpLocks/>
          </p:cNvGrpSpPr>
          <p:nvPr/>
        </p:nvGrpSpPr>
        <p:grpSpPr bwMode="auto">
          <a:xfrm>
            <a:off x="2906751" y="4449396"/>
            <a:ext cx="838200" cy="542660"/>
            <a:chOff x="2297875" y="4876800"/>
            <a:chExt cx="838200" cy="542660"/>
          </a:xfrm>
          <a:solidFill>
            <a:schemeClr val="accent3">
              <a:lumMod val="75000"/>
            </a:schemeClr>
          </a:solidFill>
        </p:grpSpPr>
        <p:sp>
          <p:nvSpPr>
            <p:cNvPr id="642" name="Rounded Rectangle 641"/>
            <p:cNvSpPr/>
            <p:nvPr/>
          </p:nvSpPr>
          <p:spPr bwMode="auto">
            <a:xfrm>
              <a:off x="2362200" y="4876800"/>
              <a:ext cx="6858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28759" name="Picture 4" descr="C:\Users\agoodman\Documents\Carmine\V1\Product Icons - PNG\Carmine117_VirtualMachine_32.png"/>
            <p:cNvPicPr>
              <a:picLocks noChangeAspect="1" noChangeArrowheads="1"/>
            </p:cNvPicPr>
            <p:nvPr/>
          </p:nvPicPr>
          <p:blipFill>
            <a:blip r:embed="rId7"/>
            <a:srcRect/>
            <a:stretch>
              <a:fillRect/>
            </a:stretch>
          </p:blipFill>
          <p:spPr bwMode="auto">
            <a:xfrm>
              <a:off x="2552700" y="4900550"/>
              <a:ext cx="304800" cy="304800"/>
            </a:xfrm>
            <a:prstGeom prst="rect">
              <a:avLst/>
            </a:prstGeom>
            <a:grpFill/>
            <a:ln w="9525">
              <a:noFill/>
              <a:miter lim="800000"/>
              <a:headEnd/>
              <a:tailEnd/>
            </a:ln>
          </p:spPr>
        </p:pic>
        <p:sp>
          <p:nvSpPr>
            <p:cNvPr id="28760" name="TextBox 659"/>
            <p:cNvSpPr txBox="1">
              <a:spLocks noChangeArrowheads="1"/>
            </p:cNvSpPr>
            <p:nvPr/>
          </p:nvSpPr>
          <p:spPr bwMode="auto">
            <a:xfrm>
              <a:off x="2297875" y="5157850"/>
              <a:ext cx="838200" cy="261610"/>
            </a:xfrm>
            <a:prstGeom prst="rect">
              <a:avLst/>
            </a:prstGeom>
            <a:noFill/>
            <a:ln w="9525">
              <a:noFill/>
              <a:miter lim="800000"/>
              <a:headEnd/>
              <a:tailEnd/>
            </a:ln>
          </p:spPr>
          <p:txBody>
            <a:bodyPr>
              <a:spAutoFit/>
            </a:bodyPr>
            <a:lstStyle/>
            <a:p>
              <a:r>
                <a:rPr lang="en-US" sz="1100" b="1" dirty="0">
                  <a:solidFill>
                    <a:schemeClr val="bg1"/>
                  </a:solidFill>
                  <a:effectLst>
                    <a:outerShdw blurRad="38100" dist="38100" dir="2700000" algn="tl">
                      <a:srgbClr val="000000">
                        <a:alpha val="43137"/>
                      </a:srgbClr>
                    </a:outerShdw>
                  </a:effectLst>
                </a:rPr>
                <a:t>Template</a:t>
              </a:r>
            </a:p>
          </p:txBody>
        </p:sp>
      </p:grpSp>
      <p:grpSp>
        <p:nvGrpSpPr>
          <p:cNvPr id="5" name="Group 661"/>
          <p:cNvGrpSpPr>
            <a:grpSpLocks/>
          </p:cNvGrpSpPr>
          <p:nvPr/>
        </p:nvGrpSpPr>
        <p:grpSpPr bwMode="auto">
          <a:xfrm>
            <a:off x="2297151" y="5080332"/>
            <a:ext cx="457200" cy="537710"/>
            <a:chOff x="3962400" y="5257800"/>
            <a:chExt cx="457200" cy="537710"/>
          </a:xfrm>
          <a:solidFill>
            <a:schemeClr val="accent3">
              <a:lumMod val="75000"/>
            </a:schemeClr>
          </a:solidFill>
        </p:grpSpPr>
        <p:sp>
          <p:nvSpPr>
            <p:cNvPr id="663" name="Rounded Rectangle 662"/>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28754" name="Picture 4" descr="C:\Users\agoodman\Documents\Carmine\V1\Product Icons - PNG\Carmine117_VirtualMachine_32.png"/>
            <p:cNvPicPr>
              <a:picLocks noChangeAspect="1" noChangeArrowheads="1"/>
            </p:cNvPicPr>
            <p:nvPr/>
          </p:nvPicPr>
          <p:blipFill>
            <a:blip r:embed="rId8"/>
            <a:srcRect/>
            <a:stretch>
              <a:fillRect/>
            </a:stretch>
          </p:blipFill>
          <p:spPr bwMode="auto">
            <a:xfrm>
              <a:off x="4050475" y="5286500"/>
              <a:ext cx="304800" cy="304800"/>
            </a:xfrm>
            <a:prstGeom prst="rect">
              <a:avLst/>
            </a:prstGeom>
            <a:grpFill/>
            <a:ln w="9525">
              <a:noFill/>
              <a:miter lim="800000"/>
              <a:headEnd/>
              <a:tailEnd/>
            </a:ln>
          </p:spPr>
        </p:pic>
        <p:sp>
          <p:nvSpPr>
            <p:cNvPr id="28755" name="TextBox 664"/>
            <p:cNvSpPr txBox="1">
              <a:spLocks noChangeArrowheads="1"/>
            </p:cNvSpPr>
            <p:nvPr/>
          </p:nvSpPr>
          <p:spPr bwMode="auto">
            <a:xfrm>
              <a:off x="3986150" y="5533900"/>
              <a:ext cx="426720"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ISO</a:t>
              </a:r>
              <a:endParaRPr lang="en-US" b="1" dirty="0">
                <a:solidFill>
                  <a:schemeClr val="bg1"/>
                </a:solidFill>
                <a:effectLst>
                  <a:outerShdw blurRad="38100" dist="38100" dir="2700000" algn="tl">
                    <a:srgbClr val="000000">
                      <a:alpha val="43137"/>
                    </a:srgbClr>
                  </a:outerShdw>
                </a:effectLst>
              </a:endParaRPr>
            </a:p>
          </p:txBody>
        </p:sp>
      </p:grpSp>
      <p:grpSp>
        <p:nvGrpSpPr>
          <p:cNvPr id="6" name="Group 665"/>
          <p:cNvGrpSpPr>
            <a:grpSpLocks/>
          </p:cNvGrpSpPr>
          <p:nvPr/>
        </p:nvGrpSpPr>
        <p:grpSpPr bwMode="auto">
          <a:xfrm>
            <a:off x="3260319" y="5080332"/>
            <a:ext cx="583814" cy="537710"/>
            <a:chOff x="3887468" y="5257800"/>
            <a:chExt cx="583814" cy="537710"/>
          </a:xfrm>
          <a:solidFill>
            <a:schemeClr val="accent3">
              <a:lumMod val="75000"/>
            </a:schemeClr>
          </a:solidFill>
        </p:grpSpPr>
        <p:sp>
          <p:nvSpPr>
            <p:cNvPr id="667" name="Rounded Rectangle 666"/>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28749" name="Picture 4" descr="C:\Users\agoodman\Documents\Carmine\V1\Product Icons - PNG\Carmine117_VirtualMachine_32.png"/>
            <p:cNvPicPr>
              <a:picLocks noChangeAspect="1" noChangeArrowheads="1"/>
            </p:cNvPicPr>
            <p:nvPr/>
          </p:nvPicPr>
          <p:blipFill>
            <a:blip r:embed="rId9"/>
            <a:srcRect/>
            <a:stretch>
              <a:fillRect/>
            </a:stretch>
          </p:blipFill>
          <p:spPr bwMode="auto">
            <a:xfrm>
              <a:off x="4050475" y="5298374"/>
              <a:ext cx="292925" cy="292925"/>
            </a:xfrm>
            <a:prstGeom prst="rect">
              <a:avLst/>
            </a:prstGeom>
            <a:grpFill/>
            <a:ln w="9525">
              <a:noFill/>
              <a:miter lim="800000"/>
              <a:headEnd/>
              <a:tailEnd/>
            </a:ln>
          </p:spPr>
        </p:pic>
        <p:sp>
          <p:nvSpPr>
            <p:cNvPr id="28750" name="TextBox 668"/>
            <p:cNvSpPr txBox="1">
              <a:spLocks noChangeArrowheads="1"/>
            </p:cNvSpPr>
            <p:nvPr/>
          </p:nvSpPr>
          <p:spPr bwMode="auto">
            <a:xfrm>
              <a:off x="3887468" y="5533900"/>
              <a:ext cx="583814"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Script</a:t>
              </a:r>
              <a:endParaRPr lang="en-US" b="1" dirty="0">
                <a:solidFill>
                  <a:schemeClr val="bg1"/>
                </a:solidFill>
                <a:effectLst>
                  <a:outerShdw blurRad="38100" dist="38100" dir="2700000" algn="tl">
                    <a:srgbClr val="000000">
                      <a:alpha val="43137"/>
                    </a:srgbClr>
                  </a:outerShdw>
                </a:effectLst>
              </a:endParaRPr>
            </a:p>
          </p:txBody>
        </p:sp>
      </p:grpSp>
      <p:grpSp>
        <p:nvGrpSpPr>
          <p:cNvPr id="7" name="Group 669"/>
          <p:cNvGrpSpPr>
            <a:grpSpLocks/>
          </p:cNvGrpSpPr>
          <p:nvPr/>
        </p:nvGrpSpPr>
        <p:grpSpPr bwMode="auto">
          <a:xfrm>
            <a:off x="2803323" y="5004132"/>
            <a:ext cx="484428" cy="613910"/>
            <a:chOff x="3935172" y="5181600"/>
            <a:chExt cx="484428" cy="613910"/>
          </a:xfrm>
          <a:solidFill>
            <a:schemeClr val="accent3">
              <a:lumMod val="75000"/>
            </a:schemeClr>
          </a:solidFill>
        </p:grpSpPr>
        <p:sp>
          <p:nvSpPr>
            <p:cNvPr id="671" name="Rounded Rectangle 670"/>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28744" name="Picture 4" descr="C:\Users\agoodman\Documents\Carmine\V1\Product Icons - PNG\Carmine117_VirtualMachine_32.png"/>
            <p:cNvPicPr>
              <a:picLocks noChangeAspect="1" noChangeArrowheads="1"/>
            </p:cNvPicPr>
            <p:nvPr/>
          </p:nvPicPr>
          <p:blipFill>
            <a:blip r:embed="rId10"/>
            <a:srcRect/>
            <a:stretch>
              <a:fillRect/>
            </a:stretch>
          </p:blipFill>
          <p:spPr bwMode="auto">
            <a:xfrm>
              <a:off x="4050475" y="5181600"/>
              <a:ext cx="304800" cy="304800"/>
            </a:xfrm>
            <a:prstGeom prst="rect">
              <a:avLst/>
            </a:prstGeom>
            <a:noFill/>
            <a:ln w="9525">
              <a:noFill/>
              <a:miter lim="800000"/>
              <a:headEnd/>
              <a:tailEnd/>
            </a:ln>
          </p:spPr>
        </p:pic>
        <p:sp>
          <p:nvSpPr>
            <p:cNvPr id="28745" name="TextBox 672"/>
            <p:cNvSpPr txBox="1">
              <a:spLocks noChangeArrowheads="1"/>
            </p:cNvSpPr>
            <p:nvPr/>
          </p:nvSpPr>
          <p:spPr bwMode="auto">
            <a:xfrm>
              <a:off x="3935172" y="5533900"/>
              <a:ext cx="48442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VHD</a:t>
              </a:r>
              <a:endParaRPr lang="en-US" b="1" dirty="0">
                <a:solidFill>
                  <a:schemeClr val="bg1"/>
                </a:solidFill>
                <a:effectLst>
                  <a:outerShdw blurRad="38100" dist="38100" dir="2700000" algn="tl">
                    <a:srgbClr val="000000">
                      <a:alpha val="43137"/>
                    </a:srgbClr>
                  </a:outerShdw>
                </a:effectLst>
              </a:endParaRPr>
            </a:p>
          </p:txBody>
        </p:sp>
      </p:grpSp>
      <p:sp>
        <p:nvSpPr>
          <p:cNvPr id="678" name="Rounded Rectangle 677"/>
          <p:cNvSpPr/>
          <p:nvPr/>
        </p:nvSpPr>
        <p:spPr bwMode="auto">
          <a:xfrm>
            <a:off x="5562600" y="838200"/>
            <a:ext cx="1097280" cy="1035353"/>
          </a:xfrm>
          <a:prstGeom prst="roundRect">
            <a:avLst>
              <a:gd name="adj" fmla="val 12566"/>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Operator’s Console</a:t>
            </a:r>
          </a:p>
        </p:txBody>
      </p:sp>
      <p:sp>
        <p:nvSpPr>
          <p:cNvPr id="679" name="Rounded Rectangle 678"/>
          <p:cNvSpPr/>
          <p:nvPr/>
        </p:nvSpPr>
        <p:spPr bwMode="auto">
          <a:xfrm>
            <a:off x="6705600" y="838200"/>
            <a:ext cx="1097280" cy="1035353"/>
          </a:xfrm>
          <a:prstGeom prst="roundRect">
            <a:avLst>
              <a:gd name="adj" fmla="val 12033"/>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Web Console</a:t>
            </a:r>
          </a:p>
        </p:txBody>
      </p:sp>
      <p:sp>
        <p:nvSpPr>
          <p:cNvPr id="680" name="Rounded Rectangle 679"/>
          <p:cNvSpPr/>
          <p:nvPr/>
        </p:nvSpPr>
        <p:spPr bwMode="auto">
          <a:xfrm>
            <a:off x="7848600" y="838200"/>
            <a:ext cx="1097280" cy="1035353"/>
          </a:xfrm>
          <a:prstGeom prst="roundRect">
            <a:avLst>
              <a:gd name="adj" fmla="val 13449"/>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lnSpc>
                <a:spcPct val="80000"/>
              </a:lnSpc>
              <a:spcAft>
                <a:spcPts val="600"/>
              </a:spcAft>
              <a:defRPr/>
            </a:pPr>
            <a:r>
              <a:rPr lang="en-US" sz="14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Windows PowerShell</a:t>
            </a:r>
          </a:p>
        </p:txBody>
      </p:sp>
      <p:sp>
        <p:nvSpPr>
          <p:cNvPr id="141" name="Rounded Rectangle 140"/>
          <p:cNvSpPr/>
          <p:nvPr/>
        </p:nvSpPr>
        <p:spPr bwMode="auto">
          <a:xfrm>
            <a:off x="4109224" y="3684348"/>
            <a:ext cx="2209800" cy="2061710"/>
          </a:xfrm>
          <a:prstGeom prst="roundRect">
            <a:avLst>
              <a:gd name="adj" fmla="val 9033"/>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a:lstStyle/>
          <a:p>
            <a:pPr indent="-342900" algn="ctr" fontAlgn="base">
              <a:lnSpc>
                <a:spcPct val="80000"/>
              </a:lnSpc>
              <a:spcBef>
                <a:spcPct val="0"/>
              </a:spcBef>
              <a:spcAft>
                <a:spcPts val="600"/>
              </a:spcAft>
              <a:defRPr/>
            </a:pPr>
            <a:endParaRPr lang="en-US" sz="1600" spc="-100" dirty="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nvGrpSpPr>
          <p:cNvPr id="8" name="Group 579"/>
          <p:cNvGrpSpPr>
            <a:grpSpLocks/>
          </p:cNvGrpSpPr>
          <p:nvPr/>
        </p:nvGrpSpPr>
        <p:grpSpPr bwMode="auto">
          <a:xfrm>
            <a:off x="4185424" y="4445610"/>
            <a:ext cx="457200" cy="537710"/>
            <a:chOff x="3962400" y="5257800"/>
            <a:chExt cx="457200" cy="537710"/>
          </a:xfrm>
          <a:solidFill>
            <a:schemeClr val="accent3">
              <a:lumMod val="75000"/>
            </a:schemeClr>
          </a:solidFill>
        </p:grpSpPr>
        <p:sp>
          <p:nvSpPr>
            <p:cNvPr id="557" name="Rounded Rectangle 556"/>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2885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28858"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pic>
        <p:nvPicPr>
          <p:cNvPr id="28731" name="Picture 2" descr="C:\Users\agoodman\Desktop\WS08-HypeV_v_rgb.png"/>
          <p:cNvPicPr>
            <a:picLocks noChangeAspect="1" noChangeArrowheads="1"/>
          </p:cNvPicPr>
          <p:nvPr/>
        </p:nvPicPr>
        <p:blipFill>
          <a:blip r:embed="rId11"/>
          <a:stretch>
            <a:fillRect/>
          </a:stretch>
        </p:blipFill>
        <p:spPr bwMode="auto">
          <a:xfrm>
            <a:off x="4212609" y="3773194"/>
            <a:ext cx="1945117" cy="431641"/>
          </a:xfrm>
          <a:prstGeom prst="rect">
            <a:avLst/>
          </a:prstGeom>
          <a:noFill/>
          <a:ln w="9525">
            <a:noFill/>
            <a:miter lim="800000"/>
            <a:headEnd/>
            <a:tailEnd/>
          </a:ln>
        </p:spPr>
      </p:pic>
      <p:pic>
        <p:nvPicPr>
          <p:cNvPr id="124" name="Picture 123" descr="Virtual_05-R2_rgb.png"/>
          <p:cNvPicPr>
            <a:picLocks noChangeAspect="1"/>
          </p:cNvPicPr>
          <p:nvPr/>
        </p:nvPicPr>
        <p:blipFill>
          <a:blip r:embed="rId12"/>
          <a:stretch>
            <a:fillRect/>
          </a:stretch>
        </p:blipFill>
        <p:spPr>
          <a:xfrm>
            <a:off x="248923" y="3811857"/>
            <a:ext cx="1551876" cy="213383"/>
          </a:xfrm>
          <a:prstGeom prst="rect">
            <a:avLst/>
          </a:prstGeom>
        </p:spPr>
      </p:pic>
      <p:grpSp>
        <p:nvGrpSpPr>
          <p:cNvPr id="9" name="Group 142"/>
          <p:cNvGrpSpPr/>
          <p:nvPr/>
        </p:nvGrpSpPr>
        <p:grpSpPr>
          <a:xfrm>
            <a:off x="7314356" y="5066358"/>
            <a:ext cx="457200" cy="538163"/>
            <a:chOff x="6705600" y="5414352"/>
            <a:chExt cx="457200" cy="538163"/>
          </a:xfrm>
        </p:grpSpPr>
        <p:sp>
          <p:nvSpPr>
            <p:cNvPr id="144" name="Rounded Rectangle 143"/>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45"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46"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0" name="Group 146"/>
          <p:cNvGrpSpPr/>
          <p:nvPr/>
        </p:nvGrpSpPr>
        <p:grpSpPr>
          <a:xfrm>
            <a:off x="7849960" y="5066358"/>
            <a:ext cx="457200" cy="538163"/>
            <a:chOff x="6705600" y="5414352"/>
            <a:chExt cx="457200" cy="538163"/>
          </a:xfrm>
        </p:grpSpPr>
        <p:sp>
          <p:nvSpPr>
            <p:cNvPr id="148" name="Rounded Rectangle 147"/>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49"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50"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1" name="Group 150"/>
          <p:cNvGrpSpPr/>
          <p:nvPr/>
        </p:nvGrpSpPr>
        <p:grpSpPr>
          <a:xfrm>
            <a:off x="8385565" y="5066358"/>
            <a:ext cx="457200" cy="538163"/>
            <a:chOff x="6705600" y="5414352"/>
            <a:chExt cx="457200" cy="538163"/>
          </a:xfrm>
        </p:grpSpPr>
        <p:sp>
          <p:nvSpPr>
            <p:cNvPr id="152" name="Rounded Rectangle 151"/>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53"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54"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2" name="Group 154"/>
          <p:cNvGrpSpPr/>
          <p:nvPr/>
        </p:nvGrpSpPr>
        <p:grpSpPr>
          <a:xfrm>
            <a:off x="526640" y="4453777"/>
            <a:ext cx="457200" cy="538163"/>
            <a:chOff x="6705600" y="5414352"/>
            <a:chExt cx="457200" cy="538163"/>
          </a:xfrm>
        </p:grpSpPr>
        <p:sp>
          <p:nvSpPr>
            <p:cNvPr id="156" name="Rounded Rectangle 155"/>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5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58"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3" name="Group 158"/>
          <p:cNvGrpSpPr/>
          <p:nvPr/>
        </p:nvGrpSpPr>
        <p:grpSpPr>
          <a:xfrm>
            <a:off x="1062244" y="4453777"/>
            <a:ext cx="457200" cy="538163"/>
            <a:chOff x="6705600" y="5414352"/>
            <a:chExt cx="457200" cy="538163"/>
          </a:xfrm>
        </p:grpSpPr>
        <p:sp>
          <p:nvSpPr>
            <p:cNvPr id="160" name="Rounded Rectangle 159"/>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61"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62"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4" name="Group 162"/>
          <p:cNvGrpSpPr/>
          <p:nvPr/>
        </p:nvGrpSpPr>
        <p:grpSpPr>
          <a:xfrm>
            <a:off x="533953" y="5082753"/>
            <a:ext cx="457200" cy="538163"/>
            <a:chOff x="6705600" y="5414352"/>
            <a:chExt cx="457200" cy="538163"/>
          </a:xfrm>
        </p:grpSpPr>
        <p:sp>
          <p:nvSpPr>
            <p:cNvPr id="164" name="Rounded Rectangle 163"/>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65"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66"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5" name="Group 166"/>
          <p:cNvGrpSpPr/>
          <p:nvPr/>
        </p:nvGrpSpPr>
        <p:grpSpPr>
          <a:xfrm>
            <a:off x="1069557" y="5082753"/>
            <a:ext cx="457200" cy="538163"/>
            <a:chOff x="6705600" y="5414352"/>
            <a:chExt cx="457200" cy="538163"/>
          </a:xfrm>
        </p:grpSpPr>
        <p:sp>
          <p:nvSpPr>
            <p:cNvPr id="168" name="Rounded Rectangle 167"/>
            <p:cNvSpPr/>
            <p:nvPr/>
          </p:nvSpPr>
          <p:spPr bwMode="auto">
            <a:xfrm>
              <a:off x="6705600" y="5414352"/>
              <a:ext cx="457200" cy="533849"/>
            </a:xfrm>
            <a:prstGeom prst="roundRect">
              <a:avLst>
                <a:gd name="adj" fmla="val 170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defRPr/>
              </a:pP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69"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6806701" y="5443076"/>
              <a:ext cx="304800" cy="305057"/>
            </a:xfrm>
            <a:prstGeom prst="rect">
              <a:avLst/>
            </a:prstGeom>
            <a:noFill/>
            <a:ln w="9525">
              <a:noFill/>
              <a:miter lim="800000"/>
              <a:headEnd/>
              <a:tailEnd/>
            </a:ln>
          </p:spPr>
        </p:pic>
        <p:sp>
          <p:nvSpPr>
            <p:cNvPr id="170"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6" name="Group 579"/>
          <p:cNvGrpSpPr>
            <a:grpSpLocks/>
          </p:cNvGrpSpPr>
          <p:nvPr/>
        </p:nvGrpSpPr>
        <p:grpSpPr bwMode="auto">
          <a:xfrm>
            <a:off x="4718477" y="4445610"/>
            <a:ext cx="457200" cy="537710"/>
            <a:chOff x="3962400" y="5257800"/>
            <a:chExt cx="457200" cy="537710"/>
          </a:xfrm>
          <a:solidFill>
            <a:schemeClr val="accent3">
              <a:lumMod val="75000"/>
            </a:schemeClr>
          </a:solidFill>
        </p:grpSpPr>
        <p:sp>
          <p:nvSpPr>
            <p:cNvPr id="173" name="Rounded Rectangle 172"/>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7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75"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7" name="Group 579"/>
          <p:cNvGrpSpPr>
            <a:grpSpLocks/>
          </p:cNvGrpSpPr>
          <p:nvPr/>
        </p:nvGrpSpPr>
        <p:grpSpPr bwMode="auto">
          <a:xfrm>
            <a:off x="5251530" y="4445610"/>
            <a:ext cx="457200" cy="537710"/>
            <a:chOff x="3962400" y="5257800"/>
            <a:chExt cx="457200" cy="537710"/>
          </a:xfrm>
          <a:solidFill>
            <a:schemeClr val="accent3">
              <a:lumMod val="75000"/>
            </a:schemeClr>
          </a:solidFill>
        </p:grpSpPr>
        <p:sp>
          <p:nvSpPr>
            <p:cNvPr id="177" name="Rounded Rectangle 176"/>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7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79"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8" name="Group 579"/>
          <p:cNvGrpSpPr>
            <a:grpSpLocks/>
          </p:cNvGrpSpPr>
          <p:nvPr/>
        </p:nvGrpSpPr>
        <p:grpSpPr bwMode="auto">
          <a:xfrm>
            <a:off x="5784584" y="4445610"/>
            <a:ext cx="457200" cy="537710"/>
            <a:chOff x="3962400" y="5257800"/>
            <a:chExt cx="457200" cy="537710"/>
          </a:xfrm>
          <a:solidFill>
            <a:schemeClr val="accent3">
              <a:lumMod val="75000"/>
            </a:schemeClr>
          </a:solidFill>
        </p:grpSpPr>
        <p:sp>
          <p:nvSpPr>
            <p:cNvPr id="181" name="Rounded Rectangle 180"/>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8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83"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19" name="Group 579"/>
          <p:cNvGrpSpPr>
            <a:grpSpLocks/>
          </p:cNvGrpSpPr>
          <p:nvPr/>
        </p:nvGrpSpPr>
        <p:grpSpPr bwMode="auto">
          <a:xfrm>
            <a:off x="4181605" y="5078546"/>
            <a:ext cx="457200" cy="537710"/>
            <a:chOff x="3962400" y="5257800"/>
            <a:chExt cx="457200" cy="537710"/>
          </a:xfrm>
          <a:solidFill>
            <a:schemeClr val="accent3">
              <a:lumMod val="75000"/>
            </a:schemeClr>
          </a:solidFill>
        </p:grpSpPr>
        <p:sp>
          <p:nvSpPr>
            <p:cNvPr id="185" name="Rounded Rectangle 184"/>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86"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87"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20" name="Group 579"/>
          <p:cNvGrpSpPr>
            <a:grpSpLocks/>
          </p:cNvGrpSpPr>
          <p:nvPr/>
        </p:nvGrpSpPr>
        <p:grpSpPr bwMode="auto">
          <a:xfrm>
            <a:off x="4714658" y="5078546"/>
            <a:ext cx="457200" cy="537710"/>
            <a:chOff x="3962400" y="5257800"/>
            <a:chExt cx="457200" cy="537710"/>
          </a:xfrm>
          <a:solidFill>
            <a:schemeClr val="accent3">
              <a:lumMod val="75000"/>
            </a:schemeClr>
          </a:solidFill>
        </p:grpSpPr>
        <p:sp>
          <p:nvSpPr>
            <p:cNvPr id="189" name="Rounded Rectangle 188"/>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90"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91"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21" name="Group 579"/>
          <p:cNvGrpSpPr>
            <a:grpSpLocks/>
          </p:cNvGrpSpPr>
          <p:nvPr/>
        </p:nvGrpSpPr>
        <p:grpSpPr bwMode="auto">
          <a:xfrm>
            <a:off x="5247711" y="5078546"/>
            <a:ext cx="457200" cy="537710"/>
            <a:chOff x="3962400" y="5257800"/>
            <a:chExt cx="457200" cy="537710"/>
          </a:xfrm>
          <a:solidFill>
            <a:schemeClr val="accent3">
              <a:lumMod val="75000"/>
            </a:schemeClr>
          </a:solidFill>
        </p:grpSpPr>
        <p:sp>
          <p:nvSpPr>
            <p:cNvPr id="193" name="Rounded Rectangle 192"/>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9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95"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grpSp>
        <p:nvGrpSpPr>
          <p:cNvPr id="22" name="Group 579"/>
          <p:cNvGrpSpPr>
            <a:grpSpLocks/>
          </p:cNvGrpSpPr>
          <p:nvPr/>
        </p:nvGrpSpPr>
        <p:grpSpPr bwMode="auto">
          <a:xfrm>
            <a:off x="5780765" y="5078546"/>
            <a:ext cx="457200" cy="537710"/>
            <a:chOff x="3962400" y="5257800"/>
            <a:chExt cx="457200" cy="537710"/>
          </a:xfrm>
          <a:solidFill>
            <a:schemeClr val="accent3">
              <a:lumMod val="75000"/>
            </a:schemeClr>
          </a:solidFill>
        </p:grpSpPr>
        <p:sp>
          <p:nvSpPr>
            <p:cNvPr id="197" name="Rounded Rectangle 196"/>
            <p:cNvSpPr/>
            <p:nvPr/>
          </p:nvSpPr>
          <p:spPr bwMode="auto">
            <a:xfrm>
              <a:off x="3962400" y="5257800"/>
              <a:ext cx="457200" cy="533400"/>
            </a:xfrm>
            <a:prstGeom prst="roundRect">
              <a:avLst>
                <a:gd name="adj" fmla="val 9033"/>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1"/>
                </a:solidFill>
                <a:effectLst>
                  <a:outerShdw blurRad="38100" dist="38100" dir="2700000" algn="tl">
                    <a:srgbClr val="000000">
                      <a:alpha val="43137"/>
                    </a:srgbClr>
                  </a:outerShdw>
                </a:effectLst>
              </a:endParaRPr>
            </a:p>
          </p:txBody>
        </p:sp>
        <p:pic>
          <p:nvPicPr>
            <p:cNvPr id="19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99"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b="1" dirty="0">
                  <a:solidFill>
                    <a:schemeClr val="bg1"/>
                  </a:solidFill>
                  <a:effectLst>
                    <a:outerShdw blurRad="38100" dist="38100" dir="2700000" algn="tl">
                      <a:srgbClr val="000000">
                        <a:alpha val="43137"/>
                      </a:srgbClr>
                    </a:outerShdw>
                  </a:effectLst>
                </a:rPr>
                <a:t>VM</a:t>
              </a:r>
              <a:endParaRPr lang="en-US" b="1" dirty="0">
                <a:solidFill>
                  <a:schemeClr val="bg1"/>
                </a:solidFill>
                <a:effectLst>
                  <a:outerShdw blurRad="38100" dist="38100" dir="2700000" algn="tl">
                    <a:srgbClr val="000000">
                      <a:alpha val="43137"/>
                    </a:srgbClr>
                  </a:outerShdw>
                </a:effectLst>
              </a:endParaRPr>
            </a:p>
          </p:txBody>
        </p:sp>
      </p:grpSp>
      <p:sp>
        <p:nvSpPr>
          <p:cNvPr id="111" name="Left-Right Arrow 110"/>
          <p:cNvSpPr/>
          <p:nvPr/>
        </p:nvSpPr>
        <p:spPr bwMode="auto">
          <a:xfrm>
            <a:off x="3517900" y="1690368"/>
            <a:ext cx="1991360" cy="432836"/>
          </a:xfrm>
          <a:prstGeom prst="leftRightArrow">
            <a:avLst>
              <a:gd name="adj1" fmla="val 64520"/>
              <a:gd name="adj2" fmla="val 86140"/>
            </a:avLst>
          </a:prstGeom>
          <a:gradFill>
            <a:gsLst>
              <a:gs pos="0">
                <a:schemeClr val="bg2">
                  <a:lumMod val="20000"/>
                  <a:lumOff val="80000"/>
                </a:schemeClr>
              </a:gs>
              <a:gs pos="50000">
                <a:schemeClr val="bg2">
                  <a:lumMod val="20000"/>
                  <a:lumOff val="80000"/>
                  <a:alpha val="1400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0" rIns="91440" bIns="45720" numCol="1" rtlCol="0" anchor="ctr" anchorCtr="0" compatLnSpc="1">
            <a:prstTxWarp prst="textNoShape">
              <a:avLst/>
            </a:prstTxWarp>
          </a:bodyPr>
          <a:lstStyle/>
          <a:p>
            <a:pPr algn="ctr" defTabSz="914400" fontAlgn="base">
              <a:spcBef>
                <a:spcPct val="0"/>
              </a:spcBef>
              <a:spcAft>
                <a:spcPct val="0"/>
              </a:spcAft>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Connector</a:t>
            </a:r>
          </a:p>
        </p:txBody>
      </p:sp>
      <p:sp>
        <p:nvSpPr>
          <p:cNvPr id="113" name="Right Arrow 112"/>
          <p:cNvSpPr/>
          <p:nvPr/>
        </p:nvSpPr>
        <p:spPr bwMode="auto">
          <a:xfrm>
            <a:off x="3322321" y="2576454"/>
            <a:ext cx="624306" cy="295014"/>
          </a:xfrm>
          <a:prstGeom prst="rightArrow">
            <a:avLst>
              <a:gd name="adj1" fmla="val 62061"/>
              <a:gd name="adj2" fmla="val 89956"/>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14" name="Right Arrow 113"/>
          <p:cNvSpPr/>
          <p:nvPr/>
        </p:nvSpPr>
        <p:spPr bwMode="auto">
          <a:xfrm rot="10800000">
            <a:off x="5090161" y="2576454"/>
            <a:ext cx="624306" cy="295014"/>
          </a:xfrm>
          <a:prstGeom prst="rightArrow">
            <a:avLst>
              <a:gd name="adj1" fmla="val 62061"/>
              <a:gd name="adj2" fmla="val 89956"/>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72562" y="4841071"/>
            <a:ext cx="8584912" cy="1497728"/>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34" name="Pentagon 33"/>
          <p:cNvSpPr/>
          <p:nvPr/>
        </p:nvSpPr>
        <p:spPr>
          <a:xfrm>
            <a:off x="312188" y="4867447"/>
            <a:ext cx="2026566" cy="1427073"/>
          </a:xfrm>
          <a:prstGeom prst="homePlate">
            <a:avLst>
              <a:gd name="adj" fmla="val 13684"/>
            </a:avLst>
          </a:prstGeom>
          <a:gradFill>
            <a:gsLst>
              <a:gs pos="0">
                <a:schemeClr val="bg1">
                  <a:alpha val="0"/>
                </a:schemeClr>
              </a:gs>
              <a:gs pos="50000">
                <a:schemeClr val="bg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31" name="AutoShape 15"/>
          <p:cNvSpPr>
            <a:spLocks noChangeArrowheads="1"/>
          </p:cNvSpPr>
          <p:nvPr/>
        </p:nvSpPr>
        <p:spPr bwMode="auto">
          <a:xfrm rot="16200000">
            <a:off x="2663276" y="-1013593"/>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AutoShape 15"/>
          <p:cNvSpPr>
            <a:spLocks noChangeArrowheads="1"/>
          </p:cNvSpPr>
          <p:nvPr/>
        </p:nvSpPr>
        <p:spPr bwMode="auto">
          <a:xfrm rot="16200000">
            <a:off x="2364964" y="697234"/>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9" name="Pentagon 28"/>
          <p:cNvSpPr/>
          <p:nvPr/>
        </p:nvSpPr>
        <p:spPr>
          <a:xfrm>
            <a:off x="356148" y="1371600"/>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Challenges Addressed</a:t>
            </a:r>
          </a:p>
        </p:txBody>
      </p:sp>
      <p:sp>
        <p:nvSpPr>
          <p:cNvPr id="35" name="Rectangle 8"/>
          <p:cNvSpPr>
            <a:spLocks noChangeArrowheads="1"/>
          </p:cNvSpPr>
          <p:nvPr/>
        </p:nvSpPr>
        <p:spPr bwMode="auto">
          <a:xfrm>
            <a:off x="2488224" y="4997015"/>
            <a:ext cx="6260120" cy="1179554"/>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90000"/>
              </a:lnSpc>
              <a:spcAft>
                <a:spcPts val="600"/>
              </a:spcAft>
              <a:buSzPct val="135000"/>
            </a:pPr>
            <a:r>
              <a:rPr lang="en-US" altLang="ja-JP" sz="1200" dirty="0" smtClean="0">
                <a:solidFill>
                  <a:schemeClr val="tx2">
                    <a:lumMod val="40000"/>
                    <a:lumOff val="60000"/>
                  </a:schemeClr>
                </a:solidFill>
                <a:ea typeface="ＭＳ Ｐゴシック" pitchFamily="34" charset="-128"/>
              </a:rPr>
              <a:t>“I can provide our system administrators with more in-depth monitoring and more explicit alerting. We can configure server reports to show downtime warnings, downtime events, and the start time and end time of every occurrence. We can also quickly learn why a server experienced downtime—whether it was a power outage, a hardware or software malfunction, or a server maintenance issue.”</a:t>
            </a:r>
          </a:p>
          <a:p>
            <a:pPr algn="r" defTabSz="1096963" eaLnBrk="0" fontAlgn="base" hangingPunct="0">
              <a:lnSpc>
                <a:spcPct val="75000"/>
              </a:lnSpc>
              <a:spcBef>
                <a:spcPct val="20000"/>
              </a:spcBef>
              <a:spcAft>
                <a:spcPct val="20000"/>
              </a:spcAft>
              <a:buSzPct val="135000"/>
            </a:pPr>
            <a:r>
              <a:rPr lang="en-US" altLang="ja-JP" sz="1100" i="1" spc="-100" dirty="0" smtClean="0">
                <a:solidFill>
                  <a:schemeClr val="bg1"/>
                </a:solidFill>
                <a:ea typeface="ＭＳ Ｐゴシック" pitchFamily="34" charset="-128"/>
              </a:rPr>
              <a:t>-  </a:t>
            </a:r>
            <a:r>
              <a:rPr lang="en-US" altLang="ja-JP" sz="1100" i="1" spc="-100" dirty="0" smtClean="0">
                <a:solidFill>
                  <a:schemeClr val="bg1"/>
                </a:solidFill>
                <a:latin typeface="Segoe" pitchFamily="34" charset="0"/>
                <a:ea typeface="ＭＳ Ｐゴシック" pitchFamily="34" charset="-128"/>
              </a:rPr>
              <a:t>Paul Johnson, Windows Monitoring Architect &amp; Systems Engineer, Gates Corp</a:t>
            </a:r>
            <a:endParaRPr lang="en-US" altLang="ja-JP" sz="1100" i="1" spc="-100" dirty="0">
              <a:solidFill>
                <a:schemeClr val="bg1"/>
              </a:solidFill>
              <a:latin typeface="Segoe" pitchFamily="34" charset="0"/>
              <a:ea typeface="ＭＳ Ｐゴシック" pitchFamily="34" charset="-128"/>
            </a:endParaRPr>
          </a:p>
        </p:txBody>
      </p:sp>
      <p:sp>
        <p:nvSpPr>
          <p:cNvPr id="39" name="Rectangle 6"/>
          <p:cNvSpPr txBox="1">
            <a:spLocks noChangeArrowheads="1"/>
          </p:cNvSpPr>
          <p:nvPr/>
        </p:nvSpPr>
        <p:spPr>
          <a:xfrm>
            <a:off x="1973159" y="1435989"/>
            <a:ext cx="3316625" cy="11572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marR="0" lvl="1" indent="-233363" fontAlgn="base">
              <a:lnSpc>
                <a:spcPct val="90000"/>
              </a:lnSpc>
              <a:spcAft>
                <a:spcPts val="600"/>
              </a:spcAft>
              <a:buSzPct val="80000"/>
              <a:buBlip>
                <a:blip r:embed="rId3"/>
              </a:buBlip>
              <a:tabLst>
                <a:tab pos="173038" algn="l"/>
              </a:tabLst>
              <a:defRPr/>
            </a:pPr>
            <a:r>
              <a:rPr lang="en-US" altLang="ja-JP" sz="1400" dirty="0" smtClean="0"/>
              <a:t>IT services, applications and servers must run smoothly</a:t>
            </a:r>
          </a:p>
          <a:p>
            <a:pPr marL="344488" marR="0" lvl="1" indent="-233363" fontAlgn="base">
              <a:lnSpc>
                <a:spcPct val="90000"/>
              </a:lnSpc>
              <a:spcAft>
                <a:spcPts val="600"/>
              </a:spcAft>
              <a:buSzPct val="80000"/>
              <a:buBlip>
                <a:blip r:embed="rId3"/>
              </a:buBlip>
              <a:tabLst>
                <a:tab pos="173038" algn="l"/>
              </a:tabLst>
              <a:defRPr/>
            </a:pPr>
            <a:r>
              <a:rPr lang="en-US" altLang="ja-JP" sz="1400" dirty="0" smtClean="0"/>
              <a:t>Increasing pressure for service levels that ensure optimal uptime and responsiveness</a:t>
            </a:r>
          </a:p>
        </p:txBody>
      </p:sp>
      <p:sp>
        <p:nvSpPr>
          <p:cNvPr id="40" name="Rectangle 7"/>
          <p:cNvSpPr>
            <a:spLocks noChangeArrowheads="1"/>
          </p:cNvSpPr>
          <p:nvPr/>
        </p:nvSpPr>
        <p:spPr bwMode="auto">
          <a:xfrm>
            <a:off x="1973160" y="3115918"/>
            <a:ext cx="2909467" cy="1394228"/>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fontAlgn="base">
              <a:lnSpc>
                <a:spcPct val="90000"/>
              </a:lnSpc>
              <a:spcBef>
                <a:spcPct val="20000"/>
              </a:spcBef>
              <a:spcAft>
                <a:spcPts val="600"/>
              </a:spcAft>
              <a:buSzPct val="80000"/>
              <a:buBlip>
                <a:blip r:embed="rId3"/>
              </a:buBlip>
              <a:tabLst>
                <a:tab pos="173038" algn="l"/>
              </a:tabLst>
              <a:defRPr/>
            </a:pPr>
            <a:r>
              <a:rPr lang="en-US" altLang="ja-JP" sz="1400" dirty="0" smtClean="0"/>
              <a:t>Proactively monitor availability, performance and configuration across heterogeneous platforms</a:t>
            </a:r>
          </a:p>
          <a:p>
            <a:pPr marL="344488" lvl="1" indent="-233363" fontAlgn="base">
              <a:lnSpc>
                <a:spcPct val="90000"/>
              </a:lnSpc>
              <a:spcBef>
                <a:spcPct val="20000"/>
              </a:spcBef>
              <a:spcAft>
                <a:spcPts val="600"/>
              </a:spcAft>
              <a:buSzPct val="80000"/>
              <a:buBlip>
                <a:blip r:embed="rId3"/>
              </a:buBlip>
              <a:tabLst>
                <a:tab pos="173038" algn="l"/>
              </a:tabLst>
              <a:defRPr/>
            </a:pPr>
            <a:r>
              <a:rPr lang="en-US" altLang="ja-JP" sz="1400" dirty="0" smtClean="0"/>
              <a:t>Perform deep application and  service-level monitoring</a:t>
            </a:r>
          </a:p>
        </p:txBody>
      </p:sp>
      <p:sp>
        <p:nvSpPr>
          <p:cNvPr id="45" name="Pentagon 44"/>
          <p:cNvSpPr/>
          <p:nvPr/>
        </p:nvSpPr>
        <p:spPr>
          <a:xfrm>
            <a:off x="364941" y="2784362"/>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Key Capabilities</a:t>
            </a: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30" name="Title 29"/>
          <p:cNvSpPr>
            <a:spLocks noGrp="1"/>
          </p:cNvSpPr>
          <p:nvPr>
            <p:ph type="title"/>
          </p:nvPr>
        </p:nvSpPr>
        <p:spPr>
          <a:xfrm>
            <a:off x="304800" y="304800"/>
            <a:ext cx="8400274" cy="914400"/>
          </a:xfrm>
        </p:spPr>
        <p:txBody>
          <a:bodyPr/>
          <a:lstStyle/>
          <a:p>
            <a:r>
              <a:rPr sz="4400" smtClean="0"/>
              <a:t>End To End Monitoring </a:t>
            </a:r>
            <a:r>
              <a:rPr smtClean="0"/>
              <a:t/>
            </a:r>
            <a:br>
              <a:rPr smtClean="0"/>
            </a:br>
            <a:r>
              <a:rPr sz="2000" spc="-100" smtClean="0">
                <a:effectLst>
                  <a:outerShdw blurRad="38100" dist="38100" dir="2700000" algn="tl">
                    <a:srgbClr val="000000">
                      <a:alpha val="43137"/>
                    </a:srgbClr>
                  </a:outerShdw>
                </a:effectLst>
                <a:latin typeface="+mn-lt"/>
                <a:cs typeface="+mn-cs"/>
              </a:rPr>
              <a:t>Proactive platform, application and service-level monitoring</a:t>
            </a:r>
            <a:endParaRPr sz="2400" spc="-100" smtClean="0">
              <a:effectLst>
                <a:outerShdw blurRad="38100" dist="38100" dir="2700000" algn="tl">
                  <a:srgbClr val="000000">
                    <a:alpha val="43137"/>
                  </a:srgbClr>
                </a:outerShdw>
              </a:effectLst>
              <a:latin typeface="+mn-lt"/>
              <a:cs typeface="+mn-cs"/>
            </a:endParaRPr>
          </a:p>
        </p:txBody>
      </p:sp>
      <p:sp>
        <p:nvSpPr>
          <p:cNvPr id="33" name="Rounded Rectangle 32"/>
          <p:cNvSpPr/>
          <p:nvPr/>
        </p:nvSpPr>
        <p:spPr>
          <a:xfrm>
            <a:off x="307730" y="4893823"/>
            <a:ext cx="8503920" cy="550770"/>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nvGrpSpPr>
          <p:cNvPr id="2" name="Group 15"/>
          <p:cNvGrpSpPr/>
          <p:nvPr/>
        </p:nvGrpSpPr>
        <p:grpSpPr>
          <a:xfrm>
            <a:off x="5090007" y="1639449"/>
            <a:ext cx="3761826" cy="2586940"/>
            <a:chOff x="4463405" y="1986604"/>
            <a:chExt cx="4255322" cy="2926309"/>
          </a:xfrm>
        </p:grpSpPr>
        <p:grpSp>
          <p:nvGrpSpPr>
            <p:cNvPr id="3" name="Group 158"/>
            <p:cNvGrpSpPr>
              <a:grpSpLocks/>
            </p:cNvGrpSpPr>
            <p:nvPr/>
          </p:nvGrpSpPr>
          <p:grpSpPr bwMode="auto">
            <a:xfrm>
              <a:off x="4463405" y="1986604"/>
              <a:ext cx="4255322" cy="2926309"/>
              <a:chOff x="4145709" y="997748"/>
              <a:chExt cx="7183396" cy="4409062"/>
            </a:xfrm>
          </p:grpSpPr>
          <p:pic>
            <p:nvPicPr>
              <p:cNvPr id="43" name="Rectangle 24597" descr="VPN"/>
              <p:cNvPicPr>
                <a:picLocks noChangeAspect="1" noChangeArrowheads="1"/>
              </p:cNvPicPr>
              <p:nvPr/>
            </p:nvPicPr>
            <p:blipFill>
              <a:blip r:embed="rId4" cstate="print">
                <a:lum bright="-6000" contrast="-64000"/>
              </a:blip>
              <a:srcRect/>
              <a:stretch>
                <a:fillRect/>
              </a:stretch>
            </p:blipFill>
            <p:spPr bwMode="auto">
              <a:xfrm>
                <a:off x="9347809" y="2606456"/>
                <a:ext cx="581978" cy="814132"/>
              </a:xfrm>
              <a:prstGeom prst="rect">
                <a:avLst/>
              </a:prstGeom>
              <a:noFill/>
              <a:ln w="9525">
                <a:noFill/>
                <a:miter lim="800000"/>
                <a:headEnd/>
                <a:tailEnd/>
              </a:ln>
            </p:spPr>
          </p:pic>
          <p:pic>
            <p:nvPicPr>
              <p:cNvPr id="46" name="Picture 20" descr="Database 4 blue"/>
              <p:cNvPicPr>
                <a:picLocks noChangeAspect="1" noChangeArrowheads="1"/>
              </p:cNvPicPr>
              <p:nvPr/>
            </p:nvPicPr>
            <p:blipFill>
              <a:blip r:embed="rId5">
                <a:duotone>
                  <a:prstClr val="black"/>
                  <a:schemeClr val="accent5">
                    <a:tint val="45000"/>
                    <a:satMod val="400000"/>
                  </a:schemeClr>
                </a:duotone>
              </a:blip>
              <a:stretch>
                <a:fillRect/>
              </a:stretch>
            </p:blipFill>
            <p:spPr bwMode="auto">
              <a:xfrm>
                <a:off x="4632721" y="2785936"/>
                <a:ext cx="824469" cy="670890"/>
              </a:xfrm>
              <a:prstGeom prst="rect">
                <a:avLst/>
              </a:prstGeom>
              <a:noFill/>
              <a:ln>
                <a:noFill/>
              </a:ln>
            </p:spPr>
          </p:pic>
          <p:pic>
            <p:nvPicPr>
              <p:cNvPr id="47" name="Rectangle 24597" descr="VPN"/>
              <p:cNvPicPr>
                <a:picLocks noChangeAspect="1" noChangeArrowheads="1"/>
              </p:cNvPicPr>
              <p:nvPr/>
            </p:nvPicPr>
            <p:blipFill>
              <a:blip r:embed="rId4" cstate="print"/>
              <a:srcRect/>
              <a:stretch>
                <a:fillRect/>
              </a:stretch>
            </p:blipFill>
            <p:spPr bwMode="auto">
              <a:xfrm>
                <a:off x="9436611" y="2680856"/>
                <a:ext cx="581978" cy="814132"/>
              </a:xfrm>
              <a:prstGeom prst="rect">
                <a:avLst/>
              </a:prstGeom>
              <a:noFill/>
              <a:ln w="9525">
                <a:noFill/>
                <a:miter lim="800000"/>
                <a:headEnd/>
                <a:tailEnd/>
              </a:ln>
            </p:spPr>
          </p:pic>
          <p:pic>
            <p:nvPicPr>
              <p:cNvPr id="48" name="Rectangle 156959"/>
              <p:cNvPicPr>
                <a:picLocks noChangeAspect="1" noChangeArrowheads="1"/>
              </p:cNvPicPr>
              <p:nvPr/>
            </p:nvPicPr>
            <p:blipFill>
              <a:blip r:embed="rId6">
                <a:grayscl/>
              </a:blip>
              <a:srcRect/>
              <a:stretch>
                <a:fillRect/>
              </a:stretch>
            </p:blipFill>
            <p:spPr bwMode="auto">
              <a:xfrm>
                <a:off x="5814657" y="2643225"/>
                <a:ext cx="394263" cy="835306"/>
              </a:xfrm>
              <a:prstGeom prst="rect">
                <a:avLst/>
              </a:prstGeom>
              <a:noFill/>
              <a:ln w="9525">
                <a:noFill/>
                <a:miter lim="800000"/>
                <a:headEnd/>
                <a:tailEnd/>
              </a:ln>
            </p:spPr>
          </p:pic>
          <p:pic>
            <p:nvPicPr>
              <p:cNvPr id="49" name="Rectangle 156959"/>
              <p:cNvPicPr>
                <a:picLocks noChangeAspect="1" noChangeArrowheads="1"/>
              </p:cNvPicPr>
              <p:nvPr/>
            </p:nvPicPr>
            <p:blipFill>
              <a:blip r:embed="rId6">
                <a:grayscl/>
              </a:blip>
              <a:srcRect/>
              <a:stretch>
                <a:fillRect/>
              </a:stretch>
            </p:blipFill>
            <p:spPr bwMode="auto">
              <a:xfrm>
                <a:off x="7792163" y="2643225"/>
                <a:ext cx="394263" cy="835306"/>
              </a:xfrm>
              <a:prstGeom prst="rect">
                <a:avLst/>
              </a:prstGeom>
              <a:noFill/>
              <a:ln w="9525">
                <a:noFill/>
                <a:miter lim="800000"/>
                <a:headEnd/>
                <a:tailEnd/>
              </a:ln>
            </p:spPr>
          </p:pic>
          <p:pic>
            <p:nvPicPr>
              <p:cNvPr id="50" name="Rectangle 156959"/>
              <p:cNvPicPr>
                <a:picLocks noChangeAspect="1" noChangeArrowheads="1"/>
              </p:cNvPicPr>
              <p:nvPr/>
            </p:nvPicPr>
            <p:blipFill>
              <a:blip r:embed="rId6">
                <a:grayscl/>
              </a:blip>
              <a:srcRect/>
              <a:stretch>
                <a:fillRect/>
              </a:stretch>
            </p:blipFill>
            <p:spPr bwMode="auto">
              <a:xfrm>
                <a:off x="10219514" y="2643225"/>
                <a:ext cx="394263" cy="835306"/>
              </a:xfrm>
              <a:prstGeom prst="rect">
                <a:avLst/>
              </a:prstGeom>
              <a:noFill/>
              <a:ln w="9525">
                <a:noFill/>
                <a:miter lim="800000"/>
                <a:headEnd/>
                <a:tailEnd/>
              </a:ln>
            </p:spPr>
          </p:pic>
          <p:pic>
            <p:nvPicPr>
              <p:cNvPr id="51" name="Rectangle 156959"/>
              <p:cNvPicPr>
                <a:picLocks noChangeAspect="1" noChangeArrowheads="1"/>
              </p:cNvPicPr>
              <p:nvPr/>
            </p:nvPicPr>
            <p:blipFill>
              <a:blip r:embed="rId6">
                <a:grayscl/>
              </a:blip>
              <a:srcRect/>
              <a:stretch>
                <a:fillRect/>
              </a:stretch>
            </p:blipFill>
            <p:spPr bwMode="auto">
              <a:xfrm>
                <a:off x="8536352" y="1321824"/>
                <a:ext cx="394263" cy="835306"/>
              </a:xfrm>
              <a:prstGeom prst="rect">
                <a:avLst/>
              </a:prstGeom>
              <a:noFill/>
              <a:ln w="9525">
                <a:noFill/>
                <a:miter lim="800000"/>
                <a:headEnd/>
                <a:tailEnd/>
              </a:ln>
            </p:spPr>
          </p:pic>
          <p:pic>
            <p:nvPicPr>
              <p:cNvPr id="52" name="Picture 2"/>
              <p:cNvPicPr>
                <a:picLocks noChangeAspect="1" noChangeArrowheads="1"/>
              </p:cNvPicPr>
              <p:nvPr/>
            </p:nvPicPr>
            <p:blipFill>
              <a:blip r:embed="rId7" cstate="print"/>
              <a:srcRect/>
              <a:stretch>
                <a:fillRect/>
              </a:stretch>
            </p:blipFill>
            <p:spPr bwMode="auto">
              <a:xfrm>
                <a:off x="6648152" y="997748"/>
                <a:ext cx="877438" cy="732579"/>
              </a:xfrm>
              <a:prstGeom prst="rect">
                <a:avLst/>
              </a:prstGeom>
              <a:noFill/>
              <a:ln w="9525">
                <a:noFill/>
                <a:miter lim="800000"/>
                <a:headEnd/>
                <a:tailEnd/>
              </a:ln>
            </p:spPr>
          </p:pic>
          <p:sp>
            <p:nvSpPr>
              <p:cNvPr id="53" name="TextBox 52"/>
              <p:cNvSpPr txBox="1"/>
              <p:nvPr/>
            </p:nvSpPr>
            <p:spPr>
              <a:xfrm>
                <a:off x="6074454" y="1748702"/>
                <a:ext cx="1995784"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smtClean="0">
                    <a:solidFill>
                      <a:schemeClr val="accent2"/>
                    </a:solidFill>
                    <a:effectLst>
                      <a:outerShdw blurRad="38100" dist="38100" dir="2700000" algn="tl">
                        <a:srgbClr val="000000">
                          <a:alpha val="43137"/>
                        </a:srgbClr>
                      </a:outerShdw>
                    </a:effectLst>
                  </a:rPr>
                  <a:t>ERP </a:t>
                </a:r>
                <a:r>
                  <a:rPr lang="en-US" sz="1050" b="1" dirty="0">
                    <a:solidFill>
                      <a:schemeClr val="accent2"/>
                    </a:solidFill>
                    <a:effectLst>
                      <a:outerShdw blurRad="38100" dist="38100" dir="2700000" algn="tl">
                        <a:srgbClr val="000000">
                          <a:alpha val="43137"/>
                        </a:srgbClr>
                      </a:outerShdw>
                    </a:effectLst>
                  </a:rPr>
                  <a:t>Application</a:t>
                </a:r>
              </a:p>
            </p:txBody>
          </p:sp>
          <p:sp>
            <p:nvSpPr>
              <p:cNvPr id="54" name="TextBox 53"/>
              <p:cNvSpPr txBox="1"/>
              <p:nvPr/>
            </p:nvSpPr>
            <p:spPr>
              <a:xfrm>
                <a:off x="4527193" y="3547499"/>
                <a:ext cx="1291748"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Databases</a:t>
                </a:r>
              </a:p>
            </p:txBody>
          </p:sp>
          <p:pic>
            <p:nvPicPr>
              <p:cNvPr id="55" name="Picture 20" descr="Database 4 blue"/>
              <p:cNvPicPr>
                <a:picLocks noChangeAspect="1" noChangeArrowheads="1"/>
              </p:cNvPicPr>
              <p:nvPr/>
            </p:nvPicPr>
            <p:blipFill>
              <a:blip r:embed="rId5"/>
              <a:srcRect/>
              <a:stretch>
                <a:fillRect/>
              </a:stretch>
            </p:blipFill>
            <p:spPr bwMode="auto">
              <a:xfrm>
                <a:off x="4632721" y="4402541"/>
                <a:ext cx="824469" cy="670891"/>
              </a:xfrm>
              <a:prstGeom prst="rect">
                <a:avLst/>
              </a:prstGeom>
              <a:noFill/>
              <a:ln w="9525">
                <a:noFill/>
                <a:miter lim="800000"/>
                <a:headEnd/>
                <a:tailEnd/>
              </a:ln>
            </p:spPr>
          </p:pic>
          <p:sp>
            <p:nvSpPr>
              <p:cNvPr id="56" name="TextBox 55"/>
              <p:cNvSpPr txBox="1"/>
              <p:nvPr/>
            </p:nvSpPr>
            <p:spPr>
              <a:xfrm>
                <a:off x="4145709" y="5158956"/>
                <a:ext cx="2148832"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Order Tracker DB</a:t>
                </a:r>
              </a:p>
            </p:txBody>
          </p:sp>
          <p:pic>
            <p:nvPicPr>
              <p:cNvPr id="57" name="Rectangle 24597" descr="VPN"/>
              <p:cNvPicPr>
                <a:picLocks noChangeAspect="1" noChangeArrowheads="1"/>
              </p:cNvPicPr>
              <p:nvPr/>
            </p:nvPicPr>
            <p:blipFill>
              <a:blip r:embed="rId4" cstate="print"/>
              <a:srcRect/>
              <a:stretch>
                <a:fillRect/>
              </a:stretch>
            </p:blipFill>
            <p:spPr bwMode="auto">
              <a:xfrm>
                <a:off x="6792223" y="2687323"/>
                <a:ext cx="581977" cy="814132"/>
              </a:xfrm>
              <a:prstGeom prst="rect">
                <a:avLst/>
              </a:prstGeom>
              <a:noFill/>
              <a:ln w="9525">
                <a:noFill/>
                <a:miter lim="800000"/>
                <a:headEnd/>
                <a:tailEnd/>
              </a:ln>
            </p:spPr>
          </p:pic>
          <p:sp>
            <p:nvSpPr>
              <p:cNvPr id="58" name="TextBox 57"/>
              <p:cNvSpPr txBox="1"/>
              <p:nvPr/>
            </p:nvSpPr>
            <p:spPr>
              <a:xfrm>
                <a:off x="6699095" y="3547499"/>
                <a:ext cx="948917"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Servers</a:t>
                </a:r>
              </a:p>
            </p:txBody>
          </p:sp>
          <p:sp>
            <p:nvSpPr>
              <p:cNvPr id="59" name="TextBox 58"/>
              <p:cNvSpPr txBox="1"/>
              <p:nvPr/>
            </p:nvSpPr>
            <p:spPr>
              <a:xfrm>
                <a:off x="9093274" y="3547499"/>
                <a:ext cx="1561117"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Web Servers</a:t>
                </a:r>
              </a:p>
            </p:txBody>
          </p:sp>
          <p:pic>
            <p:nvPicPr>
              <p:cNvPr id="60" name="Rectangle 24597" descr="VPN"/>
              <p:cNvPicPr>
                <a:picLocks noChangeAspect="1" noChangeArrowheads="1"/>
              </p:cNvPicPr>
              <p:nvPr/>
            </p:nvPicPr>
            <p:blipFill>
              <a:blip r:embed="rId4" cstate="print"/>
              <a:srcRect/>
              <a:stretch>
                <a:fillRect/>
              </a:stretch>
            </p:blipFill>
            <p:spPr bwMode="auto">
              <a:xfrm>
                <a:off x="6792223" y="4338750"/>
                <a:ext cx="581977" cy="814132"/>
              </a:xfrm>
              <a:prstGeom prst="rect">
                <a:avLst/>
              </a:prstGeom>
              <a:noFill/>
              <a:ln w="9525">
                <a:noFill/>
                <a:miter lim="800000"/>
                <a:headEnd/>
                <a:tailEnd/>
              </a:ln>
            </p:spPr>
          </p:pic>
          <p:sp>
            <p:nvSpPr>
              <p:cNvPr id="61" name="TextBox 60"/>
              <p:cNvSpPr txBox="1"/>
              <p:nvPr/>
            </p:nvSpPr>
            <p:spPr>
              <a:xfrm>
                <a:off x="6571806" y="5158956"/>
                <a:ext cx="1101967"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DN-App1</a:t>
                </a:r>
              </a:p>
            </p:txBody>
          </p:sp>
          <p:sp>
            <p:nvSpPr>
              <p:cNvPr id="62" name="TextBox 61"/>
              <p:cNvSpPr txBox="1"/>
              <p:nvPr/>
            </p:nvSpPr>
            <p:spPr>
              <a:xfrm>
                <a:off x="8352840" y="5158958"/>
                <a:ext cx="1434454" cy="2478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OTW-IIS-01</a:t>
                </a:r>
              </a:p>
            </p:txBody>
          </p:sp>
          <p:sp>
            <p:nvSpPr>
              <p:cNvPr id="63" name="TextBox 62"/>
              <p:cNvSpPr txBox="1"/>
              <p:nvPr/>
            </p:nvSpPr>
            <p:spPr>
              <a:xfrm>
                <a:off x="9962148" y="5158958"/>
                <a:ext cx="1366957" cy="2478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050" b="1" dirty="0">
                    <a:solidFill>
                      <a:schemeClr val="accent2"/>
                    </a:solidFill>
                    <a:effectLst>
                      <a:outerShdw blurRad="38100" dist="38100" dir="2700000" algn="tl">
                        <a:srgbClr val="000000">
                          <a:alpha val="43137"/>
                        </a:srgbClr>
                      </a:outerShdw>
                    </a:effectLst>
                  </a:rPr>
                  <a:t>OTW-IIS-02</a:t>
                </a:r>
              </a:p>
            </p:txBody>
          </p:sp>
          <p:cxnSp>
            <p:nvCxnSpPr>
              <p:cNvPr id="64" name="Elbow Connector 63"/>
              <p:cNvCxnSpPr>
                <a:stCxn id="46" idx="0"/>
              </p:cNvCxnSpPr>
              <p:nvPr/>
            </p:nvCxnSpPr>
            <p:spPr>
              <a:xfrm rot="5400000" flipH="1" flipV="1">
                <a:off x="7334157" y="391257"/>
                <a:ext cx="104784" cy="4683566"/>
              </a:xfrm>
              <a:prstGeom prst="bentConnector3">
                <a:avLst>
                  <a:gd name="adj1" fmla="val 474576"/>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4747878" y="4104761"/>
                <a:ext cx="5826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6838811" y="4058720"/>
                <a:ext cx="48899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87"/>
              <p:cNvGrpSpPr>
                <a:grpSpLocks/>
              </p:cNvGrpSpPr>
              <p:nvPr/>
            </p:nvGrpSpPr>
            <p:grpSpPr bwMode="auto">
              <a:xfrm>
                <a:off x="8982368" y="3814228"/>
                <a:ext cx="1487694" cy="592192"/>
                <a:chOff x="6188023" y="4307361"/>
                <a:chExt cx="1753131" cy="697837"/>
              </a:xfrm>
            </p:grpSpPr>
            <p:cxnSp>
              <p:nvCxnSpPr>
                <p:cNvPr id="79" name="Straight Connector 78"/>
                <p:cNvCxnSpPr/>
                <p:nvPr/>
              </p:nvCxnSpPr>
              <p:spPr>
                <a:xfrm rot="5400000">
                  <a:off x="6933627" y="4414936"/>
                  <a:ext cx="220763" cy="5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H="1" flipV="1">
                  <a:off x="7063654" y="4127697"/>
                  <a:ext cx="1870" cy="1753131"/>
                </a:xfrm>
                <a:prstGeom prst="bentConnector3">
                  <a:avLst>
                    <a:gd name="adj1" fmla="val 17008284"/>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68"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8725335" y="4497412"/>
                <a:ext cx="543206" cy="514987"/>
              </a:xfrm>
              <a:prstGeom prst="rect">
                <a:avLst/>
              </a:prstGeom>
              <a:noFill/>
              <a:ln w="9525">
                <a:noFill/>
                <a:miter lim="800000"/>
                <a:headEnd/>
                <a:tailEnd/>
              </a:ln>
            </p:spPr>
          </p:pic>
          <p:pic>
            <p:nvPicPr>
              <p:cNvPr id="69"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10201025" y="4495085"/>
                <a:ext cx="543206" cy="514986"/>
              </a:xfrm>
              <a:prstGeom prst="rect">
                <a:avLst/>
              </a:prstGeom>
              <a:noFill/>
              <a:ln w="9525">
                <a:noFill/>
                <a:miter lim="800000"/>
                <a:headEnd/>
                <a:tailEnd/>
              </a:ln>
            </p:spPr>
          </p:pic>
          <p:cxnSp>
            <p:nvCxnSpPr>
              <p:cNvPr id="70" name="Straight Arrow Connector 69"/>
              <p:cNvCxnSpPr/>
              <p:nvPr/>
            </p:nvCxnSpPr>
            <p:spPr>
              <a:xfrm rot="5400000">
                <a:off x="6753079" y="2364706"/>
                <a:ext cx="639819"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5" descr="\\imself-lh-srv-1\desktop$\barryshi\Desktop\images\201_Framework_Green_32.png"/>
              <p:cNvPicPr>
                <a:picLocks noChangeAspect="1" noChangeArrowheads="1"/>
              </p:cNvPicPr>
              <p:nvPr/>
            </p:nvPicPr>
            <p:blipFill>
              <a:blip r:embed="rId9"/>
              <a:srcRect/>
              <a:stretch>
                <a:fillRect/>
              </a:stretch>
            </p:blipFill>
            <p:spPr bwMode="auto">
              <a:xfrm>
                <a:off x="5298549" y="4763121"/>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2" name="Picture 5" descr="\\imself-lh-srv-1\desktop$\barryshi\Desktop\images\201_Framework_Green_32.png"/>
              <p:cNvPicPr>
                <a:picLocks noChangeAspect="1" noChangeArrowheads="1"/>
              </p:cNvPicPr>
              <p:nvPr/>
            </p:nvPicPr>
            <p:blipFill>
              <a:blip r:embed="rId9"/>
              <a:srcRect/>
              <a:stretch>
                <a:fillRect/>
              </a:stretch>
            </p:blipFill>
            <p:spPr bwMode="auto">
              <a:xfrm>
                <a:off x="7185956" y="4790910"/>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3" name="Picture 5" descr="\\imself-lh-srv-1\desktop$\barryshi\Desktop\images\201_Framework_Green_32.png"/>
              <p:cNvPicPr>
                <a:picLocks noChangeAspect="1" noChangeArrowheads="1"/>
              </p:cNvPicPr>
              <p:nvPr/>
            </p:nvPicPr>
            <p:blipFill>
              <a:blip r:embed="rId9"/>
              <a:srcRect/>
              <a:stretch>
                <a:fillRect/>
              </a:stretch>
            </p:blipFill>
            <p:spPr bwMode="auto">
              <a:xfrm>
                <a:off x="5298549"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4" name="Picture 5" descr="\\imself-lh-srv-1\desktop$\barryshi\Desktop\images\201_Framework_Green_32.png"/>
              <p:cNvPicPr>
                <a:picLocks noChangeAspect="1" noChangeArrowheads="1"/>
              </p:cNvPicPr>
              <p:nvPr/>
            </p:nvPicPr>
            <p:blipFill>
              <a:blip r:embed="rId9"/>
              <a:srcRect/>
              <a:stretch>
                <a:fillRect/>
              </a:stretch>
            </p:blipFill>
            <p:spPr bwMode="auto">
              <a:xfrm>
                <a:off x="7196304"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5" name="Picture 5" descr="\\imself-lh-srv-1\desktop$\barryshi\Desktop\images\201_Framework_Green_32.png"/>
              <p:cNvPicPr>
                <a:picLocks noChangeAspect="1" noChangeArrowheads="1"/>
              </p:cNvPicPr>
              <p:nvPr/>
            </p:nvPicPr>
            <p:blipFill>
              <a:blip r:embed="rId9"/>
              <a:srcRect/>
              <a:stretch>
                <a:fillRect/>
              </a:stretch>
            </p:blipFill>
            <p:spPr bwMode="auto">
              <a:xfrm>
                <a:off x="9144040" y="468969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6" name="Picture 5" descr="\\imself-lh-srv-1\desktop$\barryshi\Desktop\images\201_Framework_Green_32.png"/>
              <p:cNvPicPr>
                <a:picLocks noChangeAspect="1" noChangeArrowheads="1"/>
              </p:cNvPicPr>
              <p:nvPr/>
            </p:nvPicPr>
            <p:blipFill>
              <a:blip r:embed="rId9"/>
              <a:srcRect/>
              <a:stretch>
                <a:fillRect/>
              </a:stretch>
            </p:blipFill>
            <p:spPr bwMode="auto">
              <a:xfrm>
                <a:off x="10638794" y="4700142"/>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7" name="Picture 5" descr="\\imself-lh-srv-1\desktop$\barryshi\Desktop\images\201_Framework_Green_32.png"/>
              <p:cNvPicPr>
                <a:picLocks noChangeAspect="1" noChangeArrowheads="1"/>
              </p:cNvPicPr>
              <p:nvPr/>
            </p:nvPicPr>
            <p:blipFill>
              <a:blip r:embed="rId9"/>
              <a:srcRect/>
              <a:stretch>
                <a:fillRect/>
              </a:stretch>
            </p:blipFill>
            <p:spPr bwMode="auto">
              <a:xfrm>
                <a:off x="9836616" y="3139199"/>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8" name="Picture 5" descr="\\imself-lh-srv-1\desktop$\barryshi\Desktop\images\201_Framework_Green_32.png"/>
              <p:cNvPicPr>
                <a:picLocks noChangeAspect="1" noChangeArrowheads="1"/>
              </p:cNvPicPr>
              <p:nvPr/>
            </p:nvPicPr>
            <p:blipFill>
              <a:blip r:embed="rId9"/>
              <a:srcRect/>
              <a:stretch>
                <a:fillRect/>
              </a:stretch>
            </p:blipFill>
            <p:spPr bwMode="auto">
              <a:xfrm>
                <a:off x="7338643" y="1347808"/>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grpSp>
        <p:pic>
          <p:nvPicPr>
            <p:cNvPr id="37"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6341991" y="2227501"/>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38"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8306893" y="4448129"/>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42"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7835097" y="3406647"/>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grpSp>
      <p:pic>
        <p:nvPicPr>
          <p:cNvPr id="82" name="Picture 81" descr="gates.png"/>
          <p:cNvPicPr>
            <a:picLocks noChangeAspect="1"/>
          </p:cNvPicPr>
          <p:nvPr/>
        </p:nvPicPr>
        <p:blipFill>
          <a:blip r:embed="rId11"/>
          <a:stretch>
            <a:fillRect/>
          </a:stretch>
        </p:blipFill>
        <p:spPr>
          <a:xfrm>
            <a:off x="524440" y="5055511"/>
            <a:ext cx="1544237" cy="106141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61776" y="2014795"/>
            <a:ext cx="4400374" cy="3603488"/>
            <a:chOff x="576072" y="1962043"/>
            <a:chExt cx="4837176" cy="3849672"/>
          </a:xfrm>
        </p:grpSpPr>
        <p:sp>
          <p:nvSpPr>
            <p:cNvPr id="8" name="Rounded Rectangle 7"/>
            <p:cNvSpPr/>
            <p:nvPr/>
          </p:nvSpPr>
          <p:spPr>
            <a:xfrm>
              <a:off x="576072" y="1962043"/>
              <a:ext cx="4837176" cy="3849672"/>
            </a:xfrm>
            <a:prstGeom prst="roundRect">
              <a:avLst>
                <a:gd name="adj" fmla="val 621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marL="344488" lvl="1" indent="-233363">
                <a:lnSpc>
                  <a:spcPct val="90000"/>
                </a:lnSpc>
                <a:spcAft>
                  <a:spcPts val="1200"/>
                </a:spcAft>
                <a:buSzPct val="80000"/>
                <a:buBlip>
                  <a:blip r:embed="rId3"/>
                </a:buBlip>
                <a:defRPr/>
              </a:pPr>
              <a:r>
                <a:rPr lang="en-US" dirty="0" smtClean="0">
                  <a:solidFill>
                    <a:schemeClr val="tx1"/>
                  </a:solidFill>
                </a:rPr>
                <a:t>Workload and application aware resource optimization</a:t>
              </a:r>
            </a:p>
            <a:p>
              <a:pPr marL="344488" lvl="1" indent="-233363">
                <a:lnSpc>
                  <a:spcPct val="90000"/>
                </a:lnSpc>
                <a:spcAft>
                  <a:spcPts val="1200"/>
                </a:spcAft>
                <a:buSzPct val="80000"/>
                <a:buBlip>
                  <a:blip r:embed="rId3"/>
                </a:buBlip>
                <a:defRPr/>
              </a:pPr>
              <a:r>
                <a:rPr lang="en-US" dirty="0" smtClean="0">
                  <a:solidFill>
                    <a:schemeClr val="tx1"/>
                  </a:solidFill>
                </a:rPr>
                <a:t>Extensible through the Operations Manager 2007 MP framework </a:t>
              </a:r>
            </a:p>
            <a:p>
              <a:pPr marL="344488" lvl="1" indent="-233363">
                <a:lnSpc>
                  <a:spcPct val="90000"/>
                </a:lnSpc>
                <a:spcAft>
                  <a:spcPts val="1200"/>
                </a:spcAft>
                <a:buSzPct val="80000"/>
                <a:buBlip>
                  <a:blip r:embed="rId3"/>
                </a:buBlip>
                <a:defRPr/>
              </a:pPr>
              <a:r>
                <a:rPr lang="en-US" dirty="0" smtClean="0">
                  <a:solidFill>
                    <a:schemeClr val="tx1"/>
                  </a:solidFill>
                </a:rPr>
                <a:t>Create policies that VMM acts upon tips automatically or manually</a:t>
              </a:r>
            </a:p>
            <a:p>
              <a:pPr marL="344488" lvl="1" indent="-233363">
                <a:lnSpc>
                  <a:spcPct val="90000"/>
                </a:lnSpc>
                <a:spcAft>
                  <a:spcPts val="1200"/>
                </a:spcAft>
                <a:buSzPct val="80000"/>
                <a:buBlip>
                  <a:blip r:embed="rId3"/>
                </a:buBlip>
                <a:defRPr/>
              </a:pPr>
              <a:r>
                <a:rPr lang="en-US" dirty="0" smtClean="0">
                  <a:solidFill>
                    <a:schemeClr val="tx1"/>
                  </a:solidFill>
                </a:rPr>
                <a:t>Minimize downtime and accelerating time to resolution</a:t>
              </a:r>
            </a:p>
            <a:p>
              <a:pPr marL="344488" lvl="1" indent="-233363">
                <a:lnSpc>
                  <a:spcPct val="90000"/>
                </a:lnSpc>
                <a:spcAft>
                  <a:spcPts val="1200"/>
                </a:spcAft>
                <a:buSzPct val="80000"/>
                <a:buBlip>
                  <a:blip r:embed="rId3"/>
                </a:buBlip>
                <a:defRPr/>
              </a:pPr>
              <a:r>
                <a:rPr lang="en-US" dirty="0" smtClean="0">
                  <a:solidFill>
                    <a:schemeClr val="tx1"/>
                  </a:solidFill>
                </a:rPr>
                <a:t>Enables partners to deliver value add to our mutual customers</a:t>
              </a:r>
            </a:p>
          </p:txBody>
        </p:sp>
        <p:sp>
          <p:nvSpPr>
            <p:cNvPr id="9" name="Rounded Rectangle 8"/>
            <p:cNvSpPr/>
            <p:nvPr/>
          </p:nvSpPr>
          <p:spPr>
            <a:xfrm>
              <a:off x="620398" y="2017893"/>
              <a:ext cx="4755921" cy="640080"/>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5" name="Title 4"/>
          <p:cNvSpPr>
            <a:spLocks noGrp="1"/>
          </p:cNvSpPr>
          <p:nvPr>
            <p:ph type="title"/>
          </p:nvPr>
        </p:nvSpPr>
        <p:spPr>
          <a:xfrm>
            <a:off x="457199" y="640079"/>
            <a:ext cx="8537331" cy="914400"/>
          </a:xfrm>
        </p:spPr>
        <p:txBody>
          <a:bodyPr>
            <a:noAutofit/>
          </a:bodyPr>
          <a:lstStyle/>
          <a:p>
            <a:r>
              <a:rPr lang="en-US" sz="4000" dirty="0" smtClean="0"/>
              <a:t>Performance And Resource Optimization (PRO) </a:t>
            </a:r>
            <a:endParaRPr lang="en-US" sz="4000" dirty="0"/>
          </a:p>
        </p:txBody>
      </p:sp>
      <p:pic>
        <p:nvPicPr>
          <p:cNvPr id="7" name="Picture 6" descr="PRO-Tips---NEW---VMSummary.png"/>
          <p:cNvPicPr>
            <a:picLocks noChangeAspect="1"/>
          </p:cNvPicPr>
          <p:nvPr/>
        </p:nvPicPr>
        <p:blipFill>
          <a:blip r:embed="rId4"/>
          <a:srcRect l="1084" t="1471" r="1403" b="1764"/>
          <a:stretch>
            <a:fillRect/>
          </a:stretch>
        </p:blipFill>
        <p:spPr>
          <a:xfrm>
            <a:off x="4937799" y="2296374"/>
            <a:ext cx="3745870" cy="3000751"/>
          </a:xfrm>
          <a:prstGeom prst="rect">
            <a:avLst/>
          </a:prstGeom>
          <a:noFill/>
          <a:effectLst>
            <a:outerShdw blurRad="304800" dist="38100" dir="2700000" algn="tl" rotWithShape="0">
              <a:prstClr val="black">
                <a:alpha val="40000"/>
              </a:prstClr>
            </a:outerShdw>
            <a:reflection blurRad="6350" stA="52000" endA="300" endPos="35000" dir="5400000" sy="-100000" algn="bl" rotWithShape="0"/>
          </a:effectLst>
          <a:scene3d>
            <a:camera prst="perspectiveHeroicExtremeLeftFacing" fov="4500000">
              <a:rot lat="0" lon="1200000" rev="21300000"/>
            </a:camera>
            <a:lightRig rig="threePt" dir="t"/>
          </a:scene3d>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1|1|1|1"/>
</p:tagLst>
</file>

<file path=ppt/tags/tag2.xml><?xml version="1.0" encoding="utf-8"?>
<p:tagLst xmlns:a="http://schemas.openxmlformats.org/drawingml/2006/main" xmlns:r="http://schemas.openxmlformats.org/officeDocument/2006/relationships" xmlns:p="http://schemas.openxmlformats.org/presentationml/2006/main">
  <p:tag name="TIMING" val="|1.9|1.4|3.5|35|87|101|73.9"/>
</p:tagLst>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79D3FA92-9314-4290-B9D0-1B0EA3AFF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Shades of Blue - Microsoft India DPE</Template>
  <TotalTime>191</TotalTime>
  <Words>1638</Words>
  <Application>Microsoft Office PowerPoint</Application>
  <PresentationFormat>On-screen Show (4:3)</PresentationFormat>
  <Paragraphs>365</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Shades of Blue - Microsoft India DPE</vt:lpstr>
      <vt:lpstr>Physical / Virtual Server Management</vt:lpstr>
      <vt:lpstr>Data Center Management</vt:lpstr>
      <vt:lpstr>Microsoft Virtualization From the datacenter to the desktop</vt:lpstr>
      <vt:lpstr>System Center Solutions People, process, &amp; technology</vt:lpstr>
      <vt:lpstr>Managing The Server Lifecycle </vt:lpstr>
      <vt:lpstr>A Centralized, Heterogeneous Management  Solution For The Virtual Datacenter</vt:lpstr>
      <vt:lpstr>VMM 2008 Architecture</vt:lpstr>
      <vt:lpstr>End To End Monitoring  Proactive platform, application and service-level monitoring</vt:lpstr>
      <vt:lpstr>Performance And Resource Optimization (PRO) </vt:lpstr>
      <vt:lpstr>Performance And Resource Optimization (PRO)</vt:lpstr>
      <vt:lpstr>Configuration Management Automated provisioning and server consolidation through virtualization</vt:lpstr>
      <vt:lpstr>Offline Virtual Machine Servicing Solution Accelerator</vt:lpstr>
      <vt:lpstr>Offline VM Patching</vt:lpstr>
      <vt:lpstr>Data Protection And Recovery Backup &amp; restore and business continuity through virtualization mgmt</vt:lpstr>
      <vt:lpstr>Slide 15</vt:lpstr>
      <vt:lpstr>Hyper-V Host-based Protection</vt:lpstr>
      <vt:lpstr>Disaster Recovery Staging</vt:lpstr>
      <vt:lpstr>Demonstration</vt:lpstr>
      <vt:lpstr>Server Management Suite Enterprise</vt:lpstr>
      <vt:lpstr>Server Management Capabilities</vt:lpstr>
      <vt:lpstr>Unlimited Virtualization With Datacenter</vt:lpstr>
      <vt:lpstr>Microsoft Server Virtualization Solution</vt:lpstr>
      <vt:lpstr>Resources</vt:lpstr>
      <vt:lpstr>Feedback / QnA</vt:lpstr>
      <vt:lpstr>Contact </vt:lpstr>
      <vt:lpstr>Slide 26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Session Sub Title (optional)</dc:title>
  <dc:subject>Launch Wave 2008</dc:subject>
  <dc:creator>Pandurang Nayak</dc:creator>
  <cp:keywords>VS 2008, WPF, Smart Clients</cp:keywords>
  <dc:description>Heroes Happen Here</dc:description>
  <cp:lastModifiedBy>Ramakrishnan </cp:lastModifiedBy>
  <cp:revision>32</cp:revision>
  <dcterms:created xsi:type="dcterms:W3CDTF">2008-09-07T12:01:04Z</dcterms:created>
  <dcterms:modified xsi:type="dcterms:W3CDTF">2008-09-18T04:42:23Z</dcterms:modified>
  <cp:version>1</cp:version>
</cp:coreProperties>
</file>