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Lst>
  <p:notesMasterIdLst>
    <p:notesMasterId r:id="rId22"/>
  </p:notesMasterIdLst>
  <p:handoutMasterIdLst>
    <p:handoutMasterId r:id="rId23"/>
  </p:handoutMasterIdLst>
  <p:sldIdLst>
    <p:sldId id="256" r:id="rId5"/>
    <p:sldId id="277" r:id="rId6"/>
    <p:sldId id="265" r:id="rId7"/>
    <p:sldId id="292" r:id="rId8"/>
    <p:sldId id="294" r:id="rId9"/>
    <p:sldId id="267" r:id="rId10"/>
    <p:sldId id="290" r:id="rId11"/>
    <p:sldId id="295" r:id="rId12"/>
    <p:sldId id="297" r:id="rId13"/>
    <p:sldId id="298" r:id="rId14"/>
    <p:sldId id="304" r:id="rId15"/>
    <p:sldId id="305" r:id="rId16"/>
    <p:sldId id="306" r:id="rId17"/>
    <p:sldId id="309" r:id="rId18"/>
    <p:sldId id="287" r:id="rId19"/>
    <p:sldId id="307" r:id="rId20"/>
    <p:sldId id="259" r:id="rId21"/>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458"/>
    <a:srgbClr val="070B2F"/>
    <a:srgbClr val="FFFE00"/>
    <a:srgbClr val="96A66E"/>
    <a:srgbClr val="F6AE1E"/>
    <a:srgbClr val="0099FF"/>
    <a:srgbClr val="FFFFFF"/>
    <a:srgbClr val="C0C0C0"/>
    <a:srgbClr val="FF3300"/>
    <a:srgbClr val="9F9F9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389" autoAdjust="0"/>
    <p:restoredTop sz="88860" autoAdjust="0"/>
  </p:normalViewPr>
  <p:slideViewPr>
    <p:cSldViewPr>
      <p:cViewPr varScale="1">
        <p:scale>
          <a:sx n="66" d="100"/>
          <a:sy n="66" d="100"/>
        </p:scale>
        <p:origin x="-708" y="-96"/>
      </p:cViewPr>
      <p:guideLst>
        <p:guide orient="horz" pos="144"/>
        <p:guide orient="horz" pos="912"/>
        <p:guide orient="horz" pos="1484"/>
        <p:guide orient="horz" pos="1200"/>
        <p:guide orient="horz" pos="2736"/>
        <p:guide orient="horz" pos="4319"/>
        <p:guide pos="2880"/>
        <p:guide pos="240"/>
        <p:guide pos="460"/>
        <p:guide pos="5520"/>
        <p:guide pos="863"/>
        <p:guide pos="5299"/>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85" d="100"/>
          <a:sy n="85" d="100"/>
        </p:scale>
        <p:origin x="-3244" y="-103"/>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7B2E2E-8C6D-45A9-AF1A-334BFDFE1C60}" type="doc">
      <dgm:prSet loTypeId="urn:microsoft.com/office/officeart/2005/8/layout/bList2" loCatId="list" qsTypeId="urn:microsoft.com/office/officeart/2005/8/quickstyle/3d1" qsCatId="3D" csTypeId="urn:microsoft.com/office/officeart/2005/8/colors/colorful1" csCatId="colorful" phldr="1"/>
      <dgm:spPr/>
      <dgm:t>
        <a:bodyPr/>
        <a:lstStyle/>
        <a:p>
          <a:endParaRPr lang="en-US"/>
        </a:p>
      </dgm:t>
    </dgm:pt>
    <dgm:pt modelId="{C092D9A1-4651-4F78-B1A7-D94000EB0E78}">
      <dgm:prSet custT="1"/>
      <dgm:spPr>
        <a:xfrm>
          <a:off x="579" y="2781593"/>
          <a:ext cx="5578156" cy="1175739"/>
        </a:xfrm>
        <a:gradFill rotWithShape="0">
          <a:gsLst>
            <a:gs pos="0">
              <a:srgbClr val="3497AE">
                <a:hueOff val="0"/>
                <a:satOff val="0"/>
                <a:lumOff val="0"/>
                <a:alphaOff val="0"/>
                <a:shade val="15000"/>
                <a:satMod val="180000"/>
              </a:srgbClr>
            </a:gs>
            <a:gs pos="50000">
              <a:srgbClr val="3497AE">
                <a:hueOff val="0"/>
                <a:satOff val="0"/>
                <a:lumOff val="0"/>
                <a:alphaOff val="0"/>
                <a:shade val="45000"/>
                <a:satMod val="170000"/>
              </a:srgbClr>
            </a:gs>
            <a:gs pos="70000">
              <a:srgbClr val="3497AE">
                <a:hueOff val="0"/>
                <a:satOff val="0"/>
                <a:lumOff val="0"/>
                <a:alphaOff val="0"/>
                <a:tint val="99000"/>
                <a:shade val="65000"/>
                <a:satMod val="155000"/>
              </a:srgbClr>
            </a:gs>
            <a:gs pos="100000">
              <a:srgbClr val="3497AE">
                <a:hueOff val="0"/>
                <a:satOff val="0"/>
                <a:lumOff val="0"/>
                <a:alphaOff val="0"/>
                <a:tint val="95500"/>
                <a:shade val="100000"/>
                <a:satMod val="155000"/>
              </a:srgbClr>
            </a:gs>
          </a:gsLst>
          <a:lin ang="16200000" scaled="0"/>
        </a:gradFill>
        <a:ln w="9525" cap="flat" cmpd="sng" algn="ctr">
          <a:solidFill>
            <a:srgbClr val="3497AE">
              <a:hueOff val="0"/>
              <a:satOff val="0"/>
              <a:lumOff val="0"/>
              <a:alphaOff val="0"/>
            </a:srgb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rtl="0"/>
          <a:r>
            <a:rPr lang="en-US" sz="2800" dirty="0" smtClean="0">
              <a:solidFill>
                <a:srgbClr val="FFFFFF"/>
              </a:solidFill>
              <a:latin typeface="Segoe"/>
              <a:ea typeface="+mn-ea"/>
              <a:cs typeface="+mn-cs"/>
            </a:rPr>
            <a:t>Improvements</a:t>
          </a:r>
          <a:endParaRPr lang="en-US" sz="2800" dirty="0">
            <a:solidFill>
              <a:srgbClr val="5F5F5F"/>
            </a:solidFill>
            <a:latin typeface="Segoe"/>
            <a:ea typeface="+mn-ea"/>
            <a:cs typeface="+mn-cs"/>
          </a:endParaRPr>
        </a:p>
      </dgm:t>
    </dgm:pt>
    <dgm:pt modelId="{94652A9E-579E-46AB-BDDE-87C77B7BAAC8}" type="parTrans" cxnId="{78B7DE66-D2F5-4E52-BE5F-3B270CB8F301}">
      <dgm:prSet/>
      <dgm:spPr/>
      <dgm:t>
        <a:bodyPr/>
        <a:lstStyle/>
        <a:p>
          <a:endParaRPr lang="en-US" sz="1600"/>
        </a:p>
      </dgm:t>
    </dgm:pt>
    <dgm:pt modelId="{B00D037A-26FE-4645-B4BF-4FF7E1ABF898}" type="sibTrans" cxnId="{78B7DE66-D2F5-4E52-BE5F-3B270CB8F301}">
      <dgm:prSet/>
      <dgm:spPr/>
      <dgm:t>
        <a:bodyPr/>
        <a:lstStyle/>
        <a:p>
          <a:endParaRPr lang="en-US" sz="1600"/>
        </a:p>
      </dgm:t>
    </dgm:pt>
    <dgm:pt modelId="{84794854-45BA-4668-8DD0-B5EE8A3DE797}">
      <dgm:prSet custT="1"/>
      <dgm:spPr>
        <a:xfrm>
          <a:off x="198101" y="47316"/>
          <a:ext cx="5183112" cy="2734276"/>
        </a:xfrm>
        <a:solidFill>
          <a:srgbClr val="5F5F5F">
            <a:alpha val="90000"/>
            <a:hueOff val="0"/>
            <a:satOff val="0"/>
            <a:lumOff val="0"/>
            <a:alphaOff val="0"/>
          </a:srgbClr>
        </a:solidFill>
        <a:ln w="9525" cap="flat" cmpd="sng" algn="ctr">
          <a:solidFill>
            <a:srgbClr val="3497AE">
              <a:hueOff val="0"/>
              <a:satOff val="0"/>
              <a:lumOff val="0"/>
              <a:alphaOff val="0"/>
            </a:srgb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gm:spPr>
      <dgm:t>
        <a:bodyPr/>
        <a:lstStyle/>
        <a:p>
          <a:pPr rtl="0"/>
          <a:r>
            <a:rPr lang="en-US" sz="2000" dirty="0" smtClean="0">
              <a:solidFill>
                <a:srgbClr val="FFFFFF"/>
              </a:solidFill>
              <a:latin typeface="Segoe"/>
              <a:ea typeface="+mn-ea"/>
              <a:cs typeface="+mn-cs"/>
            </a:rPr>
            <a:t>PnP Device Redirection Framework</a:t>
          </a:r>
          <a:endParaRPr lang="en-US" sz="2000" dirty="0">
            <a:solidFill>
              <a:srgbClr val="FFFFFF"/>
            </a:solidFill>
            <a:latin typeface="Segoe"/>
            <a:ea typeface="+mn-ea"/>
            <a:cs typeface="+mn-cs"/>
          </a:endParaRPr>
        </a:p>
      </dgm:t>
    </dgm:pt>
    <dgm:pt modelId="{07A7CA1A-193A-4484-A353-1A978E3B4465}" type="parTrans" cxnId="{58496FCF-5821-4C0A-880C-1E811C5F3059}">
      <dgm:prSet/>
      <dgm:spPr/>
      <dgm:t>
        <a:bodyPr/>
        <a:lstStyle/>
        <a:p>
          <a:endParaRPr lang="en-US" sz="1600"/>
        </a:p>
      </dgm:t>
    </dgm:pt>
    <dgm:pt modelId="{7FDB3E8A-C6AC-4B9B-B573-2EBADFFD5EFA}" type="sibTrans" cxnId="{58496FCF-5821-4C0A-880C-1E811C5F3059}">
      <dgm:prSet/>
      <dgm:spPr/>
      <dgm:t>
        <a:bodyPr/>
        <a:lstStyle/>
        <a:p>
          <a:endParaRPr lang="en-US" sz="1600"/>
        </a:p>
      </dgm:t>
    </dgm:pt>
    <dgm:pt modelId="{88C4D7B4-042C-4370-99A2-662493A4AB12}">
      <dgm:prSet custT="1"/>
      <dgm:spPr>
        <a:xfrm>
          <a:off x="5896346" y="2781593"/>
          <a:ext cx="4527233" cy="1175739"/>
        </a:xfrm>
        <a:gradFill rotWithShape="0">
          <a:gsLst>
            <a:gs pos="0">
              <a:srgbClr val="DF8045">
                <a:hueOff val="0"/>
                <a:satOff val="0"/>
                <a:lumOff val="0"/>
                <a:alphaOff val="0"/>
                <a:shade val="15000"/>
                <a:satMod val="180000"/>
              </a:srgbClr>
            </a:gs>
            <a:gs pos="50000">
              <a:srgbClr val="DF8045">
                <a:hueOff val="0"/>
                <a:satOff val="0"/>
                <a:lumOff val="0"/>
                <a:alphaOff val="0"/>
                <a:shade val="45000"/>
                <a:satMod val="170000"/>
              </a:srgbClr>
            </a:gs>
            <a:gs pos="70000">
              <a:srgbClr val="DF8045">
                <a:hueOff val="0"/>
                <a:satOff val="0"/>
                <a:lumOff val="0"/>
                <a:alphaOff val="0"/>
                <a:tint val="99000"/>
                <a:shade val="65000"/>
                <a:satMod val="155000"/>
              </a:srgbClr>
            </a:gs>
            <a:gs pos="100000">
              <a:srgbClr val="DF8045">
                <a:hueOff val="0"/>
                <a:satOff val="0"/>
                <a:lumOff val="0"/>
                <a:alphaOff val="0"/>
                <a:tint val="95500"/>
                <a:shade val="100000"/>
                <a:satMod val="155000"/>
              </a:srgbClr>
            </a:gs>
          </a:gsLst>
          <a:lin ang="16200000" scaled="0"/>
        </a:gradFill>
        <a:ln w="9525" cap="flat" cmpd="sng" algn="ctr">
          <a:solidFill>
            <a:srgbClr val="DF8045">
              <a:hueOff val="0"/>
              <a:satOff val="0"/>
              <a:lumOff val="0"/>
              <a:alphaOff val="0"/>
            </a:srgb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rtl="0"/>
          <a:r>
            <a:rPr lang="en-US" sz="2800" dirty="0" smtClean="0">
              <a:solidFill>
                <a:srgbClr val="FFFFFF"/>
              </a:solidFill>
              <a:latin typeface="Segoe"/>
              <a:ea typeface="+mn-ea"/>
              <a:cs typeface="+mn-cs"/>
            </a:rPr>
            <a:t>Features </a:t>
          </a:r>
          <a:endParaRPr lang="en-US" sz="2800" dirty="0">
            <a:solidFill>
              <a:srgbClr val="FFFFFF"/>
            </a:solidFill>
            <a:latin typeface="Segoe"/>
            <a:ea typeface="+mn-ea"/>
            <a:cs typeface="+mn-cs"/>
          </a:endParaRPr>
        </a:p>
      </dgm:t>
    </dgm:pt>
    <dgm:pt modelId="{4F2BEC43-F548-4E08-9234-51D421A7136F}" type="parTrans" cxnId="{FA4BA2F5-DE77-489D-9744-521231C4B095}">
      <dgm:prSet/>
      <dgm:spPr/>
      <dgm:t>
        <a:bodyPr/>
        <a:lstStyle/>
        <a:p>
          <a:endParaRPr lang="en-US" sz="1600"/>
        </a:p>
      </dgm:t>
    </dgm:pt>
    <dgm:pt modelId="{C364C018-A9E1-43EE-9B61-AC29B0E5A637}" type="sibTrans" cxnId="{FA4BA2F5-DE77-489D-9744-521231C4B095}">
      <dgm:prSet/>
      <dgm:spPr/>
      <dgm:t>
        <a:bodyPr/>
        <a:lstStyle/>
        <a:p>
          <a:endParaRPr lang="en-US" sz="1600"/>
        </a:p>
      </dgm:t>
    </dgm:pt>
    <dgm:pt modelId="{5DDEF07E-F684-485F-AC62-F03AA4A8AC0F}">
      <dgm:prSet custT="1"/>
      <dgm:spPr>
        <a:xfrm>
          <a:off x="5980373" y="47316"/>
          <a:ext cx="4359179" cy="2734276"/>
        </a:xfrm>
        <a:solidFill>
          <a:srgbClr val="5F5F5F">
            <a:alpha val="90000"/>
            <a:hueOff val="0"/>
            <a:satOff val="0"/>
            <a:lumOff val="0"/>
            <a:alphaOff val="0"/>
          </a:srgbClr>
        </a:solidFill>
        <a:ln w="9525" cap="flat" cmpd="sng" algn="ctr">
          <a:solidFill>
            <a:srgbClr val="DF8045">
              <a:hueOff val="0"/>
              <a:satOff val="0"/>
              <a:lumOff val="0"/>
              <a:alphaOff val="0"/>
            </a:srgb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gm:spPr>
      <dgm:t>
        <a:bodyPr/>
        <a:lstStyle/>
        <a:p>
          <a:pPr rtl="0"/>
          <a:r>
            <a:rPr lang="en-US" sz="2000" dirty="0" smtClean="0">
              <a:solidFill>
                <a:srgbClr val="FFFFFF"/>
              </a:solidFill>
              <a:latin typeface="Segoe"/>
              <a:ea typeface="+mn-ea"/>
              <a:cs typeface="+mn-cs"/>
            </a:rPr>
            <a:t>TS Remote App™</a:t>
          </a:r>
          <a:endParaRPr lang="en-US" sz="2000" dirty="0">
            <a:solidFill>
              <a:srgbClr val="FFFFFF"/>
            </a:solidFill>
            <a:latin typeface="Segoe"/>
            <a:ea typeface="+mn-ea"/>
            <a:cs typeface="+mn-cs"/>
          </a:endParaRPr>
        </a:p>
      </dgm:t>
    </dgm:pt>
    <dgm:pt modelId="{60001965-AEFD-4F2A-8657-C96E2A74CDC7}" type="parTrans" cxnId="{594CA96F-A135-485B-852E-B8BCB89C3A12}">
      <dgm:prSet/>
      <dgm:spPr/>
      <dgm:t>
        <a:bodyPr/>
        <a:lstStyle/>
        <a:p>
          <a:endParaRPr lang="en-US" sz="1600"/>
        </a:p>
      </dgm:t>
    </dgm:pt>
    <dgm:pt modelId="{A2113CF1-E12B-462B-8E83-5DAF215DA9C0}" type="sibTrans" cxnId="{594CA96F-A135-485B-852E-B8BCB89C3A12}">
      <dgm:prSet/>
      <dgm:spPr/>
      <dgm:t>
        <a:bodyPr/>
        <a:lstStyle/>
        <a:p>
          <a:endParaRPr lang="en-US" sz="1600"/>
        </a:p>
      </dgm:t>
    </dgm:pt>
    <dgm:pt modelId="{97D76DC0-366D-48E8-85E6-B3FE5AEC6FEE}">
      <dgm:prSet custT="1"/>
      <dgm:spPr>
        <a:xfrm>
          <a:off x="5980373" y="47316"/>
          <a:ext cx="4359179" cy="2734276"/>
        </a:xfrm>
        <a:solidFill>
          <a:srgbClr val="5F5F5F">
            <a:alpha val="90000"/>
            <a:hueOff val="0"/>
            <a:satOff val="0"/>
            <a:lumOff val="0"/>
            <a:alphaOff val="0"/>
          </a:srgbClr>
        </a:solidFill>
        <a:ln w="9525" cap="flat" cmpd="sng" algn="ctr">
          <a:solidFill>
            <a:srgbClr val="DF8045">
              <a:hueOff val="0"/>
              <a:satOff val="0"/>
              <a:lumOff val="0"/>
              <a:alphaOff val="0"/>
            </a:srgb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gm:spPr>
      <dgm:t>
        <a:bodyPr/>
        <a:lstStyle/>
        <a:p>
          <a:pPr rtl="0"/>
          <a:r>
            <a:rPr lang="en-US" sz="2000" dirty="0" smtClean="0">
              <a:solidFill>
                <a:srgbClr val="FFFFFF"/>
              </a:solidFill>
              <a:latin typeface="Segoe"/>
              <a:ea typeface="+mn-ea"/>
              <a:cs typeface="+mn-cs"/>
            </a:rPr>
            <a:t>TS Gateway</a:t>
          </a:r>
          <a:endParaRPr lang="en-US" sz="2000" dirty="0">
            <a:solidFill>
              <a:srgbClr val="FFFFFF"/>
            </a:solidFill>
            <a:latin typeface="Segoe"/>
            <a:ea typeface="+mn-ea"/>
            <a:cs typeface="+mn-cs"/>
          </a:endParaRPr>
        </a:p>
      </dgm:t>
    </dgm:pt>
    <dgm:pt modelId="{FB44586E-2208-477D-AE8A-5AD6437A8D61}" type="parTrans" cxnId="{31A87096-B6D5-4351-AF3E-E2F42CAC3F56}">
      <dgm:prSet/>
      <dgm:spPr/>
      <dgm:t>
        <a:bodyPr/>
        <a:lstStyle/>
        <a:p>
          <a:endParaRPr lang="en-US" sz="1600"/>
        </a:p>
      </dgm:t>
    </dgm:pt>
    <dgm:pt modelId="{41AE39AE-8272-4B25-80E0-24C5057EED1D}" type="sibTrans" cxnId="{31A87096-B6D5-4351-AF3E-E2F42CAC3F56}">
      <dgm:prSet/>
      <dgm:spPr/>
      <dgm:t>
        <a:bodyPr/>
        <a:lstStyle/>
        <a:p>
          <a:endParaRPr lang="en-US" sz="1600"/>
        </a:p>
      </dgm:t>
    </dgm:pt>
    <dgm:pt modelId="{F628F41B-E4DF-43FB-8135-FB1A824CE5B6}">
      <dgm:prSet custT="1"/>
      <dgm:spPr>
        <a:xfrm>
          <a:off x="5980373" y="47316"/>
          <a:ext cx="4359179" cy="2734276"/>
        </a:xfrm>
        <a:solidFill>
          <a:srgbClr val="5F5F5F">
            <a:alpha val="90000"/>
            <a:hueOff val="0"/>
            <a:satOff val="0"/>
            <a:lumOff val="0"/>
            <a:alphaOff val="0"/>
          </a:srgbClr>
        </a:solidFill>
        <a:ln w="9525" cap="flat" cmpd="sng" algn="ctr">
          <a:solidFill>
            <a:srgbClr val="DF8045">
              <a:hueOff val="0"/>
              <a:satOff val="0"/>
              <a:lumOff val="0"/>
              <a:alphaOff val="0"/>
            </a:srgb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gm:spPr>
      <dgm:t>
        <a:bodyPr/>
        <a:lstStyle/>
        <a:p>
          <a:pPr rtl="0"/>
          <a:r>
            <a:rPr lang="en-US" sz="2000" dirty="0" smtClean="0">
              <a:solidFill>
                <a:srgbClr val="FFFFFF"/>
              </a:solidFill>
              <a:latin typeface="Segoe"/>
              <a:ea typeface="+mn-ea"/>
              <a:cs typeface="+mn-cs"/>
            </a:rPr>
            <a:t>TS Web Access</a:t>
          </a:r>
          <a:endParaRPr lang="en-US" sz="2000" dirty="0">
            <a:solidFill>
              <a:srgbClr val="FFFFFF"/>
            </a:solidFill>
            <a:latin typeface="Segoe"/>
            <a:ea typeface="+mn-ea"/>
            <a:cs typeface="+mn-cs"/>
          </a:endParaRPr>
        </a:p>
      </dgm:t>
    </dgm:pt>
    <dgm:pt modelId="{B52DC4C4-0521-4F93-AC8C-7023374BEEB9}" type="parTrans" cxnId="{C833B72F-0175-4CC0-B37D-037FE070E292}">
      <dgm:prSet/>
      <dgm:spPr/>
      <dgm:t>
        <a:bodyPr/>
        <a:lstStyle/>
        <a:p>
          <a:endParaRPr lang="en-US" sz="1600"/>
        </a:p>
      </dgm:t>
    </dgm:pt>
    <dgm:pt modelId="{1CE8FC65-213B-4512-9301-F3C16E1450B6}" type="sibTrans" cxnId="{C833B72F-0175-4CC0-B37D-037FE070E292}">
      <dgm:prSet/>
      <dgm:spPr/>
      <dgm:t>
        <a:bodyPr/>
        <a:lstStyle/>
        <a:p>
          <a:endParaRPr lang="en-US" sz="1600"/>
        </a:p>
      </dgm:t>
    </dgm:pt>
    <dgm:pt modelId="{129D1612-0D20-460D-93A5-37DD469934E8}">
      <dgm:prSet custT="1"/>
      <dgm:spPr>
        <a:xfrm>
          <a:off x="5980373" y="47316"/>
          <a:ext cx="4359179" cy="2734276"/>
        </a:xfrm>
        <a:solidFill>
          <a:srgbClr val="5F5F5F">
            <a:alpha val="90000"/>
            <a:hueOff val="0"/>
            <a:satOff val="0"/>
            <a:lumOff val="0"/>
            <a:alphaOff val="0"/>
          </a:srgbClr>
        </a:solidFill>
        <a:ln w="9525" cap="flat" cmpd="sng" algn="ctr">
          <a:solidFill>
            <a:srgbClr val="DF8045">
              <a:hueOff val="0"/>
              <a:satOff val="0"/>
              <a:lumOff val="0"/>
              <a:alphaOff val="0"/>
            </a:srgb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gm:spPr>
      <dgm:t>
        <a:bodyPr/>
        <a:lstStyle/>
        <a:p>
          <a:pPr rtl="0"/>
          <a:r>
            <a:rPr lang="en-US" sz="2000" dirty="0" smtClean="0">
              <a:solidFill>
                <a:srgbClr val="FFFFFF"/>
              </a:solidFill>
              <a:latin typeface="Segoe"/>
              <a:ea typeface="+mn-ea"/>
              <a:cs typeface="+mn-cs"/>
            </a:rPr>
            <a:t>TS Session Broker</a:t>
          </a:r>
          <a:r>
            <a:rPr lang="en-US" sz="2000" dirty="0" smtClean="0">
              <a:solidFill>
                <a:srgbClr val="000000">
                  <a:hueOff val="0"/>
                  <a:satOff val="0"/>
                  <a:lumOff val="0"/>
                  <a:alphaOff val="0"/>
                </a:srgbClr>
              </a:solidFill>
              <a:latin typeface="Segoe"/>
              <a:ea typeface="+mn-ea"/>
              <a:cs typeface="+mn-cs"/>
            </a:rPr>
            <a:t/>
          </a:r>
          <a:br>
            <a:rPr lang="en-US" sz="2000" dirty="0" smtClean="0">
              <a:solidFill>
                <a:srgbClr val="000000">
                  <a:hueOff val="0"/>
                  <a:satOff val="0"/>
                  <a:lumOff val="0"/>
                  <a:alphaOff val="0"/>
                </a:srgbClr>
              </a:solidFill>
              <a:latin typeface="Segoe"/>
              <a:ea typeface="+mn-ea"/>
              <a:cs typeface="+mn-cs"/>
            </a:rPr>
          </a:br>
          <a:endParaRPr lang="en-US" sz="2800" dirty="0">
            <a:solidFill>
              <a:srgbClr val="FFFFFF"/>
            </a:solidFill>
            <a:latin typeface="Segoe"/>
            <a:ea typeface="+mn-ea"/>
            <a:cs typeface="+mn-cs"/>
          </a:endParaRPr>
        </a:p>
      </dgm:t>
    </dgm:pt>
    <dgm:pt modelId="{AAD68B48-2B08-4BDC-90DA-90C9D8E6B856}" type="parTrans" cxnId="{F6E7B3BD-96A4-4DE6-BBD6-0239D8CDC521}">
      <dgm:prSet/>
      <dgm:spPr/>
      <dgm:t>
        <a:bodyPr/>
        <a:lstStyle/>
        <a:p>
          <a:endParaRPr lang="en-US" sz="1600"/>
        </a:p>
      </dgm:t>
    </dgm:pt>
    <dgm:pt modelId="{A47AFED7-BB99-4138-AF7D-49B14EB3E90C}" type="sibTrans" cxnId="{F6E7B3BD-96A4-4DE6-BBD6-0239D8CDC521}">
      <dgm:prSet/>
      <dgm:spPr/>
      <dgm:t>
        <a:bodyPr/>
        <a:lstStyle/>
        <a:p>
          <a:endParaRPr lang="en-US" sz="1600"/>
        </a:p>
      </dgm:t>
    </dgm:pt>
    <dgm:pt modelId="{3E5BB002-195E-4055-9012-5D115CC34207}">
      <dgm:prSet custT="1"/>
      <dgm:spPr>
        <a:xfrm>
          <a:off x="5980373" y="47316"/>
          <a:ext cx="4359179" cy="2734276"/>
        </a:xfrm>
        <a:solidFill>
          <a:srgbClr val="5F5F5F">
            <a:alpha val="90000"/>
            <a:hueOff val="0"/>
            <a:satOff val="0"/>
            <a:lumOff val="0"/>
            <a:alphaOff val="0"/>
          </a:srgbClr>
        </a:solidFill>
        <a:ln w="9525" cap="flat" cmpd="sng" algn="ctr">
          <a:solidFill>
            <a:srgbClr val="DF8045">
              <a:hueOff val="0"/>
              <a:satOff val="0"/>
              <a:lumOff val="0"/>
              <a:alphaOff val="0"/>
            </a:srgb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gm:spPr>
      <dgm:t>
        <a:bodyPr/>
        <a:lstStyle/>
        <a:p>
          <a:pPr rtl="0"/>
          <a:r>
            <a:rPr lang="en-US" sz="2000" dirty="0" smtClean="0">
              <a:solidFill>
                <a:srgbClr val="FFFFFF"/>
              </a:solidFill>
              <a:latin typeface="Segoe"/>
              <a:ea typeface="+mn-ea"/>
              <a:cs typeface="+mn-cs"/>
            </a:rPr>
            <a:t>TS Easy Print</a:t>
          </a:r>
          <a:endParaRPr lang="en-US" sz="2000" dirty="0">
            <a:solidFill>
              <a:srgbClr val="FFFFFF"/>
            </a:solidFill>
            <a:latin typeface="Segoe"/>
            <a:ea typeface="+mn-ea"/>
            <a:cs typeface="+mn-cs"/>
          </a:endParaRPr>
        </a:p>
      </dgm:t>
    </dgm:pt>
    <dgm:pt modelId="{A859AD42-F15E-4247-9817-D2C73DBCA430}" type="parTrans" cxnId="{6093D35D-C2CA-4AE8-8615-31DD994CE454}">
      <dgm:prSet/>
      <dgm:spPr/>
      <dgm:t>
        <a:bodyPr/>
        <a:lstStyle/>
        <a:p>
          <a:endParaRPr lang="en-US" sz="1600"/>
        </a:p>
      </dgm:t>
    </dgm:pt>
    <dgm:pt modelId="{DE43CA94-5390-464C-B0B4-F565864BAFB4}" type="sibTrans" cxnId="{6093D35D-C2CA-4AE8-8615-31DD994CE454}">
      <dgm:prSet/>
      <dgm:spPr/>
      <dgm:t>
        <a:bodyPr/>
        <a:lstStyle/>
        <a:p>
          <a:endParaRPr lang="en-US" sz="1600"/>
        </a:p>
      </dgm:t>
    </dgm:pt>
    <dgm:pt modelId="{296C6714-0118-4580-836E-64F202946146}">
      <dgm:prSet custT="1"/>
      <dgm:spPr>
        <a:xfrm>
          <a:off x="198101" y="47316"/>
          <a:ext cx="5183112" cy="2734276"/>
        </a:xfrm>
        <a:solidFill>
          <a:srgbClr val="5F5F5F">
            <a:alpha val="90000"/>
            <a:hueOff val="0"/>
            <a:satOff val="0"/>
            <a:lumOff val="0"/>
            <a:alphaOff val="0"/>
          </a:srgbClr>
        </a:solidFill>
        <a:ln w="9525" cap="flat" cmpd="sng" algn="ctr">
          <a:solidFill>
            <a:srgbClr val="3497AE">
              <a:hueOff val="0"/>
              <a:satOff val="0"/>
              <a:lumOff val="0"/>
              <a:alphaOff val="0"/>
            </a:srgb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gm:spPr>
      <dgm:t>
        <a:bodyPr/>
        <a:lstStyle/>
        <a:p>
          <a:pPr rtl="0"/>
          <a:r>
            <a:rPr lang="en-US" sz="2000" dirty="0" smtClean="0">
              <a:solidFill>
                <a:srgbClr val="FFFFFF"/>
              </a:solidFill>
              <a:latin typeface="Segoe"/>
              <a:ea typeface="+mn-ea"/>
              <a:cs typeface="+mn-cs"/>
            </a:rPr>
            <a:t>Improved management</a:t>
          </a:r>
          <a:endParaRPr lang="en-US" sz="2000" dirty="0">
            <a:solidFill>
              <a:srgbClr val="FFFFFF"/>
            </a:solidFill>
            <a:latin typeface="Segoe"/>
            <a:ea typeface="+mn-ea"/>
            <a:cs typeface="+mn-cs"/>
          </a:endParaRPr>
        </a:p>
      </dgm:t>
    </dgm:pt>
    <dgm:pt modelId="{95BCDF37-4701-4203-9181-45BF4D82BB56}" type="parTrans" cxnId="{55AACC8C-E5B1-4D47-9E52-3F2E4B05F186}">
      <dgm:prSet/>
      <dgm:spPr/>
      <dgm:t>
        <a:bodyPr/>
        <a:lstStyle/>
        <a:p>
          <a:endParaRPr lang="en-US"/>
        </a:p>
      </dgm:t>
    </dgm:pt>
    <dgm:pt modelId="{73D18F9B-6769-4BA2-9155-9ED126A5955E}" type="sibTrans" cxnId="{55AACC8C-E5B1-4D47-9E52-3F2E4B05F186}">
      <dgm:prSet/>
      <dgm:spPr/>
      <dgm:t>
        <a:bodyPr/>
        <a:lstStyle/>
        <a:p>
          <a:endParaRPr lang="en-US"/>
        </a:p>
      </dgm:t>
    </dgm:pt>
    <dgm:pt modelId="{67075EF6-4514-4743-B9F9-4D9A4E214413}">
      <dgm:prSet custT="1"/>
      <dgm:spPr>
        <a:xfrm>
          <a:off x="198101" y="47316"/>
          <a:ext cx="5183112" cy="2734276"/>
        </a:xfrm>
        <a:solidFill>
          <a:srgbClr val="5F5F5F">
            <a:alpha val="90000"/>
            <a:hueOff val="0"/>
            <a:satOff val="0"/>
            <a:lumOff val="0"/>
            <a:alphaOff val="0"/>
          </a:srgbClr>
        </a:solidFill>
        <a:ln w="9525" cap="flat" cmpd="sng" algn="ctr">
          <a:solidFill>
            <a:srgbClr val="3497AE">
              <a:hueOff val="0"/>
              <a:satOff val="0"/>
              <a:lumOff val="0"/>
              <a:alphaOff val="0"/>
            </a:srgb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gm:spPr>
      <dgm:t>
        <a:bodyPr/>
        <a:lstStyle/>
        <a:p>
          <a:pPr rtl="0"/>
          <a:r>
            <a:rPr lang="en-US" sz="2000" dirty="0" smtClean="0">
              <a:solidFill>
                <a:srgbClr val="FFFFFF"/>
              </a:solidFill>
              <a:latin typeface="Segoe"/>
              <a:ea typeface="+mn-ea"/>
              <a:cs typeface="+mn-cs"/>
            </a:rPr>
            <a:t>SSO and Security Improvements </a:t>
          </a:r>
          <a:endParaRPr lang="en-US" sz="2000" dirty="0">
            <a:solidFill>
              <a:srgbClr val="FFFFFF"/>
            </a:solidFill>
            <a:latin typeface="Segoe"/>
            <a:ea typeface="+mn-ea"/>
            <a:cs typeface="+mn-cs"/>
          </a:endParaRPr>
        </a:p>
      </dgm:t>
    </dgm:pt>
    <dgm:pt modelId="{A0235A1C-B658-41E9-8757-814F06A25902}" type="parTrans" cxnId="{0F7E4318-F73E-4E62-87D8-6297E79C9BC5}">
      <dgm:prSet/>
      <dgm:spPr/>
      <dgm:t>
        <a:bodyPr/>
        <a:lstStyle/>
        <a:p>
          <a:endParaRPr lang="en-US"/>
        </a:p>
      </dgm:t>
    </dgm:pt>
    <dgm:pt modelId="{35E6264D-9E85-4EA3-AF9D-B76EC004D94E}" type="sibTrans" cxnId="{0F7E4318-F73E-4E62-87D8-6297E79C9BC5}">
      <dgm:prSet/>
      <dgm:spPr/>
      <dgm:t>
        <a:bodyPr/>
        <a:lstStyle/>
        <a:p>
          <a:endParaRPr lang="en-US"/>
        </a:p>
      </dgm:t>
    </dgm:pt>
    <dgm:pt modelId="{B3CC6513-5763-4BBB-BB92-40F1AC4662CF}">
      <dgm:prSet custT="1"/>
      <dgm:spPr>
        <a:xfrm>
          <a:off x="198101" y="47316"/>
          <a:ext cx="5183112" cy="2734276"/>
        </a:xfrm>
        <a:solidFill>
          <a:srgbClr val="5F5F5F">
            <a:alpha val="90000"/>
            <a:hueOff val="0"/>
            <a:satOff val="0"/>
            <a:lumOff val="0"/>
            <a:alphaOff val="0"/>
          </a:srgbClr>
        </a:solidFill>
        <a:ln w="9525" cap="flat" cmpd="sng" algn="ctr">
          <a:solidFill>
            <a:srgbClr val="3497AE">
              <a:hueOff val="0"/>
              <a:satOff val="0"/>
              <a:lumOff val="0"/>
              <a:alphaOff val="0"/>
            </a:srgb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gm:spPr>
      <dgm:t>
        <a:bodyPr/>
        <a:lstStyle/>
        <a:p>
          <a:pPr rtl="0"/>
          <a:r>
            <a:rPr lang="en-US" sz="2000" dirty="0" smtClean="0">
              <a:solidFill>
                <a:srgbClr val="FFFFFF"/>
              </a:solidFill>
              <a:latin typeface="Segoe"/>
              <a:ea typeface="+mn-ea"/>
              <a:cs typeface="+mn-cs"/>
            </a:rPr>
            <a:t>64-bit scaling</a:t>
          </a:r>
          <a:endParaRPr lang="en-US" sz="2000" dirty="0">
            <a:solidFill>
              <a:srgbClr val="FFFFFF"/>
            </a:solidFill>
            <a:latin typeface="Segoe"/>
            <a:ea typeface="+mn-ea"/>
            <a:cs typeface="+mn-cs"/>
          </a:endParaRPr>
        </a:p>
      </dgm:t>
    </dgm:pt>
    <dgm:pt modelId="{296489C9-5ABA-4A8A-B8FA-0CDA73E2F52A}" type="parTrans" cxnId="{07186148-3EC0-4D84-8A44-B835EBC81D7A}">
      <dgm:prSet/>
      <dgm:spPr/>
      <dgm:t>
        <a:bodyPr/>
        <a:lstStyle/>
        <a:p>
          <a:endParaRPr lang="en-US"/>
        </a:p>
      </dgm:t>
    </dgm:pt>
    <dgm:pt modelId="{4E2C0A9E-C2E0-4CF6-9C25-1D8380721AE0}" type="sibTrans" cxnId="{07186148-3EC0-4D84-8A44-B835EBC81D7A}">
      <dgm:prSet/>
      <dgm:spPr/>
      <dgm:t>
        <a:bodyPr/>
        <a:lstStyle/>
        <a:p>
          <a:endParaRPr lang="en-US"/>
        </a:p>
      </dgm:t>
    </dgm:pt>
    <dgm:pt modelId="{154545C6-F942-4B8D-A423-EF63E8CB91FB}">
      <dgm:prSet custT="1"/>
      <dgm:spPr>
        <a:xfrm>
          <a:off x="198101" y="47316"/>
          <a:ext cx="5183112" cy="2734276"/>
        </a:xfrm>
        <a:solidFill>
          <a:srgbClr val="5F5F5F">
            <a:alpha val="90000"/>
            <a:hueOff val="0"/>
            <a:satOff val="0"/>
            <a:lumOff val="0"/>
            <a:alphaOff val="0"/>
          </a:srgbClr>
        </a:solidFill>
        <a:ln w="9525" cap="flat" cmpd="sng" algn="ctr">
          <a:solidFill>
            <a:srgbClr val="3497AE">
              <a:hueOff val="0"/>
              <a:satOff val="0"/>
              <a:lumOff val="0"/>
              <a:alphaOff val="0"/>
            </a:srgb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gm:spPr>
      <dgm:t>
        <a:bodyPr/>
        <a:lstStyle/>
        <a:p>
          <a:pPr rtl="0"/>
          <a:r>
            <a:rPr lang="en-US" sz="2000" dirty="0" smtClean="0">
              <a:solidFill>
                <a:srgbClr val="FFFFFF"/>
              </a:solidFill>
              <a:latin typeface="Segoe"/>
              <a:ea typeface="+mn-ea"/>
              <a:cs typeface="+mn-cs"/>
            </a:rPr>
            <a:t>Re-factored TS core</a:t>
          </a:r>
          <a:endParaRPr lang="en-US" sz="2000" dirty="0">
            <a:solidFill>
              <a:srgbClr val="FFFFFF"/>
            </a:solidFill>
            <a:latin typeface="Segoe"/>
            <a:ea typeface="+mn-ea"/>
            <a:cs typeface="+mn-cs"/>
          </a:endParaRPr>
        </a:p>
      </dgm:t>
    </dgm:pt>
    <dgm:pt modelId="{06BC8171-CFDF-4B17-AA90-F44451023318}" type="parTrans" cxnId="{0824391F-5D66-4195-B4D6-6AE1C40AE475}">
      <dgm:prSet/>
      <dgm:spPr/>
      <dgm:t>
        <a:bodyPr/>
        <a:lstStyle/>
        <a:p>
          <a:endParaRPr lang="en-US"/>
        </a:p>
      </dgm:t>
    </dgm:pt>
    <dgm:pt modelId="{251C7C52-75FA-4282-BDF4-ADD2347B7885}" type="sibTrans" cxnId="{0824391F-5D66-4195-B4D6-6AE1C40AE475}">
      <dgm:prSet/>
      <dgm:spPr/>
      <dgm:t>
        <a:bodyPr/>
        <a:lstStyle/>
        <a:p>
          <a:endParaRPr lang="en-US"/>
        </a:p>
      </dgm:t>
    </dgm:pt>
    <dgm:pt modelId="{EE863D20-54A7-4152-8631-DE8DA372A7FE}">
      <dgm:prSet custT="1"/>
      <dgm:spPr>
        <a:xfrm>
          <a:off x="198101" y="47316"/>
          <a:ext cx="5183112" cy="2734276"/>
        </a:xfrm>
        <a:solidFill>
          <a:srgbClr val="5F5F5F">
            <a:alpha val="90000"/>
            <a:hueOff val="0"/>
            <a:satOff val="0"/>
            <a:lumOff val="0"/>
            <a:alphaOff val="0"/>
          </a:srgbClr>
        </a:solidFill>
        <a:ln w="9525" cap="flat" cmpd="sng" algn="ctr">
          <a:solidFill>
            <a:srgbClr val="3497AE">
              <a:hueOff val="0"/>
              <a:satOff val="0"/>
              <a:lumOff val="0"/>
              <a:alphaOff val="0"/>
            </a:srgb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gm:spPr>
      <dgm:t>
        <a:bodyPr/>
        <a:lstStyle/>
        <a:p>
          <a:pPr rtl="0"/>
          <a:r>
            <a:rPr lang="en-US" sz="2000" dirty="0" smtClean="0">
              <a:solidFill>
                <a:srgbClr val="FFFFFF"/>
              </a:solidFill>
              <a:latin typeface="Segoe"/>
              <a:ea typeface="+mn-ea"/>
              <a:cs typeface="+mn-cs"/>
            </a:rPr>
            <a:t>Expanded WMI interfaces</a:t>
          </a:r>
          <a:endParaRPr lang="en-US" sz="2000" dirty="0">
            <a:solidFill>
              <a:srgbClr val="FFFFFF"/>
            </a:solidFill>
            <a:latin typeface="Segoe"/>
            <a:ea typeface="+mn-ea"/>
            <a:cs typeface="+mn-cs"/>
          </a:endParaRPr>
        </a:p>
      </dgm:t>
    </dgm:pt>
    <dgm:pt modelId="{41C6034E-8663-4DB0-9981-DFBD3B272DEE}" type="parTrans" cxnId="{D72D8155-0DB6-4330-94FA-7C033F10E453}">
      <dgm:prSet/>
      <dgm:spPr/>
      <dgm:t>
        <a:bodyPr/>
        <a:lstStyle/>
        <a:p>
          <a:endParaRPr lang="en-US"/>
        </a:p>
      </dgm:t>
    </dgm:pt>
    <dgm:pt modelId="{4EB5B5AE-1662-4096-848A-005CED4316D4}" type="sibTrans" cxnId="{D72D8155-0DB6-4330-94FA-7C033F10E453}">
      <dgm:prSet/>
      <dgm:spPr/>
      <dgm:t>
        <a:bodyPr/>
        <a:lstStyle/>
        <a:p>
          <a:endParaRPr lang="en-US"/>
        </a:p>
      </dgm:t>
    </dgm:pt>
    <dgm:pt modelId="{282EB55D-4D39-4EDE-A3F3-A27E8084C228}">
      <dgm:prSet custT="1"/>
      <dgm:spPr>
        <a:xfrm>
          <a:off x="198101" y="47316"/>
          <a:ext cx="5183112" cy="2734276"/>
        </a:xfrm>
        <a:solidFill>
          <a:srgbClr val="5F5F5F">
            <a:alpha val="90000"/>
            <a:hueOff val="0"/>
            <a:satOff val="0"/>
            <a:lumOff val="0"/>
            <a:alphaOff val="0"/>
          </a:srgbClr>
        </a:solidFill>
        <a:ln w="9525" cap="flat" cmpd="sng" algn="ctr">
          <a:solidFill>
            <a:srgbClr val="3497AE">
              <a:hueOff val="0"/>
              <a:satOff val="0"/>
              <a:lumOff val="0"/>
              <a:alphaOff val="0"/>
            </a:srgb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gm:spPr>
      <dgm:t>
        <a:bodyPr/>
        <a:lstStyle/>
        <a:p>
          <a:pPr rtl="0"/>
          <a:r>
            <a:rPr lang="en-US" sz="2000" dirty="0" smtClean="0">
              <a:solidFill>
                <a:srgbClr val="FFFFFF"/>
              </a:solidFill>
              <a:latin typeface="Segoe"/>
              <a:ea typeface="+mn-ea"/>
              <a:cs typeface="+mn-cs"/>
            </a:rPr>
            <a:t>Extensibility</a:t>
          </a:r>
          <a:endParaRPr lang="en-US" sz="2000" dirty="0">
            <a:solidFill>
              <a:srgbClr val="FFFFFF"/>
            </a:solidFill>
            <a:latin typeface="Segoe"/>
            <a:ea typeface="+mn-ea"/>
            <a:cs typeface="+mn-cs"/>
          </a:endParaRPr>
        </a:p>
      </dgm:t>
    </dgm:pt>
    <dgm:pt modelId="{B733C986-0C51-46EF-A71C-109A8DB5C2C9}" type="parTrans" cxnId="{80A98321-EF2E-4890-AC9F-A1168CDDCDF7}">
      <dgm:prSet/>
      <dgm:spPr/>
    </dgm:pt>
    <dgm:pt modelId="{1EFF5F4E-F078-495C-AF31-972BAEACAD97}" type="sibTrans" cxnId="{80A98321-EF2E-4890-AC9F-A1168CDDCDF7}">
      <dgm:prSet/>
      <dgm:spPr/>
    </dgm:pt>
    <dgm:pt modelId="{40420938-E9F2-482D-8EAA-17D36A67C305}" type="pres">
      <dgm:prSet presAssocID="{357B2E2E-8C6D-45A9-AF1A-334BFDFE1C60}" presName="diagram" presStyleCnt="0">
        <dgm:presLayoutVars>
          <dgm:dir/>
          <dgm:animLvl val="lvl"/>
          <dgm:resizeHandles val="exact"/>
        </dgm:presLayoutVars>
      </dgm:prSet>
      <dgm:spPr/>
      <dgm:t>
        <a:bodyPr/>
        <a:lstStyle/>
        <a:p>
          <a:endParaRPr lang="en-US"/>
        </a:p>
      </dgm:t>
    </dgm:pt>
    <dgm:pt modelId="{5D6306AF-65E5-47FC-89D7-40E5386EF152}" type="pres">
      <dgm:prSet presAssocID="{C092D9A1-4651-4F78-B1A7-D94000EB0E78}" presName="compNode" presStyleCnt="0"/>
      <dgm:spPr/>
      <dgm:t>
        <a:bodyPr/>
        <a:lstStyle/>
        <a:p>
          <a:endParaRPr lang="en-US"/>
        </a:p>
      </dgm:t>
    </dgm:pt>
    <dgm:pt modelId="{6BB4E8DA-ED0D-43CE-BF78-AC808538F135}" type="pres">
      <dgm:prSet presAssocID="{C092D9A1-4651-4F78-B1A7-D94000EB0E78}" presName="childRect" presStyleLbl="bgAcc1" presStyleIdx="0" presStyleCnt="2" custScaleX="152367">
        <dgm:presLayoutVars>
          <dgm:bulletEnabled val="1"/>
        </dgm:presLayoutVars>
      </dgm:prSet>
      <dgm:spPr>
        <a:prstGeom prst="round2SameRect">
          <a:avLst>
            <a:gd name="adj1" fmla="val 8000"/>
            <a:gd name="adj2" fmla="val 0"/>
          </a:avLst>
        </a:prstGeom>
      </dgm:spPr>
      <dgm:t>
        <a:bodyPr/>
        <a:lstStyle/>
        <a:p>
          <a:endParaRPr lang="en-US"/>
        </a:p>
      </dgm:t>
    </dgm:pt>
    <dgm:pt modelId="{06F33E61-70D0-418B-AFD3-FC3CDC1B8FA0}" type="pres">
      <dgm:prSet presAssocID="{C092D9A1-4651-4F78-B1A7-D94000EB0E78}" presName="parentText" presStyleLbl="node1" presStyleIdx="0" presStyleCnt="0">
        <dgm:presLayoutVars>
          <dgm:chMax val="0"/>
          <dgm:bulletEnabled val="1"/>
        </dgm:presLayoutVars>
      </dgm:prSet>
      <dgm:spPr>
        <a:prstGeom prst="rect">
          <a:avLst/>
        </a:prstGeom>
      </dgm:spPr>
      <dgm:t>
        <a:bodyPr/>
        <a:lstStyle/>
        <a:p>
          <a:endParaRPr lang="en-US"/>
        </a:p>
      </dgm:t>
    </dgm:pt>
    <dgm:pt modelId="{DC092FB7-C45B-4559-93E5-14A5A8D21384}" type="pres">
      <dgm:prSet presAssocID="{C092D9A1-4651-4F78-B1A7-D94000EB0E78}" presName="parentRect" presStyleLbl="alignNode1" presStyleIdx="0" presStyleCnt="2" custScaleX="152288"/>
      <dgm:spPr/>
      <dgm:t>
        <a:bodyPr/>
        <a:lstStyle/>
        <a:p>
          <a:endParaRPr lang="en-US"/>
        </a:p>
      </dgm:t>
    </dgm:pt>
    <dgm:pt modelId="{64597D2D-7CFA-4B3A-B827-E6A6DF5C10B0}" type="pres">
      <dgm:prSet presAssocID="{C092D9A1-4651-4F78-B1A7-D94000EB0E78}" presName="adorn" presStyleLbl="fgAccFollowNode1" presStyleIdx="0" presStyleCnt="2" custLinFactNeighborX="43963" custLinFactNeighborY="-10361"/>
      <dgm:spPr>
        <a:xfrm>
          <a:off x="4393425" y="2972476"/>
          <a:ext cx="1282014" cy="1282014"/>
        </a:xfrm>
        <a:prstGeom prst="ellipse">
          <a:avLst/>
        </a:prstGeom>
        <a:blipFill rotWithShape="0">
          <a:blip xmlns:r="http://schemas.openxmlformats.org/officeDocument/2006/relationships" r:embed="rId1"/>
          <a:stretch>
            <a:fillRect/>
          </a:stretch>
        </a:blipFill>
        <a:ln w="9525" cap="flat" cmpd="sng" algn="ctr">
          <a:solidFill>
            <a:srgbClr val="3497AE">
              <a:tint val="40000"/>
              <a:alpha val="90000"/>
              <a:hueOff val="0"/>
              <a:satOff val="0"/>
              <a:lumOff val="0"/>
              <a:alphaOff val="0"/>
            </a:srgb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gm:spPr>
      <dgm:t>
        <a:bodyPr/>
        <a:lstStyle/>
        <a:p>
          <a:endParaRPr lang="en-US"/>
        </a:p>
      </dgm:t>
    </dgm:pt>
    <dgm:pt modelId="{130BC35C-C341-4D98-A58D-9F98E04AD235}" type="pres">
      <dgm:prSet presAssocID="{B00D037A-26FE-4645-B4BF-4FF7E1ABF898}" presName="sibTrans" presStyleLbl="sibTrans2D1" presStyleIdx="0" presStyleCnt="0"/>
      <dgm:spPr/>
      <dgm:t>
        <a:bodyPr/>
        <a:lstStyle/>
        <a:p>
          <a:endParaRPr lang="en-US"/>
        </a:p>
      </dgm:t>
    </dgm:pt>
    <dgm:pt modelId="{E6EC7966-0A8B-4127-94D5-1A04DC642C85}" type="pres">
      <dgm:prSet presAssocID="{88C4D7B4-042C-4370-99A2-662493A4AB12}" presName="compNode" presStyleCnt="0"/>
      <dgm:spPr/>
      <dgm:t>
        <a:bodyPr/>
        <a:lstStyle/>
        <a:p>
          <a:endParaRPr lang="en-US"/>
        </a:p>
      </dgm:t>
    </dgm:pt>
    <dgm:pt modelId="{C291C03F-E4E6-4768-BC20-60A381687C17}" type="pres">
      <dgm:prSet presAssocID="{88C4D7B4-042C-4370-99A2-662493A4AB12}" presName="childRect" presStyleLbl="bgAcc1" presStyleIdx="1" presStyleCnt="2" custScaleX="121146">
        <dgm:presLayoutVars>
          <dgm:bulletEnabled val="1"/>
        </dgm:presLayoutVars>
      </dgm:prSet>
      <dgm:spPr>
        <a:prstGeom prst="round2SameRect">
          <a:avLst>
            <a:gd name="adj1" fmla="val 8000"/>
            <a:gd name="adj2" fmla="val 0"/>
          </a:avLst>
        </a:prstGeom>
      </dgm:spPr>
      <dgm:t>
        <a:bodyPr/>
        <a:lstStyle/>
        <a:p>
          <a:endParaRPr lang="en-US"/>
        </a:p>
      </dgm:t>
    </dgm:pt>
    <dgm:pt modelId="{0F0B2BAC-D2C4-4523-A0C7-9E7DA81188F0}" type="pres">
      <dgm:prSet presAssocID="{88C4D7B4-042C-4370-99A2-662493A4AB12}" presName="parentText" presStyleLbl="node1" presStyleIdx="0" presStyleCnt="0">
        <dgm:presLayoutVars>
          <dgm:chMax val="0"/>
          <dgm:bulletEnabled val="1"/>
        </dgm:presLayoutVars>
      </dgm:prSet>
      <dgm:spPr>
        <a:prstGeom prst="rect">
          <a:avLst/>
        </a:prstGeom>
      </dgm:spPr>
      <dgm:t>
        <a:bodyPr/>
        <a:lstStyle/>
        <a:p>
          <a:endParaRPr lang="en-US"/>
        </a:p>
      </dgm:t>
    </dgm:pt>
    <dgm:pt modelId="{DEC61EF0-A8FC-40F7-96CA-5EA12C922D83}" type="pres">
      <dgm:prSet presAssocID="{88C4D7B4-042C-4370-99A2-662493A4AB12}" presName="parentRect" presStyleLbl="alignNode1" presStyleIdx="1" presStyleCnt="2" custScaleX="123597"/>
      <dgm:spPr/>
      <dgm:t>
        <a:bodyPr/>
        <a:lstStyle/>
        <a:p>
          <a:endParaRPr lang="en-US"/>
        </a:p>
      </dgm:t>
    </dgm:pt>
    <dgm:pt modelId="{1DDD6799-6BF8-4380-97D3-B0094BF3EEF4}" type="pres">
      <dgm:prSet presAssocID="{88C4D7B4-042C-4370-99A2-662493A4AB12}" presName="adorn" presStyleLbl="fgAccFollowNode1" presStyleIdx="1" presStyleCnt="2" custLinFactNeighborX="10180" custLinFactNeighborY="-3297"/>
      <dgm:spPr>
        <a:xfrm>
          <a:off x="9142145" y="2926080"/>
          <a:ext cx="1282014" cy="1282014"/>
        </a:xfrm>
        <a:prstGeom prst="ellipse">
          <a:avLst/>
        </a:prstGeom>
        <a:blipFill rotWithShape="0">
          <a:blip xmlns:r="http://schemas.openxmlformats.org/officeDocument/2006/relationships" r:embed="rId2"/>
          <a:stretch>
            <a:fillRect/>
          </a:stretch>
        </a:blipFill>
        <a:ln w="9525" cap="flat" cmpd="sng" algn="ctr">
          <a:solidFill>
            <a:srgbClr val="DF8045">
              <a:tint val="40000"/>
              <a:alpha val="90000"/>
              <a:hueOff val="0"/>
              <a:satOff val="0"/>
              <a:lumOff val="0"/>
              <a:alphaOff val="0"/>
            </a:srgb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gm:spPr>
      <dgm:t>
        <a:bodyPr/>
        <a:lstStyle/>
        <a:p>
          <a:endParaRPr lang="en-US"/>
        </a:p>
      </dgm:t>
    </dgm:pt>
  </dgm:ptLst>
  <dgm:cxnLst>
    <dgm:cxn modelId="{EC73DA85-A1D6-4E0F-AFBD-D7A693A7FB21}" type="presOf" srcId="{F628F41B-E4DF-43FB-8135-FB1A824CE5B6}" destId="{C291C03F-E4E6-4768-BC20-60A381687C17}" srcOrd="0" destOrd="2" presId="urn:microsoft.com/office/officeart/2005/8/layout/bList2"/>
    <dgm:cxn modelId="{594CA96F-A135-485B-852E-B8BCB89C3A12}" srcId="{88C4D7B4-042C-4370-99A2-662493A4AB12}" destId="{5DDEF07E-F684-485F-AC62-F03AA4A8AC0F}" srcOrd="0" destOrd="0" parTransId="{60001965-AEFD-4F2A-8657-C96E2A74CDC7}" sibTransId="{A2113CF1-E12B-462B-8E83-5DAF215DA9C0}"/>
    <dgm:cxn modelId="{0A53776D-C8A5-4659-B0CD-1F8A2F90D3E5}" type="presOf" srcId="{B3CC6513-5763-4BBB-BB92-40F1AC4662CF}" destId="{6BB4E8DA-ED0D-43CE-BF78-AC808538F135}" srcOrd="0" destOrd="5" presId="urn:microsoft.com/office/officeart/2005/8/layout/bList2"/>
    <dgm:cxn modelId="{575CB4C4-4035-442E-88B8-45786DB88300}" type="presOf" srcId="{296C6714-0118-4580-836E-64F202946146}" destId="{6BB4E8DA-ED0D-43CE-BF78-AC808538F135}" srcOrd="0" destOrd="2" presId="urn:microsoft.com/office/officeart/2005/8/layout/bList2"/>
    <dgm:cxn modelId="{9D0DC17B-6938-4679-A371-4C8647ACED53}" type="presOf" srcId="{357B2E2E-8C6D-45A9-AF1A-334BFDFE1C60}" destId="{40420938-E9F2-482D-8EAA-17D36A67C305}" srcOrd="0" destOrd="0" presId="urn:microsoft.com/office/officeart/2005/8/layout/bList2"/>
    <dgm:cxn modelId="{869AAF3E-6AC2-4667-BAAF-58BC668A4BB3}" type="presOf" srcId="{129D1612-0D20-460D-93A5-37DD469934E8}" destId="{C291C03F-E4E6-4768-BC20-60A381687C17}" srcOrd="0" destOrd="4" presId="urn:microsoft.com/office/officeart/2005/8/layout/bList2"/>
    <dgm:cxn modelId="{0F7E4318-F73E-4E62-87D8-6297E79C9BC5}" srcId="{C092D9A1-4651-4F78-B1A7-D94000EB0E78}" destId="{67075EF6-4514-4743-B9F9-4D9A4E214413}" srcOrd="4" destOrd="0" parTransId="{A0235A1C-B658-41E9-8757-814F06A25902}" sibTransId="{35E6264D-9E85-4EA3-AF9D-B76EC004D94E}"/>
    <dgm:cxn modelId="{EE92E817-E10B-4A99-B1BA-EC339D4A874B}" type="presOf" srcId="{B00D037A-26FE-4645-B4BF-4FF7E1ABF898}" destId="{130BC35C-C341-4D98-A58D-9F98E04AD235}" srcOrd="0" destOrd="0" presId="urn:microsoft.com/office/officeart/2005/8/layout/bList2"/>
    <dgm:cxn modelId="{1FE65BA0-79B6-4610-9D6E-E92DFDC8AACE}" type="presOf" srcId="{282EB55D-4D39-4EDE-A3F3-A27E8084C228}" destId="{6BB4E8DA-ED0D-43CE-BF78-AC808538F135}" srcOrd="0" destOrd="6" presId="urn:microsoft.com/office/officeart/2005/8/layout/bList2"/>
    <dgm:cxn modelId="{04ED7C36-C159-49D2-9BF2-3EEE89985D1A}" type="presOf" srcId="{C092D9A1-4651-4F78-B1A7-D94000EB0E78}" destId="{DC092FB7-C45B-4559-93E5-14A5A8D21384}" srcOrd="1" destOrd="0" presId="urn:microsoft.com/office/officeart/2005/8/layout/bList2"/>
    <dgm:cxn modelId="{D72D8155-0DB6-4330-94FA-7C033F10E453}" srcId="{C092D9A1-4651-4F78-B1A7-D94000EB0E78}" destId="{EE863D20-54A7-4152-8631-DE8DA372A7FE}" srcOrd="1" destOrd="0" parTransId="{41C6034E-8663-4DB0-9981-DFBD3B272DEE}" sibTransId="{4EB5B5AE-1662-4096-848A-005CED4316D4}"/>
    <dgm:cxn modelId="{74AA53F9-368C-44C3-B1B4-0E3207F99C8B}" type="presOf" srcId="{88C4D7B4-042C-4370-99A2-662493A4AB12}" destId="{DEC61EF0-A8FC-40F7-96CA-5EA12C922D83}" srcOrd="1" destOrd="0" presId="urn:microsoft.com/office/officeart/2005/8/layout/bList2"/>
    <dgm:cxn modelId="{C833B72F-0175-4CC0-B37D-037FE070E292}" srcId="{88C4D7B4-042C-4370-99A2-662493A4AB12}" destId="{F628F41B-E4DF-43FB-8135-FB1A824CE5B6}" srcOrd="2" destOrd="0" parTransId="{B52DC4C4-0521-4F93-AC8C-7023374BEEB9}" sibTransId="{1CE8FC65-213B-4512-9301-F3C16E1450B6}"/>
    <dgm:cxn modelId="{39FCF32D-7AA0-4F32-8F33-72A0DA90DC18}" type="presOf" srcId="{3E5BB002-195E-4055-9012-5D115CC34207}" destId="{C291C03F-E4E6-4768-BC20-60A381687C17}" srcOrd="0" destOrd="3" presId="urn:microsoft.com/office/officeart/2005/8/layout/bList2"/>
    <dgm:cxn modelId="{E875E8C8-4D3A-4A2D-9A21-CCA4E98E059A}" type="presOf" srcId="{5DDEF07E-F684-485F-AC62-F03AA4A8AC0F}" destId="{C291C03F-E4E6-4768-BC20-60A381687C17}" srcOrd="0" destOrd="0" presId="urn:microsoft.com/office/officeart/2005/8/layout/bList2"/>
    <dgm:cxn modelId="{E8E7B8BB-542E-4B1D-B264-BDEBA0353BA1}" type="presOf" srcId="{84794854-45BA-4668-8DD0-B5EE8A3DE797}" destId="{6BB4E8DA-ED0D-43CE-BF78-AC808538F135}" srcOrd="0" destOrd="3" presId="urn:microsoft.com/office/officeart/2005/8/layout/bList2"/>
    <dgm:cxn modelId="{DAF9AC03-2B7F-4512-8270-E75572DD646D}" type="presOf" srcId="{67075EF6-4514-4743-B9F9-4D9A4E214413}" destId="{6BB4E8DA-ED0D-43CE-BF78-AC808538F135}" srcOrd="0" destOrd="4" presId="urn:microsoft.com/office/officeart/2005/8/layout/bList2"/>
    <dgm:cxn modelId="{58496FCF-5821-4C0A-880C-1E811C5F3059}" srcId="{C092D9A1-4651-4F78-B1A7-D94000EB0E78}" destId="{84794854-45BA-4668-8DD0-B5EE8A3DE797}" srcOrd="3" destOrd="0" parTransId="{07A7CA1A-193A-4484-A353-1A978E3B4465}" sibTransId="{7FDB3E8A-C6AC-4B9B-B573-2EBADFFD5EFA}"/>
    <dgm:cxn modelId="{0824391F-5D66-4195-B4D6-6AE1C40AE475}" srcId="{C092D9A1-4651-4F78-B1A7-D94000EB0E78}" destId="{154545C6-F942-4B8D-A423-EF63E8CB91FB}" srcOrd="0" destOrd="0" parTransId="{06BC8171-CFDF-4B17-AA90-F44451023318}" sibTransId="{251C7C52-75FA-4282-BDF4-ADD2347B7885}"/>
    <dgm:cxn modelId="{8E334F6A-9595-4A38-A077-CCFA5F85A5FE}" type="presOf" srcId="{97D76DC0-366D-48E8-85E6-B3FE5AEC6FEE}" destId="{C291C03F-E4E6-4768-BC20-60A381687C17}" srcOrd="0" destOrd="1" presId="urn:microsoft.com/office/officeart/2005/8/layout/bList2"/>
    <dgm:cxn modelId="{0CE0E3D8-A760-4218-8E21-848F7B9791FA}" type="presOf" srcId="{C092D9A1-4651-4F78-B1A7-D94000EB0E78}" destId="{06F33E61-70D0-418B-AFD3-FC3CDC1B8FA0}" srcOrd="0" destOrd="0" presId="urn:microsoft.com/office/officeart/2005/8/layout/bList2"/>
    <dgm:cxn modelId="{07186148-3EC0-4D84-8A44-B835EBC81D7A}" srcId="{C092D9A1-4651-4F78-B1A7-D94000EB0E78}" destId="{B3CC6513-5763-4BBB-BB92-40F1AC4662CF}" srcOrd="5" destOrd="0" parTransId="{296489C9-5ABA-4A8A-B8FA-0CDA73E2F52A}" sibTransId="{4E2C0A9E-C2E0-4CF6-9C25-1D8380721AE0}"/>
    <dgm:cxn modelId="{F6E7B3BD-96A4-4DE6-BBD6-0239D8CDC521}" srcId="{88C4D7B4-042C-4370-99A2-662493A4AB12}" destId="{129D1612-0D20-460D-93A5-37DD469934E8}" srcOrd="4" destOrd="0" parTransId="{AAD68B48-2B08-4BDC-90DA-90C9D8E6B856}" sibTransId="{A47AFED7-BB99-4138-AF7D-49B14EB3E90C}"/>
    <dgm:cxn modelId="{DF1B9E35-6838-4E8C-8812-11316B106A79}" type="presOf" srcId="{88C4D7B4-042C-4370-99A2-662493A4AB12}" destId="{0F0B2BAC-D2C4-4523-A0C7-9E7DA81188F0}" srcOrd="0" destOrd="0" presId="urn:microsoft.com/office/officeart/2005/8/layout/bList2"/>
    <dgm:cxn modelId="{6093D35D-C2CA-4AE8-8615-31DD994CE454}" srcId="{88C4D7B4-042C-4370-99A2-662493A4AB12}" destId="{3E5BB002-195E-4055-9012-5D115CC34207}" srcOrd="3" destOrd="0" parTransId="{A859AD42-F15E-4247-9817-D2C73DBCA430}" sibTransId="{DE43CA94-5390-464C-B0B4-F565864BAFB4}"/>
    <dgm:cxn modelId="{78B7DE66-D2F5-4E52-BE5F-3B270CB8F301}" srcId="{357B2E2E-8C6D-45A9-AF1A-334BFDFE1C60}" destId="{C092D9A1-4651-4F78-B1A7-D94000EB0E78}" srcOrd="0" destOrd="0" parTransId="{94652A9E-579E-46AB-BDDE-87C77B7BAAC8}" sibTransId="{B00D037A-26FE-4645-B4BF-4FF7E1ABF898}"/>
    <dgm:cxn modelId="{31A87096-B6D5-4351-AF3E-E2F42CAC3F56}" srcId="{88C4D7B4-042C-4370-99A2-662493A4AB12}" destId="{97D76DC0-366D-48E8-85E6-B3FE5AEC6FEE}" srcOrd="1" destOrd="0" parTransId="{FB44586E-2208-477D-AE8A-5AD6437A8D61}" sibTransId="{41AE39AE-8272-4B25-80E0-24C5057EED1D}"/>
    <dgm:cxn modelId="{655EFFF7-69BE-460E-9A0E-16222D1ACB9A}" type="presOf" srcId="{154545C6-F942-4B8D-A423-EF63E8CB91FB}" destId="{6BB4E8DA-ED0D-43CE-BF78-AC808538F135}" srcOrd="0" destOrd="0" presId="urn:microsoft.com/office/officeart/2005/8/layout/bList2"/>
    <dgm:cxn modelId="{80A98321-EF2E-4890-AC9F-A1168CDDCDF7}" srcId="{C092D9A1-4651-4F78-B1A7-D94000EB0E78}" destId="{282EB55D-4D39-4EDE-A3F3-A27E8084C228}" srcOrd="6" destOrd="0" parTransId="{B733C986-0C51-46EF-A71C-109A8DB5C2C9}" sibTransId="{1EFF5F4E-F078-495C-AF31-972BAEACAD97}"/>
    <dgm:cxn modelId="{3B61EB7B-D9D9-4F80-83D9-3B6F8BD0BB4E}" type="presOf" srcId="{EE863D20-54A7-4152-8631-DE8DA372A7FE}" destId="{6BB4E8DA-ED0D-43CE-BF78-AC808538F135}" srcOrd="0" destOrd="1" presId="urn:microsoft.com/office/officeart/2005/8/layout/bList2"/>
    <dgm:cxn modelId="{55AACC8C-E5B1-4D47-9E52-3F2E4B05F186}" srcId="{C092D9A1-4651-4F78-B1A7-D94000EB0E78}" destId="{296C6714-0118-4580-836E-64F202946146}" srcOrd="2" destOrd="0" parTransId="{95BCDF37-4701-4203-9181-45BF4D82BB56}" sibTransId="{73D18F9B-6769-4BA2-9155-9ED126A5955E}"/>
    <dgm:cxn modelId="{FA4BA2F5-DE77-489D-9744-521231C4B095}" srcId="{357B2E2E-8C6D-45A9-AF1A-334BFDFE1C60}" destId="{88C4D7B4-042C-4370-99A2-662493A4AB12}" srcOrd="1" destOrd="0" parTransId="{4F2BEC43-F548-4E08-9234-51D421A7136F}" sibTransId="{C364C018-A9E1-43EE-9B61-AC29B0E5A637}"/>
    <dgm:cxn modelId="{BF531083-D65D-4261-8D39-5A7916ABDEF7}" type="presParOf" srcId="{40420938-E9F2-482D-8EAA-17D36A67C305}" destId="{5D6306AF-65E5-47FC-89D7-40E5386EF152}" srcOrd="0" destOrd="0" presId="urn:microsoft.com/office/officeart/2005/8/layout/bList2"/>
    <dgm:cxn modelId="{A6E24346-15ED-4EDF-909A-7B581ECDABBA}" type="presParOf" srcId="{5D6306AF-65E5-47FC-89D7-40E5386EF152}" destId="{6BB4E8DA-ED0D-43CE-BF78-AC808538F135}" srcOrd="0" destOrd="0" presId="urn:microsoft.com/office/officeart/2005/8/layout/bList2"/>
    <dgm:cxn modelId="{CE7097F9-02DA-433E-A0EA-0E19A61C4DA3}" type="presParOf" srcId="{5D6306AF-65E5-47FC-89D7-40E5386EF152}" destId="{06F33E61-70D0-418B-AFD3-FC3CDC1B8FA0}" srcOrd="1" destOrd="0" presId="urn:microsoft.com/office/officeart/2005/8/layout/bList2"/>
    <dgm:cxn modelId="{5577F7C6-D614-4B50-A50B-36E9C2CBDF88}" type="presParOf" srcId="{5D6306AF-65E5-47FC-89D7-40E5386EF152}" destId="{DC092FB7-C45B-4559-93E5-14A5A8D21384}" srcOrd="2" destOrd="0" presId="urn:microsoft.com/office/officeart/2005/8/layout/bList2"/>
    <dgm:cxn modelId="{9F73D221-5D88-4B8E-9408-9844B90AAEF7}" type="presParOf" srcId="{5D6306AF-65E5-47FC-89D7-40E5386EF152}" destId="{64597D2D-7CFA-4B3A-B827-E6A6DF5C10B0}" srcOrd="3" destOrd="0" presId="urn:microsoft.com/office/officeart/2005/8/layout/bList2"/>
    <dgm:cxn modelId="{003F116A-38A6-41E6-ABB0-75B36C05CB98}" type="presParOf" srcId="{40420938-E9F2-482D-8EAA-17D36A67C305}" destId="{130BC35C-C341-4D98-A58D-9F98E04AD235}" srcOrd="1" destOrd="0" presId="urn:microsoft.com/office/officeart/2005/8/layout/bList2"/>
    <dgm:cxn modelId="{E40DE346-7184-4A25-A08B-A31D5BA3DA65}" type="presParOf" srcId="{40420938-E9F2-482D-8EAA-17D36A67C305}" destId="{E6EC7966-0A8B-4127-94D5-1A04DC642C85}" srcOrd="2" destOrd="0" presId="urn:microsoft.com/office/officeart/2005/8/layout/bList2"/>
    <dgm:cxn modelId="{A0F06488-5B57-4800-928D-FB123BEDD543}" type="presParOf" srcId="{E6EC7966-0A8B-4127-94D5-1A04DC642C85}" destId="{C291C03F-E4E6-4768-BC20-60A381687C17}" srcOrd="0" destOrd="0" presId="urn:microsoft.com/office/officeart/2005/8/layout/bList2"/>
    <dgm:cxn modelId="{67483EC1-3895-4BE8-BDA0-A3D977300D9D}" type="presParOf" srcId="{E6EC7966-0A8B-4127-94D5-1A04DC642C85}" destId="{0F0B2BAC-D2C4-4523-A0C7-9E7DA81188F0}" srcOrd="1" destOrd="0" presId="urn:microsoft.com/office/officeart/2005/8/layout/bList2"/>
    <dgm:cxn modelId="{BB03F4B9-67A5-46B2-A145-FE2C317CE754}" type="presParOf" srcId="{E6EC7966-0A8B-4127-94D5-1A04DC642C85}" destId="{DEC61EF0-A8FC-40F7-96CA-5EA12C922D83}" srcOrd="2" destOrd="0" presId="urn:microsoft.com/office/officeart/2005/8/layout/bList2"/>
    <dgm:cxn modelId="{322A7560-2669-497C-98BD-19E57B233854}" type="presParOf" srcId="{E6EC7966-0A8B-4127-94D5-1A04DC642C85}" destId="{1DDD6799-6BF8-4380-97D3-B0094BF3EEF4}" srcOrd="3" destOrd="0" presId="urn:microsoft.com/office/officeart/2005/8/layout/bList2"/>
  </dgm:cxnLst>
  <dgm:bg/>
  <dgm:whole/>
</dgm:dataModel>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9/23/2008</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9/23/2008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p:spPr>
        <p:txBody>
          <a:bodyPr/>
          <a:lstStyle/>
          <a:p>
            <a:pPr eaLnBrk="1" hangingPunct="1"/>
            <a:r>
              <a:rPr lang="en-US" dirty="0" smtClean="0">
                <a:latin typeface="Arial" charset="0"/>
              </a:rPr>
              <a:t>In today’s complex business environment, there is more pressure than ever on Information Technology (IT) departments to deliver business value despite challenges such as shrinking budgets, rapidly changing technologies and increasing security issues. As companies grow, their Information Technology (IT) infrastructures typically grow along with them, but more often than not, the pace of that growth is uneven, driven as much by the conditions under which they operate as the model they aspire to. IT is being increasingly viewed as a key value generator for most organizations and the focus is shifting from merely keeping the business up and running to an engine that drives responsiveness and agility across the organization. </a:t>
            </a:r>
            <a:endParaRPr lang="en-AU" dirty="0" smtClean="0">
              <a:latin typeface="Arial" charset="0"/>
            </a:endParaRPr>
          </a:p>
          <a:p>
            <a:pPr eaLnBrk="1" hangingPunct="1"/>
            <a:endParaRPr lang="en-US" dirty="0" smtClean="0">
              <a:latin typeface="Arial" charset="0"/>
            </a:endParaRPr>
          </a:p>
          <a:p>
            <a:pPr eaLnBrk="1" hangingPunct="1"/>
            <a:r>
              <a:rPr lang="en-US" dirty="0" smtClean="0">
                <a:latin typeface="Arial" charset="0"/>
              </a:rPr>
              <a:t>Organizations are increasingly looking to implement technologies which allow them to manage their changing workforce and enhance their customer’s experience, as well as meet the demands and regulations imposed on them. A key challenge is ensuring that the right balance is struck between managing the infrastructure and adding business value. Analysts say that each year, more than 70% of IT budgets are being spent on maintaining what is already in place, as opposed to a mere 30% of IT budgets being spent proactively on new initiatives that add business value and increase productivity.  </a:t>
            </a:r>
            <a:endParaRPr lang="en-AU" dirty="0" smtClean="0">
              <a:latin typeface="Arial" charset="0"/>
            </a:endParaRPr>
          </a:p>
          <a:p>
            <a:pPr eaLnBrk="1" hangingPunct="1"/>
            <a:endParaRPr lang="en-AU" dirty="0" smtClean="0"/>
          </a:p>
        </p:txBody>
      </p:sp>
      <p:sp>
        <p:nvSpPr>
          <p:cNvPr id="37891" name="Slide Number Placeholder 3"/>
          <p:cNvSpPr>
            <a:spLocks noGrp="1"/>
          </p:cNvSpPr>
          <p:nvPr>
            <p:ph type="sldNum" sz="quarter" idx="5"/>
          </p:nvPr>
        </p:nvSpPr>
        <p:spPr>
          <a:noFill/>
        </p:spPr>
        <p:txBody>
          <a:bodyPr/>
          <a:lstStyle/>
          <a:p>
            <a:fld id="{44F254A6-AF74-4C36-B71E-B16DC1428B0F}" type="slidenum">
              <a:rPr lang="en-US" smtClean="0">
                <a:latin typeface="Arial" charset="0"/>
              </a:rPr>
              <a:pPr/>
              <a:t>2</a:t>
            </a:fld>
            <a:endParaRPr 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eaLnBrk="1" hangingPunct="1">
              <a:defRPr/>
            </a:pPr>
            <a:r>
              <a:rPr lang="en-US" dirty="0" smtClean="0"/>
              <a:t>Slide</a:t>
            </a:r>
            <a:r>
              <a:rPr lang="en-US" baseline="0" dirty="0" smtClean="0"/>
              <a:t> Title: Terminal Services Device Redirection</a:t>
            </a:r>
          </a:p>
          <a:p>
            <a:pPr eaLnBrk="1" hangingPunct="1">
              <a:defRPr/>
            </a:pPr>
            <a:endParaRPr lang="en-US" baseline="0" dirty="0" smtClean="0"/>
          </a:p>
          <a:p>
            <a:pPr eaLnBrk="1" hangingPunct="1">
              <a:defRPr/>
            </a:pPr>
            <a:r>
              <a:rPr lang="en-US" b="1" baseline="0" dirty="0" smtClean="0"/>
              <a:t>Summary</a:t>
            </a:r>
          </a:p>
          <a:p>
            <a:pPr eaLnBrk="1" hangingPunct="1">
              <a:defRPr/>
            </a:pPr>
            <a:r>
              <a:rPr lang="en-US" baseline="0" dirty="0" smtClean="0"/>
              <a:t>Terminal Services Device Redirection ensure that common devices that are used with local applications are also available for use by remote applications provides with presentation virtualization.</a:t>
            </a:r>
          </a:p>
          <a:p>
            <a:pPr eaLnBrk="1" hangingPunct="1">
              <a:defRPr/>
            </a:pPr>
            <a:endParaRPr lang="en-US" baseline="0" dirty="0" smtClean="0"/>
          </a:p>
          <a:p>
            <a:pPr eaLnBrk="1" hangingPunct="1">
              <a:defRPr/>
            </a:pPr>
            <a:r>
              <a:rPr lang="en-US" b="1" baseline="0" dirty="0" smtClean="0"/>
              <a:t>Talking Points</a:t>
            </a:r>
          </a:p>
          <a:p>
            <a:pPr eaLnBrk="1" hangingPunct="1">
              <a:defRPr/>
            </a:pPr>
            <a:r>
              <a:rPr lang="en-US" b="1" baseline="0" dirty="0" smtClean="0"/>
              <a:t>Build 1 </a:t>
            </a:r>
            <a:r>
              <a:rPr lang="en-US" baseline="0" dirty="0" smtClean="0"/>
              <a:t>Users have multiple applications that they run locally that have access different types of devices that the user has locally attached.</a:t>
            </a:r>
          </a:p>
          <a:p>
            <a:pPr eaLnBrk="1" hangingPunct="1">
              <a:defRPr/>
            </a:pPr>
            <a:endParaRPr lang="en-US" baseline="0" dirty="0" smtClean="0"/>
          </a:p>
          <a:p>
            <a:pPr eaLnBrk="1" hangingPunct="1">
              <a:defRPr/>
            </a:pPr>
            <a:r>
              <a:rPr lang="en-US" b="1" baseline="0" dirty="0" smtClean="0"/>
              <a:t>Build 2 </a:t>
            </a:r>
            <a:r>
              <a:rPr lang="en-US" baseline="0" dirty="0" smtClean="0"/>
              <a:t>As application are moved to a central location with </a:t>
            </a:r>
            <a:r>
              <a:rPr lang="en-US" baseline="0" dirty="0" err="1" smtClean="0"/>
              <a:t>RemoteApp</a:t>
            </a:r>
            <a:r>
              <a:rPr lang="en-US" baseline="0" dirty="0" smtClean="0"/>
              <a:t> it is important that the common devices that users want to use are still available for use when the application is running from the server.  Device Redirection and our new Plug and Play Device Redirection framework ensures that these common devices are accessible by the remote applications whilst allowing the user to determine which devices they want to share with the remote applications.  Finally with Windows Server 2008 we have improved our device isolation technology to ensure each device is securely accessible only within the user session that the specific user is using.</a:t>
            </a:r>
          </a:p>
          <a:p>
            <a:pPr eaLnBrk="1" hangingPunct="1">
              <a:defRPr/>
            </a:pPr>
            <a:endParaRPr lang="en-US" baseline="0" dirty="0" smtClean="0"/>
          </a:p>
          <a:p>
            <a:pPr eaLnBrk="1" hangingPunct="1">
              <a:defRPr/>
            </a:pPr>
            <a:r>
              <a:rPr lang="en-US" baseline="0" dirty="0" smtClean="0"/>
              <a:t>Out of the box we provide support for device such as DVD &amp; CD-ROM drives, USB and flash memory devices, Cameras and other devices that operate in MTP (media transfer protocol mode).  For the retail market we ensure Windows Embedded Point of Service (</a:t>
            </a:r>
            <a:r>
              <a:rPr lang="en-US" baseline="0" dirty="0" err="1" smtClean="0"/>
              <a:t>WePOS</a:t>
            </a:r>
            <a:r>
              <a:rPr lang="en-US" baseline="0" dirty="0" smtClean="0"/>
              <a:t>) devices can also be fully </a:t>
            </a:r>
            <a:r>
              <a:rPr lang="en-US" baseline="0" dirty="0" err="1" smtClean="0"/>
              <a:t>remoted</a:t>
            </a:r>
            <a:r>
              <a:rPr lang="en-US" baseline="0" dirty="0" smtClean="0"/>
              <a:t>.  The Plug and Plat device redirection framework I mentioned earlier enabled device vendors to easily and quickly provide drivers for their Vista compatible devices to work with Terminal Services device redirection.</a:t>
            </a:r>
          </a:p>
          <a:p>
            <a:pPr eaLnBrk="1" hangingPunct="1">
              <a:defRPr/>
            </a:pPr>
            <a:endParaRPr lang="en-US" baseline="0" dirty="0" smtClean="0"/>
          </a:p>
          <a:p>
            <a:pPr eaLnBrk="1" hangingPunct="1">
              <a:defRPr/>
            </a:pPr>
            <a:r>
              <a:rPr lang="en-US" baseline="0" dirty="0" smtClean="0"/>
              <a:t>Finally the biggest are of </a:t>
            </a:r>
            <a:r>
              <a:rPr lang="en-US" baseline="0" dirty="0" err="1" smtClean="0"/>
              <a:t>imnprovement</a:t>
            </a:r>
            <a:r>
              <a:rPr lang="en-US" baseline="0" dirty="0" smtClean="0"/>
              <a:t> from our previous version is with printer redirection and is pretty exciting so lets look at that in some more detail now. NEXT SLIDE.</a:t>
            </a:r>
          </a:p>
          <a:p>
            <a:pPr eaLnBrk="1" hangingPunct="1">
              <a:defRPr/>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b="1" dirty="0" smtClean="0">
                <a:latin typeface="Segoe"/>
              </a:rPr>
              <a:t>Title: TS Easy Print Overview</a:t>
            </a:r>
          </a:p>
          <a:p>
            <a:endParaRPr lang="en-US" sz="1200" b="1" dirty="0" smtClean="0">
              <a:latin typeface="Segoe"/>
            </a:endParaRPr>
          </a:p>
          <a:p>
            <a:r>
              <a:rPr lang="en-US" sz="1200" b="1" dirty="0" smtClean="0">
                <a:latin typeface="Segoe"/>
              </a:rPr>
              <a:t>Talking Points: </a:t>
            </a:r>
          </a:p>
          <a:p>
            <a:pPr>
              <a:buFont typeface="Arial" pitchFamily="34" charset="0"/>
              <a:buNone/>
            </a:pPr>
            <a:endParaRPr lang="en-US" sz="1200" b="1" dirty="0" smtClean="0">
              <a:latin typeface="Segoe"/>
            </a:endParaRPr>
          </a:p>
          <a:p>
            <a:pPr marL="336488" indent="-336488"/>
            <a:r>
              <a:rPr lang="en-US" sz="1200" b="1" dirty="0" smtClean="0">
                <a:latin typeface="Segoe"/>
              </a:rPr>
              <a:t>TS Easy Print Overview</a:t>
            </a:r>
          </a:p>
          <a:p>
            <a:pPr marL="336488" indent="-336488">
              <a:buFont typeface="Arial" pitchFamily="34" charset="0"/>
              <a:buChar char="•"/>
            </a:pPr>
            <a:r>
              <a:rPr lang="en-US" sz="1200" dirty="0" smtClean="0">
                <a:latin typeface="Segoe"/>
              </a:rPr>
              <a:t>Under normal operations, </a:t>
            </a:r>
            <a:r>
              <a:rPr lang="en-US" sz="1200" dirty="0" smtClean="0">
                <a:effectLst>
                  <a:outerShdw blurRad="38100" dist="38100" dir="2700000" algn="tl">
                    <a:srgbClr val="000000">
                      <a:alpha val="43137"/>
                    </a:srgbClr>
                  </a:outerShdw>
                </a:effectLst>
                <a:latin typeface="Segoe"/>
              </a:rPr>
              <a:t>the u</a:t>
            </a:r>
            <a:r>
              <a:rPr lang="en-US" dirty="0" smtClean="0">
                <a:effectLst>
                  <a:outerShdw blurRad="38100" dist="38100" dir="2700000" algn="tl">
                    <a:srgbClr val="000000">
                      <a:alpha val="43137"/>
                    </a:srgbClr>
                  </a:outerShdw>
                </a:effectLst>
              </a:rPr>
              <a:t>ser connects to the terminal server</a:t>
            </a:r>
          </a:p>
          <a:p>
            <a:pPr marL="336488" indent="-336488">
              <a:buFont typeface="Arial" pitchFamily="34" charset="0"/>
              <a:buChar char="•"/>
            </a:pPr>
            <a:r>
              <a:rPr lang="en-US" dirty="0" smtClean="0">
                <a:effectLst>
                  <a:outerShdw blurRad="38100" dist="38100" dir="2700000" algn="tl">
                    <a:srgbClr val="000000">
                      <a:alpha val="43137"/>
                    </a:srgbClr>
                  </a:outerShdw>
                </a:effectLst>
              </a:rPr>
              <a:t>TS Easy Print used instead of a vendor print driver</a:t>
            </a:r>
          </a:p>
          <a:p>
            <a:pPr marL="336488" indent="-336488">
              <a:buFont typeface="Arial" pitchFamily="34" charset="0"/>
              <a:buChar char="•"/>
            </a:pPr>
            <a:r>
              <a:rPr lang="en-US" dirty="0" smtClean="0">
                <a:effectLst>
                  <a:outerShdw blurRad="38100" dist="38100" dir="2700000" algn="tl">
                    <a:srgbClr val="000000">
                      <a:alpha val="43137"/>
                    </a:srgbClr>
                  </a:outerShdw>
                </a:effectLst>
              </a:rPr>
              <a:t>User prints from application - printer option dialogs are generated on the client NOT the server</a:t>
            </a:r>
          </a:p>
          <a:p>
            <a:pPr marL="336488" indent="-336488">
              <a:buFont typeface="Arial" pitchFamily="34" charset="0"/>
              <a:buChar char="•"/>
            </a:pPr>
            <a:r>
              <a:rPr lang="en-US" dirty="0" smtClean="0">
                <a:effectLst>
                  <a:outerShdw blurRad="38100" dist="38100" dir="2700000" algn="tl">
                    <a:srgbClr val="000000">
                      <a:alpha val="43137"/>
                    </a:srgbClr>
                  </a:outerShdw>
                </a:effectLst>
              </a:rPr>
              <a:t>Document rendered into XPS format (XML Paper Specification)</a:t>
            </a:r>
          </a:p>
          <a:p>
            <a:pPr marL="336488" indent="-336488">
              <a:buFont typeface="Arial" pitchFamily="34" charset="0"/>
              <a:buChar char="•"/>
            </a:pPr>
            <a:r>
              <a:rPr lang="en-US" dirty="0" smtClean="0">
                <a:effectLst>
                  <a:outerShdw blurRad="38100" dist="38100" dir="2700000" algn="tl">
                    <a:srgbClr val="000000">
                      <a:alpha val="43137"/>
                    </a:srgbClr>
                  </a:outerShdw>
                </a:effectLst>
              </a:rPr>
              <a:t>Print job sent back to client printer and rendered with client print driver</a:t>
            </a:r>
          </a:p>
          <a:p>
            <a:endParaRPr lang="en-US" sz="1200" dirty="0" smtClean="0">
              <a:latin typeface="Segoe"/>
            </a:endParaRPr>
          </a:p>
          <a:p>
            <a:r>
              <a:rPr lang="en-US" sz="1200" dirty="0" smtClean="0">
                <a:latin typeface="Segoe"/>
              </a:rPr>
              <a:t>The new Terminal Services Easy Print driver offers organizations:</a:t>
            </a:r>
          </a:p>
          <a:p>
            <a:pPr lvl="0">
              <a:buFont typeface="Arial" pitchFamily="34" charset="0"/>
              <a:buChar char="•"/>
            </a:pPr>
            <a:r>
              <a:rPr lang="en-US" sz="1200" dirty="0" smtClean="0">
                <a:latin typeface="Segoe"/>
              </a:rPr>
              <a:t>Increased reliability of Terminal Services printing for both </a:t>
            </a:r>
            <a:r>
              <a:rPr lang="en-US" sz="1200" dirty="0" err="1" smtClean="0">
                <a:latin typeface="Segoe"/>
              </a:rPr>
              <a:t>RemoteApp</a:t>
            </a:r>
            <a:r>
              <a:rPr lang="en-US" sz="1200" dirty="0" smtClean="0">
                <a:latin typeface="Segoe"/>
              </a:rPr>
              <a:t> and remote desktop sessions.</a:t>
            </a:r>
          </a:p>
          <a:p>
            <a:pPr lvl="0">
              <a:buFont typeface="Arial" pitchFamily="34" charset="0"/>
              <a:buChar char="•"/>
            </a:pPr>
            <a:r>
              <a:rPr lang="en-US" sz="1200" dirty="0" smtClean="0">
                <a:latin typeface="Segoe"/>
              </a:rPr>
              <a:t>Support for legacy and new printer drivers without the necessity of installing these drivers on the terminal server.</a:t>
            </a:r>
          </a:p>
          <a:p>
            <a:pPr lvl="0">
              <a:buFont typeface="Arial" pitchFamily="34" charset="0"/>
              <a:buChar char="•"/>
            </a:pPr>
            <a:r>
              <a:rPr lang="en-US" sz="1200" dirty="0" smtClean="0">
                <a:latin typeface="Segoe"/>
              </a:rPr>
              <a:t>Scalability improvements over Windows Server 2003 in terms of printer enumeration performance. During the </a:t>
            </a:r>
            <a:r>
              <a:rPr lang="en-US" sz="1200" dirty="0" err="1" smtClean="0">
                <a:latin typeface="Segoe"/>
              </a:rPr>
              <a:t>Winlogon</a:t>
            </a:r>
            <a:r>
              <a:rPr lang="en-US" sz="1200" dirty="0" smtClean="0">
                <a:latin typeface="Segoe"/>
              </a:rPr>
              <a:t> process, the spooler only enumerates printers that are available for a user in a particular session instead of enumerating all redirected printers. Therefore, printers are enumerated on a per-session basis, instead of on a per-user basis.</a:t>
            </a:r>
          </a:p>
          <a:p>
            <a:pPr lvl="0">
              <a:buFont typeface="Arial" pitchFamily="34" charset="0"/>
              <a:buChar char="•"/>
            </a:pPr>
            <a:r>
              <a:rPr lang="en-US" sz="1200" dirty="0" smtClean="0">
                <a:latin typeface="Segoe"/>
              </a:rPr>
              <a:t>Enhanced available printer capabilities in that The Terminal Services Easy Print use the client side driver to ensure that all of the printer capabilities normally available to the user can also be used in remote sessions. All of the physical printer driver's capabilities are available for use when a user views the printing preferences.</a:t>
            </a:r>
          </a:p>
          <a:p>
            <a:r>
              <a:rPr lang="en-US" sz="1200" b="1" dirty="0" smtClean="0">
                <a:latin typeface="Segoe"/>
              </a:rPr>
              <a:t> </a:t>
            </a:r>
            <a:endParaRPr lang="en-US" sz="1200" dirty="0" smtClean="0">
              <a:latin typeface="Segoe"/>
            </a:endParaRPr>
          </a:p>
          <a:p>
            <a:r>
              <a:rPr lang="en-US" sz="1200" b="1" dirty="0" smtClean="0">
                <a:latin typeface="Segoe"/>
              </a:rPr>
              <a:t>Detailed Talking Points: </a:t>
            </a:r>
          </a:p>
          <a:p>
            <a:r>
              <a:rPr lang="en-US" sz="1200" dirty="0" smtClean="0">
                <a:latin typeface="Segoe"/>
              </a:rPr>
              <a:t>Terminal Services Easy Print (TS Easy Print) is a feature in Windows Server 2008 that enables users to reliably print from a TS RemoteApp program or from a TS remote desktop session to the correct printer on their client computer. </a:t>
            </a:r>
          </a:p>
          <a:p>
            <a:endParaRPr lang="en-US" sz="1200" dirty="0" smtClean="0">
              <a:latin typeface="Segoe"/>
            </a:endParaRPr>
          </a:p>
          <a:p>
            <a:r>
              <a:rPr lang="en-US" sz="1200" dirty="0" smtClean="0">
                <a:latin typeface="Segoe"/>
              </a:rPr>
              <a:t>In previous versions of Terminal Services, a user would connect to the terminal server and the closest matching server print driver would be selected. When a user accessed and ran Microsoft Office Word to print a document, the document would be rendered with the server printer driver and the print job would be sent back to the client printer for printing. Frequently, there would be no close printer driver match. So, although the user may have been running Microsoft Word on Terminal Services, they were not able to print. Or, when the document was rendered with the printer driver and sent back to the client printer, the output appeared corrupted. Another common problem was that upon connecting to Terminal Services, the user would see basic or different printer than would normally be seen on their local machine. This resulted in, for example, the user being unable to print in color even though this functionality was supported by the local printer. Overall, managing unreliable printer drivers was challenging and often resulted in distorted output.</a:t>
            </a:r>
          </a:p>
          <a:p>
            <a:endParaRPr lang="en-US" sz="1200" dirty="0" smtClean="0">
              <a:latin typeface="Segoe"/>
            </a:endParaRPr>
          </a:p>
          <a:p>
            <a:r>
              <a:rPr lang="en-AU" sz="1200" dirty="0" smtClean="0">
                <a:latin typeface="Segoe"/>
              </a:rPr>
              <a:t>Now, in Windows Server 2008, Terminal Services Easy Print leverages the client-side print driver (no server side driver needed) to enable fast and reliable printing to a local or network-attached printer. End users can more productively work from remote locations. </a:t>
            </a:r>
            <a:r>
              <a:rPr lang="en-US" sz="1200" dirty="0" smtClean="0">
                <a:latin typeface="Segoe"/>
              </a:rPr>
              <a:t>It also enables users to have a much more consistent printing experience between local and remote sessions.</a:t>
            </a:r>
          </a:p>
          <a:p>
            <a:endParaRPr lang="en-US" sz="1200" b="1" dirty="0" smtClean="0">
              <a:latin typeface="Segoe"/>
            </a:endParaRPr>
          </a:p>
          <a:p>
            <a:r>
              <a:rPr lang="en-US" sz="1200" b="1" dirty="0" smtClean="0">
                <a:latin typeface="Segoe"/>
              </a:rPr>
              <a:t>Use the following steps as reference for the build.:</a:t>
            </a:r>
          </a:p>
          <a:p>
            <a:r>
              <a:rPr lang="en-US" sz="1200" b="1" dirty="0" smtClean="0">
                <a:latin typeface="Segoe"/>
              </a:rPr>
              <a:t>Normal Operation</a:t>
            </a:r>
            <a:endParaRPr lang="en-US" sz="1200" dirty="0" smtClean="0">
              <a:latin typeface="Segoe"/>
            </a:endParaRPr>
          </a:p>
          <a:p>
            <a:pPr lvl="0"/>
            <a:r>
              <a:rPr lang="en-US" sz="1200" dirty="0" smtClean="0">
                <a:latin typeface="Segoe"/>
              </a:rPr>
              <a:t>User connects to the terminal server</a:t>
            </a:r>
          </a:p>
          <a:p>
            <a:pPr lvl="0"/>
            <a:r>
              <a:rPr lang="en-US" sz="1200" dirty="0" smtClean="0">
                <a:latin typeface="Segoe"/>
              </a:rPr>
              <a:t>Closest match print driver selected</a:t>
            </a:r>
          </a:p>
          <a:p>
            <a:pPr lvl="0"/>
            <a:r>
              <a:rPr lang="en-US" sz="1200" dirty="0" smtClean="0">
                <a:latin typeface="Segoe"/>
              </a:rPr>
              <a:t>User runs word on TS, selects print and document is printed</a:t>
            </a:r>
          </a:p>
          <a:p>
            <a:pPr lvl="0"/>
            <a:r>
              <a:rPr lang="en-US" sz="1200" dirty="0" smtClean="0">
                <a:latin typeface="Segoe"/>
              </a:rPr>
              <a:t>Document rendered with printer driver</a:t>
            </a:r>
          </a:p>
          <a:p>
            <a:pPr lvl="0"/>
            <a:r>
              <a:rPr lang="en-US" sz="1200" dirty="0" smtClean="0">
                <a:latin typeface="Segoe"/>
              </a:rPr>
              <a:t>Print job sent back to client printer</a:t>
            </a:r>
          </a:p>
          <a:p>
            <a:r>
              <a:rPr lang="en-US" sz="1200" b="1" dirty="0" smtClean="0">
                <a:latin typeface="Segoe"/>
              </a:rPr>
              <a:t>No Driver Match</a:t>
            </a:r>
            <a:endParaRPr lang="en-US" sz="1200" dirty="0" smtClean="0">
              <a:latin typeface="Segoe"/>
            </a:endParaRPr>
          </a:p>
          <a:p>
            <a:pPr lvl="0"/>
            <a:r>
              <a:rPr lang="en-US" sz="1200" dirty="0" smtClean="0">
                <a:latin typeface="Segoe"/>
              </a:rPr>
              <a:t>User connects to the terminal server</a:t>
            </a:r>
          </a:p>
          <a:p>
            <a:pPr lvl="0"/>
            <a:r>
              <a:rPr lang="en-US" sz="1200" dirty="0" smtClean="0">
                <a:latin typeface="Segoe"/>
              </a:rPr>
              <a:t>No printer driver match</a:t>
            </a:r>
          </a:p>
          <a:p>
            <a:pPr lvl="0"/>
            <a:r>
              <a:rPr lang="en-US" sz="1200" dirty="0" smtClean="0">
                <a:latin typeface="Segoe"/>
              </a:rPr>
              <a:t>User runs MS Word on TS but can’t print</a:t>
            </a:r>
          </a:p>
          <a:p>
            <a:r>
              <a:rPr lang="en-US" sz="1200" b="1" dirty="0" smtClean="0">
                <a:latin typeface="Segoe"/>
              </a:rPr>
              <a:t>Odd </a:t>
            </a:r>
            <a:r>
              <a:rPr lang="en-US" sz="1200" b="1" dirty="0" err="1" smtClean="0">
                <a:latin typeface="Segoe"/>
              </a:rPr>
              <a:t>Behaviour</a:t>
            </a:r>
            <a:endParaRPr lang="en-US" sz="1200" dirty="0" smtClean="0">
              <a:latin typeface="Segoe"/>
            </a:endParaRPr>
          </a:p>
          <a:p>
            <a:pPr lvl="0"/>
            <a:r>
              <a:rPr lang="en-US" sz="1200" dirty="0" smtClean="0">
                <a:latin typeface="Segoe"/>
              </a:rPr>
              <a:t>User connects to the terminal server</a:t>
            </a:r>
          </a:p>
          <a:p>
            <a:pPr lvl="0"/>
            <a:r>
              <a:rPr lang="en-US" sz="1200" dirty="0" smtClean="0">
                <a:latin typeface="Segoe"/>
              </a:rPr>
              <a:t>Closest match print driver selected</a:t>
            </a:r>
          </a:p>
          <a:p>
            <a:pPr lvl="0"/>
            <a:r>
              <a:rPr lang="en-US" sz="1200" dirty="0" smtClean="0">
                <a:latin typeface="Segoe"/>
              </a:rPr>
              <a:t>Document submitted on server</a:t>
            </a:r>
          </a:p>
          <a:p>
            <a:pPr lvl="0"/>
            <a:r>
              <a:rPr lang="en-US" sz="1200" dirty="0" smtClean="0">
                <a:latin typeface="Segoe"/>
              </a:rPr>
              <a:t>Document rendered with printer driver</a:t>
            </a:r>
          </a:p>
          <a:p>
            <a:pPr lvl="0"/>
            <a:r>
              <a:rPr lang="en-US" sz="1200" dirty="0" smtClean="0">
                <a:latin typeface="Segoe"/>
              </a:rPr>
              <a:t>Print job sent back to client printer and ‘looks odd’ or worse is corrupted </a:t>
            </a:r>
          </a:p>
          <a:p>
            <a:r>
              <a:rPr lang="en-US" sz="1200" b="1" dirty="0" smtClean="0">
                <a:latin typeface="Segoe"/>
              </a:rPr>
              <a:t>Lack of Options/Feature Mismatch</a:t>
            </a:r>
            <a:endParaRPr lang="en-US" sz="1200" dirty="0" smtClean="0">
              <a:latin typeface="Segoe"/>
            </a:endParaRPr>
          </a:p>
          <a:p>
            <a:pPr lvl="0"/>
            <a:r>
              <a:rPr lang="en-US" sz="1200" dirty="0" smtClean="0">
                <a:latin typeface="Segoe"/>
              </a:rPr>
              <a:t>User connects to the terminal server</a:t>
            </a:r>
          </a:p>
          <a:p>
            <a:pPr lvl="0"/>
            <a:r>
              <a:rPr lang="en-US" sz="1200" dirty="0" smtClean="0">
                <a:latin typeface="Segoe"/>
              </a:rPr>
              <a:t>Closest match print driver selected</a:t>
            </a:r>
          </a:p>
          <a:p>
            <a:pPr lvl="0"/>
            <a:r>
              <a:rPr lang="en-US" sz="1200" dirty="0" smtClean="0">
                <a:latin typeface="Segoe"/>
              </a:rPr>
              <a:t>Client sees only basic printer properties  / different properties than they see on their client driver</a:t>
            </a:r>
          </a:p>
          <a:p>
            <a:pPr lvl="0"/>
            <a:r>
              <a:rPr lang="en-US" sz="1200" dirty="0" smtClean="0">
                <a:latin typeface="Segoe"/>
              </a:rPr>
              <a:t>E.g. user unable to print in </a:t>
            </a:r>
            <a:r>
              <a:rPr lang="en-US" sz="1200" dirty="0" err="1" smtClean="0">
                <a:latin typeface="Segoe"/>
              </a:rPr>
              <a:t>colour</a:t>
            </a:r>
            <a:r>
              <a:rPr lang="en-US" sz="1200" dirty="0" smtClean="0">
                <a:latin typeface="Segoe"/>
              </a:rPr>
              <a:t> even though the local printer supports it </a:t>
            </a:r>
          </a:p>
          <a:p>
            <a:r>
              <a:rPr lang="en-US" sz="1200" b="1" dirty="0" smtClean="0">
                <a:latin typeface="Segoe"/>
              </a:rPr>
              <a:t>Drivers of Death</a:t>
            </a:r>
            <a:endParaRPr lang="en-US" sz="1200" dirty="0" smtClean="0">
              <a:latin typeface="Segoe"/>
            </a:endParaRPr>
          </a:p>
          <a:p>
            <a:pPr lvl="0"/>
            <a:r>
              <a:rPr lang="en-US" sz="1200" dirty="0" smtClean="0">
                <a:latin typeface="Segoe"/>
              </a:rPr>
              <a:t>User connects to the terminal server</a:t>
            </a:r>
          </a:p>
          <a:p>
            <a:pPr lvl="0"/>
            <a:r>
              <a:rPr lang="en-US" sz="1200" dirty="0" smtClean="0">
                <a:latin typeface="Segoe"/>
              </a:rPr>
              <a:t>Closest match print driver selected</a:t>
            </a:r>
          </a:p>
          <a:p>
            <a:pPr lvl="0"/>
            <a:r>
              <a:rPr lang="en-US" sz="1200" dirty="0" smtClean="0">
                <a:latin typeface="Segoe"/>
              </a:rPr>
              <a:t>Document submitted</a:t>
            </a:r>
          </a:p>
          <a:p>
            <a:pPr lvl="0"/>
            <a:r>
              <a:rPr lang="en-US" sz="1200" dirty="0" smtClean="0">
                <a:latin typeface="Segoe"/>
              </a:rPr>
              <a:t>Document rendered with printer driver</a:t>
            </a:r>
          </a:p>
          <a:p>
            <a:pPr lvl="0"/>
            <a:r>
              <a:rPr lang="en-US" sz="1200" dirty="0" smtClean="0">
                <a:latin typeface="Segoe"/>
              </a:rPr>
              <a:t>Consumer grade driver crashes server</a:t>
            </a:r>
          </a:p>
          <a:p>
            <a:pPr lvl="0"/>
            <a:r>
              <a:rPr lang="en-US" sz="1200" dirty="0" smtClean="0">
                <a:latin typeface="Segoe"/>
              </a:rPr>
              <a:t>Reconnections crash additional servers </a:t>
            </a:r>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27"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Arial" pitchFamily="34" charset="0"/>
                <a:ea typeface="+mn-ea"/>
                <a:cs typeface="+mn-cs"/>
              </a:rPr>
              <a:t>Custom</a:t>
            </a:r>
            <a:r>
              <a:rPr lang="en-US" sz="900" kern="1200" baseline="0" dirty="0" smtClean="0">
                <a:solidFill>
                  <a:schemeClr val="tx1"/>
                </a:solidFill>
                <a:latin typeface="Arial" pitchFamily="34" charset="0"/>
                <a:ea typeface="+mn-ea"/>
                <a:cs typeface="+mn-cs"/>
              </a:rPr>
              <a:t> display resolutions</a:t>
            </a:r>
            <a:endParaRPr lang="en-US" sz="900" kern="1200" dirty="0" smtClean="0">
              <a:solidFill>
                <a:schemeClr val="tx1"/>
              </a:solidFill>
              <a:latin typeface="Arial" pitchFamily="34" charset="0"/>
              <a:ea typeface="+mn-ea"/>
              <a:cs typeface="+mn-cs"/>
            </a:endParaRPr>
          </a:p>
          <a:p>
            <a:pPr marL="0" marR="0" indent="0" algn="l" defTabSz="914327"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Arial" pitchFamily="34" charset="0"/>
                <a:ea typeface="+mn-ea"/>
                <a:cs typeface="+mn-cs"/>
              </a:rPr>
              <a:t>Previously, only 4:3 display resolution ratios were supported, and the maximum resolution supported was 1600 x 1200.</a:t>
            </a:r>
          </a:p>
          <a:p>
            <a:endParaRPr lang="en-US" dirty="0" smtClean="0"/>
          </a:p>
          <a:p>
            <a:r>
              <a:rPr lang="en-US" dirty="0" err="1" smtClean="0"/>
              <a:t>Cleartype</a:t>
            </a:r>
            <a:endParaRPr lang="en-US" dirty="0" smtClean="0"/>
          </a:p>
          <a:p>
            <a:pPr marL="0" marR="0" indent="0" algn="l" defTabSz="914327"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Arial" pitchFamily="34" charset="0"/>
                <a:ea typeface="+mn-ea"/>
                <a:cs typeface="+mn-cs"/>
              </a:rPr>
              <a:t>which is a technology for displaying computer fonts so that they appear clear and smooth, especially when you are using an LCD monitor.</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a:ln/>
        </p:spPr>
      </p:sp>
      <p:sp>
        <p:nvSpPr>
          <p:cNvPr id="6" name="Notes Placeholder 5"/>
          <p:cNvSpPr>
            <a:spLocks noGrp="1"/>
          </p:cNvSpPr>
          <p:nvPr>
            <p:ph type="body" sz="quarter" idx="11"/>
          </p:nvPr>
        </p:nvSpPr>
        <p:spPr/>
        <p:txBody>
          <a:bodyPr>
            <a:normAutofit/>
          </a:bodyPr>
          <a:lstStyle/>
          <a:p>
            <a:r>
              <a:rPr lang="en-US" sz="1200" b="1" dirty="0" smtClean="0">
                <a:latin typeface="Segoe"/>
              </a:rPr>
              <a:t>Title: For More Information, Please Refer to the Following Resources</a:t>
            </a:r>
          </a:p>
          <a:p>
            <a:endParaRPr lang="en-US" sz="1200" dirty="0" smtClean="0">
              <a:latin typeface="Segoe"/>
            </a:endParaRPr>
          </a:p>
          <a:p>
            <a:r>
              <a:rPr lang="en-US" sz="1200" b="1" dirty="0" smtClean="0">
                <a:latin typeface="Segoe"/>
              </a:rPr>
              <a:t>Talking Points: </a:t>
            </a:r>
            <a:endParaRPr lang="en-US" dirty="0" smtClean="0">
              <a:latin typeface="Segoe Semibold" pitchFamily="48" charset="0"/>
            </a:endParaRPr>
          </a:p>
          <a:p>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latin typeface="Segoe"/>
              </a:rPr>
              <a:t>Title: How Does Terminal Services Work?</a:t>
            </a:r>
            <a:endParaRPr lang="en-US" sz="1200" dirty="0" smtClean="0">
              <a:latin typeface="Segoe"/>
            </a:endParaRPr>
          </a:p>
          <a:p>
            <a:r>
              <a:rPr lang="en-US" sz="1200" b="1" dirty="0" smtClean="0">
                <a:latin typeface="Segoe"/>
              </a:rPr>
              <a:t> </a:t>
            </a:r>
            <a:endParaRPr lang="en-US" sz="1200" dirty="0" smtClean="0">
              <a:latin typeface="Segoe"/>
            </a:endParaRPr>
          </a:p>
          <a:p>
            <a:r>
              <a:rPr lang="en-US" sz="1200" b="1" dirty="0" smtClean="0">
                <a:latin typeface="Segoe"/>
              </a:rPr>
              <a:t>Talking Points: </a:t>
            </a:r>
            <a:r>
              <a:rPr lang="en-US" dirty="0" smtClean="0"/>
              <a:t>For those of you not familiar with how presentation</a:t>
            </a:r>
            <a:r>
              <a:rPr lang="en-US" baseline="0" dirty="0" smtClean="0"/>
              <a:t> virtualization</a:t>
            </a:r>
            <a:r>
              <a:rPr lang="en-US" dirty="0" smtClean="0"/>
              <a:t> works, the client computer has a small piece of software installed on it, known as the Terminal Services Client.  The user starts the Terminal Services Client and selects which server they want to connect to.  (Click 1) Only keyboard and mouse data travel to the Terminal Server and (click 2) just screen data is returned from the server.</a:t>
            </a:r>
          </a:p>
          <a:p>
            <a:endParaRPr lang="en-US" dirty="0" smtClean="0"/>
          </a:p>
          <a:p>
            <a:r>
              <a:rPr lang="en-US" dirty="0" smtClean="0"/>
              <a:t>Microsoft's Remote Desktop Protocol is used</a:t>
            </a:r>
            <a:r>
              <a:rPr lang="en-US" baseline="0" dirty="0" smtClean="0"/>
              <a:t> to transfer this data over the network and is optimized to ensure that screen data is efficiently sent over the network resulting in the ability to access a remote machine even over low </a:t>
            </a:r>
            <a:r>
              <a:rPr lang="en-US" baseline="0" dirty="0" err="1" smtClean="0"/>
              <a:t>spee</a:t>
            </a:r>
            <a:endParaRPr lang="en-US" baseline="0" dirty="0" smtClean="0"/>
          </a:p>
          <a:p>
            <a:r>
              <a:rPr lang="en-US" baseline="0" dirty="0" smtClean="0"/>
              <a:t>d links such as modems and wireless connections.</a:t>
            </a:r>
            <a:endParaRPr lang="en-US" dirty="0"/>
          </a:p>
        </p:txBody>
      </p:sp>
      <p:sp>
        <p:nvSpPr>
          <p:cNvPr id="4" name="Slide Number Placeholder 3"/>
          <p:cNvSpPr>
            <a:spLocks noGrp="1"/>
          </p:cNvSpPr>
          <p:nvPr>
            <p:ph type="sldNum" sz="quarter" idx="10"/>
          </p:nvPr>
        </p:nvSpPr>
        <p:spPr/>
        <p:txBody>
          <a:bodyPr/>
          <a:lstStyle/>
          <a:p>
            <a:pPr>
              <a:defRPr/>
            </a:pPr>
            <a:fld id="{EBCFD3BA-DA7A-49C8-9F23-DE2C136EE454}"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8" name="Notes Placeholder 7"/>
          <p:cNvSpPr>
            <a:spLocks noGrp="1"/>
          </p:cNvSpPr>
          <p:nvPr>
            <p:ph type="body" sz="quarter" idx="14"/>
          </p:nvPr>
        </p:nvSpPr>
        <p:spPr/>
        <p:txBody>
          <a:bodyPr>
            <a:normAutofit/>
          </a:bodyPr>
          <a:lstStyle/>
          <a:p>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8" name="Notes Placeholder 7"/>
          <p:cNvSpPr>
            <a:spLocks noGrp="1"/>
          </p:cNvSpPr>
          <p:nvPr>
            <p:ph type="body" sz="quarter" idx="14"/>
          </p:nvPr>
        </p:nvSpPr>
        <p:spPr/>
        <p:txBody>
          <a:bodyPr>
            <a:normAutofit/>
          </a:bodyPr>
          <a:lstStyle/>
          <a:p>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Grp="1" noChangeArrowheads="1"/>
          </p:cNvSpPr>
          <p:nvPr/>
        </p:nvSpPr>
        <p:spPr bwMode="auto">
          <a:xfrm>
            <a:off x="2971800" y="8686491"/>
            <a:ext cx="520700" cy="457512"/>
          </a:xfrm>
          <a:prstGeom prst="rect">
            <a:avLst/>
          </a:prstGeom>
          <a:noFill/>
          <a:ln w="9525" cap="flat" cmpd="sng" algn="ctr">
            <a:noFill/>
            <a:prstDash val="solid"/>
            <a:miter lim="800000"/>
            <a:headEnd type="none" w="med" len="med"/>
            <a:tailEnd type="none" w="med" len="med"/>
          </a:ln>
        </p:spPr>
        <p:txBody>
          <a:bodyPr lIns="91430" tIns="45716" rIns="91430" bIns="45716" anchor="b"/>
          <a:lstStyle/>
          <a:p>
            <a:pPr algn="r">
              <a:lnSpc>
                <a:spcPct val="100000"/>
              </a:lnSpc>
              <a:spcBef>
                <a:spcPct val="0"/>
              </a:spcBef>
              <a:buFontTx/>
              <a:buNone/>
            </a:pPr>
            <a:fld id="{A587B3F9-4C8D-482F-B56B-FB89854158F0}" type="slidenum">
              <a:rPr lang="en-GB" sz="1200">
                <a:latin typeface="Times New Roman" pitchFamily="18" charset="0"/>
              </a:rPr>
              <a:pPr algn="r">
                <a:lnSpc>
                  <a:spcPct val="100000"/>
                </a:lnSpc>
                <a:spcBef>
                  <a:spcPct val="0"/>
                </a:spcBef>
                <a:buFontTx/>
                <a:buNone/>
              </a:pPr>
              <a:t>8</a:t>
            </a:fld>
            <a:endParaRPr lang="en-US" sz="1200" dirty="0">
              <a:latin typeface="Times New Roman" pitchFamily="18" charset="0"/>
            </a:endParaRPr>
          </a:p>
        </p:txBody>
      </p:sp>
      <p:sp>
        <p:nvSpPr>
          <p:cNvPr id="134147" name="Rectangle 4"/>
          <p:cNvSpPr>
            <a:spLocks noGrp="1" noRot="1" noChangeAspect="1" noChangeArrowheads="1" noTextEdit="1"/>
          </p:cNvSpPr>
          <p:nvPr>
            <p:ph type="sldImg"/>
          </p:nvPr>
        </p:nvSpPr>
        <p:spPr>
          <a:ln/>
        </p:spPr>
      </p:sp>
      <p:sp>
        <p:nvSpPr>
          <p:cNvPr id="134148" name="Rectangle 5"/>
          <p:cNvSpPr>
            <a:spLocks noGrp="1" noChangeArrowheads="1"/>
          </p:cNvSpPr>
          <p:nvPr>
            <p:ph type="body" idx="1"/>
          </p:nvPr>
        </p:nvSpPr>
        <p:spPr/>
        <p:txBody>
          <a:bodyPr>
            <a:normAutofit fontScale="92500" lnSpcReduction="20000"/>
          </a:bodyPr>
          <a:lstStyle/>
          <a:p>
            <a:r>
              <a:rPr lang="en-US" sz="1000" b="1" dirty="0" smtClean="0">
                <a:latin typeface="+mn-lt"/>
              </a:rPr>
              <a:t>Title: TS RemoteApp Overview</a:t>
            </a:r>
            <a:endParaRPr lang="en-US" sz="1000" dirty="0" smtClean="0">
              <a:latin typeface="+mn-lt"/>
            </a:endParaRPr>
          </a:p>
          <a:p>
            <a:r>
              <a:rPr lang="en-US" sz="1000" b="1" dirty="0" smtClean="0">
                <a:latin typeface="+mn-lt"/>
              </a:rPr>
              <a:t> </a:t>
            </a:r>
            <a:endParaRPr lang="en-US" sz="1000" dirty="0" smtClean="0">
              <a:latin typeface="+mn-lt"/>
            </a:endParaRPr>
          </a:p>
          <a:p>
            <a:r>
              <a:rPr lang="en-US" sz="1000" b="1" dirty="0" smtClean="0">
                <a:latin typeface="+mn-lt"/>
              </a:rPr>
              <a:t>Talking Points: </a:t>
            </a:r>
            <a:r>
              <a:rPr lang="en-US" sz="1000" dirty="0" smtClean="0">
                <a:latin typeface="+mn-lt"/>
              </a:rPr>
              <a:t>Windows Server 2008 Terminal Services </a:t>
            </a:r>
            <a:r>
              <a:rPr lang="en-US" sz="1000" dirty="0" err="1" smtClean="0">
                <a:latin typeface="+mn-lt"/>
              </a:rPr>
              <a:t>RemoteApp</a:t>
            </a:r>
            <a:r>
              <a:rPr lang="en-US" sz="1000" dirty="0" smtClean="0">
                <a:latin typeface="+mn-lt"/>
              </a:rPr>
              <a:t> (TS </a:t>
            </a:r>
            <a:r>
              <a:rPr lang="en-US" sz="1000" dirty="0" err="1" smtClean="0">
                <a:latin typeface="+mn-lt"/>
              </a:rPr>
              <a:t>RemoteApp</a:t>
            </a:r>
            <a:r>
              <a:rPr lang="en-US" sz="1000" dirty="0" smtClean="0">
                <a:latin typeface="+mn-lt"/>
              </a:rPr>
              <a:t>) provides the ability to run both local and remotely-hosted programs on a Windows desktop.</a:t>
            </a:r>
          </a:p>
          <a:p>
            <a:r>
              <a:rPr lang="en-US" sz="1000" b="1" dirty="0" smtClean="0">
                <a:latin typeface="+mn-lt"/>
              </a:rPr>
              <a:t> </a:t>
            </a:r>
            <a:endParaRPr lang="en-US" sz="1000" dirty="0" smtClean="0">
              <a:latin typeface="+mn-lt"/>
            </a:endParaRPr>
          </a:p>
          <a:p>
            <a:r>
              <a:rPr lang="en-US" sz="1000" dirty="0" smtClean="0">
                <a:latin typeface="+mn-lt"/>
              </a:rPr>
              <a:t>TS RemoteApp provides the ability to run both local and remotely-hosted programs on a Windows desktop. These programs will be fully integrated with the local computer, having their own resizable windows and taskbar entries. The remote program is completely integrated with the user's desktop, and appears to the user as if it is running on the user's local computer. Users can run programs from a remote location side-by-side with their local programs. If the program uses a notification area icon, this icon appears in the client's notification area. Popup windows are redirected to the local desktop. Local drives and printers can be redirected to appear in the remote program. Many users might not be aware that the remote program is any different than a local program. </a:t>
            </a:r>
          </a:p>
          <a:p>
            <a:r>
              <a:rPr lang="en-US" sz="1000" dirty="0" smtClean="0">
                <a:latin typeface="+mn-lt"/>
              </a:rPr>
              <a:t> </a:t>
            </a:r>
          </a:p>
          <a:p>
            <a:r>
              <a:rPr lang="en-US" sz="1000" dirty="0" smtClean="0">
                <a:latin typeface="+mn-lt"/>
              </a:rPr>
              <a:t>The Terminal Server Configuration console is the central location from which administrators configure a terminal server to host remote programs.</a:t>
            </a:r>
          </a:p>
          <a:p>
            <a:r>
              <a:rPr lang="en-US" sz="1000" dirty="0" smtClean="0">
                <a:latin typeface="+mn-lt"/>
              </a:rPr>
              <a:t> </a:t>
            </a:r>
          </a:p>
          <a:p>
            <a:r>
              <a:rPr lang="en-US" sz="1000" b="1" dirty="0" smtClean="0">
                <a:latin typeface="+mn-lt"/>
              </a:rPr>
              <a:t>[BUILD1] </a:t>
            </a:r>
            <a:r>
              <a:rPr lang="en-US" sz="1000" b="1" dirty="0" err="1" smtClean="0">
                <a:latin typeface="+mn-lt"/>
              </a:rPr>
              <a:t>RemoteApp</a:t>
            </a:r>
            <a:r>
              <a:rPr lang="en-US" sz="1000" b="1" dirty="0" smtClean="0">
                <a:latin typeface="+mn-lt"/>
              </a:rPr>
              <a:t> Console: </a:t>
            </a:r>
            <a:r>
              <a:rPr lang="en-US" sz="1000" dirty="0" smtClean="0">
                <a:latin typeface="+mn-lt"/>
              </a:rPr>
              <a:t>From the </a:t>
            </a:r>
            <a:r>
              <a:rPr lang="en-US" sz="1000" dirty="0" err="1" smtClean="0">
                <a:latin typeface="+mn-lt"/>
              </a:rPr>
              <a:t>RemoteApp</a:t>
            </a:r>
            <a:r>
              <a:rPr lang="en-US" sz="1000" dirty="0" smtClean="0">
                <a:latin typeface="+mn-lt"/>
              </a:rPr>
              <a:t> console, you can select which applications on the terminal server to make available as remote programs as well as deciding whether or not such programs should also be made available by means of Terminal Services Web Access.</a:t>
            </a:r>
          </a:p>
          <a:p>
            <a:r>
              <a:rPr lang="en-US" sz="1000" dirty="0" smtClean="0">
                <a:latin typeface="+mn-lt"/>
              </a:rPr>
              <a:t> </a:t>
            </a:r>
          </a:p>
          <a:p>
            <a:r>
              <a:rPr lang="en-US" sz="1000" b="1" dirty="0" smtClean="0">
                <a:latin typeface="Segoe"/>
              </a:rPr>
              <a:t>[BUILD2] TS Web Access: </a:t>
            </a:r>
            <a:r>
              <a:rPr lang="en-US" sz="1000" dirty="0" smtClean="0">
                <a:latin typeface="Segoe"/>
              </a:rPr>
              <a:t>TS Web Access provides a single convenient location for users to see </a:t>
            </a:r>
            <a:r>
              <a:rPr lang="en-US" sz="1000" u="sng" dirty="0" smtClean="0">
                <a:latin typeface="Segoe"/>
              </a:rPr>
              <a:t>all the </a:t>
            </a:r>
            <a:r>
              <a:rPr lang="en-US" sz="1000" dirty="0" smtClean="0">
                <a:latin typeface="Segoe"/>
              </a:rPr>
              <a:t>applications on any given terminal server.  It is also possible to provide users with MSI based installable packages that create shortcuts on the desktop that can be used to launch </a:t>
            </a:r>
            <a:r>
              <a:rPr lang="en-US" sz="1000" dirty="0" err="1" smtClean="0">
                <a:latin typeface="Segoe"/>
              </a:rPr>
              <a:t>RemoteApp</a:t>
            </a:r>
            <a:r>
              <a:rPr lang="en-US" sz="1000" dirty="0" smtClean="0">
                <a:latin typeface="Segoe"/>
              </a:rPr>
              <a:t> programs.,</a:t>
            </a:r>
            <a:endParaRPr lang="en-US" sz="1000" b="1" dirty="0" smtClean="0">
              <a:latin typeface="+mn-lt"/>
            </a:endParaRPr>
          </a:p>
          <a:p>
            <a:endParaRPr lang="en-US" sz="1000" b="1" dirty="0" smtClean="0">
              <a:latin typeface="+mn-lt"/>
            </a:endParaRPr>
          </a:p>
          <a:p>
            <a:r>
              <a:rPr lang="en-US" sz="1000" b="1" dirty="0" smtClean="0">
                <a:latin typeface="+mn-lt"/>
              </a:rPr>
              <a:t>[BUILD3] Programs Look Like They Are Running Locally: </a:t>
            </a:r>
            <a:r>
              <a:rPr lang="en-US" sz="1000" dirty="0" smtClean="0">
                <a:latin typeface="+mn-lt"/>
              </a:rPr>
              <a:t>This image demonstrates TS </a:t>
            </a:r>
            <a:r>
              <a:rPr lang="en-US" sz="1000" dirty="0" err="1" smtClean="0">
                <a:latin typeface="+mn-lt"/>
              </a:rPr>
              <a:t>RemoteApp</a:t>
            </a:r>
            <a:r>
              <a:rPr lang="en-US" sz="1000" dirty="0" smtClean="0">
                <a:latin typeface="+mn-lt"/>
              </a:rPr>
              <a:t>. Microsoft Office Outlook 2007 is running on a terminal server, and yet the launch-tray icon and the reminder tabs are integrated on  the client desktop as if it were running locally. This compares to previous versions of Terminal Services where the application was constrained by the frame of internet explorer – which was a terrible user experience.</a:t>
            </a:r>
          </a:p>
          <a:p>
            <a:r>
              <a:rPr lang="en-US" sz="1000" dirty="0" smtClean="0">
                <a:latin typeface="+mn-lt"/>
              </a:rPr>
              <a:t> </a:t>
            </a:r>
          </a:p>
          <a:p>
            <a:r>
              <a:rPr lang="en-US" sz="1000" b="1" dirty="0" smtClean="0">
                <a:latin typeface="+mn-lt"/>
              </a:rPr>
              <a:t>[BUILD4] Remote Desktop Client: </a:t>
            </a:r>
            <a:r>
              <a:rPr lang="en-US" sz="1000" dirty="0" smtClean="0">
                <a:latin typeface="+mn-lt"/>
              </a:rPr>
              <a:t>Remote Programs are only supported by the Remote Desktop client 6.0, or later. This client is available for Windows XP SP2, Windows Server 2003 SP1, and Windows Vista, and is distributed free through Windows Update.</a:t>
            </a:r>
          </a:p>
          <a:p>
            <a:endParaRPr lang="en-US" sz="1000" dirty="0" smtClean="0">
              <a:latin typeface="+mn-lt"/>
            </a:endParaRPr>
          </a:p>
          <a:p>
            <a:endParaRPr lang="en-US" sz="1000" dirty="0" smtClean="0">
              <a:latin typeface="+mn-lt"/>
            </a:endParaRPr>
          </a:p>
        </p:txBody>
      </p:sp>
      <p:sp>
        <p:nvSpPr>
          <p:cNvPr id="5" name="Rectangle 3"/>
          <p:cNvSpPr>
            <a:spLocks noGrp="1" noChangeArrowheads="1"/>
          </p:cNvSpPr>
          <p:nvPr>
            <p:ph type="dt" sz="quarter" idx="1"/>
          </p:nvPr>
        </p:nvSpPr>
        <p:spPr>
          <a:xfrm>
            <a:off x="3884613" y="0"/>
            <a:ext cx="2971800" cy="457200"/>
          </a:xfrm>
          <a:noFill/>
        </p:spPr>
        <p:txBody>
          <a:bodyPr/>
          <a:lstStyle/>
          <a:p>
            <a:fld id="{2DDE719B-B09C-46CA-AF1E-B663D79D9501}" type="datetime8">
              <a:rPr lang="en-US" smtClean="0"/>
              <a:pPr/>
              <a:t>9/23/2008 10:09 AM</a:t>
            </a:fld>
            <a:endParaRPr lang="en-US" dirty="0" smtClean="0"/>
          </a:p>
        </p:txBody>
      </p:sp>
      <p:sp>
        <p:nvSpPr>
          <p:cNvPr id="6" name="Rectangle 7"/>
          <p:cNvSpPr>
            <a:spLocks noGrp="1" noChangeArrowheads="1"/>
          </p:cNvSpPr>
          <p:nvPr>
            <p:ph type="sldNum" sz="quarter" idx="5"/>
          </p:nvPr>
        </p:nvSpPr>
        <p:spPr>
          <a:xfrm>
            <a:off x="5583238" y="8685213"/>
            <a:ext cx="1273175" cy="457200"/>
          </a:xfrm>
          <a:noFill/>
        </p:spPr>
        <p:txBody>
          <a:bodyPr/>
          <a:lstStyle/>
          <a:p>
            <a:fld id="{0A2A5636-2237-457B-AA5A-91B63051A699}" type="slidenum">
              <a:rPr lang="en-US" smtClean="0"/>
              <a:pPr/>
              <a:t>8</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txBox="1">
            <a:spLocks noGrp="1" noChangeArrowheads="1"/>
          </p:cNvSpPr>
          <p:nvPr/>
        </p:nvSpPr>
        <p:spPr bwMode="auto">
          <a:xfrm>
            <a:off x="2971800" y="8686490"/>
            <a:ext cx="520700" cy="457512"/>
          </a:xfrm>
          <a:prstGeom prst="rect">
            <a:avLst/>
          </a:prstGeom>
          <a:noFill/>
          <a:ln w="9525" algn="ctr">
            <a:noFill/>
            <a:miter lim="800000"/>
            <a:headEnd/>
            <a:tailEnd/>
          </a:ln>
        </p:spPr>
        <p:txBody>
          <a:bodyPr lIns="89730" tIns="44865" rIns="89730" bIns="44865" anchor="b"/>
          <a:lstStyle/>
          <a:p>
            <a:pPr algn="r" eaLnBrk="0" hangingPunct="0"/>
            <a:fld id="{E31BCC0F-C616-4066-A515-18B60C967C6B}" type="slidenum">
              <a:rPr lang="en-GB" sz="1200">
                <a:latin typeface="Times New Roman" pitchFamily="18" charset="0"/>
              </a:rPr>
              <a:pPr algn="r" eaLnBrk="0" hangingPunct="0"/>
              <a:t>9</a:t>
            </a:fld>
            <a:endParaRPr lang="en-US" sz="1200" dirty="0">
              <a:latin typeface="Times New Roman" pitchFamily="18" charset="0"/>
            </a:endParaRPr>
          </a:p>
        </p:txBody>
      </p:sp>
      <p:sp>
        <p:nvSpPr>
          <p:cNvPr id="45059" name="Rectangle 4"/>
          <p:cNvSpPr>
            <a:spLocks noGrp="1" noRot="1" noChangeAspect="1" noChangeArrowheads="1" noTextEdit="1"/>
          </p:cNvSpPr>
          <p:nvPr>
            <p:ph type="sldImg"/>
          </p:nvPr>
        </p:nvSpPr>
        <p:spPr>
          <a:ln/>
        </p:spPr>
      </p:sp>
      <p:sp>
        <p:nvSpPr>
          <p:cNvPr id="45060" name="Rectangle 5"/>
          <p:cNvSpPr>
            <a:spLocks noGrp="1" noChangeArrowheads="1"/>
          </p:cNvSpPr>
          <p:nvPr>
            <p:ph type="body" idx="1"/>
          </p:nvPr>
        </p:nvSpPr>
        <p:spPr>
          <a:noFill/>
          <a:ln/>
        </p:spPr>
        <p:txBody>
          <a:bodyPr>
            <a:normAutofit fontScale="25000" lnSpcReduction="20000"/>
          </a:bodyPr>
          <a:lstStyle/>
          <a:p>
            <a:r>
              <a:rPr lang="en-US" sz="1200" b="1" dirty="0" smtClean="0">
                <a:latin typeface="Segoe"/>
              </a:rPr>
              <a:t>Title: TS Gateway Overview</a:t>
            </a:r>
          </a:p>
          <a:p>
            <a:r>
              <a:rPr lang="en-US" sz="1200" b="1" dirty="0" smtClean="0">
                <a:latin typeface="Segoe"/>
              </a:rPr>
              <a:t> </a:t>
            </a:r>
            <a:endParaRPr lang="en-US" sz="1200" dirty="0" smtClean="0">
              <a:latin typeface="Segoe"/>
            </a:endParaRPr>
          </a:p>
          <a:p>
            <a:r>
              <a:rPr lang="en-US" sz="1200" b="1" dirty="0" smtClean="0">
                <a:latin typeface="Segoe"/>
              </a:rPr>
              <a:t>Talking Points: </a:t>
            </a:r>
          </a:p>
          <a:p>
            <a:r>
              <a:rPr lang="en-US" dirty="0" smtClean="0"/>
              <a:t>Terminal Services Gateway (TS Gateway) is a role service that allows authorized remote users to connect to terminal services based resources on an internal corporate or private network, from Internet-connected devices. The network resources can be terminal servers, terminal servers running RemoteApp programs, or computers with Remote Desktop enabled.</a:t>
            </a:r>
          </a:p>
          <a:p>
            <a:endParaRPr lang="en-US" dirty="0" smtClean="0"/>
          </a:p>
          <a:p>
            <a:r>
              <a:rPr lang="en-US" dirty="0" smtClean="0"/>
              <a:t>TS Gateway uses Remote Desktop Protocol (RDP) encapsulated in RPC over HTTPS to establish a secure, encrypted connection between remote users on the Internet and the internal network resources on which their productivity applications run.</a:t>
            </a:r>
          </a:p>
          <a:p>
            <a:endParaRPr lang="en-US" dirty="0" smtClean="0"/>
          </a:p>
          <a:p>
            <a:pPr defTabSz="897301" eaLnBrk="0" fontAlgn="base" hangingPunct="0">
              <a:lnSpc>
                <a:spcPct val="100000"/>
              </a:lnSpc>
              <a:spcBef>
                <a:spcPct val="30000"/>
              </a:spcBef>
              <a:spcAft>
                <a:spcPct val="0"/>
              </a:spcAft>
              <a:defRPr/>
            </a:pPr>
            <a:r>
              <a:rPr lang="en-US" sz="1200" dirty="0" smtClean="0">
                <a:latin typeface="Segoe"/>
              </a:rPr>
              <a:t>If your organization makes Terminal Services–based applications and computers that run Remote Desktop available to users from outside your network perimeter, TS Gateway can simplify network administration and reduce your exposure to security risks. TS Gateway can also make it easier for users because they do not have to configure VPN connections and can access TS Gateway servers from sites that can otherwise block outbound RDP or VPN connections.</a:t>
            </a:r>
          </a:p>
          <a:p>
            <a:endParaRPr lang="en-US" dirty="0" smtClean="0"/>
          </a:p>
          <a:p>
            <a:pPr>
              <a:lnSpc>
                <a:spcPct val="115000"/>
              </a:lnSpc>
              <a:spcAft>
                <a:spcPts val="981"/>
              </a:spcAft>
            </a:pPr>
            <a:r>
              <a:rPr lang="en-US" sz="1200" dirty="0" smtClean="0">
                <a:latin typeface="Calibri"/>
                <a:ea typeface="Calibri"/>
                <a:cs typeface="Times New Roman"/>
              </a:rPr>
              <a:t>TS Gateway provides many benefits, including:</a:t>
            </a:r>
          </a:p>
          <a:p>
            <a:pPr marL="336488" indent="-336488">
              <a:lnSpc>
                <a:spcPts val="1374"/>
              </a:lnSpc>
              <a:spcBef>
                <a:spcPts val="294"/>
              </a:spcBef>
              <a:spcAft>
                <a:spcPts val="0"/>
              </a:spcAft>
              <a:buFont typeface="Symbol"/>
              <a:buChar char=""/>
            </a:pPr>
            <a:r>
              <a:rPr lang="en-US" sz="1200" dirty="0" smtClean="0">
                <a:latin typeface="Calibri"/>
                <a:ea typeface="Times New Roman"/>
                <a:cs typeface="Times New Roman"/>
              </a:rPr>
              <a:t>TS Gateway enables remote users to connect to internal network resources over the Internet, by using an encrypted connection, without needing to configure virtual private network (VPN) connections.</a:t>
            </a:r>
          </a:p>
          <a:p>
            <a:pPr marL="336488" indent="-336488">
              <a:lnSpc>
                <a:spcPts val="1374"/>
              </a:lnSpc>
              <a:spcAft>
                <a:spcPts val="0"/>
              </a:spcAft>
              <a:buFont typeface="Symbol"/>
              <a:buChar char=""/>
            </a:pPr>
            <a:r>
              <a:rPr lang="en-US" sz="1200" dirty="0" smtClean="0">
                <a:latin typeface="Calibri"/>
                <a:ea typeface="Times New Roman"/>
                <a:cs typeface="Times New Roman"/>
              </a:rPr>
              <a:t>TS Gateway provides a comprehensive security configuration model that enables you to control access to specific internal network resources.</a:t>
            </a:r>
          </a:p>
          <a:p>
            <a:pPr marL="336488" indent="-336488">
              <a:lnSpc>
                <a:spcPts val="1374"/>
              </a:lnSpc>
              <a:spcAft>
                <a:spcPts val="0"/>
              </a:spcAft>
              <a:buFont typeface="Symbol"/>
              <a:buChar char=""/>
            </a:pPr>
            <a:r>
              <a:rPr lang="en-US" sz="1200" dirty="0" smtClean="0">
                <a:latin typeface="Calibri"/>
                <a:ea typeface="Times New Roman"/>
                <a:cs typeface="Times New Roman"/>
              </a:rPr>
              <a:t>TS Gateway provides a secure yet flexible RDP connection allowing users access to anything to which their RDP host has access, rather than allowing remote users direct network connectivity to all internal network resources; helping protect the internal resources.</a:t>
            </a:r>
          </a:p>
          <a:p>
            <a:pPr marL="336488" indent="-336488">
              <a:lnSpc>
                <a:spcPts val="1374"/>
              </a:lnSpc>
              <a:spcAft>
                <a:spcPts val="0"/>
              </a:spcAft>
              <a:buFont typeface="Symbol"/>
              <a:buChar char=""/>
            </a:pPr>
            <a:r>
              <a:rPr lang="en-US" sz="1200" dirty="0" smtClean="0">
                <a:latin typeface="Calibri"/>
                <a:ea typeface="Times New Roman"/>
                <a:cs typeface="Times New Roman"/>
              </a:rPr>
              <a:t>TS Gateway enables most remote users to connect to internal network resources that are hosted behind firewalls in private networks and across Network Address Translation (NATs) devices. With TS Gateway, you do not need to perform additional configuration for the TS Gateway server or clients for this scenario.</a:t>
            </a:r>
          </a:p>
          <a:p>
            <a:endParaRPr lang="en-US" dirty="0" smtClean="0"/>
          </a:p>
          <a:p>
            <a:pPr marL="336488" indent="-336488">
              <a:lnSpc>
                <a:spcPts val="1374"/>
              </a:lnSpc>
              <a:spcAft>
                <a:spcPts val="0"/>
              </a:spcAft>
              <a:buFont typeface="Symbol"/>
              <a:buChar char=""/>
            </a:pPr>
            <a:r>
              <a:rPr lang="en-US" sz="1200" dirty="0" smtClean="0">
                <a:latin typeface="Calibri"/>
                <a:ea typeface="Times New Roman"/>
                <a:cs typeface="Times New Roman"/>
              </a:rPr>
              <a:t>The TS Gateway Manager snap-in console enables you to configure authorization policies to define conditions that must be met for remote users to connect to internal network resources. For example, you can specify:</a:t>
            </a:r>
          </a:p>
          <a:p>
            <a:pPr marL="729057" lvl="1" indent="-280406">
              <a:lnSpc>
                <a:spcPts val="1374"/>
              </a:lnSpc>
              <a:spcAft>
                <a:spcPts val="0"/>
              </a:spcAft>
              <a:buFont typeface="Courier New"/>
              <a:buChar char="o"/>
            </a:pPr>
            <a:r>
              <a:rPr lang="en-US" sz="1200" dirty="0" smtClean="0">
                <a:latin typeface="Calibri"/>
                <a:ea typeface="Times New Roman"/>
                <a:cs typeface="Times New Roman"/>
              </a:rPr>
              <a:t>Who can connect to network resources (in other words, the user groups who can connect). </a:t>
            </a:r>
          </a:p>
          <a:p>
            <a:pPr marL="729057" lvl="1" indent="-280406">
              <a:lnSpc>
                <a:spcPts val="1374"/>
              </a:lnSpc>
              <a:spcAft>
                <a:spcPts val="0"/>
              </a:spcAft>
              <a:buFont typeface="Courier New"/>
              <a:buChar char="o"/>
            </a:pPr>
            <a:r>
              <a:rPr lang="en-US" sz="1200" dirty="0" smtClean="0">
                <a:latin typeface="Calibri"/>
                <a:ea typeface="Times New Roman"/>
                <a:cs typeface="Times New Roman"/>
              </a:rPr>
              <a:t>What network resources (computer groups) users can connect to.</a:t>
            </a:r>
          </a:p>
          <a:p>
            <a:pPr marL="729057" lvl="1" indent="-280406">
              <a:lnSpc>
                <a:spcPts val="1374"/>
              </a:lnSpc>
              <a:spcAft>
                <a:spcPts val="0"/>
              </a:spcAft>
              <a:buFont typeface="Courier New"/>
              <a:buChar char="o"/>
            </a:pPr>
            <a:r>
              <a:rPr lang="en-US" sz="1200" dirty="0" smtClean="0">
                <a:latin typeface="Calibri"/>
                <a:ea typeface="Times New Roman"/>
                <a:cs typeface="Times New Roman"/>
              </a:rPr>
              <a:t>Whether client computers must be members of Active Directory® security groups.</a:t>
            </a:r>
          </a:p>
          <a:p>
            <a:pPr marL="729057" lvl="1" indent="-280406">
              <a:lnSpc>
                <a:spcPts val="1374"/>
              </a:lnSpc>
              <a:spcAft>
                <a:spcPts val="0"/>
              </a:spcAft>
              <a:buFont typeface="Courier New"/>
              <a:buChar char="o"/>
            </a:pPr>
            <a:r>
              <a:rPr lang="en-US" sz="1200" dirty="0" smtClean="0">
                <a:latin typeface="Calibri"/>
                <a:ea typeface="Times New Roman"/>
                <a:cs typeface="Times New Roman"/>
              </a:rPr>
              <a:t>Whether device and disk redirection is allowed.</a:t>
            </a:r>
          </a:p>
          <a:p>
            <a:pPr marL="729057" lvl="1" indent="-280406">
              <a:lnSpc>
                <a:spcPts val="1374"/>
              </a:lnSpc>
              <a:spcAft>
                <a:spcPts val="0"/>
              </a:spcAft>
              <a:buFont typeface="Courier New"/>
              <a:buChar char="o"/>
            </a:pPr>
            <a:r>
              <a:rPr lang="en-US" sz="1200" dirty="0" smtClean="0">
                <a:latin typeface="Calibri"/>
                <a:ea typeface="Times New Roman"/>
                <a:cs typeface="Times New Roman"/>
              </a:rPr>
              <a:t>Whether clients need to use smart card authentication or password authentication, or whether they can use either method.</a:t>
            </a:r>
          </a:p>
          <a:p>
            <a:pPr marL="1121626">
              <a:lnSpc>
                <a:spcPts val="1374"/>
              </a:lnSpc>
              <a:spcAft>
                <a:spcPts val="0"/>
              </a:spcAft>
            </a:pPr>
            <a:r>
              <a:rPr lang="en-US" sz="1200" dirty="0" smtClean="0">
                <a:latin typeface="Calibri"/>
                <a:ea typeface="Times New Roman"/>
                <a:cs typeface="Times New Roman"/>
              </a:rPr>
              <a:t> </a:t>
            </a:r>
          </a:p>
          <a:p>
            <a:pPr marL="336488" indent="-336488">
              <a:lnSpc>
                <a:spcPts val="1374"/>
              </a:lnSpc>
              <a:spcAft>
                <a:spcPts val="294"/>
              </a:spcAft>
              <a:buFont typeface="Symbol"/>
              <a:buChar char=""/>
            </a:pPr>
            <a:r>
              <a:rPr lang="en-US" sz="1200" dirty="0" smtClean="0">
                <a:latin typeface="Calibri"/>
                <a:ea typeface="Times New Roman"/>
                <a:cs typeface="Times New Roman"/>
              </a:rPr>
              <a:t>You can configure TS Gateway servers and Terminal Services clients to use Network Access Protection (NAP) to further enhance security. NAP is a health policy creation, enforcement, and remediation technology that is included in Windows XP Service Pack 2, Windows Vista, and Windows Server 2008. With NAP, system administrators can enforce health requirements, which can include software requirements, security update requirements, required computer configurations, and other settings. </a:t>
            </a:r>
          </a:p>
          <a:p>
            <a:pPr marL="336488" indent="-336488">
              <a:lnSpc>
                <a:spcPts val="1374"/>
              </a:lnSpc>
              <a:spcBef>
                <a:spcPts val="294"/>
              </a:spcBef>
              <a:spcAft>
                <a:spcPts val="0"/>
              </a:spcAft>
              <a:buFont typeface="Symbol"/>
              <a:buChar char=""/>
            </a:pPr>
            <a:r>
              <a:rPr lang="en-US" sz="1200" dirty="0" smtClean="0">
                <a:latin typeface="Calibri"/>
                <a:ea typeface="Times New Roman"/>
                <a:cs typeface="Times New Roman"/>
              </a:rPr>
              <a:t>You can use TS Gateway server with Microsoft Internet Security and Acceleration (ISA) Server to enhance security. In this scenario, you can host TS Gateway servers in a private network rather than a perimeter network and screened subnet), and host ISA Server in the perimeter network. The SSL connection between the Terminal Services client and ISA Server can be terminated at the ISA Server, which is Internet-facing. </a:t>
            </a:r>
          </a:p>
          <a:p>
            <a:pPr marL="336488" indent="-336488">
              <a:lnSpc>
                <a:spcPts val="1374"/>
              </a:lnSpc>
              <a:spcAft>
                <a:spcPts val="0"/>
              </a:spcAft>
              <a:buFont typeface="Symbol"/>
              <a:buChar char=""/>
            </a:pPr>
            <a:r>
              <a:rPr lang="en-US" sz="1200" dirty="0" smtClean="0">
                <a:latin typeface="Calibri"/>
                <a:ea typeface="Times New Roman"/>
                <a:cs typeface="Times New Roman"/>
              </a:rPr>
              <a:t>The TS Gateway Manager snap-in console provides tools to help you monitor TS Gateway connection status, health, and events. By using TS Gateway Manager, you can specify events (such as unsuccessful connection attempts to the TS Gateway server) that you want to monitor for auditing purposes. </a:t>
            </a:r>
          </a:p>
          <a:p>
            <a:pPr marL="336488" indent="-336488">
              <a:lnSpc>
                <a:spcPts val="1374"/>
              </a:lnSpc>
              <a:spcAft>
                <a:spcPts val="294"/>
              </a:spcAft>
              <a:buFont typeface="Symbol"/>
              <a:buChar char=""/>
            </a:pPr>
            <a:r>
              <a:rPr lang="en-AU" sz="1200" dirty="0" smtClean="0">
                <a:latin typeface="Calibri"/>
                <a:ea typeface="Times New Roman"/>
                <a:cs typeface="Times New Roman"/>
              </a:rPr>
              <a:t>Terminal Services Gateway securely connects applications and data to users outside the firewall and provides simple and secure delivery of critical applications and data to mobile employees without a VPN. </a:t>
            </a:r>
            <a:endParaRPr lang="en-US" sz="1200" dirty="0" smtClean="0">
              <a:latin typeface="Calibri"/>
              <a:ea typeface="Times New Roman"/>
              <a:cs typeface="Times New Roman"/>
            </a:endParaRPr>
          </a:p>
          <a:p>
            <a:endParaRPr lang="en-US" dirty="0" smtClean="0"/>
          </a:p>
          <a:p>
            <a:endParaRPr lang="en-US" dirty="0" smtClean="0"/>
          </a:p>
          <a:p>
            <a:pPr lvl="0"/>
            <a:r>
              <a:rPr lang="en-US" sz="1200" b="1" dirty="0" smtClean="0">
                <a:latin typeface="Segoe"/>
              </a:rPr>
              <a:t>Monitoring Capabilities:  </a:t>
            </a:r>
            <a:r>
              <a:rPr lang="en-US" sz="1200" dirty="0" smtClean="0">
                <a:latin typeface="Segoe"/>
              </a:rPr>
              <a:t>You can use TS Gateway Manager to view information about active connections from Terminal Services clients to internal corporate network resources through TS Gateway. This information includes the connection ID, the domain and user ID of the user logged on to the client, full name of the user logged on to the client, date and time when the connection was initiated, length of time the connection was active, length of time that the connection is idle- if applicable, name of the internal network computer to which the client is connected, IP address of the client.</a:t>
            </a:r>
          </a:p>
          <a:p>
            <a:pPr lvl="0"/>
            <a:r>
              <a:rPr lang="en-US" sz="1200" b="1" dirty="0" smtClean="0">
                <a:latin typeface="Segoe"/>
              </a:rPr>
              <a:t>Group Policy Settings for TS Gateway: </a:t>
            </a:r>
            <a:r>
              <a:rPr lang="en-US" sz="1200" dirty="0" smtClean="0">
                <a:latin typeface="Segoe"/>
              </a:rPr>
              <a:t>You can use Group Policy and Active Directory Domain Services to centralize and simplify the administration of TS Gateway policy settings. You use the Local Group Policy Editor to configure local policy settings, which are contained within Group Policy Objects (GPOs). You use the Group Policy Management Console (GPMC) to link GPOs to sites, domains, or organizational units (OUs) in Active Directory Domain Services. Group Policy settings for Terminal Services client connections through TS Gateway can be applied in one of two ways. These policy settings can either be suggested (that is, they can be enabled, but not enforced) or they can be enabled and enforced. Suggesting a policy setting allows users on the client to enter alternate TS Gateway connection settings. Enforcing a policy setting prevents a user from changing the TS Gateway connection setting, even if they select the Use these TS Gateway server settings option on the client</a:t>
            </a:r>
            <a:r>
              <a:rPr lang="en-US" sz="1200" b="1" dirty="0" smtClean="0">
                <a:latin typeface="Segoe"/>
              </a:rPr>
              <a:t>.</a:t>
            </a:r>
            <a:endParaRPr lang="en-US" sz="1200" dirty="0" smtClean="0">
              <a:latin typeface="Segoe"/>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smtClean="0"/>
              <a:t>Title: What Does</a:t>
            </a:r>
            <a:r>
              <a:rPr lang="en-US" b="1" baseline="0" dirty="0" smtClean="0"/>
              <a:t> the New TS Gateway Architecture Offer Organizations?</a:t>
            </a:r>
            <a:endParaRPr lang="en-US" b="1" dirty="0" smtClean="0"/>
          </a:p>
          <a:p>
            <a:endParaRPr lang="en-US" b="1" dirty="0" smtClean="0"/>
          </a:p>
          <a:p>
            <a:r>
              <a:rPr lang="en-US" b="1" dirty="0" smtClean="0"/>
              <a:t>Talking</a:t>
            </a:r>
            <a:r>
              <a:rPr lang="en-US" b="1" baseline="0" dirty="0" smtClean="0"/>
              <a:t> Points:</a:t>
            </a:r>
          </a:p>
          <a:p>
            <a:r>
              <a:rPr lang="en-US" sz="1200" dirty="0" smtClean="0">
                <a:latin typeface="Segoe"/>
              </a:rPr>
              <a:t>Read Bullets</a:t>
            </a:r>
          </a:p>
          <a:p>
            <a:r>
              <a:rPr lang="en-US" sz="1200" dirty="0" smtClean="0">
                <a:latin typeface="Segoe"/>
              </a:rPr>
              <a:t>RDP = Remote Desktop Protocol</a:t>
            </a:r>
          </a:p>
          <a:p>
            <a:r>
              <a:rPr lang="en-US" sz="1200" dirty="0" smtClean="0">
                <a:latin typeface="Segoe"/>
              </a:rPr>
              <a:t>AD = Active Directory</a:t>
            </a:r>
          </a:p>
          <a:p>
            <a:r>
              <a:rPr lang="en-US" sz="1200" dirty="0" smtClean="0">
                <a:latin typeface="Segoe"/>
              </a:rPr>
              <a:t>NPS = Network Policy Server (a role of Windows Server 2008)</a:t>
            </a:r>
          </a:p>
          <a:p>
            <a:r>
              <a:rPr lang="en-US" sz="1200" dirty="0" smtClean="0">
                <a:latin typeface="Segoe"/>
              </a:rPr>
              <a:t>NAP = Network Access Protection a solution provided by Windows Server 2008 that enforces checking of the client health before connection is allows.</a:t>
            </a:r>
          </a:p>
          <a:p>
            <a:endParaRPr lang="en-US" dirty="0" smtClean="0"/>
          </a:p>
          <a:p>
            <a:r>
              <a:rPr lang="en-US" dirty="0" smtClean="0"/>
              <a:t>So lets see how TS Gateway Works</a:t>
            </a:r>
            <a:r>
              <a:rPr lang="en-US" baseline="0" dirty="0" smtClean="0"/>
              <a:t> together with multiple </a:t>
            </a:r>
            <a:r>
              <a:rPr lang="en-US" baseline="0" dirty="0" err="1" smtClean="0"/>
              <a:t>elemens</a:t>
            </a:r>
            <a:r>
              <a:rPr lang="en-US" baseline="0" dirty="0" smtClean="0"/>
              <a:t> of Windows Sever 2008 to provide a complete remote access solution.</a:t>
            </a:r>
          </a:p>
          <a:p>
            <a:endParaRPr lang="en-US" baseline="0" dirty="0" smtClean="0"/>
          </a:p>
          <a:p>
            <a:r>
              <a:rPr lang="en-US" baseline="0" dirty="0" smtClean="0"/>
              <a:t>Firstly the user browses to the their TS Web Access Server and clicks the link for the application they want.</a:t>
            </a:r>
          </a:p>
          <a:p>
            <a:endParaRPr lang="en-US" baseline="0" dirty="0" smtClean="0"/>
          </a:p>
          <a:p>
            <a:r>
              <a:rPr lang="en-US" baseline="0" dirty="0" smtClean="0"/>
              <a:t>TS Web Access now sends the connection back to the users client machine, from this point on TS Web Access takes no further part in the proceedings.</a:t>
            </a:r>
          </a:p>
          <a:p>
            <a:endParaRPr lang="en-US" baseline="0" dirty="0" smtClean="0"/>
          </a:p>
          <a:p>
            <a:r>
              <a:rPr lang="en-US" baseline="0" dirty="0" smtClean="0"/>
              <a:t>The Remote Desktop Connection or </a:t>
            </a:r>
            <a:r>
              <a:rPr lang="en-US" baseline="0" dirty="0" err="1" smtClean="0"/>
              <a:t>RemoteApp</a:t>
            </a:r>
            <a:r>
              <a:rPr lang="en-US" baseline="0" dirty="0" smtClean="0"/>
              <a:t> client automatically prompts the user for their username and password  this coupled with the information supplied by TS Web Access is used to </a:t>
            </a:r>
            <a:r>
              <a:rPr lang="en-US" baseline="0" dirty="0" err="1" smtClean="0"/>
              <a:t>initate</a:t>
            </a:r>
            <a:r>
              <a:rPr lang="en-US" baseline="0" dirty="0" smtClean="0"/>
              <a:t> the connection to the terminal services gateway, the user is then authenticated by the gateway.</a:t>
            </a:r>
          </a:p>
          <a:p>
            <a:endParaRPr lang="en-US" baseline="0" dirty="0" smtClean="0"/>
          </a:p>
          <a:p>
            <a:r>
              <a:rPr lang="en-US" baseline="0" dirty="0" smtClean="0"/>
              <a:t>Gateway checks the user has a valid Connection Authorization Policy.  TS Gateway checks with the Network Policy Server if the use is allowed to traverse (or connect) to the Gateway and that the user is who they claim to be by using Active Directory; (optionally Network Access Protection is invoked and the client is asked to prove that it is </a:t>
            </a:r>
            <a:r>
              <a:rPr lang="en-US" baseline="0" dirty="0" err="1" smtClean="0"/>
              <a:t>upto</a:t>
            </a:r>
            <a:r>
              <a:rPr lang="en-US" baseline="0" dirty="0" smtClean="0"/>
              <a:t> date with patch and ant-virus signatures – if not the user will be disconnected).  Lastly the user is checked against the resource authorization policy to ensure that traffic is only be sent to authorized host machines.</a:t>
            </a:r>
          </a:p>
          <a:p>
            <a:endParaRPr lang="en-US" baseline="0" dirty="0" smtClean="0"/>
          </a:p>
          <a:p>
            <a:r>
              <a:rPr lang="en-US" baseline="0" dirty="0" smtClean="0"/>
              <a:t>Once the user has been validated the gateway strips off the HTTPS </a:t>
            </a:r>
            <a:r>
              <a:rPr lang="en-US" baseline="0" dirty="0" err="1" smtClean="0"/>
              <a:t>encapsualtion</a:t>
            </a:r>
            <a:r>
              <a:rPr lang="en-US" baseline="0" dirty="0" smtClean="0"/>
              <a:t> and passes RDP traffic to the host on the internal network and finally the host determines if the user can logon on.  The beauty of this system is that this is all transparent to the user after they have typed the username and password for the first time.</a:t>
            </a:r>
          </a:p>
          <a:p>
            <a:endParaRPr lang="en-US" baseline="0"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9/23/2008 10:09 AM</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dirty="0" smtClean="0"/>
              <a:t>MICROSOFT CONFIDENTIAL</a:t>
            </a:r>
          </a:p>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normAutofit fontScale="70000" lnSpcReduction="20000"/>
          </a:bodyPr>
          <a:lstStyle/>
          <a:p>
            <a:r>
              <a:rPr lang="en-US" sz="1000" b="1" dirty="0" smtClean="0">
                <a:latin typeface="+mn-lt"/>
              </a:rPr>
              <a:t>Title: TS Session Broker Overview</a:t>
            </a:r>
            <a:endParaRPr lang="en-US" sz="1000" dirty="0" smtClean="0">
              <a:latin typeface="+mn-lt"/>
            </a:endParaRPr>
          </a:p>
          <a:p>
            <a:r>
              <a:rPr lang="en-US" sz="1000" dirty="0" smtClean="0">
                <a:latin typeface="+mn-lt"/>
              </a:rPr>
              <a:t> </a:t>
            </a:r>
          </a:p>
          <a:p>
            <a:r>
              <a:rPr lang="en-US" sz="1000" b="1" dirty="0" smtClean="0">
                <a:latin typeface="+mn-lt"/>
              </a:rPr>
              <a:t>Talking point: </a:t>
            </a:r>
          </a:p>
          <a:p>
            <a:r>
              <a:rPr lang="en-US" sz="1200" dirty="0" smtClean="0">
                <a:latin typeface="Segoe"/>
              </a:rPr>
              <a:t>Terminal Services Session Broker (TS Session Broker) is a role service in Windows Server 2008 that allows a user to reconnect to an existing session in a load-balanced terminal server farm. TS Session Broker stores session state information that includes session IDs and their associated user names, and the name of the server where each session resides.</a:t>
            </a:r>
          </a:p>
          <a:p>
            <a:endParaRPr lang="en-US" sz="1200" dirty="0" smtClean="0">
              <a:latin typeface="Segoe"/>
            </a:endParaRPr>
          </a:p>
          <a:p>
            <a:r>
              <a:rPr lang="en-US" sz="1200" dirty="0" smtClean="0">
                <a:latin typeface="Segoe"/>
              </a:rPr>
              <a:t>Windows Server 2008 introduces this new TS Session Broker Load Balancing feature that enables you to distribute the session load between servers in a load-balanced terminal server farm.</a:t>
            </a:r>
          </a:p>
          <a:p>
            <a:r>
              <a:rPr lang="en-US" sz="1200" b="1" dirty="0" smtClean="0">
                <a:latin typeface="Segoe"/>
              </a:rPr>
              <a:t>Note: </a:t>
            </a:r>
            <a:r>
              <a:rPr lang="en-US" sz="1200" dirty="0" smtClean="0">
                <a:latin typeface="Segoe"/>
              </a:rPr>
              <a:t>In Windows Server 2008, the name of the Terminal Services Session Directory (TS Session Directory) feature was changed to Terminal Services Session Broker (TS Session Broker).</a:t>
            </a:r>
          </a:p>
          <a:p>
            <a:endParaRPr lang="en-US" sz="1200" dirty="0" smtClean="0">
              <a:latin typeface="Segoe"/>
            </a:endParaRPr>
          </a:p>
          <a:p>
            <a:r>
              <a:rPr lang="en-US" sz="1200" dirty="0" smtClean="0">
                <a:latin typeface="Segoe"/>
              </a:rPr>
              <a:t>In this scenario the user doesn’t have a pre-existing session. </a:t>
            </a:r>
          </a:p>
          <a:p>
            <a:r>
              <a:rPr lang="en-US" sz="1200" dirty="0" smtClean="0">
                <a:latin typeface="Segoe"/>
              </a:rPr>
              <a:t>1 – the user initiates a connection and using network load balancing or DNS round robin their connection is randomly routed to a server – in this case server 1.</a:t>
            </a:r>
          </a:p>
          <a:p>
            <a:r>
              <a:rPr lang="en-US" sz="1200" dirty="0" smtClean="0">
                <a:latin typeface="Segoe"/>
              </a:rPr>
              <a:t>2 – the terminal server contacts the Session Broker and asks ‘Where is the least loaded terminal server’?</a:t>
            </a:r>
          </a:p>
          <a:p>
            <a:r>
              <a:rPr lang="en-US" sz="1200" dirty="0" smtClean="0">
                <a:latin typeface="Segoe"/>
              </a:rPr>
              <a:t>3 – the session broker returns that server 2 is actually has the least number of sessions.</a:t>
            </a:r>
          </a:p>
          <a:p>
            <a:r>
              <a:rPr lang="en-US" sz="1200" dirty="0" smtClean="0">
                <a:latin typeface="Segoe"/>
              </a:rPr>
              <a:t>4 – the initial terminal server tells the client to redirect its connection to terminal server 2.</a:t>
            </a:r>
          </a:p>
          <a:p>
            <a:r>
              <a:rPr lang="en-US" sz="1200" dirty="0" smtClean="0">
                <a:latin typeface="Segoe"/>
              </a:rPr>
              <a:t>5 – the client automatically re-directs its connection to Server 2.  This is transparent to the user who is unaware this is happening.  This redirection process only adds a couple of seconds to the logon process.</a:t>
            </a:r>
          </a:p>
          <a:p>
            <a:r>
              <a:rPr lang="en-US" sz="1200" dirty="0" smtClean="0">
                <a:latin typeface="Segoe"/>
              </a:rPr>
              <a:t>6 – the connection is complete and the user can begin using their Remote Desktop or </a:t>
            </a:r>
            <a:r>
              <a:rPr lang="en-US" sz="1200" dirty="0" err="1" smtClean="0">
                <a:latin typeface="Segoe"/>
              </a:rPr>
              <a:t>RemoteApp</a:t>
            </a:r>
            <a:r>
              <a:rPr lang="en-US" sz="1200" dirty="0" smtClean="0">
                <a:latin typeface="Segoe"/>
              </a:rPr>
              <a:t> program.</a:t>
            </a:r>
          </a:p>
          <a:p>
            <a:endParaRPr lang="en-US" sz="1200" dirty="0" smtClean="0">
              <a:latin typeface="Segoe"/>
            </a:endParaRPr>
          </a:p>
          <a:p>
            <a:r>
              <a:rPr lang="en-US" sz="1200" dirty="0" smtClean="0">
                <a:latin typeface="Segoe"/>
              </a:rPr>
              <a:t>More Talking Notes:  </a:t>
            </a:r>
          </a:p>
          <a:p>
            <a:r>
              <a:rPr lang="en-US" sz="1200" dirty="0" smtClean="0">
                <a:latin typeface="Segoe"/>
              </a:rPr>
              <a:t>This process is completely transparent to the user.</a:t>
            </a:r>
          </a:p>
          <a:p>
            <a:r>
              <a:rPr lang="en-US" sz="1200" dirty="0" smtClean="0">
                <a:latin typeface="Segoe"/>
              </a:rPr>
              <a:t>The Session Broker uses per session load balancing this was introduced because many customers previously used Microsoft Network Load balancing (NLB).  However this proved hard fro many customers to setup.  Session based load balancing provided by TS is better than the old connection based load balancing of NLB due to the issue of terminal servers often having disconnected sessions consuming resources that NLB did not take into account.</a:t>
            </a:r>
          </a:p>
          <a:p>
            <a:endParaRPr lang="en-US" sz="1200" dirty="0" smtClean="0">
              <a:latin typeface="Segoe"/>
            </a:endParaRPr>
          </a:p>
          <a:p>
            <a:r>
              <a:rPr lang="en-US" sz="1200" dirty="0" smtClean="0">
                <a:latin typeface="Segoe"/>
              </a:rPr>
              <a:t>Session Broker still supports the use of MS NLB and 3</a:t>
            </a:r>
            <a:r>
              <a:rPr lang="en-US" sz="1200" baseline="30000" dirty="0" smtClean="0">
                <a:latin typeface="Segoe"/>
              </a:rPr>
              <a:t>rd</a:t>
            </a:r>
            <a:r>
              <a:rPr lang="en-US" sz="1200" dirty="0" smtClean="0">
                <a:latin typeface="Segoe"/>
              </a:rPr>
              <a:t> party load </a:t>
            </a:r>
            <a:r>
              <a:rPr lang="en-US" sz="1200" dirty="0" err="1" smtClean="0">
                <a:latin typeface="Segoe"/>
              </a:rPr>
              <a:t>balancners</a:t>
            </a:r>
            <a:r>
              <a:rPr lang="en-US" sz="1200" dirty="0" smtClean="0">
                <a:latin typeface="Segoe"/>
              </a:rPr>
              <a:t> in the same way as it did in previous releases (known as session directory functionality)</a:t>
            </a:r>
          </a:p>
          <a:p>
            <a:endParaRPr lang="en-US" sz="1000" dirty="0" smtClean="0">
              <a:latin typeface="+mn-lt"/>
            </a:endParaRPr>
          </a:p>
          <a:p>
            <a:r>
              <a:rPr lang="en-US" sz="1000" dirty="0" smtClean="0">
                <a:latin typeface="+mn-lt"/>
              </a:rPr>
              <a:t> </a:t>
            </a:r>
            <a:endParaRPr lang="en-US" sz="1000" dirty="0">
              <a:latin typeface="+mn-lt"/>
            </a:endParaRPr>
          </a:p>
        </p:txBody>
      </p:sp>
      <p:sp>
        <p:nvSpPr>
          <p:cNvPr id="4" name="Rectangle 3"/>
          <p:cNvSpPr>
            <a:spLocks noGrp="1" noChangeArrowheads="1"/>
          </p:cNvSpPr>
          <p:nvPr>
            <p:ph type="dt" sz="quarter" idx="1"/>
          </p:nvPr>
        </p:nvSpPr>
        <p:spPr>
          <a:xfrm>
            <a:off x="3884613" y="0"/>
            <a:ext cx="2971800" cy="457200"/>
          </a:xfrm>
          <a:noFill/>
        </p:spPr>
        <p:txBody>
          <a:bodyPr/>
          <a:lstStyle/>
          <a:p>
            <a:fld id="{2DDE719B-B09C-46CA-AF1E-B663D79D9501}" type="datetime8">
              <a:rPr lang="en-US" smtClean="0"/>
              <a:pPr/>
              <a:t>9/23/2008 10:09 AM</a:t>
            </a:fld>
            <a:endParaRPr lang="en-US" dirty="0" smtClean="0"/>
          </a:p>
        </p:txBody>
      </p:sp>
      <p:sp>
        <p:nvSpPr>
          <p:cNvPr id="5" name="Rectangle 7"/>
          <p:cNvSpPr>
            <a:spLocks noGrp="1" noChangeArrowheads="1"/>
          </p:cNvSpPr>
          <p:nvPr>
            <p:ph type="sldNum" sz="quarter" idx="5"/>
          </p:nvPr>
        </p:nvSpPr>
        <p:spPr>
          <a:xfrm>
            <a:off x="5583238" y="8685213"/>
            <a:ext cx="1273175" cy="457200"/>
          </a:xfrm>
          <a:noFill/>
        </p:spPr>
        <p:txBody>
          <a:bodyPr/>
          <a:lstStyle/>
          <a:p>
            <a:fld id="{0A2A5636-2237-457B-AA5A-91B63051A699}" type="slidenum">
              <a:rPr lang="en-US" smtClean="0"/>
              <a:pPr/>
              <a:t>11</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bwMode="auto">
          <a:xfrm>
            <a:off x="0" y="6019800"/>
            <a:ext cx="9144000" cy="8382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ctrTitle" hasCustomPrompt="1"/>
          </p:nvPr>
        </p:nvSpPr>
        <p:spPr>
          <a:xfrm>
            <a:off x="730250" y="1905000"/>
            <a:ext cx="8032750" cy="1523495"/>
          </a:xfrm>
        </p:spPr>
        <p:txBody>
          <a:bodyPr>
            <a:noAutofit/>
          </a:bodyPr>
          <a:lstStyle>
            <a:lvl1pPr>
              <a:lnSpc>
                <a:spcPct val="90000"/>
              </a:lnSpc>
              <a:defRPr sz="5400" b="0" cap="none" spc="0" baseline="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dirty="0" smtClean="0"/>
              <a:t>Click to enter session title</a:t>
            </a:r>
            <a:endParaRPr lang="en-US" dirty="0"/>
          </a:p>
        </p:txBody>
      </p:sp>
      <p:sp>
        <p:nvSpPr>
          <p:cNvPr id="3" name="Subtitle 2"/>
          <p:cNvSpPr>
            <a:spLocks noGrp="1"/>
          </p:cNvSpPr>
          <p:nvPr>
            <p:ph type="subTitle" idx="1" hasCustomPrompt="1"/>
          </p:nvPr>
        </p:nvSpPr>
        <p:spPr>
          <a:xfrm>
            <a:off x="730249" y="4344988"/>
            <a:ext cx="8032751" cy="461665"/>
          </a:xfrm>
        </p:spPr>
        <p:txBody>
          <a:bodyPr>
            <a:noAutofit/>
          </a:bodyPr>
          <a:lstStyle>
            <a:lvl1pPr marL="0" indent="0" algn="l">
              <a:lnSpc>
                <a:spcPct val="90000"/>
              </a:lnSpc>
              <a:spcBef>
                <a:spcPts val="0"/>
              </a:spcBef>
              <a:buNone/>
              <a:defRPr sz="3200" b="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enter Presenter Name</a:t>
            </a:r>
          </a:p>
        </p:txBody>
      </p:sp>
      <p:sp>
        <p:nvSpPr>
          <p:cNvPr id="9" name="TextBox 8"/>
          <p:cNvSpPr txBox="1"/>
          <p:nvPr userDrawn="1"/>
        </p:nvSpPr>
        <p:spPr>
          <a:xfrm>
            <a:off x="4149" y="6162786"/>
            <a:ext cx="2590800" cy="400110"/>
          </a:xfrm>
          <a:prstGeom prst="rect">
            <a:avLst/>
          </a:prstGeom>
          <a:noFill/>
        </p:spPr>
        <p:txBody>
          <a:bodyPr wrap="square" rtlCol="0">
            <a:spAutoFit/>
          </a:bodyPr>
          <a:lstStyle/>
          <a:p>
            <a:r>
              <a:rPr lang="en-US" sz="2000" b="1" dirty="0" smtClean="0">
                <a:solidFill>
                  <a:schemeClr val="tx1">
                    <a:lumMod val="75000"/>
                  </a:schemeClr>
                </a:solidFill>
                <a:latin typeface="Segoe Script" pitchFamily="34" charset="0"/>
              </a:rPr>
              <a:t>Connect with life</a:t>
            </a:r>
            <a:endParaRPr lang="en-US" sz="2000" b="1" dirty="0">
              <a:solidFill>
                <a:schemeClr val="tx1">
                  <a:lumMod val="75000"/>
                </a:schemeClr>
              </a:solidFill>
              <a:latin typeface="Segoe Script" pitchFamily="34" charset="0"/>
            </a:endParaRPr>
          </a:p>
        </p:txBody>
      </p:sp>
      <p:sp>
        <p:nvSpPr>
          <p:cNvPr id="12" name="TextBox 11"/>
          <p:cNvSpPr txBox="1"/>
          <p:nvPr userDrawn="1"/>
        </p:nvSpPr>
        <p:spPr>
          <a:xfrm>
            <a:off x="51261" y="6427122"/>
            <a:ext cx="2539539" cy="246221"/>
          </a:xfrm>
          <a:prstGeom prst="rect">
            <a:avLst/>
          </a:prstGeom>
          <a:noFill/>
        </p:spPr>
        <p:txBody>
          <a:bodyPr wrap="square" rtlCol="0">
            <a:spAutoFit/>
          </a:bodyPr>
          <a:lstStyle/>
          <a:p>
            <a:pPr algn="ctr"/>
            <a:r>
              <a:rPr lang="en-US" sz="1000" dirty="0" smtClean="0">
                <a:solidFill>
                  <a:schemeClr val="tx1">
                    <a:lumMod val="75000"/>
                  </a:schemeClr>
                </a:solidFill>
              </a:rPr>
              <a:t>www.connectwithlife.co.in</a:t>
            </a:r>
            <a:endParaRPr lang="en-US" sz="1100" dirty="0">
              <a:solidFill>
                <a:schemeClr val="tx1">
                  <a:lumMod val="75000"/>
                </a:schemeClr>
              </a:solidFill>
            </a:endParaRPr>
          </a:p>
        </p:txBody>
      </p:sp>
      <p:pic>
        <p:nvPicPr>
          <p:cNvPr id="17413" name="Picture 5"/>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5029200" y="6096000"/>
            <a:ext cx="2017228" cy="685800"/>
          </a:xfrm>
          <a:prstGeom prst="rect">
            <a:avLst/>
          </a:prstGeom>
          <a:noFill/>
          <a:ln w="9525">
            <a:noFill/>
            <a:miter lim="800000"/>
            <a:headEnd/>
            <a:tailEnd/>
          </a:ln>
          <a:effectLst/>
        </p:spPr>
      </p:pic>
      <p:sp>
        <p:nvSpPr>
          <p:cNvPr id="22" name="Text Placeholder 21"/>
          <p:cNvSpPr>
            <a:spLocks noGrp="1"/>
          </p:cNvSpPr>
          <p:nvPr>
            <p:ph type="body" sz="quarter" idx="10" hasCustomPrompt="1"/>
          </p:nvPr>
        </p:nvSpPr>
        <p:spPr>
          <a:xfrm>
            <a:off x="737061" y="4837736"/>
            <a:ext cx="5943600" cy="858697"/>
          </a:xfrm>
        </p:spPr>
        <p:txBody>
          <a:bodyPr/>
          <a:lstStyle>
            <a:lvl1pPr>
              <a:buNone/>
              <a:defRPr sz="1800" baseline="0"/>
            </a:lvl1pPr>
          </a:lstStyle>
          <a:p>
            <a:pPr lvl="0"/>
            <a:r>
              <a:rPr lang="en-US" dirty="0" smtClean="0"/>
              <a:t>Click to enter Presenter Title</a:t>
            </a:r>
          </a:p>
          <a:p>
            <a:pPr lvl="0"/>
            <a:r>
              <a:rPr lang="en-US" dirty="0" smtClean="0"/>
              <a:t>Click to enter Company/Organization</a:t>
            </a:r>
          </a:p>
          <a:p>
            <a:pPr lvl="0"/>
            <a:r>
              <a:rPr lang="en-US" dirty="0" smtClean="0"/>
              <a:t>Click to enter Blog Address | Email (optional)</a:t>
            </a:r>
          </a:p>
        </p:txBody>
      </p:sp>
      <p:pic>
        <p:nvPicPr>
          <p:cNvPr id="19460" name="Picture 4" descr="http://blogs.msdn.com/blogfiles/the_hardman/WindowsLiveWriter/TechnetSingaporeSecurityBriefingFriday28_A0FC/Microsoft%20TechNet%20Logo%20color_4.png"/>
          <p:cNvPicPr>
            <a:picLocks noChangeAspect="1" noChangeArrowheads="1"/>
          </p:cNvPicPr>
          <p:nvPr userDrawn="1"/>
        </p:nvPicPr>
        <p:blipFill>
          <a:blip r:embed="rId3"/>
          <a:srcRect/>
          <a:stretch>
            <a:fillRect/>
          </a:stretch>
        </p:blipFill>
        <p:spPr bwMode="auto">
          <a:xfrm>
            <a:off x="7272252" y="6094618"/>
            <a:ext cx="1752600" cy="621626"/>
          </a:xfrm>
          <a:prstGeom prst="rect">
            <a:avLst/>
          </a:prstGeom>
          <a:noFill/>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8870" y="2080956"/>
            <a:ext cx="7650427" cy="1523494"/>
          </a:xfrm>
        </p:spPr>
        <p:txBody>
          <a:bodyPr anchor="ctr" anchorCtr="0">
            <a:noAutofit/>
          </a:bodyPr>
          <a:lstStyle>
            <a:lvl1pPr>
              <a:lnSpc>
                <a:spcPct val="90000"/>
              </a:lnSpc>
              <a:defRPr sz="3600" b="1"/>
            </a:lvl1pPr>
          </a:lstStyle>
          <a:p>
            <a:r>
              <a:rPr lang="en-US" dirty="0" smtClean="0"/>
              <a:t>Click to edit main demo title</a:t>
            </a:r>
            <a:endParaRPr lang="en-US" dirty="0"/>
          </a:p>
        </p:txBody>
      </p:sp>
      <p:sp>
        <p:nvSpPr>
          <p:cNvPr id="3" name="Subtitle 2"/>
          <p:cNvSpPr>
            <a:spLocks noGrp="1"/>
          </p:cNvSpPr>
          <p:nvPr>
            <p:ph type="subTitle" idx="1" hasCustomPrompt="1"/>
          </p:nvPr>
        </p:nvSpPr>
        <p:spPr>
          <a:xfrm>
            <a:off x="1277512" y="3726870"/>
            <a:ext cx="7043208" cy="461665"/>
          </a:xfrm>
        </p:spPr>
        <p:txBody>
          <a:bodyPr>
            <a:noAutofit/>
          </a:bodyPr>
          <a:lstStyle>
            <a:lvl1pPr marL="0" indent="0" algn="l">
              <a:lnSpc>
                <a:spcPct val="90000"/>
              </a:lnSpc>
              <a:spcBef>
                <a:spcPts val="0"/>
              </a:spcBef>
              <a:buNone/>
              <a:defRPr sz="2800" baseline="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Use for extra demo information (such as points that will be covered, demo sub-title, software version, etc.)</a:t>
            </a:r>
            <a:endParaRPr lang="en-US" dirty="0"/>
          </a:p>
        </p:txBody>
      </p:sp>
      <p:sp>
        <p:nvSpPr>
          <p:cNvPr id="7" name="Text Placeholder 6"/>
          <p:cNvSpPr>
            <a:spLocks noGrp="1"/>
          </p:cNvSpPr>
          <p:nvPr>
            <p:ph type="body" sz="quarter" idx="10" hasCustomPrompt="1"/>
          </p:nvPr>
        </p:nvSpPr>
        <p:spPr>
          <a:xfrm>
            <a:off x="685800" y="304800"/>
            <a:ext cx="7690114" cy="1384994"/>
          </a:xfrm>
        </p:spPr>
        <p:txBody>
          <a:bodyPr anchor="t" anchorCtr="0">
            <a:noAutofit/>
          </a:bodyPr>
          <a:lstStyle>
            <a:lvl1pPr marL="0" indent="0" algn="l">
              <a:buFont typeface="Arial" pitchFamily="34" charset="0"/>
              <a:buNone/>
              <a:defRPr kumimoji="0" lang="en-US" sz="96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uLnTx/>
                <a:uFillTx/>
                <a:latin typeface="Segoe" pitchFamily="34" charset="0"/>
                <a:ea typeface="+mn-ea"/>
                <a:cs typeface="+mn-cs"/>
              </a:defRPr>
            </a:lvl1pPr>
          </a:lstStyle>
          <a:p>
            <a:pPr lvl="0"/>
            <a:r>
              <a:rPr lang="en-US" dirty="0" smtClean="0"/>
              <a:t>DEMO</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2" descr="Microsoft logo and tagline"/>
          <p:cNvPicPr>
            <a:picLocks noChangeAspect="1" noChangeArrowheads="1"/>
          </p:cNvPicPr>
          <p:nvPr userDrawn="1"/>
        </p:nvPicPr>
        <p:blipFill>
          <a:blip r:embed="rId2"/>
          <a:srcRect/>
          <a:stretch>
            <a:fillRect/>
          </a:stretch>
        </p:blipFill>
        <p:spPr bwMode="black">
          <a:xfrm>
            <a:off x="1827417" y="2259678"/>
            <a:ext cx="5939896" cy="1283229"/>
          </a:xfrm>
          <a:prstGeom prst="rect">
            <a:avLst/>
          </a:prstGeom>
          <a:noFill/>
        </p:spPr>
      </p:pic>
      <p:sp>
        <p:nvSpPr>
          <p:cNvPr id="3" name="Text Box 3"/>
          <p:cNvSpPr txBox="1">
            <a:spLocks noChangeArrowheads="1"/>
          </p:cNvSpPr>
          <p:nvPr userDrawn="1"/>
        </p:nvSpPr>
        <p:spPr bwMode="blackWhite">
          <a:xfrm>
            <a:off x="381000" y="510540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2007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0"/>
              </a:schemeClr>
            </a:gs>
            <a:gs pos="39999">
              <a:schemeClr val="accent1">
                <a:lumMod val="50000"/>
              </a:schemeClr>
            </a:gs>
            <a:gs pos="70000">
              <a:schemeClr val="accent1">
                <a:lumMod val="75000"/>
              </a:schemeClr>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5"/>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6808122" y="6384174"/>
            <a:ext cx="1228906" cy="417793"/>
          </a:xfrm>
          <a:prstGeom prst="rect">
            <a:avLst/>
          </a:prstGeom>
          <a:noFill/>
          <a:ln w="9525">
            <a:noFill/>
            <a:miter lim="800000"/>
            <a:headEnd/>
            <a:tailEnd/>
          </a:ln>
          <a:effectLst/>
        </p:spPr>
      </p:pic>
      <p:pic>
        <p:nvPicPr>
          <p:cNvPr id="6" name="Picture 4" descr="http://blogs.msdn.com/blogfiles/the_hardman/WindowsLiveWriter/TechnetSingaporeSecurityBriefingFriday28_A0FC/Microsoft%20TechNet%20Logo%20color_4.png"/>
          <p:cNvPicPr>
            <a:picLocks noChangeAspect="1" noChangeArrowheads="1"/>
          </p:cNvPicPr>
          <p:nvPr userDrawn="1"/>
        </p:nvPicPr>
        <p:blipFill>
          <a:blip r:embed="rId12"/>
          <a:srcRect/>
          <a:stretch>
            <a:fillRect/>
          </a:stretch>
        </p:blipFill>
        <p:spPr bwMode="auto">
          <a:xfrm>
            <a:off x="8053190" y="6375861"/>
            <a:ext cx="1074184" cy="381000"/>
          </a:xfrm>
          <a:prstGeom prst="rect">
            <a:avLst/>
          </a:prstGeom>
          <a:noFill/>
        </p:spPr>
      </p:pic>
    </p:spTree>
  </p:cSld>
  <p:clrMap bg1="dk1" tx1="lt1" bg2="dk2" tx2="lt2" accent1="accent1" accent2="accent2" accent3="accent3" accent4="accent4" accent5="accent5" accent6="accent6" hlink="hlink" folHlink="folHlink"/>
  <p:sldLayoutIdLst>
    <p:sldLayoutId id="2147483694" r:id="rId1"/>
    <p:sldLayoutId id="2147483696" r:id="rId2"/>
    <p:sldLayoutId id="2147483695" r:id="rId3"/>
    <p:sldLayoutId id="2147483697" r:id="rId4"/>
    <p:sldLayoutId id="2147483698" r:id="rId5"/>
    <p:sldLayoutId id="2147483699" r:id="rId6"/>
    <p:sldLayoutId id="2147483700" r:id="rId7"/>
    <p:sldLayoutId id="2147483701" r:id="rId8"/>
    <p:sldLayoutId id="2147483702" r:id="rId9"/>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chemeClr val="tx1"/>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SzPct val="80000"/>
        <a:buFontTx/>
        <a:buBlip>
          <a:blip r:embed="rId13"/>
        </a:buBlip>
        <a:defRPr sz="3200" kern="1200">
          <a:solidFill>
            <a:schemeClr val="tx1"/>
          </a:solidFill>
          <a:effectLst/>
          <a:latin typeface="+mn-lt"/>
          <a:ea typeface="+mn-ea"/>
          <a:cs typeface="+mn-cs"/>
        </a:defRPr>
      </a:lvl1pPr>
      <a:lvl2pPr marL="914400" indent="-396875" algn="l" defTabSz="914363" rtl="0" eaLnBrk="1" latinLnBrk="0" hangingPunct="1">
        <a:lnSpc>
          <a:spcPct val="90000"/>
        </a:lnSpc>
        <a:spcBef>
          <a:spcPct val="20000"/>
        </a:spcBef>
        <a:buSzPct val="80000"/>
        <a:buFontTx/>
        <a:buBlip>
          <a:blip r:embed="rId13"/>
        </a:buBlip>
        <a:defRPr sz="2800" kern="1200">
          <a:solidFill>
            <a:schemeClr val="tx1"/>
          </a:solidFill>
          <a:effectLst/>
          <a:latin typeface="+mn-lt"/>
          <a:ea typeface="+mn-ea"/>
          <a:cs typeface="+mn-cs"/>
        </a:defRPr>
      </a:lvl2pPr>
      <a:lvl3pPr marL="1258888" indent="-344488" algn="l" defTabSz="914363" rtl="0" eaLnBrk="1" latinLnBrk="0" hangingPunct="1">
        <a:lnSpc>
          <a:spcPct val="90000"/>
        </a:lnSpc>
        <a:spcBef>
          <a:spcPct val="20000"/>
        </a:spcBef>
        <a:buSzPct val="80000"/>
        <a:buFontTx/>
        <a:buBlip>
          <a:blip r:embed="rId13"/>
        </a:buBlip>
        <a:defRPr sz="2400" kern="1200">
          <a:solidFill>
            <a:schemeClr val="tx1"/>
          </a:solidFill>
          <a:effectLst/>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13"/>
        </a:buBlip>
        <a:defRPr sz="2400" kern="1200">
          <a:solidFill>
            <a:schemeClr val="tx1"/>
          </a:solidFill>
          <a:effectLst/>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13"/>
        </a:buBlip>
        <a:defRPr sz="2400" kern="1200">
          <a:solidFill>
            <a:schemeClr val="tx1"/>
          </a:solidFill>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18" Type="http://schemas.openxmlformats.org/officeDocument/2006/relationships/image" Target="../media/image80.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png"/><Relationship Id="rId17" Type="http://schemas.openxmlformats.org/officeDocument/2006/relationships/image" Target="../media/image79.png"/><Relationship Id="rId2" Type="http://schemas.openxmlformats.org/officeDocument/2006/relationships/notesSlide" Target="../notesSlides/notesSlide8.xml"/><Relationship Id="rId16" Type="http://schemas.openxmlformats.org/officeDocument/2006/relationships/image" Target="../media/image78.png"/><Relationship Id="rId20"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5" Type="http://schemas.openxmlformats.org/officeDocument/2006/relationships/image" Target="../media/image77.png"/><Relationship Id="rId10" Type="http://schemas.openxmlformats.org/officeDocument/2006/relationships/image" Target="../media/image72.png"/><Relationship Id="rId19" Type="http://schemas.openxmlformats.org/officeDocument/2006/relationships/image" Target="../media/image81.png"/><Relationship Id="rId4" Type="http://schemas.openxmlformats.org/officeDocument/2006/relationships/image" Target="../media/image66.png"/><Relationship Id="rId9" Type="http://schemas.openxmlformats.org/officeDocument/2006/relationships/image" Target="../media/image71.png"/><Relationship Id="rId14" Type="http://schemas.openxmlformats.org/officeDocument/2006/relationships/image" Target="../media/image76.png"/></Relationships>
</file>

<file path=ppt/slides/_rels/slide1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3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png"/><Relationship Id="rId18" Type="http://schemas.openxmlformats.org/officeDocument/2006/relationships/image" Target="../media/image100.png"/><Relationship Id="rId3" Type="http://schemas.openxmlformats.org/officeDocument/2006/relationships/image" Target="../media/image85.png"/><Relationship Id="rId7" Type="http://schemas.openxmlformats.org/officeDocument/2006/relationships/image" Target="../media/image89.png"/><Relationship Id="rId12" Type="http://schemas.openxmlformats.org/officeDocument/2006/relationships/image" Target="../media/image94.png"/><Relationship Id="rId17" Type="http://schemas.openxmlformats.org/officeDocument/2006/relationships/image" Target="../media/image99.png"/><Relationship Id="rId2" Type="http://schemas.openxmlformats.org/officeDocument/2006/relationships/notesSlide" Target="../notesSlides/notesSlide10.xml"/><Relationship Id="rId16" Type="http://schemas.openxmlformats.org/officeDocument/2006/relationships/image" Target="../media/image98.png"/><Relationship Id="rId20"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87.png"/><Relationship Id="rId15" Type="http://schemas.openxmlformats.org/officeDocument/2006/relationships/image" Target="../media/image97.png"/><Relationship Id="rId10" Type="http://schemas.openxmlformats.org/officeDocument/2006/relationships/image" Target="../media/image92.jpeg"/><Relationship Id="rId19" Type="http://schemas.openxmlformats.org/officeDocument/2006/relationships/image" Target="../media/image101.png"/><Relationship Id="rId4" Type="http://schemas.openxmlformats.org/officeDocument/2006/relationships/image" Target="../media/image86.png"/><Relationship Id="rId9" Type="http://schemas.openxmlformats.org/officeDocument/2006/relationships/image" Target="../media/image91.png"/><Relationship Id="rId14" Type="http://schemas.openxmlformats.org/officeDocument/2006/relationships/image" Target="../media/image96.png"/></Relationships>
</file>

<file path=ppt/slides/_rels/slide13.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111.png"/><Relationship Id="rId18" Type="http://schemas.openxmlformats.org/officeDocument/2006/relationships/image" Target="../media/image116.png"/><Relationship Id="rId26" Type="http://schemas.openxmlformats.org/officeDocument/2006/relationships/image" Target="../media/image124.png"/><Relationship Id="rId3" Type="http://schemas.openxmlformats.org/officeDocument/2006/relationships/image" Target="../media/image26.png"/><Relationship Id="rId21" Type="http://schemas.openxmlformats.org/officeDocument/2006/relationships/image" Target="../media/image119.png"/><Relationship Id="rId34" Type="http://schemas.openxmlformats.org/officeDocument/2006/relationships/image" Target="../media/image132.png"/><Relationship Id="rId7" Type="http://schemas.openxmlformats.org/officeDocument/2006/relationships/image" Target="../media/image105.png"/><Relationship Id="rId12" Type="http://schemas.openxmlformats.org/officeDocument/2006/relationships/image" Target="../media/image110.png"/><Relationship Id="rId17" Type="http://schemas.openxmlformats.org/officeDocument/2006/relationships/image" Target="../media/image115.png"/><Relationship Id="rId25" Type="http://schemas.openxmlformats.org/officeDocument/2006/relationships/image" Target="../media/image123.png"/><Relationship Id="rId33" Type="http://schemas.openxmlformats.org/officeDocument/2006/relationships/image" Target="../media/image131.png"/><Relationship Id="rId2" Type="http://schemas.openxmlformats.org/officeDocument/2006/relationships/notesSlide" Target="../notesSlides/notesSlide11.xml"/><Relationship Id="rId16" Type="http://schemas.openxmlformats.org/officeDocument/2006/relationships/image" Target="../media/image114.png"/><Relationship Id="rId20" Type="http://schemas.openxmlformats.org/officeDocument/2006/relationships/image" Target="../media/image118.png"/><Relationship Id="rId29" Type="http://schemas.openxmlformats.org/officeDocument/2006/relationships/image" Target="../media/image127.png"/><Relationship Id="rId1" Type="http://schemas.openxmlformats.org/officeDocument/2006/relationships/slideLayout" Target="../slideLayouts/slideLayout7.xml"/><Relationship Id="rId6" Type="http://schemas.openxmlformats.org/officeDocument/2006/relationships/image" Target="../media/image83.png"/><Relationship Id="rId11" Type="http://schemas.openxmlformats.org/officeDocument/2006/relationships/image" Target="../media/image109.png"/><Relationship Id="rId24" Type="http://schemas.openxmlformats.org/officeDocument/2006/relationships/image" Target="../media/image122.png"/><Relationship Id="rId32" Type="http://schemas.openxmlformats.org/officeDocument/2006/relationships/image" Target="../media/image130.png"/><Relationship Id="rId37" Type="http://schemas.openxmlformats.org/officeDocument/2006/relationships/image" Target="../media/image135.png"/><Relationship Id="rId5" Type="http://schemas.openxmlformats.org/officeDocument/2006/relationships/image" Target="../media/image104.png"/><Relationship Id="rId15" Type="http://schemas.openxmlformats.org/officeDocument/2006/relationships/image" Target="../media/image113.png"/><Relationship Id="rId23" Type="http://schemas.openxmlformats.org/officeDocument/2006/relationships/image" Target="../media/image121.png"/><Relationship Id="rId28" Type="http://schemas.openxmlformats.org/officeDocument/2006/relationships/image" Target="../media/image126.png"/><Relationship Id="rId36" Type="http://schemas.openxmlformats.org/officeDocument/2006/relationships/image" Target="../media/image134.png"/><Relationship Id="rId10" Type="http://schemas.openxmlformats.org/officeDocument/2006/relationships/image" Target="../media/image108.png"/><Relationship Id="rId19" Type="http://schemas.openxmlformats.org/officeDocument/2006/relationships/image" Target="../media/image117.png"/><Relationship Id="rId31" Type="http://schemas.openxmlformats.org/officeDocument/2006/relationships/image" Target="../media/image129.png"/><Relationship Id="rId4" Type="http://schemas.openxmlformats.org/officeDocument/2006/relationships/image" Target="../media/image103.png"/><Relationship Id="rId9" Type="http://schemas.openxmlformats.org/officeDocument/2006/relationships/image" Target="../media/image107.png"/><Relationship Id="rId14" Type="http://schemas.openxmlformats.org/officeDocument/2006/relationships/image" Target="../media/image112.png"/><Relationship Id="rId22" Type="http://schemas.openxmlformats.org/officeDocument/2006/relationships/image" Target="../media/image120.png"/><Relationship Id="rId27" Type="http://schemas.openxmlformats.org/officeDocument/2006/relationships/image" Target="../media/image125.png"/><Relationship Id="rId30" Type="http://schemas.openxmlformats.org/officeDocument/2006/relationships/image" Target="../media/image128.png"/><Relationship Id="rId35" Type="http://schemas.openxmlformats.org/officeDocument/2006/relationships/image" Target="../media/image133.png"/></Relationships>
</file>

<file path=ppt/slides/_rels/slide14.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37.png"/></Relationships>
</file>

<file path=ppt/slides/_rels/slide15.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hyperlink" Target="http://forums.microsoft.com/TechNet/ShowForum.aspx?ForumID=580&amp;SiteID=17" TargetMode="External"/><Relationship Id="rId3" Type="http://schemas.openxmlformats.org/officeDocument/2006/relationships/hyperlink" Target="http://www.microsoft.com/ts" TargetMode="External"/><Relationship Id="rId7" Type="http://schemas.openxmlformats.org/officeDocument/2006/relationships/hyperlink" Target="http://www.microsoft.com/windowsserver2008/terminal-services/default.msp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technet2.microsoft.com/windowsserver2008/en/servermanager/terminalservices.mspx" TargetMode="External"/><Relationship Id="rId5" Type="http://schemas.openxmlformats.org/officeDocument/2006/relationships/hyperlink" Target="http://technet.microsoft.com/ts" TargetMode="External"/><Relationship Id="rId10" Type="http://schemas.openxmlformats.org/officeDocument/2006/relationships/hyperlink" Target="http://microsoft.com/ts" TargetMode="External"/><Relationship Id="rId4" Type="http://schemas.openxmlformats.org/officeDocument/2006/relationships/hyperlink" Target="http://blogs.msdn.com/ts" TargetMode="External"/><Relationship Id="rId9" Type="http://schemas.openxmlformats.org/officeDocument/2006/relationships/hyperlink" Target="http://msdn2.microsoft.com/en-us/library/bb892075.aspx"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0.jpe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18" Type="http://schemas.openxmlformats.org/officeDocument/2006/relationships/image" Target="../media/image56.png"/><Relationship Id="rId26" Type="http://schemas.openxmlformats.org/officeDocument/2006/relationships/image" Target="../media/image64.png"/><Relationship Id="rId3" Type="http://schemas.openxmlformats.org/officeDocument/2006/relationships/image" Target="../media/image41.png"/><Relationship Id="rId21" Type="http://schemas.openxmlformats.org/officeDocument/2006/relationships/image" Target="../media/image59.pn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55.png"/><Relationship Id="rId25" Type="http://schemas.openxmlformats.org/officeDocument/2006/relationships/image" Target="../media/image63.png"/><Relationship Id="rId2" Type="http://schemas.openxmlformats.org/officeDocument/2006/relationships/notesSlide" Target="../notesSlides/notesSlide7.xml"/><Relationship Id="rId16" Type="http://schemas.openxmlformats.org/officeDocument/2006/relationships/image" Target="../media/image54.png"/><Relationship Id="rId20"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24" Type="http://schemas.openxmlformats.org/officeDocument/2006/relationships/image" Target="../media/image62.png"/><Relationship Id="rId5" Type="http://schemas.openxmlformats.org/officeDocument/2006/relationships/image" Target="../media/image43.png"/><Relationship Id="rId15" Type="http://schemas.openxmlformats.org/officeDocument/2006/relationships/image" Target="../media/image53.png"/><Relationship Id="rId23" Type="http://schemas.openxmlformats.org/officeDocument/2006/relationships/image" Target="../media/image61.png"/><Relationship Id="rId10" Type="http://schemas.openxmlformats.org/officeDocument/2006/relationships/image" Target="../media/image48.png"/><Relationship Id="rId19" Type="http://schemas.openxmlformats.org/officeDocument/2006/relationships/image" Target="../media/image57.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 Id="rId22"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t>Presentation Virtualization</a:t>
            </a:r>
            <a:br>
              <a:rPr smtClean="0"/>
            </a:br>
            <a:r>
              <a:rPr sz="2000" smtClean="0"/>
              <a:t>Overview of Windows Server 2008 Terminal Services</a:t>
            </a:r>
            <a:endParaRPr sz="2000" dirty="0" smtClean="0"/>
          </a:p>
        </p:txBody>
      </p:sp>
      <p:sp>
        <p:nvSpPr>
          <p:cNvPr id="3" name="Subtitle 2"/>
          <p:cNvSpPr>
            <a:spLocks noGrp="1"/>
          </p:cNvSpPr>
          <p:nvPr>
            <p:ph type="subTitle" idx="1"/>
          </p:nvPr>
        </p:nvSpPr>
        <p:spPr/>
        <p:txBody>
          <a:bodyPr/>
          <a:lstStyle/>
          <a:p>
            <a:r>
              <a:rPr lang="en-US" dirty="0" smtClean="0"/>
              <a:t>Gopikrishna Kannan</a:t>
            </a:r>
          </a:p>
          <a:p>
            <a:r>
              <a:rPr lang="en-US" sz="1600" dirty="0" smtClean="0">
                <a:solidFill>
                  <a:schemeClr val="tx1">
                    <a:lumMod val="75000"/>
                  </a:schemeClr>
                </a:solidFill>
              </a:rPr>
              <a:t>Program Manager </a:t>
            </a:r>
            <a:r>
              <a:rPr lang="en-US" sz="1600" dirty="0" smtClean="0">
                <a:solidFill>
                  <a:srgbClr val="FFFF00"/>
                </a:solidFill>
              </a:rPr>
              <a:t>|</a:t>
            </a:r>
            <a:r>
              <a:rPr lang="en-US" sz="1600" dirty="0" smtClean="0">
                <a:solidFill>
                  <a:schemeClr val="tx1">
                    <a:lumMod val="75000"/>
                  </a:schemeClr>
                </a:solidFill>
              </a:rPr>
              <a:t>  Microsoft Corporation</a:t>
            </a:r>
          </a:p>
          <a:p>
            <a:r>
              <a:rPr lang="en-US" sz="1400" dirty="0" smtClean="0">
                <a:solidFill>
                  <a:schemeClr val="tx1">
                    <a:lumMod val="75000"/>
                  </a:schemeClr>
                </a:solidFill>
              </a:rPr>
              <a:t>gopikann@microsoft.com</a:t>
            </a:r>
            <a:endParaRPr lang="en-US" sz="1400" dirty="0">
              <a:solidFill>
                <a:schemeClr val="tx1">
                  <a:lumMod val="75000"/>
                </a:schemeClr>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17" name="Picture 13" descr="C:\Program Files\Microsoft Resource DVD Artwork\DVD_ART\Artwork_Imagery\HARDWARE_IMAGERY\Illustration - Misc Hardware\XML Icons\Internet cloud web.png"/>
          <p:cNvPicPr>
            <a:picLocks noChangeAspect="1" noChangeArrowheads="1"/>
          </p:cNvPicPr>
          <p:nvPr/>
        </p:nvPicPr>
        <p:blipFill>
          <a:blip r:embed="rId3" cstate="print"/>
          <a:srcRect/>
          <a:stretch>
            <a:fillRect/>
          </a:stretch>
        </p:blipFill>
        <p:spPr bwMode="auto">
          <a:xfrm>
            <a:off x="1539875" y="4338520"/>
            <a:ext cx="2481792" cy="1357313"/>
          </a:xfrm>
          <a:prstGeom prst="rect">
            <a:avLst/>
          </a:prstGeom>
          <a:noFill/>
        </p:spPr>
      </p:pic>
      <p:pic>
        <p:nvPicPr>
          <p:cNvPr id="47" name="Picture 5" descr="C:\Program Files\Microsoft Resource DVD Artwork\DVD_ART\Artwork_Imagery\HARDWARE_IMAGERY\Illustration - Misc Hardware\XML Icons\Firewall fire wall.png"/>
          <p:cNvPicPr>
            <a:picLocks noChangeAspect="1" noChangeArrowheads="1"/>
          </p:cNvPicPr>
          <p:nvPr/>
        </p:nvPicPr>
        <p:blipFill>
          <a:blip r:embed="rId4" cstate="print"/>
          <a:srcRect/>
          <a:stretch>
            <a:fillRect/>
          </a:stretch>
        </p:blipFill>
        <p:spPr bwMode="auto">
          <a:xfrm>
            <a:off x="4296835" y="4088281"/>
            <a:ext cx="664649" cy="1798053"/>
          </a:xfrm>
          <a:prstGeom prst="rect">
            <a:avLst/>
          </a:prstGeom>
          <a:noFill/>
        </p:spPr>
      </p:pic>
      <p:pic>
        <p:nvPicPr>
          <p:cNvPr id="123920" name="Picture 16" descr="C:\Program Files\Microsoft Resource DVD Artwork\DVD_ART\Artwork_Imagery\HARDWARE_IMAGERY\Illustration - Misc Hardware\XML Icons\Binary Code.png"/>
          <p:cNvPicPr>
            <a:picLocks noChangeAspect="1" noChangeArrowheads="1"/>
          </p:cNvPicPr>
          <p:nvPr/>
        </p:nvPicPr>
        <p:blipFill>
          <a:blip r:embed="rId5" cstate="print"/>
          <a:srcRect/>
          <a:stretch>
            <a:fillRect/>
          </a:stretch>
        </p:blipFill>
        <p:spPr bwMode="auto">
          <a:xfrm>
            <a:off x="5408085" y="5293667"/>
            <a:ext cx="261761" cy="560917"/>
          </a:xfrm>
          <a:prstGeom prst="rect">
            <a:avLst/>
          </a:prstGeom>
          <a:noFill/>
        </p:spPr>
      </p:pic>
      <p:pic>
        <p:nvPicPr>
          <p:cNvPr id="123916" name="Picture 12" descr="C:\Program Files\Microsoft Resource DVD Artwork\DVD_ART\Artwork_Imagery\HARDWARE_IMAGERY\Illustration - Misc Hardware\XML Icons\Server Content Management.png"/>
          <p:cNvPicPr>
            <a:picLocks noChangeAspect="1" noChangeArrowheads="1"/>
          </p:cNvPicPr>
          <p:nvPr/>
        </p:nvPicPr>
        <p:blipFill>
          <a:blip r:embed="rId6" cstate="print"/>
          <a:srcRect/>
          <a:stretch>
            <a:fillRect/>
          </a:stretch>
        </p:blipFill>
        <p:spPr bwMode="auto">
          <a:xfrm>
            <a:off x="5228167" y="5066125"/>
            <a:ext cx="670262" cy="989542"/>
          </a:xfrm>
          <a:prstGeom prst="rect">
            <a:avLst/>
          </a:prstGeom>
          <a:noFill/>
        </p:spPr>
      </p:pic>
      <p:pic>
        <p:nvPicPr>
          <p:cNvPr id="123923" name="Picture 19" descr="C:\Program Files\Microsoft Resource DVD Artwork\DVD_ART\Artwork_Imagery\HARDWARE_IMAGERY\Illustration - Misc Hardware\XML Icons\policy rules.png"/>
          <p:cNvPicPr>
            <a:picLocks noChangeAspect="1" noChangeArrowheads="1"/>
          </p:cNvPicPr>
          <p:nvPr/>
        </p:nvPicPr>
        <p:blipFill>
          <a:blip r:embed="rId7" cstate="print"/>
          <a:srcRect/>
          <a:stretch>
            <a:fillRect/>
          </a:stretch>
        </p:blipFill>
        <p:spPr bwMode="auto">
          <a:xfrm>
            <a:off x="7605449" y="2958256"/>
            <a:ext cx="543718" cy="629568"/>
          </a:xfrm>
          <a:prstGeom prst="rect">
            <a:avLst/>
          </a:prstGeom>
          <a:noFill/>
        </p:spPr>
      </p:pic>
      <p:sp>
        <p:nvSpPr>
          <p:cNvPr id="2" name="Title 1"/>
          <p:cNvSpPr>
            <a:spLocks noGrp="1"/>
          </p:cNvSpPr>
          <p:nvPr>
            <p:ph type="title"/>
          </p:nvPr>
        </p:nvSpPr>
        <p:spPr/>
        <p:txBody>
          <a:bodyPr/>
          <a:lstStyle/>
          <a:p>
            <a:r>
              <a:rPr lang="en-US" smtClean="0"/>
              <a:t>TS Gateway In Action  </a:t>
            </a:r>
            <a:endParaRPr lang="en-US" dirty="0"/>
          </a:p>
        </p:txBody>
      </p:sp>
      <p:sp>
        <p:nvSpPr>
          <p:cNvPr id="3" name="Content Placeholder 2"/>
          <p:cNvSpPr>
            <a:spLocks noGrp="1"/>
          </p:cNvSpPr>
          <p:nvPr>
            <p:ph type="body" sz="quarter" idx="10"/>
          </p:nvPr>
        </p:nvSpPr>
        <p:spPr>
          <a:xfrm>
            <a:off x="381000" y="1411552"/>
            <a:ext cx="8382000" cy="1883593"/>
          </a:xfrm>
        </p:spPr>
        <p:txBody>
          <a:bodyPr/>
          <a:lstStyle/>
          <a:p>
            <a:pPr marL="285750" indent="-285750"/>
            <a:r>
              <a:rPr lang="en-US" sz="2400" dirty="0" smtClean="0"/>
              <a:t>RDP hosts can now be put behind firewall</a:t>
            </a:r>
          </a:p>
          <a:p>
            <a:pPr marL="285750" indent="-285750"/>
            <a:r>
              <a:rPr lang="en-US" sz="2400" dirty="0" smtClean="0"/>
              <a:t>HTTP/S used to traverse firewall</a:t>
            </a:r>
          </a:p>
          <a:p>
            <a:pPr marL="285750" indent="-285750"/>
            <a:r>
              <a:rPr lang="en-US" sz="2400" dirty="0" smtClean="0"/>
              <a:t>AD/NPS/NAP checked before connection allowed</a:t>
            </a:r>
          </a:p>
          <a:p>
            <a:pPr marL="285750" indent="-285750"/>
            <a:r>
              <a:rPr lang="en-US" sz="2400" dirty="0" smtClean="0"/>
              <a:t>New Remote Desktop Connection</a:t>
            </a:r>
            <a:br>
              <a:rPr lang="en-US" sz="2400" dirty="0" smtClean="0"/>
            </a:br>
            <a:r>
              <a:rPr lang="en-US" sz="2400" dirty="0" smtClean="0"/>
              <a:t>client required</a:t>
            </a:r>
            <a:endParaRPr lang="en-US" sz="2400" dirty="0"/>
          </a:p>
        </p:txBody>
      </p:sp>
      <p:sp>
        <p:nvSpPr>
          <p:cNvPr id="25" name="TextBox 24"/>
          <p:cNvSpPr txBox="1"/>
          <p:nvPr/>
        </p:nvSpPr>
        <p:spPr>
          <a:xfrm>
            <a:off x="7080250" y="2605500"/>
            <a:ext cx="1682750" cy="307777"/>
          </a:xfrm>
          <a:prstGeom prst="rect">
            <a:avLst/>
          </a:prstGeom>
          <a:noFill/>
        </p:spPr>
        <p:txBody>
          <a:bodyPr wrap="square" lIns="76197" tIns="38098" rIns="76197" bIns="38098" rtlCol="0">
            <a:spAutoFit/>
          </a:bodyPr>
          <a:lstStyle/>
          <a:p>
            <a:r>
              <a:rPr lang="en-US" sz="1500" dirty="0" smtClean="0">
                <a:solidFill>
                  <a:schemeClr val="bg2"/>
                </a:solidFill>
                <a:latin typeface="Segoe" pitchFamily="34" charset="0"/>
              </a:rPr>
              <a:t>AD/NPS/NAP</a:t>
            </a:r>
          </a:p>
        </p:txBody>
      </p:sp>
      <p:pic>
        <p:nvPicPr>
          <p:cNvPr id="32" name="Picture 5" descr="C:\Program Files\Microsoft Resource DVD Artwork\DVD_ART\Artwork_Imagery\HARDWARE_IMAGERY\Illustration - Misc Hardware\XML Icons\Firewall fire wall.png"/>
          <p:cNvPicPr>
            <a:picLocks noChangeAspect="1" noChangeArrowheads="1"/>
          </p:cNvPicPr>
          <p:nvPr/>
        </p:nvPicPr>
        <p:blipFill>
          <a:blip r:embed="rId4" cstate="print"/>
          <a:srcRect/>
          <a:stretch>
            <a:fillRect/>
          </a:stretch>
        </p:blipFill>
        <p:spPr bwMode="auto">
          <a:xfrm>
            <a:off x="6445251" y="4077698"/>
            <a:ext cx="664649" cy="1798053"/>
          </a:xfrm>
          <a:prstGeom prst="rect">
            <a:avLst/>
          </a:prstGeom>
          <a:noFill/>
        </p:spPr>
      </p:pic>
      <p:grpSp>
        <p:nvGrpSpPr>
          <p:cNvPr id="4" name="Group 40"/>
          <p:cNvGrpSpPr/>
          <p:nvPr/>
        </p:nvGrpSpPr>
        <p:grpSpPr>
          <a:xfrm>
            <a:off x="7932209" y="4997334"/>
            <a:ext cx="809624" cy="1121833"/>
            <a:chOff x="9328150" y="6134100"/>
            <a:chExt cx="1282843" cy="1892300"/>
          </a:xfrm>
        </p:grpSpPr>
        <p:pic>
          <p:nvPicPr>
            <p:cNvPr id="123910" name="Picture 6" descr="C:\Program Files\Microsoft Resource DVD Artwork\DVD_ART\Artwork_Imagery\HARDWARE_IMAGERY\Illustration - Misc Hardware\XML Icons\Server.png"/>
            <p:cNvPicPr>
              <a:picLocks noChangeAspect="1" noChangeArrowheads="1"/>
            </p:cNvPicPr>
            <p:nvPr/>
          </p:nvPicPr>
          <p:blipFill>
            <a:blip r:embed="rId8" cstate="print"/>
            <a:srcRect/>
            <a:stretch>
              <a:fillRect/>
            </a:stretch>
          </p:blipFill>
          <p:spPr bwMode="auto">
            <a:xfrm>
              <a:off x="9328150" y="6134100"/>
              <a:ext cx="1282843" cy="1892300"/>
            </a:xfrm>
            <a:prstGeom prst="rect">
              <a:avLst/>
            </a:prstGeom>
            <a:noFill/>
          </p:spPr>
        </p:pic>
        <p:pic>
          <p:nvPicPr>
            <p:cNvPr id="123911" name="Picture 7" descr="C:\Program Files\Microsoft Resource DVD Artwork\DVD_ART\Artwork_Imagery\HARDWARE_IMAGERY\Illustration - Misc Hardware\Windows Vista Illustration Icons\Flip 3D.png"/>
            <p:cNvPicPr>
              <a:picLocks noChangeAspect="1" noChangeArrowheads="1"/>
            </p:cNvPicPr>
            <p:nvPr/>
          </p:nvPicPr>
          <p:blipFill>
            <a:blip r:embed="rId9" cstate="print"/>
            <a:srcRect/>
            <a:stretch>
              <a:fillRect/>
            </a:stretch>
          </p:blipFill>
          <p:spPr bwMode="auto">
            <a:xfrm>
              <a:off x="9791700" y="6350000"/>
              <a:ext cx="787400" cy="787400"/>
            </a:xfrm>
            <a:prstGeom prst="rect">
              <a:avLst/>
            </a:prstGeom>
            <a:noFill/>
            <a:scene3d>
              <a:camera prst="isometricLeftDown"/>
              <a:lightRig rig="threePt" dir="t"/>
            </a:scene3d>
          </p:spPr>
        </p:pic>
        <p:pic>
          <p:nvPicPr>
            <p:cNvPr id="36" name="Picture 7" descr="C:\Program Files\Microsoft Resource DVD Artwork\DVD_ART\Artwork_Imagery\HARDWARE_IMAGERY\Illustration - Misc Hardware\Windows Vista Illustration Icons\Flip 3D.png"/>
            <p:cNvPicPr>
              <a:picLocks noChangeAspect="1" noChangeArrowheads="1"/>
            </p:cNvPicPr>
            <p:nvPr/>
          </p:nvPicPr>
          <p:blipFill>
            <a:blip r:embed="rId9" cstate="print"/>
            <a:srcRect/>
            <a:stretch>
              <a:fillRect/>
            </a:stretch>
          </p:blipFill>
          <p:spPr bwMode="auto">
            <a:xfrm>
              <a:off x="9791700" y="6604000"/>
              <a:ext cx="787400" cy="787400"/>
            </a:xfrm>
            <a:prstGeom prst="rect">
              <a:avLst/>
            </a:prstGeom>
            <a:noFill/>
            <a:scene3d>
              <a:camera prst="isometricLeftDown"/>
              <a:lightRig rig="threePt" dir="t"/>
            </a:scene3d>
          </p:spPr>
        </p:pic>
        <p:pic>
          <p:nvPicPr>
            <p:cNvPr id="37" name="Picture 7" descr="C:\Program Files\Microsoft Resource DVD Artwork\DVD_ART\Artwork_Imagery\HARDWARE_IMAGERY\Illustration - Misc Hardware\Windows Vista Illustration Icons\Flip 3D.png"/>
            <p:cNvPicPr>
              <a:picLocks noChangeAspect="1" noChangeArrowheads="1"/>
            </p:cNvPicPr>
            <p:nvPr/>
          </p:nvPicPr>
          <p:blipFill>
            <a:blip r:embed="rId9" cstate="print"/>
            <a:srcRect/>
            <a:stretch>
              <a:fillRect/>
            </a:stretch>
          </p:blipFill>
          <p:spPr bwMode="auto">
            <a:xfrm>
              <a:off x="9791700" y="6819900"/>
              <a:ext cx="787400" cy="787400"/>
            </a:xfrm>
            <a:prstGeom prst="rect">
              <a:avLst/>
            </a:prstGeom>
            <a:noFill/>
            <a:scene3d>
              <a:camera prst="isometricLeftDown"/>
              <a:lightRig rig="threePt" dir="t"/>
            </a:scene3d>
          </p:spPr>
        </p:pic>
      </p:grpSp>
      <p:grpSp>
        <p:nvGrpSpPr>
          <p:cNvPr id="5" name="Group 70"/>
          <p:cNvGrpSpPr/>
          <p:nvPr/>
        </p:nvGrpSpPr>
        <p:grpSpPr>
          <a:xfrm>
            <a:off x="8067146" y="3665158"/>
            <a:ext cx="727604" cy="813593"/>
            <a:chOff x="9680575" y="4890057"/>
            <a:chExt cx="873125" cy="976311"/>
          </a:xfrm>
        </p:grpSpPr>
        <p:pic>
          <p:nvPicPr>
            <p:cNvPr id="123912" name="Picture 8" descr="C:\Program Files\Microsoft Resource DVD Artwork\DVD_ART\Artwork_Imagery\HARDWARE_IMAGERY\Illustration - Misc Hardware\XML Icons\PC with flat panel.png"/>
            <p:cNvPicPr>
              <a:picLocks noChangeAspect="1" noChangeArrowheads="1"/>
            </p:cNvPicPr>
            <p:nvPr/>
          </p:nvPicPr>
          <p:blipFill>
            <a:blip r:embed="rId10" cstate="print"/>
            <a:srcRect/>
            <a:stretch>
              <a:fillRect/>
            </a:stretch>
          </p:blipFill>
          <p:spPr bwMode="auto">
            <a:xfrm>
              <a:off x="9680575" y="4890057"/>
              <a:ext cx="873125" cy="976311"/>
            </a:xfrm>
            <a:prstGeom prst="rect">
              <a:avLst/>
            </a:prstGeom>
            <a:noFill/>
          </p:spPr>
        </p:pic>
        <p:pic>
          <p:nvPicPr>
            <p:cNvPr id="38" name="Picture 7" descr="C:\Program Files\Microsoft Resource DVD Artwork\DVD_ART\Artwork_Imagery\HARDWARE_IMAGERY\Illustration - Misc Hardware\Windows Vista Illustration Icons\Flip 3D.png"/>
            <p:cNvPicPr>
              <a:picLocks noChangeAspect="1" noChangeArrowheads="1"/>
            </p:cNvPicPr>
            <p:nvPr/>
          </p:nvPicPr>
          <p:blipFill>
            <a:blip r:embed="rId11" cstate="print"/>
            <a:srcRect/>
            <a:stretch>
              <a:fillRect/>
            </a:stretch>
          </p:blipFill>
          <p:spPr bwMode="auto">
            <a:xfrm>
              <a:off x="9971287" y="4991294"/>
              <a:ext cx="476851" cy="530629"/>
            </a:xfrm>
            <a:prstGeom prst="rect">
              <a:avLst/>
            </a:prstGeom>
            <a:noFill/>
            <a:scene3d>
              <a:camera prst="isometricLeftDown"/>
              <a:lightRig rig="threePt" dir="t"/>
            </a:scene3d>
          </p:spPr>
        </p:pic>
      </p:grpSp>
      <p:pic>
        <p:nvPicPr>
          <p:cNvPr id="123914" name="Picture 10" descr="C:\Program Files\Microsoft Resource DVD Artwork\DVD_ART\Artwork_Imagery\HARDWARE_IMAGERY\Illustration - Misc Hardware\XML Icons\database green.png"/>
          <p:cNvPicPr>
            <a:picLocks noChangeAspect="1" noChangeArrowheads="1"/>
          </p:cNvPicPr>
          <p:nvPr/>
        </p:nvPicPr>
        <p:blipFill>
          <a:blip r:embed="rId12" cstate="print"/>
          <a:srcRect/>
          <a:stretch>
            <a:fillRect/>
          </a:stretch>
        </p:blipFill>
        <p:spPr bwMode="auto">
          <a:xfrm>
            <a:off x="7147720" y="2944167"/>
            <a:ext cx="578113" cy="692351"/>
          </a:xfrm>
          <a:prstGeom prst="rect">
            <a:avLst/>
          </a:prstGeom>
          <a:noFill/>
        </p:spPr>
      </p:pic>
      <p:pic>
        <p:nvPicPr>
          <p:cNvPr id="123915" name="Picture 11" descr="C:\Program Files\Microsoft Resource DVD Artwork\DVD_ART\Artwork_Imagery\HARDWARE_IMAGERY\Illustration - Misc Hardware\XML Icons\database purple.png"/>
          <p:cNvPicPr>
            <a:picLocks noChangeAspect="1" noChangeArrowheads="1"/>
          </p:cNvPicPr>
          <p:nvPr/>
        </p:nvPicPr>
        <p:blipFill>
          <a:blip r:embed="rId13" cstate="print"/>
          <a:srcRect/>
          <a:stretch>
            <a:fillRect/>
          </a:stretch>
        </p:blipFill>
        <p:spPr bwMode="auto">
          <a:xfrm>
            <a:off x="8036719" y="2933583"/>
            <a:ext cx="583248" cy="698500"/>
          </a:xfrm>
          <a:prstGeom prst="rect">
            <a:avLst/>
          </a:prstGeom>
          <a:noFill/>
        </p:spPr>
      </p:pic>
      <p:pic>
        <p:nvPicPr>
          <p:cNvPr id="123919" name="Picture 15" descr="C:\Program Files\Microsoft Resource DVD Artwork\DVD_ART\Artwork_Imagery\HARDWARE_IMAGERY\Illustration - Misc Hardware\XML Icons\Server ISAS - firewall.png"/>
          <p:cNvPicPr>
            <a:picLocks noChangeAspect="1" noChangeArrowheads="1"/>
          </p:cNvPicPr>
          <p:nvPr/>
        </p:nvPicPr>
        <p:blipFill>
          <a:blip r:embed="rId14" cstate="print"/>
          <a:srcRect/>
          <a:stretch>
            <a:fillRect/>
          </a:stretch>
        </p:blipFill>
        <p:spPr bwMode="auto">
          <a:xfrm>
            <a:off x="5249334" y="3923125"/>
            <a:ext cx="734493" cy="1169458"/>
          </a:xfrm>
          <a:prstGeom prst="rect">
            <a:avLst/>
          </a:prstGeom>
          <a:noFill/>
        </p:spPr>
      </p:pic>
      <p:sp>
        <p:nvSpPr>
          <p:cNvPr id="53" name="Right Arrow 52"/>
          <p:cNvSpPr/>
          <p:nvPr/>
        </p:nvSpPr>
        <p:spPr bwMode="auto">
          <a:xfrm>
            <a:off x="867833" y="5209000"/>
            <a:ext cx="4307417" cy="370417"/>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300" b="1" dirty="0" smtClean="0">
                <a:solidFill>
                  <a:schemeClr val="bg2"/>
                </a:solidFill>
                <a:latin typeface="Segoe" pitchFamily="34" charset="0"/>
              </a:rPr>
              <a:t>User  browses to TS Web Access</a:t>
            </a:r>
          </a:p>
        </p:txBody>
      </p:sp>
      <p:sp>
        <p:nvSpPr>
          <p:cNvPr id="54" name="Right Arrow 53"/>
          <p:cNvSpPr/>
          <p:nvPr/>
        </p:nvSpPr>
        <p:spPr bwMode="auto">
          <a:xfrm>
            <a:off x="846667" y="4521083"/>
            <a:ext cx="4423833" cy="370417"/>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300" b="1" dirty="0" smtClean="0">
                <a:solidFill>
                  <a:schemeClr val="bg2"/>
                </a:solidFill>
                <a:latin typeface="Segoe" pitchFamily="34" charset="0"/>
              </a:rPr>
              <a:t>User initiates HTTP/S connection to TS Gateway</a:t>
            </a:r>
          </a:p>
        </p:txBody>
      </p:sp>
      <p:sp>
        <p:nvSpPr>
          <p:cNvPr id="57" name="TextBox 56"/>
          <p:cNvSpPr txBox="1"/>
          <p:nvPr/>
        </p:nvSpPr>
        <p:spPr>
          <a:xfrm>
            <a:off x="7598834" y="4510501"/>
            <a:ext cx="1693333" cy="538609"/>
          </a:xfrm>
          <a:prstGeom prst="rect">
            <a:avLst/>
          </a:prstGeom>
          <a:noFill/>
        </p:spPr>
        <p:txBody>
          <a:bodyPr wrap="square" lIns="76197" tIns="38098" rIns="76197" bIns="38098" rtlCol="0">
            <a:spAutoFit/>
          </a:bodyPr>
          <a:lstStyle/>
          <a:p>
            <a:r>
              <a:rPr lang="en-US" sz="1500" dirty="0" smtClean="0">
                <a:solidFill>
                  <a:schemeClr val="bg2"/>
                </a:solidFill>
                <a:latin typeface="Segoe" pitchFamily="34" charset="0"/>
              </a:rPr>
              <a:t>Terminal Servers or XP/Vista </a:t>
            </a:r>
          </a:p>
        </p:txBody>
      </p:sp>
      <p:sp>
        <p:nvSpPr>
          <p:cNvPr id="58" name="TextBox 57"/>
          <p:cNvSpPr txBox="1"/>
          <p:nvPr/>
        </p:nvSpPr>
        <p:spPr>
          <a:xfrm>
            <a:off x="5037667" y="3695583"/>
            <a:ext cx="1248833" cy="307777"/>
          </a:xfrm>
          <a:prstGeom prst="rect">
            <a:avLst/>
          </a:prstGeom>
          <a:noFill/>
        </p:spPr>
        <p:txBody>
          <a:bodyPr wrap="square" lIns="76197" tIns="38098" rIns="76197" bIns="38098" rtlCol="0">
            <a:spAutoFit/>
          </a:bodyPr>
          <a:lstStyle/>
          <a:p>
            <a:r>
              <a:rPr lang="en-US" sz="1500" dirty="0" smtClean="0">
                <a:solidFill>
                  <a:schemeClr val="bg2"/>
                </a:solidFill>
                <a:latin typeface="Segoe" pitchFamily="34" charset="0"/>
              </a:rPr>
              <a:t>TS Gateway</a:t>
            </a:r>
          </a:p>
        </p:txBody>
      </p:sp>
      <p:sp>
        <p:nvSpPr>
          <p:cNvPr id="59" name="TextBox 58"/>
          <p:cNvSpPr txBox="1"/>
          <p:nvPr/>
        </p:nvSpPr>
        <p:spPr>
          <a:xfrm>
            <a:off x="5799667" y="5558251"/>
            <a:ext cx="857250" cy="538609"/>
          </a:xfrm>
          <a:prstGeom prst="rect">
            <a:avLst/>
          </a:prstGeom>
          <a:noFill/>
        </p:spPr>
        <p:txBody>
          <a:bodyPr wrap="square" lIns="76197" tIns="38098" rIns="76197" bIns="38098" rtlCol="0">
            <a:spAutoFit/>
          </a:bodyPr>
          <a:lstStyle/>
          <a:p>
            <a:r>
              <a:rPr lang="en-US" sz="1500" dirty="0" smtClean="0">
                <a:solidFill>
                  <a:schemeClr val="bg2"/>
                </a:solidFill>
                <a:latin typeface="Segoe" pitchFamily="34" charset="0"/>
              </a:rPr>
              <a:t>TS Web Access</a:t>
            </a:r>
          </a:p>
        </p:txBody>
      </p:sp>
      <p:sp>
        <p:nvSpPr>
          <p:cNvPr id="60" name="TextBox 59"/>
          <p:cNvSpPr txBox="1"/>
          <p:nvPr/>
        </p:nvSpPr>
        <p:spPr>
          <a:xfrm>
            <a:off x="2381250" y="6177578"/>
            <a:ext cx="1045122" cy="307777"/>
          </a:xfrm>
          <a:prstGeom prst="rect">
            <a:avLst/>
          </a:prstGeom>
          <a:noFill/>
        </p:spPr>
        <p:txBody>
          <a:bodyPr wrap="square" lIns="76197" tIns="38098" rIns="76197" bIns="38098" rtlCol="0">
            <a:spAutoFit/>
          </a:bodyPr>
          <a:lstStyle/>
          <a:p>
            <a:r>
              <a:rPr lang="en-US" sz="1500" dirty="0" smtClean="0">
                <a:solidFill>
                  <a:schemeClr val="bg2"/>
                </a:solidFill>
                <a:latin typeface="Segoe" pitchFamily="34" charset="0"/>
              </a:rPr>
              <a:t>Internet</a:t>
            </a:r>
          </a:p>
        </p:txBody>
      </p:sp>
      <p:sp>
        <p:nvSpPr>
          <p:cNvPr id="61" name="TextBox 60"/>
          <p:cNvSpPr txBox="1"/>
          <p:nvPr/>
        </p:nvSpPr>
        <p:spPr>
          <a:xfrm>
            <a:off x="5524500" y="6166995"/>
            <a:ext cx="825500" cy="307777"/>
          </a:xfrm>
          <a:prstGeom prst="rect">
            <a:avLst/>
          </a:prstGeom>
          <a:noFill/>
        </p:spPr>
        <p:txBody>
          <a:bodyPr wrap="square" lIns="76197" tIns="38098" rIns="76197" bIns="38098" rtlCol="0">
            <a:spAutoFit/>
          </a:bodyPr>
          <a:lstStyle/>
          <a:p>
            <a:r>
              <a:rPr lang="en-US" sz="1500" dirty="0" smtClean="0">
                <a:solidFill>
                  <a:schemeClr val="bg2"/>
                </a:solidFill>
                <a:latin typeface="Segoe" pitchFamily="34" charset="0"/>
              </a:rPr>
              <a:t>DMZ</a:t>
            </a:r>
          </a:p>
        </p:txBody>
      </p:sp>
      <p:sp>
        <p:nvSpPr>
          <p:cNvPr id="62" name="TextBox 61"/>
          <p:cNvSpPr txBox="1"/>
          <p:nvPr/>
        </p:nvSpPr>
        <p:spPr>
          <a:xfrm>
            <a:off x="7450667" y="6166995"/>
            <a:ext cx="1545167" cy="538605"/>
          </a:xfrm>
          <a:prstGeom prst="rect">
            <a:avLst/>
          </a:prstGeom>
          <a:noFill/>
        </p:spPr>
        <p:txBody>
          <a:bodyPr wrap="square" lIns="76197" tIns="38098" rIns="76197" bIns="38098" rtlCol="0">
            <a:spAutoFit/>
          </a:bodyPr>
          <a:lstStyle/>
          <a:p>
            <a:r>
              <a:rPr lang="en-US" sz="1500" dirty="0" smtClean="0">
                <a:solidFill>
                  <a:schemeClr val="bg2"/>
                </a:solidFill>
                <a:latin typeface="Segoe" pitchFamily="34" charset="0"/>
              </a:rPr>
              <a:t>Internal Network</a:t>
            </a:r>
          </a:p>
        </p:txBody>
      </p:sp>
      <p:cxnSp>
        <p:nvCxnSpPr>
          <p:cNvPr id="64" name="Straight Connector 63"/>
          <p:cNvCxnSpPr/>
          <p:nvPr/>
        </p:nvCxnSpPr>
        <p:spPr bwMode="auto">
          <a:xfrm>
            <a:off x="158677" y="6140480"/>
            <a:ext cx="8858250" cy="1323"/>
          </a:xfrm>
          <a:prstGeom prst="line">
            <a:avLst/>
          </a:prstGeom>
          <a:ln cmpd="sng">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123921" name="Picture 17" descr="C:\Program Files\Microsoft Resource DVD Artwork\DVD_ART\Artwork_Imagery\HARDWARE_IMAGERY\Illustration - Misc Hardware\Windows Vista Illustration Icons\Security Unknown.png"/>
          <p:cNvPicPr>
            <a:picLocks noChangeAspect="1" noChangeArrowheads="1"/>
          </p:cNvPicPr>
          <p:nvPr/>
        </p:nvPicPr>
        <p:blipFill>
          <a:blip r:embed="rId15" cstate="print"/>
          <a:srcRect/>
          <a:stretch>
            <a:fillRect/>
          </a:stretch>
        </p:blipFill>
        <p:spPr bwMode="auto">
          <a:xfrm>
            <a:off x="5291667" y="4151527"/>
            <a:ext cx="666750" cy="666750"/>
          </a:xfrm>
          <a:prstGeom prst="rect">
            <a:avLst/>
          </a:prstGeom>
          <a:noFill/>
        </p:spPr>
      </p:pic>
      <p:pic>
        <p:nvPicPr>
          <p:cNvPr id="123922" name="Picture 18" descr="C:\Program Files\Microsoft Resource DVD Artwork\DVD_ART\Artwork_Imagery\HARDWARE_IMAGERY\Illustration - Misc Hardware\Windows Vista Illustration Icons\Security Good.png"/>
          <p:cNvPicPr>
            <a:picLocks noChangeAspect="1" noChangeArrowheads="1"/>
          </p:cNvPicPr>
          <p:nvPr/>
        </p:nvPicPr>
        <p:blipFill>
          <a:blip r:embed="rId16" cstate="print"/>
          <a:srcRect/>
          <a:stretch>
            <a:fillRect/>
          </a:stretch>
        </p:blipFill>
        <p:spPr bwMode="auto">
          <a:xfrm>
            <a:off x="5302250" y="4140943"/>
            <a:ext cx="666750" cy="666750"/>
          </a:xfrm>
          <a:prstGeom prst="rect">
            <a:avLst/>
          </a:prstGeom>
          <a:noFill/>
        </p:spPr>
      </p:pic>
      <p:sp>
        <p:nvSpPr>
          <p:cNvPr id="69" name="Right Arrow 68"/>
          <p:cNvSpPr/>
          <p:nvPr/>
        </p:nvSpPr>
        <p:spPr bwMode="auto">
          <a:xfrm>
            <a:off x="814917" y="4510500"/>
            <a:ext cx="6762750" cy="370417"/>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fontAlgn="base">
              <a:spcBef>
                <a:spcPct val="0"/>
              </a:spcBef>
              <a:spcAft>
                <a:spcPct val="0"/>
              </a:spcAft>
            </a:pPr>
            <a:r>
              <a:rPr lang="en-US" sz="1500" dirty="0" smtClean="0">
                <a:solidFill>
                  <a:schemeClr val="bg2"/>
                </a:solidFill>
                <a:latin typeface="Segoe" pitchFamily="34" charset="0"/>
              </a:rPr>
              <a:t>RDP over HTTP/S established to TSG         RDP 3389 to host </a:t>
            </a:r>
          </a:p>
        </p:txBody>
      </p:sp>
      <p:sp>
        <p:nvSpPr>
          <p:cNvPr id="55" name="Bent-Up Arrow 54"/>
          <p:cNvSpPr/>
          <p:nvPr/>
        </p:nvSpPr>
        <p:spPr bwMode="auto">
          <a:xfrm>
            <a:off x="6021917" y="3410693"/>
            <a:ext cx="2063750" cy="1037167"/>
          </a:xfrm>
          <a:prstGeom prst="bentUpArrow">
            <a:avLst>
              <a:gd name="adj1" fmla="val 21007"/>
              <a:gd name="adj2" fmla="val 17920"/>
              <a:gd name="adj3" fmla="val 1661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solidFill>
                  <a:schemeClr val="bg2"/>
                </a:solidFill>
                <a:latin typeface="Segoe" pitchFamily="34" charset="0"/>
              </a:rPr>
              <a:t>AD/IAS/NAP checked</a:t>
            </a:r>
          </a:p>
        </p:txBody>
      </p:sp>
      <p:pic>
        <p:nvPicPr>
          <p:cNvPr id="40" name="Picture 4" descr="C:\Program Files\Microsoft Resource DVD Artwork\DVD_ART\Artwork_Imagery\HARDWARE_IMAGERY\Illustration - Misc Hardware\Windows Vista Illustration Icons\IE.png"/>
          <p:cNvPicPr>
            <a:picLocks noChangeAspect="1" noChangeArrowheads="1"/>
          </p:cNvPicPr>
          <p:nvPr/>
        </p:nvPicPr>
        <p:blipFill>
          <a:blip r:embed="rId17" cstate="print"/>
          <a:srcRect/>
          <a:stretch>
            <a:fillRect/>
          </a:stretch>
        </p:blipFill>
        <p:spPr bwMode="auto">
          <a:xfrm>
            <a:off x="275167" y="5060833"/>
            <a:ext cx="530027" cy="530027"/>
          </a:xfrm>
          <a:prstGeom prst="rect">
            <a:avLst/>
          </a:prstGeom>
          <a:noFill/>
        </p:spPr>
      </p:pic>
      <p:grpSp>
        <p:nvGrpSpPr>
          <p:cNvPr id="6" name="Group 41"/>
          <p:cNvGrpSpPr/>
          <p:nvPr/>
        </p:nvGrpSpPr>
        <p:grpSpPr>
          <a:xfrm>
            <a:off x="137583" y="4045693"/>
            <a:ext cx="857250" cy="920750"/>
            <a:chOff x="-1054100" y="1308100"/>
            <a:chExt cx="1054100" cy="1054100"/>
          </a:xfrm>
        </p:grpSpPr>
        <p:pic>
          <p:nvPicPr>
            <p:cNvPr id="43" name="Picture 3"/>
            <p:cNvPicPr>
              <a:picLocks noChangeAspect="1" noChangeArrowheads="1"/>
            </p:cNvPicPr>
            <p:nvPr/>
          </p:nvPicPr>
          <p:blipFill>
            <a:blip r:embed="rId18" cstate="print"/>
            <a:srcRect/>
            <a:stretch>
              <a:fillRect/>
            </a:stretch>
          </p:blipFill>
          <p:spPr bwMode="auto">
            <a:xfrm>
              <a:off x="-1054100" y="1308100"/>
              <a:ext cx="1054100" cy="1054100"/>
            </a:xfrm>
            <a:prstGeom prst="rect">
              <a:avLst/>
            </a:prstGeom>
            <a:noFill/>
            <a:ln w="9525">
              <a:noFill/>
              <a:miter lim="800000"/>
              <a:headEnd/>
              <a:tailEnd/>
            </a:ln>
            <a:effectLst/>
          </p:spPr>
        </p:pic>
        <p:pic>
          <p:nvPicPr>
            <p:cNvPr id="44" name="Picture 3"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19" cstate="print"/>
            <a:srcRect/>
            <a:stretch>
              <a:fillRect/>
            </a:stretch>
          </p:blipFill>
          <p:spPr bwMode="auto">
            <a:xfrm>
              <a:off x="-592307" y="1648383"/>
              <a:ext cx="376407" cy="375654"/>
            </a:xfrm>
            <a:prstGeom prst="rect">
              <a:avLst/>
            </a:prstGeom>
            <a:noFill/>
          </p:spPr>
        </p:pic>
      </p:grpSp>
      <p:sp>
        <p:nvSpPr>
          <p:cNvPr id="45" name="TextBox 44"/>
          <p:cNvSpPr txBox="1"/>
          <p:nvPr/>
        </p:nvSpPr>
        <p:spPr>
          <a:xfrm>
            <a:off x="433917" y="3706167"/>
            <a:ext cx="1195917" cy="538609"/>
          </a:xfrm>
          <a:prstGeom prst="rect">
            <a:avLst/>
          </a:prstGeom>
          <a:noFill/>
        </p:spPr>
        <p:txBody>
          <a:bodyPr wrap="square" lIns="76197" tIns="38098" rIns="76197" bIns="38098" rtlCol="0">
            <a:spAutoFit/>
          </a:bodyPr>
          <a:lstStyle/>
          <a:p>
            <a:r>
              <a:rPr lang="en-US" sz="1500" dirty="0" smtClean="0">
                <a:solidFill>
                  <a:schemeClr val="bg2"/>
                </a:solidFill>
                <a:latin typeface="Segoe" pitchFamily="34" charset="0"/>
              </a:rPr>
              <a:t>Vista RDC (TS) client</a:t>
            </a:r>
          </a:p>
        </p:txBody>
      </p:sp>
      <p:pic>
        <p:nvPicPr>
          <p:cNvPr id="72" name="Picture 7" descr="C:\Program Files\Microsoft Resource DVD Artwork\DVD_ART\Artwork_Imagery\HARDWARE_IMAGERY\Illustration - Misc Hardware\Windows Vista Illustration Icons\Flip 3D.png"/>
          <p:cNvPicPr>
            <a:picLocks noChangeAspect="1" noChangeArrowheads="1"/>
          </p:cNvPicPr>
          <p:nvPr/>
        </p:nvPicPr>
        <p:blipFill>
          <a:blip r:embed="rId20" cstate="print"/>
          <a:srcRect/>
          <a:stretch>
            <a:fillRect/>
          </a:stretch>
        </p:blipFill>
        <p:spPr bwMode="auto">
          <a:xfrm>
            <a:off x="8224740" y="5400522"/>
            <a:ext cx="474761" cy="528303"/>
          </a:xfrm>
          <a:prstGeom prst="rect">
            <a:avLst/>
          </a:prstGeom>
          <a:noFill/>
          <a:scene3d>
            <a:camera prst="isometricLeftDown"/>
            <a:lightRig rig="threePt" dir="t"/>
          </a:scene3d>
        </p:spPr>
      </p:pic>
      <p:pic>
        <p:nvPicPr>
          <p:cNvPr id="70" name="Picture 7" descr="C:\Program Files\Microsoft Resource DVD Artwork\DVD_ART\Artwork_Imagery\HARDWARE_IMAGERY\Illustration - Misc Hardware\Windows Vista Illustration Icons\Flip 3D.png"/>
          <p:cNvPicPr>
            <a:picLocks noChangeAspect="1" noChangeArrowheads="1"/>
          </p:cNvPicPr>
          <p:nvPr/>
        </p:nvPicPr>
        <p:blipFill>
          <a:blip r:embed="rId11" cstate="print"/>
          <a:srcRect/>
          <a:stretch>
            <a:fillRect/>
          </a:stretch>
        </p:blipFill>
        <p:spPr bwMode="auto">
          <a:xfrm>
            <a:off x="8319990" y="3760105"/>
            <a:ext cx="397376" cy="442191"/>
          </a:xfrm>
          <a:prstGeom prst="rect">
            <a:avLst/>
          </a:prstGeom>
          <a:noFill/>
          <a:scene3d>
            <a:camera prst="isometricLeftDown"/>
            <a:lightRig rig="threePt" dir="t"/>
          </a:scene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53"/>
                                        </p:tgtEl>
                                      </p:cBhvr>
                                    </p:animEffect>
                                    <p:set>
                                      <p:cBhvr>
                                        <p:cTn id="12" dur="1" fill="hold">
                                          <p:stCondLst>
                                            <p:cond delay="499"/>
                                          </p:stCondLst>
                                        </p:cTn>
                                        <p:tgtEl>
                                          <p:spTgt spid="53"/>
                                        </p:tgtEl>
                                        <p:attrNameLst>
                                          <p:attrName>style.visibility</p:attrName>
                                        </p:attrNameLst>
                                      </p:cBhvr>
                                      <p:to>
                                        <p:strVal val="hidden"/>
                                      </p:to>
                                    </p:set>
                                  </p:childTnLst>
                                </p:cTn>
                              </p:par>
                              <p:par>
                                <p:cTn id="13" presetID="0" presetClass="path" presetSubtype="0" accel="50000" decel="50000" fill="hold" nodeType="withEffect">
                                  <p:stCondLst>
                                    <p:cond delay="0"/>
                                  </p:stCondLst>
                                  <p:childTnLst>
                                    <p:animMotion origin="layout" path="M -0.01895 -0.04224 L -0.54557 -0.16879 " pathEditMode="relative" ptsTypes="AA">
                                      <p:cBhvr>
                                        <p:cTn id="14" dur="2000" fill="hold"/>
                                        <p:tgtEl>
                                          <p:spTgt spid="123920"/>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1" nodeType="click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left)">
                                      <p:cBhvr>
                                        <p:cTn id="19" dur="1000"/>
                                        <p:tgtEl>
                                          <p:spTgt spid="54"/>
                                        </p:tgtEl>
                                      </p:cBhvr>
                                    </p:animEffect>
                                  </p:childTnLst>
                                </p:cTn>
                              </p:par>
                            </p:childTnLst>
                          </p:cTn>
                        </p:par>
                        <p:par>
                          <p:cTn id="20" fill="hold">
                            <p:stCondLst>
                              <p:cond delay="1000"/>
                            </p:stCondLst>
                            <p:childTnLst>
                              <p:par>
                                <p:cTn id="21" presetID="35" presetClass="entr" presetSubtype="0" fill="hold" nodeType="afterEffect">
                                  <p:stCondLst>
                                    <p:cond delay="0"/>
                                  </p:stCondLst>
                                  <p:childTnLst>
                                    <p:set>
                                      <p:cBhvr>
                                        <p:cTn id="22" dur="1" fill="hold">
                                          <p:stCondLst>
                                            <p:cond delay="0"/>
                                          </p:stCondLst>
                                        </p:cTn>
                                        <p:tgtEl>
                                          <p:spTgt spid="123921"/>
                                        </p:tgtEl>
                                        <p:attrNameLst>
                                          <p:attrName>style.visibility</p:attrName>
                                        </p:attrNameLst>
                                      </p:cBhvr>
                                      <p:to>
                                        <p:strVal val="visible"/>
                                      </p:to>
                                    </p:set>
                                    <p:animEffect transition="in" filter="fade">
                                      <p:cBhvr>
                                        <p:cTn id="23" dur="2000"/>
                                        <p:tgtEl>
                                          <p:spTgt spid="123921"/>
                                        </p:tgtEl>
                                      </p:cBhvr>
                                    </p:animEffect>
                                    <p:anim calcmode="lin" valueType="num">
                                      <p:cBhvr>
                                        <p:cTn id="24" dur="2000" fill="hold"/>
                                        <p:tgtEl>
                                          <p:spTgt spid="123921"/>
                                        </p:tgtEl>
                                        <p:attrNameLst>
                                          <p:attrName>style.rotation</p:attrName>
                                        </p:attrNameLst>
                                      </p:cBhvr>
                                      <p:tavLst>
                                        <p:tav tm="0">
                                          <p:val>
                                            <p:fltVal val="720"/>
                                          </p:val>
                                        </p:tav>
                                        <p:tav tm="100000">
                                          <p:val>
                                            <p:fltVal val="0"/>
                                          </p:val>
                                        </p:tav>
                                      </p:tavLst>
                                    </p:anim>
                                    <p:anim calcmode="lin" valueType="num">
                                      <p:cBhvr>
                                        <p:cTn id="25" dur="2000" fill="hold"/>
                                        <p:tgtEl>
                                          <p:spTgt spid="123921"/>
                                        </p:tgtEl>
                                        <p:attrNameLst>
                                          <p:attrName>ppt_h</p:attrName>
                                        </p:attrNameLst>
                                      </p:cBhvr>
                                      <p:tavLst>
                                        <p:tav tm="0">
                                          <p:val>
                                            <p:fltVal val="0"/>
                                          </p:val>
                                        </p:tav>
                                        <p:tav tm="100000">
                                          <p:val>
                                            <p:strVal val="#ppt_h"/>
                                          </p:val>
                                        </p:tav>
                                      </p:tavLst>
                                    </p:anim>
                                    <p:anim calcmode="lin" valueType="num">
                                      <p:cBhvr>
                                        <p:cTn id="26" dur="2000" fill="hold"/>
                                        <p:tgtEl>
                                          <p:spTgt spid="123921"/>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down)">
                                      <p:cBhvr>
                                        <p:cTn id="31" dur="1000"/>
                                        <p:tgtEl>
                                          <p:spTgt spid="5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nodeType="clickEffect">
                                  <p:stCondLst>
                                    <p:cond delay="0"/>
                                  </p:stCondLst>
                                  <p:childTnLst>
                                    <p:animEffect transition="out" filter="dissolve">
                                      <p:cBhvr>
                                        <p:cTn id="35" dur="500"/>
                                        <p:tgtEl>
                                          <p:spTgt spid="123921"/>
                                        </p:tgtEl>
                                      </p:cBhvr>
                                    </p:animEffect>
                                    <p:set>
                                      <p:cBhvr>
                                        <p:cTn id="36" dur="1" fill="hold">
                                          <p:stCondLst>
                                            <p:cond delay="499"/>
                                          </p:stCondLst>
                                        </p:cTn>
                                        <p:tgtEl>
                                          <p:spTgt spid="123921"/>
                                        </p:tgtEl>
                                        <p:attrNameLst>
                                          <p:attrName>style.visibility</p:attrName>
                                        </p:attrNameLst>
                                      </p:cBhvr>
                                      <p:to>
                                        <p:strVal val="hidden"/>
                                      </p:to>
                                    </p:set>
                                  </p:childTnLst>
                                </p:cTn>
                              </p:par>
                              <p:par>
                                <p:cTn id="37" presetID="9" presetClass="entr" presetSubtype="0" fill="hold" nodeType="withEffect">
                                  <p:stCondLst>
                                    <p:cond delay="0"/>
                                  </p:stCondLst>
                                  <p:childTnLst>
                                    <p:set>
                                      <p:cBhvr>
                                        <p:cTn id="38" dur="1" fill="hold">
                                          <p:stCondLst>
                                            <p:cond delay="0"/>
                                          </p:stCondLst>
                                        </p:cTn>
                                        <p:tgtEl>
                                          <p:spTgt spid="123922"/>
                                        </p:tgtEl>
                                        <p:attrNameLst>
                                          <p:attrName>style.visibility</p:attrName>
                                        </p:attrNameLst>
                                      </p:cBhvr>
                                      <p:to>
                                        <p:strVal val="visible"/>
                                      </p:to>
                                    </p:set>
                                    <p:animEffect transition="in" filter="dissolve">
                                      <p:cBhvr>
                                        <p:cTn id="39" dur="500"/>
                                        <p:tgtEl>
                                          <p:spTgt spid="123922"/>
                                        </p:tgtEl>
                                      </p:cBhvr>
                                    </p:animEffect>
                                  </p:childTnLst>
                                </p:cTn>
                              </p:par>
                              <p:par>
                                <p:cTn id="40" presetID="9" presetClass="exit" presetSubtype="0" fill="hold" grpId="1" nodeType="withEffect">
                                  <p:stCondLst>
                                    <p:cond delay="0"/>
                                  </p:stCondLst>
                                  <p:childTnLst>
                                    <p:animEffect transition="out" filter="dissolve">
                                      <p:cBhvr>
                                        <p:cTn id="41" dur="500"/>
                                        <p:tgtEl>
                                          <p:spTgt spid="55"/>
                                        </p:tgtEl>
                                      </p:cBhvr>
                                    </p:animEffect>
                                    <p:set>
                                      <p:cBhvr>
                                        <p:cTn id="42" dur="1" fill="hold">
                                          <p:stCondLst>
                                            <p:cond delay="499"/>
                                          </p:stCondLst>
                                        </p:cTn>
                                        <p:tgtEl>
                                          <p:spTgt spid="5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grpId="0" nodeType="clickEffect">
                                  <p:stCondLst>
                                    <p:cond delay="0"/>
                                  </p:stCondLst>
                                  <p:childTnLst>
                                    <p:animEffect transition="out" filter="dissolve">
                                      <p:cBhvr>
                                        <p:cTn id="46" dur="2000"/>
                                        <p:tgtEl>
                                          <p:spTgt spid="54"/>
                                        </p:tgtEl>
                                      </p:cBhvr>
                                    </p:animEffect>
                                    <p:set>
                                      <p:cBhvr>
                                        <p:cTn id="47" dur="1" fill="hold">
                                          <p:stCondLst>
                                            <p:cond delay="1999"/>
                                          </p:stCondLst>
                                        </p:cTn>
                                        <p:tgtEl>
                                          <p:spTgt spid="54"/>
                                        </p:tgtEl>
                                        <p:attrNameLst>
                                          <p:attrName>style.visibility</p:attrName>
                                        </p:attrNameLst>
                                      </p:cBhvr>
                                      <p:to>
                                        <p:strVal val="hidden"/>
                                      </p:to>
                                    </p:set>
                                  </p:childTnLst>
                                </p:cTn>
                              </p:par>
                              <p:par>
                                <p:cTn id="48" presetID="22" presetClass="entr" presetSubtype="8" fill="hold" grpId="0" nodeType="withEffect">
                                  <p:stCondLst>
                                    <p:cond delay="0"/>
                                  </p:stCondLst>
                                  <p:childTnLst>
                                    <p:set>
                                      <p:cBhvr>
                                        <p:cTn id="49" dur="1" fill="hold">
                                          <p:stCondLst>
                                            <p:cond delay="0"/>
                                          </p:stCondLst>
                                        </p:cTn>
                                        <p:tgtEl>
                                          <p:spTgt spid="69"/>
                                        </p:tgtEl>
                                        <p:attrNameLst>
                                          <p:attrName>style.visibility</p:attrName>
                                        </p:attrNameLst>
                                      </p:cBhvr>
                                      <p:to>
                                        <p:strVal val="visible"/>
                                      </p:to>
                                    </p:set>
                                    <p:animEffect transition="in" filter="wipe(left)">
                                      <p:cBhvr>
                                        <p:cTn id="50" dur="1000"/>
                                        <p:tgtEl>
                                          <p:spTgt spid="69"/>
                                        </p:tgtEl>
                                      </p:cBhvr>
                                    </p:animEffect>
                                  </p:childTnLst>
                                </p:cTn>
                              </p:par>
                            </p:childTnLst>
                          </p:cTn>
                        </p:par>
                        <p:par>
                          <p:cTn id="51" fill="hold">
                            <p:stCondLst>
                              <p:cond delay="2000"/>
                            </p:stCondLst>
                            <p:childTnLst>
                              <p:par>
                                <p:cTn id="52" presetID="0" presetClass="path" presetSubtype="0" accel="50000" decel="50000" fill="hold" nodeType="afterEffect">
                                  <p:stCondLst>
                                    <p:cond delay="0"/>
                                  </p:stCondLst>
                                  <p:childTnLst>
                                    <p:animMotion origin="layout" path="M -2.4537E-6 3.51852E-6 L -0.86574 0.06481 " pathEditMode="relative" ptsTypes="AA">
                                      <p:cBhvr>
                                        <p:cTn id="53" dur="2000" fill="hold"/>
                                        <p:tgtEl>
                                          <p:spTgt spid="70"/>
                                        </p:tgtEl>
                                        <p:attrNameLst>
                                          <p:attrName>ppt_x</p:attrName>
                                          <p:attrName>ppt_y</p:attrName>
                                        </p:attrNameLst>
                                      </p:cBhvr>
                                    </p:animMotion>
                                  </p:childTnLst>
                                </p:cTn>
                              </p:par>
                              <p:par>
                                <p:cTn id="54" presetID="0" presetClass="path" presetSubtype="0" accel="50000" decel="50000" fill="hold" nodeType="withEffect">
                                  <p:stCondLst>
                                    <p:cond delay="0"/>
                                  </p:stCondLst>
                                  <p:childTnLst>
                                    <p:animMotion origin="layout" path="M -0.00058 0.00019 L -0.84896 -0.15567 " pathEditMode="relative" ptsTypes="AA">
                                      <p:cBhvr>
                                        <p:cTn id="55" dur="2000" fill="hold"/>
                                        <p:tgtEl>
                                          <p:spTgt spid="7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69" grpId="0" animBg="1"/>
      <p:bldP spid="55" grpId="0" animBg="1"/>
      <p:bldP spid="55" grpId="1"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0833" name="Picture 1"/>
          <p:cNvPicPr>
            <a:picLocks noChangeAspect="1" noChangeArrowheads="1"/>
          </p:cNvPicPr>
          <p:nvPr/>
        </p:nvPicPr>
        <p:blipFill>
          <a:blip r:embed="rId3"/>
          <a:stretch>
            <a:fillRect/>
          </a:stretch>
        </p:blipFill>
        <p:spPr bwMode="auto">
          <a:xfrm>
            <a:off x="2064464" y="2581644"/>
            <a:ext cx="1044652" cy="1396368"/>
          </a:xfrm>
          <a:prstGeom prst="rect">
            <a:avLst/>
          </a:prstGeom>
          <a:noFill/>
          <a:ln w="9525">
            <a:noFill/>
            <a:miter lim="800000"/>
            <a:headEnd/>
            <a:tailEnd/>
          </a:ln>
          <a:effectLst/>
        </p:spPr>
      </p:pic>
      <p:pic>
        <p:nvPicPr>
          <p:cNvPr id="99" name="Picture 1"/>
          <p:cNvPicPr>
            <a:picLocks noChangeAspect="1" noChangeArrowheads="1"/>
          </p:cNvPicPr>
          <p:nvPr/>
        </p:nvPicPr>
        <p:blipFill>
          <a:blip r:embed="rId3"/>
          <a:stretch>
            <a:fillRect/>
          </a:stretch>
        </p:blipFill>
        <p:spPr bwMode="auto">
          <a:xfrm>
            <a:off x="6058947" y="2570587"/>
            <a:ext cx="1044652" cy="1396368"/>
          </a:xfrm>
          <a:prstGeom prst="rect">
            <a:avLst/>
          </a:prstGeom>
          <a:noFill/>
          <a:ln w="9525">
            <a:noFill/>
            <a:miter lim="800000"/>
            <a:headEnd/>
            <a:tailEnd/>
          </a:ln>
          <a:effectLst/>
        </p:spPr>
      </p:pic>
      <p:sp>
        <p:nvSpPr>
          <p:cNvPr id="70" name="Rounded Rectangle 69"/>
          <p:cNvSpPr/>
          <p:nvPr/>
        </p:nvSpPr>
        <p:spPr bwMode="auto">
          <a:xfrm>
            <a:off x="2152957" y="5877658"/>
            <a:ext cx="5105093" cy="715216"/>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flatTx/>
          </a:bodyPr>
          <a:lstStyle/>
          <a:p>
            <a:pPr algn="ctr" eaLnBrk="0" fontAlgn="base" hangingPunct="0">
              <a:lnSpc>
                <a:spcPct val="85000"/>
              </a:lnSpc>
              <a:spcBef>
                <a:spcPct val="20000"/>
              </a:spcBef>
              <a:spcAft>
                <a:spcPct val="0"/>
              </a:spcAft>
            </a:pPr>
            <a:endParaRPr lang="en-US" dirty="0" smtClean="0">
              <a:solidFill>
                <a:schemeClr val="bg1"/>
              </a:solidFill>
              <a:latin typeface="+mn-lt"/>
            </a:endParaRPr>
          </a:p>
        </p:txBody>
      </p:sp>
      <p:pic>
        <p:nvPicPr>
          <p:cNvPr id="51" name="Picture 1" descr="D:\Aeshen\TechNet 2006\12-December\Msft-longhorn-papers\TDM Deck\Windows Illustration Icons\Computer.png"/>
          <p:cNvPicPr>
            <a:picLocks noChangeAspect="1" noChangeArrowheads="1"/>
          </p:cNvPicPr>
          <p:nvPr/>
        </p:nvPicPr>
        <p:blipFill>
          <a:blip r:embed="rId4" cstate="print"/>
          <a:srcRect/>
          <a:stretch>
            <a:fillRect/>
          </a:stretch>
        </p:blipFill>
        <p:spPr bwMode="auto">
          <a:xfrm>
            <a:off x="4687459" y="4591461"/>
            <a:ext cx="1093858" cy="1093858"/>
          </a:xfrm>
          <a:prstGeom prst="rect">
            <a:avLst/>
          </a:prstGeom>
          <a:noFill/>
          <a:effectLst>
            <a:outerShdw blurRad="50800" dist="38100" dir="2700000" algn="tl" rotWithShape="0">
              <a:prstClr val="black">
                <a:alpha val="40000"/>
              </a:prstClr>
            </a:outerShdw>
          </a:effectLst>
        </p:spPr>
      </p:pic>
      <p:pic>
        <p:nvPicPr>
          <p:cNvPr id="68" name="Picture 4" descr="D:\Aeshen\TechNet 2006\12-December\Msft-longhorn-papers\TDM Deck\Windows Illustration Icons\Male User.png"/>
          <p:cNvPicPr>
            <a:picLocks noChangeAspect="1" noChangeArrowheads="1"/>
          </p:cNvPicPr>
          <p:nvPr/>
        </p:nvPicPr>
        <p:blipFill>
          <a:blip r:embed="rId5"/>
          <a:srcRect/>
          <a:stretch>
            <a:fillRect/>
          </a:stretch>
        </p:blipFill>
        <p:spPr bwMode="auto">
          <a:xfrm flipH="1">
            <a:off x="4013223" y="4704631"/>
            <a:ext cx="1122636" cy="1159823"/>
          </a:xfrm>
          <a:prstGeom prst="rect">
            <a:avLst/>
          </a:prstGeom>
          <a:noFill/>
          <a:effectLst>
            <a:outerShdw blurRad="50800" dist="38100" dir="2700000" algn="tl" rotWithShape="0">
              <a:prstClr val="black">
                <a:alpha val="40000"/>
              </a:prstClr>
            </a:outerShdw>
          </a:effectLst>
        </p:spPr>
      </p:pic>
      <p:sp>
        <p:nvSpPr>
          <p:cNvPr id="199682" name="AutoShape 2"/>
          <p:cNvSpPr>
            <a:spLocks noChangeArrowheads="1"/>
          </p:cNvSpPr>
          <p:nvPr/>
        </p:nvSpPr>
        <p:spPr bwMode="invGray">
          <a:xfrm>
            <a:off x="7239000" y="2941129"/>
            <a:ext cx="1389352" cy="621792"/>
          </a:xfrm>
          <a:prstGeom prst="roundRect">
            <a:avLst>
              <a:gd name="adj" fmla="val 16667"/>
            </a:avLst>
          </a:prstGeom>
          <a:ln>
            <a:headEnd/>
            <a:tailEnd/>
          </a:ln>
        </p:spPr>
        <p:style>
          <a:lnRef idx="0">
            <a:schemeClr val="accent4"/>
          </a:lnRef>
          <a:fillRef idx="3">
            <a:schemeClr val="accent4"/>
          </a:fillRef>
          <a:effectRef idx="3">
            <a:schemeClr val="accent4"/>
          </a:effectRef>
          <a:fontRef idx="minor">
            <a:schemeClr val="lt1"/>
          </a:fontRef>
        </p:style>
        <p:txBody>
          <a:bodyPr wrap="none" lIns="91436" tIns="45718" rIns="91436" bIns="45718" anchor="ctr"/>
          <a:lstStyle/>
          <a:p>
            <a:pPr>
              <a:lnSpc>
                <a:spcPct val="90000"/>
              </a:lnSpc>
              <a:defRPr/>
            </a:pPr>
            <a:r>
              <a:rPr lang="en-US" sz="2000" dirty="0" smtClean="0">
                <a:solidFill>
                  <a:schemeClr val="bg2"/>
                </a:solidFill>
                <a:latin typeface="+mn-lt"/>
              </a:rPr>
              <a:t>Terminal </a:t>
            </a:r>
            <a:br>
              <a:rPr lang="en-US" sz="2000" dirty="0" smtClean="0">
                <a:solidFill>
                  <a:schemeClr val="bg2"/>
                </a:solidFill>
                <a:latin typeface="+mn-lt"/>
              </a:rPr>
            </a:br>
            <a:r>
              <a:rPr lang="en-US" sz="2000" dirty="0" smtClean="0">
                <a:solidFill>
                  <a:schemeClr val="bg2"/>
                </a:solidFill>
                <a:latin typeface="+mn-lt"/>
              </a:rPr>
              <a:t>Server</a:t>
            </a:r>
            <a:endParaRPr lang="en-US" sz="2000" dirty="0">
              <a:solidFill>
                <a:schemeClr val="bg2"/>
              </a:solidFill>
              <a:latin typeface="+mn-lt"/>
            </a:endParaRPr>
          </a:p>
        </p:txBody>
      </p:sp>
      <p:sp>
        <p:nvSpPr>
          <p:cNvPr id="199683" name="AutoShape 3"/>
          <p:cNvSpPr>
            <a:spLocks noChangeArrowheads="1"/>
          </p:cNvSpPr>
          <p:nvPr/>
        </p:nvSpPr>
        <p:spPr bwMode="invGray">
          <a:xfrm>
            <a:off x="438912" y="2941129"/>
            <a:ext cx="1389888" cy="621194"/>
          </a:xfrm>
          <a:prstGeom prst="roundRect">
            <a:avLst>
              <a:gd name="adj" fmla="val 16667"/>
            </a:avLst>
          </a:prstGeom>
          <a:ln>
            <a:headEnd/>
            <a:tailEnd/>
          </a:ln>
        </p:spPr>
        <p:style>
          <a:lnRef idx="0">
            <a:schemeClr val="accent4"/>
          </a:lnRef>
          <a:fillRef idx="3">
            <a:schemeClr val="accent4"/>
          </a:fillRef>
          <a:effectRef idx="3">
            <a:schemeClr val="accent4"/>
          </a:effectRef>
          <a:fontRef idx="minor">
            <a:schemeClr val="lt1"/>
          </a:fontRef>
        </p:style>
        <p:txBody>
          <a:bodyPr wrap="none" lIns="91436" tIns="45718" rIns="91436" bIns="45718" anchor="ctr"/>
          <a:lstStyle/>
          <a:p>
            <a:pPr>
              <a:lnSpc>
                <a:spcPct val="90000"/>
              </a:lnSpc>
              <a:defRPr/>
            </a:pPr>
            <a:r>
              <a:rPr lang="en-US" sz="2000" dirty="0" smtClean="0">
                <a:solidFill>
                  <a:schemeClr val="bg2"/>
                </a:solidFill>
                <a:latin typeface="+mn-lt"/>
              </a:rPr>
              <a:t>Terminal </a:t>
            </a:r>
            <a:br>
              <a:rPr lang="en-US" sz="2000" dirty="0" smtClean="0">
                <a:solidFill>
                  <a:schemeClr val="bg2"/>
                </a:solidFill>
                <a:latin typeface="+mn-lt"/>
              </a:rPr>
            </a:br>
            <a:r>
              <a:rPr lang="en-US" sz="2000" dirty="0" smtClean="0">
                <a:solidFill>
                  <a:schemeClr val="bg2"/>
                </a:solidFill>
                <a:latin typeface="+mn-lt"/>
              </a:rPr>
              <a:t>Server</a:t>
            </a:r>
            <a:endParaRPr lang="en-US" sz="2000" dirty="0">
              <a:solidFill>
                <a:schemeClr val="bg2"/>
              </a:solidFill>
              <a:latin typeface="+mn-lt"/>
            </a:endParaRPr>
          </a:p>
        </p:txBody>
      </p:sp>
      <p:sp>
        <p:nvSpPr>
          <p:cNvPr id="199685" name="AutoShape 5"/>
          <p:cNvSpPr>
            <a:spLocks noChangeArrowheads="1"/>
          </p:cNvSpPr>
          <p:nvPr/>
        </p:nvSpPr>
        <p:spPr bwMode="invGray">
          <a:xfrm>
            <a:off x="5943600" y="2173370"/>
            <a:ext cx="2010518" cy="374566"/>
          </a:xfrm>
          <a:prstGeom prst="roundRect">
            <a:avLst>
              <a:gd name="adj" fmla="val 16667"/>
            </a:avLst>
          </a:prstGeom>
          <a:noFill/>
          <a:ln w="12700" algn="ctr">
            <a:noFill/>
            <a:round/>
            <a:headEnd/>
            <a:tailEnd/>
          </a:ln>
          <a:effectLst/>
        </p:spPr>
        <p:txBody>
          <a:bodyPr wrap="square" lIns="91436" tIns="45718" rIns="91436" bIns="45718" anchor="ctr">
            <a:spAutoFit/>
          </a:bodyPr>
          <a:lstStyle/>
          <a:p>
            <a:pPr>
              <a:defRPr/>
            </a:pPr>
            <a:r>
              <a:rPr lang="en-US" sz="1600" b="1" dirty="0" smtClean="0">
                <a:solidFill>
                  <a:schemeClr val="accent1"/>
                </a:solidFill>
                <a:latin typeface="+mn-lt"/>
              </a:rPr>
              <a:t>Terminal Server 1</a:t>
            </a:r>
            <a:endParaRPr lang="en-US" sz="1600" b="1" dirty="0">
              <a:solidFill>
                <a:schemeClr val="accent1"/>
              </a:solidFill>
              <a:latin typeface="+mn-lt"/>
            </a:endParaRPr>
          </a:p>
        </p:txBody>
      </p:sp>
      <p:sp>
        <p:nvSpPr>
          <p:cNvPr id="285698" name="Title 285697"/>
          <p:cNvSpPr>
            <a:spLocks noGrp="1" noChangeArrowheads="1"/>
          </p:cNvSpPr>
          <p:nvPr>
            <p:ph type="title"/>
          </p:nvPr>
        </p:nvSpPr>
        <p:spPr/>
        <p:txBody>
          <a:bodyPr/>
          <a:lstStyle/>
          <a:p>
            <a:r>
              <a:rPr lang="en-US" smtClean="0"/>
              <a:t>TS Session Broker Overview</a:t>
            </a:r>
            <a:endParaRPr lang="en-US" dirty="0" smtClean="0"/>
          </a:p>
        </p:txBody>
      </p:sp>
      <p:sp>
        <p:nvSpPr>
          <p:cNvPr id="285711" name="Straight Connector 285710"/>
          <p:cNvSpPr>
            <a:spLocks noChangeShapeType="1"/>
          </p:cNvSpPr>
          <p:nvPr/>
        </p:nvSpPr>
        <p:spPr bwMode="auto">
          <a:xfrm flipH="1" flipV="1">
            <a:off x="5270500" y="2268535"/>
            <a:ext cx="812800" cy="431801"/>
          </a:xfrm>
          <a:prstGeom prst="line">
            <a:avLst/>
          </a:prstGeom>
          <a:noFill/>
          <a:ln w="38100" cap="rnd" algn="ctr">
            <a:solidFill>
              <a:schemeClr val="bg2"/>
            </a:solidFill>
            <a:prstDash val="sysDot"/>
            <a:round/>
            <a:headEnd/>
            <a:tailEnd type="triangle" w="med" len="med"/>
          </a:ln>
          <a:effectLst>
            <a:outerShdw blurRad="50800" dist="38100" dir="2700000" algn="tl" rotWithShape="0">
              <a:prstClr val="black">
                <a:alpha val="40000"/>
              </a:prstClr>
            </a:outerShdw>
          </a:effectLst>
        </p:spPr>
        <p:txBody>
          <a:bodyPr lIns="91436" tIns="45718" rIns="91436" bIns="45718"/>
          <a:lstStyle/>
          <a:p>
            <a:pPr>
              <a:defRPr/>
            </a:pPr>
            <a:endParaRPr lang="en-US" dirty="0">
              <a:latin typeface="+mn-lt"/>
            </a:endParaRPr>
          </a:p>
        </p:txBody>
      </p:sp>
      <p:sp>
        <p:nvSpPr>
          <p:cNvPr id="285712" name="Straight Connector 285711"/>
          <p:cNvSpPr>
            <a:spLocks noChangeShapeType="1"/>
          </p:cNvSpPr>
          <p:nvPr/>
        </p:nvSpPr>
        <p:spPr bwMode="auto">
          <a:xfrm>
            <a:off x="5245100" y="2484437"/>
            <a:ext cx="762000" cy="419100"/>
          </a:xfrm>
          <a:prstGeom prst="line">
            <a:avLst/>
          </a:prstGeom>
          <a:noFill/>
          <a:ln w="38100" cap="rnd" algn="ctr">
            <a:solidFill>
              <a:schemeClr val="bg2"/>
            </a:solidFill>
            <a:prstDash val="sysDot"/>
            <a:round/>
            <a:headEnd/>
            <a:tailEnd type="triangle" w="med" len="med"/>
          </a:ln>
          <a:effectLst>
            <a:outerShdw blurRad="50800" dist="38100" dir="2700000" algn="tl" rotWithShape="0">
              <a:prstClr val="black">
                <a:alpha val="40000"/>
              </a:prstClr>
            </a:outerShdw>
          </a:effectLst>
        </p:spPr>
        <p:txBody>
          <a:bodyPr lIns="91436" tIns="45718" rIns="91436" bIns="45718"/>
          <a:lstStyle/>
          <a:p>
            <a:pPr>
              <a:defRPr/>
            </a:pPr>
            <a:endParaRPr lang="en-US" dirty="0">
              <a:latin typeface="+mn-lt"/>
            </a:endParaRPr>
          </a:p>
        </p:txBody>
      </p:sp>
      <p:sp>
        <p:nvSpPr>
          <p:cNvPr id="285719" name="Straight Connector 285718"/>
          <p:cNvSpPr>
            <a:spLocks noChangeShapeType="1"/>
          </p:cNvSpPr>
          <p:nvPr/>
        </p:nvSpPr>
        <p:spPr bwMode="auto">
          <a:xfrm flipH="1">
            <a:off x="4851400" y="3538536"/>
            <a:ext cx="1257298" cy="1206500"/>
          </a:xfrm>
          <a:prstGeom prst="line">
            <a:avLst/>
          </a:prstGeom>
          <a:noFill/>
          <a:ln w="38100" cap="rnd" algn="ctr">
            <a:solidFill>
              <a:schemeClr val="bg2"/>
            </a:solidFill>
            <a:prstDash val="sysDot"/>
            <a:round/>
            <a:headEnd/>
            <a:tailEnd type="triangle" w="med" len="med"/>
          </a:ln>
          <a:effectLst>
            <a:outerShdw blurRad="50800" dist="38100" dir="8100000" algn="tr" rotWithShape="0">
              <a:prstClr val="black">
                <a:alpha val="40000"/>
              </a:prstClr>
            </a:outerShdw>
          </a:effectLst>
        </p:spPr>
        <p:txBody>
          <a:bodyPr lIns="91436" tIns="45718" rIns="91436" bIns="45718"/>
          <a:lstStyle/>
          <a:p>
            <a:pPr>
              <a:defRPr/>
            </a:pPr>
            <a:endParaRPr lang="en-US" dirty="0">
              <a:latin typeface="+mn-lt"/>
            </a:endParaRPr>
          </a:p>
        </p:txBody>
      </p:sp>
      <p:sp>
        <p:nvSpPr>
          <p:cNvPr id="199713" name="AutoShape 33"/>
          <p:cNvSpPr>
            <a:spLocks noChangeArrowheads="1"/>
          </p:cNvSpPr>
          <p:nvPr/>
        </p:nvSpPr>
        <p:spPr bwMode="invGray">
          <a:xfrm>
            <a:off x="1219200" y="2136456"/>
            <a:ext cx="2081340" cy="374566"/>
          </a:xfrm>
          <a:prstGeom prst="roundRect">
            <a:avLst>
              <a:gd name="adj" fmla="val 16667"/>
            </a:avLst>
          </a:prstGeom>
          <a:noFill/>
          <a:ln w="12700" algn="ctr">
            <a:noFill/>
            <a:round/>
            <a:headEnd/>
            <a:tailEnd/>
          </a:ln>
          <a:effectLst/>
        </p:spPr>
        <p:txBody>
          <a:bodyPr wrap="square" lIns="91436" tIns="45718" rIns="91436" bIns="45718" anchor="ctr">
            <a:spAutoFit/>
          </a:bodyPr>
          <a:lstStyle/>
          <a:p>
            <a:pPr>
              <a:defRPr/>
            </a:pPr>
            <a:r>
              <a:rPr lang="en-US" sz="1600" b="1" dirty="0" smtClean="0">
                <a:solidFill>
                  <a:schemeClr val="accent1"/>
                </a:solidFill>
                <a:latin typeface="+mn-lt"/>
              </a:rPr>
              <a:t>Terminal Server 2</a:t>
            </a:r>
            <a:endParaRPr lang="en-US" sz="1600" b="1" dirty="0">
              <a:solidFill>
                <a:schemeClr val="accent1"/>
              </a:solidFill>
              <a:latin typeface="+mn-lt"/>
            </a:endParaRPr>
          </a:p>
        </p:txBody>
      </p:sp>
      <p:sp>
        <p:nvSpPr>
          <p:cNvPr id="52" name="Arc 51"/>
          <p:cNvSpPr/>
          <p:nvPr/>
        </p:nvSpPr>
        <p:spPr bwMode="auto">
          <a:xfrm>
            <a:off x="1658906" y="743766"/>
            <a:ext cx="1676400" cy="5051833"/>
          </a:xfrm>
          <a:prstGeom prst="arc">
            <a:avLst>
              <a:gd name="adj1" fmla="val 16813851"/>
              <a:gd name="adj2" fmla="val 4862915"/>
            </a:avLst>
          </a:prstGeom>
          <a:noFill/>
          <a:ln w="19050" cap="flat" cmpd="sng" algn="ctr">
            <a:solidFill>
              <a:schemeClr val="tx1">
                <a:lumMod val="75000"/>
                <a:lumOff val="25000"/>
                <a:alpha val="50000"/>
              </a:schemeClr>
            </a:solidFill>
            <a:prstDash val="solid"/>
            <a:round/>
            <a:headEnd type="none" w="med" len="med"/>
            <a:tailEnd type="none" w="med" len="med"/>
          </a:ln>
          <a:effectLst>
            <a:glow rad="63500">
              <a:schemeClr val="accent5">
                <a:satMod val="175000"/>
                <a:alpha val="40000"/>
              </a:schemeClr>
            </a:glow>
            <a:outerShdw blurRad="63500" sx="102000" sy="102000" algn="ctr" rotWithShape="0">
              <a:prstClr val="black">
                <a:alpha val="40000"/>
              </a:prstClr>
            </a:outerShdw>
          </a:effectLst>
        </p:spPr>
        <p:txBody>
          <a:bodyPr vert="horz" wrap="square" lIns="91436" tIns="45718" rIns="91436" bIns="45718" numCol="1" rtlCol="0" anchor="ctr" anchorCtr="0" compatLnSpc="1">
            <a:prstTxWarp prst="textNoShape">
              <a:avLst/>
            </a:prstTxWarp>
            <a:scene3d>
              <a:camera prst="orthographicFront"/>
              <a:lightRig rig="balanced" dir="t"/>
            </a:scene3d>
            <a:flatTx/>
          </a:bodyPr>
          <a:lstStyle/>
          <a:p>
            <a:pPr algn="ctr" eaLnBrk="0" fontAlgn="base" hangingPunct="0">
              <a:lnSpc>
                <a:spcPct val="85000"/>
              </a:lnSpc>
              <a:spcBef>
                <a:spcPct val="20000"/>
              </a:spcBef>
              <a:spcAft>
                <a:spcPct val="0"/>
              </a:spcAft>
            </a:pPr>
            <a:endParaRPr lang="en-US" dirty="0" smtClean="0">
              <a:solidFill>
                <a:srgbClr val="FFFFFF"/>
              </a:solidFill>
              <a:latin typeface="+mn-lt"/>
            </a:endParaRPr>
          </a:p>
        </p:txBody>
      </p:sp>
      <p:sp>
        <p:nvSpPr>
          <p:cNvPr id="54" name="Arc 53"/>
          <p:cNvSpPr/>
          <p:nvPr/>
        </p:nvSpPr>
        <p:spPr bwMode="auto">
          <a:xfrm rot="10800000">
            <a:off x="5776743" y="746568"/>
            <a:ext cx="1676400" cy="5056632"/>
          </a:xfrm>
          <a:prstGeom prst="arc">
            <a:avLst>
              <a:gd name="adj1" fmla="val 16698830"/>
              <a:gd name="adj2" fmla="val 4836224"/>
            </a:avLst>
          </a:prstGeom>
          <a:noFill/>
          <a:ln w="19050" cap="flat" cmpd="sng" algn="ctr">
            <a:solidFill>
              <a:schemeClr val="tx1">
                <a:lumMod val="75000"/>
                <a:lumOff val="25000"/>
                <a:alpha val="50000"/>
              </a:schemeClr>
            </a:solidFill>
            <a:prstDash val="solid"/>
            <a:round/>
            <a:headEnd type="none" w="med" len="med"/>
            <a:tailEnd type="none" w="med" len="med"/>
          </a:ln>
          <a:effectLst>
            <a:glow rad="63500">
              <a:schemeClr val="accent5">
                <a:satMod val="175000"/>
                <a:alpha val="40000"/>
              </a:schemeClr>
            </a:glow>
            <a:outerShdw blurRad="63500" sx="102000" sy="102000" algn="ctr" rotWithShape="0">
              <a:prstClr val="black">
                <a:alpha val="40000"/>
              </a:prstClr>
            </a:outerShdw>
          </a:effectLst>
        </p:spPr>
        <p:txBody>
          <a:bodyPr vert="horz" wrap="square" lIns="91436" tIns="45718" rIns="91436" bIns="45718" numCol="1" rtlCol="0" anchor="ctr" anchorCtr="0" compatLnSpc="1">
            <a:prstTxWarp prst="textNoShape">
              <a:avLst/>
            </a:prstTxWarp>
            <a:scene3d>
              <a:camera prst="orthographicFront"/>
              <a:lightRig rig="balanced" dir="t"/>
            </a:scene3d>
            <a:flatTx/>
          </a:bodyPr>
          <a:lstStyle/>
          <a:p>
            <a:pPr algn="ctr" eaLnBrk="0" hangingPunct="0">
              <a:lnSpc>
                <a:spcPct val="85000"/>
              </a:lnSpc>
              <a:spcBef>
                <a:spcPct val="20000"/>
              </a:spcBef>
            </a:pPr>
            <a:endParaRPr lang="en-US" dirty="0" smtClean="0">
              <a:solidFill>
                <a:srgbClr val="FFFFFF"/>
              </a:solidFill>
              <a:latin typeface="+mn-lt"/>
            </a:endParaRPr>
          </a:p>
        </p:txBody>
      </p:sp>
      <p:sp>
        <p:nvSpPr>
          <p:cNvPr id="56" name="Oval 55"/>
          <p:cNvSpPr>
            <a:spLocks noChangeArrowheads="1"/>
          </p:cNvSpPr>
          <p:nvPr/>
        </p:nvSpPr>
        <p:spPr bwMode="auto">
          <a:xfrm>
            <a:off x="5804878" y="4195502"/>
            <a:ext cx="352425" cy="352425"/>
          </a:xfrm>
          <a:prstGeom prst="ellipse">
            <a:avLst/>
          </a:prstGeom>
          <a:gradFill>
            <a:gsLst>
              <a:gs pos="0">
                <a:srgbClr val="008E40">
                  <a:alpha val="90000"/>
                </a:srgbClr>
              </a:gs>
              <a:gs pos="100000">
                <a:srgbClr val="3DFF01">
                  <a:alpha val="89804"/>
                </a:srgbClr>
              </a:gs>
            </a:gsLst>
            <a:lin ang="2700000" scaled="1"/>
          </a:gradFill>
          <a:ln w="9525" algn="ctr">
            <a:solidFill>
              <a:srgbClr val="FFFF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91426" tIns="45713" rIns="91426" bIns="45713" anchor="ctr" anchorCtr="1"/>
          <a:lstStyle/>
          <a:p>
            <a:pPr>
              <a:spcBef>
                <a:spcPct val="0"/>
              </a:spcBef>
              <a:defRPr/>
            </a:pPr>
            <a:r>
              <a:rPr lang="en-US" sz="1200" b="1" kern="0" dirty="0">
                <a:solidFill>
                  <a:srgbClr val="FFFFFF"/>
                </a:solidFill>
                <a:latin typeface="+mn-lt"/>
              </a:rPr>
              <a:t>1</a:t>
            </a:r>
            <a:endParaRPr lang="en-US" b="1" kern="0" dirty="0">
              <a:solidFill>
                <a:srgbClr val="FFFFFF"/>
              </a:solidFill>
              <a:latin typeface="+mn-lt"/>
            </a:endParaRPr>
          </a:p>
        </p:txBody>
      </p:sp>
      <p:sp>
        <p:nvSpPr>
          <p:cNvPr id="57" name="Oval 56"/>
          <p:cNvSpPr>
            <a:spLocks noChangeArrowheads="1"/>
          </p:cNvSpPr>
          <p:nvPr/>
        </p:nvSpPr>
        <p:spPr bwMode="auto">
          <a:xfrm>
            <a:off x="5548934" y="1972625"/>
            <a:ext cx="352425" cy="352425"/>
          </a:xfrm>
          <a:prstGeom prst="ellipse">
            <a:avLst/>
          </a:prstGeom>
          <a:gradFill>
            <a:gsLst>
              <a:gs pos="0">
                <a:srgbClr val="008E40">
                  <a:alpha val="90000"/>
                </a:srgbClr>
              </a:gs>
              <a:gs pos="100000">
                <a:srgbClr val="3DFF01">
                  <a:alpha val="89804"/>
                </a:srgbClr>
              </a:gs>
            </a:gsLst>
            <a:lin ang="2700000" scaled="1"/>
          </a:gradFill>
          <a:ln w="9525" algn="ctr">
            <a:solidFill>
              <a:srgbClr val="FFFF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91426" tIns="45713" rIns="91426" bIns="45713" anchor="ctr" anchorCtr="1"/>
          <a:lstStyle/>
          <a:p>
            <a:pPr>
              <a:spcBef>
                <a:spcPct val="0"/>
              </a:spcBef>
              <a:defRPr/>
            </a:pPr>
            <a:r>
              <a:rPr lang="en-US" sz="1200" b="1" kern="0" dirty="0" smtClean="0">
                <a:solidFill>
                  <a:srgbClr val="FFFFFF"/>
                </a:solidFill>
                <a:latin typeface="+mn-lt"/>
              </a:rPr>
              <a:t>2</a:t>
            </a:r>
            <a:endParaRPr lang="en-US" b="1" kern="0" dirty="0">
              <a:solidFill>
                <a:srgbClr val="FFFFFF"/>
              </a:solidFill>
              <a:latin typeface="+mn-lt"/>
            </a:endParaRPr>
          </a:p>
        </p:txBody>
      </p:sp>
      <p:sp>
        <p:nvSpPr>
          <p:cNvPr id="58" name="Oval 57"/>
          <p:cNvSpPr>
            <a:spLocks noChangeArrowheads="1"/>
          </p:cNvSpPr>
          <p:nvPr/>
        </p:nvSpPr>
        <p:spPr bwMode="auto">
          <a:xfrm>
            <a:off x="5194891" y="2678860"/>
            <a:ext cx="352425" cy="352425"/>
          </a:xfrm>
          <a:prstGeom prst="ellipse">
            <a:avLst/>
          </a:prstGeom>
          <a:gradFill>
            <a:gsLst>
              <a:gs pos="0">
                <a:srgbClr val="008E40">
                  <a:alpha val="90000"/>
                </a:srgbClr>
              </a:gs>
              <a:gs pos="100000">
                <a:srgbClr val="3DFF01">
                  <a:alpha val="89804"/>
                </a:srgbClr>
              </a:gs>
            </a:gsLst>
            <a:lin ang="2700000" scaled="1"/>
          </a:gradFill>
          <a:ln w="9525" algn="ctr">
            <a:solidFill>
              <a:srgbClr val="FFFF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91426" tIns="45713" rIns="91426" bIns="45713" anchor="ctr" anchorCtr="1"/>
          <a:lstStyle/>
          <a:p>
            <a:pPr>
              <a:spcBef>
                <a:spcPct val="0"/>
              </a:spcBef>
              <a:defRPr/>
            </a:pPr>
            <a:r>
              <a:rPr lang="en-US" sz="1200" b="1" kern="0" dirty="0" smtClean="0">
                <a:solidFill>
                  <a:srgbClr val="FFFFFF"/>
                </a:solidFill>
                <a:latin typeface="+mn-lt"/>
              </a:rPr>
              <a:t>3</a:t>
            </a:r>
            <a:endParaRPr lang="en-US" b="1" kern="0" dirty="0">
              <a:solidFill>
                <a:srgbClr val="FFFFFF"/>
              </a:solidFill>
              <a:latin typeface="+mn-lt"/>
            </a:endParaRPr>
          </a:p>
        </p:txBody>
      </p:sp>
      <p:sp>
        <p:nvSpPr>
          <p:cNvPr id="59" name="Oval 58"/>
          <p:cNvSpPr>
            <a:spLocks noChangeArrowheads="1"/>
          </p:cNvSpPr>
          <p:nvPr/>
        </p:nvSpPr>
        <p:spPr bwMode="auto">
          <a:xfrm>
            <a:off x="5349148" y="3623167"/>
            <a:ext cx="352425" cy="352425"/>
          </a:xfrm>
          <a:prstGeom prst="ellipse">
            <a:avLst/>
          </a:prstGeom>
          <a:gradFill>
            <a:gsLst>
              <a:gs pos="0">
                <a:srgbClr val="008E40">
                  <a:alpha val="90000"/>
                </a:srgbClr>
              </a:gs>
              <a:gs pos="100000">
                <a:srgbClr val="3DFF01">
                  <a:alpha val="89804"/>
                </a:srgbClr>
              </a:gs>
            </a:gsLst>
            <a:lin ang="2700000" scaled="1"/>
          </a:gradFill>
          <a:ln w="9525" algn="ctr">
            <a:solidFill>
              <a:srgbClr val="FFFF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91426" tIns="45713" rIns="91426" bIns="45713" anchor="ctr" anchorCtr="1"/>
          <a:lstStyle/>
          <a:p>
            <a:pPr>
              <a:spcBef>
                <a:spcPct val="0"/>
              </a:spcBef>
              <a:defRPr/>
            </a:pPr>
            <a:r>
              <a:rPr lang="en-US" sz="1200" b="1" kern="0" dirty="0" smtClean="0">
                <a:solidFill>
                  <a:srgbClr val="FFFFFF"/>
                </a:solidFill>
                <a:latin typeface="+mn-lt"/>
              </a:rPr>
              <a:t>4</a:t>
            </a:r>
            <a:endParaRPr lang="en-US" b="1" kern="0" dirty="0">
              <a:solidFill>
                <a:srgbClr val="FFFFFF"/>
              </a:solidFill>
              <a:latin typeface="+mn-lt"/>
            </a:endParaRPr>
          </a:p>
        </p:txBody>
      </p:sp>
      <p:sp>
        <p:nvSpPr>
          <p:cNvPr id="60" name="Oval 59"/>
          <p:cNvSpPr>
            <a:spLocks noChangeArrowheads="1"/>
          </p:cNvSpPr>
          <p:nvPr/>
        </p:nvSpPr>
        <p:spPr bwMode="auto">
          <a:xfrm>
            <a:off x="3567533" y="3268789"/>
            <a:ext cx="352425" cy="352425"/>
          </a:xfrm>
          <a:prstGeom prst="ellipse">
            <a:avLst/>
          </a:prstGeom>
          <a:gradFill>
            <a:gsLst>
              <a:gs pos="0">
                <a:srgbClr val="008E40">
                  <a:alpha val="90000"/>
                </a:srgbClr>
              </a:gs>
              <a:gs pos="100000">
                <a:srgbClr val="3DFF01">
                  <a:alpha val="89804"/>
                </a:srgbClr>
              </a:gs>
            </a:gsLst>
            <a:lin ang="2700000" scaled="1"/>
          </a:gradFill>
          <a:ln w="9525" algn="ctr">
            <a:solidFill>
              <a:srgbClr val="FFFF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91426" tIns="45713" rIns="91426" bIns="45713" anchor="ctr" anchorCtr="1"/>
          <a:lstStyle/>
          <a:p>
            <a:pPr>
              <a:spcBef>
                <a:spcPct val="0"/>
              </a:spcBef>
              <a:defRPr/>
            </a:pPr>
            <a:r>
              <a:rPr lang="en-US" sz="1200" b="1" kern="0" dirty="0" smtClean="0">
                <a:solidFill>
                  <a:srgbClr val="FFFFFF"/>
                </a:solidFill>
                <a:latin typeface="+mn-lt"/>
              </a:rPr>
              <a:t>5</a:t>
            </a:r>
            <a:endParaRPr lang="en-US" b="1" kern="0" dirty="0">
              <a:solidFill>
                <a:srgbClr val="FFFFFF"/>
              </a:solidFill>
              <a:latin typeface="+mn-lt"/>
            </a:endParaRPr>
          </a:p>
        </p:txBody>
      </p:sp>
      <p:sp>
        <p:nvSpPr>
          <p:cNvPr id="62" name="Oval 61"/>
          <p:cNvSpPr>
            <a:spLocks noChangeArrowheads="1"/>
          </p:cNvSpPr>
          <p:nvPr/>
        </p:nvSpPr>
        <p:spPr bwMode="auto">
          <a:xfrm>
            <a:off x="3094707" y="3921513"/>
            <a:ext cx="352425" cy="352425"/>
          </a:xfrm>
          <a:prstGeom prst="ellipse">
            <a:avLst/>
          </a:prstGeom>
          <a:gradFill>
            <a:gsLst>
              <a:gs pos="0">
                <a:srgbClr val="008E40">
                  <a:alpha val="90000"/>
                </a:srgbClr>
              </a:gs>
              <a:gs pos="100000">
                <a:srgbClr val="3DFF01">
                  <a:alpha val="89804"/>
                </a:srgbClr>
              </a:gs>
            </a:gsLst>
            <a:lin ang="2700000" scaled="1"/>
          </a:gradFill>
          <a:ln w="9525" algn="ctr">
            <a:solidFill>
              <a:srgbClr val="FFFF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91426" tIns="45713" rIns="91426" bIns="45713" anchor="ctr" anchorCtr="1"/>
          <a:lstStyle/>
          <a:p>
            <a:pPr>
              <a:spcBef>
                <a:spcPct val="0"/>
              </a:spcBef>
              <a:defRPr/>
            </a:pPr>
            <a:r>
              <a:rPr lang="en-US" sz="1200" b="1" kern="0" dirty="0" smtClean="0">
                <a:solidFill>
                  <a:srgbClr val="FFFFFF"/>
                </a:solidFill>
                <a:latin typeface="+mn-lt"/>
              </a:rPr>
              <a:t>6</a:t>
            </a:r>
            <a:endParaRPr lang="en-US" b="1" kern="0" dirty="0">
              <a:solidFill>
                <a:srgbClr val="FFFFFF"/>
              </a:solidFill>
              <a:latin typeface="+mn-lt"/>
            </a:endParaRPr>
          </a:p>
        </p:txBody>
      </p:sp>
      <p:sp>
        <p:nvSpPr>
          <p:cNvPr id="36" name="Oval 35"/>
          <p:cNvSpPr>
            <a:spLocks noChangeArrowheads="1"/>
          </p:cNvSpPr>
          <p:nvPr/>
        </p:nvSpPr>
        <p:spPr bwMode="auto">
          <a:xfrm>
            <a:off x="2020606" y="6056412"/>
            <a:ext cx="352425" cy="352425"/>
          </a:xfrm>
          <a:prstGeom prst="ellipse">
            <a:avLst/>
          </a:prstGeom>
          <a:gradFill>
            <a:gsLst>
              <a:gs pos="0">
                <a:srgbClr val="008E40">
                  <a:alpha val="90000"/>
                </a:srgbClr>
              </a:gs>
              <a:gs pos="100000">
                <a:srgbClr val="3DFF01">
                  <a:alpha val="89804"/>
                </a:srgbClr>
              </a:gs>
            </a:gsLst>
            <a:lin ang="2700000" scaled="1"/>
          </a:gradFill>
          <a:ln w="9525" algn="ctr">
            <a:solidFill>
              <a:srgbClr val="FFFF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91426" tIns="45713" rIns="91426" bIns="45713" anchor="ctr" anchorCtr="1"/>
          <a:lstStyle/>
          <a:p>
            <a:pPr>
              <a:spcBef>
                <a:spcPct val="0"/>
              </a:spcBef>
              <a:defRPr/>
            </a:pPr>
            <a:r>
              <a:rPr lang="en-US" sz="1200" b="1" kern="0" dirty="0">
                <a:solidFill>
                  <a:schemeClr val="bg1"/>
                </a:solidFill>
                <a:latin typeface="+mn-lt"/>
              </a:rPr>
              <a:t>1</a:t>
            </a:r>
            <a:endParaRPr lang="en-US" b="1" kern="0" dirty="0">
              <a:solidFill>
                <a:schemeClr val="bg1"/>
              </a:solidFill>
              <a:latin typeface="+mn-lt"/>
            </a:endParaRPr>
          </a:p>
        </p:txBody>
      </p:sp>
      <p:sp>
        <p:nvSpPr>
          <p:cNvPr id="37" name="Oval 36"/>
          <p:cNvSpPr>
            <a:spLocks noChangeArrowheads="1"/>
          </p:cNvSpPr>
          <p:nvPr/>
        </p:nvSpPr>
        <p:spPr bwMode="auto">
          <a:xfrm>
            <a:off x="2020824" y="6056234"/>
            <a:ext cx="352425" cy="352425"/>
          </a:xfrm>
          <a:prstGeom prst="ellipse">
            <a:avLst/>
          </a:prstGeom>
          <a:gradFill>
            <a:gsLst>
              <a:gs pos="0">
                <a:srgbClr val="008E40">
                  <a:alpha val="90000"/>
                </a:srgbClr>
              </a:gs>
              <a:gs pos="100000">
                <a:srgbClr val="3DFF01">
                  <a:alpha val="89804"/>
                </a:srgbClr>
              </a:gs>
            </a:gsLst>
            <a:lin ang="2700000" scaled="1"/>
          </a:gradFill>
          <a:ln w="9525" algn="ctr">
            <a:solidFill>
              <a:srgbClr val="FFFF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91426" tIns="45713" rIns="91426" bIns="45713" anchor="ctr" anchorCtr="1"/>
          <a:lstStyle/>
          <a:p>
            <a:pPr>
              <a:spcBef>
                <a:spcPct val="0"/>
              </a:spcBef>
              <a:defRPr/>
            </a:pPr>
            <a:r>
              <a:rPr lang="en-US" sz="1200" b="1" kern="0" dirty="0" smtClean="0">
                <a:solidFill>
                  <a:schemeClr val="bg1"/>
                </a:solidFill>
                <a:latin typeface="+mn-lt"/>
              </a:rPr>
              <a:t>2</a:t>
            </a:r>
            <a:endParaRPr lang="en-US" b="1" kern="0" dirty="0">
              <a:solidFill>
                <a:schemeClr val="bg1"/>
              </a:solidFill>
              <a:latin typeface="+mn-lt"/>
            </a:endParaRPr>
          </a:p>
        </p:txBody>
      </p:sp>
      <p:sp>
        <p:nvSpPr>
          <p:cNvPr id="38" name="Oval 37"/>
          <p:cNvSpPr>
            <a:spLocks noChangeArrowheads="1"/>
          </p:cNvSpPr>
          <p:nvPr/>
        </p:nvSpPr>
        <p:spPr bwMode="auto">
          <a:xfrm>
            <a:off x="2020824" y="6056234"/>
            <a:ext cx="352425" cy="352425"/>
          </a:xfrm>
          <a:prstGeom prst="ellipse">
            <a:avLst/>
          </a:prstGeom>
          <a:gradFill>
            <a:gsLst>
              <a:gs pos="0">
                <a:srgbClr val="008E40">
                  <a:alpha val="90000"/>
                </a:srgbClr>
              </a:gs>
              <a:gs pos="100000">
                <a:srgbClr val="3DFF01">
                  <a:alpha val="89804"/>
                </a:srgbClr>
              </a:gs>
            </a:gsLst>
            <a:lin ang="2700000" scaled="1"/>
          </a:gradFill>
          <a:ln w="9525" algn="ctr">
            <a:solidFill>
              <a:srgbClr val="FFFF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91426" tIns="45713" rIns="91426" bIns="45713" anchor="ctr" anchorCtr="1"/>
          <a:lstStyle/>
          <a:p>
            <a:pPr>
              <a:spcBef>
                <a:spcPct val="0"/>
              </a:spcBef>
              <a:defRPr/>
            </a:pPr>
            <a:r>
              <a:rPr lang="en-US" sz="1200" b="1" kern="0" dirty="0" smtClean="0">
                <a:solidFill>
                  <a:schemeClr val="bg1"/>
                </a:solidFill>
                <a:latin typeface="+mn-lt"/>
              </a:rPr>
              <a:t>3</a:t>
            </a:r>
            <a:endParaRPr lang="en-US" b="1" kern="0" dirty="0">
              <a:solidFill>
                <a:schemeClr val="bg1"/>
              </a:solidFill>
              <a:latin typeface="+mn-lt"/>
            </a:endParaRPr>
          </a:p>
        </p:txBody>
      </p:sp>
      <p:sp>
        <p:nvSpPr>
          <p:cNvPr id="39" name="Oval 38"/>
          <p:cNvSpPr>
            <a:spLocks noChangeArrowheads="1"/>
          </p:cNvSpPr>
          <p:nvPr/>
        </p:nvSpPr>
        <p:spPr bwMode="auto">
          <a:xfrm>
            <a:off x="2020824" y="6056234"/>
            <a:ext cx="352425" cy="352425"/>
          </a:xfrm>
          <a:prstGeom prst="ellipse">
            <a:avLst/>
          </a:prstGeom>
          <a:gradFill>
            <a:gsLst>
              <a:gs pos="0">
                <a:srgbClr val="008E40">
                  <a:alpha val="90000"/>
                </a:srgbClr>
              </a:gs>
              <a:gs pos="100000">
                <a:srgbClr val="3DFF01">
                  <a:alpha val="89804"/>
                </a:srgbClr>
              </a:gs>
            </a:gsLst>
            <a:lin ang="2700000" scaled="1"/>
          </a:gradFill>
          <a:ln w="9525" algn="ctr">
            <a:solidFill>
              <a:srgbClr val="FFFF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91426" tIns="45713" rIns="91426" bIns="45713" anchor="ctr" anchorCtr="1"/>
          <a:lstStyle/>
          <a:p>
            <a:pPr>
              <a:spcBef>
                <a:spcPct val="0"/>
              </a:spcBef>
              <a:defRPr/>
            </a:pPr>
            <a:r>
              <a:rPr lang="en-US" sz="1200" b="1" kern="0" dirty="0" smtClean="0">
                <a:solidFill>
                  <a:schemeClr val="bg1"/>
                </a:solidFill>
                <a:latin typeface="+mn-lt"/>
              </a:rPr>
              <a:t>4</a:t>
            </a:r>
            <a:endParaRPr lang="en-US" b="1" kern="0" dirty="0">
              <a:solidFill>
                <a:schemeClr val="bg1"/>
              </a:solidFill>
              <a:latin typeface="+mn-lt"/>
            </a:endParaRPr>
          </a:p>
        </p:txBody>
      </p:sp>
      <p:sp>
        <p:nvSpPr>
          <p:cNvPr id="40" name="Oval 39"/>
          <p:cNvSpPr>
            <a:spLocks noChangeArrowheads="1"/>
          </p:cNvSpPr>
          <p:nvPr/>
        </p:nvSpPr>
        <p:spPr bwMode="auto">
          <a:xfrm>
            <a:off x="2020824" y="6056234"/>
            <a:ext cx="352425" cy="352425"/>
          </a:xfrm>
          <a:prstGeom prst="ellipse">
            <a:avLst/>
          </a:prstGeom>
          <a:gradFill>
            <a:gsLst>
              <a:gs pos="0">
                <a:srgbClr val="008E40">
                  <a:alpha val="90000"/>
                </a:srgbClr>
              </a:gs>
              <a:gs pos="100000">
                <a:srgbClr val="3DFF01">
                  <a:alpha val="89804"/>
                </a:srgbClr>
              </a:gs>
            </a:gsLst>
            <a:lin ang="2700000" scaled="1"/>
          </a:gradFill>
          <a:ln w="9525" algn="ctr">
            <a:solidFill>
              <a:srgbClr val="FFFF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91426" tIns="45713" rIns="91426" bIns="45713" anchor="ctr" anchorCtr="1"/>
          <a:lstStyle/>
          <a:p>
            <a:pPr>
              <a:spcBef>
                <a:spcPct val="0"/>
              </a:spcBef>
              <a:defRPr/>
            </a:pPr>
            <a:r>
              <a:rPr lang="en-US" sz="1200" b="1" kern="0" dirty="0" smtClean="0">
                <a:solidFill>
                  <a:schemeClr val="bg1"/>
                </a:solidFill>
                <a:latin typeface="+mn-lt"/>
              </a:rPr>
              <a:t>5</a:t>
            </a:r>
            <a:endParaRPr lang="en-US" b="1" kern="0" dirty="0">
              <a:solidFill>
                <a:schemeClr val="bg1"/>
              </a:solidFill>
              <a:latin typeface="+mn-lt"/>
            </a:endParaRPr>
          </a:p>
        </p:txBody>
      </p:sp>
      <p:sp>
        <p:nvSpPr>
          <p:cNvPr id="41" name="Oval 40"/>
          <p:cNvSpPr>
            <a:spLocks noChangeArrowheads="1"/>
          </p:cNvSpPr>
          <p:nvPr/>
        </p:nvSpPr>
        <p:spPr bwMode="auto">
          <a:xfrm>
            <a:off x="2020824" y="6056234"/>
            <a:ext cx="352425" cy="352425"/>
          </a:xfrm>
          <a:prstGeom prst="ellipse">
            <a:avLst/>
          </a:prstGeom>
          <a:gradFill>
            <a:gsLst>
              <a:gs pos="0">
                <a:srgbClr val="008E40">
                  <a:alpha val="90000"/>
                </a:srgbClr>
              </a:gs>
              <a:gs pos="100000">
                <a:srgbClr val="3DFF01">
                  <a:alpha val="89804"/>
                </a:srgbClr>
              </a:gs>
            </a:gsLst>
            <a:lin ang="2700000" scaled="1"/>
          </a:gradFill>
          <a:ln w="9525" algn="ctr">
            <a:solidFill>
              <a:srgbClr val="FFFFFF"/>
            </a:solidFill>
            <a:round/>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lIns="91426" tIns="45713" rIns="91426" bIns="45713" anchor="ctr" anchorCtr="1"/>
          <a:lstStyle/>
          <a:p>
            <a:pPr>
              <a:spcBef>
                <a:spcPct val="0"/>
              </a:spcBef>
              <a:defRPr/>
            </a:pPr>
            <a:r>
              <a:rPr lang="en-US" sz="1200" b="1" kern="0" dirty="0" smtClean="0">
                <a:solidFill>
                  <a:schemeClr val="bg1"/>
                </a:solidFill>
                <a:latin typeface="+mn-lt"/>
              </a:rPr>
              <a:t>6</a:t>
            </a:r>
            <a:endParaRPr lang="en-US" b="1" kern="0" dirty="0">
              <a:solidFill>
                <a:schemeClr val="bg1"/>
              </a:solidFill>
              <a:latin typeface="+mn-lt"/>
            </a:endParaRPr>
          </a:p>
        </p:txBody>
      </p:sp>
      <p:sp>
        <p:nvSpPr>
          <p:cNvPr id="86" name="TextBox 85"/>
          <p:cNvSpPr txBox="1"/>
          <p:nvPr/>
        </p:nvSpPr>
        <p:spPr>
          <a:xfrm>
            <a:off x="2414016" y="6041304"/>
            <a:ext cx="4829747" cy="369328"/>
          </a:xfrm>
          <a:prstGeom prst="rect">
            <a:avLst/>
          </a:prstGeom>
          <a:noFill/>
        </p:spPr>
        <p:txBody>
          <a:bodyPr wrap="square" lIns="91436" tIns="45718" rIns="91436" bIns="45718" rtlCol="0">
            <a:spAutoFit/>
          </a:bodyPr>
          <a:lstStyle/>
          <a:p>
            <a:pPr algn="l"/>
            <a:r>
              <a:rPr lang="en-US" dirty="0" smtClean="0">
                <a:solidFill>
                  <a:schemeClr val="bg1"/>
                </a:solidFill>
                <a:latin typeface="+mn-lt"/>
              </a:rPr>
              <a:t>Remote User Connects via Terminal Services</a:t>
            </a:r>
          </a:p>
        </p:txBody>
      </p:sp>
      <p:sp>
        <p:nvSpPr>
          <p:cNvPr id="87" name="TextBox 86"/>
          <p:cNvSpPr txBox="1"/>
          <p:nvPr/>
        </p:nvSpPr>
        <p:spPr>
          <a:xfrm>
            <a:off x="2482279" y="5906728"/>
            <a:ext cx="4663440" cy="646327"/>
          </a:xfrm>
          <a:prstGeom prst="rect">
            <a:avLst/>
          </a:prstGeom>
          <a:noFill/>
        </p:spPr>
        <p:txBody>
          <a:bodyPr wrap="square" lIns="91436" tIns="45718" rIns="91436" bIns="45718" rtlCol="0">
            <a:spAutoFit/>
          </a:bodyPr>
          <a:lstStyle/>
          <a:p>
            <a:pPr algn="l"/>
            <a:r>
              <a:rPr lang="en-US" dirty="0" smtClean="0">
                <a:solidFill>
                  <a:schemeClr val="bg1"/>
                </a:solidFill>
                <a:latin typeface="+mn-lt"/>
              </a:rPr>
              <a:t>TS:  Server 1 contacts the Session Broker to determine where the user should login</a:t>
            </a:r>
          </a:p>
        </p:txBody>
      </p:sp>
      <p:sp>
        <p:nvSpPr>
          <p:cNvPr id="88" name="TextBox 87"/>
          <p:cNvSpPr txBox="1"/>
          <p:nvPr/>
        </p:nvSpPr>
        <p:spPr>
          <a:xfrm>
            <a:off x="2435907" y="5907445"/>
            <a:ext cx="4663440" cy="646327"/>
          </a:xfrm>
          <a:prstGeom prst="rect">
            <a:avLst/>
          </a:prstGeom>
          <a:noFill/>
        </p:spPr>
        <p:txBody>
          <a:bodyPr wrap="square" lIns="91436" tIns="45718" rIns="91436" bIns="45718" rtlCol="0">
            <a:spAutoFit/>
          </a:bodyPr>
          <a:lstStyle/>
          <a:p>
            <a:pPr algn="l"/>
            <a:r>
              <a:rPr lang="en-US" dirty="0" smtClean="0">
                <a:solidFill>
                  <a:schemeClr val="bg1"/>
                </a:solidFill>
                <a:latin typeface="+mn-lt"/>
              </a:rPr>
              <a:t>Session Broker tells Server 1 that this user has no session and Server 2 has less load</a:t>
            </a:r>
          </a:p>
        </p:txBody>
      </p:sp>
      <p:sp>
        <p:nvSpPr>
          <p:cNvPr id="89" name="TextBox 88"/>
          <p:cNvSpPr txBox="1"/>
          <p:nvPr/>
        </p:nvSpPr>
        <p:spPr>
          <a:xfrm>
            <a:off x="2496018" y="5882683"/>
            <a:ext cx="4663440" cy="656590"/>
          </a:xfrm>
          <a:prstGeom prst="rect">
            <a:avLst/>
          </a:prstGeom>
          <a:noFill/>
        </p:spPr>
        <p:txBody>
          <a:bodyPr wrap="square" lIns="91436" tIns="45718" rIns="91436" bIns="45718" rtlCol="0">
            <a:spAutoFit/>
          </a:bodyPr>
          <a:lstStyle/>
          <a:p>
            <a:pPr algn="l"/>
            <a:r>
              <a:rPr lang="en-US" dirty="0" smtClean="0">
                <a:solidFill>
                  <a:schemeClr val="bg1"/>
                </a:solidFill>
                <a:latin typeface="+mn-lt"/>
              </a:rPr>
              <a:t>Server 1 tells the client via RDP</a:t>
            </a:r>
            <a:br>
              <a:rPr lang="en-US" dirty="0" smtClean="0">
                <a:solidFill>
                  <a:schemeClr val="bg1"/>
                </a:solidFill>
                <a:latin typeface="+mn-lt"/>
              </a:rPr>
            </a:br>
            <a:r>
              <a:rPr lang="en-US" dirty="0" smtClean="0">
                <a:solidFill>
                  <a:schemeClr val="bg1"/>
                </a:solidFill>
                <a:latin typeface="+mn-lt"/>
              </a:rPr>
              <a:t>to redirect to Server 2</a:t>
            </a:r>
          </a:p>
        </p:txBody>
      </p:sp>
      <p:sp>
        <p:nvSpPr>
          <p:cNvPr id="90" name="TextBox 89"/>
          <p:cNvSpPr txBox="1"/>
          <p:nvPr/>
        </p:nvSpPr>
        <p:spPr>
          <a:xfrm>
            <a:off x="2507128" y="6031322"/>
            <a:ext cx="4663440" cy="374462"/>
          </a:xfrm>
          <a:prstGeom prst="rect">
            <a:avLst/>
          </a:prstGeom>
          <a:noFill/>
        </p:spPr>
        <p:txBody>
          <a:bodyPr wrap="square" lIns="91436" tIns="45718" rIns="91436" bIns="45718" rtlCol="0">
            <a:spAutoFit/>
          </a:bodyPr>
          <a:lstStyle/>
          <a:p>
            <a:pPr algn="l"/>
            <a:r>
              <a:rPr lang="en-US" dirty="0" smtClean="0">
                <a:solidFill>
                  <a:schemeClr val="bg1"/>
                </a:solidFill>
                <a:latin typeface="+mn-lt"/>
              </a:rPr>
              <a:t>The Client is redirected to Server 2</a:t>
            </a:r>
          </a:p>
        </p:txBody>
      </p:sp>
      <p:sp>
        <p:nvSpPr>
          <p:cNvPr id="91" name="TextBox 90"/>
          <p:cNvSpPr txBox="1"/>
          <p:nvPr/>
        </p:nvSpPr>
        <p:spPr>
          <a:xfrm>
            <a:off x="2507904" y="6040102"/>
            <a:ext cx="4663440" cy="369328"/>
          </a:xfrm>
          <a:prstGeom prst="rect">
            <a:avLst/>
          </a:prstGeom>
          <a:noFill/>
        </p:spPr>
        <p:txBody>
          <a:bodyPr wrap="square" lIns="91436" tIns="45718" rIns="91436" bIns="45718" rtlCol="0">
            <a:spAutoFit/>
          </a:bodyPr>
          <a:lstStyle/>
          <a:p>
            <a:pPr algn="l"/>
            <a:r>
              <a:rPr lang="en-US" dirty="0" smtClean="0">
                <a:solidFill>
                  <a:schemeClr val="bg1"/>
                </a:solidFill>
                <a:latin typeface="+mn-lt"/>
              </a:rPr>
              <a:t>Session Created on Server 2 for the client</a:t>
            </a:r>
          </a:p>
        </p:txBody>
      </p:sp>
      <p:sp>
        <p:nvSpPr>
          <p:cNvPr id="285707" name="Straight Connector 285706"/>
          <p:cNvSpPr>
            <a:spLocks noChangeShapeType="1"/>
          </p:cNvSpPr>
          <p:nvPr/>
        </p:nvSpPr>
        <p:spPr bwMode="auto">
          <a:xfrm flipV="1">
            <a:off x="5043959" y="3705224"/>
            <a:ext cx="1199679" cy="1126418"/>
          </a:xfrm>
          <a:prstGeom prst="line">
            <a:avLst/>
          </a:prstGeom>
          <a:noFill/>
          <a:ln w="38100" cap="rnd" algn="ctr">
            <a:solidFill>
              <a:schemeClr val="bg2"/>
            </a:solidFill>
            <a:prstDash val="sysDot"/>
            <a:round/>
            <a:headEnd/>
            <a:tailEnd type="triangle" w="med" len="med"/>
          </a:ln>
          <a:effectLst>
            <a:outerShdw blurRad="50800" dist="38100" dir="8100000" algn="tr" rotWithShape="0">
              <a:prstClr val="black">
                <a:alpha val="40000"/>
              </a:prstClr>
            </a:outerShdw>
          </a:effectLst>
        </p:spPr>
        <p:txBody>
          <a:bodyPr lIns="91436" tIns="45718" rIns="91436" bIns="45718"/>
          <a:lstStyle/>
          <a:p>
            <a:pPr>
              <a:defRPr/>
            </a:pPr>
            <a:endParaRPr lang="en-US" dirty="0">
              <a:latin typeface="+mn-lt"/>
            </a:endParaRPr>
          </a:p>
        </p:txBody>
      </p:sp>
      <p:grpSp>
        <p:nvGrpSpPr>
          <p:cNvPr id="2" name="Group 45"/>
          <p:cNvGrpSpPr/>
          <p:nvPr/>
        </p:nvGrpSpPr>
        <p:grpSpPr>
          <a:xfrm>
            <a:off x="3657600" y="1023936"/>
            <a:ext cx="1947020" cy="1676400"/>
            <a:chOff x="4389119" y="740731"/>
            <a:chExt cx="2336424" cy="2011680"/>
          </a:xfrm>
        </p:grpSpPr>
        <p:sp>
          <p:nvSpPr>
            <p:cNvPr id="43" name="AutoShape 5"/>
            <p:cNvSpPr>
              <a:spLocks noChangeArrowheads="1"/>
            </p:cNvSpPr>
            <p:nvPr/>
          </p:nvSpPr>
          <p:spPr bwMode="invGray">
            <a:xfrm>
              <a:off x="4389119" y="740731"/>
              <a:ext cx="2336424" cy="474002"/>
            </a:xfrm>
            <a:prstGeom prst="roundRect">
              <a:avLst>
                <a:gd name="adj" fmla="val 16667"/>
              </a:avLst>
            </a:prstGeom>
            <a:noFill/>
            <a:ln w="12700" algn="ctr">
              <a:noFill/>
              <a:round/>
              <a:headEnd/>
              <a:tailEnd/>
            </a:ln>
            <a:effectLst/>
          </p:spPr>
          <p:txBody>
            <a:bodyPr wrap="square" lIns="109728" tIns="54864" rIns="109728" bIns="54864" anchor="ctr">
              <a:spAutoFit/>
            </a:bodyPr>
            <a:lstStyle/>
            <a:p>
              <a:pPr>
                <a:defRPr/>
              </a:pPr>
              <a:r>
                <a:rPr lang="en-US" sz="1600" b="1" dirty="0" smtClean="0">
                  <a:solidFill>
                    <a:schemeClr val="accent1"/>
                  </a:solidFill>
                  <a:latin typeface="+mn-lt"/>
                </a:rPr>
                <a:t>Session Broker </a:t>
              </a:r>
              <a:endParaRPr lang="en-US" sz="1600" b="1" dirty="0">
                <a:solidFill>
                  <a:schemeClr val="accent1"/>
                </a:solidFill>
                <a:latin typeface="+mn-lt"/>
              </a:endParaRPr>
            </a:p>
          </p:txBody>
        </p:sp>
        <p:grpSp>
          <p:nvGrpSpPr>
            <p:cNvPr id="3" name="Group 44"/>
            <p:cNvGrpSpPr/>
            <p:nvPr/>
          </p:nvGrpSpPr>
          <p:grpSpPr>
            <a:xfrm>
              <a:off x="4684296" y="1076769"/>
              <a:ext cx="1472665" cy="1675642"/>
              <a:chOff x="4684296" y="1076769"/>
              <a:chExt cx="1472665" cy="1675642"/>
            </a:xfrm>
          </p:grpSpPr>
          <p:pic>
            <p:nvPicPr>
              <p:cNvPr id="42" name="Picture 1"/>
              <p:cNvPicPr>
                <a:picLocks noChangeAspect="1" noChangeArrowheads="1"/>
              </p:cNvPicPr>
              <p:nvPr/>
            </p:nvPicPr>
            <p:blipFill>
              <a:blip r:embed="rId6"/>
              <a:srcRect/>
              <a:stretch>
                <a:fillRect/>
              </a:stretch>
            </p:blipFill>
            <p:spPr bwMode="auto">
              <a:xfrm>
                <a:off x="4684296" y="1076769"/>
                <a:ext cx="1472665" cy="1675642"/>
              </a:xfrm>
              <a:prstGeom prst="rect">
                <a:avLst/>
              </a:prstGeom>
              <a:noFill/>
              <a:ln w="9525">
                <a:noFill/>
                <a:miter lim="800000"/>
                <a:headEnd/>
                <a:tailEnd/>
              </a:ln>
              <a:effectLst/>
            </p:spPr>
          </p:pic>
          <p:sp>
            <p:nvSpPr>
              <p:cNvPr id="44" name="Flowchart: Magnetic Disk 43"/>
              <p:cNvSpPr/>
              <p:nvPr/>
            </p:nvSpPr>
            <p:spPr bwMode="auto">
              <a:xfrm>
                <a:off x="5288280" y="1767840"/>
                <a:ext cx="838200" cy="914400"/>
              </a:xfrm>
              <a:prstGeom prst="flowChartMagneticDisk">
                <a:avLst/>
              </a:prstGeom>
              <a:ln>
                <a:solidFill>
                  <a:schemeClr val="tx2">
                    <a:lumMod val="75000"/>
                    <a:lumOff val="25000"/>
                  </a:schemeClr>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300" b="0" dirty="0" smtClean="0">
                  <a:solidFill>
                    <a:schemeClr val="tx1"/>
                  </a:solidFill>
                </a:endParaRPr>
              </a:p>
            </p:txBody>
          </p:sp>
        </p:grpSp>
      </p:grpSp>
      <p:sp>
        <p:nvSpPr>
          <p:cNvPr id="47" name="Straight Connector 46"/>
          <p:cNvSpPr>
            <a:spLocks noChangeShapeType="1"/>
          </p:cNvSpPr>
          <p:nvPr/>
        </p:nvSpPr>
        <p:spPr bwMode="auto">
          <a:xfrm flipH="1" flipV="1">
            <a:off x="3060698" y="3017835"/>
            <a:ext cx="1460502" cy="1739900"/>
          </a:xfrm>
          <a:prstGeom prst="line">
            <a:avLst/>
          </a:prstGeom>
          <a:noFill/>
          <a:ln w="38100" cap="rnd" algn="ctr">
            <a:solidFill>
              <a:schemeClr val="bg2"/>
            </a:solidFill>
            <a:prstDash val="sysDot"/>
            <a:round/>
            <a:headEnd/>
            <a:tailEnd type="triangle" w="med" len="med"/>
          </a:ln>
          <a:effectLst>
            <a:outerShdw blurRad="50800" dist="38100" dir="2700000" algn="tl" rotWithShape="0">
              <a:prstClr val="black">
                <a:alpha val="40000"/>
              </a:prstClr>
            </a:outerShdw>
          </a:effectLst>
        </p:spPr>
        <p:txBody>
          <a:bodyPr lIns="91436" tIns="45718" rIns="91436" bIns="45718"/>
          <a:lstStyle/>
          <a:p>
            <a:pPr>
              <a:defRPr/>
            </a:pPr>
            <a:endParaRPr lang="en-US" dirty="0">
              <a:latin typeface="+mn-lt"/>
            </a:endParaRPr>
          </a:p>
        </p:txBody>
      </p:sp>
      <p:sp>
        <p:nvSpPr>
          <p:cNvPr id="48" name="Straight Connector 47"/>
          <p:cNvSpPr>
            <a:spLocks noChangeShapeType="1"/>
          </p:cNvSpPr>
          <p:nvPr/>
        </p:nvSpPr>
        <p:spPr bwMode="auto">
          <a:xfrm>
            <a:off x="3073400" y="3411535"/>
            <a:ext cx="1333500" cy="1549401"/>
          </a:xfrm>
          <a:prstGeom prst="line">
            <a:avLst/>
          </a:prstGeom>
          <a:noFill/>
          <a:ln w="38100" cap="rnd" algn="ctr">
            <a:solidFill>
              <a:schemeClr val="bg2"/>
            </a:solidFill>
            <a:prstDash val="sysDot"/>
            <a:round/>
            <a:headEnd/>
            <a:tailEnd type="triangle" w="med" len="med"/>
          </a:ln>
          <a:effectLst>
            <a:outerShdw blurRad="50800" dist="38100" dir="2700000" algn="tl" rotWithShape="0">
              <a:prstClr val="black">
                <a:alpha val="40000"/>
              </a:prstClr>
            </a:outerShdw>
          </a:effectLst>
        </p:spPr>
        <p:txBody>
          <a:bodyPr lIns="91436" tIns="45718" rIns="91436" bIns="45718"/>
          <a:lstStyle/>
          <a:p>
            <a:pPr>
              <a:defRPr/>
            </a:pPr>
            <a:endParaRPr lang="en-US" dirty="0">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2000"/>
                                        <p:tgtEl>
                                          <p:spTgt spid="52"/>
                                        </p:tgtEl>
                                      </p:cBhvr>
                                    </p:animEffect>
                                  </p:childTnLst>
                                </p:cTn>
                              </p:par>
                              <p:par>
                                <p:cTn id="8" presetID="10" presetClass="entr" presetSubtype="0"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2000"/>
                                        <p:tgtEl>
                                          <p:spTgt spid="54"/>
                                        </p:tgtEl>
                                      </p:cBhvr>
                                    </p:animEffect>
                                  </p:childTnLst>
                                </p:cTn>
                              </p:par>
                              <p:par>
                                <p:cTn id="11" presetID="10"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2000"/>
                                        <p:tgtEl>
                                          <p:spTgt spid="51"/>
                                        </p:tgtEl>
                                      </p:cBhvr>
                                    </p:animEffect>
                                  </p:childTnLst>
                                </p:cTn>
                              </p:par>
                              <p:par>
                                <p:cTn id="14" presetID="10" presetClass="entr" presetSubtype="0" fill="hold" nodeType="with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fade">
                                      <p:cBhvr>
                                        <p:cTn id="16" dur="2000"/>
                                        <p:tgtEl>
                                          <p:spTgt spid="68"/>
                                        </p:tgtEl>
                                      </p:cBhvr>
                                    </p:animEffect>
                                  </p:childTnLst>
                                </p:cTn>
                              </p:par>
                              <p:par>
                                <p:cTn id="17" presetID="10" presetClass="entr" presetSubtype="0" fill="hold" nodeType="withEffect">
                                  <p:stCondLst>
                                    <p:cond delay="0"/>
                                  </p:stCondLst>
                                  <p:childTnLst>
                                    <p:set>
                                      <p:cBhvr>
                                        <p:cTn id="18" dur="1" fill="hold">
                                          <p:stCondLst>
                                            <p:cond delay="0"/>
                                          </p:stCondLst>
                                        </p:cTn>
                                        <p:tgtEl>
                                          <p:spTgt spid="120833"/>
                                        </p:tgtEl>
                                        <p:attrNameLst>
                                          <p:attrName>style.visibility</p:attrName>
                                        </p:attrNameLst>
                                      </p:cBhvr>
                                      <p:to>
                                        <p:strVal val="visible"/>
                                      </p:to>
                                    </p:set>
                                    <p:animEffect transition="in" filter="fade">
                                      <p:cBhvr>
                                        <p:cTn id="19" dur="2000"/>
                                        <p:tgtEl>
                                          <p:spTgt spid="120833"/>
                                        </p:tgtEl>
                                      </p:cBhvr>
                                    </p:animEffect>
                                  </p:childTnLst>
                                </p:cTn>
                              </p:par>
                              <p:par>
                                <p:cTn id="20" presetID="10" presetClass="entr" presetSubtype="0" fill="hold"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fade">
                                      <p:cBhvr>
                                        <p:cTn id="22" dur="2000"/>
                                        <p:tgtEl>
                                          <p:spTgt spid="99"/>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99685"/>
                                        </p:tgtEl>
                                        <p:attrNameLst>
                                          <p:attrName>style.visibility</p:attrName>
                                        </p:attrNameLst>
                                      </p:cBhvr>
                                      <p:to>
                                        <p:strVal val="visible"/>
                                      </p:to>
                                    </p:set>
                                    <p:animEffect transition="in" filter="fade">
                                      <p:cBhvr>
                                        <p:cTn id="26" dur="1000"/>
                                        <p:tgtEl>
                                          <p:spTgt spid="199685"/>
                                        </p:tgtEl>
                                      </p:cBhvr>
                                    </p:animEffec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0" presetClass="entr" presetSubtype="0" fill="hold" grpId="0" nodeType="withEffect">
                                  <p:stCondLst>
                                    <p:cond delay="0"/>
                                  </p:stCondLst>
                                  <p:childTnLst>
                                    <p:set>
                                      <p:cBhvr>
                                        <p:cTn id="30" dur="1" fill="hold">
                                          <p:stCondLst>
                                            <p:cond delay="0"/>
                                          </p:stCondLst>
                                        </p:cTn>
                                        <p:tgtEl>
                                          <p:spTgt spid="199713"/>
                                        </p:tgtEl>
                                        <p:attrNameLst>
                                          <p:attrName>style.visibility</p:attrName>
                                        </p:attrNameLst>
                                      </p:cBhvr>
                                      <p:to>
                                        <p:strVal val="visible"/>
                                      </p:to>
                                    </p:set>
                                    <p:animEffect transition="in" filter="fade">
                                      <p:cBhvr>
                                        <p:cTn id="31" dur="1000"/>
                                        <p:tgtEl>
                                          <p:spTgt spid="199713"/>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199683"/>
                                        </p:tgtEl>
                                        <p:attrNameLst>
                                          <p:attrName>style.visibility</p:attrName>
                                        </p:attrNameLst>
                                      </p:cBhvr>
                                      <p:to>
                                        <p:strVal val="visible"/>
                                      </p:to>
                                    </p:set>
                                    <p:anim calcmode="lin" valueType="num">
                                      <p:cBhvr>
                                        <p:cTn id="35" dur="1000" fill="hold"/>
                                        <p:tgtEl>
                                          <p:spTgt spid="199683"/>
                                        </p:tgtEl>
                                        <p:attrNameLst>
                                          <p:attrName>ppt_w</p:attrName>
                                        </p:attrNameLst>
                                      </p:cBhvr>
                                      <p:tavLst>
                                        <p:tav tm="0">
                                          <p:val>
                                            <p:fltVal val="0"/>
                                          </p:val>
                                        </p:tav>
                                        <p:tav tm="100000">
                                          <p:val>
                                            <p:strVal val="#ppt_w"/>
                                          </p:val>
                                        </p:tav>
                                      </p:tavLst>
                                    </p:anim>
                                    <p:anim calcmode="lin" valueType="num">
                                      <p:cBhvr>
                                        <p:cTn id="36" dur="1000" fill="hold"/>
                                        <p:tgtEl>
                                          <p:spTgt spid="199683"/>
                                        </p:tgtEl>
                                        <p:attrNameLst>
                                          <p:attrName>ppt_h</p:attrName>
                                        </p:attrNameLst>
                                      </p:cBhvr>
                                      <p:tavLst>
                                        <p:tav tm="0">
                                          <p:val>
                                            <p:fltVal val="0"/>
                                          </p:val>
                                        </p:tav>
                                        <p:tav tm="100000">
                                          <p:val>
                                            <p:strVal val="#ppt_h"/>
                                          </p:val>
                                        </p:tav>
                                      </p:tavLst>
                                    </p:anim>
                                    <p:animEffect transition="in" filter="fade">
                                      <p:cBhvr>
                                        <p:cTn id="37" dur="1000"/>
                                        <p:tgtEl>
                                          <p:spTgt spid="199683"/>
                                        </p:tgtEl>
                                      </p:cBhvr>
                                    </p:animEffect>
                                  </p:childTnLst>
                                </p:cTn>
                              </p:par>
                              <p:par>
                                <p:cTn id="38" presetID="53" presetClass="entr" presetSubtype="0" fill="hold" grpId="0" nodeType="withEffect">
                                  <p:stCondLst>
                                    <p:cond delay="0"/>
                                  </p:stCondLst>
                                  <p:childTnLst>
                                    <p:set>
                                      <p:cBhvr>
                                        <p:cTn id="39" dur="1" fill="hold">
                                          <p:stCondLst>
                                            <p:cond delay="0"/>
                                          </p:stCondLst>
                                        </p:cTn>
                                        <p:tgtEl>
                                          <p:spTgt spid="199682"/>
                                        </p:tgtEl>
                                        <p:attrNameLst>
                                          <p:attrName>style.visibility</p:attrName>
                                        </p:attrNameLst>
                                      </p:cBhvr>
                                      <p:to>
                                        <p:strVal val="visible"/>
                                      </p:to>
                                    </p:set>
                                    <p:anim calcmode="lin" valueType="num">
                                      <p:cBhvr>
                                        <p:cTn id="40" dur="1000" fill="hold"/>
                                        <p:tgtEl>
                                          <p:spTgt spid="199682"/>
                                        </p:tgtEl>
                                        <p:attrNameLst>
                                          <p:attrName>ppt_w</p:attrName>
                                        </p:attrNameLst>
                                      </p:cBhvr>
                                      <p:tavLst>
                                        <p:tav tm="0">
                                          <p:val>
                                            <p:fltVal val="0"/>
                                          </p:val>
                                        </p:tav>
                                        <p:tav tm="100000">
                                          <p:val>
                                            <p:strVal val="#ppt_w"/>
                                          </p:val>
                                        </p:tav>
                                      </p:tavLst>
                                    </p:anim>
                                    <p:anim calcmode="lin" valueType="num">
                                      <p:cBhvr>
                                        <p:cTn id="41" dur="1000" fill="hold"/>
                                        <p:tgtEl>
                                          <p:spTgt spid="199682"/>
                                        </p:tgtEl>
                                        <p:attrNameLst>
                                          <p:attrName>ppt_h</p:attrName>
                                        </p:attrNameLst>
                                      </p:cBhvr>
                                      <p:tavLst>
                                        <p:tav tm="0">
                                          <p:val>
                                            <p:fltVal val="0"/>
                                          </p:val>
                                        </p:tav>
                                        <p:tav tm="100000">
                                          <p:val>
                                            <p:strVal val="#ppt_h"/>
                                          </p:val>
                                        </p:tav>
                                      </p:tavLst>
                                    </p:anim>
                                    <p:animEffect transition="in" filter="fade">
                                      <p:cBhvr>
                                        <p:cTn id="42" dur="1000"/>
                                        <p:tgtEl>
                                          <p:spTgt spid="19968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childTnLst>
                                </p:cTn>
                              </p:par>
                              <p:par>
                                <p:cTn id="48" presetID="22" presetClass="entr" presetSubtype="4" fill="hold" nodeType="withEffect">
                                  <p:stCondLst>
                                    <p:cond delay="0"/>
                                  </p:stCondLst>
                                  <p:childTnLst>
                                    <p:set>
                                      <p:cBhvr>
                                        <p:cTn id="49" dur="1" fill="hold">
                                          <p:stCondLst>
                                            <p:cond delay="0"/>
                                          </p:stCondLst>
                                        </p:cTn>
                                        <p:tgtEl>
                                          <p:spTgt spid="285707"/>
                                        </p:tgtEl>
                                        <p:attrNameLst>
                                          <p:attrName>style.visibility</p:attrName>
                                        </p:attrNameLst>
                                      </p:cBhvr>
                                      <p:to>
                                        <p:strVal val="visible"/>
                                      </p:to>
                                    </p:set>
                                    <p:animEffect transition="in" filter="wipe(down)">
                                      <p:cBhvr>
                                        <p:cTn id="50" dur="1000"/>
                                        <p:tgtEl>
                                          <p:spTgt spid="28570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0"/>
                                        </p:tgtEl>
                                        <p:attrNameLst>
                                          <p:attrName>style.visibility</p:attrName>
                                        </p:attrNameLst>
                                      </p:cBhvr>
                                      <p:to>
                                        <p:strVal val="visible"/>
                                      </p:to>
                                    </p:set>
                                    <p:animEffect transition="in" filter="fade">
                                      <p:cBhvr>
                                        <p:cTn id="53" dur="1000"/>
                                        <p:tgtEl>
                                          <p:spTgt spid="70"/>
                                        </p:tgtEl>
                                      </p:cBhvr>
                                    </p:animEffect>
                                  </p:childTnLst>
                                </p:cTn>
                              </p:par>
                            </p:childTnLst>
                          </p:cTn>
                        </p:par>
                        <p:par>
                          <p:cTn id="54" fill="hold">
                            <p:stCondLst>
                              <p:cond delay="1000"/>
                            </p:stCondLst>
                            <p:childTnLst>
                              <p:par>
                                <p:cTn id="55" presetID="10" presetClass="entr" presetSubtype="0" fill="hold"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1000"/>
                                        <p:tgtEl>
                                          <p:spTgt spid="36"/>
                                        </p:tgtEl>
                                      </p:cBhvr>
                                    </p:animEffect>
                                  </p:childTnLst>
                                </p:cTn>
                              </p:par>
                            </p:childTnLst>
                          </p:cTn>
                        </p:par>
                        <p:par>
                          <p:cTn id="58" fill="hold">
                            <p:stCondLst>
                              <p:cond delay="2000"/>
                            </p:stCondLst>
                            <p:childTnLst>
                              <p:par>
                                <p:cTn id="59" presetID="22" presetClass="entr" presetSubtype="8" fill="hold" grpId="0" nodeType="afterEffect">
                                  <p:stCondLst>
                                    <p:cond delay="0"/>
                                  </p:stCondLst>
                                  <p:childTnLst>
                                    <p:set>
                                      <p:cBhvr>
                                        <p:cTn id="60" dur="1" fill="hold">
                                          <p:stCondLst>
                                            <p:cond delay="0"/>
                                          </p:stCondLst>
                                        </p:cTn>
                                        <p:tgtEl>
                                          <p:spTgt spid="86"/>
                                        </p:tgtEl>
                                        <p:attrNameLst>
                                          <p:attrName>style.visibility</p:attrName>
                                        </p:attrNameLst>
                                      </p:cBhvr>
                                      <p:to>
                                        <p:strVal val="visible"/>
                                      </p:to>
                                    </p:set>
                                    <p:animEffect transition="in" filter="wipe(left)">
                                      <p:cBhvr>
                                        <p:cTn id="61" dur="1000"/>
                                        <p:tgtEl>
                                          <p:spTgt spid="8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57"/>
                                        </p:tgtEl>
                                        <p:attrNameLst>
                                          <p:attrName>style.visibility</p:attrName>
                                        </p:attrNameLst>
                                      </p:cBhvr>
                                      <p:to>
                                        <p:strVal val="visible"/>
                                      </p:to>
                                    </p:set>
                                    <p:animEffect transition="in" filter="fade">
                                      <p:cBhvr>
                                        <p:cTn id="66" dur="1000"/>
                                        <p:tgtEl>
                                          <p:spTgt spid="5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1000"/>
                                        <p:tgtEl>
                                          <p:spTgt spid="37"/>
                                        </p:tgtEl>
                                      </p:cBhvr>
                                    </p:animEffect>
                                  </p:childTnLst>
                                </p:cTn>
                              </p:par>
                              <p:par>
                                <p:cTn id="70" presetID="10" presetClass="exit" presetSubtype="0" fill="hold" grpId="0" nodeType="withEffect">
                                  <p:stCondLst>
                                    <p:cond delay="0"/>
                                  </p:stCondLst>
                                  <p:childTnLst>
                                    <p:animEffect transition="out" filter="fade">
                                      <p:cBhvr>
                                        <p:cTn id="71" dur="1000"/>
                                        <p:tgtEl>
                                          <p:spTgt spid="36"/>
                                        </p:tgtEl>
                                      </p:cBhvr>
                                    </p:animEffect>
                                    <p:set>
                                      <p:cBhvr>
                                        <p:cTn id="72" dur="1" fill="hold">
                                          <p:stCondLst>
                                            <p:cond delay="999"/>
                                          </p:stCondLst>
                                        </p:cTn>
                                        <p:tgtEl>
                                          <p:spTgt spid="36"/>
                                        </p:tgtEl>
                                        <p:attrNameLst>
                                          <p:attrName>style.visibility</p:attrName>
                                        </p:attrNameLst>
                                      </p:cBhvr>
                                      <p:to>
                                        <p:strVal val="hidden"/>
                                      </p:to>
                                    </p:set>
                                  </p:childTnLst>
                                </p:cTn>
                              </p:par>
                              <p:par>
                                <p:cTn id="73" presetID="22" presetClass="entr" presetSubtype="2" fill="hold" grpId="0" nodeType="withEffect">
                                  <p:stCondLst>
                                    <p:cond delay="0"/>
                                  </p:stCondLst>
                                  <p:childTnLst>
                                    <p:set>
                                      <p:cBhvr>
                                        <p:cTn id="74" dur="1" fill="hold">
                                          <p:stCondLst>
                                            <p:cond delay="0"/>
                                          </p:stCondLst>
                                        </p:cTn>
                                        <p:tgtEl>
                                          <p:spTgt spid="285711"/>
                                        </p:tgtEl>
                                        <p:attrNameLst>
                                          <p:attrName>style.visibility</p:attrName>
                                        </p:attrNameLst>
                                      </p:cBhvr>
                                      <p:to>
                                        <p:strVal val="visible"/>
                                      </p:to>
                                    </p:set>
                                    <p:animEffect transition="in" filter="wipe(right)">
                                      <p:cBhvr>
                                        <p:cTn id="75" dur="1000"/>
                                        <p:tgtEl>
                                          <p:spTgt spid="285711"/>
                                        </p:tgtEl>
                                      </p:cBhvr>
                                    </p:animEffect>
                                  </p:childTnLst>
                                </p:cTn>
                              </p:par>
                            </p:childTnLst>
                          </p:cTn>
                        </p:par>
                        <p:par>
                          <p:cTn id="76" fill="hold">
                            <p:stCondLst>
                              <p:cond delay="1000"/>
                            </p:stCondLst>
                            <p:childTnLst>
                              <p:par>
                                <p:cTn id="77" presetID="22" presetClass="entr" presetSubtype="8"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wipe(left)">
                                      <p:cBhvr>
                                        <p:cTn id="79" dur="1000"/>
                                        <p:tgtEl>
                                          <p:spTgt spid="87"/>
                                        </p:tgtEl>
                                      </p:cBhvr>
                                    </p:animEffect>
                                  </p:childTnLst>
                                </p:cTn>
                              </p:par>
                              <p:par>
                                <p:cTn id="80" presetID="1" presetClass="exit" presetSubtype="0" fill="hold" grpId="1" nodeType="withEffect">
                                  <p:stCondLst>
                                    <p:cond delay="0"/>
                                  </p:stCondLst>
                                  <p:childTnLst>
                                    <p:set>
                                      <p:cBhvr>
                                        <p:cTn id="81" dur="1" fill="hold">
                                          <p:stCondLst>
                                            <p:cond delay="0"/>
                                          </p:stCondLst>
                                        </p:cTn>
                                        <p:tgtEl>
                                          <p:spTgt spid="86"/>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childTnLst>
                                </p:cTn>
                              </p:par>
                              <p:par>
                                <p:cTn id="90" presetID="10" presetClass="exit" presetSubtype="0" fill="hold" grpId="1" nodeType="withEffect">
                                  <p:stCondLst>
                                    <p:cond delay="0"/>
                                  </p:stCondLst>
                                  <p:childTnLst>
                                    <p:animEffect transition="out" filter="fade">
                                      <p:cBhvr>
                                        <p:cTn id="91" dur="1000"/>
                                        <p:tgtEl>
                                          <p:spTgt spid="37"/>
                                        </p:tgtEl>
                                      </p:cBhvr>
                                    </p:animEffect>
                                    <p:set>
                                      <p:cBhvr>
                                        <p:cTn id="92" dur="1" fill="hold">
                                          <p:stCondLst>
                                            <p:cond delay="999"/>
                                          </p:stCondLst>
                                        </p:cTn>
                                        <p:tgtEl>
                                          <p:spTgt spid="37"/>
                                        </p:tgtEl>
                                        <p:attrNameLst>
                                          <p:attrName>style.visibility</p:attrName>
                                        </p:attrNameLst>
                                      </p:cBhvr>
                                      <p:to>
                                        <p:strVal val="hidden"/>
                                      </p:to>
                                    </p:set>
                                  </p:childTnLst>
                                </p:cTn>
                              </p:par>
                              <p:par>
                                <p:cTn id="93" presetID="22" presetClass="entr" presetSubtype="8" fill="hold" grpId="0" nodeType="withEffect">
                                  <p:stCondLst>
                                    <p:cond delay="0"/>
                                  </p:stCondLst>
                                  <p:childTnLst>
                                    <p:set>
                                      <p:cBhvr>
                                        <p:cTn id="94" dur="1" fill="hold">
                                          <p:stCondLst>
                                            <p:cond delay="0"/>
                                          </p:stCondLst>
                                        </p:cTn>
                                        <p:tgtEl>
                                          <p:spTgt spid="285712"/>
                                        </p:tgtEl>
                                        <p:attrNameLst>
                                          <p:attrName>style.visibility</p:attrName>
                                        </p:attrNameLst>
                                      </p:cBhvr>
                                      <p:to>
                                        <p:strVal val="visible"/>
                                      </p:to>
                                    </p:set>
                                    <p:animEffect transition="in" filter="wipe(left)">
                                      <p:cBhvr>
                                        <p:cTn id="95" dur="1000"/>
                                        <p:tgtEl>
                                          <p:spTgt spid="285712"/>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88"/>
                                        </p:tgtEl>
                                        <p:attrNameLst>
                                          <p:attrName>style.visibility</p:attrName>
                                        </p:attrNameLst>
                                      </p:cBhvr>
                                      <p:to>
                                        <p:strVal val="visible"/>
                                      </p:to>
                                    </p:set>
                                    <p:animEffect transition="in" filter="wipe(left)">
                                      <p:cBhvr>
                                        <p:cTn id="99" dur="1000"/>
                                        <p:tgtEl>
                                          <p:spTgt spid="88"/>
                                        </p:tgtEl>
                                      </p:cBhvr>
                                    </p:animEffect>
                                  </p:childTnLst>
                                </p:cTn>
                              </p:par>
                              <p:par>
                                <p:cTn id="100" presetID="1" presetClass="exit" presetSubtype="0" fill="hold" grpId="1" nodeType="withEffect">
                                  <p:stCondLst>
                                    <p:cond delay="0"/>
                                  </p:stCondLst>
                                  <p:childTnLst>
                                    <p:set>
                                      <p:cBhvr>
                                        <p:cTn id="101" dur="1" fill="hold">
                                          <p:stCondLst>
                                            <p:cond delay="0"/>
                                          </p:stCondLst>
                                        </p:cTn>
                                        <p:tgtEl>
                                          <p:spTgt spid="87"/>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59"/>
                                        </p:tgtEl>
                                        <p:attrNameLst>
                                          <p:attrName>style.visibility</p:attrName>
                                        </p:attrNameLst>
                                      </p:cBhvr>
                                      <p:to>
                                        <p:strVal val="visible"/>
                                      </p:to>
                                    </p:set>
                                    <p:animEffect transition="in" filter="fade">
                                      <p:cBhvr>
                                        <p:cTn id="106" dur="1000"/>
                                        <p:tgtEl>
                                          <p:spTgt spid="59"/>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fade">
                                      <p:cBhvr>
                                        <p:cTn id="109" dur="1000"/>
                                        <p:tgtEl>
                                          <p:spTgt spid="39"/>
                                        </p:tgtEl>
                                      </p:cBhvr>
                                    </p:animEffect>
                                  </p:childTnLst>
                                </p:cTn>
                              </p:par>
                              <p:par>
                                <p:cTn id="110" presetID="10" presetClass="exit" presetSubtype="0" fill="hold" grpId="1" nodeType="withEffect">
                                  <p:stCondLst>
                                    <p:cond delay="0"/>
                                  </p:stCondLst>
                                  <p:childTnLst>
                                    <p:animEffect transition="out" filter="fade">
                                      <p:cBhvr>
                                        <p:cTn id="111" dur="1000"/>
                                        <p:tgtEl>
                                          <p:spTgt spid="38"/>
                                        </p:tgtEl>
                                      </p:cBhvr>
                                    </p:animEffect>
                                    <p:set>
                                      <p:cBhvr>
                                        <p:cTn id="112" dur="1" fill="hold">
                                          <p:stCondLst>
                                            <p:cond delay="999"/>
                                          </p:stCondLst>
                                        </p:cTn>
                                        <p:tgtEl>
                                          <p:spTgt spid="38"/>
                                        </p:tgtEl>
                                        <p:attrNameLst>
                                          <p:attrName>style.visibility</p:attrName>
                                        </p:attrNameLst>
                                      </p:cBhvr>
                                      <p:to>
                                        <p:strVal val="hidden"/>
                                      </p:to>
                                    </p:set>
                                  </p:childTnLst>
                                </p:cTn>
                              </p:par>
                              <p:par>
                                <p:cTn id="113" presetID="22" presetClass="entr" presetSubtype="2" fill="hold" grpId="0" nodeType="withEffect">
                                  <p:stCondLst>
                                    <p:cond delay="0"/>
                                  </p:stCondLst>
                                  <p:childTnLst>
                                    <p:set>
                                      <p:cBhvr>
                                        <p:cTn id="114" dur="1" fill="hold">
                                          <p:stCondLst>
                                            <p:cond delay="0"/>
                                          </p:stCondLst>
                                        </p:cTn>
                                        <p:tgtEl>
                                          <p:spTgt spid="285719"/>
                                        </p:tgtEl>
                                        <p:attrNameLst>
                                          <p:attrName>style.visibility</p:attrName>
                                        </p:attrNameLst>
                                      </p:cBhvr>
                                      <p:to>
                                        <p:strVal val="visible"/>
                                      </p:to>
                                    </p:set>
                                    <p:animEffect transition="in" filter="wipe(right)">
                                      <p:cBhvr>
                                        <p:cTn id="115" dur="1000"/>
                                        <p:tgtEl>
                                          <p:spTgt spid="285719"/>
                                        </p:tgtEl>
                                      </p:cBhvr>
                                    </p:animEffect>
                                  </p:childTnLst>
                                </p:cTn>
                              </p:par>
                            </p:childTnLst>
                          </p:cTn>
                        </p:par>
                        <p:par>
                          <p:cTn id="116" fill="hold">
                            <p:stCondLst>
                              <p:cond delay="1000"/>
                            </p:stCondLst>
                            <p:childTnLst>
                              <p:par>
                                <p:cTn id="117" presetID="22" presetClass="entr" presetSubtype="8" fill="hold" grpId="0" nodeType="afterEffect">
                                  <p:stCondLst>
                                    <p:cond delay="0"/>
                                  </p:stCondLst>
                                  <p:childTnLst>
                                    <p:set>
                                      <p:cBhvr>
                                        <p:cTn id="118" dur="1" fill="hold">
                                          <p:stCondLst>
                                            <p:cond delay="0"/>
                                          </p:stCondLst>
                                        </p:cTn>
                                        <p:tgtEl>
                                          <p:spTgt spid="89"/>
                                        </p:tgtEl>
                                        <p:attrNameLst>
                                          <p:attrName>style.visibility</p:attrName>
                                        </p:attrNameLst>
                                      </p:cBhvr>
                                      <p:to>
                                        <p:strVal val="visible"/>
                                      </p:to>
                                    </p:set>
                                    <p:animEffect transition="in" filter="wipe(left)">
                                      <p:cBhvr>
                                        <p:cTn id="119" dur="1000"/>
                                        <p:tgtEl>
                                          <p:spTgt spid="89"/>
                                        </p:tgtEl>
                                      </p:cBhvr>
                                    </p:animEffect>
                                  </p:childTnLst>
                                </p:cTn>
                              </p:par>
                              <p:par>
                                <p:cTn id="120" presetID="1" presetClass="exit" presetSubtype="0" fill="hold" grpId="1" nodeType="withEffect">
                                  <p:stCondLst>
                                    <p:cond delay="0"/>
                                  </p:stCondLst>
                                  <p:childTnLst>
                                    <p:set>
                                      <p:cBhvr>
                                        <p:cTn id="121" dur="1" fill="hold">
                                          <p:stCondLst>
                                            <p:cond delay="0"/>
                                          </p:stCondLst>
                                        </p:cTn>
                                        <p:tgtEl>
                                          <p:spTgt spid="88"/>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60"/>
                                        </p:tgtEl>
                                        <p:attrNameLst>
                                          <p:attrName>style.visibility</p:attrName>
                                        </p:attrNameLst>
                                      </p:cBhvr>
                                      <p:to>
                                        <p:strVal val="visible"/>
                                      </p:to>
                                    </p:set>
                                    <p:animEffect transition="in" filter="fade">
                                      <p:cBhvr>
                                        <p:cTn id="126" dur="1000"/>
                                        <p:tgtEl>
                                          <p:spTgt spid="60"/>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40"/>
                                        </p:tgtEl>
                                        <p:attrNameLst>
                                          <p:attrName>style.visibility</p:attrName>
                                        </p:attrNameLst>
                                      </p:cBhvr>
                                      <p:to>
                                        <p:strVal val="visible"/>
                                      </p:to>
                                    </p:set>
                                    <p:animEffect transition="in" filter="fade">
                                      <p:cBhvr>
                                        <p:cTn id="129" dur="1000"/>
                                        <p:tgtEl>
                                          <p:spTgt spid="40"/>
                                        </p:tgtEl>
                                      </p:cBhvr>
                                    </p:animEffect>
                                  </p:childTnLst>
                                </p:cTn>
                              </p:par>
                              <p:par>
                                <p:cTn id="130" presetID="10" presetClass="exit" presetSubtype="0" fill="hold" grpId="1" nodeType="withEffect">
                                  <p:stCondLst>
                                    <p:cond delay="0"/>
                                  </p:stCondLst>
                                  <p:childTnLst>
                                    <p:animEffect transition="out" filter="fade">
                                      <p:cBhvr>
                                        <p:cTn id="131" dur="1000"/>
                                        <p:tgtEl>
                                          <p:spTgt spid="39"/>
                                        </p:tgtEl>
                                      </p:cBhvr>
                                    </p:animEffect>
                                    <p:set>
                                      <p:cBhvr>
                                        <p:cTn id="132" dur="1" fill="hold">
                                          <p:stCondLst>
                                            <p:cond delay="999"/>
                                          </p:stCondLst>
                                        </p:cTn>
                                        <p:tgtEl>
                                          <p:spTgt spid="39"/>
                                        </p:tgtEl>
                                        <p:attrNameLst>
                                          <p:attrName>style.visibility</p:attrName>
                                        </p:attrNameLst>
                                      </p:cBhvr>
                                      <p:to>
                                        <p:strVal val="hidden"/>
                                      </p:to>
                                    </p:set>
                                  </p:childTnLst>
                                </p:cTn>
                              </p:par>
                              <p:par>
                                <p:cTn id="133" presetID="22" presetClass="entr" presetSubtype="2" fill="hold" grpId="0" nodeType="withEffect">
                                  <p:stCondLst>
                                    <p:cond delay="0"/>
                                  </p:stCondLst>
                                  <p:childTnLst>
                                    <p:set>
                                      <p:cBhvr>
                                        <p:cTn id="134" dur="1" fill="hold">
                                          <p:stCondLst>
                                            <p:cond delay="0"/>
                                          </p:stCondLst>
                                        </p:cTn>
                                        <p:tgtEl>
                                          <p:spTgt spid="47"/>
                                        </p:tgtEl>
                                        <p:attrNameLst>
                                          <p:attrName>style.visibility</p:attrName>
                                        </p:attrNameLst>
                                      </p:cBhvr>
                                      <p:to>
                                        <p:strVal val="visible"/>
                                      </p:to>
                                    </p:set>
                                    <p:animEffect transition="in" filter="wipe(right)">
                                      <p:cBhvr>
                                        <p:cTn id="135" dur="1000"/>
                                        <p:tgtEl>
                                          <p:spTgt spid="47"/>
                                        </p:tgtEl>
                                      </p:cBhvr>
                                    </p:animEffect>
                                  </p:childTnLst>
                                </p:cTn>
                              </p:par>
                            </p:childTnLst>
                          </p:cTn>
                        </p:par>
                        <p:par>
                          <p:cTn id="136" fill="hold">
                            <p:stCondLst>
                              <p:cond delay="1000"/>
                            </p:stCondLst>
                            <p:childTnLst>
                              <p:par>
                                <p:cTn id="137" presetID="22" presetClass="entr" presetSubtype="8" fill="hold" grpId="0" nodeType="afterEffect">
                                  <p:stCondLst>
                                    <p:cond delay="0"/>
                                  </p:stCondLst>
                                  <p:childTnLst>
                                    <p:set>
                                      <p:cBhvr>
                                        <p:cTn id="138" dur="1" fill="hold">
                                          <p:stCondLst>
                                            <p:cond delay="0"/>
                                          </p:stCondLst>
                                        </p:cTn>
                                        <p:tgtEl>
                                          <p:spTgt spid="90"/>
                                        </p:tgtEl>
                                        <p:attrNameLst>
                                          <p:attrName>style.visibility</p:attrName>
                                        </p:attrNameLst>
                                      </p:cBhvr>
                                      <p:to>
                                        <p:strVal val="visible"/>
                                      </p:to>
                                    </p:set>
                                    <p:animEffect transition="in" filter="wipe(left)">
                                      <p:cBhvr>
                                        <p:cTn id="139" dur="1000"/>
                                        <p:tgtEl>
                                          <p:spTgt spid="90"/>
                                        </p:tgtEl>
                                      </p:cBhvr>
                                    </p:animEffect>
                                  </p:childTnLst>
                                </p:cTn>
                              </p:par>
                              <p:par>
                                <p:cTn id="140" presetID="1" presetClass="exit" presetSubtype="0" fill="hold" grpId="1" nodeType="withEffect">
                                  <p:stCondLst>
                                    <p:cond delay="0"/>
                                  </p:stCondLst>
                                  <p:childTnLst>
                                    <p:set>
                                      <p:cBhvr>
                                        <p:cTn id="141" dur="1" fill="hold">
                                          <p:stCondLst>
                                            <p:cond delay="0"/>
                                          </p:stCondLst>
                                        </p:cTn>
                                        <p:tgtEl>
                                          <p:spTgt spid="89"/>
                                        </p:tgtEl>
                                        <p:attrNameLst>
                                          <p:attrName>style.visibility</p:attrName>
                                        </p:attrNameLst>
                                      </p:cBhvr>
                                      <p:to>
                                        <p:strVal val="hidden"/>
                                      </p:to>
                                    </p:set>
                                  </p:childTnLst>
                                </p:cTn>
                              </p:par>
                              <p:par>
                                <p:cTn id="142" presetID="22" presetClass="entr" presetSubtype="8" fill="hold" grpId="0" nodeType="withEffect">
                                  <p:stCondLst>
                                    <p:cond delay="0"/>
                                  </p:stCondLst>
                                  <p:childTnLst>
                                    <p:set>
                                      <p:cBhvr>
                                        <p:cTn id="143" dur="1" fill="hold">
                                          <p:stCondLst>
                                            <p:cond delay="0"/>
                                          </p:stCondLst>
                                        </p:cTn>
                                        <p:tgtEl>
                                          <p:spTgt spid="48"/>
                                        </p:tgtEl>
                                        <p:attrNameLst>
                                          <p:attrName>style.visibility</p:attrName>
                                        </p:attrNameLst>
                                      </p:cBhvr>
                                      <p:to>
                                        <p:strVal val="visible"/>
                                      </p:to>
                                    </p:set>
                                    <p:animEffect transition="in" filter="wipe(left)">
                                      <p:cBhvr>
                                        <p:cTn id="144" dur="1000"/>
                                        <p:tgtEl>
                                          <p:spTgt spid="48"/>
                                        </p:tgtEl>
                                      </p:cBhvr>
                                    </p:animEffect>
                                  </p:childTnLst>
                                </p:cTn>
                              </p:par>
                            </p:childTnLst>
                          </p:cTn>
                        </p:par>
                        <p:par>
                          <p:cTn id="145" fill="hold">
                            <p:stCondLst>
                              <p:cond delay="2000"/>
                            </p:stCondLst>
                            <p:childTnLst>
                              <p:par>
                                <p:cTn id="146" presetID="10" presetClass="entr" presetSubtype="0" fill="hold" grpId="0" nodeType="afterEffect">
                                  <p:stCondLst>
                                    <p:cond delay="0"/>
                                  </p:stCondLst>
                                  <p:childTnLst>
                                    <p:set>
                                      <p:cBhvr>
                                        <p:cTn id="147" dur="1" fill="hold">
                                          <p:stCondLst>
                                            <p:cond delay="0"/>
                                          </p:stCondLst>
                                        </p:cTn>
                                        <p:tgtEl>
                                          <p:spTgt spid="62"/>
                                        </p:tgtEl>
                                        <p:attrNameLst>
                                          <p:attrName>style.visibility</p:attrName>
                                        </p:attrNameLst>
                                      </p:cBhvr>
                                      <p:to>
                                        <p:strVal val="visible"/>
                                      </p:to>
                                    </p:set>
                                    <p:animEffect transition="in" filter="fade">
                                      <p:cBhvr>
                                        <p:cTn id="148" dur="1000"/>
                                        <p:tgtEl>
                                          <p:spTgt spid="62"/>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Effect transition="in" filter="fade">
                                      <p:cBhvr>
                                        <p:cTn id="151" dur="1000"/>
                                        <p:tgtEl>
                                          <p:spTgt spid="41"/>
                                        </p:tgtEl>
                                      </p:cBhvr>
                                    </p:animEffect>
                                  </p:childTnLst>
                                </p:cTn>
                              </p:par>
                              <p:par>
                                <p:cTn id="152" presetID="10" presetClass="exit" presetSubtype="0" fill="hold" grpId="1" nodeType="withEffect">
                                  <p:stCondLst>
                                    <p:cond delay="0"/>
                                  </p:stCondLst>
                                  <p:childTnLst>
                                    <p:animEffect transition="out" filter="fade">
                                      <p:cBhvr>
                                        <p:cTn id="153" dur="1000"/>
                                        <p:tgtEl>
                                          <p:spTgt spid="40"/>
                                        </p:tgtEl>
                                      </p:cBhvr>
                                    </p:animEffect>
                                    <p:set>
                                      <p:cBhvr>
                                        <p:cTn id="154" dur="1" fill="hold">
                                          <p:stCondLst>
                                            <p:cond delay="999"/>
                                          </p:stCondLst>
                                        </p:cTn>
                                        <p:tgtEl>
                                          <p:spTgt spid="40"/>
                                        </p:tgtEl>
                                        <p:attrNameLst>
                                          <p:attrName>style.visibility</p:attrName>
                                        </p:attrNameLst>
                                      </p:cBhvr>
                                      <p:to>
                                        <p:strVal val="hidden"/>
                                      </p:to>
                                    </p:set>
                                  </p:childTnLst>
                                </p:cTn>
                              </p:par>
                            </p:childTnLst>
                          </p:cTn>
                        </p:par>
                        <p:par>
                          <p:cTn id="155" fill="hold">
                            <p:stCondLst>
                              <p:cond delay="3000"/>
                            </p:stCondLst>
                            <p:childTnLst>
                              <p:par>
                                <p:cTn id="156" presetID="22" presetClass="entr" presetSubtype="8" fill="hold" grpId="0" nodeType="afterEffect">
                                  <p:stCondLst>
                                    <p:cond delay="0"/>
                                  </p:stCondLst>
                                  <p:childTnLst>
                                    <p:set>
                                      <p:cBhvr>
                                        <p:cTn id="157" dur="1" fill="hold">
                                          <p:stCondLst>
                                            <p:cond delay="0"/>
                                          </p:stCondLst>
                                        </p:cTn>
                                        <p:tgtEl>
                                          <p:spTgt spid="91"/>
                                        </p:tgtEl>
                                        <p:attrNameLst>
                                          <p:attrName>style.visibility</p:attrName>
                                        </p:attrNameLst>
                                      </p:cBhvr>
                                      <p:to>
                                        <p:strVal val="visible"/>
                                      </p:to>
                                    </p:set>
                                    <p:animEffect transition="in" filter="wipe(left)">
                                      <p:cBhvr>
                                        <p:cTn id="158" dur="1000"/>
                                        <p:tgtEl>
                                          <p:spTgt spid="91"/>
                                        </p:tgtEl>
                                      </p:cBhvr>
                                    </p:animEffect>
                                  </p:childTnLst>
                                </p:cTn>
                              </p:par>
                              <p:par>
                                <p:cTn id="159" presetID="1" presetClass="exit" presetSubtype="0" fill="hold" grpId="1" nodeType="withEffect">
                                  <p:stCondLst>
                                    <p:cond delay="0"/>
                                  </p:stCondLst>
                                  <p:childTnLst>
                                    <p:set>
                                      <p:cBhvr>
                                        <p:cTn id="160" dur="1" fill="hold">
                                          <p:stCondLst>
                                            <p:cond delay="0"/>
                                          </p:stCondLst>
                                        </p:cTn>
                                        <p:tgtEl>
                                          <p:spTgt spid="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99682" grpId="0" animBg="1"/>
      <p:bldP spid="199683" grpId="0" animBg="1"/>
      <p:bldP spid="199685" grpId="0"/>
      <p:bldP spid="285711" grpId="0" animBg="1"/>
      <p:bldP spid="285712" grpId="0" animBg="1"/>
      <p:bldP spid="285719" grpId="0" animBg="1"/>
      <p:bldP spid="199713" grpId="0"/>
      <p:bldP spid="57" grpId="0" animBg="1"/>
      <p:bldP spid="58" grpId="0" animBg="1"/>
      <p:bldP spid="59" grpId="0" animBg="1"/>
      <p:bldP spid="60" grpId="0" animBg="1"/>
      <p:bldP spid="62" grpId="0" animBg="1"/>
      <p:bldP spid="36" grpId="0" animBg="1"/>
      <p:bldP spid="37" grpId="0" animBg="1"/>
      <p:bldP spid="37" grpId="1" animBg="1"/>
      <p:bldP spid="38" grpId="0" animBg="1"/>
      <p:bldP spid="38" grpId="1" animBg="1"/>
      <p:bldP spid="39" grpId="0" animBg="1"/>
      <p:bldP spid="39" grpId="1" animBg="1"/>
      <p:bldP spid="40" grpId="0" animBg="1"/>
      <p:bldP spid="40" grpId="1" animBg="1"/>
      <p:bldP spid="41" grpId="0" animBg="1"/>
      <p:bldP spid="86" grpId="0"/>
      <p:bldP spid="86" grpId="1"/>
      <p:bldP spid="87" grpId="0"/>
      <p:bldP spid="87" grpId="1"/>
      <p:bldP spid="88" grpId="0"/>
      <p:bldP spid="88" grpId="1"/>
      <p:bldP spid="89" grpId="0"/>
      <p:bldP spid="89" grpId="1"/>
      <p:bldP spid="90" grpId="0"/>
      <p:bldP spid="90" grpId="1"/>
      <p:bldP spid="91" grpId="0"/>
      <p:bldP spid="47" grpId="0" animBg="1"/>
      <p:bldP spid="4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7"/>
          <p:cNvGrpSpPr/>
          <p:nvPr/>
        </p:nvGrpSpPr>
        <p:grpSpPr>
          <a:xfrm>
            <a:off x="7010400" y="3124200"/>
            <a:ext cx="1088976" cy="315779"/>
            <a:chOff x="-1676400" y="2971800"/>
            <a:chExt cx="1393776" cy="544379"/>
          </a:xfrm>
        </p:grpSpPr>
        <p:cxnSp>
          <p:nvCxnSpPr>
            <p:cNvPr id="89" name="Straight Connector 88"/>
            <p:cNvCxnSpPr/>
            <p:nvPr/>
          </p:nvCxnSpPr>
          <p:spPr bwMode="auto">
            <a:xfrm>
              <a:off x="-1447800" y="3200400"/>
              <a:ext cx="1165176" cy="162206"/>
            </a:xfrm>
            <a:prstGeom prst="line">
              <a:avLst/>
            </a:prstGeom>
            <a:ln>
              <a:solidFill>
                <a:schemeClr val="accent5"/>
              </a:solidFill>
              <a:headEnd type="none" w="med" len="med"/>
              <a:tailEnd type="none" w="med" len="med"/>
            </a:ln>
            <a:effectLst>
              <a:glow rad="139700">
                <a:schemeClr val="accent5">
                  <a:satMod val="175000"/>
                  <a:alpha val="40000"/>
                </a:schemeClr>
              </a:glow>
            </a:effectLst>
          </p:spPr>
          <p:style>
            <a:lnRef idx="1">
              <a:schemeClr val="accent6"/>
            </a:lnRef>
            <a:fillRef idx="3">
              <a:schemeClr val="accent6"/>
            </a:fillRef>
            <a:effectRef idx="2">
              <a:schemeClr val="accent6"/>
            </a:effectRef>
            <a:fontRef idx="minor">
              <a:schemeClr val="lt1"/>
            </a:fontRef>
          </p:style>
        </p:cxnSp>
        <p:pic>
          <p:nvPicPr>
            <p:cNvPr id="90" name="Picture 89" descr="cd or DVD.png"/>
            <p:cNvPicPr>
              <a:picLocks noChangeAspect="1"/>
            </p:cNvPicPr>
            <p:nvPr/>
          </p:nvPicPr>
          <p:blipFill>
            <a:blip r:embed="rId3" cstate="print"/>
            <a:stretch>
              <a:fillRect/>
            </a:stretch>
          </p:blipFill>
          <p:spPr>
            <a:xfrm>
              <a:off x="-1676400" y="2971800"/>
              <a:ext cx="515514" cy="544379"/>
            </a:xfrm>
            <a:prstGeom prst="rect">
              <a:avLst/>
            </a:prstGeom>
            <a:effectLst>
              <a:outerShdw blurRad="63500" sx="102000" sy="102000" algn="ctr" rotWithShape="0">
                <a:prstClr val="black">
                  <a:alpha val="40000"/>
                </a:prstClr>
              </a:outerShdw>
            </a:effectLst>
            <a:scene3d>
              <a:camera prst="perspectiveContrastingRightFacing"/>
              <a:lightRig rig="threePt" dir="t"/>
            </a:scene3d>
          </p:spPr>
        </p:pic>
      </p:grpSp>
      <p:grpSp>
        <p:nvGrpSpPr>
          <p:cNvPr id="4" name="Group 84"/>
          <p:cNvGrpSpPr/>
          <p:nvPr/>
        </p:nvGrpSpPr>
        <p:grpSpPr>
          <a:xfrm>
            <a:off x="8077200" y="2743200"/>
            <a:ext cx="685800" cy="356853"/>
            <a:chOff x="2590800" y="2895600"/>
            <a:chExt cx="1223763" cy="585453"/>
          </a:xfrm>
        </p:grpSpPr>
        <p:cxnSp>
          <p:nvCxnSpPr>
            <p:cNvPr id="86" name="Straight Connector 85"/>
            <p:cNvCxnSpPr/>
            <p:nvPr/>
          </p:nvCxnSpPr>
          <p:spPr bwMode="auto">
            <a:xfrm flipV="1">
              <a:off x="2590800" y="3124200"/>
              <a:ext cx="919875" cy="356853"/>
            </a:xfrm>
            <a:prstGeom prst="line">
              <a:avLst/>
            </a:prstGeom>
            <a:ln>
              <a:solidFill>
                <a:schemeClr val="accent5"/>
              </a:solidFill>
              <a:headEnd type="none" w="med" len="med"/>
              <a:tailEnd type="none" w="med" len="med"/>
            </a:ln>
            <a:effectLst>
              <a:glow rad="139700">
                <a:schemeClr val="accent5">
                  <a:satMod val="175000"/>
                  <a:alpha val="40000"/>
                </a:schemeClr>
              </a:glow>
            </a:effectLst>
          </p:spPr>
          <p:style>
            <a:lnRef idx="1">
              <a:schemeClr val="accent6"/>
            </a:lnRef>
            <a:fillRef idx="3">
              <a:schemeClr val="accent6"/>
            </a:fillRef>
            <a:effectRef idx="2">
              <a:schemeClr val="accent6"/>
            </a:effectRef>
            <a:fontRef idx="minor">
              <a:schemeClr val="lt1"/>
            </a:fontRef>
          </p:style>
        </p:cxnSp>
        <p:pic>
          <p:nvPicPr>
            <p:cNvPr id="87" name="Picture 86" descr="Asus_Ultra Mobile PC angle.png"/>
            <p:cNvPicPr>
              <a:picLocks noChangeAspect="1"/>
            </p:cNvPicPr>
            <p:nvPr/>
          </p:nvPicPr>
          <p:blipFill>
            <a:blip r:embed="rId4" cstate="print"/>
            <a:stretch>
              <a:fillRect/>
            </a:stretch>
          </p:blipFill>
          <p:spPr>
            <a:xfrm>
              <a:off x="3048000" y="2895600"/>
              <a:ext cx="766563" cy="446066"/>
            </a:xfrm>
            <a:prstGeom prst="rect">
              <a:avLst/>
            </a:prstGeom>
            <a:effectLst>
              <a:outerShdw blurRad="63500" sx="102000" sy="102000" algn="ctr" rotWithShape="0">
                <a:prstClr val="black">
                  <a:alpha val="40000"/>
                </a:prstClr>
              </a:outerShdw>
            </a:effectLst>
          </p:spPr>
        </p:pic>
      </p:grpSp>
      <p:grpSp>
        <p:nvGrpSpPr>
          <p:cNvPr id="10" name="Group 75"/>
          <p:cNvGrpSpPr/>
          <p:nvPr/>
        </p:nvGrpSpPr>
        <p:grpSpPr>
          <a:xfrm>
            <a:off x="5715000" y="3352800"/>
            <a:ext cx="692188" cy="609600"/>
            <a:chOff x="734075" y="3642524"/>
            <a:chExt cx="1073188" cy="896751"/>
          </a:xfrm>
        </p:grpSpPr>
        <p:cxnSp>
          <p:nvCxnSpPr>
            <p:cNvPr id="77" name="Straight Connector 76"/>
            <p:cNvCxnSpPr/>
            <p:nvPr/>
          </p:nvCxnSpPr>
          <p:spPr bwMode="auto">
            <a:xfrm flipV="1">
              <a:off x="1040700" y="3642524"/>
              <a:ext cx="766563" cy="690727"/>
            </a:xfrm>
            <a:prstGeom prst="line">
              <a:avLst/>
            </a:prstGeom>
            <a:ln>
              <a:solidFill>
                <a:schemeClr val="accent5"/>
              </a:solidFill>
              <a:headEnd type="none" w="med" len="med"/>
              <a:tailEnd type="none" w="med" len="med"/>
            </a:ln>
            <a:effectLst>
              <a:glow rad="139700">
                <a:schemeClr val="accent5">
                  <a:satMod val="175000"/>
                  <a:alpha val="40000"/>
                </a:schemeClr>
              </a:glow>
            </a:effectLst>
          </p:spPr>
          <p:style>
            <a:lnRef idx="1">
              <a:schemeClr val="accent6"/>
            </a:lnRef>
            <a:fillRef idx="3">
              <a:schemeClr val="accent6"/>
            </a:fillRef>
            <a:effectRef idx="2">
              <a:schemeClr val="accent6"/>
            </a:effectRef>
            <a:fontRef idx="minor">
              <a:schemeClr val="lt1"/>
            </a:fontRef>
          </p:style>
        </p:cxnSp>
        <p:pic>
          <p:nvPicPr>
            <p:cNvPr id="78" name="Picture 77" descr="256MB HP Drive Key II.png"/>
            <p:cNvPicPr>
              <a:picLocks noChangeAspect="1"/>
            </p:cNvPicPr>
            <p:nvPr/>
          </p:nvPicPr>
          <p:blipFill>
            <a:blip r:embed="rId5" cstate="print"/>
            <a:stretch>
              <a:fillRect/>
            </a:stretch>
          </p:blipFill>
          <p:spPr>
            <a:xfrm>
              <a:off x="734075" y="4273663"/>
              <a:ext cx="408025" cy="265612"/>
            </a:xfrm>
            <a:prstGeom prst="rect">
              <a:avLst/>
            </a:prstGeom>
            <a:effectLst>
              <a:outerShdw blurRad="63500" sx="102000" sy="102000" algn="ctr" rotWithShape="0">
                <a:prstClr val="black">
                  <a:alpha val="40000"/>
                </a:prstClr>
              </a:outerShdw>
            </a:effectLst>
          </p:spPr>
        </p:pic>
      </p:grpSp>
      <p:grpSp>
        <p:nvGrpSpPr>
          <p:cNvPr id="11" name="Group 78"/>
          <p:cNvGrpSpPr/>
          <p:nvPr/>
        </p:nvGrpSpPr>
        <p:grpSpPr>
          <a:xfrm>
            <a:off x="7772400" y="3352800"/>
            <a:ext cx="550283" cy="533400"/>
            <a:chOff x="2144551" y="3642524"/>
            <a:chExt cx="1007483" cy="958592"/>
          </a:xfrm>
        </p:grpSpPr>
        <p:cxnSp>
          <p:nvCxnSpPr>
            <p:cNvPr id="80" name="Straight Connector 79"/>
            <p:cNvCxnSpPr/>
            <p:nvPr/>
          </p:nvCxnSpPr>
          <p:spPr bwMode="auto">
            <a:xfrm>
              <a:off x="2144551" y="3642524"/>
              <a:ext cx="735900" cy="746147"/>
            </a:xfrm>
            <a:prstGeom prst="line">
              <a:avLst/>
            </a:prstGeom>
            <a:ln>
              <a:solidFill>
                <a:schemeClr val="accent5"/>
              </a:solidFill>
              <a:headEnd type="none" w="med" len="med"/>
              <a:tailEnd type="none" w="med" len="med"/>
            </a:ln>
            <a:effectLst>
              <a:glow rad="139700">
                <a:schemeClr val="accent5">
                  <a:satMod val="175000"/>
                  <a:alpha val="40000"/>
                </a:schemeClr>
              </a:glow>
            </a:effectLst>
          </p:spPr>
          <p:style>
            <a:lnRef idx="1">
              <a:schemeClr val="accent6"/>
            </a:lnRef>
            <a:fillRef idx="3">
              <a:schemeClr val="accent6"/>
            </a:fillRef>
            <a:effectRef idx="2">
              <a:schemeClr val="accent6"/>
            </a:effectRef>
            <a:fontRef idx="minor">
              <a:schemeClr val="lt1"/>
            </a:fontRef>
          </p:style>
        </p:cxnSp>
        <p:pic>
          <p:nvPicPr>
            <p:cNvPr id="81" name="Picture 80" descr="hp 2200xi business inkjet color printer.png"/>
            <p:cNvPicPr>
              <a:picLocks noChangeAspect="1"/>
            </p:cNvPicPr>
            <p:nvPr/>
          </p:nvPicPr>
          <p:blipFill>
            <a:blip r:embed="rId6" cstate="print"/>
            <a:stretch>
              <a:fillRect/>
            </a:stretch>
          </p:blipFill>
          <p:spPr>
            <a:xfrm>
              <a:off x="2604489" y="4211822"/>
              <a:ext cx="547545" cy="389294"/>
            </a:xfrm>
            <a:prstGeom prst="rect">
              <a:avLst/>
            </a:prstGeom>
            <a:effectLst>
              <a:outerShdw blurRad="63500" sx="102000" sy="102000" algn="ctr" rotWithShape="0">
                <a:prstClr val="black">
                  <a:alpha val="40000"/>
                </a:prstClr>
              </a:outerShdw>
            </a:effectLst>
          </p:spPr>
        </p:pic>
      </p:grpSp>
      <p:grpSp>
        <p:nvGrpSpPr>
          <p:cNvPr id="12" name="Group 81"/>
          <p:cNvGrpSpPr/>
          <p:nvPr/>
        </p:nvGrpSpPr>
        <p:grpSpPr>
          <a:xfrm>
            <a:off x="8001000" y="3200400"/>
            <a:ext cx="762000" cy="387889"/>
            <a:chOff x="2144551" y="3642524"/>
            <a:chExt cx="1360649" cy="540289"/>
          </a:xfrm>
        </p:grpSpPr>
        <p:cxnSp>
          <p:nvCxnSpPr>
            <p:cNvPr id="83" name="Straight Connector 82"/>
            <p:cNvCxnSpPr/>
            <p:nvPr/>
          </p:nvCxnSpPr>
          <p:spPr bwMode="auto">
            <a:xfrm>
              <a:off x="2144551" y="3642524"/>
              <a:ext cx="1042526" cy="301433"/>
            </a:xfrm>
            <a:prstGeom prst="line">
              <a:avLst/>
            </a:prstGeom>
            <a:ln>
              <a:solidFill>
                <a:schemeClr val="accent5"/>
              </a:solidFill>
              <a:headEnd type="none" w="med" len="med"/>
              <a:tailEnd type="none" w="med" len="med"/>
            </a:ln>
            <a:effectLst>
              <a:glow rad="139700">
                <a:schemeClr val="accent5">
                  <a:satMod val="175000"/>
                  <a:alpha val="40000"/>
                </a:schemeClr>
              </a:glow>
            </a:effectLst>
          </p:spPr>
          <p:style>
            <a:lnRef idx="1">
              <a:schemeClr val="accent6"/>
            </a:lnRef>
            <a:fillRef idx="3">
              <a:schemeClr val="accent6"/>
            </a:fillRef>
            <a:effectRef idx="2">
              <a:schemeClr val="accent6"/>
            </a:effectRef>
            <a:fontRef idx="minor">
              <a:schemeClr val="lt1"/>
            </a:fontRef>
          </p:style>
        </p:cxnSp>
        <p:pic>
          <p:nvPicPr>
            <p:cNvPr id="84" name="Picture 83" descr="HP photosmart 850 digital camera.png"/>
            <p:cNvPicPr>
              <a:picLocks noChangeAspect="1"/>
            </p:cNvPicPr>
            <p:nvPr/>
          </p:nvPicPr>
          <p:blipFill>
            <a:blip r:embed="rId7" cstate="print"/>
            <a:stretch>
              <a:fillRect/>
            </a:stretch>
          </p:blipFill>
          <p:spPr>
            <a:xfrm>
              <a:off x="3125751" y="3837171"/>
              <a:ext cx="379449" cy="345642"/>
            </a:xfrm>
            <a:prstGeom prst="rect">
              <a:avLst/>
            </a:prstGeom>
            <a:effectLst>
              <a:outerShdw blurRad="63500" sx="102000" sy="102000" algn="ctr" rotWithShape="0">
                <a:prstClr val="black">
                  <a:alpha val="40000"/>
                </a:prstClr>
              </a:outerShdw>
            </a:effectLst>
          </p:spPr>
        </p:pic>
      </p:grpSp>
      <p:grpSp>
        <p:nvGrpSpPr>
          <p:cNvPr id="13" name="Group 66"/>
          <p:cNvGrpSpPr/>
          <p:nvPr/>
        </p:nvGrpSpPr>
        <p:grpSpPr>
          <a:xfrm>
            <a:off x="6536317" y="3124200"/>
            <a:ext cx="550283" cy="533400"/>
            <a:chOff x="2144551" y="3642524"/>
            <a:chExt cx="1007483" cy="958592"/>
          </a:xfrm>
        </p:grpSpPr>
        <p:cxnSp>
          <p:nvCxnSpPr>
            <p:cNvPr id="68" name="Straight Connector 67"/>
            <p:cNvCxnSpPr/>
            <p:nvPr/>
          </p:nvCxnSpPr>
          <p:spPr bwMode="auto">
            <a:xfrm>
              <a:off x="2144551" y="3642524"/>
              <a:ext cx="735900" cy="746147"/>
            </a:xfrm>
            <a:prstGeom prst="line">
              <a:avLst/>
            </a:prstGeom>
            <a:ln>
              <a:solidFill>
                <a:schemeClr val="accent5"/>
              </a:solidFill>
              <a:headEnd type="none" w="med" len="med"/>
              <a:tailEnd type="none" w="med" len="med"/>
            </a:ln>
            <a:effectLst>
              <a:glow rad="139700">
                <a:schemeClr val="accent5">
                  <a:satMod val="175000"/>
                  <a:alpha val="40000"/>
                </a:schemeClr>
              </a:glow>
            </a:effectLst>
          </p:spPr>
          <p:style>
            <a:lnRef idx="1">
              <a:schemeClr val="accent6"/>
            </a:lnRef>
            <a:fillRef idx="3">
              <a:schemeClr val="accent6"/>
            </a:fillRef>
            <a:effectRef idx="2">
              <a:schemeClr val="accent6"/>
            </a:effectRef>
            <a:fontRef idx="minor">
              <a:schemeClr val="lt1"/>
            </a:fontRef>
          </p:style>
        </p:cxnSp>
        <p:pic>
          <p:nvPicPr>
            <p:cNvPr id="69" name="Picture 68" descr="hp 2200xi business inkjet color printer.png"/>
            <p:cNvPicPr>
              <a:picLocks noChangeAspect="1"/>
            </p:cNvPicPr>
            <p:nvPr/>
          </p:nvPicPr>
          <p:blipFill>
            <a:blip r:embed="rId6" cstate="print"/>
            <a:stretch>
              <a:fillRect/>
            </a:stretch>
          </p:blipFill>
          <p:spPr>
            <a:xfrm>
              <a:off x="2604489" y="4211822"/>
              <a:ext cx="547545" cy="389294"/>
            </a:xfrm>
            <a:prstGeom prst="rect">
              <a:avLst/>
            </a:prstGeom>
            <a:effectLst>
              <a:outerShdw blurRad="63500" sx="102000" sy="102000" algn="ctr" rotWithShape="0">
                <a:prstClr val="black">
                  <a:alpha val="40000"/>
                </a:prstClr>
              </a:outerShdw>
            </a:effectLst>
          </p:spPr>
        </p:pic>
      </p:grpSp>
      <p:grpSp>
        <p:nvGrpSpPr>
          <p:cNvPr id="14" name="Group 69"/>
          <p:cNvGrpSpPr/>
          <p:nvPr/>
        </p:nvGrpSpPr>
        <p:grpSpPr>
          <a:xfrm>
            <a:off x="5486400" y="3200400"/>
            <a:ext cx="900469" cy="304800"/>
            <a:chOff x="-1600200" y="4191000"/>
            <a:chExt cx="1433869" cy="476480"/>
          </a:xfrm>
        </p:grpSpPr>
        <p:cxnSp>
          <p:nvCxnSpPr>
            <p:cNvPr id="71" name="Straight Connector 70"/>
            <p:cNvCxnSpPr/>
            <p:nvPr/>
          </p:nvCxnSpPr>
          <p:spPr bwMode="auto">
            <a:xfrm flipV="1">
              <a:off x="-1219200" y="4191000"/>
              <a:ext cx="1052869" cy="284544"/>
            </a:xfrm>
            <a:prstGeom prst="line">
              <a:avLst/>
            </a:prstGeom>
            <a:ln>
              <a:solidFill>
                <a:schemeClr val="accent5"/>
              </a:solidFill>
              <a:headEnd type="none" w="med" len="med"/>
              <a:tailEnd type="none" w="med" len="med"/>
            </a:ln>
            <a:effectLst>
              <a:glow rad="139700">
                <a:schemeClr val="accent5">
                  <a:satMod val="175000"/>
                  <a:alpha val="40000"/>
                </a:schemeClr>
              </a:glow>
            </a:effectLst>
          </p:spPr>
          <p:style>
            <a:lnRef idx="1">
              <a:schemeClr val="accent6"/>
            </a:lnRef>
            <a:fillRef idx="3">
              <a:schemeClr val="accent6"/>
            </a:fillRef>
            <a:effectRef idx="2">
              <a:schemeClr val="accent6"/>
            </a:effectRef>
            <a:fontRef idx="minor">
              <a:schemeClr val="lt1"/>
            </a:fontRef>
          </p:style>
        </p:cxnSp>
        <p:pic>
          <p:nvPicPr>
            <p:cNvPr id="72" name="Picture 71" descr="open hard disk.png"/>
            <p:cNvPicPr>
              <a:picLocks noChangeAspect="1"/>
            </p:cNvPicPr>
            <p:nvPr/>
          </p:nvPicPr>
          <p:blipFill>
            <a:blip r:embed="rId8" cstate="print"/>
            <a:stretch>
              <a:fillRect/>
            </a:stretch>
          </p:blipFill>
          <p:spPr>
            <a:xfrm>
              <a:off x="-1600200" y="4191000"/>
              <a:ext cx="499337" cy="476480"/>
            </a:xfrm>
            <a:prstGeom prst="rect">
              <a:avLst/>
            </a:prstGeom>
            <a:effectLst>
              <a:outerShdw blurRad="63500" sx="102000" sy="102000" algn="ctr" rotWithShape="0">
                <a:prstClr val="black">
                  <a:alpha val="40000"/>
                </a:prstClr>
              </a:outerShdw>
            </a:effectLst>
          </p:spPr>
        </p:pic>
      </p:grpSp>
      <p:grpSp>
        <p:nvGrpSpPr>
          <p:cNvPr id="15" name="Group 55"/>
          <p:cNvGrpSpPr/>
          <p:nvPr/>
        </p:nvGrpSpPr>
        <p:grpSpPr>
          <a:xfrm>
            <a:off x="609600" y="3733800"/>
            <a:ext cx="1433869" cy="476480"/>
            <a:chOff x="-1600200" y="4191000"/>
            <a:chExt cx="1433869" cy="476480"/>
          </a:xfrm>
        </p:grpSpPr>
        <p:cxnSp>
          <p:nvCxnSpPr>
            <p:cNvPr id="36" name="Straight Connector 35"/>
            <p:cNvCxnSpPr/>
            <p:nvPr/>
          </p:nvCxnSpPr>
          <p:spPr bwMode="auto">
            <a:xfrm flipV="1">
              <a:off x="-1219200" y="4191000"/>
              <a:ext cx="1052869" cy="284544"/>
            </a:xfrm>
            <a:prstGeom prst="line">
              <a:avLst/>
            </a:prstGeom>
            <a:ln>
              <a:solidFill>
                <a:schemeClr val="accent5"/>
              </a:solidFill>
              <a:headEnd type="none" w="med" len="med"/>
              <a:tailEnd type="none" w="med" len="med"/>
            </a:ln>
            <a:effectLst>
              <a:glow rad="139700">
                <a:schemeClr val="accent5">
                  <a:satMod val="175000"/>
                  <a:alpha val="40000"/>
                </a:schemeClr>
              </a:glow>
            </a:effectLst>
          </p:spPr>
          <p:style>
            <a:lnRef idx="1">
              <a:schemeClr val="accent6"/>
            </a:lnRef>
            <a:fillRef idx="3">
              <a:schemeClr val="accent6"/>
            </a:fillRef>
            <a:effectRef idx="2">
              <a:schemeClr val="accent6"/>
            </a:effectRef>
            <a:fontRef idx="minor">
              <a:schemeClr val="lt1"/>
            </a:fontRef>
          </p:style>
        </p:cxnSp>
        <p:pic>
          <p:nvPicPr>
            <p:cNvPr id="48" name="Picture 47" descr="open hard disk.png"/>
            <p:cNvPicPr>
              <a:picLocks noChangeAspect="1"/>
            </p:cNvPicPr>
            <p:nvPr/>
          </p:nvPicPr>
          <p:blipFill>
            <a:blip r:embed="rId9" cstate="print"/>
            <a:stretch>
              <a:fillRect/>
            </a:stretch>
          </p:blipFill>
          <p:spPr>
            <a:xfrm>
              <a:off x="-1600200" y="4191000"/>
              <a:ext cx="499337" cy="476480"/>
            </a:xfrm>
            <a:prstGeom prst="rect">
              <a:avLst/>
            </a:prstGeom>
            <a:effectLst>
              <a:outerShdw blurRad="63500" sx="102000" sy="102000" algn="ctr" rotWithShape="0">
                <a:prstClr val="black">
                  <a:alpha val="40000"/>
                </a:prstClr>
              </a:outerShdw>
            </a:effectLst>
          </p:spPr>
        </p:pic>
      </p:grpSp>
      <p:grpSp>
        <p:nvGrpSpPr>
          <p:cNvPr id="16" name="Group 57"/>
          <p:cNvGrpSpPr/>
          <p:nvPr/>
        </p:nvGrpSpPr>
        <p:grpSpPr>
          <a:xfrm>
            <a:off x="1584676" y="3642524"/>
            <a:ext cx="559875" cy="1005676"/>
            <a:chOff x="1584676" y="3642524"/>
            <a:chExt cx="559875" cy="1005676"/>
          </a:xfrm>
        </p:grpSpPr>
        <p:cxnSp>
          <p:nvCxnSpPr>
            <p:cNvPr id="34" name="Straight Connector 33"/>
            <p:cNvCxnSpPr/>
            <p:nvPr/>
          </p:nvCxnSpPr>
          <p:spPr bwMode="auto">
            <a:xfrm rot="5400000" flipH="1" flipV="1">
              <a:off x="1571282" y="3847843"/>
              <a:ext cx="778588" cy="367950"/>
            </a:xfrm>
            <a:prstGeom prst="line">
              <a:avLst/>
            </a:prstGeom>
            <a:ln>
              <a:solidFill>
                <a:schemeClr val="accent5"/>
              </a:solidFill>
              <a:headEnd type="none" w="med" len="med"/>
              <a:tailEnd type="none" w="med" len="med"/>
            </a:ln>
            <a:effectLst>
              <a:glow rad="139700">
                <a:schemeClr val="accent5">
                  <a:satMod val="175000"/>
                  <a:alpha val="40000"/>
                </a:schemeClr>
              </a:glow>
            </a:effectLst>
          </p:spPr>
          <p:style>
            <a:lnRef idx="1">
              <a:schemeClr val="accent6"/>
            </a:lnRef>
            <a:fillRef idx="3">
              <a:schemeClr val="accent6"/>
            </a:fillRef>
            <a:effectRef idx="2">
              <a:schemeClr val="accent6"/>
            </a:effectRef>
            <a:fontRef idx="minor">
              <a:schemeClr val="lt1"/>
            </a:fontRef>
          </p:style>
        </p:cxnSp>
        <p:pic>
          <p:nvPicPr>
            <p:cNvPr id="49" name="Picture 2" descr="http://www.paramountsmart.com/images/products/big/SmartCardReader.jpg"/>
            <p:cNvPicPr>
              <a:picLocks noChangeAspect="1" noChangeArrowheads="1"/>
            </p:cNvPicPr>
            <p:nvPr/>
          </p:nvPicPr>
          <p:blipFill>
            <a:blip r:embed="rId10" cstate="print">
              <a:clrChange>
                <a:clrFrom>
                  <a:srgbClr val="FDEEC3"/>
                </a:clrFrom>
                <a:clrTo>
                  <a:srgbClr val="FDEEC3">
                    <a:alpha val="0"/>
                  </a:srgbClr>
                </a:clrTo>
              </a:clrChange>
            </a:blip>
            <a:srcRect/>
            <a:stretch>
              <a:fillRect/>
            </a:stretch>
          </p:blipFill>
          <p:spPr bwMode="auto">
            <a:xfrm>
              <a:off x="1584676" y="4264913"/>
              <a:ext cx="391254" cy="383287"/>
            </a:xfrm>
            <a:prstGeom prst="rect">
              <a:avLst/>
            </a:prstGeom>
            <a:noFill/>
            <a:effectLst>
              <a:outerShdw blurRad="63500" sx="102000" sy="102000" algn="ctr" rotWithShape="0">
                <a:prstClr val="black">
                  <a:alpha val="40000"/>
                </a:prstClr>
              </a:outerShdw>
            </a:effectLst>
          </p:spPr>
        </p:pic>
      </p:grpSp>
      <p:cxnSp>
        <p:nvCxnSpPr>
          <p:cNvPr id="3" name="Straight Connector 2"/>
          <p:cNvCxnSpPr/>
          <p:nvPr/>
        </p:nvCxnSpPr>
        <p:spPr bwMode="auto">
          <a:xfrm rot="16200000" flipH="1">
            <a:off x="2251679" y="4261678"/>
            <a:ext cx="4361485" cy="6594"/>
          </a:xfrm>
          <a:prstGeom prst="line">
            <a:avLst/>
          </a:prstGeom>
          <a:ln w="57150" cmpd="sng">
            <a:solidFill>
              <a:schemeClr val="accent3"/>
            </a:solidFill>
            <a:prstDash val="dash"/>
            <a:headEnd type="none" w="med" len="med"/>
            <a:tailEnd type="none" w="med" len="med"/>
          </a:ln>
          <a:effectLst>
            <a:glow rad="139700">
              <a:schemeClr val="tx1">
                <a:alpha val="40000"/>
              </a:schemeClr>
            </a:glow>
          </a:effectLst>
        </p:spPr>
        <p:style>
          <a:lnRef idx="1">
            <a:schemeClr val="accent6"/>
          </a:lnRef>
          <a:fillRef idx="3">
            <a:schemeClr val="accent6"/>
          </a:fillRef>
          <a:effectRef idx="2">
            <a:schemeClr val="accent6"/>
          </a:effectRef>
          <a:fontRef idx="minor">
            <a:schemeClr val="lt1"/>
          </a:fontRef>
        </p:style>
      </p:cxnSp>
      <p:grpSp>
        <p:nvGrpSpPr>
          <p:cNvPr id="17" name="Group 39"/>
          <p:cNvGrpSpPr/>
          <p:nvPr/>
        </p:nvGrpSpPr>
        <p:grpSpPr>
          <a:xfrm>
            <a:off x="6096000" y="3657601"/>
            <a:ext cx="1828800" cy="1573143"/>
            <a:chOff x="6521522" y="4914460"/>
            <a:chExt cx="2819400" cy="2088708"/>
          </a:xfrm>
        </p:grpSpPr>
        <p:pic>
          <p:nvPicPr>
            <p:cNvPr id="5" name="Picture 4" descr="Server.png"/>
            <p:cNvPicPr>
              <a:picLocks noChangeAspect="1"/>
            </p:cNvPicPr>
            <p:nvPr/>
          </p:nvPicPr>
          <p:blipFill>
            <a:blip r:embed="rId11" cstate="print"/>
            <a:stretch>
              <a:fillRect/>
            </a:stretch>
          </p:blipFill>
          <p:spPr>
            <a:xfrm>
              <a:off x="7108897" y="4914460"/>
              <a:ext cx="1293714" cy="1604819"/>
            </a:xfrm>
            <a:prstGeom prst="rect">
              <a:avLst/>
            </a:prstGeom>
          </p:spPr>
        </p:pic>
        <p:sp>
          <p:nvSpPr>
            <p:cNvPr id="6" name="TextBox 5"/>
            <p:cNvSpPr txBox="1"/>
            <p:nvPr/>
          </p:nvSpPr>
          <p:spPr>
            <a:xfrm>
              <a:off x="6521522" y="6533227"/>
              <a:ext cx="2819400" cy="469941"/>
            </a:xfrm>
            <a:prstGeom prst="rect">
              <a:avLst/>
            </a:prstGeom>
            <a:noFill/>
          </p:spPr>
          <p:txBody>
            <a:bodyPr wrap="square" rtlCol="0">
              <a:spAutoFit/>
            </a:bodyPr>
            <a:lstStyle/>
            <a:p>
              <a:pPr algn="ctr"/>
              <a:r>
                <a:rPr lang="en-US" sz="1700" dirty="0" smtClean="0">
                  <a:solidFill>
                    <a:schemeClr val="accent1"/>
                  </a:solidFill>
                  <a:latin typeface="+mj-lt"/>
                </a:rPr>
                <a:t>Terminal Server</a:t>
              </a:r>
            </a:p>
          </p:txBody>
        </p:sp>
      </p:grpSp>
      <p:cxnSp>
        <p:nvCxnSpPr>
          <p:cNvPr id="7" name="Straight Arrow Connector 6"/>
          <p:cNvCxnSpPr/>
          <p:nvPr/>
        </p:nvCxnSpPr>
        <p:spPr bwMode="auto">
          <a:xfrm>
            <a:off x="2743200" y="5715000"/>
            <a:ext cx="3733800"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accent1"/>
            </a:solidFill>
            <a:prstDash val="solid"/>
            <a:round/>
            <a:headEnd type="none" w="med" len="med"/>
            <a:tailEnd type="arrow"/>
          </a:ln>
          <a:effectLst>
            <a:glow rad="139700">
              <a:schemeClr val="accent2">
                <a:satMod val="175000"/>
                <a:alpha val="40000"/>
              </a:schemeClr>
            </a:glow>
          </a:effectLst>
        </p:spPr>
      </p:cxnSp>
      <p:sp>
        <p:nvSpPr>
          <p:cNvPr id="8" name="TextBox 7"/>
          <p:cNvSpPr txBox="1"/>
          <p:nvPr/>
        </p:nvSpPr>
        <p:spPr>
          <a:xfrm>
            <a:off x="1981200" y="5791200"/>
            <a:ext cx="5026152" cy="338550"/>
          </a:xfrm>
          <a:prstGeom prst="rect">
            <a:avLst/>
          </a:prstGeom>
          <a:noFill/>
        </p:spPr>
        <p:txBody>
          <a:bodyPr wrap="square" lIns="76197" tIns="38098" rIns="76197" bIns="38098" rtlCol="0">
            <a:spAutoFit/>
          </a:bodyPr>
          <a:lstStyle/>
          <a:p>
            <a:pPr algn="ctr"/>
            <a:r>
              <a:rPr lang="en-US" sz="1700" dirty="0" smtClean="0">
                <a:solidFill>
                  <a:schemeClr val="bg2"/>
                </a:solidFill>
                <a:latin typeface="Segoe" pitchFamily="34" charset="0"/>
              </a:rPr>
              <a:t>Remote Desktop Protocol</a:t>
            </a:r>
          </a:p>
        </p:txBody>
      </p:sp>
      <p:sp>
        <p:nvSpPr>
          <p:cNvPr id="9" name="TextBox 8"/>
          <p:cNvSpPr txBox="1"/>
          <p:nvPr/>
        </p:nvSpPr>
        <p:spPr>
          <a:xfrm>
            <a:off x="685800" y="4953000"/>
            <a:ext cx="2734818" cy="338550"/>
          </a:xfrm>
          <a:prstGeom prst="rect">
            <a:avLst/>
          </a:prstGeom>
          <a:noFill/>
        </p:spPr>
        <p:txBody>
          <a:bodyPr wrap="square" lIns="76197" tIns="38098" rIns="76197" bIns="38098" rtlCol="0">
            <a:spAutoFit/>
          </a:bodyPr>
          <a:lstStyle/>
          <a:p>
            <a:pPr algn="ctr"/>
            <a:r>
              <a:rPr lang="en-US" sz="1700" dirty="0" smtClean="0">
                <a:solidFill>
                  <a:schemeClr val="bg2"/>
                </a:solidFill>
                <a:latin typeface="Segoe" pitchFamily="34" charset="0"/>
              </a:rPr>
              <a:t>Client Computer</a:t>
            </a:r>
          </a:p>
        </p:txBody>
      </p:sp>
      <p:sp>
        <p:nvSpPr>
          <p:cNvPr id="26" name="Oval 25"/>
          <p:cNvSpPr/>
          <p:nvPr/>
        </p:nvSpPr>
        <p:spPr bwMode="auto">
          <a:xfrm>
            <a:off x="5943600" y="2895600"/>
            <a:ext cx="838200" cy="609600"/>
          </a:xfrm>
          <a:prstGeom prst="ellipse">
            <a:avLst/>
          </a:prstGeom>
          <a:gradFill>
            <a:gsLst>
              <a:gs pos="0">
                <a:schemeClr val="accent1">
                  <a:lumMod val="75000"/>
                </a:schemeClr>
              </a:gs>
              <a:gs pos="50000">
                <a:schemeClr val="accent1"/>
              </a:gs>
              <a:gs pos="70000">
                <a:schemeClr val="accent1">
                  <a:lumMod val="60000"/>
                  <a:lumOff val="40000"/>
                </a:schemeClr>
              </a:gs>
              <a:gs pos="100000">
                <a:schemeClr val="accent1">
                  <a:lumMod val="75000"/>
                </a:schemeClr>
              </a:gs>
            </a:gsLst>
          </a:gradFill>
          <a:ln>
            <a:solidFill>
              <a:schemeClr val="accent1"/>
            </a:solidFill>
            <a:headEnd type="none" w="med" len="med"/>
            <a:tailEnd type="none" w="med" len="med"/>
          </a:ln>
          <a:effectLst>
            <a:glow rad="70000">
              <a:schemeClr val="accent5">
                <a:tint val="30000"/>
                <a:shade val="95000"/>
                <a:satMod val="300000"/>
                <a:alpha val="50000"/>
              </a:schemeClr>
            </a:glow>
            <a:outerShdw blurRad="63500" sx="102000" sy="102000" algn="ctr" rotWithShape="0">
              <a:prstClr val="black">
                <a:alpha val="40000"/>
              </a:prstClr>
            </a:outerShdw>
            <a:reflection blurRad="6350" stA="52000" endA="300" endPos="35000" dir="5400000" sy="-100000" algn="bl" rotWithShape="0"/>
          </a:effectLst>
          <a:scene3d>
            <a:camera prst="perspectiveAbove"/>
            <a:lightRig rig="threePt" dir="t"/>
          </a:scene3d>
          <a:sp3d>
            <a:bevelT w="152400" h="50800" prst="softRound"/>
          </a:sp3d>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761689"/>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38" name="Picture 37" descr="screenshots.png"/>
          <p:cNvPicPr>
            <a:picLocks noChangeAspect="1"/>
          </p:cNvPicPr>
          <p:nvPr/>
        </p:nvPicPr>
        <p:blipFill>
          <a:blip r:embed="rId12" cstate="print"/>
          <a:srcRect l="17822" r="60764" b="80741"/>
          <a:stretch>
            <a:fillRect/>
          </a:stretch>
        </p:blipFill>
        <p:spPr>
          <a:xfrm>
            <a:off x="609600" y="2362200"/>
            <a:ext cx="827189" cy="735333"/>
          </a:xfrm>
          <a:prstGeom prst="rect">
            <a:avLst/>
          </a:prstGeom>
          <a:effectLst>
            <a:outerShdw blurRad="63500" sx="102000" sy="102000" algn="ctr" rotWithShape="0">
              <a:prstClr val="black">
                <a:alpha val="40000"/>
              </a:prstClr>
            </a:outerShdw>
            <a:reflection blurRad="6350" stA="52000" endA="300" endPos="35000" dir="5400000" sy="-100000" algn="bl" rotWithShape="0"/>
          </a:effectLst>
        </p:spPr>
      </p:pic>
      <p:pic>
        <p:nvPicPr>
          <p:cNvPr id="39" name="Picture 38" descr="screenshots.png"/>
          <p:cNvPicPr>
            <a:picLocks noChangeAspect="1"/>
          </p:cNvPicPr>
          <p:nvPr/>
        </p:nvPicPr>
        <p:blipFill>
          <a:blip r:embed="rId12" cstate="print"/>
          <a:srcRect l="48397" r="30083" b="80741"/>
          <a:stretch>
            <a:fillRect/>
          </a:stretch>
        </p:blipFill>
        <p:spPr>
          <a:xfrm>
            <a:off x="1600200" y="2209800"/>
            <a:ext cx="831295" cy="735333"/>
          </a:xfrm>
          <a:prstGeom prst="rect">
            <a:avLst/>
          </a:prstGeom>
          <a:effectLst>
            <a:outerShdw blurRad="63500" sx="102000" sy="102000" algn="ctr" rotWithShape="0">
              <a:prstClr val="black">
                <a:alpha val="40000"/>
              </a:prstClr>
            </a:outerShdw>
            <a:reflection blurRad="6350" stA="52000" endA="300" endPos="35000" dir="5400000" sy="-100000" algn="bl" rotWithShape="0"/>
          </a:effectLst>
        </p:spPr>
      </p:pic>
      <p:pic>
        <p:nvPicPr>
          <p:cNvPr id="40" name="Picture 39" descr="screenshots.png"/>
          <p:cNvPicPr>
            <a:picLocks noChangeAspect="1"/>
          </p:cNvPicPr>
          <p:nvPr/>
        </p:nvPicPr>
        <p:blipFill>
          <a:blip r:embed="rId12" cstate="print"/>
          <a:srcRect l="78178" r="303" b="81779"/>
          <a:stretch>
            <a:fillRect/>
          </a:stretch>
        </p:blipFill>
        <p:spPr>
          <a:xfrm>
            <a:off x="2743200" y="2362200"/>
            <a:ext cx="831295" cy="695683"/>
          </a:xfrm>
          <a:prstGeom prst="rect">
            <a:avLst/>
          </a:prstGeom>
          <a:effectLst>
            <a:outerShdw blurRad="63500" sx="102000" sy="102000" algn="ctr" rotWithShape="0">
              <a:prstClr val="black">
                <a:alpha val="40000"/>
              </a:prstClr>
            </a:outerShdw>
            <a:reflection blurRad="6350" stA="52000" endA="300" endPos="35000" dir="5400000" sy="-100000" algn="bl" rotWithShape="0"/>
          </a:effectLst>
        </p:spPr>
      </p:pic>
      <p:grpSp>
        <p:nvGrpSpPr>
          <p:cNvPr id="18" name="Group 60"/>
          <p:cNvGrpSpPr/>
          <p:nvPr/>
        </p:nvGrpSpPr>
        <p:grpSpPr>
          <a:xfrm>
            <a:off x="2144551" y="3642524"/>
            <a:ext cx="1360649" cy="540289"/>
            <a:chOff x="2144551" y="3642524"/>
            <a:chExt cx="1360649" cy="540289"/>
          </a:xfrm>
        </p:grpSpPr>
        <p:cxnSp>
          <p:nvCxnSpPr>
            <p:cNvPr id="31" name="Straight Connector 30"/>
            <p:cNvCxnSpPr/>
            <p:nvPr/>
          </p:nvCxnSpPr>
          <p:spPr bwMode="auto">
            <a:xfrm>
              <a:off x="2144551" y="3642524"/>
              <a:ext cx="1042526" cy="301433"/>
            </a:xfrm>
            <a:prstGeom prst="line">
              <a:avLst/>
            </a:prstGeom>
            <a:ln>
              <a:solidFill>
                <a:schemeClr val="accent5"/>
              </a:solidFill>
              <a:headEnd type="none" w="med" len="med"/>
              <a:tailEnd type="none" w="med" len="med"/>
            </a:ln>
            <a:effectLst>
              <a:glow rad="139700">
                <a:schemeClr val="accent5">
                  <a:satMod val="175000"/>
                  <a:alpha val="40000"/>
                </a:schemeClr>
              </a:glow>
            </a:effectLst>
          </p:spPr>
          <p:style>
            <a:lnRef idx="1">
              <a:schemeClr val="accent6"/>
            </a:lnRef>
            <a:fillRef idx="3">
              <a:schemeClr val="accent6"/>
            </a:fillRef>
            <a:effectRef idx="2">
              <a:schemeClr val="accent6"/>
            </a:effectRef>
            <a:fontRef idx="minor">
              <a:schemeClr val="lt1"/>
            </a:fontRef>
          </p:style>
        </p:cxnSp>
        <p:pic>
          <p:nvPicPr>
            <p:cNvPr id="41" name="Picture 40" descr="HP photosmart 850 digital camera.png"/>
            <p:cNvPicPr>
              <a:picLocks noChangeAspect="1"/>
            </p:cNvPicPr>
            <p:nvPr/>
          </p:nvPicPr>
          <p:blipFill>
            <a:blip r:embed="rId13" cstate="print"/>
            <a:stretch>
              <a:fillRect/>
            </a:stretch>
          </p:blipFill>
          <p:spPr>
            <a:xfrm>
              <a:off x="3125751" y="3837171"/>
              <a:ext cx="379449" cy="345642"/>
            </a:xfrm>
            <a:prstGeom prst="rect">
              <a:avLst/>
            </a:prstGeom>
            <a:effectLst>
              <a:outerShdw blurRad="63500" sx="102000" sy="102000" algn="ctr" rotWithShape="0">
                <a:prstClr val="black">
                  <a:alpha val="40000"/>
                </a:prstClr>
              </a:outerShdw>
            </a:effectLst>
          </p:spPr>
        </p:pic>
      </p:grpSp>
      <p:grpSp>
        <p:nvGrpSpPr>
          <p:cNvPr id="19" name="Group 54"/>
          <p:cNvGrpSpPr/>
          <p:nvPr/>
        </p:nvGrpSpPr>
        <p:grpSpPr>
          <a:xfrm>
            <a:off x="457200" y="3200400"/>
            <a:ext cx="1393776" cy="544379"/>
            <a:chOff x="-1676400" y="2971800"/>
            <a:chExt cx="1393776" cy="544379"/>
          </a:xfrm>
        </p:grpSpPr>
        <p:cxnSp>
          <p:nvCxnSpPr>
            <p:cNvPr id="37" name="Straight Connector 36"/>
            <p:cNvCxnSpPr/>
            <p:nvPr/>
          </p:nvCxnSpPr>
          <p:spPr bwMode="auto">
            <a:xfrm>
              <a:off x="-1447800" y="3200400"/>
              <a:ext cx="1165176" cy="162206"/>
            </a:xfrm>
            <a:prstGeom prst="line">
              <a:avLst/>
            </a:prstGeom>
            <a:ln>
              <a:solidFill>
                <a:schemeClr val="accent5"/>
              </a:solidFill>
              <a:headEnd type="none" w="med" len="med"/>
              <a:tailEnd type="none" w="med" len="med"/>
            </a:ln>
            <a:effectLst>
              <a:glow rad="139700">
                <a:schemeClr val="accent5">
                  <a:satMod val="175000"/>
                  <a:alpha val="40000"/>
                </a:schemeClr>
              </a:glow>
            </a:effectLst>
          </p:spPr>
          <p:style>
            <a:lnRef idx="1">
              <a:schemeClr val="accent6"/>
            </a:lnRef>
            <a:fillRef idx="3">
              <a:schemeClr val="accent6"/>
            </a:fillRef>
            <a:effectRef idx="2">
              <a:schemeClr val="accent6"/>
            </a:effectRef>
            <a:fontRef idx="minor">
              <a:schemeClr val="lt1"/>
            </a:fontRef>
          </p:style>
        </p:cxnSp>
        <p:pic>
          <p:nvPicPr>
            <p:cNvPr id="42" name="Picture 41" descr="cd or DVD.png"/>
            <p:cNvPicPr>
              <a:picLocks noChangeAspect="1"/>
            </p:cNvPicPr>
            <p:nvPr/>
          </p:nvPicPr>
          <p:blipFill>
            <a:blip r:embed="rId14" cstate="print"/>
            <a:stretch>
              <a:fillRect/>
            </a:stretch>
          </p:blipFill>
          <p:spPr>
            <a:xfrm>
              <a:off x="-1676400" y="2971800"/>
              <a:ext cx="515514" cy="544379"/>
            </a:xfrm>
            <a:prstGeom prst="rect">
              <a:avLst/>
            </a:prstGeom>
            <a:effectLst>
              <a:outerShdw blurRad="63500" sx="102000" sy="102000" algn="ctr" rotWithShape="0">
                <a:prstClr val="black">
                  <a:alpha val="40000"/>
                </a:prstClr>
              </a:outerShdw>
            </a:effectLst>
            <a:scene3d>
              <a:camera prst="perspectiveContrastingRightFacing"/>
              <a:lightRig rig="threePt" dir="t"/>
            </a:scene3d>
          </p:spPr>
        </p:pic>
      </p:grpSp>
      <p:grpSp>
        <p:nvGrpSpPr>
          <p:cNvPr id="20" name="Group 56"/>
          <p:cNvGrpSpPr/>
          <p:nvPr/>
        </p:nvGrpSpPr>
        <p:grpSpPr>
          <a:xfrm>
            <a:off x="914400" y="3657600"/>
            <a:ext cx="1073188" cy="896751"/>
            <a:chOff x="734075" y="3642524"/>
            <a:chExt cx="1073188" cy="896751"/>
          </a:xfrm>
        </p:grpSpPr>
        <p:cxnSp>
          <p:nvCxnSpPr>
            <p:cNvPr id="35" name="Straight Connector 34"/>
            <p:cNvCxnSpPr/>
            <p:nvPr/>
          </p:nvCxnSpPr>
          <p:spPr bwMode="auto">
            <a:xfrm flipV="1">
              <a:off x="1040700" y="3642524"/>
              <a:ext cx="766563" cy="690727"/>
            </a:xfrm>
            <a:prstGeom prst="line">
              <a:avLst/>
            </a:prstGeom>
            <a:ln>
              <a:solidFill>
                <a:schemeClr val="accent5"/>
              </a:solidFill>
              <a:headEnd type="none" w="med" len="med"/>
              <a:tailEnd type="none" w="med" len="med"/>
            </a:ln>
            <a:effectLst>
              <a:glow rad="139700">
                <a:schemeClr val="accent5">
                  <a:satMod val="175000"/>
                  <a:alpha val="40000"/>
                </a:schemeClr>
              </a:glow>
            </a:effectLst>
          </p:spPr>
          <p:style>
            <a:lnRef idx="1">
              <a:schemeClr val="accent6"/>
            </a:lnRef>
            <a:fillRef idx="3">
              <a:schemeClr val="accent6"/>
            </a:fillRef>
            <a:effectRef idx="2">
              <a:schemeClr val="accent6"/>
            </a:effectRef>
            <a:fontRef idx="minor">
              <a:schemeClr val="lt1"/>
            </a:fontRef>
          </p:style>
        </p:cxnSp>
        <p:pic>
          <p:nvPicPr>
            <p:cNvPr id="43" name="Picture 42" descr="256MB HP Drive Key II.png"/>
            <p:cNvPicPr>
              <a:picLocks noChangeAspect="1"/>
            </p:cNvPicPr>
            <p:nvPr/>
          </p:nvPicPr>
          <p:blipFill>
            <a:blip r:embed="rId15" cstate="print"/>
            <a:stretch>
              <a:fillRect/>
            </a:stretch>
          </p:blipFill>
          <p:spPr>
            <a:xfrm>
              <a:off x="734075" y="4273663"/>
              <a:ext cx="408025" cy="265612"/>
            </a:xfrm>
            <a:prstGeom prst="rect">
              <a:avLst/>
            </a:prstGeom>
            <a:effectLst>
              <a:outerShdw blurRad="63500" sx="102000" sy="102000" algn="ctr" rotWithShape="0">
                <a:prstClr val="black">
                  <a:alpha val="40000"/>
                </a:prstClr>
              </a:outerShdw>
            </a:effectLst>
          </p:spPr>
        </p:pic>
      </p:grpSp>
      <p:grpSp>
        <p:nvGrpSpPr>
          <p:cNvPr id="21" name="Group 59"/>
          <p:cNvGrpSpPr/>
          <p:nvPr/>
        </p:nvGrpSpPr>
        <p:grpSpPr>
          <a:xfrm>
            <a:off x="2144551" y="3642524"/>
            <a:ext cx="1007483" cy="958592"/>
            <a:chOff x="2144551" y="3642524"/>
            <a:chExt cx="1007483" cy="958592"/>
          </a:xfrm>
        </p:grpSpPr>
        <p:cxnSp>
          <p:nvCxnSpPr>
            <p:cNvPr id="32" name="Straight Connector 31"/>
            <p:cNvCxnSpPr/>
            <p:nvPr/>
          </p:nvCxnSpPr>
          <p:spPr bwMode="auto">
            <a:xfrm>
              <a:off x="2144551" y="3642524"/>
              <a:ext cx="735900" cy="746147"/>
            </a:xfrm>
            <a:prstGeom prst="line">
              <a:avLst/>
            </a:prstGeom>
            <a:ln>
              <a:solidFill>
                <a:schemeClr val="accent5"/>
              </a:solidFill>
              <a:headEnd type="none" w="med" len="med"/>
              <a:tailEnd type="none" w="med" len="med"/>
            </a:ln>
            <a:effectLst>
              <a:glow rad="139700">
                <a:schemeClr val="accent5">
                  <a:satMod val="175000"/>
                  <a:alpha val="40000"/>
                </a:schemeClr>
              </a:glow>
            </a:effectLst>
          </p:spPr>
          <p:style>
            <a:lnRef idx="1">
              <a:schemeClr val="accent6"/>
            </a:lnRef>
            <a:fillRef idx="3">
              <a:schemeClr val="accent6"/>
            </a:fillRef>
            <a:effectRef idx="2">
              <a:schemeClr val="accent6"/>
            </a:effectRef>
            <a:fontRef idx="minor">
              <a:schemeClr val="lt1"/>
            </a:fontRef>
          </p:style>
        </p:cxnSp>
        <p:pic>
          <p:nvPicPr>
            <p:cNvPr id="44" name="Picture 43" descr="hp 2200xi business inkjet color printer.png"/>
            <p:cNvPicPr>
              <a:picLocks noChangeAspect="1"/>
            </p:cNvPicPr>
            <p:nvPr/>
          </p:nvPicPr>
          <p:blipFill>
            <a:blip r:embed="rId16" cstate="print"/>
            <a:stretch>
              <a:fillRect/>
            </a:stretch>
          </p:blipFill>
          <p:spPr>
            <a:xfrm>
              <a:off x="2604489" y="4211822"/>
              <a:ext cx="547545" cy="389294"/>
            </a:xfrm>
            <a:prstGeom prst="rect">
              <a:avLst/>
            </a:prstGeom>
            <a:effectLst>
              <a:outerShdw blurRad="63500" sx="102000" sy="102000" algn="ctr" rotWithShape="0">
                <a:prstClr val="black">
                  <a:alpha val="40000"/>
                </a:prstClr>
              </a:outerShdw>
            </a:effectLst>
          </p:spPr>
        </p:pic>
      </p:grpSp>
      <p:grpSp>
        <p:nvGrpSpPr>
          <p:cNvPr id="22" name="Group 61"/>
          <p:cNvGrpSpPr/>
          <p:nvPr/>
        </p:nvGrpSpPr>
        <p:grpSpPr>
          <a:xfrm>
            <a:off x="2362200" y="2971800"/>
            <a:ext cx="1223763" cy="585453"/>
            <a:chOff x="2590800" y="2895600"/>
            <a:chExt cx="1223763" cy="585453"/>
          </a:xfrm>
        </p:grpSpPr>
        <p:cxnSp>
          <p:nvCxnSpPr>
            <p:cNvPr id="33" name="Straight Connector 32"/>
            <p:cNvCxnSpPr/>
            <p:nvPr/>
          </p:nvCxnSpPr>
          <p:spPr bwMode="auto">
            <a:xfrm flipV="1">
              <a:off x="2590800" y="3124200"/>
              <a:ext cx="919875" cy="356853"/>
            </a:xfrm>
            <a:prstGeom prst="line">
              <a:avLst/>
            </a:prstGeom>
            <a:ln>
              <a:solidFill>
                <a:schemeClr val="accent5"/>
              </a:solidFill>
              <a:headEnd type="none" w="med" len="med"/>
              <a:tailEnd type="none" w="med" len="med"/>
            </a:ln>
            <a:effectLst>
              <a:glow rad="139700">
                <a:schemeClr val="accent5">
                  <a:satMod val="175000"/>
                  <a:alpha val="40000"/>
                </a:schemeClr>
              </a:glow>
            </a:effectLst>
          </p:spPr>
          <p:style>
            <a:lnRef idx="1">
              <a:schemeClr val="accent6"/>
            </a:lnRef>
            <a:fillRef idx="3">
              <a:schemeClr val="accent6"/>
            </a:fillRef>
            <a:effectRef idx="2">
              <a:schemeClr val="accent6"/>
            </a:effectRef>
            <a:fontRef idx="minor">
              <a:schemeClr val="lt1"/>
            </a:fontRef>
          </p:style>
        </p:cxnSp>
        <p:pic>
          <p:nvPicPr>
            <p:cNvPr id="45" name="Picture 44" descr="Asus_Ultra Mobile PC angle.png"/>
            <p:cNvPicPr>
              <a:picLocks noChangeAspect="1"/>
            </p:cNvPicPr>
            <p:nvPr/>
          </p:nvPicPr>
          <p:blipFill>
            <a:blip r:embed="rId17" cstate="print"/>
            <a:stretch>
              <a:fillRect/>
            </a:stretch>
          </p:blipFill>
          <p:spPr>
            <a:xfrm>
              <a:off x="3048000" y="2895600"/>
              <a:ext cx="766563" cy="446066"/>
            </a:xfrm>
            <a:prstGeom prst="rect">
              <a:avLst/>
            </a:prstGeom>
            <a:effectLst>
              <a:outerShdw blurRad="63500" sx="102000" sy="102000" algn="ctr" rotWithShape="0">
                <a:prstClr val="black">
                  <a:alpha val="40000"/>
                </a:prstClr>
              </a:outerShdw>
            </a:effectLst>
          </p:spPr>
        </p:pic>
      </p:grpSp>
      <p:sp>
        <p:nvSpPr>
          <p:cNvPr id="46" name="Oval 45"/>
          <p:cNvSpPr/>
          <p:nvPr/>
        </p:nvSpPr>
        <p:spPr bwMode="auto">
          <a:xfrm>
            <a:off x="1273441" y="3202027"/>
            <a:ext cx="1410476" cy="875912"/>
          </a:xfrm>
          <a:prstGeom prst="ellipse">
            <a:avLst/>
          </a:prstGeom>
          <a:gradFill>
            <a:gsLst>
              <a:gs pos="0">
                <a:schemeClr val="accent1">
                  <a:lumMod val="75000"/>
                </a:schemeClr>
              </a:gs>
              <a:gs pos="50000">
                <a:schemeClr val="accent1"/>
              </a:gs>
              <a:gs pos="70000">
                <a:schemeClr val="accent1">
                  <a:lumMod val="60000"/>
                  <a:lumOff val="40000"/>
                </a:schemeClr>
              </a:gs>
              <a:gs pos="100000">
                <a:schemeClr val="accent1">
                  <a:lumMod val="75000"/>
                </a:schemeClr>
              </a:gs>
            </a:gsLst>
          </a:gradFill>
          <a:ln>
            <a:solidFill>
              <a:schemeClr val="accent1"/>
            </a:solidFill>
            <a:headEnd type="none" w="med" len="med"/>
            <a:tailEnd type="none" w="med" len="med"/>
          </a:ln>
          <a:effectLst>
            <a:glow rad="70000">
              <a:schemeClr val="accent5">
                <a:tint val="30000"/>
                <a:shade val="95000"/>
                <a:satMod val="300000"/>
                <a:alpha val="50000"/>
              </a:schemeClr>
            </a:glow>
            <a:outerShdw blurRad="63500" sx="102000" sy="102000" algn="ctr" rotWithShape="0">
              <a:prstClr val="black">
                <a:alpha val="40000"/>
              </a:prstClr>
            </a:outerShdw>
            <a:reflection blurRad="6350" stA="52000" endA="300" endPos="35000" dir="5400000" sy="-100000" algn="bl" rotWithShape="0"/>
          </a:effectLst>
          <a:scene3d>
            <a:camera prst="perspectiveAbove"/>
            <a:lightRig rig="threePt" dir="t"/>
          </a:scene3d>
          <a:sp3d>
            <a:bevelT w="152400" h="50800" prst="softRound"/>
          </a:sp3d>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761689"/>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47" name="Picture 46" descr="PC blank screen.png"/>
          <p:cNvPicPr>
            <a:picLocks noChangeAspect="1"/>
          </p:cNvPicPr>
          <p:nvPr/>
        </p:nvPicPr>
        <p:blipFill>
          <a:blip r:embed="rId18" cstate="print"/>
          <a:stretch>
            <a:fillRect/>
          </a:stretch>
        </p:blipFill>
        <p:spPr>
          <a:xfrm>
            <a:off x="1347326" y="2896376"/>
            <a:ext cx="1053218" cy="1112462"/>
          </a:xfrm>
          <a:prstGeom prst="rect">
            <a:avLst/>
          </a:prstGeom>
          <a:effectLst>
            <a:outerShdw blurRad="63500" sx="102000" sy="102000" algn="ctr" rotWithShape="0">
              <a:prstClr val="black">
                <a:alpha val="40000"/>
              </a:prstClr>
            </a:outerShdw>
          </a:effectLst>
        </p:spPr>
      </p:pic>
      <p:sp>
        <p:nvSpPr>
          <p:cNvPr id="59" name="Rectangle 11"/>
          <p:cNvSpPr txBox="1">
            <a:spLocks noChangeArrowheads="1"/>
          </p:cNvSpPr>
          <p:nvPr/>
        </p:nvSpPr>
        <p:spPr>
          <a:xfrm>
            <a:off x="0" y="91282"/>
            <a:ext cx="8763000" cy="646906"/>
          </a:xfrm>
          <a:prstGeom prst="rect">
            <a:avLst/>
          </a:prstGeom>
        </p:spPr>
        <p:txBody>
          <a:bodyPr vert="horz" wrap="square" lIns="0" tIns="0" rIns="0" bIns="0" rtlCol="0" anchor="b" anchorCtr="0">
            <a:noAutofit/>
          </a:bodyPr>
          <a:lstStyle/>
          <a:p>
            <a:pPr>
              <a:lnSpc>
                <a:spcPct val="90000"/>
              </a:lnSpc>
              <a:spcBef>
                <a:spcPct val="0"/>
              </a:spcBef>
              <a:defRPr/>
            </a:pPr>
            <a:endParaRPr lang="en-US" sz="4000" spc="-125" dirty="0" smtClean="0">
              <a:ln w="3175">
                <a:noFill/>
              </a:ln>
              <a:solidFill>
                <a:srgbClr val="E23828"/>
              </a:solidFill>
              <a:latin typeface="Segoe" pitchFamily="34" charset="0"/>
              <a:cs typeface="Arial" charset="0"/>
            </a:endParaRPr>
          </a:p>
        </p:txBody>
      </p:sp>
      <p:sp>
        <p:nvSpPr>
          <p:cNvPr id="51" name="Title 50"/>
          <p:cNvSpPr>
            <a:spLocks noGrp="1"/>
          </p:cNvSpPr>
          <p:nvPr>
            <p:ph type="title"/>
          </p:nvPr>
        </p:nvSpPr>
        <p:spPr/>
        <p:txBody>
          <a:bodyPr/>
          <a:lstStyle/>
          <a:p>
            <a:r>
              <a:rPr lang="en-US" smtClean="0"/>
              <a:t>TS Device Redirection</a:t>
            </a:r>
            <a:br>
              <a:rPr lang="en-US" smtClean="0"/>
            </a:br>
            <a:endParaRPr lang="en-US" dirty="0"/>
          </a:p>
        </p:txBody>
      </p:sp>
      <p:sp>
        <p:nvSpPr>
          <p:cNvPr id="52" name="Oval 51"/>
          <p:cNvSpPr/>
          <p:nvPr/>
        </p:nvSpPr>
        <p:spPr bwMode="auto">
          <a:xfrm>
            <a:off x="7467600" y="2895600"/>
            <a:ext cx="838200" cy="609600"/>
          </a:xfrm>
          <a:prstGeom prst="ellipse">
            <a:avLst/>
          </a:prstGeom>
          <a:gradFill>
            <a:gsLst>
              <a:gs pos="0">
                <a:schemeClr val="accent1">
                  <a:lumMod val="75000"/>
                </a:schemeClr>
              </a:gs>
              <a:gs pos="50000">
                <a:schemeClr val="accent1"/>
              </a:gs>
              <a:gs pos="70000">
                <a:schemeClr val="accent1">
                  <a:lumMod val="60000"/>
                  <a:lumOff val="40000"/>
                </a:schemeClr>
              </a:gs>
              <a:gs pos="100000">
                <a:schemeClr val="accent1">
                  <a:lumMod val="75000"/>
                </a:schemeClr>
              </a:gs>
            </a:gsLst>
          </a:gradFill>
          <a:ln>
            <a:solidFill>
              <a:schemeClr val="accent1"/>
            </a:solidFill>
            <a:headEnd type="none" w="med" len="med"/>
            <a:tailEnd type="none" w="med" len="med"/>
          </a:ln>
          <a:effectLst>
            <a:glow rad="70000">
              <a:schemeClr val="accent5">
                <a:tint val="30000"/>
                <a:shade val="95000"/>
                <a:satMod val="300000"/>
                <a:alpha val="50000"/>
              </a:schemeClr>
            </a:glow>
            <a:outerShdw blurRad="63500" sx="102000" sy="102000" algn="ctr" rotWithShape="0">
              <a:prstClr val="black">
                <a:alpha val="40000"/>
              </a:prstClr>
            </a:outerShdw>
            <a:reflection blurRad="6350" stA="52000" endA="300" endPos="35000" dir="5400000" sy="-100000" algn="bl" rotWithShape="0"/>
          </a:effectLst>
          <a:scene3d>
            <a:camera prst="perspectiveAbove"/>
            <a:lightRig rig="threePt" dir="t"/>
          </a:scene3d>
          <a:sp3d>
            <a:bevelT w="152400" h="50800" prst="softRound"/>
          </a:sp3d>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761689"/>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1026" name="Picture 2" descr="\\eventsql\dvd27\Clip_Installer\DVD_ART\Artwork_Imagery\HARDWARE_IMAGERY\Illustration - Misc Hardware\XML Icons\user business user woman.png"/>
          <p:cNvPicPr>
            <a:picLocks noChangeAspect="1" noChangeArrowheads="1"/>
          </p:cNvPicPr>
          <p:nvPr/>
        </p:nvPicPr>
        <p:blipFill>
          <a:blip r:embed="rId19" cstate="print"/>
          <a:srcRect/>
          <a:stretch>
            <a:fillRect/>
          </a:stretch>
        </p:blipFill>
        <p:spPr bwMode="auto">
          <a:xfrm>
            <a:off x="6019800" y="2667000"/>
            <a:ext cx="528638" cy="714375"/>
          </a:xfrm>
          <a:prstGeom prst="rect">
            <a:avLst/>
          </a:prstGeom>
          <a:noFill/>
        </p:spPr>
      </p:pic>
      <p:pic>
        <p:nvPicPr>
          <p:cNvPr id="1027" name="Picture 3" descr="\\eventsql\dvd27\Clip_Installer\DVD_ART\Artwork_Imagery\HARDWARE_IMAGERY\Illustration - Misc Hardware\XML Icons\user business man.png"/>
          <p:cNvPicPr>
            <a:picLocks noChangeAspect="1" noChangeArrowheads="1"/>
          </p:cNvPicPr>
          <p:nvPr/>
        </p:nvPicPr>
        <p:blipFill>
          <a:blip r:embed="rId20" cstate="print"/>
          <a:srcRect/>
          <a:stretch>
            <a:fillRect/>
          </a:stretch>
        </p:blipFill>
        <p:spPr bwMode="auto">
          <a:xfrm>
            <a:off x="7620000" y="2590800"/>
            <a:ext cx="571084" cy="758687"/>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3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40"/>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2000"/>
                                  </p:stCondLst>
                                  <p:childTnLst>
                                    <p:set>
                                      <p:cBhvr>
                                        <p:cTn id="15" dur="1" fill="hold">
                                          <p:stCondLst>
                                            <p:cond delay="0"/>
                                          </p:stCondLst>
                                        </p:cTn>
                                        <p:tgtEl>
                                          <p:spTgt spid="19"/>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15"/>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20"/>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16"/>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nodeType="afterEffect">
                                  <p:stCondLst>
                                    <p:cond delay="1000"/>
                                  </p:stCondLst>
                                  <p:childTnLst>
                                    <p:set>
                                      <p:cBhvr>
                                        <p:cTn id="27" dur="1" fill="hold">
                                          <p:stCondLst>
                                            <p:cond delay="0"/>
                                          </p:stCondLst>
                                        </p:cTn>
                                        <p:tgtEl>
                                          <p:spTgt spid="21"/>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nodeType="afterEffect">
                                  <p:stCondLst>
                                    <p:cond delay="1000"/>
                                  </p:stCondLst>
                                  <p:childTnLst>
                                    <p:set>
                                      <p:cBhvr>
                                        <p:cTn id="30" dur="1" fill="hold">
                                          <p:stCondLst>
                                            <p:cond delay="0"/>
                                          </p:stCondLst>
                                        </p:cTn>
                                        <p:tgtEl>
                                          <p:spTgt spid="18"/>
                                        </p:tgtEl>
                                        <p:attrNameLst>
                                          <p:attrName>style.visibility</p:attrName>
                                        </p:attrNameLst>
                                      </p:cBhvr>
                                      <p:to>
                                        <p:strVal val="visible"/>
                                      </p:to>
                                    </p:set>
                                  </p:childTnLst>
                                </p:cTn>
                              </p:par>
                            </p:childTnLst>
                          </p:cTn>
                        </p:par>
                        <p:par>
                          <p:cTn id="31" fill="hold">
                            <p:stCondLst>
                              <p:cond delay="9000"/>
                            </p:stCondLst>
                            <p:childTnLst>
                              <p:par>
                                <p:cTn id="32" presetID="1" presetClass="entr" presetSubtype="0" fill="hold" nodeType="afterEffect">
                                  <p:stCondLst>
                                    <p:cond delay="1000"/>
                                  </p:stCondLst>
                                  <p:childTnLst>
                                    <p:set>
                                      <p:cBhvr>
                                        <p:cTn id="33" dur="1" fill="hold">
                                          <p:stCondLst>
                                            <p:cond delay="0"/>
                                          </p:stCondLst>
                                        </p:cTn>
                                        <p:tgtEl>
                                          <p:spTgt spid="2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nodeType="clickEffect">
                                  <p:stCondLst>
                                    <p:cond delay="0"/>
                                  </p:stCondLst>
                                  <p:childTnLst>
                                    <p:animMotion origin="layout" path="M 3.88889E-6 -2.08092E-6 L 0.29618 0.00486 " pathEditMode="relative" rAng="0" ptsTypes="AA">
                                      <p:cBhvr>
                                        <p:cTn id="37" dur="2000" fill="hold"/>
                                        <p:tgtEl>
                                          <p:spTgt spid="40"/>
                                        </p:tgtEl>
                                        <p:attrNameLst>
                                          <p:attrName>ppt_x</p:attrName>
                                          <p:attrName>ppt_y</p:attrName>
                                        </p:attrNameLst>
                                      </p:cBhvr>
                                      <p:rCtr x="148" y="2"/>
                                    </p:animMotion>
                                  </p:childTnLst>
                                </p:cTn>
                              </p:par>
                            </p:childTnLst>
                          </p:cTn>
                        </p:par>
                        <p:par>
                          <p:cTn id="38" fill="hold">
                            <p:stCondLst>
                              <p:cond delay="2000"/>
                            </p:stCondLst>
                            <p:childTnLst>
                              <p:par>
                                <p:cTn id="39" presetID="63" presetClass="path" presetSubtype="0" accel="50000" decel="50000" fill="hold" nodeType="afterEffect">
                                  <p:stCondLst>
                                    <p:cond delay="500"/>
                                  </p:stCondLst>
                                  <p:childTnLst>
                                    <p:animMotion origin="layout" path="M 3.88889E-6 -1.15607E-7 L 0.68784 0.02428 " pathEditMode="relative" rAng="0" ptsTypes="AA">
                                      <p:cBhvr>
                                        <p:cTn id="40" dur="2000" fill="hold"/>
                                        <p:tgtEl>
                                          <p:spTgt spid="39"/>
                                        </p:tgtEl>
                                        <p:attrNameLst>
                                          <p:attrName>ppt_x</p:attrName>
                                          <p:attrName>ppt_y</p:attrName>
                                        </p:attrNameLst>
                                      </p:cBhvr>
                                      <p:rCtr x="344" y="12"/>
                                    </p:animMotion>
                                  </p:childTnLst>
                                </p:cTn>
                              </p:par>
                            </p:childTnLst>
                          </p:cTn>
                        </p:par>
                        <p:par>
                          <p:cTn id="41" fill="hold">
                            <p:stCondLst>
                              <p:cond delay="4500"/>
                            </p:stCondLst>
                            <p:childTnLst>
                              <p:par>
                                <p:cTn id="42" presetID="63" presetClass="path" presetSubtype="0" accel="50000" decel="50000" fill="hold" nodeType="afterEffect">
                                  <p:stCondLst>
                                    <p:cond delay="500"/>
                                  </p:stCondLst>
                                  <p:childTnLst>
                                    <p:animMotion origin="layout" path="M 4.44444E-6 3.3526E-6 L 0.70486 0.00208 " pathEditMode="relative" rAng="0" ptsTypes="AA">
                                      <p:cBhvr>
                                        <p:cTn id="43" dur="2000" fill="hold"/>
                                        <p:tgtEl>
                                          <p:spTgt spid="38"/>
                                        </p:tgtEl>
                                        <p:attrNameLst>
                                          <p:attrName>ppt_x</p:attrName>
                                          <p:attrName>ppt_y</p:attrName>
                                        </p:attrNameLst>
                                      </p:cBhvr>
                                      <p:rCtr x="352" y="1"/>
                                    </p:animMotion>
                                  </p:childTnLst>
                                </p:cTn>
                              </p:par>
                            </p:childTnLst>
                          </p:cTn>
                        </p:par>
                        <p:par>
                          <p:cTn id="44" fill="hold">
                            <p:stCondLst>
                              <p:cond delay="7000"/>
                            </p:stCondLst>
                            <p:childTnLst>
                              <p:par>
                                <p:cTn id="45" presetID="1" presetClass="entr" presetSubtype="0"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par>
                          <p:cTn id="47" fill="hold">
                            <p:stCondLst>
                              <p:cond delay="7000"/>
                            </p:stCondLst>
                            <p:childTnLst>
                              <p:par>
                                <p:cTn id="48" presetID="1" presetClass="entr" presetSubtype="0"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childTnLst>
                          </p:cTn>
                        </p:par>
                        <p:par>
                          <p:cTn id="50" fill="hold">
                            <p:stCondLst>
                              <p:cond delay="7000"/>
                            </p:stCondLst>
                            <p:childTnLst>
                              <p:par>
                                <p:cTn id="51" presetID="1" presetClass="entr" presetSubtype="0" fill="hold" nodeType="afterEffect">
                                  <p:stCondLst>
                                    <p:cond delay="1000"/>
                                  </p:stCondLst>
                                  <p:childTnLst>
                                    <p:set>
                                      <p:cBhvr>
                                        <p:cTn id="52" dur="1" fill="hold">
                                          <p:stCondLst>
                                            <p:cond delay="0"/>
                                          </p:stCondLst>
                                        </p:cTn>
                                        <p:tgtEl>
                                          <p:spTgt spid="13"/>
                                        </p:tgtEl>
                                        <p:attrNameLst>
                                          <p:attrName>style.visibility</p:attrName>
                                        </p:attrNameLst>
                                      </p:cBhvr>
                                      <p:to>
                                        <p:strVal val="visible"/>
                                      </p:to>
                                    </p:set>
                                  </p:childTnLst>
                                </p:cTn>
                              </p:par>
                            </p:childTnLst>
                          </p:cTn>
                        </p:par>
                        <p:par>
                          <p:cTn id="53" fill="hold">
                            <p:stCondLst>
                              <p:cond delay="8000"/>
                            </p:stCondLst>
                            <p:childTnLst>
                              <p:par>
                                <p:cTn id="54" presetID="1" presetClass="entr" presetSubtype="0" fill="hold" nodeType="afterEffect">
                                  <p:stCondLst>
                                    <p:cond delay="1000"/>
                                  </p:stCondLst>
                                  <p:childTnLst>
                                    <p:set>
                                      <p:cBhvr>
                                        <p:cTn id="55" dur="1" fill="hold">
                                          <p:stCondLst>
                                            <p:cond delay="0"/>
                                          </p:stCondLst>
                                        </p:cTn>
                                        <p:tgtEl>
                                          <p:spTgt spid="11"/>
                                        </p:tgtEl>
                                        <p:attrNameLst>
                                          <p:attrName>style.visibility</p:attrName>
                                        </p:attrNameLst>
                                      </p:cBhvr>
                                      <p:to>
                                        <p:strVal val="visible"/>
                                      </p:to>
                                    </p:set>
                                  </p:childTnLst>
                                </p:cTn>
                              </p:par>
                            </p:childTnLst>
                          </p:cTn>
                        </p:par>
                        <p:par>
                          <p:cTn id="56" fill="hold">
                            <p:stCondLst>
                              <p:cond delay="9000"/>
                            </p:stCondLst>
                            <p:childTnLst>
                              <p:par>
                                <p:cTn id="57" presetID="1" presetClass="entr" presetSubtype="0" fill="hold" nodeType="afterEffect">
                                  <p:stCondLst>
                                    <p:cond delay="1000"/>
                                  </p:stCondLst>
                                  <p:childTnLst>
                                    <p:set>
                                      <p:cBhvr>
                                        <p:cTn id="58" dur="1" fill="hold">
                                          <p:stCondLst>
                                            <p:cond delay="0"/>
                                          </p:stCondLst>
                                        </p:cTn>
                                        <p:tgtEl>
                                          <p:spTgt spid="12"/>
                                        </p:tgtEl>
                                        <p:attrNameLst>
                                          <p:attrName>style.visibility</p:attrName>
                                        </p:attrNameLst>
                                      </p:cBhvr>
                                      <p:to>
                                        <p:strVal val="visible"/>
                                      </p:to>
                                    </p:set>
                                  </p:childTnLst>
                                </p:cTn>
                              </p:par>
                            </p:childTnLst>
                          </p:cTn>
                        </p:par>
                        <p:par>
                          <p:cTn id="59" fill="hold">
                            <p:stCondLst>
                              <p:cond delay="10000"/>
                            </p:stCondLst>
                            <p:childTnLst>
                              <p:par>
                                <p:cTn id="60" presetID="1" presetClass="entr" presetSubtype="0" fill="hold" nodeType="afterEffect">
                                  <p:stCondLst>
                                    <p:cond delay="1000"/>
                                  </p:stCondLst>
                                  <p:childTnLst>
                                    <p:set>
                                      <p:cBhvr>
                                        <p:cTn id="61" dur="1" fill="hold">
                                          <p:stCondLst>
                                            <p:cond delay="0"/>
                                          </p:stCondLst>
                                        </p:cTn>
                                        <p:tgtEl>
                                          <p:spTgt spid="4"/>
                                        </p:tgtEl>
                                        <p:attrNameLst>
                                          <p:attrName>style.visibility</p:attrName>
                                        </p:attrNameLst>
                                      </p:cBhvr>
                                      <p:to>
                                        <p:strVal val="visible"/>
                                      </p:to>
                                    </p:set>
                                  </p:childTnLst>
                                </p:cTn>
                              </p:par>
                            </p:childTnLst>
                          </p:cTn>
                        </p:par>
                        <p:par>
                          <p:cTn id="62" fill="hold">
                            <p:stCondLst>
                              <p:cond delay="11000"/>
                            </p:stCondLst>
                            <p:childTnLst>
                              <p:par>
                                <p:cTn id="63" presetID="1" presetClass="entr" presetSubtype="0" fill="hold" nodeType="afterEffect">
                                  <p:stCondLst>
                                    <p:cond delay="2000"/>
                                  </p:stCondLst>
                                  <p:childTnLst>
                                    <p:set>
                                      <p:cBhvr>
                                        <p:cTn id="6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96"/>
          <p:cNvGrpSpPr/>
          <p:nvPr/>
        </p:nvGrpSpPr>
        <p:grpSpPr>
          <a:xfrm>
            <a:off x="3733800" y="1689793"/>
            <a:ext cx="2057400" cy="4343400"/>
            <a:chOff x="7026242" y="1676400"/>
            <a:chExt cx="2270158" cy="5075255"/>
          </a:xfrm>
        </p:grpSpPr>
        <p:grpSp>
          <p:nvGrpSpPr>
            <p:cNvPr id="5" name="Group 35"/>
            <p:cNvGrpSpPr/>
            <p:nvPr/>
          </p:nvGrpSpPr>
          <p:grpSpPr>
            <a:xfrm>
              <a:off x="7464614" y="5867400"/>
              <a:ext cx="802156" cy="884255"/>
              <a:chOff x="325519" y="1425227"/>
              <a:chExt cx="1135238" cy="1217674"/>
            </a:xfrm>
          </p:grpSpPr>
          <p:grpSp>
            <p:nvGrpSpPr>
              <p:cNvPr id="6" name="Group 16"/>
              <p:cNvGrpSpPr/>
              <p:nvPr/>
            </p:nvGrpSpPr>
            <p:grpSpPr>
              <a:xfrm>
                <a:off x="325519" y="1425227"/>
                <a:ext cx="1135238" cy="1217674"/>
                <a:chOff x="1754925" y="2653552"/>
                <a:chExt cx="1135238" cy="1217674"/>
              </a:xfrm>
            </p:grpSpPr>
            <p:pic>
              <p:nvPicPr>
                <p:cNvPr id="97" name="Picture 1" descr="D:\Aeshen\TechNet 2006\12-December\Msft-longhorn-papers\TDM Deck\Windows Illustration Icons\Computer.png"/>
                <p:cNvPicPr>
                  <a:picLocks noChangeAspect="1" noChangeArrowheads="1"/>
                </p:cNvPicPr>
                <p:nvPr/>
              </p:nvPicPr>
              <p:blipFill>
                <a:blip r:embed="rId3" cstate="print"/>
                <a:srcRect/>
                <a:stretch>
                  <a:fillRect/>
                </a:stretch>
              </p:blipFill>
              <p:spPr bwMode="auto">
                <a:xfrm>
                  <a:off x="1796305" y="2777368"/>
                  <a:ext cx="1093858" cy="1093858"/>
                </a:xfrm>
                <a:prstGeom prst="rect">
                  <a:avLst/>
                </a:prstGeom>
                <a:noFill/>
                <a:effectLst>
                  <a:outerShdw blurRad="50800" dist="38100" dir="2700000" algn="tl" rotWithShape="0">
                    <a:prstClr val="black">
                      <a:alpha val="40000"/>
                    </a:prstClr>
                  </a:outerShdw>
                </a:effectLst>
              </p:spPr>
            </p:pic>
            <p:pic>
              <p:nvPicPr>
                <p:cNvPr id="98" name="Picture 4" descr="D:\Aeshen\TechNet 2006\12-December\Msft-longhorn-papers\TDM Deck\Windows Illustration Icons\Male User.png"/>
                <p:cNvPicPr>
                  <a:picLocks noChangeAspect="1" noChangeArrowheads="1"/>
                </p:cNvPicPr>
                <p:nvPr/>
              </p:nvPicPr>
              <p:blipFill>
                <a:blip r:embed="rId4" cstate="print"/>
                <a:srcRect/>
                <a:stretch>
                  <a:fillRect/>
                </a:stretch>
              </p:blipFill>
              <p:spPr bwMode="auto">
                <a:xfrm flipH="1">
                  <a:off x="1754925" y="2653552"/>
                  <a:ext cx="727694" cy="751799"/>
                </a:xfrm>
                <a:prstGeom prst="rect">
                  <a:avLst/>
                </a:prstGeom>
                <a:noFill/>
                <a:effectLst>
                  <a:outerShdw blurRad="50800" dist="38100" dir="2700000" algn="tl" rotWithShape="0">
                    <a:prstClr val="black">
                      <a:alpha val="40000"/>
                    </a:prstClr>
                  </a:outerShdw>
                </a:effectLst>
              </p:spPr>
            </p:pic>
          </p:grpSp>
          <p:pic>
            <p:nvPicPr>
              <p:cNvPr id="96" name="Picture 95" descr="hp 2200xi business inkjet color printer.png"/>
              <p:cNvPicPr>
                <a:picLocks noChangeAspect="1"/>
              </p:cNvPicPr>
              <p:nvPr/>
            </p:nvPicPr>
            <p:blipFill>
              <a:blip r:embed="rId5" cstate="print"/>
              <a:stretch>
                <a:fillRect/>
              </a:stretch>
            </p:blipFill>
            <p:spPr>
              <a:xfrm>
                <a:off x="838364" y="2273963"/>
                <a:ext cx="538261" cy="361711"/>
              </a:xfrm>
              <a:prstGeom prst="rect">
                <a:avLst/>
              </a:prstGeom>
              <a:effectLst>
                <a:outerShdw blurRad="63500" sx="102000" sy="102000" algn="ctr" rotWithShape="0">
                  <a:prstClr val="black">
                    <a:alpha val="40000"/>
                  </a:prstClr>
                </a:outerShdw>
              </a:effectLst>
            </p:spPr>
          </p:pic>
        </p:grpSp>
        <p:grpSp>
          <p:nvGrpSpPr>
            <p:cNvPr id="7" name="Group 195"/>
            <p:cNvGrpSpPr/>
            <p:nvPr/>
          </p:nvGrpSpPr>
          <p:grpSpPr>
            <a:xfrm>
              <a:off x="7026242" y="1676400"/>
              <a:ext cx="2270158" cy="3915868"/>
              <a:chOff x="7026242" y="1676400"/>
              <a:chExt cx="2270158" cy="3915868"/>
            </a:xfrm>
          </p:grpSpPr>
          <p:grpSp>
            <p:nvGrpSpPr>
              <p:cNvPr id="10" name="Group 142"/>
              <p:cNvGrpSpPr/>
              <p:nvPr/>
            </p:nvGrpSpPr>
            <p:grpSpPr>
              <a:xfrm>
                <a:off x="7179152" y="2803195"/>
                <a:ext cx="1641499" cy="1663732"/>
                <a:chOff x="4854308" y="2188708"/>
                <a:chExt cx="1641499" cy="1663732"/>
              </a:xfrm>
            </p:grpSpPr>
            <p:pic>
              <p:nvPicPr>
                <p:cNvPr id="140" name="Picture 1"/>
                <p:cNvPicPr>
                  <a:picLocks noChangeAspect="1" noChangeArrowheads="1"/>
                </p:cNvPicPr>
                <p:nvPr/>
              </p:nvPicPr>
              <p:blipFill>
                <a:blip r:embed="rId6"/>
                <a:stretch>
                  <a:fillRect/>
                </a:stretch>
              </p:blipFill>
              <p:spPr bwMode="auto">
                <a:xfrm>
                  <a:off x="4854308" y="2188708"/>
                  <a:ext cx="1078135" cy="1441125"/>
                </a:xfrm>
                <a:prstGeom prst="rect">
                  <a:avLst/>
                </a:prstGeom>
                <a:noFill/>
                <a:ln w="9525">
                  <a:noFill/>
                  <a:miter lim="800000"/>
                  <a:headEnd/>
                  <a:tailEnd/>
                </a:ln>
                <a:effectLst/>
              </p:spPr>
            </p:pic>
            <p:pic>
              <p:nvPicPr>
                <p:cNvPr id="142" name="Picture 1"/>
                <p:cNvPicPr>
                  <a:picLocks noChangeAspect="1" noChangeArrowheads="1"/>
                </p:cNvPicPr>
                <p:nvPr/>
              </p:nvPicPr>
              <p:blipFill>
                <a:blip r:embed="rId6"/>
                <a:stretch>
                  <a:fillRect/>
                </a:stretch>
              </p:blipFill>
              <p:spPr bwMode="auto">
                <a:xfrm>
                  <a:off x="5004995" y="2411315"/>
                  <a:ext cx="1078135" cy="1441125"/>
                </a:xfrm>
                <a:prstGeom prst="rect">
                  <a:avLst/>
                </a:prstGeom>
                <a:noFill/>
                <a:ln w="9525">
                  <a:noFill/>
                  <a:miter lim="800000"/>
                  <a:headEnd/>
                  <a:tailEnd/>
                </a:ln>
                <a:effectLst/>
              </p:spPr>
            </p:pic>
            <p:pic>
              <p:nvPicPr>
                <p:cNvPr id="141" name="Picture 1"/>
                <p:cNvPicPr>
                  <a:picLocks noChangeAspect="1" noChangeArrowheads="1"/>
                </p:cNvPicPr>
                <p:nvPr/>
              </p:nvPicPr>
              <p:blipFill>
                <a:blip r:embed="rId6"/>
                <a:stretch>
                  <a:fillRect/>
                </a:stretch>
              </p:blipFill>
              <p:spPr bwMode="auto">
                <a:xfrm>
                  <a:off x="5417672" y="2238367"/>
                  <a:ext cx="1078135" cy="1441125"/>
                </a:xfrm>
                <a:prstGeom prst="rect">
                  <a:avLst/>
                </a:prstGeom>
                <a:noFill/>
                <a:ln w="9525">
                  <a:noFill/>
                  <a:miter lim="800000"/>
                  <a:headEnd/>
                  <a:tailEnd/>
                </a:ln>
                <a:effectLst/>
              </p:spPr>
            </p:pic>
          </p:grpSp>
          <p:pic>
            <p:nvPicPr>
              <p:cNvPr id="55" name="Picture 2" descr="C:\Users\alexbal\Desktop\Windows_NT_3.5_BSoD.png"/>
              <p:cNvPicPr>
                <a:picLocks noChangeAspect="1" noChangeArrowheads="1"/>
              </p:cNvPicPr>
              <p:nvPr/>
            </p:nvPicPr>
            <p:blipFill>
              <a:blip r:embed="rId7"/>
              <a:srcRect/>
              <a:stretch>
                <a:fillRect/>
              </a:stretch>
            </p:blipFill>
            <p:spPr bwMode="auto">
              <a:xfrm>
                <a:off x="8049499" y="3455847"/>
                <a:ext cx="580702" cy="455162"/>
              </a:xfrm>
              <a:prstGeom prst="rect">
                <a:avLst/>
              </a:prstGeom>
              <a:noFill/>
            </p:spPr>
          </p:pic>
          <p:pic>
            <p:nvPicPr>
              <p:cNvPr id="79" name="Picture 2" descr="C:\Users\alexbal\Desktop\Windows_NT_3.5_BSoD.png"/>
              <p:cNvPicPr>
                <a:picLocks noChangeAspect="1" noChangeArrowheads="1"/>
              </p:cNvPicPr>
              <p:nvPr/>
            </p:nvPicPr>
            <p:blipFill>
              <a:blip r:embed="rId7"/>
              <a:srcRect/>
              <a:stretch>
                <a:fillRect/>
              </a:stretch>
            </p:blipFill>
            <p:spPr bwMode="auto">
              <a:xfrm>
                <a:off x="7367886" y="3035491"/>
                <a:ext cx="580702" cy="455162"/>
              </a:xfrm>
              <a:prstGeom prst="rect">
                <a:avLst/>
              </a:prstGeom>
              <a:noFill/>
            </p:spPr>
          </p:pic>
          <p:pic>
            <p:nvPicPr>
              <p:cNvPr id="82" name="Picture 2" descr="C:\Users\alexbal\Desktop\Windows_NT_3.5_BSoD.png"/>
              <p:cNvPicPr>
                <a:picLocks noChangeAspect="1" noChangeArrowheads="1"/>
              </p:cNvPicPr>
              <p:nvPr/>
            </p:nvPicPr>
            <p:blipFill>
              <a:blip r:embed="rId7"/>
              <a:srcRect/>
              <a:stretch>
                <a:fillRect/>
              </a:stretch>
            </p:blipFill>
            <p:spPr bwMode="auto">
              <a:xfrm>
                <a:off x="7026242" y="3618296"/>
                <a:ext cx="580702" cy="455162"/>
              </a:xfrm>
              <a:prstGeom prst="rect">
                <a:avLst/>
              </a:prstGeom>
              <a:noFill/>
            </p:spPr>
          </p:pic>
          <p:pic>
            <p:nvPicPr>
              <p:cNvPr id="156" name="Picture 3" descr="\\eventsql\dvd27\Clip_Installer\DVD_ART\Artwork_Imagery\HARDWARE_IMAGERY\Illustration - Misc Hardware\XML Icons\Template document.png"/>
              <p:cNvPicPr>
                <a:picLocks noChangeAspect="1" noChangeArrowheads="1"/>
              </p:cNvPicPr>
              <p:nvPr/>
            </p:nvPicPr>
            <p:blipFill>
              <a:blip r:embed="rId8" cstate="print"/>
              <a:srcRect/>
              <a:stretch>
                <a:fillRect/>
              </a:stretch>
            </p:blipFill>
            <p:spPr bwMode="auto">
              <a:xfrm>
                <a:off x="7694860" y="3599680"/>
                <a:ext cx="313789" cy="672407"/>
              </a:xfrm>
              <a:prstGeom prst="rect">
                <a:avLst/>
              </a:prstGeom>
              <a:noFill/>
            </p:spPr>
          </p:pic>
          <p:pic>
            <p:nvPicPr>
              <p:cNvPr id="160" name="Picture 11" descr="\\eventsql\dvd27\Clip_Installer\DVD_ART\Artwork_Imagery\HARDWARE_IMAGERY\Illustration - Misc Hardware\Windows Vista Illustration Icons\Ann Do Not Enter.png"/>
              <p:cNvPicPr>
                <a:picLocks noChangeAspect="1" noChangeArrowheads="1"/>
              </p:cNvPicPr>
              <p:nvPr/>
            </p:nvPicPr>
            <p:blipFill>
              <a:blip r:embed="rId9" cstate="print"/>
              <a:srcRect/>
              <a:stretch>
                <a:fillRect/>
              </a:stretch>
            </p:blipFill>
            <p:spPr bwMode="auto">
              <a:xfrm>
                <a:off x="7467600" y="4843999"/>
                <a:ext cx="745276" cy="748269"/>
              </a:xfrm>
              <a:prstGeom prst="rect">
                <a:avLst/>
              </a:prstGeom>
              <a:noFill/>
            </p:spPr>
          </p:pic>
          <p:grpSp>
            <p:nvGrpSpPr>
              <p:cNvPr id="11" name="Group 191"/>
              <p:cNvGrpSpPr/>
              <p:nvPr/>
            </p:nvGrpSpPr>
            <p:grpSpPr>
              <a:xfrm>
                <a:off x="7064709" y="1676400"/>
                <a:ext cx="2231691" cy="1098898"/>
                <a:chOff x="7064709" y="1676400"/>
                <a:chExt cx="2231691" cy="1098898"/>
              </a:xfrm>
            </p:grpSpPr>
            <p:grpSp>
              <p:nvGrpSpPr>
                <p:cNvPr id="12" name="Group 41"/>
                <p:cNvGrpSpPr/>
                <p:nvPr/>
              </p:nvGrpSpPr>
              <p:grpSpPr>
                <a:xfrm>
                  <a:off x="7064709" y="2394864"/>
                  <a:ext cx="524418" cy="380434"/>
                  <a:chOff x="2920719" y="1506417"/>
                  <a:chExt cx="485672" cy="442097"/>
                </a:xfrm>
              </p:grpSpPr>
              <p:pic>
                <p:nvPicPr>
                  <p:cNvPr id="145" name="Picture 10" descr="\\eventsql\dvd27\Clip_Installer\DVD_ART\Artwork_Imagery\HARDWARE_IMAGERY\Illustration - Misc Hardware\Windows Vista Illustration Icons\Cog Wheel Gear.png"/>
                  <p:cNvPicPr>
                    <a:picLocks noChangeAspect="1" noChangeArrowheads="1"/>
                  </p:cNvPicPr>
                  <p:nvPr/>
                </p:nvPicPr>
                <p:blipFill>
                  <a:blip r:embed="rId10" cstate="print"/>
                  <a:srcRect/>
                  <a:stretch>
                    <a:fillRect/>
                  </a:stretch>
                </p:blipFill>
                <p:spPr bwMode="auto">
                  <a:xfrm>
                    <a:off x="2920719" y="1506417"/>
                    <a:ext cx="425381" cy="425381"/>
                  </a:xfrm>
                  <a:prstGeom prst="rect">
                    <a:avLst/>
                  </a:prstGeom>
                  <a:noFill/>
                </p:spPr>
              </p:pic>
              <p:pic>
                <p:nvPicPr>
                  <p:cNvPr id="146" name="Picture 145" descr="hp 2200xi business inkjet color printer.png"/>
                  <p:cNvPicPr>
                    <a:picLocks noChangeAspect="1"/>
                  </p:cNvPicPr>
                  <p:nvPr/>
                </p:nvPicPr>
                <p:blipFill>
                  <a:blip r:embed="rId11" cstate="print"/>
                  <a:stretch>
                    <a:fillRect/>
                  </a:stretch>
                </p:blipFill>
                <p:spPr>
                  <a:xfrm>
                    <a:off x="3070773" y="1722979"/>
                    <a:ext cx="335618" cy="225535"/>
                  </a:xfrm>
                  <a:prstGeom prst="rect">
                    <a:avLst/>
                  </a:prstGeom>
                  <a:effectLst>
                    <a:outerShdw blurRad="63500" sx="102000" sy="102000" algn="ctr" rotWithShape="0">
                      <a:prstClr val="black">
                        <a:alpha val="40000"/>
                      </a:prstClr>
                    </a:outerShdw>
                  </a:effectLst>
                </p:spPr>
              </p:pic>
            </p:grpSp>
            <p:pic>
              <p:nvPicPr>
                <p:cNvPr id="147" name="Picture 11" descr="\\eventsql\dvd27\Clip_Installer\DVD_ART\Artwork_Imagery\HARDWARE_IMAGERY\Illustration - Misc Hardware\Windows Vista Illustration Icons\Ann Do Not Enter.png"/>
                <p:cNvPicPr>
                  <a:picLocks noChangeAspect="1" noChangeArrowheads="1"/>
                </p:cNvPicPr>
                <p:nvPr/>
              </p:nvPicPr>
              <p:blipFill>
                <a:blip r:embed="rId12" cstate="print"/>
                <a:srcRect/>
                <a:stretch>
                  <a:fillRect/>
                </a:stretch>
              </p:blipFill>
              <p:spPr bwMode="auto">
                <a:xfrm>
                  <a:off x="7096375" y="2251909"/>
                  <a:ext cx="261640" cy="262691"/>
                </a:xfrm>
                <a:prstGeom prst="rect">
                  <a:avLst/>
                </a:prstGeom>
                <a:noFill/>
              </p:spPr>
            </p:pic>
            <p:grpSp>
              <p:nvGrpSpPr>
                <p:cNvPr id="14" name="Group 41"/>
                <p:cNvGrpSpPr/>
                <p:nvPr/>
              </p:nvGrpSpPr>
              <p:grpSpPr>
                <a:xfrm>
                  <a:off x="7608996" y="2394864"/>
                  <a:ext cx="524418" cy="380434"/>
                  <a:chOff x="2920719" y="1506417"/>
                  <a:chExt cx="485672" cy="442097"/>
                </a:xfrm>
              </p:grpSpPr>
              <p:pic>
                <p:nvPicPr>
                  <p:cNvPr id="149" name="Picture 10" descr="\\eventsql\dvd27\Clip_Installer\DVD_ART\Artwork_Imagery\HARDWARE_IMAGERY\Illustration - Misc Hardware\Windows Vista Illustration Icons\Cog Wheel Gear.png"/>
                  <p:cNvPicPr>
                    <a:picLocks noChangeAspect="1" noChangeArrowheads="1"/>
                  </p:cNvPicPr>
                  <p:nvPr/>
                </p:nvPicPr>
                <p:blipFill>
                  <a:blip r:embed="rId10" cstate="print"/>
                  <a:srcRect/>
                  <a:stretch>
                    <a:fillRect/>
                  </a:stretch>
                </p:blipFill>
                <p:spPr bwMode="auto">
                  <a:xfrm>
                    <a:off x="2920719" y="1506417"/>
                    <a:ext cx="425381" cy="425381"/>
                  </a:xfrm>
                  <a:prstGeom prst="rect">
                    <a:avLst/>
                  </a:prstGeom>
                  <a:noFill/>
                </p:spPr>
              </p:pic>
              <p:pic>
                <p:nvPicPr>
                  <p:cNvPr id="150" name="Picture 149" descr="hp 2200xi business inkjet color printer.png"/>
                  <p:cNvPicPr>
                    <a:picLocks noChangeAspect="1"/>
                  </p:cNvPicPr>
                  <p:nvPr/>
                </p:nvPicPr>
                <p:blipFill>
                  <a:blip r:embed="rId11" cstate="print"/>
                  <a:stretch>
                    <a:fillRect/>
                  </a:stretch>
                </p:blipFill>
                <p:spPr>
                  <a:xfrm>
                    <a:off x="3070773" y="1722979"/>
                    <a:ext cx="335618" cy="225535"/>
                  </a:xfrm>
                  <a:prstGeom prst="rect">
                    <a:avLst/>
                  </a:prstGeom>
                  <a:effectLst>
                    <a:outerShdw blurRad="63500" sx="102000" sy="102000" algn="ctr" rotWithShape="0">
                      <a:prstClr val="black">
                        <a:alpha val="40000"/>
                      </a:prstClr>
                    </a:outerShdw>
                  </a:effectLst>
                </p:spPr>
              </p:pic>
            </p:grpSp>
            <p:grpSp>
              <p:nvGrpSpPr>
                <p:cNvPr id="15" name="Group 41"/>
                <p:cNvGrpSpPr/>
                <p:nvPr/>
              </p:nvGrpSpPr>
              <p:grpSpPr>
                <a:xfrm>
                  <a:off x="8123135" y="2394864"/>
                  <a:ext cx="524418" cy="380434"/>
                  <a:chOff x="2920719" y="1506417"/>
                  <a:chExt cx="485672" cy="442097"/>
                </a:xfrm>
              </p:grpSpPr>
              <p:pic>
                <p:nvPicPr>
                  <p:cNvPr id="152" name="Picture 10" descr="\\eventsql\dvd27\Clip_Installer\DVD_ART\Artwork_Imagery\HARDWARE_IMAGERY\Illustration - Misc Hardware\Windows Vista Illustration Icons\Cog Wheel Gear.png"/>
                  <p:cNvPicPr>
                    <a:picLocks noChangeAspect="1" noChangeArrowheads="1"/>
                  </p:cNvPicPr>
                  <p:nvPr/>
                </p:nvPicPr>
                <p:blipFill>
                  <a:blip r:embed="rId10" cstate="print"/>
                  <a:srcRect/>
                  <a:stretch>
                    <a:fillRect/>
                  </a:stretch>
                </p:blipFill>
                <p:spPr bwMode="auto">
                  <a:xfrm>
                    <a:off x="2920719" y="1506417"/>
                    <a:ext cx="425381" cy="425381"/>
                  </a:xfrm>
                  <a:prstGeom prst="rect">
                    <a:avLst/>
                  </a:prstGeom>
                  <a:noFill/>
                </p:spPr>
              </p:pic>
              <p:pic>
                <p:nvPicPr>
                  <p:cNvPr id="153" name="Picture 152" descr="hp 2200xi business inkjet color printer.png"/>
                  <p:cNvPicPr>
                    <a:picLocks noChangeAspect="1"/>
                  </p:cNvPicPr>
                  <p:nvPr/>
                </p:nvPicPr>
                <p:blipFill>
                  <a:blip r:embed="rId11" cstate="print"/>
                  <a:stretch>
                    <a:fillRect/>
                  </a:stretch>
                </p:blipFill>
                <p:spPr>
                  <a:xfrm>
                    <a:off x="3070773" y="1722979"/>
                    <a:ext cx="335618" cy="225535"/>
                  </a:xfrm>
                  <a:prstGeom prst="rect">
                    <a:avLst/>
                  </a:prstGeom>
                  <a:effectLst>
                    <a:outerShdw blurRad="63500" sx="102000" sy="102000" algn="ctr" rotWithShape="0">
                      <a:prstClr val="black">
                        <a:alpha val="40000"/>
                      </a:prstClr>
                    </a:outerShdw>
                  </a:effectLst>
                </p:spPr>
              </p:pic>
            </p:grpSp>
            <p:pic>
              <p:nvPicPr>
                <p:cNvPr id="154" name="Picture 11" descr="\\eventsql\dvd27\Clip_Installer\DVD_ART\Artwork_Imagery\HARDWARE_IMAGERY\Illustration - Misc Hardware\Windows Vista Illustration Icons\Ann Do Not Enter.png"/>
                <p:cNvPicPr>
                  <a:picLocks noChangeAspect="1" noChangeArrowheads="1"/>
                </p:cNvPicPr>
                <p:nvPr/>
              </p:nvPicPr>
              <p:blipFill>
                <a:blip r:embed="rId12" cstate="print"/>
                <a:srcRect/>
                <a:stretch>
                  <a:fillRect/>
                </a:stretch>
              </p:blipFill>
              <p:spPr bwMode="auto">
                <a:xfrm>
                  <a:off x="8215077" y="2251909"/>
                  <a:ext cx="261640" cy="262691"/>
                </a:xfrm>
                <a:prstGeom prst="rect">
                  <a:avLst/>
                </a:prstGeom>
                <a:noFill/>
              </p:spPr>
            </p:pic>
            <p:sp>
              <p:nvSpPr>
                <p:cNvPr id="48" name="Rectangle 47"/>
                <p:cNvSpPr/>
                <p:nvPr/>
              </p:nvSpPr>
              <p:spPr>
                <a:xfrm>
                  <a:off x="7401322" y="2114490"/>
                  <a:ext cx="871555" cy="46752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solidFill>
                        <a:srgbClr val="FFFF00"/>
                      </a:solidFill>
                      <a:effectLst>
                        <a:outerShdw blurRad="50800" dist="39000" dir="5460000" algn="tl">
                          <a:srgbClr val="000000">
                            <a:alpha val="38000"/>
                          </a:srgbClr>
                        </a:outerShdw>
                      </a:effectLst>
                      <a:latin typeface="+mn-lt"/>
                      <a:sym typeface="Wingdings" pitchFamily="2" charset="2"/>
                    </a:rPr>
                    <a:t></a:t>
                  </a:r>
                  <a:endParaRPr lang="en-US" sz="2000" b="1" cap="none" spc="0" dirty="0">
                    <a:ln w="11430"/>
                    <a:solidFill>
                      <a:srgbClr val="FFFF00"/>
                    </a:solidFill>
                    <a:effectLst>
                      <a:outerShdw blurRad="50800" dist="39000" dir="5460000" algn="tl">
                        <a:srgbClr val="000000">
                          <a:alpha val="38000"/>
                        </a:srgbClr>
                      </a:outerShdw>
                    </a:effectLst>
                    <a:latin typeface="+mn-lt"/>
                  </a:endParaRPr>
                </a:p>
              </p:txBody>
            </p:sp>
            <p:sp>
              <p:nvSpPr>
                <p:cNvPr id="186" name="TextBox 185"/>
                <p:cNvSpPr txBox="1"/>
                <p:nvPr/>
              </p:nvSpPr>
              <p:spPr>
                <a:xfrm>
                  <a:off x="7162800" y="1676400"/>
                  <a:ext cx="2133600" cy="395600"/>
                </a:xfrm>
                <a:prstGeom prst="rect">
                  <a:avLst/>
                </a:prstGeom>
                <a:noFill/>
              </p:spPr>
              <p:txBody>
                <a:bodyPr wrap="square" rtlCol="0">
                  <a:spAutoFit/>
                </a:bodyPr>
                <a:lstStyle/>
                <a:p>
                  <a:r>
                    <a:rPr lang="en-US" sz="1600" dirty="0" smtClean="0">
                      <a:solidFill>
                        <a:schemeClr val="accent1"/>
                      </a:solidFill>
                      <a:latin typeface="+mn-lt"/>
                    </a:rPr>
                    <a:t>Bad Match</a:t>
                  </a:r>
                  <a:endParaRPr lang="en-US" sz="1600" dirty="0">
                    <a:solidFill>
                      <a:schemeClr val="accent1"/>
                    </a:solidFill>
                    <a:latin typeface="+mn-lt"/>
                  </a:endParaRPr>
                </a:p>
              </p:txBody>
            </p:sp>
          </p:grpSp>
        </p:grpSp>
      </p:grpSp>
      <p:sp>
        <p:nvSpPr>
          <p:cNvPr id="2" name="Title 1"/>
          <p:cNvSpPr>
            <a:spLocks noGrp="1"/>
          </p:cNvSpPr>
          <p:nvPr>
            <p:ph type="title"/>
          </p:nvPr>
        </p:nvSpPr>
        <p:spPr>
          <a:xfrm>
            <a:off x="381001" y="230189"/>
            <a:ext cx="8382000" cy="1107996"/>
          </a:xfrm>
        </p:spPr>
        <p:txBody>
          <a:bodyPr/>
          <a:lstStyle/>
          <a:p>
            <a:r>
              <a:rPr lang="en-US" dirty="0" smtClean="0">
                <a:latin typeface="+mn-lt"/>
              </a:rPr>
              <a:t>TS Easy Print Overview</a:t>
            </a:r>
            <a:endParaRPr lang="en-US" dirty="0">
              <a:latin typeface="+mn-lt"/>
            </a:endParaRPr>
          </a:p>
        </p:txBody>
      </p:sp>
      <p:pic>
        <p:nvPicPr>
          <p:cNvPr id="56" name="Picture 3" descr="\\eventsql\dvd27\Clip_Installer\DVD_ART\Artwork_Imagery\HARDWARE_IMAGERY\Illustration - Misc Hardware\Windows Vista Illustration Icons\Flip 3D.png"/>
          <p:cNvPicPr>
            <a:picLocks noChangeAspect="1" noChangeArrowheads="1"/>
          </p:cNvPicPr>
          <p:nvPr/>
        </p:nvPicPr>
        <p:blipFill>
          <a:blip r:embed="rId13" cstate="print"/>
          <a:srcRect/>
          <a:stretch>
            <a:fillRect/>
          </a:stretch>
        </p:blipFill>
        <p:spPr bwMode="auto">
          <a:xfrm>
            <a:off x="4724400" y="3137593"/>
            <a:ext cx="623562" cy="613831"/>
          </a:xfrm>
          <a:prstGeom prst="rect">
            <a:avLst/>
          </a:prstGeom>
          <a:noFill/>
        </p:spPr>
      </p:pic>
      <p:pic>
        <p:nvPicPr>
          <p:cNvPr id="80" name="Picture 3" descr="\\eventsql\dvd27\Clip_Installer\DVD_ART\Artwork_Imagery\HARDWARE_IMAGERY\Illustration - Misc Hardware\Windows Vista Illustration Icons\Flip 3D.png"/>
          <p:cNvPicPr>
            <a:picLocks noChangeAspect="1" noChangeArrowheads="1"/>
          </p:cNvPicPr>
          <p:nvPr/>
        </p:nvPicPr>
        <p:blipFill>
          <a:blip r:embed="rId13" cstate="print"/>
          <a:srcRect/>
          <a:stretch>
            <a:fillRect/>
          </a:stretch>
        </p:blipFill>
        <p:spPr bwMode="auto">
          <a:xfrm>
            <a:off x="4114800" y="2832793"/>
            <a:ext cx="623562" cy="613831"/>
          </a:xfrm>
          <a:prstGeom prst="rect">
            <a:avLst/>
          </a:prstGeom>
          <a:noFill/>
        </p:spPr>
      </p:pic>
      <p:pic>
        <p:nvPicPr>
          <p:cNvPr id="83" name="Picture 3" descr="\\eventsql\dvd27\Clip_Installer\DVD_ART\Artwork_Imagery\HARDWARE_IMAGERY\Illustration - Misc Hardware\Windows Vista Illustration Icons\Flip 3D.png"/>
          <p:cNvPicPr>
            <a:picLocks noChangeAspect="1" noChangeArrowheads="1"/>
          </p:cNvPicPr>
          <p:nvPr/>
        </p:nvPicPr>
        <p:blipFill>
          <a:blip r:embed="rId13" cstate="print"/>
          <a:srcRect/>
          <a:stretch>
            <a:fillRect/>
          </a:stretch>
        </p:blipFill>
        <p:spPr bwMode="auto">
          <a:xfrm>
            <a:off x="3810000" y="3289993"/>
            <a:ext cx="623562" cy="613831"/>
          </a:xfrm>
          <a:prstGeom prst="rect">
            <a:avLst/>
          </a:prstGeom>
          <a:noFill/>
        </p:spPr>
      </p:pic>
      <p:grpSp>
        <p:nvGrpSpPr>
          <p:cNvPr id="16" name="Group 194"/>
          <p:cNvGrpSpPr/>
          <p:nvPr/>
        </p:nvGrpSpPr>
        <p:grpSpPr>
          <a:xfrm>
            <a:off x="381000" y="1689793"/>
            <a:ext cx="1828800" cy="4267200"/>
            <a:chOff x="2819400" y="1676400"/>
            <a:chExt cx="2133600" cy="5029200"/>
          </a:xfrm>
        </p:grpSpPr>
        <p:grpSp>
          <p:nvGrpSpPr>
            <p:cNvPr id="18" name="Group 192"/>
            <p:cNvGrpSpPr/>
            <p:nvPr/>
          </p:nvGrpSpPr>
          <p:grpSpPr>
            <a:xfrm>
              <a:off x="2849766" y="2251909"/>
              <a:ext cx="1582844" cy="4453691"/>
              <a:chOff x="2849766" y="2251909"/>
              <a:chExt cx="1582844" cy="4453691"/>
            </a:xfrm>
          </p:grpSpPr>
          <p:pic>
            <p:nvPicPr>
              <p:cNvPr id="3" name="Picture 1"/>
              <p:cNvPicPr>
                <a:picLocks noChangeAspect="1" noChangeArrowheads="1"/>
              </p:cNvPicPr>
              <p:nvPr/>
            </p:nvPicPr>
            <p:blipFill>
              <a:blip r:embed="rId6"/>
              <a:stretch>
                <a:fillRect/>
              </a:stretch>
            </p:blipFill>
            <p:spPr bwMode="auto">
              <a:xfrm>
                <a:off x="3200400" y="2826075"/>
                <a:ext cx="1078135" cy="1441125"/>
              </a:xfrm>
              <a:prstGeom prst="rect">
                <a:avLst/>
              </a:prstGeom>
              <a:noFill/>
              <a:ln w="9525">
                <a:noFill/>
                <a:miter lim="800000"/>
                <a:headEnd/>
                <a:tailEnd/>
              </a:ln>
              <a:effectLst/>
            </p:spPr>
          </p:pic>
          <p:grpSp>
            <p:nvGrpSpPr>
              <p:cNvPr id="19" name="Group 41"/>
              <p:cNvGrpSpPr/>
              <p:nvPr/>
            </p:nvGrpSpPr>
            <p:grpSpPr>
              <a:xfrm>
                <a:off x="2849766" y="2394864"/>
                <a:ext cx="524418" cy="380434"/>
                <a:chOff x="2920719" y="1506417"/>
                <a:chExt cx="485672" cy="442097"/>
              </a:xfrm>
            </p:grpSpPr>
            <p:pic>
              <p:nvPicPr>
                <p:cNvPr id="8" name="Picture 10" descr="\\eventsql\dvd27\Clip_Installer\DVD_ART\Artwork_Imagery\HARDWARE_IMAGERY\Illustration - Misc Hardware\Windows Vista Illustration Icons\Cog Wheel Gear.png"/>
                <p:cNvPicPr>
                  <a:picLocks noChangeAspect="1" noChangeArrowheads="1"/>
                </p:cNvPicPr>
                <p:nvPr/>
              </p:nvPicPr>
              <p:blipFill>
                <a:blip r:embed="rId14" cstate="print"/>
                <a:srcRect/>
                <a:stretch>
                  <a:fillRect/>
                </a:stretch>
              </p:blipFill>
              <p:spPr bwMode="auto">
                <a:xfrm>
                  <a:off x="2920719" y="1506417"/>
                  <a:ext cx="425381" cy="425381"/>
                </a:xfrm>
                <a:prstGeom prst="rect">
                  <a:avLst/>
                </a:prstGeom>
                <a:noFill/>
              </p:spPr>
            </p:pic>
            <p:pic>
              <p:nvPicPr>
                <p:cNvPr id="9" name="Picture 8" descr="hp 2200xi business inkjet color printer.png"/>
                <p:cNvPicPr>
                  <a:picLocks noChangeAspect="1"/>
                </p:cNvPicPr>
                <p:nvPr/>
              </p:nvPicPr>
              <p:blipFill>
                <a:blip r:embed="rId15" cstate="print"/>
                <a:stretch>
                  <a:fillRect/>
                </a:stretch>
              </p:blipFill>
              <p:spPr>
                <a:xfrm>
                  <a:off x="3070773" y="1722979"/>
                  <a:ext cx="335618" cy="225535"/>
                </a:xfrm>
                <a:prstGeom prst="rect">
                  <a:avLst/>
                </a:prstGeom>
                <a:effectLst>
                  <a:outerShdw blurRad="63500" sx="102000" sy="102000" algn="ctr" rotWithShape="0">
                    <a:prstClr val="black">
                      <a:alpha val="40000"/>
                    </a:prstClr>
                  </a:outerShdw>
                </a:effectLst>
              </p:spPr>
            </p:pic>
          </p:grpSp>
          <p:pic>
            <p:nvPicPr>
              <p:cNvPr id="13" name="Picture 11" descr="\\eventsql\dvd27\Clip_Installer\DVD_ART\Artwork_Imagery\HARDWARE_IMAGERY\Illustration - Misc Hardware\Windows Vista Illustration Icons\Ann Do Not Enter.png"/>
              <p:cNvPicPr>
                <a:picLocks noChangeAspect="1" noChangeArrowheads="1"/>
              </p:cNvPicPr>
              <p:nvPr/>
            </p:nvPicPr>
            <p:blipFill>
              <a:blip r:embed="rId16" cstate="print"/>
              <a:srcRect/>
              <a:stretch>
                <a:fillRect/>
              </a:stretch>
            </p:blipFill>
            <p:spPr bwMode="auto">
              <a:xfrm>
                <a:off x="2881432" y="2251909"/>
                <a:ext cx="261640" cy="262691"/>
              </a:xfrm>
              <a:prstGeom prst="rect">
                <a:avLst/>
              </a:prstGeom>
              <a:noFill/>
            </p:spPr>
          </p:pic>
          <p:pic>
            <p:nvPicPr>
              <p:cNvPr id="17" name="Picture 11" descr="\\eventsql\dvd27\Clip_Installer\DVD_ART\Artwork_Imagery\HARDWARE_IMAGERY\Illustration - Misc Hardware\Windows Vista Illustration Icons\Ann Do Not Enter.png"/>
              <p:cNvPicPr>
                <a:picLocks noChangeAspect="1" noChangeArrowheads="1"/>
              </p:cNvPicPr>
              <p:nvPr/>
            </p:nvPicPr>
            <p:blipFill>
              <a:blip r:embed="rId9" cstate="print"/>
              <a:srcRect/>
              <a:stretch>
                <a:fillRect/>
              </a:stretch>
            </p:blipFill>
            <p:spPr bwMode="auto">
              <a:xfrm>
                <a:off x="3352800" y="4767799"/>
                <a:ext cx="745276" cy="748269"/>
              </a:xfrm>
              <a:prstGeom prst="rect">
                <a:avLst/>
              </a:prstGeom>
              <a:noFill/>
            </p:spPr>
          </p:pic>
          <p:grpSp>
            <p:nvGrpSpPr>
              <p:cNvPr id="20" name="Group 35"/>
              <p:cNvGrpSpPr/>
              <p:nvPr/>
            </p:nvGrpSpPr>
            <p:grpSpPr>
              <a:xfrm>
                <a:off x="3325654" y="5821345"/>
                <a:ext cx="802156" cy="884255"/>
                <a:chOff x="325519" y="1425227"/>
                <a:chExt cx="1135238" cy="1217674"/>
              </a:xfrm>
            </p:grpSpPr>
            <p:grpSp>
              <p:nvGrpSpPr>
                <p:cNvPr id="21" name="Group 16"/>
                <p:cNvGrpSpPr/>
                <p:nvPr/>
              </p:nvGrpSpPr>
              <p:grpSpPr>
                <a:xfrm>
                  <a:off x="325519" y="1425227"/>
                  <a:ext cx="1135238" cy="1217674"/>
                  <a:chOff x="1754925" y="2653552"/>
                  <a:chExt cx="1135238" cy="1217674"/>
                </a:xfrm>
              </p:grpSpPr>
              <p:pic>
                <p:nvPicPr>
                  <p:cNvPr id="87" name="Picture 1" descr="D:\Aeshen\TechNet 2006\12-December\Msft-longhorn-papers\TDM Deck\Windows Illustration Icons\Computer.png"/>
                  <p:cNvPicPr>
                    <a:picLocks noChangeAspect="1" noChangeArrowheads="1"/>
                  </p:cNvPicPr>
                  <p:nvPr/>
                </p:nvPicPr>
                <p:blipFill>
                  <a:blip r:embed="rId3" cstate="print"/>
                  <a:srcRect/>
                  <a:stretch>
                    <a:fillRect/>
                  </a:stretch>
                </p:blipFill>
                <p:spPr bwMode="auto">
                  <a:xfrm>
                    <a:off x="1796305" y="2777368"/>
                    <a:ext cx="1093858" cy="1093858"/>
                  </a:xfrm>
                  <a:prstGeom prst="rect">
                    <a:avLst/>
                  </a:prstGeom>
                  <a:noFill/>
                  <a:effectLst>
                    <a:outerShdw blurRad="50800" dist="38100" dir="2700000" algn="tl" rotWithShape="0">
                      <a:prstClr val="black">
                        <a:alpha val="40000"/>
                      </a:prstClr>
                    </a:outerShdw>
                  </a:effectLst>
                </p:spPr>
              </p:pic>
              <p:pic>
                <p:nvPicPr>
                  <p:cNvPr id="88" name="Picture 4" descr="D:\Aeshen\TechNet 2006\12-December\Msft-longhorn-papers\TDM Deck\Windows Illustration Icons\Male User.png"/>
                  <p:cNvPicPr>
                    <a:picLocks noChangeAspect="1" noChangeArrowheads="1"/>
                  </p:cNvPicPr>
                  <p:nvPr/>
                </p:nvPicPr>
                <p:blipFill>
                  <a:blip r:embed="rId17" cstate="print"/>
                  <a:srcRect/>
                  <a:stretch>
                    <a:fillRect/>
                  </a:stretch>
                </p:blipFill>
                <p:spPr bwMode="auto">
                  <a:xfrm flipH="1">
                    <a:off x="1754925" y="2653552"/>
                    <a:ext cx="727694" cy="751799"/>
                  </a:xfrm>
                  <a:prstGeom prst="rect">
                    <a:avLst/>
                  </a:prstGeom>
                  <a:noFill/>
                  <a:effectLst>
                    <a:outerShdw blurRad="50800" dist="38100" dir="2700000" algn="tl" rotWithShape="0">
                      <a:prstClr val="black">
                        <a:alpha val="40000"/>
                      </a:prstClr>
                    </a:outerShdw>
                  </a:effectLst>
                </p:spPr>
              </p:pic>
            </p:grpSp>
            <p:pic>
              <p:nvPicPr>
                <p:cNvPr id="86" name="Picture 85" descr="hp 2200xi business inkjet color printer.png"/>
                <p:cNvPicPr>
                  <a:picLocks noChangeAspect="1"/>
                </p:cNvPicPr>
                <p:nvPr/>
              </p:nvPicPr>
              <p:blipFill>
                <a:blip r:embed="rId18" cstate="print"/>
                <a:stretch>
                  <a:fillRect/>
                </a:stretch>
              </p:blipFill>
              <p:spPr>
                <a:xfrm>
                  <a:off x="838364" y="2273963"/>
                  <a:ext cx="538261" cy="361711"/>
                </a:xfrm>
                <a:prstGeom prst="rect">
                  <a:avLst/>
                </a:prstGeom>
                <a:effectLst>
                  <a:outerShdw blurRad="63500" sx="102000" sy="102000" algn="ctr" rotWithShape="0">
                    <a:prstClr val="black">
                      <a:alpha val="40000"/>
                    </a:prstClr>
                  </a:outerShdw>
                </a:effectLst>
              </p:spPr>
            </p:pic>
          </p:grpSp>
          <p:grpSp>
            <p:nvGrpSpPr>
              <p:cNvPr id="22" name="Group 41"/>
              <p:cNvGrpSpPr/>
              <p:nvPr/>
            </p:nvGrpSpPr>
            <p:grpSpPr>
              <a:xfrm>
                <a:off x="3353859" y="2394864"/>
                <a:ext cx="524418" cy="380434"/>
                <a:chOff x="2920719" y="1506417"/>
                <a:chExt cx="485672" cy="442097"/>
              </a:xfrm>
            </p:grpSpPr>
            <p:pic>
              <p:nvPicPr>
                <p:cNvPr id="118" name="Picture 10" descr="\\eventsql\dvd27\Clip_Installer\DVD_ART\Artwork_Imagery\HARDWARE_IMAGERY\Illustration - Misc Hardware\Windows Vista Illustration Icons\Cog Wheel Gear.png"/>
                <p:cNvPicPr>
                  <a:picLocks noChangeAspect="1" noChangeArrowheads="1"/>
                </p:cNvPicPr>
                <p:nvPr/>
              </p:nvPicPr>
              <p:blipFill>
                <a:blip r:embed="rId14" cstate="print"/>
                <a:srcRect/>
                <a:stretch>
                  <a:fillRect/>
                </a:stretch>
              </p:blipFill>
              <p:spPr bwMode="auto">
                <a:xfrm>
                  <a:off x="2920719" y="1506417"/>
                  <a:ext cx="425381" cy="425381"/>
                </a:xfrm>
                <a:prstGeom prst="rect">
                  <a:avLst/>
                </a:prstGeom>
                <a:noFill/>
              </p:spPr>
            </p:pic>
            <p:pic>
              <p:nvPicPr>
                <p:cNvPr id="119" name="Picture 118" descr="hp 2200xi business inkjet color printer.png"/>
                <p:cNvPicPr>
                  <a:picLocks noChangeAspect="1"/>
                </p:cNvPicPr>
                <p:nvPr/>
              </p:nvPicPr>
              <p:blipFill>
                <a:blip r:embed="rId15" cstate="print"/>
                <a:stretch>
                  <a:fillRect/>
                </a:stretch>
              </p:blipFill>
              <p:spPr>
                <a:xfrm>
                  <a:off x="3070773" y="1722979"/>
                  <a:ext cx="335618" cy="225535"/>
                </a:xfrm>
                <a:prstGeom prst="rect">
                  <a:avLst/>
                </a:prstGeom>
                <a:effectLst>
                  <a:outerShdw blurRad="63500" sx="102000" sy="102000" algn="ctr" rotWithShape="0">
                    <a:prstClr val="black">
                      <a:alpha val="40000"/>
                    </a:prstClr>
                  </a:outerShdw>
                </a:effectLst>
              </p:spPr>
            </p:pic>
          </p:grpSp>
          <p:grpSp>
            <p:nvGrpSpPr>
              <p:cNvPr id="23" name="Group 41"/>
              <p:cNvGrpSpPr/>
              <p:nvPr/>
            </p:nvGrpSpPr>
            <p:grpSpPr>
              <a:xfrm>
                <a:off x="3908192" y="2394864"/>
                <a:ext cx="524418" cy="380434"/>
                <a:chOff x="2920719" y="1506417"/>
                <a:chExt cx="485672" cy="442097"/>
              </a:xfrm>
            </p:grpSpPr>
            <p:pic>
              <p:nvPicPr>
                <p:cNvPr id="121" name="Picture 10" descr="\\eventsql\dvd27\Clip_Installer\DVD_ART\Artwork_Imagery\HARDWARE_IMAGERY\Illustration - Misc Hardware\Windows Vista Illustration Icons\Cog Wheel Gear.png"/>
                <p:cNvPicPr>
                  <a:picLocks noChangeAspect="1" noChangeArrowheads="1"/>
                </p:cNvPicPr>
                <p:nvPr/>
              </p:nvPicPr>
              <p:blipFill>
                <a:blip r:embed="rId14" cstate="print"/>
                <a:srcRect/>
                <a:stretch>
                  <a:fillRect/>
                </a:stretch>
              </p:blipFill>
              <p:spPr bwMode="auto">
                <a:xfrm>
                  <a:off x="2920719" y="1506417"/>
                  <a:ext cx="425381" cy="425381"/>
                </a:xfrm>
                <a:prstGeom prst="rect">
                  <a:avLst/>
                </a:prstGeom>
                <a:noFill/>
              </p:spPr>
            </p:pic>
            <p:pic>
              <p:nvPicPr>
                <p:cNvPr id="122" name="Picture 121" descr="hp 2200xi business inkjet color printer.png"/>
                <p:cNvPicPr>
                  <a:picLocks noChangeAspect="1"/>
                </p:cNvPicPr>
                <p:nvPr/>
              </p:nvPicPr>
              <p:blipFill>
                <a:blip r:embed="rId15" cstate="print"/>
                <a:stretch>
                  <a:fillRect/>
                </a:stretch>
              </p:blipFill>
              <p:spPr>
                <a:xfrm>
                  <a:off x="3070773" y="1722979"/>
                  <a:ext cx="335618" cy="225535"/>
                </a:xfrm>
                <a:prstGeom prst="rect">
                  <a:avLst/>
                </a:prstGeom>
                <a:effectLst>
                  <a:outerShdw blurRad="63500" sx="102000" sy="102000" algn="ctr" rotWithShape="0">
                    <a:prstClr val="black">
                      <a:alpha val="40000"/>
                    </a:prstClr>
                  </a:outerShdw>
                </a:effectLst>
              </p:spPr>
            </p:pic>
          </p:grpSp>
          <p:pic>
            <p:nvPicPr>
              <p:cNvPr id="123" name="Picture 11" descr="\\eventsql\dvd27\Clip_Installer\DVD_ART\Artwork_Imagery\HARDWARE_IMAGERY\Illustration - Misc Hardware\Windows Vista Illustration Icons\Ann Do Not Enter.png"/>
              <p:cNvPicPr>
                <a:picLocks noChangeAspect="1" noChangeArrowheads="1"/>
              </p:cNvPicPr>
              <p:nvPr/>
            </p:nvPicPr>
            <p:blipFill>
              <a:blip r:embed="rId16" cstate="print"/>
              <a:srcRect/>
              <a:stretch>
                <a:fillRect/>
              </a:stretch>
            </p:blipFill>
            <p:spPr bwMode="auto">
              <a:xfrm>
                <a:off x="3445800" y="2251909"/>
                <a:ext cx="261640" cy="262691"/>
              </a:xfrm>
              <a:prstGeom prst="rect">
                <a:avLst/>
              </a:prstGeom>
              <a:noFill/>
            </p:spPr>
          </p:pic>
          <p:pic>
            <p:nvPicPr>
              <p:cNvPr id="124" name="Picture 11" descr="\\eventsql\dvd27\Clip_Installer\DVD_ART\Artwork_Imagery\HARDWARE_IMAGERY\Illustration - Misc Hardware\Windows Vista Illustration Icons\Ann Do Not Enter.png"/>
              <p:cNvPicPr>
                <a:picLocks noChangeAspect="1" noChangeArrowheads="1"/>
              </p:cNvPicPr>
              <p:nvPr/>
            </p:nvPicPr>
            <p:blipFill>
              <a:blip r:embed="rId16" cstate="print"/>
              <a:srcRect/>
              <a:stretch>
                <a:fillRect/>
              </a:stretch>
            </p:blipFill>
            <p:spPr bwMode="auto">
              <a:xfrm>
                <a:off x="4000134" y="2251909"/>
                <a:ext cx="261640" cy="262691"/>
              </a:xfrm>
              <a:prstGeom prst="rect">
                <a:avLst/>
              </a:prstGeom>
              <a:noFill/>
            </p:spPr>
          </p:pic>
          <p:pic>
            <p:nvPicPr>
              <p:cNvPr id="158" name="Picture 3" descr="\\eventsql\dvd27\Clip_Installer\DVD_ART\Artwork_Imagery\HARDWARE_IMAGERY\Illustration - Misc Hardware\XML Icons\Template document.png"/>
              <p:cNvPicPr>
                <a:picLocks noChangeAspect="1" noChangeArrowheads="1"/>
              </p:cNvPicPr>
              <p:nvPr/>
            </p:nvPicPr>
            <p:blipFill>
              <a:blip r:embed="rId19" cstate="print"/>
              <a:srcRect/>
              <a:stretch>
                <a:fillRect/>
              </a:stretch>
            </p:blipFill>
            <p:spPr bwMode="auto">
              <a:xfrm>
                <a:off x="3462115" y="3452720"/>
                <a:ext cx="313789" cy="672407"/>
              </a:xfrm>
              <a:prstGeom prst="rect">
                <a:avLst/>
              </a:prstGeom>
              <a:noFill/>
            </p:spPr>
          </p:pic>
        </p:grpSp>
        <p:sp>
          <p:nvSpPr>
            <p:cNvPr id="184" name="TextBox 183"/>
            <p:cNvSpPr txBox="1"/>
            <p:nvPr/>
          </p:nvSpPr>
          <p:spPr>
            <a:xfrm>
              <a:off x="2819400" y="1676400"/>
              <a:ext cx="2133600" cy="399010"/>
            </a:xfrm>
            <a:prstGeom prst="rect">
              <a:avLst/>
            </a:prstGeom>
            <a:noFill/>
          </p:spPr>
          <p:txBody>
            <a:bodyPr wrap="square" rtlCol="0">
              <a:spAutoFit/>
            </a:bodyPr>
            <a:lstStyle/>
            <a:p>
              <a:r>
                <a:rPr lang="en-US" sz="1600" dirty="0" smtClean="0">
                  <a:solidFill>
                    <a:schemeClr val="accent1"/>
                  </a:solidFill>
                  <a:latin typeface="+mn-lt"/>
                </a:rPr>
                <a:t>No Match</a:t>
              </a:r>
              <a:endParaRPr lang="en-US" sz="1600" dirty="0">
                <a:solidFill>
                  <a:schemeClr val="accent1"/>
                </a:solidFill>
                <a:latin typeface="+mn-lt"/>
              </a:endParaRPr>
            </a:p>
          </p:txBody>
        </p:sp>
      </p:grpSp>
      <p:grpSp>
        <p:nvGrpSpPr>
          <p:cNvPr id="24" name="Group 193"/>
          <p:cNvGrpSpPr/>
          <p:nvPr/>
        </p:nvGrpSpPr>
        <p:grpSpPr>
          <a:xfrm>
            <a:off x="1981200" y="1689793"/>
            <a:ext cx="2057400" cy="4343400"/>
            <a:chOff x="4800600" y="1676400"/>
            <a:chExt cx="2133600" cy="5029200"/>
          </a:xfrm>
        </p:grpSpPr>
        <p:pic>
          <p:nvPicPr>
            <p:cNvPr id="130" name="Picture 11" descr="\\eventsql\dvd27\Clip_Installer\DVD_ART\Artwork_Imagery\HARDWARE_IMAGERY\Illustration - Misc Hardware\Windows Vista Illustration Icons\Ann Do Not Enter.png"/>
            <p:cNvPicPr>
              <a:picLocks noChangeAspect="1" noChangeArrowheads="1"/>
            </p:cNvPicPr>
            <p:nvPr/>
          </p:nvPicPr>
          <p:blipFill>
            <a:blip r:embed="rId20" cstate="print"/>
            <a:srcRect/>
            <a:stretch>
              <a:fillRect/>
            </a:stretch>
          </p:blipFill>
          <p:spPr bwMode="auto">
            <a:xfrm>
              <a:off x="4862632" y="2251909"/>
              <a:ext cx="261640" cy="262691"/>
            </a:xfrm>
            <a:prstGeom prst="rect">
              <a:avLst/>
            </a:prstGeom>
            <a:noFill/>
          </p:spPr>
        </p:pic>
        <p:grpSp>
          <p:nvGrpSpPr>
            <p:cNvPr id="25" name="Group 190"/>
            <p:cNvGrpSpPr/>
            <p:nvPr/>
          </p:nvGrpSpPr>
          <p:grpSpPr>
            <a:xfrm>
              <a:off x="4800600" y="1676400"/>
              <a:ext cx="2133600" cy="5029200"/>
              <a:chOff x="4800600" y="1676400"/>
              <a:chExt cx="2133600" cy="5029200"/>
            </a:xfrm>
          </p:grpSpPr>
          <p:pic>
            <p:nvPicPr>
              <p:cNvPr id="33" name="Picture 8" descr="C:\Users\alexbal\Desktop\corrupted doc.png"/>
              <p:cNvPicPr>
                <a:picLocks noChangeAspect="1" noChangeArrowheads="1"/>
              </p:cNvPicPr>
              <p:nvPr/>
            </p:nvPicPr>
            <p:blipFill>
              <a:blip r:embed="rId21" cstate="print"/>
              <a:srcRect/>
              <a:stretch>
                <a:fillRect/>
              </a:stretch>
            </p:blipFill>
            <p:spPr bwMode="auto">
              <a:xfrm>
                <a:off x="5791200" y="4724400"/>
                <a:ext cx="445832" cy="955619"/>
              </a:xfrm>
              <a:prstGeom prst="rect">
                <a:avLst/>
              </a:prstGeom>
              <a:noFill/>
            </p:spPr>
          </p:pic>
          <p:grpSp>
            <p:nvGrpSpPr>
              <p:cNvPr id="26" name="Group 35"/>
              <p:cNvGrpSpPr/>
              <p:nvPr/>
            </p:nvGrpSpPr>
            <p:grpSpPr>
              <a:xfrm>
                <a:off x="5316903" y="5821345"/>
                <a:ext cx="802156" cy="884255"/>
                <a:chOff x="325519" y="1425227"/>
                <a:chExt cx="1135238" cy="1217674"/>
              </a:xfrm>
            </p:grpSpPr>
            <p:grpSp>
              <p:nvGrpSpPr>
                <p:cNvPr id="27" name="Group 16"/>
                <p:cNvGrpSpPr/>
                <p:nvPr/>
              </p:nvGrpSpPr>
              <p:grpSpPr>
                <a:xfrm>
                  <a:off x="325519" y="1425227"/>
                  <a:ext cx="1135238" cy="1217674"/>
                  <a:chOff x="1754925" y="2653552"/>
                  <a:chExt cx="1135238" cy="1217674"/>
                </a:xfrm>
              </p:grpSpPr>
              <p:pic>
                <p:nvPicPr>
                  <p:cNvPr id="92" name="Picture 1" descr="D:\Aeshen\TechNet 2006\12-December\Msft-longhorn-papers\TDM Deck\Windows Illustration Icons\Computer.png"/>
                  <p:cNvPicPr>
                    <a:picLocks noChangeAspect="1" noChangeArrowheads="1"/>
                  </p:cNvPicPr>
                  <p:nvPr/>
                </p:nvPicPr>
                <p:blipFill>
                  <a:blip r:embed="rId3" cstate="print"/>
                  <a:srcRect/>
                  <a:stretch>
                    <a:fillRect/>
                  </a:stretch>
                </p:blipFill>
                <p:spPr bwMode="auto">
                  <a:xfrm>
                    <a:off x="1796305" y="2777368"/>
                    <a:ext cx="1093858" cy="1093858"/>
                  </a:xfrm>
                  <a:prstGeom prst="rect">
                    <a:avLst/>
                  </a:prstGeom>
                  <a:noFill/>
                  <a:effectLst>
                    <a:outerShdw blurRad="50800" dist="38100" dir="2700000" algn="tl" rotWithShape="0">
                      <a:prstClr val="black">
                        <a:alpha val="40000"/>
                      </a:prstClr>
                    </a:outerShdw>
                  </a:effectLst>
                </p:spPr>
              </p:pic>
              <p:pic>
                <p:nvPicPr>
                  <p:cNvPr id="93" name="Picture 4" descr="D:\Aeshen\TechNet 2006\12-December\Msft-longhorn-papers\TDM Deck\Windows Illustration Icons\Male User.png"/>
                  <p:cNvPicPr>
                    <a:picLocks noChangeAspect="1" noChangeArrowheads="1"/>
                  </p:cNvPicPr>
                  <p:nvPr/>
                </p:nvPicPr>
                <p:blipFill>
                  <a:blip r:embed="rId22" cstate="print"/>
                  <a:srcRect/>
                  <a:stretch>
                    <a:fillRect/>
                  </a:stretch>
                </p:blipFill>
                <p:spPr bwMode="auto">
                  <a:xfrm flipH="1">
                    <a:off x="1754925" y="2653552"/>
                    <a:ext cx="727694" cy="751799"/>
                  </a:xfrm>
                  <a:prstGeom prst="rect">
                    <a:avLst/>
                  </a:prstGeom>
                  <a:noFill/>
                  <a:effectLst>
                    <a:outerShdw blurRad="50800" dist="38100" dir="2700000" algn="tl" rotWithShape="0">
                      <a:prstClr val="black">
                        <a:alpha val="40000"/>
                      </a:prstClr>
                    </a:outerShdw>
                  </a:effectLst>
                </p:spPr>
              </p:pic>
            </p:grpSp>
            <p:pic>
              <p:nvPicPr>
                <p:cNvPr id="91" name="Picture 90" descr="hp 2200xi business inkjet color printer.png"/>
                <p:cNvPicPr>
                  <a:picLocks noChangeAspect="1"/>
                </p:cNvPicPr>
                <p:nvPr/>
              </p:nvPicPr>
              <p:blipFill>
                <a:blip r:embed="rId23" cstate="print"/>
                <a:stretch>
                  <a:fillRect/>
                </a:stretch>
              </p:blipFill>
              <p:spPr>
                <a:xfrm>
                  <a:off x="838364" y="2273963"/>
                  <a:ext cx="538261" cy="361711"/>
                </a:xfrm>
                <a:prstGeom prst="rect">
                  <a:avLst/>
                </a:prstGeom>
                <a:effectLst>
                  <a:outerShdw blurRad="63500" sx="102000" sy="102000" algn="ctr" rotWithShape="0">
                    <a:prstClr val="black">
                      <a:alpha val="40000"/>
                    </a:prstClr>
                  </a:outerShdw>
                </a:effectLst>
              </p:spPr>
            </p:pic>
          </p:grpSp>
          <p:pic>
            <p:nvPicPr>
              <p:cNvPr id="126" name="Picture 1"/>
              <p:cNvPicPr>
                <a:picLocks noChangeAspect="1" noChangeArrowheads="1"/>
              </p:cNvPicPr>
              <p:nvPr/>
            </p:nvPicPr>
            <p:blipFill>
              <a:blip r:embed="rId6"/>
              <a:stretch>
                <a:fillRect/>
              </a:stretch>
            </p:blipFill>
            <p:spPr bwMode="auto">
              <a:xfrm>
                <a:off x="5181600" y="2826075"/>
                <a:ext cx="1078135" cy="1441125"/>
              </a:xfrm>
              <a:prstGeom prst="rect">
                <a:avLst/>
              </a:prstGeom>
              <a:noFill/>
              <a:ln w="9525">
                <a:noFill/>
                <a:miter lim="800000"/>
                <a:headEnd/>
                <a:tailEnd/>
              </a:ln>
              <a:effectLst/>
            </p:spPr>
          </p:pic>
          <p:grpSp>
            <p:nvGrpSpPr>
              <p:cNvPr id="28" name="Group 41"/>
              <p:cNvGrpSpPr/>
              <p:nvPr/>
            </p:nvGrpSpPr>
            <p:grpSpPr>
              <a:xfrm>
                <a:off x="4830966" y="2394864"/>
                <a:ext cx="524418" cy="380434"/>
                <a:chOff x="2920719" y="1506417"/>
                <a:chExt cx="485672" cy="442097"/>
              </a:xfrm>
            </p:grpSpPr>
            <p:pic>
              <p:nvPicPr>
                <p:cNvPr id="128" name="Picture 10" descr="\\eventsql\dvd27\Clip_Installer\DVD_ART\Artwork_Imagery\HARDWARE_IMAGERY\Illustration - Misc Hardware\Windows Vista Illustration Icons\Cog Wheel Gear.png"/>
                <p:cNvPicPr>
                  <a:picLocks noChangeAspect="1" noChangeArrowheads="1"/>
                </p:cNvPicPr>
                <p:nvPr/>
              </p:nvPicPr>
              <p:blipFill>
                <a:blip r:embed="rId24" cstate="print"/>
                <a:srcRect/>
                <a:stretch>
                  <a:fillRect/>
                </a:stretch>
              </p:blipFill>
              <p:spPr bwMode="auto">
                <a:xfrm>
                  <a:off x="2920719" y="1506417"/>
                  <a:ext cx="425381" cy="425381"/>
                </a:xfrm>
                <a:prstGeom prst="rect">
                  <a:avLst/>
                </a:prstGeom>
                <a:noFill/>
              </p:spPr>
            </p:pic>
            <p:pic>
              <p:nvPicPr>
                <p:cNvPr id="129" name="Picture 128" descr="hp 2200xi business inkjet color printer.png"/>
                <p:cNvPicPr>
                  <a:picLocks noChangeAspect="1"/>
                </p:cNvPicPr>
                <p:nvPr/>
              </p:nvPicPr>
              <p:blipFill>
                <a:blip r:embed="rId25" cstate="print"/>
                <a:stretch>
                  <a:fillRect/>
                </a:stretch>
              </p:blipFill>
              <p:spPr>
                <a:xfrm>
                  <a:off x="3070773" y="1722979"/>
                  <a:ext cx="335618" cy="225535"/>
                </a:xfrm>
                <a:prstGeom prst="rect">
                  <a:avLst/>
                </a:prstGeom>
                <a:effectLst>
                  <a:outerShdw blurRad="63500" sx="102000" sy="102000" algn="ctr" rotWithShape="0">
                    <a:prstClr val="black">
                      <a:alpha val="40000"/>
                    </a:prstClr>
                  </a:outerShdw>
                </a:effectLst>
              </p:spPr>
            </p:pic>
          </p:grpSp>
          <p:grpSp>
            <p:nvGrpSpPr>
              <p:cNvPr id="29" name="Group 41"/>
              <p:cNvGrpSpPr/>
              <p:nvPr/>
            </p:nvGrpSpPr>
            <p:grpSpPr>
              <a:xfrm>
                <a:off x="5375253" y="2394864"/>
                <a:ext cx="524418" cy="380434"/>
                <a:chOff x="2920719" y="1506417"/>
                <a:chExt cx="485672" cy="442097"/>
              </a:xfrm>
            </p:grpSpPr>
            <p:pic>
              <p:nvPicPr>
                <p:cNvPr id="133" name="Picture 10" descr="\\eventsql\dvd27\Clip_Installer\DVD_ART\Artwork_Imagery\HARDWARE_IMAGERY\Illustration - Misc Hardware\Windows Vista Illustration Icons\Cog Wheel Gear.png"/>
                <p:cNvPicPr>
                  <a:picLocks noChangeAspect="1" noChangeArrowheads="1"/>
                </p:cNvPicPr>
                <p:nvPr/>
              </p:nvPicPr>
              <p:blipFill>
                <a:blip r:embed="rId24" cstate="print"/>
                <a:srcRect/>
                <a:stretch>
                  <a:fillRect/>
                </a:stretch>
              </p:blipFill>
              <p:spPr bwMode="auto">
                <a:xfrm>
                  <a:off x="2920719" y="1506417"/>
                  <a:ext cx="425381" cy="425381"/>
                </a:xfrm>
                <a:prstGeom prst="rect">
                  <a:avLst/>
                </a:prstGeom>
                <a:noFill/>
              </p:spPr>
            </p:pic>
            <p:pic>
              <p:nvPicPr>
                <p:cNvPr id="134" name="Picture 133" descr="hp 2200xi business inkjet color printer.png"/>
                <p:cNvPicPr>
                  <a:picLocks noChangeAspect="1"/>
                </p:cNvPicPr>
                <p:nvPr/>
              </p:nvPicPr>
              <p:blipFill>
                <a:blip r:embed="rId25" cstate="print"/>
                <a:stretch>
                  <a:fillRect/>
                </a:stretch>
              </p:blipFill>
              <p:spPr>
                <a:xfrm>
                  <a:off x="3070773" y="1722979"/>
                  <a:ext cx="335618" cy="225535"/>
                </a:xfrm>
                <a:prstGeom prst="rect">
                  <a:avLst/>
                </a:prstGeom>
                <a:effectLst>
                  <a:outerShdw blurRad="63500" sx="102000" sy="102000" algn="ctr" rotWithShape="0">
                    <a:prstClr val="black">
                      <a:alpha val="40000"/>
                    </a:prstClr>
                  </a:outerShdw>
                </a:effectLst>
              </p:spPr>
            </p:pic>
          </p:grpSp>
          <p:grpSp>
            <p:nvGrpSpPr>
              <p:cNvPr id="30" name="Group 41"/>
              <p:cNvGrpSpPr/>
              <p:nvPr/>
            </p:nvGrpSpPr>
            <p:grpSpPr>
              <a:xfrm>
                <a:off x="5889392" y="2394864"/>
                <a:ext cx="524418" cy="380434"/>
                <a:chOff x="2920719" y="1506417"/>
                <a:chExt cx="485672" cy="442097"/>
              </a:xfrm>
            </p:grpSpPr>
            <p:pic>
              <p:nvPicPr>
                <p:cNvPr id="136" name="Picture 10" descr="\\eventsql\dvd27\Clip_Installer\DVD_ART\Artwork_Imagery\HARDWARE_IMAGERY\Illustration - Misc Hardware\Windows Vista Illustration Icons\Cog Wheel Gear.png"/>
                <p:cNvPicPr>
                  <a:picLocks noChangeAspect="1" noChangeArrowheads="1"/>
                </p:cNvPicPr>
                <p:nvPr/>
              </p:nvPicPr>
              <p:blipFill>
                <a:blip r:embed="rId24" cstate="print"/>
                <a:srcRect/>
                <a:stretch>
                  <a:fillRect/>
                </a:stretch>
              </p:blipFill>
              <p:spPr bwMode="auto">
                <a:xfrm>
                  <a:off x="2920719" y="1506417"/>
                  <a:ext cx="425381" cy="425381"/>
                </a:xfrm>
                <a:prstGeom prst="rect">
                  <a:avLst/>
                </a:prstGeom>
                <a:noFill/>
              </p:spPr>
            </p:pic>
            <p:pic>
              <p:nvPicPr>
                <p:cNvPr id="137" name="Picture 136" descr="hp 2200xi business inkjet color printer.png"/>
                <p:cNvPicPr>
                  <a:picLocks noChangeAspect="1"/>
                </p:cNvPicPr>
                <p:nvPr/>
              </p:nvPicPr>
              <p:blipFill>
                <a:blip r:embed="rId25" cstate="print"/>
                <a:stretch>
                  <a:fillRect/>
                </a:stretch>
              </p:blipFill>
              <p:spPr>
                <a:xfrm>
                  <a:off x="3070773" y="1722979"/>
                  <a:ext cx="335618" cy="225535"/>
                </a:xfrm>
                <a:prstGeom prst="rect">
                  <a:avLst/>
                </a:prstGeom>
                <a:effectLst>
                  <a:outerShdw blurRad="63500" sx="102000" sy="102000" algn="ctr" rotWithShape="0">
                    <a:prstClr val="black">
                      <a:alpha val="40000"/>
                    </a:prstClr>
                  </a:outerShdw>
                </a:effectLst>
              </p:spPr>
            </p:pic>
          </p:grpSp>
          <p:pic>
            <p:nvPicPr>
              <p:cNvPr id="139" name="Picture 11" descr="\\eventsql\dvd27\Clip_Installer\DVD_ART\Artwork_Imagery\HARDWARE_IMAGERY\Illustration - Misc Hardware\Windows Vista Illustration Icons\Ann Do Not Enter.png"/>
              <p:cNvPicPr>
                <a:picLocks noChangeAspect="1" noChangeArrowheads="1"/>
              </p:cNvPicPr>
              <p:nvPr/>
            </p:nvPicPr>
            <p:blipFill>
              <a:blip r:embed="rId20" cstate="print"/>
              <a:srcRect/>
              <a:stretch>
                <a:fillRect/>
              </a:stretch>
            </p:blipFill>
            <p:spPr bwMode="auto">
              <a:xfrm>
                <a:off x="5981334" y="2251909"/>
                <a:ext cx="261640" cy="262691"/>
              </a:xfrm>
              <a:prstGeom prst="rect">
                <a:avLst/>
              </a:prstGeom>
              <a:noFill/>
            </p:spPr>
          </p:pic>
          <p:sp>
            <p:nvSpPr>
              <p:cNvPr id="34" name="Rectangle 33"/>
              <p:cNvSpPr/>
              <p:nvPr/>
            </p:nvSpPr>
            <p:spPr>
              <a:xfrm>
                <a:off x="5161708" y="2114489"/>
                <a:ext cx="871555" cy="46328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rgbClr val="FFFF00"/>
                    </a:solidFill>
                    <a:effectLst>
                      <a:outerShdw blurRad="50800" dist="39000" dir="5460000" algn="tl">
                        <a:srgbClr val="000000">
                          <a:alpha val="38000"/>
                        </a:srgbClr>
                      </a:outerShdw>
                    </a:effectLst>
                    <a:latin typeface="+mn-lt"/>
                  </a:rPr>
                  <a:t>?</a:t>
                </a:r>
                <a:endParaRPr lang="en-US" sz="2000" b="1" cap="none" spc="0" dirty="0">
                  <a:ln w="11430"/>
                  <a:solidFill>
                    <a:srgbClr val="FFFF00"/>
                  </a:solidFill>
                  <a:effectLst>
                    <a:outerShdw blurRad="50800" dist="39000" dir="5460000" algn="tl">
                      <a:srgbClr val="000000">
                        <a:alpha val="38000"/>
                      </a:srgbClr>
                    </a:outerShdw>
                  </a:effectLst>
                  <a:latin typeface="+mn-lt"/>
                </a:endParaRPr>
              </a:p>
            </p:txBody>
          </p:sp>
          <p:pic>
            <p:nvPicPr>
              <p:cNvPr id="157" name="Picture 3" descr="\\eventsql\dvd27\Clip_Installer\DVD_ART\Artwork_Imagery\HARDWARE_IMAGERY\Illustration - Misc Hardware\XML Icons\Template document.png"/>
              <p:cNvPicPr>
                <a:picLocks noChangeAspect="1" noChangeArrowheads="1"/>
              </p:cNvPicPr>
              <p:nvPr/>
            </p:nvPicPr>
            <p:blipFill>
              <a:blip r:embed="rId26" cstate="print"/>
              <a:srcRect/>
              <a:stretch>
                <a:fillRect/>
              </a:stretch>
            </p:blipFill>
            <p:spPr bwMode="auto">
              <a:xfrm>
                <a:off x="5409821" y="3509660"/>
                <a:ext cx="313789" cy="672407"/>
              </a:xfrm>
              <a:prstGeom prst="rect">
                <a:avLst/>
              </a:prstGeom>
              <a:noFill/>
            </p:spPr>
          </p:pic>
          <p:pic>
            <p:nvPicPr>
              <p:cNvPr id="159" name="Picture 3" descr="\\eventsql\dvd27\Clip_Installer\DVD_ART\Artwork_Imagery\HARDWARE_IMAGERY\Illustration - Misc Hardware\XML Icons\Template document.png"/>
              <p:cNvPicPr>
                <a:picLocks noChangeAspect="1" noChangeArrowheads="1"/>
              </p:cNvPicPr>
              <p:nvPr/>
            </p:nvPicPr>
            <p:blipFill>
              <a:blip r:embed="rId27" cstate="print">
                <a:duotone>
                  <a:prstClr val="black"/>
                  <a:schemeClr val="tx2">
                    <a:tint val="45000"/>
                    <a:satMod val="400000"/>
                  </a:schemeClr>
                </a:duotone>
              </a:blip>
              <a:srcRect/>
              <a:stretch>
                <a:fillRect/>
              </a:stretch>
            </p:blipFill>
            <p:spPr bwMode="auto">
              <a:xfrm>
                <a:off x="5257800" y="4724400"/>
                <a:ext cx="429557" cy="955435"/>
              </a:xfrm>
              <a:prstGeom prst="rect">
                <a:avLst/>
              </a:prstGeom>
              <a:noFill/>
            </p:spPr>
          </p:pic>
          <p:sp>
            <p:nvSpPr>
              <p:cNvPr id="185" name="TextBox 184"/>
              <p:cNvSpPr txBox="1"/>
              <p:nvPr/>
            </p:nvSpPr>
            <p:spPr>
              <a:xfrm>
                <a:off x="4800600" y="1676400"/>
                <a:ext cx="2133600" cy="392010"/>
              </a:xfrm>
              <a:prstGeom prst="rect">
                <a:avLst/>
              </a:prstGeom>
              <a:noFill/>
            </p:spPr>
            <p:txBody>
              <a:bodyPr wrap="square" rtlCol="0">
                <a:spAutoFit/>
              </a:bodyPr>
              <a:lstStyle/>
              <a:p>
                <a:r>
                  <a:rPr lang="en-US" sz="1600" dirty="0" smtClean="0">
                    <a:solidFill>
                      <a:schemeClr val="accent1"/>
                    </a:solidFill>
                    <a:latin typeface="+mn-lt"/>
                  </a:rPr>
                  <a:t>Close Match</a:t>
                </a:r>
                <a:endParaRPr lang="en-US" sz="1600" dirty="0">
                  <a:solidFill>
                    <a:schemeClr val="accent1"/>
                  </a:solidFill>
                  <a:latin typeface="+mn-lt"/>
                </a:endParaRPr>
              </a:p>
            </p:txBody>
          </p:sp>
        </p:grpSp>
      </p:grpSp>
      <p:pic>
        <p:nvPicPr>
          <p:cNvPr id="106" name="Picture 11" descr="\\eventsql\dvd27\Clip_Installer\DVD_ART\Artwork_Imagery\HARDWARE_IMAGERY\Illustration - Misc Hardware\Windows Vista Illustration Icons\Ann Do Not Enter.png"/>
          <p:cNvPicPr>
            <a:picLocks noChangeAspect="1" noChangeArrowheads="1"/>
          </p:cNvPicPr>
          <p:nvPr/>
        </p:nvPicPr>
        <p:blipFill>
          <a:blip r:embed="rId9" cstate="print"/>
          <a:srcRect/>
          <a:stretch>
            <a:fillRect/>
          </a:stretch>
        </p:blipFill>
        <p:spPr bwMode="auto">
          <a:xfrm>
            <a:off x="2590800" y="4432993"/>
            <a:ext cx="457200" cy="459036"/>
          </a:xfrm>
          <a:prstGeom prst="rect">
            <a:avLst/>
          </a:prstGeom>
          <a:noFill/>
        </p:spPr>
      </p:pic>
      <p:grpSp>
        <p:nvGrpSpPr>
          <p:cNvPr id="31" name="Group 100"/>
          <p:cNvGrpSpPr/>
          <p:nvPr/>
        </p:nvGrpSpPr>
        <p:grpSpPr>
          <a:xfrm>
            <a:off x="6400057" y="1689793"/>
            <a:ext cx="1905000" cy="4787207"/>
            <a:chOff x="7239000" y="1295400"/>
            <a:chExt cx="1905000" cy="4787207"/>
          </a:xfrm>
        </p:grpSpPr>
        <p:pic>
          <p:nvPicPr>
            <p:cNvPr id="161" name="Picture 1"/>
            <p:cNvPicPr>
              <a:picLocks noChangeAspect="1" noChangeArrowheads="1"/>
            </p:cNvPicPr>
            <p:nvPr/>
          </p:nvPicPr>
          <p:blipFill>
            <a:blip r:embed="rId6"/>
            <a:stretch>
              <a:fillRect/>
            </a:stretch>
          </p:blipFill>
          <p:spPr bwMode="auto">
            <a:xfrm>
              <a:off x="7620000" y="2438400"/>
              <a:ext cx="1078135" cy="1441125"/>
            </a:xfrm>
            <a:prstGeom prst="rect">
              <a:avLst/>
            </a:prstGeom>
            <a:noFill/>
            <a:ln w="9525">
              <a:noFill/>
              <a:miter lim="800000"/>
              <a:headEnd/>
              <a:tailEnd/>
            </a:ln>
            <a:effectLst/>
          </p:spPr>
        </p:pic>
        <p:grpSp>
          <p:nvGrpSpPr>
            <p:cNvPr id="32" name="Group 35"/>
            <p:cNvGrpSpPr/>
            <p:nvPr/>
          </p:nvGrpSpPr>
          <p:grpSpPr>
            <a:xfrm>
              <a:off x="7745254" y="5181518"/>
              <a:ext cx="802156" cy="885522"/>
              <a:chOff x="325519" y="1068809"/>
              <a:chExt cx="1135238" cy="1219419"/>
            </a:xfrm>
          </p:grpSpPr>
          <p:grpSp>
            <p:nvGrpSpPr>
              <p:cNvPr id="35" name="Group 16"/>
              <p:cNvGrpSpPr/>
              <p:nvPr/>
            </p:nvGrpSpPr>
            <p:grpSpPr>
              <a:xfrm>
                <a:off x="325519" y="1068809"/>
                <a:ext cx="1135238" cy="1217674"/>
                <a:chOff x="1754925" y="2297134"/>
                <a:chExt cx="1135238" cy="1217674"/>
              </a:xfrm>
            </p:grpSpPr>
            <p:pic>
              <p:nvPicPr>
                <p:cNvPr id="170" name="Picture 1" descr="D:\Aeshen\TechNet 2006\12-December\Msft-longhorn-papers\TDM Deck\Windows Illustration Icons\Computer.png"/>
                <p:cNvPicPr>
                  <a:picLocks noChangeAspect="1" noChangeArrowheads="1"/>
                </p:cNvPicPr>
                <p:nvPr/>
              </p:nvPicPr>
              <p:blipFill>
                <a:blip r:embed="rId3" cstate="print"/>
                <a:srcRect/>
                <a:stretch>
                  <a:fillRect/>
                </a:stretch>
              </p:blipFill>
              <p:spPr bwMode="auto">
                <a:xfrm>
                  <a:off x="1796305" y="2420950"/>
                  <a:ext cx="1093858" cy="1093858"/>
                </a:xfrm>
                <a:prstGeom prst="rect">
                  <a:avLst/>
                </a:prstGeom>
                <a:noFill/>
                <a:effectLst>
                  <a:outerShdw blurRad="50800" dist="38100" dir="2700000" algn="tl" rotWithShape="0">
                    <a:prstClr val="black">
                      <a:alpha val="40000"/>
                    </a:prstClr>
                  </a:outerShdw>
                </a:effectLst>
              </p:spPr>
            </p:pic>
            <p:pic>
              <p:nvPicPr>
                <p:cNvPr id="171" name="Picture 4" descr="D:\Aeshen\TechNet 2006\12-December\Msft-longhorn-papers\TDM Deck\Windows Illustration Icons\Male User.png"/>
                <p:cNvPicPr>
                  <a:picLocks noChangeAspect="1" noChangeArrowheads="1"/>
                </p:cNvPicPr>
                <p:nvPr/>
              </p:nvPicPr>
              <p:blipFill>
                <a:blip r:embed="rId28" cstate="print"/>
                <a:srcRect/>
                <a:stretch>
                  <a:fillRect/>
                </a:stretch>
              </p:blipFill>
              <p:spPr bwMode="auto">
                <a:xfrm flipH="1">
                  <a:off x="1754925" y="2297134"/>
                  <a:ext cx="727695" cy="751799"/>
                </a:xfrm>
                <a:prstGeom prst="rect">
                  <a:avLst/>
                </a:prstGeom>
                <a:noFill/>
                <a:effectLst>
                  <a:outerShdw blurRad="50800" dist="38100" dir="2700000" algn="tl" rotWithShape="0">
                    <a:prstClr val="black">
                      <a:alpha val="40000"/>
                    </a:prstClr>
                  </a:outerShdw>
                </a:effectLst>
              </p:spPr>
            </p:pic>
          </p:grpSp>
          <p:pic>
            <p:nvPicPr>
              <p:cNvPr id="169" name="Picture 168" descr="hp 2200xi business inkjet color printer.png"/>
              <p:cNvPicPr>
                <a:picLocks noChangeAspect="1"/>
              </p:cNvPicPr>
              <p:nvPr/>
            </p:nvPicPr>
            <p:blipFill>
              <a:blip r:embed="rId29" cstate="print"/>
              <a:stretch>
                <a:fillRect/>
              </a:stretch>
            </p:blipFill>
            <p:spPr>
              <a:xfrm>
                <a:off x="838364" y="1926517"/>
                <a:ext cx="538261" cy="361711"/>
              </a:xfrm>
              <a:prstGeom prst="rect">
                <a:avLst/>
              </a:prstGeom>
              <a:effectLst>
                <a:outerShdw blurRad="63500" sx="102000" sy="102000" algn="ctr" rotWithShape="0">
                  <a:prstClr val="black">
                    <a:alpha val="40000"/>
                  </a:prstClr>
                </a:outerShdw>
              </a:effectLst>
            </p:spPr>
          </p:pic>
        </p:grpSp>
        <p:pic>
          <p:nvPicPr>
            <p:cNvPr id="180" name="Picture 3" descr="\\eventsql\dvd27\Clip_Installer\DVD_ART\Artwork_Imagery\HARDWARE_IMAGERY\Illustration - Misc Hardware\XML Icons\Template document.png"/>
            <p:cNvPicPr>
              <a:picLocks noChangeAspect="1" noChangeArrowheads="1"/>
            </p:cNvPicPr>
            <p:nvPr/>
          </p:nvPicPr>
          <p:blipFill>
            <a:blip r:embed="rId30" cstate="print"/>
            <a:srcRect/>
            <a:stretch>
              <a:fillRect/>
            </a:stretch>
          </p:blipFill>
          <p:spPr bwMode="auto">
            <a:xfrm>
              <a:off x="8305800" y="5214180"/>
              <a:ext cx="313789" cy="672407"/>
            </a:xfrm>
            <a:prstGeom prst="rect">
              <a:avLst/>
            </a:prstGeom>
            <a:noFill/>
          </p:spPr>
        </p:pic>
        <p:pic>
          <p:nvPicPr>
            <p:cNvPr id="181" name="Picture 12" descr="\\eventsql\dvd27\Clip_Installer\DVD_ART\Artwork_Imagery\HARDWARE_IMAGERY\Illustration - Misc Hardware\Windows Vista Illustration Icons\Green Check.png"/>
            <p:cNvPicPr>
              <a:picLocks noChangeAspect="1" noChangeArrowheads="1"/>
            </p:cNvPicPr>
            <p:nvPr/>
          </p:nvPicPr>
          <p:blipFill>
            <a:blip r:embed="rId31" cstate="print"/>
            <a:srcRect/>
            <a:stretch>
              <a:fillRect/>
            </a:stretch>
          </p:blipFill>
          <p:spPr bwMode="auto">
            <a:xfrm>
              <a:off x="7849343" y="1828800"/>
              <a:ext cx="305543" cy="302592"/>
            </a:xfrm>
            <a:prstGeom prst="rect">
              <a:avLst/>
            </a:prstGeom>
            <a:noFill/>
          </p:spPr>
        </p:pic>
        <p:pic>
          <p:nvPicPr>
            <p:cNvPr id="182" name="Picture 12" descr="\\eventsql\dvd27\Clip_Installer\DVD_ART\Artwork_Imagery\HARDWARE_IMAGERY\Illustration - Misc Hardware\Windows Vista Illustration Icons\Green Check.png"/>
            <p:cNvPicPr>
              <a:picLocks noChangeAspect="1" noChangeArrowheads="1"/>
            </p:cNvPicPr>
            <p:nvPr/>
          </p:nvPicPr>
          <p:blipFill>
            <a:blip r:embed="rId32" cstate="print"/>
            <a:srcRect/>
            <a:stretch>
              <a:fillRect/>
            </a:stretch>
          </p:blipFill>
          <p:spPr bwMode="auto">
            <a:xfrm>
              <a:off x="7696200" y="4237029"/>
              <a:ext cx="680869" cy="674291"/>
            </a:xfrm>
            <a:prstGeom prst="rect">
              <a:avLst/>
            </a:prstGeom>
            <a:noFill/>
          </p:spPr>
        </p:pic>
        <p:sp>
          <p:nvSpPr>
            <p:cNvPr id="183" name="TextBox 182"/>
            <p:cNvSpPr txBox="1"/>
            <p:nvPr/>
          </p:nvSpPr>
          <p:spPr>
            <a:xfrm>
              <a:off x="7239000" y="1295400"/>
              <a:ext cx="1905000" cy="369332"/>
            </a:xfrm>
            <a:prstGeom prst="rect">
              <a:avLst/>
            </a:prstGeom>
            <a:noFill/>
          </p:spPr>
          <p:txBody>
            <a:bodyPr wrap="square" rtlCol="0">
              <a:spAutoFit/>
            </a:bodyPr>
            <a:lstStyle/>
            <a:p>
              <a:r>
                <a:rPr lang="en-US" b="1" dirty="0" smtClean="0">
                  <a:solidFill>
                    <a:schemeClr val="accent1"/>
                  </a:solidFill>
                  <a:latin typeface="+mn-lt"/>
                </a:rPr>
                <a:t>TS Easy Print</a:t>
              </a:r>
              <a:endParaRPr lang="en-US" b="1" dirty="0">
                <a:solidFill>
                  <a:schemeClr val="accent1"/>
                </a:solidFill>
                <a:latin typeface="+mn-lt"/>
              </a:endParaRPr>
            </a:p>
          </p:txBody>
        </p:sp>
        <p:pic>
          <p:nvPicPr>
            <p:cNvPr id="188" name="Picture 3" descr="\\eventsql\dvd27\Clip_Installer\DVD_ART\Artwork_Imagery\HARDWARE_IMAGERY\Illustration - Misc Hardware\XML Icons\Template document.png"/>
            <p:cNvPicPr>
              <a:picLocks noChangeAspect="1" noChangeArrowheads="1"/>
            </p:cNvPicPr>
            <p:nvPr/>
          </p:nvPicPr>
          <p:blipFill>
            <a:blip r:embed="rId33" cstate="print"/>
            <a:srcRect/>
            <a:stretch>
              <a:fillRect/>
            </a:stretch>
          </p:blipFill>
          <p:spPr bwMode="auto">
            <a:xfrm>
              <a:off x="8382000" y="5701607"/>
              <a:ext cx="177799" cy="381000"/>
            </a:xfrm>
            <a:prstGeom prst="rect">
              <a:avLst/>
            </a:prstGeom>
            <a:noFill/>
          </p:spPr>
        </p:pic>
        <p:grpSp>
          <p:nvGrpSpPr>
            <p:cNvPr id="36" name="Group 48"/>
            <p:cNvGrpSpPr/>
            <p:nvPr/>
          </p:nvGrpSpPr>
          <p:grpSpPr>
            <a:xfrm>
              <a:off x="7772400" y="1828800"/>
              <a:ext cx="706134" cy="658747"/>
              <a:chOff x="7728949" y="1659382"/>
              <a:chExt cx="706134" cy="658747"/>
            </a:xfrm>
          </p:grpSpPr>
          <p:pic>
            <p:nvPicPr>
              <p:cNvPr id="108" name="Picture 10" descr="\\eventsql\dvd27\Clip_Installer\DVD_ART\Artwork_Imagery\HARDWARE_IMAGERY\Illustration - Misc Hardware\Windows Vista Illustration Icons\Cog Wheel Gear.png"/>
              <p:cNvPicPr>
                <a:picLocks noChangeAspect="1" noChangeArrowheads="1"/>
              </p:cNvPicPr>
              <p:nvPr/>
            </p:nvPicPr>
            <p:blipFill>
              <a:blip r:embed="rId24" cstate="print"/>
              <a:srcRect/>
              <a:stretch>
                <a:fillRect/>
              </a:stretch>
            </p:blipFill>
            <p:spPr bwMode="auto">
              <a:xfrm>
                <a:off x="7755424" y="1659382"/>
                <a:ext cx="425381" cy="425381"/>
              </a:xfrm>
              <a:prstGeom prst="rect">
                <a:avLst/>
              </a:prstGeom>
              <a:noFill/>
            </p:spPr>
          </p:pic>
          <p:pic>
            <p:nvPicPr>
              <p:cNvPr id="109" name="Picture 2" descr="image001"/>
              <p:cNvPicPr>
                <a:picLocks noChangeAspect="1" noChangeArrowheads="1"/>
              </p:cNvPicPr>
              <p:nvPr/>
            </p:nvPicPr>
            <p:blipFill>
              <a:blip r:embed="rId34"/>
              <a:srcRect/>
              <a:stretch>
                <a:fillRect/>
              </a:stretch>
            </p:blipFill>
            <p:spPr bwMode="auto">
              <a:xfrm>
                <a:off x="7728949" y="1689670"/>
                <a:ext cx="706134" cy="628459"/>
              </a:xfrm>
              <a:prstGeom prst="rect">
                <a:avLst/>
              </a:prstGeom>
              <a:noFill/>
              <a:ln w="9525">
                <a:noFill/>
                <a:miter lim="800000"/>
                <a:headEnd/>
                <a:tailEnd/>
              </a:ln>
            </p:spPr>
          </p:pic>
        </p:grpSp>
        <p:grpSp>
          <p:nvGrpSpPr>
            <p:cNvPr id="37" name="Group 47"/>
            <p:cNvGrpSpPr/>
            <p:nvPr/>
          </p:nvGrpSpPr>
          <p:grpSpPr>
            <a:xfrm>
              <a:off x="7848600" y="3352800"/>
              <a:ext cx="969195" cy="708060"/>
              <a:chOff x="6705600" y="3185845"/>
              <a:chExt cx="2540660" cy="2438400"/>
            </a:xfrm>
            <a:scene3d>
              <a:camera prst="isometricOffAxis1Left">
                <a:rot lat="1080000" lon="3600000" rev="0"/>
              </a:camera>
              <a:lightRig rig="threePt" dir="t"/>
            </a:scene3d>
          </p:grpSpPr>
          <p:pic>
            <p:nvPicPr>
              <p:cNvPr id="111" name="Picture 3" descr="\\eventsql\dvd27\Clip_Installer\DVD_ART\Artwork_Imagery\HARDWARE_IMAGERY\Illustration - Misc Hardware\Windows Vista Illustration Icons\Text Document.png"/>
              <p:cNvPicPr>
                <a:picLocks noChangeAspect="1" noChangeArrowheads="1"/>
              </p:cNvPicPr>
              <p:nvPr/>
            </p:nvPicPr>
            <p:blipFill>
              <a:blip r:embed="rId35"/>
              <a:srcRect/>
              <a:stretch>
                <a:fillRect/>
              </a:stretch>
            </p:blipFill>
            <p:spPr bwMode="auto">
              <a:xfrm>
                <a:off x="6705600" y="3185845"/>
                <a:ext cx="2438400" cy="2438400"/>
              </a:xfrm>
              <a:prstGeom prst="rect">
                <a:avLst/>
              </a:prstGeom>
              <a:noFill/>
            </p:spPr>
          </p:pic>
          <p:pic>
            <p:nvPicPr>
              <p:cNvPr id="112" name="Picture 2" descr="\\eventsql\dvd27\Clip_Installer\DVD_ART\Artwork_Imagery\HARDWARE_IMAGERY\Illustration - Misc Hardware\Windows Vista Illustration Icons\XPS.png"/>
              <p:cNvPicPr>
                <a:picLocks noChangeAspect="1" noChangeArrowheads="1"/>
              </p:cNvPicPr>
              <p:nvPr/>
            </p:nvPicPr>
            <p:blipFill>
              <a:blip r:embed="rId36" cstate="print"/>
              <a:stretch>
                <a:fillRect/>
              </a:stretch>
            </p:blipFill>
            <p:spPr bwMode="auto">
              <a:xfrm>
                <a:off x="6812945" y="3418083"/>
                <a:ext cx="2433315" cy="2160784"/>
              </a:xfrm>
              <a:prstGeom prst="rect">
                <a:avLst/>
              </a:prstGeom>
              <a:noFill/>
              <a:ln>
                <a:noFill/>
              </a:ln>
            </p:spPr>
          </p:pic>
        </p:grpSp>
      </p:grpSp>
      <p:sp>
        <p:nvSpPr>
          <p:cNvPr id="102" name="TextBox 101"/>
          <p:cNvSpPr txBox="1"/>
          <p:nvPr/>
        </p:nvSpPr>
        <p:spPr>
          <a:xfrm>
            <a:off x="990600" y="1228128"/>
            <a:ext cx="3276600" cy="461665"/>
          </a:xfrm>
          <a:prstGeom prst="rect">
            <a:avLst/>
          </a:prstGeom>
          <a:noFill/>
        </p:spPr>
        <p:txBody>
          <a:bodyPr wrap="square" rtlCol="0">
            <a:spAutoFit/>
          </a:bodyPr>
          <a:lstStyle/>
          <a:p>
            <a:pPr algn="ctr"/>
            <a:r>
              <a:rPr lang="en-US" sz="2400" b="1" dirty="0" smtClean="0">
                <a:solidFill>
                  <a:schemeClr val="bg2"/>
                </a:solidFill>
                <a:latin typeface="+mn-lt"/>
              </a:rPr>
              <a:t>Historical Issues</a:t>
            </a:r>
            <a:endParaRPr lang="en-US" sz="2400" b="1" dirty="0">
              <a:solidFill>
                <a:schemeClr val="bg2"/>
              </a:solidFill>
              <a:latin typeface="+mn-lt"/>
            </a:endParaRPr>
          </a:p>
        </p:txBody>
      </p:sp>
      <p:cxnSp>
        <p:nvCxnSpPr>
          <p:cNvPr id="104" name="Straight Connector 103"/>
          <p:cNvCxnSpPr/>
          <p:nvPr/>
        </p:nvCxnSpPr>
        <p:spPr bwMode="auto">
          <a:xfrm rot="5400000">
            <a:off x="3923506" y="4013099"/>
            <a:ext cx="3886200" cy="1588"/>
          </a:xfrm>
          <a:prstGeom prst="line">
            <a:avLst/>
          </a:prstGeom>
          <a:ln cmpd="sng">
            <a:solidFill>
              <a:schemeClr val="accent1"/>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05" name="TextBox 104"/>
          <p:cNvSpPr txBox="1"/>
          <p:nvPr/>
        </p:nvSpPr>
        <p:spPr>
          <a:xfrm>
            <a:off x="6172200" y="1232593"/>
            <a:ext cx="1752600" cy="461665"/>
          </a:xfrm>
          <a:prstGeom prst="rect">
            <a:avLst/>
          </a:prstGeom>
          <a:noFill/>
        </p:spPr>
        <p:txBody>
          <a:bodyPr wrap="square" rtlCol="0">
            <a:spAutoFit/>
          </a:bodyPr>
          <a:lstStyle/>
          <a:p>
            <a:pPr algn="ctr"/>
            <a:r>
              <a:rPr lang="en-US" sz="2400" b="1" dirty="0" smtClean="0">
                <a:solidFill>
                  <a:schemeClr val="bg2"/>
                </a:solidFill>
                <a:latin typeface="+mn-lt"/>
              </a:rPr>
              <a:t>Solution</a:t>
            </a:r>
            <a:endParaRPr lang="en-US" sz="2400" b="1" dirty="0">
              <a:solidFill>
                <a:schemeClr val="bg2"/>
              </a:solidFill>
              <a:latin typeface="+mn-lt"/>
            </a:endParaRPr>
          </a:p>
        </p:txBody>
      </p:sp>
      <p:pic>
        <p:nvPicPr>
          <p:cNvPr id="107" name="Picture 2"/>
          <p:cNvPicPr>
            <a:picLocks noChangeAspect="1" noChangeArrowheads="1"/>
          </p:cNvPicPr>
          <p:nvPr/>
        </p:nvPicPr>
        <p:blipFill>
          <a:blip r:embed="rId37" cstate="print"/>
          <a:srcRect/>
          <a:stretch>
            <a:fillRect/>
          </a:stretch>
        </p:blipFill>
        <p:spPr bwMode="auto">
          <a:xfrm>
            <a:off x="7391400" y="2908993"/>
            <a:ext cx="1444453" cy="1190403"/>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83"/>
                                        </p:tgtEl>
                                        <p:attrNameLst>
                                          <p:attrName>style.visibility</p:attrName>
                                        </p:attrNameLst>
                                      </p:cBhvr>
                                      <p:to>
                                        <p:strVal val="hidden"/>
                                      </p:to>
                                    </p:set>
                                  </p:childTnLst>
                                </p:cTn>
                              </p:par>
                            </p:childTnLst>
                          </p:cTn>
                        </p:par>
                        <p:par>
                          <p:cTn id="27" fill="hold">
                            <p:stCondLst>
                              <p:cond delay="0"/>
                            </p:stCondLst>
                            <p:childTnLst>
                              <p:par>
                                <p:cTn id="28" presetID="1" presetClass="exit" presetSubtype="0" fill="hold" nodeType="afterEffect">
                                  <p:stCondLst>
                                    <p:cond delay="1000"/>
                                  </p:stCondLst>
                                  <p:childTnLst>
                                    <p:set>
                                      <p:cBhvr>
                                        <p:cTn id="29" dur="1" fill="hold">
                                          <p:stCondLst>
                                            <p:cond delay="0"/>
                                          </p:stCondLst>
                                        </p:cTn>
                                        <p:tgtEl>
                                          <p:spTgt spid="80"/>
                                        </p:tgtEl>
                                        <p:attrNameLst>
                                          <p:attrName>style.visibility</p:attrName>
                                        </p:attrNameLst>
                                      </p:cBhvr>
                                      <p:to>
                                        <p:strVal val="hidden"/>
                                      </p:to>
                                    </p:set>
                                  </p:childTnLst>
                                </p:cTn>
                              </p:par>
                            </p:childTnLst>
                          </p:cTn>
                        </p:par>
                        <p:par>
                          <p:cTn id="30" fill="hold">
                            <p:stCondLst>
                              <p:cond delay="1000"/>
                            </p:stCondLst>
                            <p:childTnLst>
                              <p:par>
                                <p:cTn id="31" presetID="1" presetClass="exit" presetSubtype="0" fill="hold" nodeType="afterEffect">
                                  <p:stCondLst>
                                    <p:cond delay="1000"/>
                                  </p:stCondLst>
                                  <p:childTnLst>
                                    <p:set>
                                      <p:cBhvr>
                                        <p:cTn id="32" dur="1" fill="hold">
                                          <p:stCondLst>
                                            <p:cond delay="0"/>
                                          </p:stCondLst>
                                        </p:cTn>
                                        <p:tgtEl>
                                          <p:spTgt spid="5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nodeType="afterEffect">
                                  <p:stCondLst>
                                    <p:cond delay="5000"/>
                                  </p:stCondLst>
                                  <p:childTnLst>
                                    <p:set>
                                      <p:cBhvr>
                                        <p:cTn id="39" dur="1" fill="hold">
                                          <p:stCondLst>
                                            <p:cond delay="0"/>
                                          </p:stCondLst>
                                        </p:cTn>
                                        <p:tgtEl>
                                          <p:spTgt spid="107"/>
                                        </p:tgtEl>
                                        <p:attrNameLst>
                                          <p:attrName>style.visibility</p:attrName>
                                        </p:attrNameLst>
                                      </p:cBhvr>
                                      <p:to>
                                        <p:strVal val="visible"/>
                                      </p:to>
                                    </p:set>
                                  </p:childTnLst>
                                </p:cTn>
                              </p:par>
                              <p:par>
                                <p:cTn id="40" presetID="1" presetClass="exit" presetSubtype="0" fill="hold" nodeType="withEffect">
                                  <p:stCondLst>
                                    <p:cond delay="0"/>
                                  </p:stCondLst>
                                  <p:childTnLst>
                                    <p:set>
                                      <p:cBhvr>
                                        <p:cTn id="41" dur="1" fill="hold">
                                          <p:stCondLst>
                                            <p:cond delay="0"/>
                                          </p:stCondLst>
                                        </p:cTn>
                                        <p:tgtEl>
                                          <p:spTgt spid="107"/>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RDC Experience Features</a:t>
            </a:r>
            <a:endParaRPr lang="en-US" dirty="0"/>
          </a:p>
        </p:txBody>
      </p:sp>
      <p:sp>
        <p:nvSpPr>
          <p:cNvPr id="3" name="Content Placeholder 2"/>
          <p:cNvSpPr>
            <a:spLocks noGrp="1"/>
          </p:cNvSpPr>
          <p:nvPr>
            <p:ph idx="1"/>
          </p:nvPr>
        </p:nvSpPr>
        <p:spPr>
          <a:xfrm>
            <a:off x="4483100" y="1219200"/>
            <a:ext cx="4660900" cy="2025170"/>
          </a:xfrm>
        </p:spPr>
        <p:txBody>
          <a:bodyPr/>
          <a:lstStyle/>
          <a:p>
            <a:r>
              <a:rPr lang="en-US" sz="2400" dirty="0" smtClean="0"/>
              <a:t>RDP Improvements  - RDP 6.1</a:t>
            </a:r>
          </a:p>
          <a:p>
            <a:pPr lvl="1"/>
            <a:r>
              <a:rPr lang="en-US" sz="2000" dirty="0" smtClean="0"/>
              <a:t>Desktop experience</a:t>
            </a:r>
          </a:p>
          <a:p>
            <a:pPr lvl="1"/>
            <a:r>
              <a:rPr lang="en-US" sz="2000" dirty="0" smtClean="0"/>
              <a:t>Monitor Spanning </a:t>
            </a:r>
          </a:p>
          <a:p>
            <a:pPr lvl="1"/>
            <a:r>
              <a:rPr lang="en-US" sz="2000" dirty="0" smtClean="0"/>
              <a:t>Desktop composition</a:t>
            </a:r>
          </a:p>
          <a:p>
            <a:pPr lvl="1"/>
            <a:r>
              <a:rPr lang="en-US" sz="2000" dirty="0" smtClean="0"/>
              <a:t>Font Smoothing</a:t>
            </a:r>
          </a:p>
          <a:p>
            <a:pPr lvl="1"/>
            <a:r>
              <a:rPr lang="en-US" sz="2000" dirty="0" smtClean="0"/>
              <a:t>Display data prioritization</a:t>
            </a:r>
          </a:p>
        </p:txBody>
      </p:sp>
      <p:pic>
        <p:nvPicPr>
          <p:cNvPr id="22530" name="Picture 2"/>
          <p:cNvPicPr>
            <a:picLocks noChangeAspect="1" noChangeArrowheads="1"/>
          </p:cNvPicPr>
          <p:nvPr/>
        </p:nvPicPr>
        <p:blipFill>
          <a:blip r:embed="rId3"/>
          <a:srcRect/>
          <a:stretch>
            <a:fillRect/>
          </a:stretch>
        </p:blipFill>
        <p:spPr bwMode="auto">
          <a:xfrm>
            <a:off x="304800" y="1219200"/>
            <a:ext cx="3733800" cy="3810000"/>
          </a:xfrm>
          <a:prstGeom prst="rect">
            <a:avLst/>
          </a:prstGeom>
          <a:noFill/>
          <a:ln w="9525">
            <a:noFill/>
            <a:miter lim="800000"/>
            <a:headEnd/>
            <a:tailEnd/>
          </a:ln>
          <a:effectLst/>
        </p:spPr>
      </p:pic>
      <p:pic>
        <p:nvPicPr>
          <p:cNvPr id="22531" name="Picture 3"/>
          <p:cNvPicPr>
            <a:picLocks noChangeAspect="1" noChangeArrowheads="1"/>
          </p:cNvPicPr>
          <p:nvPr/>
        </p:nvPicPr>
        <p:blipFill>
          <a:blip r:embed="rId4"/>
          <a:srcRect/>
          <a:stretch>
            <a:fillRect/>
          </a:stretch>
        </p:blipFill>
        <p:spPr bwMode="auto">
          <a:xfrm>
            <a:off x="2590800" y="3352800"/>
            <a:ext cx="3581400" cy="35052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a:xfrm>
            <a:off x="722313" y="857554"/>
            <a:ext cx="7043208" cy="1107996"/>
          </a:xfrm>
        </p:spPr>
        <p:txBody>
          <a:bodyPr/>
          <a:lstStyle/>
          <a:p>
            <a:r>
              <a:rPr lang="en-US" dirty="0" smtClean="0"/>
              <a:t>Demo</a:t>
            </a:r>
            <a:endParaRPr lang="en-US" dirty="0"/>
          </a:p>
        </p:txBody>
      </p:sp>
      <p:pic>
        <p:nvPicPr>
          <p:cNvPr id="59394" name="Picture 4" descr="WS08-TerminalSrvcs_rgb_r"/>
          <p:cNvPicPr>
            <a:picLocks noChangeAspect="1" noChangeArrowheads="1"/>
          </p:cNvPicPr>
          <p:nvPr/>
        </p:nvPicPr>
        <p:blipFill>
          <a:blip r:embed="rId2"/>
          <a:srcRect/>
          <a:stretch>
            <a:fillRect/>
          </a:stretch>
        </p:blipFill>
        <p:spPr bwMode="auto">
          <a:xfrm>
            <a:off x="1219200" y="2590800"/>
            <a:ext cx="6772275" cy="1390650"/>
          </a:xfrm>
          <a:prstGeom prst="rect">
            <a:avLst/>
          </a:prstGeom>
          <a:noFill/>
          <a:ln w="9525" algn="in">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dirty="0" smtClean="0"/>
              <a:t>References</a:t>
            </a:r>
          </a:p>
        </p:txBody>
      </p:sp>
      <p:sp>
        <p:nvSpPr>
          <p:cNvPr id="3" name="Content Placeholder 2"/>
          <p:cNvSpPr>
            <a:spLocks noGrp="1"/>
          </p:cNvSpPr>
          <p:nvPr>
            <p:ph type="body" sz="quarter" idx="10"/>
          </p:nvPr>
        </p:nvSpPr>
        <p:spPr>
          <a:xfrm>
            <a:off x="381000" y="1411552"/>
            <a:ext cx="8382000" cy="4985980"/>
          </a:xfrm>
        </p:spPr>
        <p:txBody>
          <a:bodyPr/>
          <a:lstStyle/>
          <a:p>
            <a:pPr marL="287338" indent="-287338">
              <a:spcBef>
                <a:spcPts val="0"/>
              </a:spcBef>
            </a:pPr>
            <a:r>
              <a:rPr lang="en-US" sz="2000" dirty="0" smtClean="0"/>
              <a:t>Terminal Service Home Page</a:t>
            </a:r>
            <a:br>
              <a:rPr lang="en-US" sz="2000" dirty="0" smtClean="0"/>
            </a:br>
            <a:r>
              <a:rPr lang="en-US" sz="2000" dirty="0" smtClean="0">
                <a:hlinkClick r:id="rId3"/>
              </a:rPr>
              <a:t>http://www.microsoft.com/ts</a:t>
            </a:r>
            <a:endParaRPr lang="en-US" sz="2000" dirty="0" smtClean="0"/>
          </a:p>
          <a:p>
            <a:pPr marL="287338" indent="-287338">
              <a:spcBef>
                <a:spcPts val="0"/>
              </a:spcBef>
            </a:pPr>
            <a:r>
              <a:rPr lang="en-US" sz="2000" dirty="0" smtClean="0"/>
              <a:t>Terminal Services Blog</a:t>
            </a:r>
            <a:br>
              <a:rPr lang="en-US" sz="2000" dirty="0" smtClean="0"/>
            </a:br>
            <a:r>
              <a:rPr lang="en-US" sz="2000" dirty="0" smtClean="0">
                <a:hlinkClick r:id="rId4"/>
              </a:rPr>
              <a:t>http://blogs.msdn.com/ts</a:t>
            </a:r>
            <a:endParaRPr lang="en-US" sz="2000" dirty="0" smtClean="0"/>
          </a:p>
          <a:p>
            <a:pPr marL="287338" indent="-287338">
              <a:spcBef>
                <a:spcPts val="0"/>
              </a:spcBef>
            </a:pPr>
            <a:r>
              <a:rPr lang="en-US" sz="2000" dirty="0" smtClean="0"/>
              <a:t>Terminal Services TechNet Site</a:t>
            </a:r>
            <a:br>
              <a:rPr lang="en-US" sz="2000" dirty="0" smtClean="0"/>
            </a:br>
            <a:r>
              <a:rPr lang="en-US" sz="2000" dirty="0" smtClean="0">
                <a:hlinkClick r:id="rId5"/>
              </a:rPr>
              <a:t>http://technet.microsoft.com/ts</a:t>
            </a:r>
            <a:endParaRPr lang="en-US" sz="2000" dirty="0" smtClean="0"/>
          </a:p>
          <a:p>
            <a:pPr marL="287338" indent="-287338">
              <a:spcBef>
                <a:spcPts val="0"/>
              </a:spcBef>
            </a:pPr>
            <a:r>
              <a:rPr lang="en-US" sz="2000" dirty="0" smtClean="0"/>
              <a:t>Terminal Services 2008 Resources</a:t>
            </a:r>
            <a:br>
              <a:rPr lang="en-US" sz="2000" dirty="0" smtClean="0"/>
            </a:br>
            <a:r>
              <a:rPr lang="en-US" sz="2000" dirty="0" smtClean="0">
                <a:hlinkClick r:id="rId6"/>
              </a:rPr>
              <a:t>http://technet2.microsoft.com/windowsserver2008/en/servermanager/terminalservices.mspx</a:t>
            </a:r>
            <a:r>
              <a:rPr lang="en-US" sz="2000" dirty="0" smtClean="0"/>
              <a:t> </a:t>
            </a:r>
          </a:p>
          <a:p>
            <a:pPr marL="287338" indent="-287338">
              <a:spcBef>
                <a:spcPts val="0"/>
              </a:spcBef>
            </a:pPr>
            <a:r>
              <a:rPr lang="en-US" sz="2000" dirty="0" smtClean="0"/>
              <a:t>Microsoft Windows Server 2008 Terminal Services</a:t>
            </a:r>
            <a:r>
              <a:rPr lang="en-AU" sz="2000" dirty="0" smtClean="0"/>
              <a:t/>
            </a:r>
            <a:br>
              <a:rPr lang="en-AU" sz="2000" dirty="0" smtClean="0"/>
            </a:br>
            <a:r>
              <a:rPr lang="en-US" sz="2000" dirty="0" smtClean="0">
                <a:hlinkClick r:id="rId7"/>
              </a:rPr>
              <a:t>http://www.microsoft.com/windowsserver2008/terminal-services/default.mspx</a:t>
            </a:r>
            <a:r>
              <a:rPr lang="en-US" sz="2000" dirty="0" smtClean="0"/>
              <a:t> </a:t>
            </a:r>
            <a:endParaRPr lang="en-AU" sz="2000" dirty="0" smtClean="0"/>
          </a:p>
          <a:p>
            <a:pPr marL="287338" indent="-287338">
              <a:spcBef>
                <a:spcPts val="0"/>
              </a:spcBef>
            </a:pPr>
            <a:r>
              <a:rPr lang="en-US" sz="2000" dirty="0" smtClean="0"/>
              <a:t> Windows Server 2008 TS Forum</a:t>
            </a:r>
            <a:br>
              <a:rPr lang="en-US" sz="2000" dirty="0" smtClean="0"/>
            </a:br>
            <a:r>
              <a:rPr lang="en-US" sz="2000" dirty="0" smtClean="0">
                <a:hlinkClick r:id="rId8"/>
              </a:rPr>
              <a:t>http://forums.microsoft.com/TechNet/ShowForum.aspx?ForumID=580&amp;SiteID=17</a:t>
            </a:r>
            <a:r>
              <a:rPr lang="en-US" sz="2000" dirty="0" smtClean="0"/>
              <a:t> </a:t>
            </a:r>
          </a:p>
          <a:p>
            <a:pPr marL="287338" indent="-287338">
              <a:spcBef>
                <a:spcPts val="0"/>
              </a:spcBef>
            </a:pPr>
            <a:r>
              <a:rPr lang="en-US" sz="2000" dirty="0" smtClean="0"/>
              <a:t>Terminal Services and Microsoft Developer Network (MSDN)</a:t>
            </a:r>
            <a:br>
              <a:rPr lang="en-US" sz="2000" dirty="0" smtClean="0"/>
            </a:br>
            <a:r>
              <a:rPr lang="en-US" sz="2000" dirty="0" smtClean="0">
                <a:hlinkClick r:id="rId9"/>
              </a:rPr>
              <a:t>http://msdn2.microsoft.com/en-us/library/bb892075.aspx</a:t>
            </a:r>
            <a:r>
              <a:rPr lang="en-US" sz="2000" dirty="0" smtClean="0"/>
              <a:t> </a:t>
            </a:r>
            <a:r>
              <a:rPr lang="en-US" sz="2000" dirty="0" smtClean="0">
                <a:hlinkClick r:id="rId10"/>
              </a:rPr>
              <a:t>http://microsoft.com/ts</a:t>
            </a:r>
            <a:endParaRPr lang="en-US" sz="2000" dirty="0" smtClean="0"/>
          </a:p>
        </p:txBody>
      </p:sp>
      <p:sp>
        <p:nvSpPr>
          <p:cNvPr id="4" name="Rectangle 3"/>
          <p:cNvSpPr/>
          <p:nvPr/>
        </p:nvSpPr>
        <p:spPr bwMode="black">
          <a:xfrm>
            <a:off x="-2200275" y="0"/>
            <a:ext cx="2133600" cy="202723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lIns="109728" tIns="54864" rIns="109728" bIns="54864" anchor="ctr"/>
          <a:lstStyle/>
          <a:p>
            <a:pPr algn="ctr" defTabSz="1096963" fontAlgn="auto">
              <a:spcBef>
                <a:spcPts val="0"/>
              </a:spcBef>
              <a:spcAft>
                <a:spcPts val="0"/>
              </a:spcAft>
              <a:defRPr/>
            </a:pPr>
            <a:r>
              <a:rPr lang="en-US" dirty="0">
                <a:solidFill>
                  <a:schemeClr val="accent1"/>
                </a:solidFill>
              </a:rPr>
              <a:t>Required slide:</a:t>
            </a:r>
          </a:p>
          <a:p>
            <a:pPr algn="ctr" defTabSz="1096963" fontAlgn="auto">
              <a:spcBef>
                <a:spcPts val="0"/>
              </a:spcBef>
              <a:spcAft>
                <a:spcPts val="0"/>
              </a:spcAft>
              <a:defRPr/>
            </a:pPr>
            <a:endParaRPr lang="en-US" dirty="0">
              <a:solidFill>
                <a:schemeClr val="accent1"/>
              </a:solidFill>
            </a:endParaRPr>
          </a:p>
          <a:p>
            <a:pPr algn="ctr" defTabSz="1096963" fontAlgn="auto">
              <a:spcBef>
                <a:spcPts val="0"/>
              </a:spcBef>
              <a:spcAft>
                <a:spcPts val="0"/>
              </a:spcAft>
              <a:defRPr/>
            </a:pPr>
            <a:r>
              <a:rPr lang="en-US" dirty="0" smtClean="0">
                <a:solidFill>
                  <a:schemeClr val="accent1"/>
                </a:solidFill>
              </a:rPr>
              <a:t>Please </a:t>
            </a:r>
            <a:r>
              <a:rPr lang="en-US" dirty="0">
                <a:solidFill>
                  <a:schemeClr val="accent1"/>
                </a:solidFill>
              </a:rPr>
              <a:t>customize this slide with the resources relevant to your </a:t>
            </a:r>
            <a:r>
              <a:rPr lang="en-US" dirty="0" smtClean="0">
                <a:solidFill>
                  <a:schemeClr val="accent1"/>
                </a:solidFill>
              </a:rPr>
              <a:t>audience.</a:t>
            </a:r>
            <a:endParaRPr lang="en-US" dirty="0">
              <a:solidFill>
                <a:schemeClr val="accent1"/>
              </a:solidFill>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p:cNvSpPr>
          <p:nvPr>
            <p:ph type="title"/>
          </p:nvPr>
        </p:nvSpPr>
        <p:spPr/>
        <p:txBody>
          <a:bodyPr/>
          <a:lstStyle/>
          <a:p>
            <a:r>
              <a:rPr lang="en-US" smtClean="0"/>
              <a:t>The Business Challenge</a:t>
            </a:r>
          </a:p>
        </p:txBody>
      </p:sp>
      <p:sp>
        <p:nvSpPr>
          <p:cNvPr id="7" name="Oval 5"/>
          <p:cNvSpPr>
            <a:spLocks noChangeArrowheads="1"/>
          </p:cNvSpPr>
          <p:nvPr/>
        </p:nvSpPr>
        <p:spPr bwMode="auto">
          <a:xfrm>
            <a:off x="2393950" y="1660525"/>
            <a:ext cx="4210050" cy="4210050"/>
          </a:xfrm>
          <a:prstGeom prst="ellipse">
            <a:avLst/>
          </a:prstGeom>
          <a:gradFill rotWithShape="1">
            <a:gsLst>
              <a:gs pos="0">
                <a:schemeClr val="tx1">
                  <a:alpha val="98000"/>
                </a:schemeClr>
              </a:gs>
              <a:gs pos="100000">
                <a:schemeClr val="tx1">
                  <a:alpha val="0"/>
                </a:schemeClr>
              </a:gs>
            </a:gsLst>
            <a:path path="shape">
              <a:fillToRect l="50000" t="50000" r="50000" b="50000"/>
            </a:path>
          </a:gradFill>
          <a:ln w="161925">
            <a:solidFill>
              <a:schemeClr val="tx2">
                <a:alpha val="10980"/>
              </a:schemeClr>
            </a:solidFill>
            <a:round/>
            <a:headEnd/>
            <a:tailEnd/>
          </a:ln>
        </p:spPr>
        <p:txBody>
          <a:bodyPr wrap="none" lIns="91432" tIns="45717" rIns="91432" bIns="45717" anchor="ctr"/>
          <a:lstStyle/>
          <a:p>
            <a:endParaRPr lang="en-US" dirty="0">
              <a:solidFill>
                <a:schemeClr val="bg2"/>
              </a:solidFill>
              <a:latin typeface="+mn-lt"/>
            </a:endParaRPr>
          </a:p>
        </p:txBody>
      </p:sp>
      <p:grpSp>
        <p:nvGrpSpPr>
          <p:cNvPr id="2" name="Group 15"/>
          <p:cNvGrpSpPr>
            <a:grpSpLocks/>
          </p:cNvGrpSpPr>
          <p:nvPr/>
        </p:nvGrpSpPr>
        <p:grpSpPr bwMode="auto">
          <a:xfrm>
            <a:off x="2513012" y="1941513"/>
            <a:ext cx="3695700" cy="3727450"/>
            <a:chOff x="1438" y="827"/>
            <a:chExt cx="2764" cy="2788"/>
          </a:xfrm>
        </p:grpSpPr>
        <p:pic>
          <p:nvPicPr>
            <p:cNvPr id="36897" name="Picture 16" descr="IT Woman standing wires servers man laptop technical tech shadow"/>
            <p:cNvPicPr>
              <a:picLocks noChangeAspect="1" noChangeArrowheads="1"/>
            </p:cNvPicPr>
            <p:nvPr/>
          </p:nvPicPr>
          <p:blipFill>
            <a:blip r:embed="rId3">
              <a:lum contrast="-4000"/>
            </a:blip>
            <a:srcRect/>
            <a:stretch>
              <a:fillRect/>
            </a:stretch>
          </p:blipFill>
          <p:spPr bwMode="auto">
            <a:xfrm flipH="1">
              <a:off x="2377" y="827"/>
              <a:ext cx="1825" cy="2064"/>
            </a:xfrm>
            <a:prstGeom prst="rect">
              <a:avLst/>
            </a:prstGeom>
            <a:noFill/>
            <a:ln w="9525">
              <a:noFill/>
              <a:miter lim="800000"/>
              <a:headEnd/>
              <a:tailEnd/>
            </a:ln>
          </p:spPr>
        </p:pic>
        <p:pic>
          <p:nvPicPr>
            <p:cNvPr id="36898" name="Picture 17" descr="IT Work working man laptop technical tech"/>
            <p:cNvPicPr>
              <a:picLocks noChangeAspect="1" noChangeArrowheads="1"/>
            </p:cNvPicPr>
            <p:nvPr/>
          </p:nvPicPr>
          <p:blipFill>
            <a:blip r:embed="rId4">
              <a:lum contrast="-4000"/>
            </a:blip>
            <a:srcRect/>
            <a:stretch>
              <a:fillRect/>
            </a:stretch>
          </p:blipFill>
          <p:spPr bwMode="auto">
            <a:xfrm>
              <a:off x="1438" y="1590"/>
              <a:ext cx="1570" cy="1045"/>
            </a:xfrm>
            <a:prstGeom prst="rect">
              <a:avLst/>
            </a:prstGeom>
            <a:noFill/>
            <a:ln w="9525">
              <a:noFill/>
              <a:miter lim="800000"/>
              <a:headEnd/>
              <a:tailEnd/>
            </a:ln>
          </p:spPr>
        </p:pic>
        <p:pic>
          <p:nvPicPr>
            <p:cNvPr id="36899" name="Picture 18" descr="MSD Developer Chad man desk laptop working smiling harware concentrating monitor"/>
            <p:cNvPicPr>
              <a:picLocks noChangeAspect="1" noChangeArrowheads="1"/>
            </p:cNvPicPr>
            <p:nvPr/>
          </p:nvPicPr>
          <p:blipFill>
            <a:blip r:embed="rId5">
              <a:lum contrast="-4000"/>
            </a:blip>
            <a:srcRect/>
            <a:stretch>
              <a:fillRect/>
            </a:stretch>
          </p:blipFill>
          <p:spPr bwMode="auto">
            <a:xfrm>
              <a:off x="2021" y="2304"/>
              <a:ext cx="1727" cy="1311"/>
            </a:xfrm>
            <a:prstGeom prst="rect">
              <a:avLst/>
            </a:prstGeom>
            <a:noFill/>
            <a:ln w="9525">
              <a:noFill/>
              <a:miter lim="800000"/>
              <a:headEnd/>
              <a:tailEnd/>
            </a:ln>
          </p:spPr>
        </p:pic>
      </p:grpSp>
      <p:grpSp>
        <p:nvGrpSpPr>
          <p:cNvPr id="3" name="Group 36"/>
          <p:cNvGrpSpPr>
            <a:grpSpLocks/>
          </p:cNvGrpSpPr>
          <p:nvPr/>
        </p:nvGrpSpPr>
        <p:grpSpPr bwMode="auto">
          <a:xfrm>
            <a:off x="2401888" y="2392364"/>
            <a:ext cx="4284663" cy="2860676"/>
            <a:chOff x="1564" y="1443"/>
            <a:chExt cx="2699" cy="1802"/>
          </a:xfrm>
        </p:grpSpPr>
        <p:grpSp>
          <p:nvGrpSpPr>
            <p:cNvPr id="4" name="Group 37"/>
            <p:cNvGrpSpPr>
              <a:grpSpLocks/>
            </p:cNvGrpSpPr>
            <p:nvPr/>
          </p:nvGrpSpPr>
          <p:grpSpPr bwMode="auto">
            <a:xfrm>
              <a:off x="1564" y="1443"/>
              <a:ext cx="2699" cy="1802"/>
              <a:chOff x="1101" y="1068"/>
              <a:chExt cx="3271" cy="2184"/>
            </a:xfrm>
          </p:grpSpPr>
          <p:pic>
            <p:nvPicPr>
              <p:cNvPr id="36880" name="Picture 38" descr="pie"/>
              <p:cNvPicPr>
                <a:picLocks noChangeAspect="1" noChangeArrowheads="1"/>
              </p:cNvPicPr>
              <p:nvPr/>
            </p:nvPicPr>
            <p:blipFill>
              <a:blip r:embed="rId6"/>
              <a:stretch>
                <a:fillRect/>
              </a:stretch>
            </p:blipFill>
            <p:spPr bwMode="auto">
              <a:xfrm>
                <a:off x="1101" y="1068"/>
                <a:ext cx="3271" cy="2184"/>
              </a:xfrm>
              <a:prstGeom prst="rect">
                <a:avLst/>
              </a:prstGeom>
              <a:noFill/>
              <a:ln w="9525">
                <a:noFill/>
                <a:miter lim="800000"/>
                <a:headEnd/>
                <a:tailEnd/>
              </a:ln>
            </p:spPr>
          </p:pic>
          <p:grpSp>
            <p:nvGrpSpPr>
              <p:cNvPr id="5" name="Group 39"/>
              <p:cNvGrpSpPr>
                <a:grpSpLocks/>
              </p:cNvGrpSpPr>
              <p:nvPr/>
            </p:nvGrpSpPr>
            <p:grpSpPr bwMode="auto">
              <a:xfrm>
                <a:off x="1682" y="1969"/>
                <a:ext cx="727" cy="472"/>
                <a:chOff x="435" y="2096"/>
                <a:chExt cx="1255" cy="813"/>
              </a:xfrm>
            </p:grpSpPr>
            <p:pic>
              <p:nvPicPr>
                <p:cNvPr id="36885" name="Picture 40" descr="cooltools-1"/>
                <p:cNvPicPr>
                  <a:picLocks noChangeAspect="1" noChangeArrowheads="1"/>
                </p:cNvPicPr>
                <p:nvPr/>
              </p:nvPicPr>
              <p:blipFill>
                <a:blip r:embed="rId7"/>
                <a:srcRect/>
                <a:stretch>
                  <a:fillRect/>
                </a:stretch>
              </p:blipFill>
              <p:spPr bwMode="invGray">
                <a:xfrm>
                  <a:off x="435" y="2096"/>
                  <a:ext cx="988" cy="479"/>
                </a:xfrm>
                <a:prstGeom prst="rect">
                  <a:avLst/>
                </a:prstGeom>
                <a:noFill/>
                <a:ln w="9525">
                  <a:noFill/>
                  <a:miter lim="800000"/>
                  <a:headEnd/>
                  <a:tailEnd/>
                </a:ln>
              </p:spPr>
            </p:pic>
            <p:pic>
              <p:nvPicPr>
                <p:cNvPr id="36886" name="Picture 41" descr="cooltools-1"/>
                <p:cNvPicPr>
                  <a:picLocks noChangeAspect="1" noChangeArrowheads="1"/>
                </p:cNvPicPr>
                <p:nvPr/>
              </p:nvPicPr>
              <p:blipFill>
                <a:blip r:embed="rId8"/>
                <a:srcRect/>
                <a:stretch>
                  <a:fillRect/>
                </a:stretch>
              </p:blipFill>
              <p:spPr bwMode="invGray">
                <a:xfrm>
                  <a:off x="925" y="2560"/>
                  <a:ext cx="765" cy="349"/>
                </a:xfrm>
                <a:prstGeom prst="rect">
                  <a:avLst/>
                </a:prstGeom>
                <a:noFill/>
                <a:ln w="9525">
                  <a:noFill/>
                  <a:miter lim="800000"/>
                  <a:headEnd/>
                  <a:tailEnd/>
                </a:ln>
              </p:spPr>
            </p:pic>
          </p:grpSp>
          <p:grpSp>
            <p:nvGrpSpPr>
              <p:cNvPr id="6" name="Group 42"/>
              <p:cNvGrpSpPr>
                <a:grpSpLocks/>
              </p:cNvGrpSpPr>
              <p:nvPr/>
            </p:nvGrpSpPr>
            <p:grpSpPr bwMode="auto">
              <a:xfrm>
                <a:off x="2841" y="1658"/>
                <a:ext cx="1178" cy="469"/>
                <a:chOff x="2849" y="1504"/>
                <a:chExt cx="1178" cy="469"/>
              </a:xfrm>
            </p:grpSpPr>
            <p:pic>
              <p:nvPicPr>
                <p:cNvPr id="36883" name="Picture 43" descr="cooltools-1"/>
                <p:cNvPicPr>
                  <a:picLocks noChangeAspect="1" noChangeArrowheads="1"/>
                </p:cNvPicPr>
                <p:nvPr/>
              </p:nvPicPr>
              <p:blipFill>
                <a:blip r:embed="rId9"/>
                <a:srcRect/>
                <a:stretch>
                  <a:fillRect/>
                </a:stretch>
              </p:blipFill>
              <p:spPr bwMode="invGray">
                <a:xfrm>
                  <a:off x="3050" y="1504"/>
                  <a:ext cx="577" cy="274"/>
                </a:xfrm>
                <a:prstGeom prst="rect">
                  <a:avLst/>
                </a:prstGeom>
                <a:noFill/>
                <a:ln w="9525">
                  <a:noFill/>
                  <a:miter lim="800000"/>
                  <a:headEnd/>
                  <a:tailEnd/>
                </a:ln>
              </p:spPr>
            </p:pic>
            <p:pic>
              <p:nvPicPr>
                <p:cNvPr id="36884" name="Picture 44" descr="cooltools-1"/>
                <p:cNvPicPr>
                  <a:picLocks noChangeAspect="1" noChangeArrowheads="1"/>
                </p:cNvPicPr>
                <p:nvPr/>
              </p:nvPicPr>
              <p:blipFill>
                <a:blip r:embed="rId10"/>
                <a:srcRect/>
                <a:stretch>
                  <a:fillRect/>
                </a:stretch>
              </p:blipFill>
              <p:spPr bwMode="invGray">
                <a:xfrm>
                  <a:off x="2849" y="1766"/>
                  <a:ext cx="1178" cy="207"/>
                </a:xfrm>
                <a:prstGeom prst="rect">
                  <a:avLst/>
                </a:prstGeom>
                <a:noFill/>
                <a:ln w="9525">
                  <a:noFill/>
                  <a:miter lim="800000"/>
                  <a:headEnd/>
                  <a:tailEnd/>
                </a:ln>
              </p:spPr>
            </p:pic>
          </p:grpSp>
        </p:grpSp>
        <p:pic>
          <p:nvPicPr>
            <p:cNvPr id="38" name="Picture 45" descr="IT_budgets"/>
            <p:cNvPicPr>
              <a:picLocks noChangeAspect="1" noChangeArrowheads="1"/>
            </p:cNvPicPr>
            <p:nvPr/>
          </p:nvPicPr>
          <p:blipFill>
            <a:blip r:embed="rId11"/>
            <a:srcRect/>
            <a:stretch>
              <a:fillRect/>
            </a:stretch>
          </p:blipFill>
          <p:spPr bwMode="auto">
            <a:xfrm>
              <a:off x="2400" y="2876"/>
              <a:ext cx="963" cy="254"/>
            </a:xfrm>
            <a:prstGeom prst="rect">
              <a:avLst/>
            </a:prstGeom>
            <a:noFill/>
            <a:effectLst>
              <a:outerShdw dist="12700" dir="10800000" algn="ctr" rotWithShape="0">
                <a:schemeClr val="bg2"/>
              </a:outerShdw>
            </a:effectLst>
          </p:spPr>
        </p:pic>
      </p:grpSp>
      <p:grpSp>
        <p:nvGrpSpPr>
          <p:cNvPr id="8" name="Group 60"/>
          <p:cNvGrpSpPr/>
          <p:nvPr/>
        </p:nvGrpSpPr>
        <p:grpSpPr>
          <a:xfrm>
            <a:off x="3416301" y="5661661"/>
            <a:ext cx="2144713" cy="1043940"/>
            <a:chOff x="3416301" y="5661661"/>
            <a:chExt cx="2144713" cy="1043940"/>
          </a:xfrm>
        </p:grpSpPr>
        <p:sp>
          <p:nvSpPr>
            <p:cNvPr id="53" name="Right Arrow 52"/>
            <p:cNvSpPr/>
            <p:nvPr/>
          </p:nvSpPr>
          <p:spPr bwMode="auto">
            <a:xfrm rot="16200000">
              <a:off x="3995737" y="5547361"/>
              <a:ext cx="914400" cy="1143000"/>
            </a:xfrm>
            <a:prstGeom prst="rightArrow">
              <a:avLst>
                <a:gd name="adj1" fmla="val 59333"/>
                <a:gd name="adj2" fmla="val 39167"/>
              </a:avLst>
            </a:prstGeom>
            <a:gradFill flip="none" rotWithShape="1">
              <a:gsLst>
                <a:gs pos="0">
                  <a:schemeClr val="accent2"/>
                </a:gs>
                <a:gs pos="100000">
                  <a:schemeClr val="dk1">
                    <a:tint val="23000"/>
                    <a:satMod val="300000"/>
                    <a:alpha val="0"/>
                  </a:schemeClr>
                </a:gs>
              </a:gsLst>
              <a:lin ang="10800000" scaled="1"/>
              <a:tileRect/>
            </a:gra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2"/>
                </a:solidFill>
                <a:effectLst>
                  <a:outerShdw blurRad="38100" dist="38100" dir="2700000" algn="tl">
                    <a:srgbClr val="000000">
                      <a:alpha val="43137"/>
                    </a:srgbClr>
                  </a:outerShdw>
                </a:effectLst>
                <a:latin typeface="Segoe" pitchFamily="34" charset="0"/>
              </a:endParaRPr>
            </a:p>
          </p:txBody>
        </p:sp>
        <p:sp>
          <p:nvSpPr>
            <p:cNvPr id="36907" name="Rectangle 4"/>
            <p:cNvSpPr>
              <a:spLocks noChangeArrowheads="1"/>
            </p:cNvSpPr>
            <p:nvPr/>
          </p:nvSpPr>
          <p:spPr bwMode="auto">
            <a:xfrm>
              <a:off x="3416301" y="6069013"/>
              <a:ext cx="2144713" cy="636588"/>
            </a:xfrm>
            <a:prstGeom prst="rect">
              <a:avLst/>
            </a:prstGeom>
            <a:noFill/>
            <a:ln w="12700" algn="ctr">
              <a:noFill/>
              <a:miter lim="800000"/>
              <a:headEnd/>
              <a:tailEnd/>
            </a:ln>
          </p:spPr>
          <p:txBody>
            <a:bodyPr wrap="none">
              <a:spAutoFit/>
            </a:bodyPr>
            <a:lstStyle/>
            <a:p>
              <a:pPr>
                <a:lnSpc>
                  <a:spcPct val="80000"/>
                </a:lnSpc>
              </a:pPr>
              <a:r>
                <a:rPr lang="en-US" sz="2200" dirty="0">
                  <a:solidFill>
                    <a:schemeClr val="bg2"/>
                  </a:solidFill>
                  <a:latin typeface="+mn-lt"/>
                </a:rPr>
                <a:t>Business Results</a:t>
              </a:r>
              <a:br>
                <a:rPr lang="en-US" sz="2200" dirty="0">
                  <a:solidFill>
                    <a:schemeClr val="bg2"/>
                  </a:solidFill>
                  <a:latin typeface="+mn-lt"/>
                </a:rPr>
              </a:br>
              <a:r>
                <a:rPr lang="en-US" sz="2200" dirty="0" smtClean="0">
                  <a:solidFill>
                    <a:schemeClr val="bg2"/>
                  </a:solidFill>
                  <a:latin typeface="+mn-lt"/>
                </a:rPr>
                <a:t>and </a:t>
              </a:r>
              <a:r>
                <a:rPr lang="en-US" sz="2200" dirty="0">
                  <a:solidFill>
                    <a:schemeClr val="bg2"/>
                  </a:solidFill>
                  <a:latin typeface="+mn-lt"/>
                </a:rPr>
                <a:t>New Value</a:t>
              </a:r>
            </a:p>
          </p:txBody>
        </p:sp>
      </p:grpSp>
      <p:grpSp>
        <p:nvGrpSpPr>
          <p:cNvPr id="9" name="Group 59"/>
          <p:cNvGrpSpPr/>
          <p:nvPr/>
        </p:nvGrpSpPr>
        <p:grpSpPr>
          <a:xfrm>
            <a:off x="5623500" y="4868007"/>
            <a:ext cx="2115562" cy="926369"/>
            <a:chOff x="5623500" y="4868007"/>
            <a:chExt cx="2115562" cy="926369"/>
          </a:xfrm>
        </p:grpSpPr>
        <p:sp>
          <p:nvSpPr>
            <p:cNvPr id="51" name="Right Arrow 50"/>
            <p:cNvSpPr/>
            <p:nvPr/>
          </p:nvSpPr>
          <p:spPr bwMode="auto">
            <a:xfrm rot="2755097" flipH="1">
              <a:off x="5737800" y="4753707"/>
              <a:ext cx="914400" cy="1143000"/>
            </a:xfrm>
            <a:prstGeom prst="rightArrow">
              <a:avLst>
                <a:gd name="adj1" fmla="val 59333"/>
                <a:gd name="adj2" fmla="val 39167"/>
              </a:avLst>
            </a:prstGeom>
            <a:gradFill flip="none" rotWithShape="1">
              <a:gsLst>
                <a:gs pos="0">
                  <a:schemeClr val="accent2"/>
                </a:gs>
                <a:gs pos="100000">
                  <a:schemeClr val="dk1">
                    <a:tint val="23000"/>
                    <a:satMod val="300000"/>
                    <a:alpha val="0"/>
                  </a:schemeClr>
                </a:gs>
              </a:gsLst>
              <a:lin ang="10800000" scaled="1"/>
              <a:tileRect/>
            </a:gra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2"/>
                </a:solidFill>
                <a:effectLst>
                  <a:outerShdw blurRad="38100" dist="38100" dir="2700000" algn="tl">
                    <a:srgbClr val="000000">
                      <a:alpha val="43137"/>
                    </a:srgbClr>
                  </a:outerShdw>
                </a:effectLst>
                <a:latin typeface="Segoe" pitchFamily="34" charset="0"/>
              </a:endParaRPr>
            </a:p>
          </p:txBody>
        </p:sp>
        <p:sp>
          <p:nvSpPr>
            <p:cNvPr id="36905" name="Rectangle 8"/>
            <p:cNvSpPr>
              <a:spLocks noChangeArrowheads="1"/>
            </p:cNvSpPr>
            <p:nvPr/>
          </p:nvSpPr>
          <p:spPr bwMode="auto">
            <a:xfrm>
              <a:off x="6096000" y="5160963"/>
              <a:ext cx="1643062" cy="633413"/>
            </a:xfrm>
            <a:prstGeom prst="rect">
              <a:avLst/>
            </a:prstGeom>
            <a:noFill/>
            <a:ln w="12700" algn="ctr">
              <a:noFill/>
              <a:miter lim="800000"/>
              <a:headEnd/>
              <a:tailEnd/>
            </a:ln>
          </p:spPr>
          <p:txBody>
            <a:bodyPr wrap="none">
              <a:spAutoFit/>
            </a:bodyPr>
            <a:lstStyle/>
            <a:p>
              <a:pPr>
                <a:lnSpc>
                  <a:spcPct val="80000"/>
                </a:lnSpc>
              </a:pPr>
              <a:r>
                <a:rPr lang="en-US" sz="2200" dirty="0">
                  <a:solidFill>
                    <a:schemeClr val="bg2"/>
                  </a:solidFill>
                  <a:latin typeface="+mn-lt"/>
                </a:rPr>
                <a:t>End User </a:t>
              </a:r>
            </a:p>
            <a:p>
              <a:pPr>
                <a:lnSpc>
                  <a:spcPct val="80000"/>
                </a:lnSpc>
              </a:pPr>
              <a:r>
                <a:rPr lang="en-US" sz="2200" dirty="0">
                  <a:solidFill>
                    <a:schemeClr val="bg2"/>
                  </a:solidFill>
                  <a:latin typeface="+mn-lt"/>
                </a:rPr>
                <a:t>Productivity</a:t>
              </a:r>
            </a:p>
          </p:txBody>
        </p:sp>
      </p:grpSp>
      <p:grpSp>
        <p:nvGrpSpPr>
          <p:cNvPr id="10" name="Group 61"/>
          <p:cNvGrpSpPr/>
          <p:nvPr/>
        </p:nvGrpSpPr>
        <p:grpSpPr>
          <a:xfrm>
            <a:off x="1474787" y="4868007"/>
            <a:ext cx="1877953" cy="926369"/>
            <a:chOff x="1474787" y="4868007"/>
            <a:chExt cx="1877953" cy="926369"/>
          </a:xfrm>
        </p:grpSpPr>
        <p:sp>
          <p:nvSpPr>
            <p:cNvPr id="52" name="Right Arrow 51"/>
            <p:cNvSpPr/>
            <p:nvPr/>
          </p:nvSpPr>
          <p:spPr bwMode="auto">
            <a:xfrm rot="18844903">
              <a:off x="2324040" y="4753707"/>
              <a:ext cx="914400" cy="1143000"/>
            </a:xfrm>
            <a:prstGeom prst="rightArrow">
              <a:avLst>
                <a:gd name="adj1" fmla="val 59333"/>
                <a:gd name="adj2" fmla="val 39167"/>
              </a:avLst>
            </a:prstGeom>
            <a:gradFill flip="none" rotWithShape="1">
              <a:gsLst>
                <a:gs pos="0">
                  <a:schemeClr val="accent2"/>
                </a:gs>
                <a:gs pos="100000">
                  <a:schemeClr val="dk1">
                    <a:tint val="23000"/>
                    <a:satMod val="300000"/>
                    <a:alpha val="0"/>
                  </a:schemeClr>
                </a:gs>
              </a:gsLst>
              <a:lin ang="10800000" scaled="1"/>
              <a:tileRect/>
            </a:gra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2"/>
                </a:solidFill>
                <a:effectLst>
                  <a:outerShdw blurRad="38100" dist="38100" dir="2700000" algn="tl">
                    <a:srgbClr val="000000">
                      <a:alpha val="43137"/>
                    </a:srgbClr>
                  </a:outerShdw>
                </a:effectLst>
                <a:latin typeface="Segoe" pitchFamily="34" charset="0"/>
              </a:endParaRPr>
            </a:p>
          </p:txBody>
        </p:sp>
        <p:sp>
          <p:nvSpPr>
            <p:cNvPr id="36903" name="Rectangle 11"/>
            <p:cNvSpPr>
              <a:spLocks noChangeArrowheads="1"/>
            </p:cNvSpPr>
            <p:nvPr/>
          </p:nvSpPr>
          <p:spPr bwMode="auto">
            <a:xfrm>
              <a:off x="1474787" y="5160963"/>
              <a:ext cx="1612900" cy="633413"/>
            </a:xfrm>
            <a:prstGeom prst="rect">
              <a:avLst/>
            </a:prstGeom>
            <a:noFill/>
            <a:ln w="12700" algn="ctr">
              <a:noFill/>
              <a:miter lim="800000"/>
              <a:headEnd/>
              <a:tailEnd/>
            </a:ln>
          </p:spPr>
          <p:txBody>
            <a:bodyPr wrap="none">
              <a:spAutoFit/>
            </a:bodyPr>
            <a:lstStyle/>
            <a:p>
              <a:pPr>
                <a:lnSpc>
                  <a:spcPct val="80000"/>
                </a:lnSpc>
              </a:pPr>
              <a:r>
                <a:rPr lang="en-US" sz="2200" dirty="0">
                  <a:solidFill>
                    <a:schemeClr val="bg2"/>
                  </a:solidFill>
                  <a:latin typeface="+mn-lt"/>
                </a:rPr>
                <a:t>Customer</a:t>
              </a:r>
            </a:p>
            <a:p>
              <a:pPr>
                <a:lnSpc>
                  <a:spcPct val="80000"/>
                </a:lnSpc>
              </a:pPr>
              <a:r>
                <a:rPr lang="en-US" sz="2200" dirty="0">
                  <a:solidFill>
                    <a:schemeClr val="bg2"/>
                  </a:solidFill>
                  <a:latin typeface="+mn-lt"/>
                </a:rPr>
                <a:t>Connection</a:t>
              </a:r>
            </a:p>
          </p:txBody>
        </p:sp>
      </p:grpSp>
      <p:grpSp>
        <p:nvGrpSpPr>
          <p:cNvPr id="11" name="Group 58"/>
          <p:cNvGrpSpPr/>
          <p:nvPr/>
        </p:nvGrpSpPr>
        <p:grpSpPr>
          <a:xfrm>
            <a:off x="6418897" y="3421380"/>
            <a:ext cx="2695949" cy="1143000"/>
            <a:chOff x="6418897" y="3421380"/>
            <a:chExt cx="2695949" cy="1143000"/>
          </a:xfrm>
        </p:grpSpPr>
        <p:sp>
          <p:nvSpPr>
            <p:cNvPr id="50" name="Right Arrow 49"/>
            <p:cNvSpPr/>
            <p:nvPr/>
          </p:nvSpPr>
          <p:spPr bwMode="auto">
            <a:xfrm flipH="1">
              <a:off x="6418897" y="3421380"/>
              <a:ext cx="914400" cy="1143000"/>
            </a:xfrm>
            <a:prstGeom prst="rightArrow">
              <a:avLst>
                <a:gd name="adj1" fmla="val 59333"/>
                <a:gd name="adj2" fmla="val 39167"/>
              </a:avLst>
            </a:prstGeom>
            <a:gradFill flip="none" rotWithShape="1">
              <a:gsLst>
                <a:gs pos="0">
                  <a:schemeClr val="accent4"/>
                </a:gs>
                <a:gs pos="100000">
                  <a:schemeClr val="dk1">
                    <a:tint val="23000"/>
                    <a:satMod val="300000"/>
                    <a:alpha val="0"/>
                  </a:schemeClr>
                </a:gs>
              </a:gsLst>
              <a:lin ang="10800000" scaled="1"/>
              <a:tileRect/>
            </a:gra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2"/>
                </a:solidFill>
                <a:effectLst>
                  <a:outerShdw blurRad="38100" dist="38100" dir="2700000" algn="tl">
                    <a:srgbClr val="000000">
                      <a:alpha val="43137"/>
                    </a:srgbClr>
                  </a:outerShdw>
                </a:effectLst>
                <a:latin typeface="Segoe" pitchFamily="34" charset="0"/>
              </a:endParaRPr>
            </a:p>
          </p:txBody>
        </p:sp>
        <p:sp>
          <p:nvSpPr>
            <p:cNvPr id="36901" name="Rectangle 14"/>
            <p:cNvSpPr>
              <a:spLocks noChangeArrowheads="1"/>
            </p:cNvSpPr>
            <p:nvPr/>
          </p:nvSpPr>
          <p:spPr bwMode="auto">
            <a:xfrm>
              <a:off x="6745287" y="3656013"/>
              <a:ext cx="2369559" cy="634020"/>
            </a:xfrm>
            <a:prstGeom prst="rect">
              <a:avLst/>
            </a:prstGeom>
            <a:noFill/>
            <a:ln w="12700" algn="ctr">
              <a:noFill/>
              <a:miter lim="800000"/>
              <a:headEnd/>
              <a:tailEnd/>
            </a:ln>
          </p:spPr>
          <p:txBody>
            <a:bodyPr wrap="none">
              <a:spAutoFit/>
            </a:bodyPr>
            <a:lstStyle/>
            <a:p>
              <a:pPr>
                <a:lnSpc>
                  <a:spcPct val="80000"/>
                </a:lnSpc>
              </a:pPr>
              <a:r>
                <a:rPr lang="en-US" sz="2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Keep Business</a:t>
              </a:r>
              <a:br>
                <a:rPr lang="en-US" sz="2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br>
              <a:r>
                <a:rPr lang="en-US" sz="2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Up </a:t>
              </a:r>
              <a:r>
                <a:rPr lang="en-US" sz="2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and </a:t>
              </a:r>
              <a:r>
                <a:rPr lang="en-US" sz="2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Running</a:t>
              </a:r>
            </a:p>
          </p:txBody>
        </p:sp>
      </p:grpSp>
      <p:grpSp>
        <p:nvGrpSpPr>
          <p:cNvPr id="12" name="Group 57"/>
          <p:cNvGrpSpPr/>
          <p:nvPr/>
        </p:nvGrpSpPr>
        <p:grpSpPr>
          <a:xfrm>
            <a:off x="6087385" y="2010143"/>
            <a:ext cx="1621693" cy="1143000"/>
            <a:chOff x="6087385" y="2010143"/>
            <a:chExt cx="1621693" cy="1143000"/>
          </a:xfrm>
        </p:grpSpPr>
        <p:sp>
          <p:nvSpPr>
            <p:cNvPr id="47" name="Right Arrow 46"/>
            <p:cNvSpPr/>
            <p:nvPr/>
          </p:nvSpPr>
          <p:spPr bwMode="auto">
            <a:xfrm rot="19980370" flipH="1">
              <a:off x="6087385" y="2010143"/>
              <a:ext cx="914400" cy="1143000"/>
            </a:xfrm>
            <a:prstGeom prst="rightArrow">
              <a:avLst>
                <a:gd name="adj1" fmla="val 59333"/>
                <a:gd name="adj2" fmla="val 39167"/>
              </a:avLst>
            </a:prstGeom>
            <a:gradFill flip="none" rotWithShape="1">
              <a:gsLst>
                <a:gs pos="0">
                  <a:schemeClr val="accent4"/>
                </a:gs>
                <a:gs pos="100000">
                  <a:schemeClr val="dk1">
                    <a:tint val="23000"/>
                    <a:satMod val="300000"/>
                    <a:alpha val="0"/>
                  </a:schemeClr>
                </a:gs>
              </a:gsLst>
              <a:lin ang="10800000" scaled="1"/>
              <a:tileRect/>
            </a:gra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2"/>
                </a:solidFill>
                <a:effectLst>
                  <a:outerShdw blurRad="38100" dist="38100" dir="2700000" algn="tl">
                    <a:srgbClr val="000000">
                      <a:alpha val="43137"/>
                    </a:srgbClr>
                  </a:outerShdw>
                </a:effectLst>
                <a:latin typeface="Segoe" pitchFamily="34" charset="0"/>
              </a:endParaRPr>
            </a:p>
          </p:txBody>
        </p:sp>
        <p:sp>
          <p:nvSpPr>
            <p:cNvPr id="36896" name="Rectangle 21"/>
            <p:cNvSpPr>
              <a:spLocks noChangeArrowheads="1"/>
            </p:cNvSpPr>
            <p:nvPr/>
          </p:nvSpPr>
          <p:spPr bwMode="auto">
            <a:xfrm>
              <a:off x="6410325" y="2335213"/>
              <a:ext cx="1298753" cy="430887"/>
            </a:xfrm>
            <a:prstGeom prst="rect">
              <a:avLst/>
            </a:prstGeom>
            <a:noFill/>
            <a:ln w="12700" algn="ctr">
              <a:noFill/>
              <a:miter lim="800000"/>
              <a:headEnd/>
              <a:tailEnd/>
            </a:ln>
          </p:spPr>
          <p:txBody>
            <a:bodyPr wrap="none">
              <a:spAutoFit/>
            </a:bodyPr>
            <a:lstStyle/>
            <a:p>
              <a:r>
                <a:rPr lang="en-US" sz="2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Security</a:t>
              </a:r>
              <a:endParaRPr lang="en-US" sz="2200" dirty="0">
                <a:solidFill>
                  <a:schemeClr val="bg2"/>
                </a:solidFill>
                <a:latin typeface="+mn-lt"/>
              </a:endParaRPr>
            </a:p>
          </p:txBody>
        </p:sp>
      </p:grpSp>
      <p:grpSp>
        <p:nvGrpSpPr>
          <p:cNvPr id="13" name="Group 54"/>
          <p:cNvGrpSpPr/>
          <p:nvPr/>
        </p:nvGrpSpPr>
        <p:grpSpPr>
          <a:xfrm>
            <a:off x="990600" y="2010143"/>
            <a:ext cx="1919329" cy="1143000"/>
            <a:chOff x="990600" y="2010143"/>
            <a:chExt cx="1919329" cy="1143000"/>
          </a:xfrm>
        </p:grpSpPr>
        <p:sp>
          <p:nvSpPr>
            <p:cNvPr id="48" name="Right Arrow 47"/>
            <p:cNvSpPr/>
            <p:nvPr/>
          </p:nvSpPr>
          <p:spPr bwMode="auto">
            <a:xfrm rot="1619630">
              <a:off x="1995529" y="2010143"/>
              <a:ext cx="914400" cy="1143000"/>
            </a:xfrm>
            <a:prstGeom prst="rightArrow">
              <a:avLst>
                <a:gd name="adj1" fmla="val 59333"/>
                <a:gd name="adj2" fmla="val 39167"/>
              </a:avLst>
            </a:prstGeom>
            <a:gradFill flip="none" rotWithShape="1">
              <a:gsLst>
                <a:gs pos="0">
                  <a:schemeClr val="accent4"/>
                </a:gs>
                <a:gs pos="100000">
                  <a:schemeClr val="dk1">
                    <a:tint val="23000"/>
                    <a:satMod val="300000"/>
                    <a:alpha val="0"/>
                  </a:schemeClr>
                </a:gs>
              </a:gsLst>
              <a:lin ang="10800000" scaled="1"/>
              <a:tileRect/>
            </a:gra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2"/>
                </a:solidFill>
                <a:effectLst>
                  <a:outerShdw blurRad="38100" dist="38100" dir="2700000" algn="tl">
                    <a:srgbClr val="000000">
                      <a:alpha val="43137"/>
                    </a:srgbClr>
                  </a:outerShdw>
                </a:effectLst>
                <a:latin typeface="Segoe" pitchFamily="34" charset="0"/>
              </a:endParaRPr>
            </a:p>
          </p:txBody>
        </p:sp>
        <p:sp>
          <p:nvSpPr>
            <p:cNvPr id="36894" name="Rectangle 26"/>
            <p:cNvSpPr>
              <a:spLocks noChangeArrowheads="1"/>
            </p:cNvSpPr>
            <p:nvPr/>
          </p:nvSpPr>
          <p:spPr bwMode="auto">
            <a:xfrm>
              <a:off x="990600" y="2335213"/>
              <a:ext cx="1834156" cy="430887"/>
            </a:xfrm>
            <a:prstGeom prst="rect">
              <a:avLst/>
            </a:prstGeom>
            <a:noFill/>
            <a:ln w="12700" algn="ctr">
              <a:noFill/>
              <a:miter lim="800000"/>
              <a:headEnd/>
              <a:tailEnd/>
            </a:ln>
          </p:spPr>
          <p:txBody>
            <a:bodyPr wrap="none">
              <a:spAutoFit/>
            </a:bodyPr>
            <a:lstStyle/>
            <a:p>
              <a:r>
                <a:rPr lang="en-US" sz="2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Competition</a:t>
              </a:r>
            </a:p>
          </p:txBody>
        </p:sp>
      </p:grpSp>
      <p:grpSp>
        <p:nvGrpSpPr>
          <p:cNvPr id="14" name="Group 55"/>
          <p:cNvGrpSpPr/>
          <p:nvPr/>
        </p:nvGrpSpPr>
        <p:grpSpPr>
          <a:xfrm>
            <a:off x="2278062" y="1154084"/>
            <a:ext cx="1901227" cy="914400"/>
            <a:chOff x="2278062" y="1154084"/>
            <a:chExt cx="1901227" cy="914400"/>
          </a:xfrm>
        </p:grpSpPr>
        <p:sp>
          <p:nvSpPr>
            <p:cNvPr id="45" name="Right Arrow 44"/>
            <p:cNvSpPr/>
            <p:nvPr/>
          </p:nvSpPr>
          <p:spPr bwMode="auto">
            <a:xfrm rot="3461314">
              <a:off x="3150589" y="1039784"/>
              <a:ext cx="914400" cy="1143000"/>
            </a:xfrm>
            <a:prstGeom prst="rightArrow">
              <a:avLst>
                <a:gd name="adj1" fmla="val 59333"/>
                <a:gd name="adj2" fmla="val 39167"/>
              </a:avLst>
            </a:prstGeom>
            <a:gradFill flip="none" rotWithShape="1">
              <a:gsLst>
                <a:gs pos="0">
                  <a:schemeClr val="accent4"/>
                </a:gs>
                <a:gs pos="100000">
                  <a:schemeClr val="dk1">
                    <a:tint val="23000"/>
                    <a:satMod val="300000"/>
                    <a:alpha val="0"/>
                  </a:schemeClr>
                </a:gs>
              </a:gsLst>
              <a:lin ang="10800000" scaled="1"/>
              <a:tileRect/>
            </a:gra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2"/>
                </a:solidFill>
                <a:effectLst>
                  <a:outerShdw blurRad="38100" dist="38100" dir="2700000" algn="tl">
                    <a:srgbClr val="000000">
                      <a:alpha val="43137"/>
                    </a:srgbClr>
                  </a:outerShdw>
                </a:effectLst>
                <a:latin typeface="Segoe" pitchFamily="34" charset="0"/>
              </a:endParaRPr>
            </a:p>
          </p:txBody>
        </p:sp>
        <p:sp>
          <p:nvSpPr>
            <p:cNvPr id="36892" name="Rectangle 29"/>
            <p:cNvSpPr>
              <a:spLocks noChangeArrowheads="1"/>
            </p:cNvSpPr>
            <p:nvPr/>
          </p:nvSpPr>
          <p:spPr bwMode="auto">
            <a:xfrm>
              <a:off x="2278062" y="1227138"/>
              <a:ext cx="1752275" cy="634020"/>
            </a:xfrm>
            <a:prstGeom prst="rect">
              <a:avLst/>
            </a:prstGeom>
            <a:noFill/>
            <a:ln w="12700" algn="ctr">
              <a:noFill/>
              <a:miter lim="800000"/>
              <a:headEnd/>
              <a:tailEnd/>
            </a:ln>
          </p:spPr>
          <p:txBody>
            <a:bodyPr wrap="none">
              <a:spAutoFit/>
            </a:bodyPr>
            <a:lstStyle/>
            <a:p>
              <a:pPr>
                <a:lnSpc>
                  <a:spcPct val="80000"/>
                </a:lnSpc>
              </a:pPr>
              <a:r>
                <a:rPr lang="en-US" sz="2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Technology</a:t>
              </a:r>
              <a:r>
                <a:rPr lang="en-US" sz="2200" dirty="0">
                  <a:solidFill>
                    <a:schemeClr val="bg2"/>
                  </a:solidFill>
                  <a:latin typeface="+mn-lt"/>
                </a:rPr>
                <a:t/>
              </a:r>
              <a:br>
                <a:rPr lang="en-US" sz="2200" dirty="0">
                  <a:solidFill>
                    <a:schemeClr val="bg2"/>
                  </a:solidFill>
                  <a:latin typeface="+mn-lt"/>
                </a:rPr>
              </a:br>
              <a:r>
                <a:rPr lang="en-US" sz="2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Change</a:t>
              </a:r>
              <a:endParaRPr lang="en-US" sz="2200" dirty="0">
                <a:solidFill>
                  <a:schemeClr val="bg2"/>
                </a:solidFill>
                <a:latin typeface="+mn-lt"/>
              </a:endParaRPr>
            </a:p>
          </p:txBody>
        </p:sp>
      </p:grpSp>
      <p:grpSp>
        <p:nvGrpSpPr>
          <p:cNvPr id="15" name="Group 56"/>
          <p:cNvGrpSpPr/>
          <p:nvPr/>
        </p:nvGrpSpPr>
        <p:grpSpPr>
          <a:xfrm>
            <a:off x="4837426" y="1154083"/>
            <a:ext cx="2114365" cy="914400"/>
            <a:chOff x="4837426" y="1154083"/>
            <a:chExt cx="2114365" cy="914400"/>
          </a:xfrm>
        </p:grpSpPr>
        <p:sp>
          <p:nvSpPr>
            <p:cNvPr id="46" name="Right Arrow 45"/>
            <p:cNvSpPr/>
            <p:nvPr/>
          </p:nvSpPr>
          <p:spPr bwMode="auto">
            <a:xfrm rot="18138686" flipH="1">
              <a:off x="4951726" y="1039783"/>
              <a:ext cx="914400" cy="1143000"/>
            </a:xfrm>
            <a:prstGeom prst="rightArrow">
              <a:avLst>
                <a:gd name="adj1" fmla="val 59333"/>
                <a:gd name="adj2" fmla="val 39167"/>
              </a:avLst>
            </a:prstGeom>
            <a:gradFill flip="none" rotWithShape="1">
              <a:gsLst>
                <a:gs pos="0">
                  <a:schemeClr val="accent4"/>
                </a:gs>
                <a:gs pos="100000">
                  <a:schemeClr val="dk1">
                    <a:tint val="23000"/>
                    <a:satMod val="300000"/>
                    <a:alpha val="0"/>
                  </a:schemeClr>
                </a:gs>
              </a:gsLst>
              <a:lin ang="10800000" scaled="1"/>
              <a:tileRect/>
            </a:gra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2"/>
                </a:solidFill>
                <a:effectLst>
                  <a:outerShdw blurRad="38100" dist="38100" dir="2700000" algn="tl">
                    <a:srgbClr val="000000">
                      <a:alpha val="43137"/>
                    </a:srgbClr>
                  </a:outerShdw>
                </a:effectLst>
                <a:latin typeface="Segoe" pitchFamily="34" charset="0"/>
              </a:endParaRPr>
            </a:p>
          </p:txBody>
        </p:sp>
        <p:sp>
          <p:nvSpPr>
            <p:cNvPr id="36890" name="Rectangle 32"/>
            <p:cNvSpPr>
              <a:spLocks noChangeArrowheads="1"/>
            </p:cNvSpPr>
            <p:nvPr/>
          </p:nvSpPr>
          <p:spPr bwMode="auto">
            <a:xfrm>
              <a:off x="5165725" y="1227138"/>
              <a:ext cx="1786066" cy="634020"/>
            </a:xfrm>
            <a:prstGeom prst="rect">
              <a:avLst/>
            </a:prstGeom>
            <a:noFill/>
            <a:ln w="12700" algn="ctr">
              <a:noFill/>
              <a:miter lim="800000"/>
              <a:headEnd/>
              <a:tailEnd/>
            </a:ln>
          </p:spPr>
          <p:txBody>
            <a:bodyPr wrap="none">
              <a:spAutoFit/>
            </a:bodyPr>
            <a:lstStyle/>
            <a:p>
              <a:pPr>
                <a:lnSpc>
                  <a:spcPct val="80000"/>
                </a:lnSpc>
              </a:pPr>
              <a:r>
                <a:rPr lang="en-US" sz="2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Regulatory</a:t>
              </a:r>
              <a:br>
                <a:rPr lang="en-US" sz="2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br>
              <a:r>
                <a:rPr lang="en-US" sz="2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Compliance</a:t>
              </a:r>
            </a:p>
          </p:txBody>
        </p:sp>
      </p:grpSp>
      <p:grpSp>
        <p:nvGrpSpPr>
          <p:cNvPr id="16" name="Group 62"/>
          <p:cNvGrpSpPr/>
          <p:nvPr/>
        </p:nvGrpSpPr>
        <p:grpSpPr>
          <a:xfrm>
            <a:off x="995362" y="3421380"/>
            <a:ext cx="1651635" cy="1143000"/>
            <a:chOff x="995362" y="3421380"/>
            <a:chExt cx="1651635" cy="1143000"/>
          </a:xfrm>
        </p:grpSpPr>
        <p:sp>
          <p:nvSpPr>
            <p:cNvPr id="49" name="Right Arrow 48"/>
            <p:cNvSpPr/>
            <p:nvPr/>
          </p:nvSpPr>
          <p:spPr bwMode="auto">
            <a:xfrm>
              <a:off x="1732597" y="3421380"/>
              <a:ext cx="914400" cy="1143000"/>
            </a:xfrm>
            <a:prstGeom prst="rightArrow">
              <a:avLst>
                <a:gd name="adj1" fmla="val 59333"/>
                <a:gd name="adj2" fmla="val 39167"/>
              </a:avLst>
            </a:prstGeom>
            <a:gradFill flip="none" rotWithShape="1">
              <a:gsLst>
                <a:gs pos="0">
                  <a:schemeClr val="accent4"/>
                </a:gs>
                <a:gs pos="100000">
                  <a:schemeClr val="dk1">
                    <a:tint val="23000"/>
                    <a:satMod val="300000"/>
                    <a:alpha val="0"/>
                  </a:schemeClr>
                </a:gs>
              </a:gsLst>
              <a:lin ang="10800000" scaled="1"/>
              <a:tileRect/>
            </a:gra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2"/>
                </a:solidFill>
                <a:effectLst>
                  <a:outerShdw blurRad="38100" dist="38100" dir="2700000" algn="tl">
                    <a:srgbClr val="000000">
                      <a:alpha val="43137"/>
                    </a:srgbClr>
                  </a:outerShdw>
                </a:effectLst>
                <a:latin typeface="Segoe" pitchFamily="34" charset="0"/>
              </a:endParaRPr>
            </a:p>
          </p:txBody>
        </p:sp>
        <p:sp>
          <p:nvSpPr>
            <p:cNvPr id="36888" name="Rectangle 35"/>
            <p:cNvSpPr>
              <a:spLocks noChangeArrowheads="1"/>
            </p:cNvSpPr>
            <p:nvPr/>
          </p:nvSpPr>
          <p:spPr bwMode="auto">
            <a:xfrm>
              <a:off x="995362" y="3656013"/>
              <a:ext cx="1568058" cy="634020"/>
            </a:xfrm>
            <a:prstGeom prst="rect">
              <a:avLst/>
            </a:prstGeom>
            <a:noFill/>
            <a:ln w="12700" algn="ctr">
              <a:noFill/>
              <a:miter lim="800000"/>
              <a:headEnd/>
              <a:tailEnd/>
            </a:ln>
          </p:spPr>
          <p:txBody>
            <a:bodyPr wrap="none">
              <a:spAutoFit/>
            </a:bodyPr>
            <a:lstStyle/>
            <a:p>
              <a:pPr>
                <a:lnSpc>
                  <a:spcPct val="80000"/>
                </a:lnSpc>
              </a:pPr>
              <a:r>
                <a:rPr lang="en-US" sz="2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Cost</a:t>
              </a:r>
              <a:br>
                <a:rPr lang="en-US" sz="2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br>
              <a:r>
                <a:rPr lang="en-US" sz="2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Reduction</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childTnLst>
                                </p:cTn>
                              </p:par>
                              <p:par>
                                <p:cTn id="10" presetID="53"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fltVal val="0"/>
                                          </p:val>
                                        </p:tav>
                                        <p:tav tm="100000">
                                          <p:val>
                                            <p:strVal val="#ppt_w"/>
                                          </p:val>
                                        </p:tav>
                                      </p:tavLst>
                                    </p:anim>
                                    <p:anim calcmode="lin" valueType="num">
                                      <p:cBhvr>
                                        <p:cTn id="13" dur="1000" fill="hold"/>
                                        <p:tgtEl>
                                          <p:spTgt spid="14"/>
                                        </p:tgtEl>
                                        <p:attrNameLst>
                                          <p:attrName>ppt_h</p:attrName>
                                        </p:attrNameLst>
                                      </p:cBhvr>
                                      <p:tavLst>
                                        <p:tav tm="0">
                                          <p:val>
                                            <p:fltVal val="0"/>
                                          </p:val>
                                        </p:tav>
                                        <p:tav tm="100000">
                                          <p:val>
                                            <p:strVal val="#ppt_h"/>
                                          </p:val>
                                        </p:tav>
                                      </p:tavLst>
                                    </p:anim>
                                    <p:animEffect transition="in" filter="fade">
                                      <p:cBhvr>
                                        <p:cTn id="14" dur="1000"/>
                                        <p:tgtEl>
                                          <p:spTgt spid="14"/>
                                        </p:tgtEl>
                                      </p:cBhvr>
                                    </p:animEffect>
                                  </p:childTnLst>
                                </p:cTn>
                              </p:par>
                              <p:par>
                                <p:cTn id="15" presetID="53"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Effect transition="in" filter="fade">
                                      <p:cBhvr>
                                        <p:cTn id="19" dur="1000"/>
                                        <p:tgtEl>
                                          <p:spTgt spid="15"/>
                                        </p:tgtEl>
                                      </p:cBhvr>
                                    </p:animEffect>
                                  </p:childTnLst>
                                </p:cTn>
                              </p:par>
                              <p:par>
                                <p:cTn id="20" presetID="53"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fltVal val="0"/>
                                          </p:val>
                                        </p:tav>
                                        <p:tav tm="100000">
                                          <p:val>
                                            <p:strVal val="#ppt_w"/>
                                          </p:val>
                                        </p:tav>
                                      </p:tavLst>
                                    </p:anim>
                                    <p:anim calcmode="lin" valueType="num">
                                      <p:cBhvr>
                                        <p:cTn id="23" dur="1000" fill="hold"/>
                                        <p:tgtEl>
                                          <p:spTgt spid="12"/>
                                        </p:tgtEl>
                                        <p:attrNameLst>
                                          <p:attrName>ppt_h</p:attrName>
                                        </p:attrNameLst>
                                      </p:cBhvr>
                                      <p:tavLst>
                                        <p:tav tm="0">
                                          <p:val>
                                            <p:fltVal val="0"/>
                                          </p:val>
                                        </p:tav>
                                        <p:tav tm="100000">
                                          <p:val>
                                            <p:strVal val="#ppt_h"/>
                                          </p:val>
                                        </p:tav>
                                      </p:tavLst>
                                    </p:anim>
                                    <p:animEffect transition="in" filter="fade">
                                      <p:cBhvr>
                                        <p:cTn id="24" dur="1000"/>
                                        <p:tgtEl>
                                          <p:spTgt spid="12"/>
                                        </p:tgtEl>
                                      </p:cBhvr>
                                    </p:animEffect>
                                  </p:childTnLst>
                                </p:cTn>
                              </p:par>
                              <p:par>
                                <p:cTn id="25" presetID="53"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Effect transition="in" filter="fade">
                                      <p:cBhvr>
                                        <p:cTn id="29" dur="1000"/>
                                        <p:tgtEl>
                                          <p:spTgt spid="11"/>
                                        </p:tgtEl>
                                      </p:cBhvr>
                                    </p:animEffect>
                                  </p:childTnLst>
                                </p:cTn>
                              </p:par>
                              <p:par>
                                <p:cTn id="30" presetID="53"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fltVal val="0"/>
                                          </p:val>
                                        </p:tav>
                                        <p:tav tm="100000">
                                          <p:val>
                                            <p:strVal val="#ppt_w"/>
                                          </p:val>
                                        </p:tav>
                                      </p:tavLst>
                                    </p:anim>
                                    <p:anim calcmode="lin" valueType="num">
                                      <p:cBhvr>
                                        <p:cTn id="33" dur="1000" fill="hold"/>
                                        <p:tgtEl>
                                          <p:spTgt spid="9"/>
                                        </p:tgtEl>
                                        <p:attrNameLst>
                                          <p:attrName>ppt_h</p:attrName>
                                        </p:attrNameLst>
                                      </p:cBhvr>
                                      <p:tavLst>
                                        <p:tav tm="0">
                                          <p:val>
                                            <p:fltVal val="0"/>
                                          </p:val>
                                        </p:tav>
                                        <p:tav tm="100000">
                                          <p:val>
                                            <p:strVal val="#ppt_h"/>
                                          </p:val>
                                        </p:tav>
                                      </p:tavLst>
                                    </p:anim>
                                    <p:animEffect transition="in" filter="fade">
                                      <p:cBhvr>
                                        <p:cTn id="34" dur="1000"/>
                                        <p:tgtEl>
                                          <p:spTgt spid="9"/>
                                        </p:tgtEl>
                                      </p:cBhvr>
                                    </p:animEffect>
                                  </p:childTnLst>
                                </p:cTn>
                              </p:par>
                              <p:par>
                                <p:cTn id="35" presetID="53"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Effect transition="in" filter="fade">
                                      <p:cBhvr>
                                        <p:cTn id="39" dur="1000"/>
                                        <p:tgtEl>
                                          <p:spTgt spid="8"/>
                                        </p:tgtEl>
                                      </p:cBhvr>
                                    </p:animEffect>
                                  </p:childTnLst>
                                </p:cTn>
                              </p:par>
                              <p:par>
                                <p:cTn id="40" presetID="53"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1000" fill="hold"/>
                                        <p:tgtEl>
                                          <p:spTgt spid="10"/>
                                        </p:tgtEl>
                                        <p:attrNameLst>
                                          <p:attrName>ppt_w</p:attrName>
                                        </p:attrNameLst>
                                      </p:cBhvr>
                                      <p:tavLst>
                                        <p:tav tm="0">
                                          <p:val>
                                            <p:fltVal val="0"/>
                                          </p:val>
                                        </p:tav>
                                        <p:tav tm="100000">
                                          <p:val>
                                            <p:strVal val="#ppt_w"/>
                                          </p:val>
                                        </p:tav>
                                      </p:tavLst>
                                    </p:anim>
                                    <p:anim calcmode="lin" valueType="num">
                                      <p:cBhvr>
                                        <p:cTn id="43" dur="1000" fill="hold"/>
                                        <p:tgtEl>
                                          <p:spTgt spid="10"/>
                                        </p:tgtEl>
                                        <p:attrNameLst>
                                          <p:attrName>ppt_h</p:attrName>
                                        </p:attrNameLst>
                                      </p:cBhvr>
                                      <p:tavLst>
                                        <p:tav tm="0">
                                          <p:val>
                                            <p:fltVal val="0"/>
                                          </p:val>
                                        </p:tav>
                                        <p:tav tm="100000">
                                          <p:val>
                                            <p:strVal val="#ppt_h"/>
                                          </p:val>
                                        </p:tav>
                                      </p:tavLst>
                                    </p:anim>
                                    <p:animEffect transition="in" filter="fade">
                                      <p:cBhvr>
                                        <p:cTn id="44" dur="1000"/>
                                        <p:tgtEl>
                                          <p:spTgt spid="10"/>
                                        </p:tgtEl>
                                      </p:cBhvr>
                                    </p:animEffect>
                                  </p:childTnLst>
                                </p:cTn>
                              </p:par>
                              <p:par>
                                <p:cTn id="45" presetID="53"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1000" fill="hold"/>
                                        <p:tgtEl>
                                          <p:spTgt spid="16"/>
                                        </p:tgtEl>
                                        <p:attrNameLst>
                                          <p:attrName>ppt_w</p:attrName>
                                        </p:attrNameLst>
                                      </p:cBhvr>
                                      <p:tavLst>
                                        <p:tav tm="0">
                                          <p:val>
                                            <p:fltVal val="0"/>
                                          </p:val>
                                        </p:tav>
                                        <p:tav tm="100000">
                                          <p:val>
                                            <p:strVal val="#ppt_w"/>
                                          </p:val>
                                        </p:tav>
                                      </p:tavLst>
                                    </p:anim>
                                    <p:anim calcmode="lin" valueType="num">
                                      <p:cBhvr>
                                        <p:cTn id="48" dur="1000" fill="hold"/>
                                        <p:tgtEl>
                                          <p:spTgt spid="16"/>
                                        </p:tgtEl>
                                        <p:attrNameLst>
                                          <p:attrName>ppt_h</p:attrName>
                                        </p:attrNameLst>
                                      </p:cBhvr>
                                      <p:tavLst>
                                        <p:tav tm="0">
                                          <p:val>
                                            <p:fltVal val="0"/>
                                          </p:val>
                                        </p:tav>
                                        <p:tav tm="100000">
                                          <p:val>
                                            <p:strVal val="#ppt_h"/>
                                          </p:val>
                                        </p:tav>
                                      </p:tavLst>
                                    </p:anim>
                                    <p:animEffect transition="in" filter="fade">
                                      <p:cBhvr>
                                        <p:cTn id="49" dur="1000"/>
                                        <p:tgtEl>
                                          <p:spTgt spid="16"/>
                                        </p:tgtEl>
                                      </p:cBhvr>
                                    </p:animEffect>
                                  </p:childTnLst>
                                </p:cTn>
                              </p:par>
                              <p:par>
                                <p:cTn id="50" presetID="42" presetClass="path" presetSubtype="0" fill="hold" nodeType="withEffect">
                                  <p:stCondLst>
                                    <p:cond delay="0"/>
                                  </p:stCondLst>
                                  <p:childTnLst>
                                    <p:animMotion origin="layout" path="M 5E-6 -3.7037E-6 L -0.07813 -0.13495 " pathEditMode="relative" rAng="0" ptsTypes="AA">
                                      <p:cBhvr>
                                        <p:cTn id="51" dur="1000" spd="-100000" fill="hold"/>
                                        <p:tgtEl>
                                          <p:spTgt spid="14"/>
                                        </p:tgtEl>
                                        <p:attrNameLst>
                                          <p:attrName>ppt_x</p:attrName>
                                          <p:attrName>ppt_y</p:attrName>
                                        </p:attrNameLst>
                                      </p:cBhvr>
                                      <p:rCtr x="-39" y="-68"/>
                                    </p:animMotion>
                                  </p:childTnLst>
                                </p:cTn>
                              </p:par>
                              <p:par>
                                <p:cTn id="52" presetID="42" presetClass="path" presetSubtype="0" fill="hold" nodeType="withEffect">
                                  <p:stCondLst>
                                    <p:cond delay="0"/>
                                  </p:stCondLst>
                                  <p:childTnLst>
                                    <p:animMotion origin="layout" path="M -1.66667E-6 -6.54638E-7 L 0.06979 -0.15707 " pathEditMode="relative" rAng="0" ptsTypes="AA">
                                      <p:cBhvr>
                                        <p:cTn id="53" dur="1000" spd="-100000" fill="hold"/>
                                        <p:tgtEl>
                                          <p:spTgt spid="15"/>
                                        </p:tgtEl>
                                        <p:attrNameLst>
                                          <p:attrName>ppt_x</p:attrName>
                                          <p:attrName>ppt_y</p:attrName>
                                        </p:attrNameLst>
                                      </p:cBhvr>
                                      <p:rCtr x="35" y="-79"/>
                                    </p:animMotion>
                                  </p:childTnLst>
                                </p:cTn>
                              </p:par>
                              <p:par>
                                <p:cTn id="54" presetID="42" presetClass="path" presetSubtype="0" fill="hold" nodeType="withEffect">
                                  <p:stCondLst>
                                    <p:cond delay="0"/>
                                  </p:stCondLst>
                                  <p:childTnLst>
                                    <p:animMotion origin="layout" path="M 4.44444E-6 2.3109E-6 L 0.12569 -0.07634 " pathEditMode="relative" rAng="0" ptsTypes="AA">
                                      <p:cBhvr>
                                        <p:cTn id="55" dur="1000" spd="-100000" fill="hold"/>
                                        <p:tgtEl>
                                          <p:spTgt spid="12"/>
                                        </p:tgtEl>
                                        <p:attrNameLst>
                                          <p:attrName>ppt_x</p:attrName>
                                          <p:attrName>ppt_y</p:attrName>
                                        </p:attrNameLst>
                                      </p:cBhvr>
                                      <p:rCtr x="63" y="-38"/>
                                    </p:animMotion>
                                  </p:childTnLst>
                                </p:cTn>
                              </p:par>
                              <p:par>
                                <p:cTn id="56" presetID="42" presetClass="path" presetSubtype="0" fill="hold" nodeType="withEffect">
                                  <p:stCondLst>
                                    <p:cond delay="0"/>
                                  </p:stCondLst>
                                  <p:childTnLst>
                                    <p:animMotion origin="layout" path="M 2.22222E-6 -1.91765E-6 L 0.14305 0.00671 " pathEditMode="relative" rAng="0" ptsTypes="AA">
                                      <p:cBhvr>
                                        <p:cTn id="57" dur="1000" spd="-100000" fill="hold"/>
                                        <p:tgtEl>
                                          <p:spTgt spid="11"/>
                                        </p:tgtEl>
                                        <p:attrNameLst>
                                          <p:attrName>ppt_x</p:attrName>
                                          <p:attrName>ppt_y</p:attrName>
                                        </p:attrNameLst>
                                      </p:cBhvr>
                                      <p:rCtr x="72" y="3"/>
                                    </p:animMotion>
                                  </p:childTnLst>
                                </p:cTn>
                              </p:par>
                              <p:par>
                                <p:cTn id="58" presetID="42" presetClass="path" presetSubtype="0" fill="hold" nodeType="withEffect">
                                  <p:stCondLst>
                                    <p:cond delay="0"/>
                                  </p:stCondLst>
                                  <p:childTnLst>
                                    <p:animMotion origin="layout" path="M 4.44444E-6 -4.81481E-6 L 0.12777 0.12269 " pathEditMode="relative" rAng="0" ptsTypes="AA">
                                      <p:cBhvr>
                                        <p:cTn id="59" dur="1000" spd="-100000" fill="hold"/>
                                        <p:tgtEl>
                                          <p:spTgt spid="9"/>
                                        </p:tgtEl>
                                        <p:attrNameLst>
                                          <p:attrName>ppt_x</p:attrName>
                                          <p:attrName>ppt_y</p:attrName>
                                        </p:attrNameLst>
                                      </p:cBhvr>
                                      <p:rCtr x="64" y="61"/>
                                    </p:animMotion>
                                  </p:childTnLst>
                                </p:cTn>
                              </p:par>
                              <p:par>
                                <p:cTn id="60" presetID="42" presetClass="path" presetSubtype="0" fill="hold" nodeType="withEffect">
                                  <p:stCondLst>
                                    <p:cond delay="0"/>
                                  </p:stCondLst>
                                  <p:childTnLst>
                                    <p:animMotion origin="layout" path="M 1.38889E-6 -3.7037E-7 L 0.00087 0.1669 " pathEditMode="relative" rAng="0" ptsTypes="AA">
                                      <p:cBhvr>
                                        <p:cTn id="61" dur="1000" spd="-100000" fill="hold"/>
                                        <p:tgtEl>
                                          <p:spTgt spid="8"/>
                                        </p:tgtEl>
                                        <p:attrNameLst>
                                          <p:attrName>ppt_x</p:attrName>
                                          <p:attrName>ppt_y</p:attrName>
                                        </p:attrNameLst>
                                      </p:cBhvr>
                                      <p:rCtr x="0" y="83"/>
                                    </p:animMotion>
                                  </p:childTnLst>
                                </p:cTn>
                              </p:par>
                              <p:par>
                                <p:cTn id="62" presetID="42" presetClass="path" presetSubtype="0" fill="hold" nodeType="withEffect">
                                  <p:stCondLst>
                                    <p:cond delay="0"/>
                                  </p:stCondLst>
                                  <p:childTnLst>
                                    <p:animMotion origin="layout" path="M 1.11111E-6 -4.81481E-6 L -0.08889 0.12269 " pathEditMode="relative" rAng="0" ptsTypes="AA">
                                      <p:cBhvr>
                                        <p:cTn id="63" dur="1000" spd="-100000" fill="hold"/>
                                        <p:tgtEl>
                                          <p:spTgt spid="10"/>
                                        </p:tgtEl>
                                        <p:attrNameLst>
                                          <p:attrName>ppt_x</p:attrName>
                                          <p:attrName>ppt_y</p:attrName>
                                        </p:attrNameLst>
                                      </p:cBhvr>
                                      <p:rCtr x="-44" y="61"/>
                                    </p:animMotion>
                                  </p:childTnLst>
                                </p:cTn>
                              </p:par>
                              <p:par>
                                <p:cTn id="64" presetID="42" presetClass="path" presetSubtype="0" fill="hold" nodeType="withEffect">
                                  <p:stCondLst>
                                    <p:cond delay="0"/>
                                  </p:stCondLst>
                                  <p:childTnLst>
                                    <p:animMotion origin="layout" path="M -1.94444E-6 4.07407E-6 L -0.15746 -0.0044 " pathEditMode="relative" rAng="0" ptsTypes="AA">
                                      <p:cBhvr>
                                        <p:cTn id="65" dur="1000" spd="-100000" fill="hold"/>
                                        <p:tgtEl>
                                          <p:spTgt spid="16"/>
                                        </p:tgtEl>
                                        <p:attrNameLst>
                                          <p:attrName>ppt_x</p:attrName>
                                          <p:attrName>ppt_y</p:attrName>
                                        </p:attrNameLst>
                                      </p:cBhvr>
                                      <p:rCtr x="-79" y="-2"/>
                                    </p:animMotion>
                                  </p:childTnLst>
                                </p:cTn>
                              </p:par>
                              <p:par>
                                <p:cTn id="66" presetID="42" presetClass="path" presetSubtype="0" fill="hold" nodeType="withEffect">
                                  <p:stCondLst>
                                    <p:cond delay="0"/>
                                  </p:stCondLst>
                                  <p:childTnLst>
                                    <p:animMotion origin="layout" path="M -4.44444E-6 1.11111E-6 L -0.13819 -0.09861 " pathEditMode="relative" rAng="0" ptsTypes="AA">
                                      <p:cBhvr>
                                        <p:cTn id="67" dur="1000" spd="-100000" fill="hold"/>
                                        <p:tgtEl>
                                          <p:spTgt spid="13"/>
                                        </p:tgtEl>
                                        <p:attrNameLst>
                                          <p:attrName>ppt_x</p:attrName>
                                          <p:attrName>ppt_y</p:attrName>
                                        </p:attrNameLst>
                                      </p:cBhvr>
                                      <p:rCtr x="-69" y="-49"/>
                                    </p:animMotion>
                                  </p:childTnLst>
                                </p:cTn>
                              </p:par>
                            </p:childTnLst>
                          </p:cTn>
                        </p:par>
                      </p:childTnLst>
                    </p:cTn>
                  </p:par>
                  <p:par>
                    <p:cTn id="68" fill="hold">
                      <p:stCondLst>
                        <p:cond delay="indefinite"/>
                      </p:stCondLst>
                      <p:childTnLst>
                        <p:par>
                          <p:cTn id="69" fill="hold">
                            <p:stCondLst>
                              <p:cond delay="0"/>
                            </p:stCondLst>
                            <p:childTnLst>
                              <p:par>
                                <p:cTn id="70" presetID="21" presetClass="entr" presetSubtype="2" fill="hold" nodeType="click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wheel(2)">
                                      <p:cBhvr>
                                        <p:cTn id="72" dur="1000"/>
                                        <p:tgtEl>
                                          <p:spTgt spid="3"/>
                                        </p:tgtEl>
                                      </p:cBhvr>
                                    </p:animEffect>
                                  </p:childTnLst>
                                </p:cTn>
                              </p:par>
                              <p:par>
                                <p:cTn id="73" presetID="10" presetClass="exit" presetSubtype="0" fill="hold" nodeType="withEffect">
                                  <p:stCondLst>
                                    <p:cond delay="0"/>
                                  </p:stCondLst>
                                  <p:childTnLst>
                                    <p:animEffect transition="out" filter="fade">
                                      <p:cBhvr>
                                        <p:cTn id="74" dur="1000"/>
                                        <p:tgtEl>
                                          <p:spTgt spid="2"/>
                                        </p:tgtEl>
                                      </p:cBhvr>
                                    </p:animEffect>
                                    <p:set>
                                      <p:cBhvr>
                                        <p:cTn id="75" dur="1" fill="hold">
                                          <p:stCondLst>
                                            <p:cond delay="999"/>
                                          </p:stCondLst>
                                        </p:cTn>
                                        <p:tgtEl>
                                          <p:spTgt spid="2"/>
                                        </p:tgtEl>
                                        <p:attrNameLst>
                                          <p:attrName>style.visibility</p:attrName>
                                        </p:attrNameLst>
                                      </p:cBhvr>
                                      <p:to>
                                        <p:strVal val="hidden"/>
                                      </p:to>
                                    </p:set>
                                  </p:childTnLst>
                                </p:cTn>
                              </p:par>
                              <p:par>
                                <p:cTn id="76" presetID="10" presetClass="exit" presetSubtype="0" fill="hold" grpId="0" nodeType="withEffect">
                                  <p:stCondLst>
                                    <p:cond delay="0"/>
                                  </p:stCondLst>
                                  <p:childTnLst>
                                    <p:animEffect transition="out" filter="fade">
                                      <p:cBhvr>
                                        <p:cTn id="77" dur="1000"/>
                                        <p:tgtEl>
                                          <p:spTgt spid="7"/>
                                        </p:tgtEl>
                                      </p:cBhvr>
                                    </p:animEffect>
                                    <p:set>
                                      <p:cBhvr>
                                        <p:cTn id="78"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What Is Presentation Virtualization?</a:t>
            </a:r>
            <a:endParaRPr lang="en-US" sz="4400" dirty="0"/>
          </a:p>
        </p:txBody>
      </p:sp>
      <p:sp>
        <p:nvSpPr>
          <p:cNvPr id="3" name="Text Placeholder 2"/>
          <p:cNvSpPr>
            <a:spLocks noGrp="1"/>
          </p:cNvSpPr>
          <p:nvPr>
            <p:ph type="body" sz="quarter" idx="10"/>
          </p:nvPr>
        </p:nvSpPr>
        <p:spPr>
          <a:xfrm>
            <a:off x="381000" y="1411552"/>
            <a:ext cx="8382000" cy="1809726"/>
          </a:xfrm>
        </p:spPr>
        <p:txBody>
          <a:bodyPr/>
          <a:lstStyle/>
          <a:p>
            <a:r>
              <a:rPr lang="en-US" sz="3200" dirty="0" smtClean="0"/>
              <a:t>Run an application in one location but have it be displayed and controlled in another</a:t>
            </a:r>
          </a:p>
          <a:p>
            <a:pPr lvl="1"/>
            <a:r>
              <a:rPr lang="en-US" sz="2800" dirty="0" smtClean="0"/>
              <a:t>Only screen images, keystrokes and mouse movements are sent over the network</a:t>
            </a:r>
            <a:endParaRPr lang="en-US" sz="2800" dirty="0"/>
          </a:p>
        </p:txBody>
      </p:sp>
      <p:pic>
        <p:nvPicPr>
          <p:cNvPr id="49" name="Picture 7" descr="C:\Program Files\Microsoft Resource DVD Artwork\DVD_ART\Artwork_Imagery\Shapes and Graphics\Connectors\connector stars - gold 2.png"/>
          <p:cNvPicPr>
            <a:picLocks noChangeAspect="1" noChangeArrowheads="1"/>
          </p:cNvPicPr>
          <p:nvPr/>
        </p:nvPicPr>
        <p:blipFill>
          <a:blip r:embed="rId3"/>
          <a:srcRect t="50000" r="-14762"/>
          <a:stretch>
            <a:fillRect/>
          </a:stretch>
        </p:blipFill>
        <p:spPr bwMode="auto">
          <a:xfrm rot="4616682">
            <a:off x="4549096" y="2138036"/>
            <a:ext cx="644871" cy="7013702"/>
          </a:xfrm>
          <a:prstGeom prst="rect">
            <a:avLst/>
          </a:prstGeom>
          <a:noFill/>
        </p:spPr>
      </p:pic>
      <p:pic>
        <p:nvPicPr>
          <p:cNvPr id="51" name="Picture 7" descr="C:\Program Files\Microsoft Resource DVD Artwork\DVD_ART\Artwork_Imagery\Shapes and Graphics\Connectors\connector stars - gold 2.png"/>
          <p:cNvPicPr>
            <a:picLocks noChangeAspect="1" noChangeArrowheads="1"/>
          </p:cNvPicPr>
          <p:nvPr/>
        </p:nvPicPr>
        <p:blipFill>
          <a:blip r:embed="rId3"/>
          <a:srcRect t="50000" r="-14762"/>
          <a:stretch>
            <a:fillRect/>
          </a:stretch>
        </p:blipFill>
        <p:spPr bwMode="auto">
          <a:xfrm rot="5400000">
            <a:off x="4766900" y="1742172"/>
            <a:ext cx="644871" cy="6729236"/>
          </a:xfrm>
          <a:prstGeom prst="rect">
            <a:avLst/>
          </a:prstGeom>
          <a:noFill/>
        </p:spPr>
      </p:pic>
      <p:pic>
        <p:nvPicPr>
          <p:cNvPr id="52" name="Picture 7" descr="C:\Program Files\Microsoft Resource DVD Artwork\DVD_ART\Artwork_Imagery\Shapes and Graphics\Connectors\connector stars - gold 2.png"/>
          <p:cNvPicPr>
            <a:picLocks noChangeAspect="1" noChangeArrowheads="1"/>
          </p:cNvPicPr>
          <p:nvPr/>
        </p:nvPicPr>
        <p:blipFill>
          <a:blip r:embed="rId3"/>
          <a:srcRect t="50000" r="-14762"/>
          <a:stretch>
            <a:fillRect/>
          </a:stretch>
        </p:blipFill>
        <p:spPr bwMode="auto">
          <a:xfrm rot="6084667">
            <a:off x="4751912" y="1068231"/>
            <a:ext cx="644871" cy="7070763"/>
          </a:xfrm>
          <a:prstGeom prst="rect">
            <a:avLst/>
          </a:prstGeom>
          <a:noFill/>
        </p:spPr>
      </p:pic>
      <p:pic>
        <p:nvPicPr>
          <p:cNvPr id="14" name="Picture 13" descr="Picture1-fixed.png"/>
          <p:cNvPicPr>
            <a:picLocks noChangeAspect="1"/>
          </p:cNvPicPr>
          <p:nvPr/>
        </p:nvPicPr>
        <p:blipFill>
          <a:blip r:embed="rId4"/>
          <a:stretch>
            <a:fillRect/>
          </a:stretch>
        </p:blipFill>
        <p:spPr>
          <a:xfrm>
            <a:off x="6577796" y="3986063"/>
            <a:ext cx="2566204" cy="1670166"/>
          </a:xfrm>
          <a:prstGeom prst="rect">
            <a:avLst/>
          </a:prstGeom>
        </p:spPr>
      </p:pic>
      <p:pic>
        <p:nvPicPr>
          <p:cNvPr id="15" name="Picture 6" descr="Desktop-TS-Client"/>
          <p:cNvPicPr>
            <a:picLocks noChangeArrowheads="1"/>
          </p:cNvPicPr>
          <p:nvPr/>
        </p:nvPicPr>
        <p:blipFill>
          <a:blip r:embed="rId5"/>
          <a:srcRect/>
          <a:stretch>
            <a:fillRect/>
          </a:stretch>
        </p:blipFill>
        <p:spPr bwMode="auto">
          <a:xfrm>
            <a:off x="885217" y="3342890"/>
            <a:ext cx="1218618" cy="1381328"/>
          </a:xfrm>
          <a:prstGeom prst="rect">
            <a:avLst/>
          </a:prstGeom>
          <a:noFill/>
          <a:ln w="9525">
            <a:noFill/>
            <a:miter lim="800000"/>
            <a:headEnd/>
            <a:tailEnd/>
          </a:ln>
        </p:spPr>
      </p:pic>
      <p:pic>
        <p:nvPicPr>
          <p:cNvPr id="16" name="Picture 6" descr="Desktop-TS-Client"/>
          <p:cNvPicPr>
            <a:picLocks noChangeArrowheads="1"/>
          </p:cNvPicPr>
          <p:nvPr/>
        </p:nvPicPr>
        <p:blipFill>
          <a:blip r:embed="rId5"/>
          <a:srcRect/>
          <a:stretch>
            <a:fillRect/>
          </a:stretch>
        </p:blipFill>
        <p:spPr bwMode="auto">
          <a:xfrm>
            <a:off x="852794" y="4351321"/>
            <a:ext cx="1218618" cy="1381328"/>
          </a:xfrm>
          <a:prstGeom prst="rect">
            <a:avLst/>
          </a:prstGeom>
          <a:noFill/>
          <a:ln w="9525">
            <a:noFill/>
            <a:miter lim="800000"/>
            <a:headEnd/>
            <a:tailEnd/>
          </a:ln>
        </p:spPr>
      </p:pic>
      <p:pic>
        <p:nvPicPr>
          <p:cNvPr id="17" name="Picture 6" descr="Desktop-TS-Client"/>
          <p:cNvPicPr>
            <a:picLocks noChangeArrowheads="1"/>
          </p:cNvPicPr>
          <p:nvPr/>
        </p:nvPicPr>
        <p:blipFill>
          <a:blip r:embed="rId5"/>
          <a:srcRect/>
          <a:stretch>
            <a:fillRect/>
          </a:stretch>
        </p:blipFill>
        <p:spPr bwMode="auto">
          <a:xfrm>
            <a:off x="859276" y="5408390"/>
            <a:ext cx="1218618" cy="1381328"/>
          </a:xfrm>
          <a:prstGeom prst="rect">
            <a:avLst/>
          </a:prstGeom>
          <a:noFill/>
          <a:ln w="9525">
            <a:noFill/>
            <a:miter lim="800000"/>
            <a:headEnd/>
            <a:tailEnd/>
          </a:ln>
        </p:spPr>
      </p:pic>
      <p:grpSp>
        <p:nvGrpSpPr>
          <p:cNvPr id="4" name="Group 20"/>
          <p:cNvGrpSpPr/>
          <p:nvPr/>
        </p:nvGrpSpPr>
        <p:grpSpPr>
          <a:xfrm>
            <a:off x="7539514" y="3976944"/>
            <a:ext cx="1157014" cy="1087742"/>
            <a:chOff x="3833275" y="5137961"/>
            <a:chExt cx="1560124" cy="1330933"/>
          </a:xfrm>
        </p:grpSpPr>
        <p:pic>
          <p:nvPicPr>
            <p:cNvPr id="1029" name="Picture 5" descr="\\eventsql\dvd27\Clip_Installer\DVD_ART\Artwork_Imagery\Shapes and Graphics\screen captures\CICS 3270 screen.png"/>
            <p:cNvPicPr>
              <a:picLocks noChangeAspect="1" noChangeArrowheads="1"/>
            </p:cNvPicPr>
            <p:nvPr/>
          </p:nvPicPr>
          <p:blipFill>
            <a:blip r:embed="rId6" cstate="print"/>
            <a:srcRect/>
            <a:stretch>
              <a:fillRect/>
            </a:stretch>
          </p:blipFill>
          <p:spPr bwMode="auto">
            <a:xfrm>
              <a:off x="4271659" y="5137961"/>
              <a:ext cx="931438" cy="630541"/>
            </a:xfrm>
            <a:prstGeom prst="rect">
              <a:avLst/>
            </a:prstGeom>
            <a:noFill/>
          </p:spPr>
        </p:pic>
        <p:pic>
          <p:nvPicPr>
            <p:cNvPr id="1027" name="Picture 3" descr="\\eventsql\dvd27\Clip_Installer\DVD_ART\Artwork_Imagery\Shapes and Graphics\screen captures\office screen.png"/>
            <p:cNvPicPr>
              <a:picLocks noChangeAspect="1" noChangeArrowheads="1"/>
            </p:cNvPicPr>
            <p:nvPr/>
          </p:nvPicPr>
          <p:blipFill>
            <a:blip r:embed="rId7" cstate="print"/>
            <a:srcRect/>
            <a:stretch>
              <a:fillRect/>
            </a:stretch>
          </p:blipFill>
          <p:spPr bwMode="auto">
            <a:xfrm>
              <a:off x="3833275" y="5435054"/>
              <a:ext cx="692560" cy="946292"/>
            </a:xfrm>
            <a:prstGeom prst="rect">
              <a:avLst/>
            </a:prstGeom>
            <a:noFill/>
          </p:spPr>
        </p:pic>
        <p:pic>
          <p:nvPicPr>
            <p:cNvPr id="1028" name="Picture 4" descr="\\eventsql\dvd27\Clip_Installer\DVD_ART\Artwork_Imagery\Shapes and Graphics\screen captures\vista screen.png"/>
            <p:cNvPicPr>
              <a:picLocks noChangeAspect="1" noChangeArrowheads="1"/>
            </p:cNvPicPr>
            <p:nvPr/>
          </p:nvPicPr>
          <p:blipFill>
            <a:blip r:embed="rId8" cstate="print"/>
            <a:srcRect/>
            <a:stretch>
              <a:fillRect/>
            </a:stretch>
          </p:blipFill>
          <p:spPr bwMode="auto">
            <a:xfrm>
              <a:off x="4601758" y="5389124"/>
              <a:ext cx="791641" cy="1079770"/>
            </a:xfrm>
            <a:prstGeom prst="rect">
              <a:avLst/>
            </a:prstGeom>
            <a:noFill/>
          </p:spPr>
        </p:pic>
      </p:grpSp>
      <p:pic>
        <p:nvPicPr>
          <p:cNvPr id="3074" name="Picture 2" descr="C:\Program Files\Microsoft Resource DVD Artwork\DVD_ART\Artwork_Imagery\Shapes and Graphics\Arrows - arrow\Curved\arrow 3 yellow arrow bottom.png"/>
          <p:cNvPicPr>
            <a:picLocks noChangeAspect="1" noChangeArrowheads="1"/>
          </p:cNvPicPr>
          <p:nvPr/>
        </p:nvPicPr>
        <p:blipFill>
          <a:blip r:embed="rId9"/>
          <a:srcRect/>
          <a:stretch>
            <a:fillRect/>
          </a:stretch>
        </p:blipFill>
        <p:spPr bwMode="auto">
          <a:xfrm>
            <a:off x="1933575" y="5257800"/>
            <a:ext cx="6133572" cy="1132777"/>
          </a:xfrm>
          <a:prstGeom prst="rect">
            <a:avLst/>
          </a:prstGeom>
          <a:noFill/>
        </p:spPr>
      </p:pic>
      <p:pic>
        <p:nvPicPr>
          <p:cNvPr id="28" name="Picture 2" descr="C:\Program Files\Microsoft Resource DVD Artwork\DVD_ART\Artwork_Imagery\Shapes and Graphics\Arrows - arrow\Curved\arrow 3 yellow arrow bottom.png"/>
          <p:cNvPicPr>
            <a:picLocks noChangeAspect="1" noChangeArrowheads="1"/>
          </p:cNvPicPr>
          <p:nvPr/>
        </p:nvPicPr>
        <p:blipFill>
          <a:blip r:embed="rId9"/>
          <a:srcRect/>
          <a:stretch>
            <a:fillRect/>
          </a:stretch>
        </p:blipFill>
        <p:spPr bwMode="auto">
          <a:xfrm flipH="1" flipV="1">
            <a:off x="1933575" y="3200400"/>
            <a:ext cx="6133572" cy="1132777"/>
          </a:xfrm>
          <a:prstGeom prst="rect">
            <a:avLst/>
          </a:prstGeom>
          <a:noFill/>
        </p:spPr>
      </p:pic>
      <p:pic>
        <p:nvPicPr>
          <p:cNvPr id="1026" name="Picture 2" descr="\\eventsql\dvd27\Clip_Installer\DVD_ART\Artwork_Imagery\HARDWARE_IMAGERY\Illustration - Misc Hardware\Windows Vista Illustration Icons\Mouse Keyboard.png"/>
          <p:cNvPicPr>
            <a:picLocks noChangeAspect="1" noChangeArrowheads="1"/>
          </p:cNvPicPr>
          <p:nvPr/>
        </p:nvPicPr>
        <p:blipFill>
          <a:blip r:embed="rId10" cstate="print"/>
          <a:srcRect/>
          <a:stretch>
            <a:fillRect/>
          </a:stretch>
        </p:blipFill>
        <p:spPr bwMode="auto">
          <a:xfrm>
            <a:off x="2334639" y="3519606"/>
            <a:ext cx="865761" cy="865761"/>
          </a:xfrm>
          <a:prstGeom prst="rect">
            <a:avLst/>
          </a:prstGeom>
          <a:noFill/>
          <a:effectLst>
            <a:outerShdw blurRad="50800" dist="38100" dir="2700000" algn="tl" rotWithShape="0">
              <a:prstClr val="black">
                <a:alpha val="40000"/>
              </a:prstClr>
            </a:outerShdw>
          </a:effectLst>
        </p:spPr>
      </p:pic>
      <p:grpSp>
        <p:nvGrpSpPr>
          <p:cNvPr id="5" name="Group 21"/>
          <p:cNvGrpSpPr/>
          <p:nvPr/>
        </p:nvGrpSpPr>
        <p:grpSpPr>
          <a:xfrm>
            <a:off x="2438980" y="5486400"/>
            <a:ext cx="761420" cy="692149"/>
            <a:chOff x="3833275" y="5137961"/>
            <a:chExt cx="1560124" cy="1330933"/>
          </a:xfrm>
        </p:grpSpPr>
        <p:pic>
          <p:nvPicPr>
            <p:cNvPr id="23" name="Picture 5" descr="\\eventsql\dvd27\Clip_Installer\DVD_ART\Artwork_Imagery\Shapes and Graphics\screen captures\CICS 3270 screen.png"/>
            <p:cNvPicPr>
              <a:picLocks noChangeAspect="1" noChangeArrowheads="1"/>
            </p:cNvPicPr>
            <p:nvPr/>
          </p:nvPicPr>
          <p:blipFill>
            <a:blip r:embed="rId11" cstate="print"/>
            <a:srcRect/>
            <a:stretch>
              <a:fillRect/>
            </a:stretch>
          </p:blipFill>
          <p:spPr bwMode="auto">
            <a:xfrm>
              <a:off x="4271659" y="5137961"/>
              <a:ext cx="931438" cy="630541"/>
            </a:xfrm>
            <a:prstGeom prst="rect">
              <a:avLst/>
            </a:prstGeom>
            <a:noFill/>
          </p:spPr>
        </p:pic>
        <p:pic>
          <p:nvPicPr>
            <p:cNvPr id="24" name="Picture 3" descr="\\eventsql\dvd27\Clip_Installer\DVD_ART\Artwork_Imagery\Shapes and Graphics\screen captures\office screen.png"/>
            <p:cNvPicPr>
              <a:picLocks noChangeAspect="1" noChangeArrowheads="1"/>
            </p:cNvPicPr>
            <p:nvPr/>
          </p:nvPicPr>
          <p:blipFill>
            <a:blip r:embed="rId12" cstate="print"/>
            <a:srcRect/>
            <a:stretch>
              <a:fillRect/>
            </a:stretch>
          </p:blipFill>
          <p:spPr bwMode="auto">
            <a:xfrm>
              <a:off x="3833275" y="5435054"/>
              <a:ext cx="692560" cy="946292"/>
            </a:xfrm>
            <a:prstGeom prst="rect">
              <a:avLst/>
            </a:prstGeom>
            <a:noFill/>
          </p:spPr>
        </p:pic>
        <p:pic>
          <p:nvPicPr>
            <p:cNvPr id="25" name="Picture 4" descr="\\eventsql\dvd27\Clip_Installer\DVD_ART\Artwork_Imagery\Shapes and Graphics\screen captures\vista screen.png"/>
            <p:cNvPicPr>
              <a:picLocks noChangeAspect="1" noChangeArrowheads="1"/>
            </p:cNvPicPr>
            <p:nvPr/>
          </p:nvPicPr>
          <p:blipFill>
            <a:blip r:embed="rId13" cstate="print"/>
            <a:srcRect/>
            <a:stretch>
              <a:fillRect/>
            </a:stretch>
          </p:blipFill>
          <p:spPr bwMode="auto">
            <a:xfrm>
              <a:off x="4601758" y="5389124"/>
              <a:ext cx="791641" cy="1079770"/>
            </a:xfrm>
            <a:prstGeom prst="rect">
              <a:avLst/>
            </a:prstGeom>
            <a:noFill/>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right)">
                                      <p:cBhvr>
                                        <p:cTn id="11" dur="500"/>
                                        <p:tgtEl>
                                          <p:spTgt spid="51"/>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right)">
                                      <p:cBhvr>
                                        <p:cTn id="15" dur="500"/>
                                        <p:tgtEl>
                                          <p:spTgt spid="4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Box 17"/>
          <p:cNvSpPr txBox="1">
            <a:spLocks noChangeArrowheads="1"/>
          </p:cNvSpPr>
          <p:nvPr/>
        </p:nvSpPr>
        <p:spPr bwMode="auto">
          <a:xfrm>
            <a:off x="7104046" y="1662735"/>
            <a:ext cx="1626033" cy="400109"/>
          </a:xfrm>
          <a:prstGeom prst="rect">
            <a:avLst/>
          </a:prstGeom>
          <a:noFill/>
          <a:ln w="12700">
            <a:noFill/>
            <a:miter lim="800000"/>
            <a:headEnd/>
            <a:tailEnd/>
          </a:ln>
          <a:effectLst/>
        </p:spPr>
        <p:txBody>
          <a:bodyPr wrap="none" lIns="91436" tIns="45718" rIns="91436" bIns="45718">
            <a:spAutoFit/>
          </a:bodyPr>
          <a:lstStyle/>
          <a:p>
            <a:pPr>
              <a:defRPr/>
            </a:pPr>
            <a:r>
              <a:rPr lang="en-US" sz="2000" b="1" kern="0" dirty="0" smtClean="0">
                <a:solidFill>
                  <a:schemeClr val="accent3">
                    <a:lumMod val="40000"/>
                    <a:lumOff val="60000"/>
                  </a:schemeClr>
                </a:solidFill>
              </a:rPr>
              <a:t>Data Center</a:t>
            </a:r>
            <a:endParaRPr lang="en-US" sz="2000" b="1" kern="0" dirty="0">
              <a:solidFill>
                <a:schemeClr val="accent3">
                  <a:lumMod val="40000"/>
                  <a:lumOff val="60000"/>
                </a:schemeClr>
              </a:solidFill>
            </a:endParaRPr>
          </a:p>
        </p:txBody>
      </p:sp>
      <p:sp>
        <p:nvSpPr>
          <p:cNvPr id="32" name="Text Box 24"/>
          <p:cNvSpPr txBox="1">
            <a:spLocks noChangeArrowheads="1"/>
          </p:cNvSpPr>
          <p:nvPr/>
        </p:nvSpPr>
        <p:spPr bwMode="auto">
          <a:xfrm>
            <a:off x="6307945" y="4054690"/>
            <a:ext cx="1340423" cy="400105"/>
          </a:xfrm>
          <a:prstGeom prst="rect">
            <a:avLst/>
          </a:prstGeom>
          <a:noFill/>
          <a:ln w="12700">
            <a:noFill/>
            <a:miter lim="800000"/>
            <a:headEnd/>
            <a:tailEnd/>
          </a:ln>
          <a:effectLst/>
        </p:spPr>
        <p:txBody>
          <a:bodyPr wrap="none" lIns="91436" tIns="45718" rIns="91436" bIns="45718">
            <a:spAutoFit/>
          </a:bodyPr>
          <a:lstStyle/>
          <a:p>
            <a:pPr>
              <a:defRPr/>
            </a:pPr>
            <a:r>
              <a:rPr lang="en-US" sz="2000" b="1" kern="0" dirty="0" smtClean="0">
                <a:solidFill>
                  <a:schemeClr val="accent3">
                    <a:lumMod val="40000"/>
                    <a:lumOff val="60000"/>
                  </a:schemeClr>
                </a:solidFill>
              </a:rPr>
              <a:t>Desktops</a:t>
            </a:r>
            <a:endParaRPr lang="en-US" sz="2000" b="1" kern="0" dirty="0">
              <a:solidFill>
                <a:schemeClr val="accent3">
                  <a:lumMod val="40000"/>
                  <a:lumOff val="60000"/>
                </a:schemeClr>
              </a:solidFill>
            </a:endParaRPr>
          </a:p>
        </p:txBody>
      </p:sp>
      <p:sp>
        <p:nvSpPr>
          <p:cNvPr id="36" name="Title 1"/>
          <p:cNvSpPr>
            <a:spLocks noGrp="1"/>
          </p:cNvSpPr>
          <p:nvPr>
            <p:ph type="title"/>
          </p:nvPr>
        </p:nvSpPr>
        <p:spPr>
          <a:xfrm>
            <a:off x="-1" y="127726"/>
            <a:ext cx="9385906" cy="457048"/>
          </a:xfrm>
        </p:spPr>
        <p:txBody>
          <a:bodyPr/>
          <a:lstStyle/>
          <a:p>
            <a:r>
              <a:rPr lang="en-US" sz="3300" dirty="0" smtClean="0"/>
              <a:t>Flexibility</a:t>
            </a:r>
            <a:endParaRPr sz="3300" smtClean="0"/>
          </a:p>
        </p:txBody>
      </p:sp>
      <p:sp>
        <p:nvSpPr>
          <p:cNvPr id="53" name="Arc 52"/>
          <p:cNvSpPr/>
          <p:nvPr/>
        </p:nvSpPr>
        <p:spPr bwMode="auto">
          <a:xfrm rot="19900584">
            <a:off x="6512387" y="2306203"/>
            <a:ext cx="1054934" cy="2722796"/>
          </a:xfrm>
          <a:prstGeom prst="arc">
            <a:avLst>
              <a:gd name="adj1" fmla="val 17062574"/>
              <a:gd name="adj2" fmla="val 4402144"/>
            </a:avLst>
          </a:prstGeom>
          <a:noFill/>
          <a:ln w="12700" cap="flat" cmpd="sng" algn="ctr">
            <a:solidFill>
              <a:srgbClr val="FFFFA3">
                <a:alpha val="50000"/>
              </a:srgbClr>
            </a:solidFill>
            <a:prstDash val="solid"/>
            <a:round/>
            <a:headEnd type="none" w="med" len="med"/>
            <a:tailEnd type="none" w="med" len="med"/>
          </a:ln>
          <a:effectLst>
            <a:glow rad="101600">
              <a:srgbClr val="C00000">
                <a:alpha val="40000"/>
              </a:srgbClr>
            </a:glow>
            <a:outerShdw blurRad="63500" sx="102000" sy="102000" algn="ctr" rotWithShape="0">
              <a:prstClr val="black">
                <a:alpha val="40000"/>
              </a:prstClr>
            </a:outerShdw>
          </a:effectLst>
        </p:spPr>
        <p:txBody>
          <a:bodyPr vert="horz" wrap="square" lIns="91436" tIns="45718" rIns="91436" bIns="45718" numCol="1" rtlCol="0" anchor="ctr" anchorCtr="0" compatLnSpc="1">
            <a:prstTxWarp prst="textNoShape">
              <a:avLst/>
            </a:prstTxWarp>
            <a:scene3d>
              <a:camera prst="orthographicFront"/>
              <a:lightRig rig="balanced" dir="t"/>
            </a:scene3d>
            <a:flatTx/>
          </a:bodyPr>
          <a:lstStyle/>
          <a:p>
            <a:pPr algn="ctr" eaLnBrk="0" fontAlgn="base" hangingPunct="0">
              <a:lnSpc>
                <a:spcPct val="85000"/>
              </a:lnSpc>
              <a:spcBef>
                <a:spcPct val="20000"/>
              </a:spcBef>
              <a:spcAft>
                <a:spcPct val="0"/>
              </a:spcAft>
            </a:pPr>
            <a:endParaRPr lang="en-US" dirty="0" smtClean="0">
              <a:solidFill>
                <a:srgbClr val="FFFFFF"/>
              </a:solidFill>
              <a:latin typeface="Arial" charset="0"/>
            </a:endParaRPr>
          </a:p>
        </p:txBody>
      </p:sp>
      <p:sp>
        <p:nvSpPr>
          <p:cNvPr id="54" name="Rounded Rectangle 53"/>
          <p:cNvSpPr/>
          <p:nvPr/>
        </p:nvSpPr>
        <p:spPr bwMode="auto">
          <a:xfrm>
            <a:off x="239025" y="860641"/>
            <a:ext cx="4513846" cy="5530110"/>
          </a:xfrm>
          <a:prstGeom prst="roundRect">
            <a:avLst>
              <a:gd name="adj" fmla="val 7558"/>
            </a:avLst>
          </a:prstGeom>
          <a:solidFill>
            <a:srgbClr val="070B2F"/>
          </a:soli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balanced" dir="t"/>
          </a:scene3d>
          <a:sp3d>
            <a:bevelT/>
          </a:sp3d>
        </p:spPr>
        <p:txBody>
          <a:bodyPr vert="horz" wrap="square" lIns="91436" tIns="45718" rIns="91436" bIns="45718" numCol="1" rtlCol="0" anchor="ctr" anchorCtr="0" compatLnSpc="1">
            <a:prstTxWarp prst="textNoShape">
              <a:avLst/>
            </a:prstTxWarp>
            <a:flatTx/>
          </a:bodyPr>
          <a:lstStyle/>
          <a:p>
            <a:pPr algn="ctr" eaLnBrk="0" fontAlgn="base" hangingPunct="0">
              <a:lnSpc>
                <a:spcPct val="85000"/>
              </a:lnSpc>
              <a:spcBef>
                <a:spcPct val="20000"/>
              </a:spcBef>
              <a:spcAft>
                <a:spcPct val="0"/>
              </a:spcAft>
            </a:pPr>
            <a:endParaRPr lang="en-US" dirty="0" smtClean="0">
              <a:solidFill>
                <a:srgbClr val="FFFFFF"/>
              </a:solidFill>
              <a:latin typeface="Arial" charset="0"/>
            </a:endParaRPr>
          </a:p>
        </p:txBody>
      </p:sp>
      <p:sp>
        <p:nvSpPr>
          <p:cNvPr id="55" name="TextBox 54"/>
          <p:cNvSpPr txBox="1"/>
          <p:nvPr/>
        </p:nvSpPr>
        <p:spPr>
          <a:xfrm>
            <a:off x="271306" y="1081099"/>
            <a:ext cx="4411227" cy="5555363"/>
          </a:xfrm>
          <a:prstGeom prst="rect">
            <a:avLst/>
          </a:prstGeom>
          <a:noFill/>
        </p:spPr>
        <p:txBody>
          <a:bodyPr wrap="square" lIns="91436" tIns="45718" rIns="91436" bIns="45718" rtlCol="0">
            <a:spAutoFit/>
          </a:bodyPr>
          <a:lstStyle/>
          <a:p>
            <a:pPr marL="282564" indent="-282564">
              <a:spcAft>
                <a:spcPts val="300"/>
              </a:spcAft>
              <a:buBlip>
                <a:blip r:embed="rId3"/>
              </a:buBlip>
            </a:pPr>
            <a:r>
              <a:rPr lang="en-US" sz="2800" dirty="0" smtClean="0">
                <a:solidFill>
                  <a:schemeClr val="accent3">
                    <a:lumMod val="20000"/>
                    <a:lumOff val="80000"/>
                  </a:schemeClr>
                </a:solidFill>
                <a:latin typeface="Arial" pitchFamily="34" charset="0"/>
                <a:cs typeface="Arial" pitchFamily="34" charset="0"/>
              </a:rPr>
              <a:t>Productivity</a:t>
            </a:r>
          </a:p>
          <a:p>
            <a:pPr marL="474909" lvl="1" indent="-281770">
              <a:spcAft>
                <a:spcPts val="300"/>
              </a:spcAft>
              <a:buBlip>
                <a:blip r:embed="rId3"/>
              </a:buBlip>
            </a:pPr>
            <a:r>
              <a:rPr lang="en-US" sz="2400" dirty="0" smtClean="0">
                <a:solidFill>
                  <a:schemeClr val="accent3">
                    <a:lumMod val="20000"/>
                    <a:lumOff val="80000"/>
                  </a:schemeClr>
                </a:solidFill>
                <a:latin typeface="Arial" pitchFamily="34" charset="0"/>
                <a:cs typeface="Arial" pitchFamily="34" charset="0"/>
              </a:rPr>
              <a:t>End-user productivity receive a performance boost</a:t>
            </a:r>
          </a:p>
          <a:p>
            <a:pPr marL="282564" indent="-282564">
              <a:spcAft>
                <a:spcPts val="300"/>
              </a:spcAft>
              <a:buBlip>
                <a:blip r:embed="rId3"/>
              </a:buBlip>
            </a:pPr>
            <a:r>
              <a:rPr lang="en-US" sz="2800" kern="0" dirty="0" smtClean="0">
                <a:solidFill>
                  <a:schemeClr val="accent3">
                    <a:lumMod val="20000"/>
                    <a:lumOff val="80000"/>
                  </a:schemeClr>
                </a:solidFill>
              </a:rPr>
              <a:t>Management</a:t>
            </a:r>
          </a:p>
          <a:p>
            <a:pPr marL="474909" lvl="1" indent="-281770">
              <a:spcAft>
                <a:spcPts val="300"/>
              </a:spcAft>
              <a:buBlip>
                <a:blip r:embed="rId3"/>
              </a:buBlip>
            </a:pPr>
            <a:r>
              <a:rPr lang="en-US" sz="2400" dirty="0" smtClean="0">
                <a:solidFill>
                  <a:schemeClr val="accent3">
                    <a:lumMod val="20000"/>
                    <a:lumOff val="80000"/>
                  </a:schemeClr>
                </a:solidFill>
                <a:latin typeface="Arial" pitchFamily="34" charset="0"/>
                <a:cs typeface="Arial" pitchFamily="34" charset="0"/>
              </a:rPr>
              <a:t>Update and patch applications just once</a:t>
            </a:r>
          </a:p>
          <a:p>
            <a:pPr marL="474909" lvl="1" indent="-281770">
              <a:spcAft>
                <a:spcPts val="300"/>
              </a:spcAft>
              <a:buBlip>
                <a:blip r:embed="rId3"/>
              </a:buBlip>
            </a:pPr>
            <a:r>
              <a:rPr lang="en-US" sz="2400" dirty="0" smtClean="0">
                <a:solidFill>
                  <a:schemeClr val="accent3">
                    <a:lumMod val="20000"/>
                    <a:lumOff val="80000"/>
                  </a:schemeClr>
                </a:solidFill>
                <a:latin typeface="Arial" pitchFamily="34" charset="0"/>
                <a:cs typeface="Arial" pitchFamily="34" charset="0"/>
              </a:rPr>
              <a:t>TS  reduces client-side regression testing, patching, OS to OS conflicts</a:t>
            </a:r>
          </a:p>
          <a:p>
            <a:pPr marL="474909" lvl="1" indent="-281770">
              <a:spcAft>
                <a:spcPts val="300"/>
              </a:spcAft>
              <a:buBlip>
                <a:blip r:embed="rId3"/>
              </a:buBlip>
            </a:pPr>
            <a:r>
              <a:rPr lang="en-US" sz="2400" dirty="0" smtClean="0">
                <a:solidFill>
                  <a:schemeClr val="accent3">
                    <a:lumMod val="20000"/>
                    <a:lumOff val="80000"/>
                  </a:schemeClr>
                </a:solidFill>
                <a:latin typeface="Arial" pitchFamily="34" charset="0"/>
                <a:cs typeface="Arial" pitchFamily="34" charset="0"/>
              </a:rPr>
              <a:t>Rapid application deployments.</a:t>
            </a:r>
          </a:p>
          <a:p>
            <a:pPr marL="474909" lvl="1" indent="-281770">
              <a:spcAft>
                <a:spcPts val="300"/>
              </a:spcAft>
              <a:buBlip>
                <a:blip r:embed="rId3"/>
              </a:buBlip>
            </a:pPr>
            <a:endParaRPr lang="en-US" sz="2000" dirty="0" smtClean="0">
              <a:solidFill>
                <a:schemeClr val="accent3">
                  <a:lumMod val="20000"/>
                  <a:lumOff val="80000"/>
                </a:schemeClr>
              </a:solidFill>
              <a:latin typeface="Arial" pitchFamily="34" charset="0"/>
              <a:cs typeface="Arial" pitchFamily="34" charset="0"/>
            </a:endParaRPr>
          </a:p>
        </p:txBody>
      </p:sp>
      <p:grpSp>
        <p:nvGrpSpPr>
          <p:cNvPr id="2" name="Group 65"/>
          <p:cNvGrpSpPr/>
          <p:nvPr/>
        </p:nvGrpSpPr>
        <p:grpSpPr>
          <a:xfrm>
            <a:off x="6968249" y="4380930"/>
            <a:ext cx="1784733" cy="1751681"/>
            <a:chOff x="5255045" y="583894"/>
            <a:chExt cx="1784733" cy="1751681"/>
          </a:xfrm>
        </p:grpSpPr>
        <p:sp>
          <p:nvSpPr>
            <p:cNvPr id="57" name="Oval 56"/>
            <p:cNvSpPr/>
            <p:nvPr/>
          </p:nvSpPr>
          <p:spPr bwMode="auto">
            <a:xfrm>
              <a:off x="5255045" y="583894"/>
              <a:ext cx="1784733" cy="1751681"/>
            </a:xfrm>
            <a:prstGeom prst="ellipse">
              <a:avLst/>
            </a:prstGeom>
            <a:gradFill flip="none" rotWithShape="1">
              <a:gsLst>
                <a:gs pos="0">
                  <a:schemeClr val="bg2">
                    <a:alpha val="0"/>
                  </a:schemeClr>
                </a:gs>
                <a:gs pos="100000">
                  <a:schemeClr val="bg1">
                    <a:lumMod val="75000"/>
                    <a:alpha val="40000"/>
                  </a:schemeClr>
                </a:gs>
              </a:gsLst>
              <a:path path="circle">
                <a:fillToRect l="50000" t="50000" r="50000" b="50000"/>
              </a:path>
              <a:tileRect/>
            </a:gradFill>
            <a:ln w="25400" cap="flat" cmpd="sng" algn="ctr">
              <a:solidFill>
                <a:srgbClr val="4D4D4D">
                  <a:alpha val="70000"/>
                </a:srgb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pPr algn="ctr" eaLnBrk="0" fontAlgn="base" hangingPunct="0">
                <a:lnSpc>
                  <a:spcPct val="85000"/>
                </a:lnSpc>
                <a:spcBef>
                  <a:spcPct val="20000"/>
                </a:spcBef>
                <a:spcAft>
                  <a:spcPct val="0"/>
                </a:spcAft>
              </a:pPr>
              <a:endParaRPr lang="en-US" dirty="0" smtClean="0">
                <a:solidFill>
                  <a:srgbClr val="FFFFFF"/>
                </a:solidFill>
                <a:latin typeface="Arial" charset="0"/>
              </a:endParaRPr>
            </a:p>
          </p:txBody>
        </p:sp>
        <p:pic>
          <p:nvPicPr>
            <p:cNvPr id="58" name="Picture 1" descr="D:\Aeshen\TechNet 2006\12-December\Msft-longhorn-papers\TDM Deck\Windows Illustration Icons\Computer.png"/>
            <p:cNvPicPr>
              <a:picLocks noChangeAspect="1" noChangeArrowheads="1"/>
            </p:cNvPicPr>
            <p:nvPr/>
          </p:nvPicPr>
          <p:blipFill>
            <a:blip r:embed="rId4" cstate="print"/>
            <a:srcRect/>
            <a:stretch>
              <a:fillRect/>
            </a:stretch>
          </p:blipFill>
          <p:spPr bwMode="auto">
            <a:xfrm>
              <a:off x="5559158" y="1388012"/>
              <a:ext cx="676390" cy="676390"/>
            </a:xfrm>
            <a:prstGeom prst="rect">
              <a:avLst/>
            </a:prstGeom>
            <a:noFill/>
            <a:effectLst>
              <a:outerShdw blurRad="50800" dist="38100" dir="2700000" algn="tl" rotWithShape="0">
                <a:prstClr val="black">
                  <a:alpha val="40000"/>
                </a:prstClr>
              </a:outerShdw>
            </a:effectLst>
          </p:spPr>
        </p:pic>
        <p:pic>
          <p:nvPicPr>
            <p:cNvPr id="59" name="Picture 2" descr="D:\Aeshen\TechNet 2006\12-December\Msft-longhorn-papers\TDM Deck\Windows Illustration Icons\Server.png"/>
            <p:cNvPicPr>
              <a:picLocks noChangeAspect="1" noChangeArrowheads="1"/>
            </p:cNvPicPr>
            <p:nvPr/>
          </p:nvPicPr>
          <p:blipFill>
            <a:blip r:embed="rId5" cstate="print"/>
            <a:srcRect/>
            <a:stretch>
              <a:fillRect/>
            </a:stretch>
          </p:blipFill>
          <p:spPr bwMode="auto">
            <a:xfrm>
              <a:off x="6322189" y="1150927"/>
              <a:ext cx="551725" cy="754992"/>
            </a:xfrm>
            <a:prstGeom prst="rect">
              <a:avLst/>
            </a:prstGeom>
            <a:noFill/>
            <a:effectLst>
              <a:outerShdw blurRad="50800" dist="38100" dir="2700000" algn="tl" rotWithShape="0">
                <a:prstClr val="black">
                  <a:alpha val="40000"/>
                </a:prstClr>
              </a:outerShdw>
            </a:effectLst>
          </p:spPr>
        </p:pic>
        <p:pic>
          <p:nvPicPr>
            <p:cNvPr id="60" name="Picture 2" descr="D:\Aeshen\TechNet 2006\12-December\Msft-longhorn-papers\TDM Deck\Windows Illustration Icons\Server.png"/>
            <p:cNvPicPr>
              <a:picLocks noChangeAspect="1" noChangeArrowheads="1"/>
            </p:cNvPicPr>
            <p:nvPr/>
          </p:nvPicPr>
          <p:blipFill>
            <a:blip r:embed="rId5" cstate="print"/>
            <a:srcRect/>
            <a:stretch>
              <a:fillRect/>
            </a:stretch>
          </p:blipFill>
          <p:spPr bwMode="auto">
            <a:xfrm>
              <a:off x="5813577" y="708417"/>
              <a:ext cx="551725" cy="754992"/>
            </a:xfrm>
            <a:prstGeom prst="rect">
              <a:avLst/>
            </a:prstGeom>
            <a:noFill/>
            <a:effectLst>
              <a:outerShdw blurRad="50800" dist="38100" dir="2700000" algn="tl" rotWithShape="0">
                <a:prstClr val="black">
                  <a:alpha val="40000"/>
                </a:prstClr>
              </a:outerShdw>
            </a:effectLst>
          </p:spPr>
        </p:pic>
      </p:grpSp>
      <p:grpSp>
        <p:nvGrpSpPr>
          <p:cNvPr id="3" name="Group 61"/>
          <p:cNvGrpSpPr/>
          <p:nvPr/>
        </p:nvGrpSpPr>
        <p:grpSpPr>
          <a:xfrm>
            <a:off x="5255045" y="1112624"/>
            <a:ext cx="1784733" cy="1751681"/>
            <a:chOff x="6306054" y="1335148"/>
            <a:chExt cx="2141680" cy="2102017"/>
          </a:xfrm>
        </p:grpSpPr>
        <p:sp>
          <p:nvSpPr>
            <p:cNvPr id="45" name="Oval 44"/>
            <p:cNvSpPr/>
            <p:nvPr/>
          </p:nvSpPr>
          <p:spPr bwMode="auto">
            <a:xfrm>
              <a:off x="6306054" y="1335148"/>
              <a:ext cx="2141680" cy="2102017"/>
            </a:xfrm>
            <a:prstGeom prst="ellipse">
              <a:avLst/>
            </a:prstGeom>
            <a:gradFill flip="none" rotWithShape="1">
              <a:gsLst>
                <a:gs pos="0">
                  <a:schemeClr val="bg2">
                    <a:alpha val="0"/>
                  </a:schemeClr>
                </a:gs>
                <a:gs pos="100000">
                  <a:schemeClr val="bg1">
                    <a:lumMod val="75000"/>
                    <a:alpha val="40000"/>
                  </a:schemeClr>
                </a:gs>
              </a:gsLst>
              <a:path path="circle">
                <a:fillToRect l="50000" t="50000" r="50000" b="50000"/>
              </a:path>
              <a:tileRect/>
            </a:gradFill>
            <a:ln w="25400" cap="flat" cmpd="sng" algn="ctr">
              <a:solidFill>
                <a:srgbClr val="4D4D4D">
                  <a:alpha val="70000"/>
                </a:srgb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pPr algn="ctr" eaLnBrk="0" fontAlgn="base" hangingPunct="0">
                <a:lnSpc>
                  <a:spcPct val="85000"/>
                </a:lnSpc>
                <a:spcBef>
                  <a:spcPct val="20000"/>
                </a:spcBef>
                <a:spcAft>
                  <a:spcPct val="0"/>
                </a:spcAft>
              </a:pPr>
              <a:endParaRPr lang="en-US" dirty="0" smtClean="0">
                <a:solidFill>
                  <a:srgbClr val="FFFFFF"/>
                </a:solidFill>
                <a:latin typeface="Arial" charset="0"/>
              </a:endParaRPr>
            </a:p>
          </p:txBody>
        </p:sp>
        <p:pic>
          <p:nvPicPr>
            <p:cNvPr id="47" name="Picture 2" descr="D:\Aeshen\TechNet 2006\12-December\Msft-longhorn-papers\TDM Deck\Windows Illustration Icons\Server.png"/>
            <p:cNvPicPr>
              <a:picLocks noChangeAspect="1" noChangeArrowheads="1"/>
            </p:cNvPicPr>
            <p:nvPr/>
          </p:nvPicPr>
          <p:blipFill>
            <a:blip r:embed="rId5" cstate="print"/>
            <a:srcRect/>
            <a:stretch>
              <a:fillRect/>
            </a:stretch>
          </p:blipFill>
          <p:spPr bwMode="auto">
            <a:xfrm>
              <a:off x="7586627" y="2015588"/>
              <a:ext cx="662070" cy="905990"/>
            </a:xfrm>
            <a:prstGeom prst="rect">
              <a:avLst/>
            </a:prstGeom>
            <a:noFill/>
            <a:effectLst>
              <a:outerShdw blurRad="50800" dist="38100" dir="2700000" algn="tl" rotWithShape="0">
                <a:prstClr val="black">
                  <a:alpha val="40000"/>
                </a:prstClr>
              </a:outerShdw>
            </a:effectLst>
          </p:spPr>
        </p:pic>
        <p:pic>
          <p:nvPicPr>
            <p:cNvPr id="48" name="Picture 2" descr="D:\Aeshen\TechNet 2006\12-December\Msft-longhorn-papers\TDM Deck\Windows Illustration Icons\Server.png"/>
            <p:cNvPicPr>
              <a:picLocks noChangeAspect="1" noChangeArrowheads="1"/>
            </p:cNvPicPr>
            <p:nvPr/>
          </p:nvPicPr>
          <p:blipFill>
            <a:blip r:embed="rId5" cstate="print"/>
            <a:srcRect/>
            <a:stretch>
              <a:fillRect/>
            </a:stretch>
          </p:blipFill>
          <p:spPr bwMode="auto">
            <a:xfrm>
              <a:off x="7050937" y="1484576"/>
              <a:ext cx="662070" cy="905990"/>
            </a:xfrm>
            <a:prstGeom prst="rect">
              <a:avLst/>
            </a:prstGeom>
            <a:noFill/>
            <a:effectLst>
              <a:outerShdw blurRad="50800" dist="38100" dir="2700000" algn="tl" rotWithShape="0">
                <a:prstClr val="black">
                  <a:alpha val="40000"/>
                </a:prstClr>
              </a:outerShdw>
            </a:effectLst>
          </p:spPr>
        </p:pic>
        <p:pic>
          <p:nvPicPr>
            <p:cNvPr id="61" name="Picture 2" descr="D:\Aeshen\TechNet 2006\12-December\Msft-longhorn-papers\TDM Deck\Windows Illustration Icons\Server.png"/>
            <p:cNvPicPr>
              <a:picLocks noChangeAspect="1" noChangeArrowheads="1"/>
            </p:cNvPicPr>
            <p:nvPr/>
          </p:nvPicPr>
          <p:blipFill>
            <a:blip r:embed="rId5" cstate="print"/>
            <a:srcRect/>
            <a:stretch>
              <a:fillRect/>
            </a:stretch>
          </p:blipFill>
          <p:spPr bwMode="auto">
            <a:xfrm>
              <a:off x="6643501" y="2215474"/>
              <a:ext cx="662070" cy="905990"/>
            </a:xfrm>
            <a:prstGeom prst="rect">
              <a:avLst/>
            </a:prstGeom>
            <a:noFill/>
            <a:effectLst>
              <a:outerShdw blurRad="50800" dist="38100" dir="2700000" algn="tl" rotWithShape="0">
                <a:prstClr val="black">
                  <a:alpha val="40000"/>
                </a:prstClr>
              </a:outerShdw>
            </a:effectLst>
          </p:spPr>
        </p:pic>
      </p:gr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10" descr="EMEA green3"/>
          <p:cNvPicPr>
            <a:picLocks noChangeAspect="1" noChangeArrowheads="1"/>
          </p:cNvPicPr>
          <p:nvPr/>
        </p:nvPicPr>
        <p:blipFill>
          <a:blip r:embed="rId3"/>
          <a:srcRect/>
          <a:stretch>
            <a:fillRect/>
          </a:stretch>
        </p:blipFill>
        <p:spPr bwMode="auto">
          <a:xfrm>
            <a:off x="5583238" y="641036"/>
            <a:ext cx="3560762" cy="6016625"/>
          </a:xfrm>
          <a:prstGeom prst="rect">
            <a:avLst/>
          </a:prstGeom>
          <a:noFill/>
          <a:effectLst>
            <a:outerShdw blurRad="50800" dist="38100" dir="5400000" algn="t" rotWithShape="0">
              <a:prstClr val="black">
                <a:alpha val="40000"/>
              </a:prstClr>
            </a:outerShdw>
          </a:effectLst>
        </p:spPr>
      </p:pic>
      <p:sp>
        <p:nvSpPr>
          <p:cNvPr id="48" name="Text Box 17"/>
          <p:cNvSpPr txBox="1">
            <a:spLocks noChangeArrowheads="1"/>
          </p:cNvSpPr>
          <p:nvPr/>
        </p:nvSpPr>
        <p:spPr bwMode="auto">
          <a:xfrm>
            <a:off x="5632085" y="2338338"/>
            <a:ext cx="1214438" cy="396875"/>
          </a:xfrm>
          <a:prstGeom prst="rect">
            <a:avLst/>
          </a:prstGeom>
          <a:noFill/>
          <a:ln w="12700">
            <a:noFill/>
            <a:miter lim="800000"/>
            <a:headEnd/>
            <a:tailEnd/>
          </a:ln>
          <a:effectLst/>
        </p:spPr>
        <p:txBody>
          <a:bodyPr wrap="none" lIns="91436" tIns="45718" rIns="91436" bIns="45718">
            <a:spAutoFit/>
          </a:bodyPr>
          <a:lstStyle/>
          <a:p>
            <a:pPr>
              <a:defRPr/>
            </a:pPr>
            <a:r>
              <a:rPr lang="en-US" sz="2000" kern="0" dirty="0">
                <a:solidFill>
                  <a:srgbClr val="FFFFFF"/>
                </a:solidFill>
              </a:rPr>
              <a:t>Hub Site</a:t>
            </a:r>
          </a:p>
        </p:txBody>
      </p:sp>
      <p:sp>
        <p:nvSpPr>
          <p:cNvPr id="54" name="Text Box 24"/>
          <p:cNvSpPr txBox="1">
            <a:spLocks noChangeArrowheads="1"/>
          </p:cNvSpPr>
          <p:nvPr/>
        </p:nvSpPr>
        <p:spPr bwMode="auto">
          <a:xfrm>
            <a:off x="5919169" y="3588166"/>
            <a:ext cx="1866483" cy="400109"/>
          </a:xfrm>
          <a:prstGeom prst="rect">
            <a:avLst/>
          </a:prstGeom>
          <a:noFill/>
          <a:ln w="12700">
            <a:noFill/>
            <a:miter lim="800000"/>
            <a:headEnd/>
            <a:tailEnd/>
          </a:ln>
          <a:effectLst/>
        </p:spPr>
        <p:txBody>
          <a:bodyPr wrap="none" lIns="91436" tIns="45718" rIns="91436" bIns="45718">
            <a:spAutoFit/>
          </a:bodyPr>
          <a:lstStyle/>
          <a:p>
            <a:pPr>
              <a:defRPr/>
            </a:pPr>
            <a:r>
              <a:rPr lang="en-US" sz="2000" kern="0" dirty="0">
                <a:solidFill>
                  <a:srgbClr val="FFFFFF"/>
                </a:solidFill>
              </a:rPr>
              <a:t>Branch Office</a:t>
            </a:r>
          </a:p>
        </p:txBody>
      </p:sp>
      <p:sp>
        <p:nvSpPr>
          <p:cNvPr id="2" name="Title 1"/>
          <p:cNvSpPr>
            <a:spLocks noGrp="1"/>
          </p:cNvSpPr>
          <p:nvPr>
            <p:ph type="title"/>
          </p:nvPr>
        </p:nvSpPr>
        <p:spPr>
          <a:xfrm>
            <a:off x="350520" y="76686"/>
            <a:ext cx="8393113" cy="457048"/>
          </a:xfrm>
        </p:spPr>
        <p:txBody>
          <a:bodyPr/>
          <a:lstStyle/>
          <a:p>
            <a:r>
              <a:rPr lang="en-US" sz="3300" dirty="0" smtClean="0"/>
              <a:t>Terminal Services – Connected</a:t>
            </a:r>
            <a:endParaRPr sz="3300" smtClean="0"/>
          </a:p>
        </p:txBody>
      </p:sp>
      <p:grpSp>
        <p:nvGrpSpPr>
          <p:cNvPr id="3" name="Group 65"/>
          <p:cNvGrpSpPr/>
          <p:nvPr/>
        </p:nvGrpSpPr>
        <p:grpSpPr>
          <a:xfrm>
            <a:off x="5255045" y="583895"/>
            <a:ext cx="1784733" cy="1751681"/>
            <a:chOff x="5255045" y="583894"/>
            <a:chExt cx="1784733" cy="1751681"/>
          </a:xfrm>
        </p:grpSpPr>
        <p:sp>
          <p:nvSpPr>
            <p:cNvPr id="36" name="Oval 35"/>
            <p:cNvSpPr/>
            <p:nvPr/>
          </p:nvSpPr>
          <p:spPr bwMode="auto">
            <a:xfrm>
              <a:off x="5255045" y="583894"/>
              <a:ext cx="1784733" cy="1751681"/>
            </a:xfrm>
            <a:prstGeom prst="ellipse">
              <a:avLst/>
            </a:prstGeom>
            <a:gradFill flip="none" rotWithShape="1">
              <a:gsLst>
                <a:gs pos="0">
                  <a:schemeClr val="bg2">
                    <a:alpha val="0"/>
                  </a:schemeClr>
                </a:gs>
                <a:gs pos="100000">
                  <a:schemeClr val="bg1">
                    <a:lumMod val="75000"/>
                    <a:alpha val="40000"/>
                  </a:schemeClr>
                </a:gs>
              </a:gsLst>
              <a:path path="circle">
                <a:fillToRect l="50000" t="50000" r="50000" b="50000"/>
              </a:path>
              <a:tileRect/>
            </a:gradFill>
            <a:ln w="25400" cap="flat" cmpd="sng" algn="ctr">
              <a:solidFill>
                <a:srgbClr val="4D4D4D">
                  <a:alpha val="70000"/>
                </a:srgb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pPr algn="ctr" eaLnBrk="0" fontAlgn="base" hangingPunct="0">
                <a:lnSpc>
                  <a:spcPct val="85000"/>
                </a:lnSpc>
                <a:spcBef>
                  <a:spcPct val="20000"/>
                </a:spcBef>
                <a:spcAft>
                  <a:spcPct val="0"/>
                </a:spcAft>
              </a:pPr>
              <a:endParaRPr lang="en-US" dirty="0" smtClean="0">
                <a:solidFill>
                  <a:srgbClr val="FFFFFF"/>
                </a:solidFill>
                <a:latin typeface="Arial" charset="0"/>
              </a:endParaRPr>
            </a:p>
          </p:txBody>
        </p:sp>
        <p:pic>
          <p:nvPicPr>
            <p:cNvPr id="30" name="Picture 1" descr="D:\Aeshen\TechNet 2006\12-December\Msft-longhorn-papers\TDM Deck\Windows Illustration Icons\Computer.png"/>
            <p:cNvPicPr>
              <a:picLocks noChangeAspect="1" noChangeArrowheads="1"/>
            </p:cNvPicPr>
            <p:nvPr/>
          </p:nvPicPr>
          <p:blipFill>
            <a:blip r:embed="rId4" cstate="print"/>
            <a:srcRect/>
            <a:stretch>
              <a:fillRect/>
            </a:stretch>
          </p:blipFill>
          <p:spPr bwMode="auto">
            <a:xfrm>
              <a:off x="5559158" y="1388012"/>
              <a:ext cx="676390" cy="676390"/>
            </a:xfrm>
            <a:prstGeom prst="rect">
              <a:avLst/>
            </a:prstGeom>
            <a:noFill/>
            <a:effectLst>
              <a:outerShdw blurRad="50800" dist="38100" dir="2700000" algn="tl" rotWithShape="0">
                <a:prstClr val="black">
                  <a:alpha val="40000"/>
                </a:prstClr>
              </a:outerShdw>
            </a:effectLst>
          </p:spPr>
        </p:pic>
        <p:pic>
          <p:nvPicPr>
            <p:cNvPr id="32" name="Picture 2" descr="D:\Aeshen\TechNet 2006\12-December\Msft-longhorn-papers\TDM Deck\Windows Illustration Icons\Server.png"/>
            <p:cNvPicPr>
              <a:picLocks noChangeAspect="1" noChangeArrowheads="1"/>
            </p:cNvPicPr>
            <p:nvPr/>
          </p:nvPicPr>
          <p:blipFill>
            <a:blip r:embed="rId5" cstate="print"/>
            <a:srcRect/>
            <a:stretch>
              <a:fillRect/>
            </a:stretch>
          </p:blipFill>
          <p:spPr bwMode="auto">
            <a:xfrm>
              <a:off x="6322189" y="1150927"/>
              <a:ext cx="551725" cy="754992"/>
            </a:xfrm>
            <a:prstGeom prst="rect">
              <a:avLst/>
            </a:prstGeom>
            <a:noFill/>
            <a:effectLst>
              <a:outerShdw blurRad="50800" dist="38100" dir="2700000" algn="tl" rotWithShape="0">
                <a:prstClr val="black">
                  <a:alpha val="40000"/>
                </a:prstClr>
              </a:outerShdw>
            </a:effectLst>
          </p:spPr>
        </p:pic>
        <p:pic>
          <p:nvPicPr>
            <p:cNvPr id="41" name="Picture 2" descr="D:\Aeshen\TechNet 2006\12-December\Msft-longhorn-papers\TDM Deck\Windows Illustration Icons\Server.png"/>
            <p:cNvPicPr>
              <a:picLocks noChangeAspect="1" noChangeArrowheads="1"/>
            </p:cNvPicPr>
            <p:nvPr/>
          </p:nvPicPr>
          <p:blipFill>
            <a:blip r:embed="rId5" cstate="print"/>
            <a:srcRect/>
            <a:stretch>
              <a:fillRect/>
            </a:stretch>
          </p:blipFill>
          <p:spPr bwMode="auto">
            <a:xfrm>
              <a:off x="5813577" y="708417"/>
              <a:ext cx="551725" cy="754992"/>
            </a:xfrm>
            <a:prstGeom prst="rect">
              <a:avLst/>
            </a:prstGeom>
            <a:noFill/>
            <a:effectLst>
              <a:outerShdw blurRad="50800" dist="38100" dir="2700000" algn="tl" rotWithShape="0">
                <a:prstClr val="black">
                  <a:alpha val="40000"/>
                </a:prstClr>
              </a:outerShdw>
            </a:effectLst>
          </p:spPr>
        </p:pic>
      </p:grpSp>
      <p:grpSp>
        <p:nvGrpSpPr>
          <p:cNvPr id="4" name="Group 66"/>
          <p:cNvGrpSpPr/>
          <p:nvPr/>
        </p:nvGrpSpPr>
        <p:grpSpPr>
          <a:xfrm>
            <a:off x="7203194" y="3854068"/>
            <a:ext cx="1784733" cy="1751681"/>
            <a:chOff x="7170144" y="2157470"/>
            <a:chExt cx="1784733" cy="1751681"/>
          </a:xfrm>
        </p:grpSpPr>
        <p:sp>
          <p:nvSpPr>
            <p:cNvPr id="45" name="Oval 44"/>
            <p:cNvSpPr/>
            <p:nvPr/>
          </p:nvSpPr>
          <p:spPr bwMode="auto">
            <a:xfrm>
              <a:off x="7170144" y="2157470"/>
              <a:ext cx="1784733" cy="1751681"/>
            </a:xfrm>
            <a:prstGeom prst="ellipse">
              <a:avLst/>
            </a:prstGeom>
            <a:gradFill flip="none" rotWithShape="1">
              <a:gsLst>
                <a:gs pos="0">
                  <a:schemeClr val="bg2">
                    <a:alpha val="0"/>
                  </a:schemeClr>
                </a:gs>
                <a:gs pos="100000">
                  <a:schemeClr val="bg1">
                    <a:lumMod val="75000"/>
                    <a:alpha val="40000"/>
                  </a:schemeClr>
                </a:gs>
              </a:gsLst>
              <a:path path="circle">
                <a:fillToRect l="50000" t="50000" r="50000" b="50000"/>
              </a:path>
              <a:tileRect/>
            </a:gradFill>
            <a:ln w="25400" cap="flat" cmpd="sng" algn="ctr">
              <a:solidFill>
                <a:srgbClr val="4D4D4D">
                  <a:alpha val="70000"/>
                </a:srgbClr>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balanced" dir="t"/>
            </a:scene3d>
            <a:sp3d>
              <a:bevelT/>
            </a:sp3d>
          </p:spPr>
          <p:txBody>
            <a:bodyPr vert="horz" wrap="square" lIns="91440" tIns="45720" rIns="91440" bIns="45720" numCol="1" rtlCol="0" anchor="ctr" anchorCtr="0" compatLnSpc="1">
              <a:prstTxWarp prst="textNoShape">
                <a:avLst/>
              </a:prstTxWarp>
              <a:flatTx/>
            </a:bodyPr>
            <a:lstStyle/>
            <a:p>
              <a:pPr algn="ctr" eaLnBrk="0" fontAlgn="base" hangingPunct="0">
                <a:lnSpc>
                  <a:spcPct val="85000"/>
                </a:lnSpc>
                <a:spcBef>
                  <a:spcPct val="20000"/>
                </a:spcBef>
                <a:spcAft>
                  <a:spcPct val="0"/>
                </a:spcAft>
              </a:pPr>
              <a:endParaRPr lang="en-US" dirty="0" smtClean="0">
                <a:solidFill>
                  <a:srgbClr val="FFFFFF"/>
                </a:solidFill>
                <a:latin typeface="Arial" charset="0"/>
              </a:endParaRPr>
            </a:p>
          </p:txBody>
        </p:sp>
        <p:pic>
          <p:nvPicPr>
            <p:cNvPr id="61" name="Picture 1" descr="D:\Aeshen\TechNet 2006\12-December\Msft-longhorn-papers\TDM Deck\Windows Illustration Icons\Computer.png"/>
            <p:cNvPicPr>
              <a:picLocks noChangeAspect="1" noChangeArrowheads="1"/>
            </p:cNvPicPr>
            <p:nvPr/>
          </p:nvPicPr>
          <p:blipFill>
            <a:blip r:embed="rId4" cstate="print"/>
            <a:srcRect/>
            <a:stretch>
              <a:fillRect/>
            </a:stretch>
          </p:blipFill>
          <p:spPr bwMode="auto">
            <a:xfrm>
              <a:off x="7474257" y="2961588"/>
              <a:ext cx="676390" cy="676390"/>
            </a:xfrm>
            <a:prstGeom prst="rect">
              <a:avLst/>
            </a:prstGeom>
            <a:noFill/>
            <a:effectLst>
              <a:outerShdw blurRad="50800" dist="38100" dir="2700000" algn="tl" rotWithShape="0">
                <a:prstClr val="black">
                  <a:alpha val="40000"/>
                </a:prstClr>
              </a:outerShdw>
            </a:effectLst>
          </p:spPr>
        </p:pic>
        <p:pic>
          <p:nvPicPr>
            <p:cNvPr id="65" name="Picture 1" descr="D:\Aeshen\TechNet 2006\12-December\Msft-longhorn-papers\TDM Deck\Windows Illustration Icons\Computer.png"/>
            <p:cNvPicPr>
              <a:picLocks noChangeAspect="1" noChangeArrowheads="1"/>
            </p:cNvPicPr>
            <p:nvPr/>
          </p:nvPicPr>
          <p:blipFill>
            <a:blip r:embed="rId4" cstate="print"/>
            <a:srcRect/>
            <a:stretch>
              <a:fillRect/>
            </a:stretch>
          </p:blipFill>
          <p:spPr bwMode="auto">
            <a:xfrm>
              <a:off x="8177501" y="2750432"/>
              <a:ext cx="676390" cy="676390"/>
            </a:xfrm>
            <a:prstGeom prst="rect">
              <a:avLst/>
            </a:prstGeom>
            <a:noFill/>
            <a:effectLst>
              <a:outerShdw blurRad="50800" dist="38100" dir="2700000" algn="tl" rotWithShape="0">
                <a:prstClr val="black">
                  <a:alpha val="40000"/>
                </a:prstClr>
              </a:outerShdw>
            </a:effectLst>
          </p:spPr>
        </p:pic>
      </p:grpSp>
      <p:sp>
        <p:nvSpPr>
          <p:cNvPr id="71" name="Arc 70"/>
          <p:cNvSpPr/>
          <p:nvPr/>
        </p:nvSpPr>
        <p:spPr bwMode="auto">
          <a:xfrm rot="19900584">
            <a:off x="6512387" y="1777475"/>
            <a:ext cx="1054934" cy="2722796"/>
          </a:xfrm>
          <a:prstGeom prst="arc">
            <a:avLst>
              <a:gd name="adj1" fmla="val 17062574"/>
              <a:gd name="adj2" fmla="val 4402144"/>
            </a:avLst>
          </a:prstGeom>
          <a:noFill/>
          <a:ln w="12700" cap="flat" cmpd="sng" algn="ctr">
            <a:solidFill>
              <a:srgbClr val="FFFFA3">
                <a:alpha val="50000"/>
              </a:srgbClr>
            </a:solidFill>
            <a:prstDash val="solid"/>
            <a:round/>
            <a:headEnd type="none" w="med" len="med"/>
            <a:tailEnd type="none" w="med" len="med"/>
          </a:ln>
          <a:effectLst>
            <a:glow rad="101600">
              <a:srgbClr val="C00000">
                <a:alpha val="40000"/>
              </a:srgbClr>
            </a:glow>
            <a:outerShdw blurRad="63500" sx="102000" sy="102000" algn="ctr" rotWithShape="0">
              <a:prstClr val="black">
                <a:alpha val="40000"/>
              </a:prstClr>
            </a:outerShdw>
          </a:effectLst>
        </p:spPr>
        <p:txBody>
          <a:bodyPr vert="horz" wrap="square" lIns="91436" tIns="45718" rIns="91436" bIns="45718" numCol="1" rtlCol="0" anchor="ctr" anchorCtr="0" compatLnSpc="1">
            <a:prstTxWarp prst="textNoShape">
              <a:avLst/>
            </a:prstTxWarp>
            <a:scene3d>
              <a:camera prst="orthographicFront"/>
              <a:lightRig rig="balanced" dir="t"/>
            </a:scene3d>
            <a:flatTx/>
          </a:bodyPr>
          <a:lstStyle/>
          <a:p>
            <a:pPr algn="ctr" eaLnBrk="0" fontAlgn="base" hangingPunct="0">
              <a:lnSpc>
                <a:spcPct val="85000"/>
              </a:lnSpc>
              <a:spcBef>
                <a:spcPct val="20000"/>
              </a:spcBef>
              <a:spcAft>
                <a:spcPct val="0"/>
              </a:spcAft>
            </a:pPr>
            <a:endParaRPr lang="en-US" dirty="0" smtClean="0">
              <a:solidFill>
                <a:srgbClr val="FFFFFF"/>
              </a:solidFill>
              <a:latin typeface="Arial" charset="0"/>
            </a:endParaRPr>
          </a:p>
        </p:txBody>
      </p:sp>
      <p:sp>
        <p:nvSpPr>
          <p:cNvPr id="27" name="Rounded Rectangle 26"/>
          <p:cNvSpPr/>
          <p:nvPr/>
        </p:nvSpPr>
        <p:spPr bwMode="auto">
          <a:xfrm>
            <a:off x="239025" y="860641"/>
            <a:ext cx="4513846" cy="5530110"/>
          </a:xfrm>
          <a:prstGeom prst="roundRect">
            <a:avLst>
              <a:gd name="adj" fmla="val 7558"/>
            </a:avLst>
          </a:prstGeom>
          <a:solidFill>
            <a:srgbClr val="003458"/>
          </a:soli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balanced" dir="t"/>
          </a:scene3d>
          <a:sp3d>
            <a:bevelT/>
          </a:sp3d>
        </p:spPr>
        <p:txBody>
          <a:bodyPr vert="horz" wrap="square" lIns="91436" tIns="45718" rIns="91436" bIns="45718" numCol="1" rtlCol="0" anchor="ctr" anchorCtr="0" compatLnSpc="1">
            <a:prstTxWarp prst="textNoShape">
              <a:avLst/>
            </a:prstTxWarp>
            <a:flatTx/>
          </a:bodyPr>
          <a:lstStyle/>
          <a:p>
            <a:pPr algn="ctr" eaLnBrk="0" fontAlgn="base" hangingPunct="0">
              <a:lnSpc>
                <a:spcPct val="85000"/>
              </a:lnSpc>
              <a:spcBef>
                <a:spcPct val="20000"/>
              </a:spcBef>
              <a:spcAft>
                <a:spcPct val="0"/>
              </a:spcAft>
            </a:pPr>
            <a:endParaRPr lang="en-US" dirty="0" smtClean="0">
              <a:solidFill>
                <a:srgbClr val="FFFFFF"/>
              </a:solidFill>
              <a:latin typeface="Arial" charset="0"/>
            </a:endParaRPr>
          </a:p>
        </p:txBody>
      </p:sp>
      <p:sp>
        <p:nvSpPr>
          <p:cNvPr id="28" name="TextBox 27"/>
          <p:cNvSpPr txBox="1"/>
          <p:nvPr/>
        </p:nvSpPr>
        <p:spPr>
          <a:xfrm>
            <a:off x="271307" y="1110277"/>
            <a:ext cx="4351494" cy="3731787"/>
          </a:xfrm>
          <a:prstGeom prst="rect">
            <a:avLst/>
          </a:prstGeom>
          <a:noFill/>
        </p:spPr>
        <p:txBody>
          <a:bodyPr wrap="square" lIns="91436" tIns="45718" rIns="91436" bIns="45718" rtlCol="0">
            <a:spAutoFit/>
          </a:bodyPr>
          <a:lstStyle/>
          <a:p>
            <a:pPr marL="282564" indent="-282564">
              <a:spcAft>
                <a:spcPts val="300"/>
              </a:spcAft>
              <a:buBlip>
                <a:blip r:embed="rId6"/>
              </a:buBlip>
            </a:pPr>
            <a:r>
              <a:rPr lang="en-US" sz="2800" dirty="0" smtClean="0">
                <a:solidFill>
                  <a:schemeClr val="accent3">
                    <a:lumMod val="20000"/>
                    <a:lumOff val="80000"/>
                  </a:schemeClr>
                </a:solidFill>
                <a:latin typeface="Arial" pitchFamily="34" charset="0"/>
                <a:cs typeface="Arial" pitchFamily="34" charset="0"/>
              </a:rPr>
              <a:t>Branch office or mobile users</a:t>
            </a:r>
          </a:p>
          <a:p>
            <a:pPr marL="739746" lvl="1" indent="-282564">
              <a:spcAft>
                <a:spcPts val="300"/>
              </a:spcAft>
              <a:buBlip>
                <a:blip r:embed="rId6"/>
              </a:buBlip>
            </a:pPr>
            <a:r>
              <a:rPr lang="en-US" sz="2000" dirty="0" smtClean="0">
                <a:solidFill>
                  <a:schemeClr val="accent3">
                    <a:lumMod val="20000"/>
                    <a:lumOff val="80000"/>
                  </a:schemeClr>
                </a:solidFill>
                <a:latin typeface="Arial" pitchFamily="34" charset="0"/>
                <a:cs typeface="Arial" pitchFamily="34" charset="0"/>
              </a:rPr>
              <a:t>Simplify access &amp; secure delivery </a:t>
            </a:r>
          </a:p>
          <a:p>
            <a:pPr marL="739746" lvl="1" indent="-282564">
              <a:spcAft>
                <a:spcPts val="300"/>
              </a:spcAft>
              <a:buBlip>
                <a:blip r:embed="rId6"/>
              </a:buBlip>
            </a:pPr>
            <a:r>
              <a:rPr lang="en-US" sz="2000" dirty="0" smtClean="0">
                <a:solidFill>
                  <a:schemeClr val="accent3">
                    <a:lumMod val="20000"/>
                    <a:lumOff val="80000"/>
                  </a:schemeClr>
                </a:solidFill>
                <a:latin typeface="Arial" pitchFamily="34" charset="0"/>
                <a:cs typeface="Arial" pitchFamily="34" charset="0"/>
              </a:rPr>
              <a:t>Improve remote user experience </a:t>
            </a:r>
          </a:p>
          <a:p>
            <a:pPr marL="739746" lvl="1" indent="-282564">
              <a:spcAft>
                <a:spcPts val="300"/>
              </a:spcAft>
              <a:buBlip>
                <a:blip r:embed="rId6"/>
              </a:buBlip>
            </a:pPr>
            <a:r>
              <a:rPr lang="en-US" sz="2000" dirty="0" smtClean="0">
                <a:solidFill>
                  <a:schemeClr val="accent3">
                    <a:lumMod val="20000"/>
                    <a:lumOff val="80000"/>
                  </a:schemeClr>
                </a:solidFill>
                <a:latin typeface="Arial" pitchFamily="34" charset="0"/>
                <a:cs typeface="Arial" pitchFamily="34" charset="0"/>
              </a:rPr>
              <a:t>Reduce training costs </a:t>
            </a:r>
          </a:p>
          <a:p>
            <a:pPr marL="739746" lvl="1" indent="-282564">
              <a:spcAft>
                <a:spcPts val="300"/>
              </a:spcAft>
              <a:buBlip>
                <a:blip r:embed="rId6"/>
              </a:buBlip>
            </a:pPr>
            <a:r>
              <a:rPr lang="en-US" sz="2000" dirty="0" smtClean="0">
                <a:solidFill>
                  <a:schemeClr val="accent3">
                    <a:lumMod val="20000"/>
                    <a:lumOff val="80000"/>
                  </a:schemeClr>
                </a:solidFill>
                <a:latin typeface="Arial" pitchFamily="34" charset="0"/>
                <a:cs typeface="Arial" pitchFamily="34" charset="0"/>
              </a:rPr>
              <a:t>Simplify Application deployment </a:t>
            </a:r>
          </a:p>
          <a:p>
            <a:pPr marL="739746" lvl="1" indent="-282564">
              <a:spcAft>
                <a:spcPts val="300"/>
              </a:spcAft>
              <a:buBlip>
                <a:blip r:embed="rId6"/>
              </a:buBlip>
            </a:pPr>
            <a:r>
              <a:rPr lang="en-US" sz="2000" dirty="0" smtClean="0">
                <a:solidFill>
                  <a:schemeClr val="accent3">
                    <a:lumMod val="20000"/>
                    <a:lumOff val="80000"/>
                  </a:schemeClr>
                </a:solidFill>
                <a:latin typeface="Arial" pitchFamily="34" charset="0"/>
                <a:cs typeface="Arial" pitchFamily="34" charset="0"/>
              </a:rPr>
              <a:t>Speed Application deployment</a:t>
            </a:r>
          </a:p>
        </p:txBody>
      </p:sp>
      <p:sp>
        <p:nvSpPr>
          <p:cNvPr id="19" name="Arc 18"/>
          <p:cNvSpPr/>
          <p:nvPr/>
        </p:nvSpPr>
        <p:spPr bwMode="auto">
          <a:xfrm rot="18740871">
            <a:off x="6598272" y="696137"/>
            <a:ext cx="2166118" cy="2722796"/>
          </a:xfrm>
          <a:prstGeom prst="arc">
            <a:avLst>
              <a:gd name="adj1" fmla="val 17062574"/>
              <a:gd name="adj2" fmla="val 21284528"/>
            </a:avLst>
          </a:prstGeom>
          <a:noFill/>
          <a:ln w="12700" cap="flat" cmpd="sng" algn="ctr">
            <a:solidFill>
              <a:srgbClr val="FFFFA3">
                <a:alpha val="50000"/>
              </a:srgbClr>
            </a:solidFill>
            <a:prstDash val="solid"/>
            <a:round/>
            <a:headEnd type="none" w="med" len="med"/>
            <a:tailEnd type="none" w="med" len="med"/>
          </a:ln>
          <a:effectLst>
            <a:glow rad="101600">
              <a:srgbClr val="C00000">
                <a:alpha val="40000"/>
              </a:srgbClr>
            </a:glow>
            <a:outerShdw blurRad="63500" sx="102000" sy="102000" algn="ctr" rotWithShape="0">
              <a:prstClr val="black">
                <a:alpha val="40000"/>
              </a:prstClr>
            </a:outerShdw>
          </a:effectLst>
        </p:spPr>
        <p:txBody>
          <a:bodyPr vert="horz" wrap="square" lIns="91436" tIns="45718" rIns="91436" bIns="45718" numCol="1" rtlCol="0" anchor="ctr" anchorCtr="0" compatLnSpc="1">
            <a:prstTxWarp prst="textNoShape">
              <a:avLst/>
            </a:prstTxWarp>
            <a:scene3d>
              <a:camera prst="orthographicFront"/>
              <a:lightRig rig="balanced" dir="t"/>
            </a:scene3d>
            <a:flatTx/>
          </a:bodyPr>
          <a:lstStyle/>
          <a:p>
            <a:pPr algn="ctr" eaLnBrk="0" fontAlgn="base" hangingPunct="0">
              <a:lnSpc>
                <a:spcPct val="85000"/>
              </a:lnSpc>
              <a:spcBef>
                <a:spcPct val="20000"/>
              </a:spcBef>
              <a:spcAft>
                <a:spcPct val="0"/>
              </a:spcAft>
            </a:pPr>
            <a:endParaRPr lang="en-US" dirty="0" smtClean="0">
              <a:solidFill>
                <a:srgbClr val="FFFFFF"/>
              </a:solidFill>
              <a:latin typeface="Arial" charset="0"/>
            </a:endParaRPr>
          </a:p>
        </p:txBody>
      </p:sp>
      <p:pic>
        <p:nvPicPr>
          <p:cNvPr id="20" name="Picture 1" descr="D:\Aeshen\TechNet 2006\12-December\Msft-longhorn-papers\TDM Deck\Windows Illustration Icons\Computer.png"/>
          <p:cNvPicPr>
            <a:picLocks noChangeAspect="1" noChangeArrowheads="1"/>
          </p:cNvPicPr>
          <p:nvPr/>
        </p:nvPicPr>
        <p:blipFill>
          <a:blip r:embed="rId4" cstate="print"/>
          <a:srcRect/>
          <a:stretch>
            <a:fillRect/>
          </a:stretch>
        </p:blipFill>
        <p:spPr bwMode="auto">
          <a:xfrm>
            <a:off x="8329497" y="841469"/>
            <a:ext cx="676390" cy="676390"/>
          </a:xfrm>
          <a:prstGeom prst="rect">
            <a:avLst/>
          </a:prstGeom>
          <a:noFill/>
          <a:effectLst>
            <a:outerShdw blurRad="50800" dist="38100" dir="2700000" algn="tl" rotWithShape="0">
              <a:prstClr val="black">
                <a:alpha val="40000"/>
              </a:prstClr>
            </a:outerShdw>
          </a:effectLst>
        </p:spPr>
      </p:pic>
      <p:sp>
        <p:nvSpPr>
          <p:cNvPr id="21" name="Text Box 17"/>
          <p:cNvSpPr txBox="1">
            <a:spLocks noChangeArrowheads="1"/>
          </p:cNvSpPr>
          <p:nvPr/>
        </p:nvSpPr>
        <p:spPr bwMode="auto">
          <a:xfrm>
            <a:off x="8048176" y="1542885"/>
            <a:ext cx="897995" cy="400105"/>
          </a:xfrm>
          <a:prstGeom prst="rect">
            <a:avLst/>
          </a:prstGeom>
          <a:noFill/>
          <a:ln w="12700">
            <a:noFill/>
            <a:miter lim="800000"/>
            <a:headEnd/>
            <a:tailEnd/>
          </a:ln>
          <a:effectLst/>
        </p:spPr>
        <p:txBody>
          <a:bodyPr wrap="none" lIns="91436" tIns="45718" rIns="91436" bIns="45718">
            <a:spAutoFit/>
          </a:bodyPr>
          <a:lstStyle/>
          <a:p>
            <a:pPr>
              <a:defRPr/>
            </a:pPr>
            <a:r>
              <a:rPr lang="en-US" sz="2000" kern="0" dirty="0" smtClean="0">
                <a:solidFill>
                  <a:srgbClr val="FFFFFF"/>
                </a:solidFill>
              </a:rPr>
              <a:t>Home</a:t>
            </a:r>
            <a:endParaRPr lang="en-US" sz="2000" kern="0" dirty="0">
              <a:solidFill>
                <a:srgbClr val="FFFFFF"/>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sz="4000" smtClean="0"/>
              <a:t>Security and Regulatory Compliance</a:t>
            </a:r>
            <a:endParaRPr lang="en-US" sz="4000" dirty="0"/>
          </a:p>
        </p:txBody>
      </p:sp>
      <p:pic>
        <p:nvPicPr>
          <p:cNvPr id="2051" name="Picture 3" descr="C:\Program Files\Microsoft Office\MEDIA\CAGCAT10\j0205582.wmf"/>
          <p:cNvPicPr>
            <a:picLocks noChangeAspect="1" noChangeArrowheads="1"/>
          </p:cNvPicPr>
          <p:nvPr/>
        </p:nvPicPr>
        <p:blipFill>
          <a:blip r:embed="rId2"/>
          <a:srcRect/>
          <a:stretch>
            <a:fillRect/>
          </a:stretch>
        </p:blipFill>
        <p:spPr bwMode="auto">
          <a:xfrm>
            <a:off x="5257800" y="1295400"/>
            <a:ext cx="4165600" cy="3962400"/>
          </a:xfrm>
          <a:prstGeom prst="rect">
            <a:avLst/>
          </a:prstGeom>
          <a:noFill/>
          <a:scene3d>
            <a:camera prst="orthographicFront">
              <a:rot lat="3000000" lon="1200000" rev="21594000"/>
            </a:camera>
            <a:lightRig rig="threePt" dir="t"/>
          </a:scene3d>
          <a:sp3d>
            <a:bevelT w="152400" h="50800" prst="softRound"/>
            <a:bevelB w="152400" h="50800" prst="softRound"/>
          </a:sp3d>
        </p:spPr>
      </p:pic>
      <p:sp>
        <p:nvSpPr>
          <p:cNvPr id="2050" name="Lock"/>
          <p:cNvSpPr>
            <a:spLocks noEditPoints="1" noChangeArrowheads="1"/>
          </p:cNvSpPr>
          <p:nvPr/>
        </p:nvSpPr>
        <p:spPr bwMode="auto">
          <a:xfrm>
            <a:off x="7162800" y="2971800"/>
            <a:ext cx="609600" cy="533400"/>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ln>
            <a:headEnd/>
            <a:tailEnd/>
          </a:ln>
          <a:scene3d>
            <a:camera prst="orthographicFront">
              <a:rot lat="1800000" lon="1800000" rev="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r>
              <a:rPr lang="en-US" dirty="0" smtClean="0"/>
              <a:t>`</a:t>
            </a:r>
            <a:endParaRPr lang="en-US" dirty="0"/>
          </a:p>
        </p:txBody>
      </p:sp>
      <p:sp>
        <p:nvSpPr>
          <p:cNvPr id="7" name="Rounded Rectangle 6"/>
          <p:cNvSpPr/>
          <p:nvPr/>
        </p:nvSpPr>
        <p:spPr bwMode="auto">
          <a:xfrm>
            <a:off x="239025" y="860641"/>
            <a:ext cx="4513846" cy="5530110"/>
          </a:xfrm>
          <a:prstGeom prst="roundRect">
            <a:avLst>
              <a:gd name="adj" fmla="val 7558"/>
            </a:avLst>
          </a:prstGeom>
          <a:solidFill>
            <a:srgbClr val="003458"/>
          </a:soli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a:scene3d>
            <a:camera prst="orthographicFront"/>
            <a:lightRig rig="balanced" dir="t"/>
          </a:scene3d>
          <a:sp3d>
            <a:bevelT/>
          </a:sp3d>
        </p:spPr>
        <p:txBody>
          <a:bodyPr vert="horz" wrap="square" lIns="91436" tIns="45718" rIns="91436" bIns="45718" numCol="1" rtlCol="0" anchor="ctr" anchorCtr="0" compatLnSpc="1">
            <a:prstTxWarp prst="textNoShape">
              <a:avLst/>
            </a:prstTxWarp>
            <a:flatTx/>
          </a:bodyPr>
          <a:lstStyle/>
          <a:p>
            <a:r>
              <a:rPr lang="en-US" sz="2400" dirty="0" smtClean="0"/>
              <a:t>Reduce Risk</a:t>
            </a:r>
          </a:p>
          <a:p>
            <a:pPr lvl="1"/>
            <a:r>
              <a:rPr lang="en-US" sz="2400" dirty="0" smtClean="0"/>
              <a:t>No data stored on the local client</a:t>
            </a:r>
          </a:p>
          <a:p>
            <a:pPr lvl="1"/>
            <a:r>
              <a:rPr lang="en-US" sz="2400" dirty="0" smtClean="0"/>
              <a:t>Centrally control access to key data &amp; applications</a:t>
            </a:r>
          </a:p>
          <a:p>
            <a:r>
              <a:rPr lang="en-US" sz="2400" dirty="0" smtClean="0"/>
              <a:t>Compliance</a:t>
            </a:r>
          </a:p>
          <a:p>
            <a:pPr lvl="1"/>
            <a:r>
              <a:rPr lang="en-US" sz="2400" dirty="0" smtClean="0"/>
              <a:t>Easier compliance (US-HIPAA, US-SOX, Canada-PIPEDA, etc) </a:t>
            </a:r>
          </a:p>
          <a:p>
            <a:pPr lvl="1"/>
            <a:r>
              <a:rPr lang="en-US" sz="2400" dirty="0" smtClean="0"/>
              <a:t>Centralized usage logs and track activities</a:t>
            </a:r>
          </a:p>
          <a:p>
            <a:pPr lvl="1"/>
            <a:r>
              <a:rPr lang="en-US" sz="2400" dirty="0" smtClean="0"/>
              <a:t>Simplified application and data control</a:t>
            </a:r>
            <a:endParaRPr lang="en-US" dirty="0" smtClean="0">
              <a:solidFill>
                <a:srgbClr val="FFFFFF"/>
              </a:solidFill>
              <a:latin typeface="Arial"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867" y="246392"/>
            <a:ext cx="8266642" cy="498598"/>
          </a:xfrm>
        </p:spPr>
        <p:txBody>
          <a:bodyPr/>
          <a:lstStyle/>
          <a:p>
            <a:r>
              <a:rPr sz="3600" smtClean="0"/>
              <a:t>Terminal Services in Windows Server 2008</a:t>
            </a:r>
            <a:endParaRPr sz="3600"/>
          </a:p>
        </p:txBody>
      </p:sp>
      <p:sp>
        <p:nvSpPr>
          <p:cNvPr id="8" name="Content Placeholder 7"/>
          <p:cNvSpPr>
            <a:spLocks noGrp="1"/>
          </p:cNvSpPr>
          <p:nvPr>
            <p:ph idx="1"/>
          </p:nvPr>
        </p:nvSpPr>
        <p:spPr>
          <a:xfrm>
            <a:off x="381000" y="1315189"/>
            <a:ext cx="8382000" cy="1221873"/>
          </a:xfrm>
        </p:spPr>
        <p:txBody>
          <a:bodyPr/>
          <a:lstStyle/>
          <a:p>
            <a:pPr marL="282564" indent="-282564">
              <a:spcAft>
                <a:spcPts val="300"/>
              </a:spcAft>
              <a:buBlip>
                <a:blip r:embed="rId3"/>
              </a:buBlip>
            </a:pPr>
            <a:r>
              <a:rPr lang="en-US" sz="2400" dirty="0" smtClean="0">
                <a:solidFill>
                  <a:schemeClr val="accent3">
                    <a:lumMod val="20000"/>
                    <a:lumOff val="80000"/>
                  </a:schemeClr>
                </a:solidFill>
                <a:latin typeface="Arial" pitchFamily="34" charset="0"/>
                <a:cs typeface="Arial" pitchFamily="34" charset="0"/>
              </a:rPr>
              <a:t>Areas of focus with Windows Server 2008 – TS</a:t>
            </a:r>
          </a:p>
          <a:p>
            <a:pPr marL="282564" indent="-282564">
              <a:spcAft>
                <a:spcPts val="300"/>
              </a:spcAft>
              <a:buBlip>
                <a:blip r:embed="rId3"/>
              </a:buBlip>
            </a:pPr>
            <a:r>
              <a:rPr lang="en-US" sz="2400" dirty="0" smtClean="0">
                <a:solidFill>
                  <a:srgbClr val="F8F8F8"/>
                </a:solidFill>
              </a:rPr>
              <a:t>Improving the platform &amp; enabling partner value add</a:t>
            </a:r>
          </a:p>
          <a:p>
            <a:pPr marL="282564" indent="-282564">
              <a:spcAft>
                <a:spcPts val="300"/>
              </a:spcAft>
              <a:buBlip>
                <a:blip r:embed="rId3"/>
              </a:buBlip>
            </a:pPr>
            <a:r>
              <a:rPr lang="en-US" sz="2400" dirty="0" smtClean="0">
                <a:solidFill>
                  <a:srgbClr val="F8F8F8"/>
                </a:solidFill>
              </a:rPr>
              <a:t>Introducing Presentation Virtualization to new customers</a:t>
            </a:r>
          </a:p>
        </p:txBody>
      </p:sp>
      <p:graphicFrame>
        <p:nvGraphicFramePr>
          <p:cNvPr id="11" name="Content Placeholder 3"/>
          <p:cNvGraphicFramePr>
            <a:graphicFrameLocks/>
          </p:cNvGraphicFramePr>
          <p:nvPr/>
        </p:nvGraphicFramePr>
        <p:xfrm>
          <a:off x="228600" y="3048000"/>
          <a:ext cx="8686800" cy="3581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srcRect/>
          <a:stretch>
            <a:fillRect/>
          </a:stretch>
        </p:blipFill>
        <p:spPr bwMode="auto">
          <a:xfrm>
            <a:off x="3728340" y="1414463"/>
            <a:ext cx="4818780" cy="3710610"/>
          </a:xfrm>
          <a:prstGeom prst="rect">
            <a:avLst/>
          </a:prstGeom>
          <a:noFill/>
          <a:ln w="9525">
            <a:noFill/>
            <a:miter lim="800000"/>
            <a:headEnd/>
            <a:tailEnd/>
          </a:ln>
          <a:effectLst/>
        </p:spPr>
      </p:pic>
      <p:sp>
        <p:nvSpPr>
          <p:cNvPr id="21" name="TextBox 20"/>
          <p:cNvSpPr txBox="1"/>
          <p:nvPr/>
        </p:nvSpPr>
        <p:spPr>
          <a:xfrm>
            <a:off x="449234" y="1451062"/>
            <a:ext cx="3009418" cy="1477323"/>
          </a:xfrm>
          <a:prstGeom prst="rect">
            <a:avLst/>
          </a:prstGeom>
        </p:spPr>
        <p:style>
          <a:lnRef idx="0">
            <a:schemeClr val="accent5"/>
          </a:lnRef>
          <a:fillRef idx="3">
            <a:schemeClr val="accent5"/>
          </a:fillRef>
          <a:effectRef idx="3">
            <a:schemeClr val="accent5"/>
          </a:effectRef>
          <a:fontRef idx="minor">
            <a:schemeClr val="lt1"/>
          </a:fontRef>
        </p:style>
        <p:txBody>
          <a:bodyPr wrap="square" lIns="91436" tIns="45718" rIns="91436" bIns="45718" rtlCol="0">
            <a:spAutoFit/>
          </a:bodyPr>
          <a:lstStyle/>
          <a:p>
            <a:r>
              <a:rPr lang="en-US" dirty="0" smtClean="0">
                <a:solidFill>
                  <a:schemeClr val="bg2"/>
                </a:solidFill>
                <a:latin typeface="+mn-lt"/>
              </a:rPr>
              <a:t>RemoteApp manager</a:t>
            </a:r>
          </a:p>
          <a:p>
            <a:pPr marL="230188" indent="-230188">
              <a:buBlip>
                <a:blip r:embed="rId4"/>
              </a:buBlip>
            </a:pPr>
            <a:r>
              <a:rPr lang="en-US" b="0" dirty="0" smtClean="0">
                <a:solidFill>
                  <a:schemeClr val="bg2"/>
                </a:solidFill>
                <a:latin typeface="+mn-lt"/>
              </a:rPr>
              <a:t>Define program settings</a:t>
            </a:r>
          </a:p>
          <a:p>
            <a:pPr marL="230188" indent="-230188">
              <a:buBlip>
                <a:blip r:embed="rId4"/>
              </a:buBlip>
            </a:pPr>
            <a:r>
              <a:rPr lang="en-US" b="0" dirty="0" smtClean="0">
                <a:solidFill>
                  <a:schemeClr val="bg2"/>
                </a:solidFill>
                <a:latin typeface="+mn-lt"/>
              </a:rPr>
              <a:t>Make programs available via TS Web Access</a:t>
            </a:r>
          </a:p>
          <a:p>
            <a:pPr marL="230188" indent="-230188">
              <a:buBlip>
                <a:blip r:embed="rId4"/>
              </a:buBlip>
            </a:pPr>
            <a:r>
              <a:rPr lang="en-US" b="0" dirty="0" smtClean="0">
                <a:solidFill>
                  <a:schemeClr val="bg2"/>
                </a:solidFill>
                <a:latin typeface="+mn-lt"/>
              </a:rPr>
              <a:t>Create MSI or RDP files</a:t>
            </a:r>
            <a:endParaRPr lang="en-US" b="0" dirty="0">
              <a:solidFill>
                <a:schemeClr val="bg2"/>
              </a:solidFill>
              <a:latin typeface="+mn-lt"/>
            </a:endParaRPr>
          </a:p>
        </p:txBody>
      </p:sp>
      <p:pic>
        <p:nvPicPr>
          <p:cNvPr id="929817" name="Rectangle 929816"/>
          <p:cNvPicPr>
            <a:picLocks noChangeArrowheads="1"/>
          </p:cNvPicPr>
          <p:nvPr/>
        </p:nvPicPr>
        <p:blipFill>
          <a:blip r:embed="rId5"/>
          <a:srcRect l="-64008"/>
          <a:stretch>
            <a:fillRect/>
          </a:stretch>
        </p:blipFill>
        <p:spPr bwMode="auto">
          <a:xfrm rot="16200000">
            <a:off x="2682668" y="4800408"/>
            <a:ext cx="325599" cy="2573400"/>
          </a:xfrm>
          <a:prstGeom prst="rect">
            <a:avLst/>
          </a:prstGeom>
          <a:noFill/>
          <a:ln w="9525">
            <a:noFill/>
            <a:miter lim="800000"/>
            <a:headEnd/>
            <a:tailEnd/>
          </a:ln>
        </p:spPr>
      </p:pic>
      <p:sp>
        <p:nvSpPr>
          <p:cNvPr id="133122" name="Rectangle 5"/>
          <p:cNvSpPr>
            <a:spLocks noChangeArrowheads="1"/>
          </p:cNvSpPr>
          <p:nvPr/>
        </p:nvSpPr>
        <p:spPr bwMode="auto">
          <a:xfrm>
            <a:off x="38100" y="73025"/>
            <a:ext cx="9105900" cy="1244600"/>
          </a:xfrm>
          <a:prstGeom prst="rect">
            <a:avLst/>
          </a:prstGeom>
          <a:noFill/>
          <a:ln w="9525">
            <a:noFill/>
            <a:miter lim="800000"/>
            <a:headEnd/>
            <a:tailEnd/>
          </a:ln>
        </p:spPr>
        <p:txBody>
          <a:bodyPr lIns="91436" tIns="45718" rIns="91436" bIns="45718" anchor="ctr"/>
          <a:lstStyle/>
          <a:p>
            <a:pPr eaLnBrk="1" hangingPunct="1">
              <a:lnSpc>
                <a:spcPct val="100000"/>
              </a:lnSpc>
              <a:spcBef>
                <a:spcPct val="0"/>
              </a:spcBef>
              <a:buFontTx/>
              <a:buNone/>
            </a:pPr>
            <a:endParaRPr lang="en-GB" sz="3600" dirty="0">
              <a:solidFill>
                <a:srgbClr val="FFFF99"/>
              </a:solidFill>
            </a:endParaRPr>
          </a:p>
        </p:txBody>
      </p:sp>
      <p:sp>
        <p:nvSpPr>
          <p:cNvPr id="537611" name="Rectangle 11"/>
          <p:cNvSpPr>
            <a:spLocks noGrp="1" noChangeArrowheads="1"/>
          </p:cNvSpPr>
          <p:nvPr>
            <p:ph type="title"/>
          </p:nvPr>
        </p:nvSpPr>
        <p:spPr/>
        <p:txBody>
          <a:bodyPr/>
          <a:lstStyle/>
          <a:p>
            <a:r>
              <a:rPr lang="en-US" smtClean="0"/>
              <a:t>TS RemoteApp Overview</a:t>
            </a:r>
          </a:p>
        </p:txBody>
      </p:sp>
      <p:sp>
        <p:nvSpPr>
          <p:cNvPr id="133127" name="TextBox 570403"/>
          <p:cNvSpPr txBox="1">
            <a:spLocks noChangeArrowheads="1"/>
          </p:cNvSpPr>
          <p:nvPr/>
        </p:nvSpPr>
        <p:spPr bwMode="auto">
          <a:xfrm>
            <a:off x="4735076" y="6130371"/>
            <a:ext cx="2199124" cy="338550"/>
          </a:xfrm>
          <a:prstGeom prst="rect">
            <a:avLst/>
          </a:prstGeom>
          <a:noFill/>
          <a:ln w="9525">
            <a:noFill/>
            <a:miter lim="800000"/>
            <a:headEnd/>
            <a:tailEnd/>
          </a:ln>
        </p:spPr>
        <p:txBody>
          <a:bodyPr wrap="square" lIns="91436" tIns="45718" rIns="91436" bIns="45718">
            <a:spAutoFit/>
          </a:bodyPr>
          <a:lstStyle/>
          <a:p>
            <a:pPr marL="117470" indent="-117470"/>
            <a:r>
              <a:rPr lang="en-US" sz="1600" b="1" dirty="0">
                <a:solidFill>
                  <a:schemeClr val="accent1"/>
                </a:solidFill>
                <a:latin typeface="+mn-lt"/>
              </a:rPr>
              <a:t>Terminal </a:t>
            </a:r>
            <a:r>
              <a:rPr lang="en-US" sz="1600" b="1" dirty="0" smtClean="0">
                <a:solidFill>
                  <a:schemeClr val="accent1"/>
                </a:solidFill>
                <a:latin typeface="+mn-lt"/>
              </a:rPr>
              <a:t>Server</a:t>
            </a:r>
          </a:p>
        </p:txBody>
      </p:sp>
      <p:sp>
        <p:nvSpPr>
          <p:cNvPr id="20" name="TextBox 19"/>
          <p:cNvSpPr txBox="1"/>
          <p:nvPr/>
        </p:nvSpPr>
        <p:spPr>
          <a:xfrm>
            <a:off x="449234" y="1451062"/>
            <a:ext cx="3009418" cy="923326"/>
          </a:xfrm>
          <a:prstGeom prst="rect">
            <a:avLst/>
          </a:prstGeom>
          <a:noFill/>
          <a:effectLst/>
        </p:spPr>
        <p:txBody>
          <a:bodyPr wrap="square" lIns="91436" tIns="45718" rIns="91436" bIns="45718" rtlCol="0">
            <a:spAutoFit/>
          </a:bodyPr>
          <a:lstStyle/>
          <a:p>
            <a:pPr algn="l">
              <a:lnSpc>
                <a:spcPct val="100000"/>
              </a:lnSpc>
            </a:pPr>
            <a:r>
              <a:rPr lang="en-US" dirty="0" smtClean="0">
                <a:solidFill>
                  <a:schemeClr val="bg2"/>
                </a:solidFill>
                <a:latin typeface="+mn-lt"/>
              </a:rPr>
              <a:t>Requires:</a:t>
            </a:r>
          </a:p>
          <a:p>
            <a:pPr algn="l">
              <a:lnSpc>
                <a:spcPct val="100000"/>
              </a:lnSpc>
            </a:pPr>
            <a:r>
              <a:rPr lang="en-US" b="0" dirty="0" smtClean="0">
                <a:solidFill>
                  <a:schemeClr val="bg2"/>
                </a:solidFill>
                <a:latin typeface="+mn-lt"/>
              </a:rPr>
              <a:t>Vista SP1 or XP SP3 RDC client (mstsc.exe)</a:t>
            </a:r>
          </a:p>
        </p:txBody>
      </p:sp>
      <p:pic>
        <p:nvPicPr>
          <p:cNvPr id="26" name="Picture 4" descr="C:\Users\Administrator\Desktop\Specs to Update\PNGs\Server.png"/>
          <p:cNvPicPr>
            <a:picLocks noChangeAspect="1" noChangeArrowheads="1"/>
          </p:cNvPicPr>
          <p:nvPr/>
        </p:nvPicPr>
        <p:blipFill>
          <a:blip r:embed="rId6"/>
          <a:srcRect/>
          <a:stretch>
            <a:fillRect/>
          </a:stretch>
        </p:blipFill>
        <p:spPr bwMode="auto">
          <a:xfrm>
            <a:off x="4133352" y="5608320"/>
            <a:ext cx="757700" cy="1036853"/>
          </a:xfrm>
          <a:prstGeom prst="rect">
            <a:avLst/>
          </a:prstGeom>
          <a:noFill/>
          <a:effectLst>
            <a:outerShdw blurRad="50800" dist="38100" dir="2700000" algn="tl" rotWithShape="0">
              <a:prstClr val="black">
                <a:alpha val="40000"/>
              </a:prstClr>
            </a:outerShdw>
          </a:effectLst>
        </p:spPr>
      </p:pic>
      <p:grpSp>
        <p:nvGrpSpPr>
          <p:cNvPr id="2" name="Group 29"/>
          <p:cNvGrpSpPr/>
          <p:nvPr/>
        </p:nvGrpSpPr>
        <p:grpSpPr>
          <a:xfrm>
            <a:off x="251012" y="5444188"/>
            <a:ext cx="1592458" cy="1117977"/>
            <a:chOff x="725413" y="5740023"/>
            <a:chExt cx="1592458" cy="1117977"/>
          </a:xfrm>
        </p:grpSpPr>
        <p:pic>
          <p:nvPicPr>
            <p:cNvPr id="25" name="Picture 5" descr="C:\Users\Administrator\Desktop\Specs to Update\PNGs\Mobility.png"/>
            <p:cNvPicPr>
              <a:picLocks noChangeAspect="1" noChangeArrowheads="1"/>
            </p:cNvPicPr>
            <p:nvPr/>
          </p:nvPicPr>
          <p:blipFill>
            <a:blip r:embed="rId7"/>
            <a:srcRect/>
            <a:stretch>
              <a:fillRect/>
            </a:stretch>
          </p:blipFill>
          <p:spPr bwMode="auto">
            <a:xfrm>
              <a:off x="1271700" y="5827122"/>
              <a:ext cx="1046171" cy="914337"/>
            </a:xfrm>
            <a:prstGeom prst="rect">
              <a:avLst/>
            </a:prstGeom>
            <a:noFill/>
            <a:effectLst>
              <a:outerShdw blurRad="50800" dist="38100" dir="2700000" algn="tl" rotWithShape="0">
                <a:prstClr val="black">
                  <a:alpha val="40000"/>
                </a:prstClr>
              </a:outerShdw>
            </a:effectLst>
          </p:spPr>
        </p:pic>
        <p:pic>
          <p:nvPicPr>
            <p:cNvPr id="24" name="Picture 4" descr="D:\Aeshen\TechNet 2006\12-December\Msft-longhorn-papers\TDM Deck\Windows Illustration Icons\Male User.png"/>
            <p:cNvPicPr>
              <a:picLocks noChangeAspect="1" noChangeArrowheads="1"/>
            </p:cNvPicPr>
            <p:nvPr/>
          </p:nvPicPr>
          <p:blipFill>
            <a:blip r:embed="rId8"/>
            <a:srcRect/>
            <a:stretch>
              <a:fillRect/>
            </a:stretch>
          </p:blipFill>
          <p:spPr bwMode="auto">
            <a:xfrm flipH="1">
              <a:off x="725413" y="5740023"/>
              <a:ext cx="1082132" cy="1117977"/>
            </a:xfrm>
            <a:prstGeom prst="rect">
              <a:avLst/>
            </a:prstGeom>
            <a:noFill/>
            <a:effectLst>
              <a:outerShdw blurRad="50800" dist="38100" dir="2700000" algn="tl" rotWithShape="0">
                <a:prstClr val="black">
                  <a:alpha val="40000"/>
                </a:prstClr>
              </a:outerShdw>
            </a:effectLst>
          </p:spPr>
        </p:pic>
      </p:grpSp>
      <p:grpSp>
        <p:nvGrpSpPr>
          <p:cNvPr id="3" name="Group 26"/>
          <p:cNvGrpSpPr/>
          <p:nvPr/>
        </p:nvGrpSpPr>
        <p:grpSpPr>
          <a:xfrm>
            <a:off x="486852" y="4343400"/>
            <a:ext cx="2236446" cy="1078342"/>
            <a:chOff x="228600" y="4572000"/>
            <a:chExt cx="2236446" cy="1078342"/>
          </a:xfrm>
        </p:grpSpPr>
        <p:sp>
          <p:nvSpPr>
            <p:cNvPr id="149510" name="Rounded Rectangle 149509"/>
            <p:cNvSpPr>
              <a:spLocks noChangeArrowheads="1"/>
            </p:cNvSpPr>
            <p:nvPr/>
          </p:nvSpPr>
          <p:spPr bwMode="auto">
            <a:xfrm>
              <a:off x="555284" y="4696255"/>
              <a:ext cx="1909762" cy="954087"/>
            </a:xfrm>
            <a:prstGeom prst="roundRect">
              <a:avLst>
                <a:gd name="adj" fmla="val 4167"/>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a:lstStyle/>
            <a:p>
              <a:pPr algn="ctr" eaLnBrk="1" hangingPunct="1">
                <a:lnSpc>
                  <a:spcPct val="100000"/>
                </a:lnSpc>
                <a:spcBef>
                  <a:spcPct val="0"/>
                </a:spcBef>
                <a:buFontTx/>
                <a:buNone/>
              </a:pPr>
              <a:r>
                <a:rPr lang="en-US" sz="1600" b="1" dirty="0" smtClean="0">
                  <a:latin typeface="+mn-lt"/>
                </a:rPr>
                <a:t>Requires:</a:t>
              </a:r>
              <a:br>
                <a:rPr lang="en-US" sz="1600" b="1" dirty="0" smtClean="0">
                  <a:latin typeface="+mn-lt"/>
                </a:rPr>
              </a:br>
              <a:r>
                <a:rPr lang="en-US" sz="1600" b="0" dirty="0" smtClean="0">
                  <a:latin typeface="+mn-lt"/>
                </a:rPr>
                <a:t>Remote </a:t>
              </a:r>
              <a:r>
                <a:rPr lang="en-US" sz="1600" b="0" dirty="0">
                  <a:latin typeface="+mn-lt"/>
                </a:rPr>
                <a:t>Desktop </a:t>
              </a:r>
              <a:r>
                <a:rPr lang="en-US" sz="1600" b="0" dirty="0" smtClean="0">
                  <a:latin typeface="+mn-lt"/>
                </a:rPr>
                <a:t>Connection client</a:t>
              </a:r>
              <a:endParaRPr lang="en-US" sz="1600" b="0" dirty="0">
                <a:latin typeface="+mn-lt"/>
              </a:endParaRPr>
            </a:p>
          </p:txBody>
        </p:sp>
        <p:pic>
          <p:nvPicPr>
            <p:cNvPr id="133139" name="Picture 19" descr="XP icon control panel"/>
            <p:cNvPicPr>
              <a:picLocks noChangeAspect="1" noChangeArrowheads="1"/>
            </p:cNvPicPr>
            <p:nvPr/>
          </p:nvPicPr>
          <p:blipFill>
            <a:blip r:embed="rId9" cstate="print"/>
            <a:srcRect/>
            <a:stretch>
              <a:fillRect/>
            </a:stretch>
          </p:blipFill>
          <p:spPr bwMode="auto">
            <a:xfrm>
              <a:off x="228600" y="4572000"/>
              <a:ext cx="685800" cy="690562"/>
            </a:xfrm>
            <a:prstGeom prst="rect">
              <a:avLst/>
            </a:prstGeom>
            <a:noFill/>
          </p:spPr>
        </p:pic>
      </p:grpSp>
      <p:sp>
        <p:nvSpPr>
          <p:cNvPr id="22" name="TextBox 21"/>
          <p:cNvSpPr txBox="1"/>
          <p:nvPr/>
        </p:nvSpPr>
        <p:spPr>
          <a:xfrm>
            <a:off x="3922058" y="2709863"/>
            <a:ext cx="2392582" cy="923326"/>
          </a:xfrm>
          <a:prstGeom prst="rect">
            <a:avLst/>
          </a:prstGeom>
          <a:noFill/>
          <a:effectLst/>
        </p:spPr>
        <p:txBody>
          <a:bodyPr wrap="square" lIns="91436" tIns="45718" rIns="91436" bIns="45718" rtlCol="0">
            <a:spAutoFit/>
          </a:bodyPr>
          <a:lstStyle/>
          <a:p>
            <a:pPr algn="l">
              <a:lnSpc>
                <a:spcPct val="100000"/>
              </a:lnSpc>
              <a:buFont typeface="Arial" pitchFamily="34" charset="0"/>
              <a:buChar char="•"/>
            </a:pPr>
            <a:endParaRPr lang="en-US" dirty="0" smtClean="0">
              <a:solidFill>
                <a:schemeClr val="bg1"/>
              </a:solidFill>
            </a:endParaRPr>
          </a:p>
          <a:p>
            <a:pPr algn="l">
              <a:lnSpc>
                <a:spcPct val="100000"/>
              </a:lnSpc>
              <a:buFont typeface="Arial" pitchFamily="34" charset="0"/>
              <a:buChar char="•"/>
            </a:pPr>
            <a:endParaRPr lang="en-US" dirty="0" smtClean="0">
              <a:solidFill>
                <a:schemeClr val="bg1"/>
              </a:solidFill>
            </a:endParaRPr>
          </a:p>
          <a:p>
            <a:pPr algn="l">
              <a:lnSpc>
                <a:spcPct val="100000"/>
              </a:lnSpc>
              <a:buFont typeface="Arial" pitchFamily="34" charset="0"/>
              <a:buChar char="•"/>
            </a:pPr>
            <a:endParaRPr lang="en-US" dirty="0">
              <a:solidFill>
                <a:schemeClr val="bg1"/>
              </a:solidFill>
            </a:endParaRPr>
          </a:p>
        </p:txBody>
      </p:sp>
      <p:sp>
        <p:nvSpPr>
          <p:cNvPr id="19" name="TextBox 18"/>
          <p:cNvSpPr txBox="1"/>
          <p:nvPr/>
        </p:nvSpPr>
        <p:spPr>
          <a:xfrm>
            <a:off x="449234" y="1451062"/>
            <a:ext cx="3009418" cy="1477323"/>
          </a:xfrm>
          <a:prstGeom prst="rect">
            <a:avLst/>
          </a:prstGeom>
        </p:spPr>
        <p:style>
          <a:lnRef idx="0">
            <a:schemeClr val="accent4"/>
          </a:lnRef>
          <a:fillRef idx="3">
            <a:schemeClr val="accent4"/>
          </a:fillRef>
          <a:effectRef idx="3">
            <a:schemeClr val="accent4"/>
          </a:effectRef>
          <a:fontRef idx="minor">
            <a:schemeClr val="lt1"/>
          </a:fontRef>
        </p:style>
        <p:txBody>
          <a:bodyPr wrap="square" lIns="91436" tIns="45718" rIns="91436" bIns="45718" rtlCol="0">
            <a:spAutoFit/>
          </a:bodyPr>
          <a:lstStyle/>
          <a:p>
            <a:pPr marL="230188" indent="-230188">
              <a:lnSpc>
                <a:spcPct val="100000"/>
              </a:lnSpc>
              <a:buBlip>
                <a:blip r:embed="rId4"/>
              </a:buBlip>
            </a:pPr>
            <a:r>
              <a:rPr lang="en-US" dirty="0" smtClean="0">
                <a:solidFill>
                  <a:schemeClr val="bg2"/>
                </a:solidFill>
                <a:latin typeface="+mn-lt"/>
              </a:rPr>
              <a:t>Applications launched from Web Page, RDP files or MSI shortcuts</a:t>
            </a:r>
          </a:p>
          <a:p>
            <a:pPr marL="230188" indent="-230188">
              <a:lnSpc>
                <a:spcPct val="100000"/>
              </a:lnSpc>
              <a:buBlip>
                <a:blip r:embed="rId4"/>
              </a:buBlip>
            </a:pPr>
            <a:r>
              <a:rPr lang="en-US" dirty="0" smtClean="0">
                <a:solidFill>
                  <a:schemeClr val="bg2"/>
                </a:solidFill>
                <a:latin typeface="+mn-lt"/>
              </a:rPr>
              <a:t>Programs look like they are running locally</a:t>
            </a:r>
            <a:endParaRPr lang="en-US" dirty="0">
              <a:solidFill>
                <a:schemeClr val="bg2"/>
              </a:solidFill>
              <a:latin typeface="+mn-lt"/>
            </a:endParaRPr>
          </a:p>
        </p:txBody>
      </p:sp>
      <p:pic>
        <p:nvPicPr>
          <p:cNvPr id="4098" name="Picture 2"/>
          <p:cNvPicPr>
            <a:picLocks noChangeAspect="1" noChangeArrowheads="1"/>
          </p:cNvPicPr>
          <p:nvPr/>
        </p:nvPicPr>
        <p:blipFill>
          <a:blip r:embed="rId10"/>
          <a:srcRect/>
          <a:stretch>
            <a:fillRect/>
          </a:stretch>
        </p:blipFill>
        <p:spPr bwMode="auto">
          <a:xfrm>
            <a:off x="3706090" y="1414463"/>
            <a:ext cx="4775887" cy="3544011"/>
          </a:xfrm>
          <a:prstGeom prst="rect">
            <a:avLst/>
          </a:prstGeom>
          <a:noFill/>
          <a:ln w="9525">
            <a:noFill/>
            <a:miter lim="800000"/>
            <a:headEnd/>
            <a:tailEnd/>
          </a:ln>
          <a:effectLst/>
        </p:spPr>
      </p:pic>
      <p:pic>
        <p:nvPicPr>
          <p:cNvPr id="112644" name="Picture 4" descr="D:\Aeshen\TechNet 2006\12-December\Msft-longhorn-papers\fodder\Remote Outlook.jpg"/>
          <p:cNvPicPr>
            <a:picLocks noChangeAspect="1" noChangeArrowheads="1"/>
          </p:cNvPicPr>
          <p:nvPr/>
        </p:nvPicPr>
        <p:blipFill>
          <a:blip r:embed="rId11" cstate="print"/>
          <a:srcRect/>
          <a:stretch>
            <a:fillRect/>
          </a:stretch>
        </p:blipFill>
        <p:spPr bwMode="auto">
          <a:xfrm>
            <a:off x="5435600" y="3624264"/>
            <a:ext cx="3251200" cy="2438400"/>
          </a:xfrm>
          <a:prstGeom prst="rect">
            <a:avLst/>
          </a:prstGeom>
          <a:noFill/>
          <a:ln>
            <a:solidFill>
              <a:schemeClr val="accent1"/>
            </a:solidFill>
          </a:ln>
          <a:effectLst>
            <a:outerShdw blurRad="50800" dist="38100" dir="2700000" sx="101000" sy="101000" algn="tl"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bg/>
                                          </p:spTgt>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1">
                                            <p:txEl>
                                              <p:pRg st="0" end="0"/>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1">
                                            <p:txEl>
                                              <p:pRg st="1" end="1"/>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1">
                                            <p:txEl>
                                              <p:pRg st="2" end="2"/>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1">
                                            <p:txEl>
                                              <p:pRg st="3" end="3"/>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xEl>
                                              <p:pRg st="3" end="3"/>
                                            </p:txEl>
                                          </p:spTgt>
                                        </p:tgtEl>
                                        <p:attrNameLst>
                                          <p:attrName>style.visibility</p:attrName>
                                        </p:attrNameLst>
                                      </p:cBhvr>
                                      <p:to>
                                        <p:strVal val="visible"/>
                                      </p:to>
                                    </p:set>
                                  </p:childTnLst>
                                </p:cTn>
                              </p:par>
                              <p:par>
                                <p:cTn id="25" presetID="12" presetClass="entr" presetSubtype="4" fill="hold" nodeType="withEffect">
                                  <p:stCondLst>
                                    <p:cond delay="0"/>
                                  </p:stCondLst>
                                  <p:childTnLst>
                                    <p:set>
                                      <p:cBhvr>
                                        <p:cTn id="26" dur="1" fill="hold">
                                          <p:stCondLst>
                                            <p:cond delay="0"/>
                                          </p:stCondLst>
                                        </p:cTn>
                                        <p:tgtEl>
                                          <p:spTgt spid="4099"/>
                                        </p:tgtEl>
                                        <p:attrNameLst>
                                          <p:attrName>style.visibility</p:attrName>
                                        </p:attrNameLst>
                                      </p:cBhvr>
                                      <p:to>
                                        <p:strVal val="visible"/>
                                      </p:to>
                                    </p:set>
                                    <p:animEffect transition="in" filter="slide(fromBottom)">
                                      <p:cBhvr>
                                        <p:cTn id="27" dur="500"/>
                                        <p:tgtEl>
                                          <p:spTgt spid="409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21">
                                            <p:txEl>
                                              <p:pRg st="0" end="0"/>
                                            </p:txEl>
                                          </p:spTgt>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21">
                                            <p:txEl>
                                              <p:pRg st="1" end="1"/>
                                            </p:txEl>
                                          </p:spTgt>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21">
                                            <p:txEl>
                                              <p:pRg st="2" end="2"/>
                                            </p:txEl>
                                          </p:spTgt>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21">
                                            <p:txEl>
                                              <p:pRg st="3" end="3"/>
                                            </p:txEl>
                                          </p:spTgt>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19">
                                            <p:txEl>
                                              <p:pRg st="0" end="0"/>
                                            </p:txEl>
                                          </p:spTgt>
                                        </p:tgtEl>
                                        <p:attrNameLst>
                                          <p:attrName>style.visibility</p:attrName>
                                        </p:attrNameLst>
                                      </p:cBhvr>
                                      <p:to>
                                        <p:strVal val="visible"/>
                                      </p:to>
                                    </p:set>
                                  </p:childTnLst>
                                </p:cTn>
                              </p:par>
                              <p:par>
                                <p:cTn id="40" presetID="12" presetClass="entr" presetSubtype="4" fill="hold" nodeType="withEffect">
                                  <p:stCondLst>
                                    <p:cond delay="0"/>
                                  </p:stCondLst>
                                  <p:childTnLst>
                                    <p:set>
                                      <p:cBhvr>
                                        <p:cTn id="41" dur="1" fill="hold">
                                          <p:stCondLst>
                                            <p:cond delay="0"/>
                                          </p:stCondLst>
                                        </p:cTn>
                                        <p:tgtEl>
                                          <p:spTgt spid="4098"/>
                                        </p:tgtEl>
                                        <p:attrNameLst>
                                          <p:attrName>style.visibility</p:attrName>
                                        </p:attrNameLst>
                                      </p:cBhvr>
                                      <p:to>
                                        <p:strVal val="visible"/>
                                      </p:to>
                                    </p:set>
                                    <p:animEffect transition="in" filter="slide(fromBottom)">
                                      <p:cBhvr>
                                        <p:cTn id="42" dur="500"/>
                                        <p:tgtEl>
                                          <p:spTgt spid="4098"/>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xEl>
                                              <p:pRg st="1" end="1"/>
                                            </p:txEl>
                                          </p:spTgt>
                                        </p:tgtEl>
                                        <p:attrNameLst>
                                          <p:attrName>style.visibility</p:attrName>
                                        </p:attrNameLst>
                                      </p:cBhvr>
                                      <p:to>
                                        <p:strVal val="visible"/>
                                      </p:to>
                                    </p:set>
                                  </p:childTnLst>
                                </p:cTn>
                              </p:par>
                              <p:par>
                                <p:cTn id="47" presetID="12" presetClass="entr" presetSubtype="4" fill="hold" nodeType="withEffect">
                                  <p:stCondLst>
                                    <p:cond delay="0"/>
                                  </p:stCondLst>
                                  <p:childTnLst>
                                    <p:set>
                                      <p:cBhvr>
                                        <p:cTn id="48" dur="1" fill="hold">
                                          <p:stCondLst>
                                            <p:cond delay="0"/>
                                          </p:stCondLst>
                                        </p:cTn>
                                        <p:tgtEl>
                                          <p:spTgt spid="112644"/>
                                        </p:tgtEl>
                                        <p:attrNameLst>
                                          <p:attrName>style.visibility</p:attrName>
                                        </p:attrNameLst>
                                      </p:cBhvr>
                                      <p:to>
                                        <p:strVal val="visible"/>
                                      </p:to>
                                    </p:set>
                                    <p:animEffect transition="in" filter="slide(fromBottom)">
                                      <p:cBhvr>
                                        <p:cTn id="49" dur="500"/>
                                        <p:tgtEl>
                                          <p:spTgt spid="112644"/>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0" nodeType="clickEffect">
                                  <p:stCondLst>
                                    <p:cond delay="0"/>
                                  </p:stCondLst>
                                  <p:childTnLst>
                                    <p:set>
                                      <p:cBhvr>
                                        <p:cTn id="53" dur="1" fill="hold">
                                          <p:stCondLst>
                                            <p:cond delay="0"/>
                                          </p:stCondLst>
                                        </p:cTn>
                                        <p:tgtEl>
                                          <p:spTgt spid="19">
                                            <p:txEl>
                                              <p:pRg st="0" end="0"/>
                                            </p:txEl>
                                          </p:spTgt>
                                        </p:tgtEl>
                                        <p:attrNameLst>
                                          <p:attrName>style.visibility</p:attrName>
                                        </p:attrNameLst>
                                      </p:cBhvr>
                                      <p:to>
                                        <p:strVal val="hidden"/>
                                      </p:to>
                                    </p:set>
                                  </p:childTnLst>
                                </p:cTn>
                              </p:par>
                              <p:par>
                                <p:cTn id="54" presetID="1" presetClass="exit" presetSubtype="0" fill="hold" grpId="0" nodeType="withEffect">
                                  <p:stCondLst>
                                    <p:cond delay="0"/>
                                  </p:stCondLst>
                                  <p:childTnLst>
                                    <p:set>
                                      <p:cBhvr>
                                        <p:cTn id="55" dur="1" fill="hold">
                                          <p:stCondLst>
                                            <p:cond delay="0"/>
                                          </p:stCondLst>
                                        </p:cTn>
                                        <p:tgtEl>
                                          <p:spTgt spid="19">
                                            <p:txEl>
                                              <p:pRg st="1" end="1"/>
                                            </p:txEl>
                                          </p:spTgt>
                                        </p:tgtEl>
                                        <p:attrNameLst>
                                          <p:attrName>style.visibility</p:attrName>
                                        </p:attrNameLst>
                                      </p:cBhvr>
                                      <p:to>
                                        <p:strVal val="hidden"/>
                                      </p:to>
                                    </p:set>
                                  </p:childTnLst>
                                </p:cTn>
                              </p:par>
                              <p:par>
                                <p:cTn id="56" presetID="1" presetClass="exit" presetSubtype="0" fill="hold" grpId="0" nodeType="withEffect">
                                  <p:stCondLst>
                                    <p:cond delay="0"/>
                                  </p:stCondLst>
                                  <p:childTnLst>
                                    <p:set>
                                      <p:cBhvr>
                                        <p:cTn id="57" dur="1" fill="hold">
                                          <p:stCondLst>
                                            <p:cond delay="0"/>
                                          </p:stCondLst>
                                        </p:cTn>
                                        <p:tgtEl>
                                          <p:spTgt spid="19">
                                            <p:bg/>
                                          </p:spTgt>
                                        </p:tgtEl>
                                        <p:attrNameLst>
                                          <p:attrName>style.visibility</p:attrName>
                                        </p:attrNameLst>
                                      </p:cBhvr>
                                      <p:to>
                                        <p:strVal val="hidden"/>
                                      </p:to>
                                    </p:set>
                                  </p:childTnLst>
                                </p:cTn>
                              </p:par>
                              <p:par>
                                <p:cTn id="58" presetID="1"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childTnLst>
                                </p:cTn>
                              </p:par>
                              <p:par>
                                <p:cTn id="60" presetID="16" presetClass="entr" presetSubtype="26"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barn(inHorizontal)">
                                      <p:cBhvr>
                                        <p:cTn id="6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allAtOnce" animBg="1"/>
      <p:bldP spid="20" grpId="0"/>
      <p:bldP spid="19"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p:cNvSpPr>
            <a:spLocks noChangeArrowheads="1"/>
          </p:cNvSpPr>
          <p:nvPr/>
        </p:nvSpPr>
        <p:spPr bwMode="auto">
          <a:xfrm>
            <a:off x="38100" y="73025"/>
            <a:ext cx="9105900" cy="1244600"/>
          </a:xfrm>
          <a:prstGeom prst="rect">
            <a:avLst/>
          </a:prstGeom>
          <a:noFill/>
          <a:ln w="9525">
            <a:noFill/>
            <a:miter lim="800000"/>
            <a:headEnd/>
            <a:tailEnd/>
          </a:ln>
        </p:spPr>
        <p:txBody>
          <a:bodyPr anchor="ctr"/>
          <a:lstStyle/>
          <a:p>
            <a:endParaRPr lang="en-GB" sz="3600" b="1">
              <a:solidFill>
                <a:srgbClr val="FFFF99"/>
              </a:solidFill>
            </a:endParaRPr>
          </a:p>
        </p:txBody>
      </p:sp>
      <p:sp>
        <p:nvSpPr>
          <p:cNvPr id="15366" name="Rectangle 11"/>
          <p:cNvSpPr>
            <a:spLocks noGrp="1" noChangeArrowheads="1"/>
          </p:cNvSpPr>
          <p:nvPr>
            <p:ph type="title"/>
          </p:nvPr>
        </p:nvSpPr>
        <p:spPr/>
        <p:txBody>
          <a:bodyPr/>
          <a:lstStyle/>
          <a:p>
            <a:r>
              <a:rPr lang="en-US" sz="4400" dirty="0" smtClean="0"/>
              <a:t>Terminal Services Gateway Overview</a:t>
            </a:r>
          </a:p>
        </p:txBody>
      </p:sp>
      <p:sp>
        <p:nvSpPr>
          <p:cNvPr id="6" name="Content Placeholder 5"/>
          <p:cNvSpPr>
            <a:spLocks noGrp="1"/>
          </p:cNvSpPr>
          <p:nvPr>
            <p:ph type="body" sz="quarter" idx="10"/>
          </p:nvPr>
        </p:nvSpPr>
        <p:spPr>
          <a:xfrm>
            <a:off x="381000" y="1411552"/>
            <a:ext cx="8382000" cy="1717393"/>
          </a:xfrm>
        </p:spPr>
        <p:txBody>
          <a:bodyPr/>
          <a:lstStyle/>
          <a:p>
            <a:pPr marL="285750" indent="-285750"/>
            <a:r>
              <a:rPr lang="en-US" sz="1800" dirty="0" smtClean="0"/>
              <a:t>Enables Terminal Services-based (RDP) connections without need for the broader capabilities of Virtual Private Network (VPN)</a:t>
            </a:r>
          </a:p>
          <a:p>
            <a:pPr marL="285750" indent="-285750"/>
            <a:r>
              <a:rPr lang="en-US" sz="1800" dirty="0" smtClean="0"/>
              <a:t>Requires Remote Desktop Connection 6.1</a:t>
            </a:r>
          </a:p>
          <a:p>
            <a:pPr marL="285750" indent="-285750"/>
            <a:r>
              <a:rPr lang="en-US" sz="1800" dirty="0" smtClean="0"/>
              <a:t>Requires Microsoft Network Policy Server</a:t>
            </a:r>
          </a:p>
          <a:p>
            <a:pPr marL="285750" indent="-285750"/>
            <a:r>
              <a:rPr lang="en-US" sz="1800" dirty="0" smtClean="0"/>
              <a:t>Optional NAP integration</a:t>
            </a:r>
          </a:p>
          <a:p>
            <a:pPr marL="285750" indent="-285750"/>
            <a:r>
              <a:rPr lang="en-US" sz="1800" dirty="0" smtClean="0"/>
              <a:t>Needs to be domain joined</a:t>
            </a:r>
            <a:endParaRPr lang="en-US" sz="1800" dirty="0"/>
          </a:p>
        </p:txBody>
      </p:sp>
      <p:grpSp>
        <p:nvGrpSpPr>
          <p:cNvPr id="2" name="Group 6"/>
          <p:cNvGrpSpPr/>
          <p:nvPr/>
        </p:nvGrpSpPr>
        <p:grpSpPr>
          <a:xfrm>
            <a:off x="228600" y="2971801"/>
            <a:ext cx="8534400" cy="3810000"/>
            <a:chOff x="134929" y="827777"/>
            <a:chExt cx="8785782" cy="4811021"/>
          </a:xfrm>
        </p:grpSpPr>
        <p:grpSp>
          <p:nvGrpSpPr>
            <p:cNvPr id="3" name="Group 73"/>
            <p:cNvGrpSpPr/>
            <p:nvPr/>
          </p:nvGrpSpPr>
          <p:grpSpPr>
            <a:xfrm>
              <a:off x="735013" y="2819402"/>
              <a:ext cx="1521618" cy="2819396"/>
              <a:chOff x="735013" y="2819402"/>
              <a:chExt cx="1521618" cy="2819396"/>
            </a:xfrm>
          </p:grpSpPr>
          <p:pic>
            <p:nvPicPr>
              <p:cNvPr id="58" name="Picture 7" descr="C:\Program Files\Microsoft Resource DVD Artwork\DVD_ART\Artwork_Imagery\Shapes and Graphics\fans - gradient\weird swoosh.png"/>
              <p:cNvPicPr>
                <a:picLocks noChangeAspect="1" noChangeArrowheads="1"/>
              </p:cNvPicPr>
              <p:nvPr/>
            </p:nvPicPr>
            <p:blipFill>
              <a:blip r:embed="rId3" cstate="print">
                <a:duotone>
                  <a:schemeClr val="accent5">
                    <a:shade val="45000"/>
                    <a:satMod val="135000"/>
                  </a:schemeClr>
                  <a:prstClr val="white"/>
                </a:duotone>
                <a:lum bright="-10000"/>
              </a:blip>
              <a:srcRect/>
              <a:stretch>
                <a:fillRect/>
              </a:stretch>
            </p:blipFill>
            <p:spPr bwMode="auto">
              <a:xfrm rot="16200000">
                <a:off x="657623" y="4101306"/>
                <a:ext cx="1676398" cy="1398586"/>
              </a:xfrm>
              <a:prstGeom prst="rect">
                <a:avLst/>
              </a:prstGeom>
              <a:noFill/>
            </p:spPr>
          </p:pic>
          <p:pic>
            <p:nvPicPr>
              <p:cNvPr id="59" name="Picture 9" descr="C:\Program Files\Microsoft Resource DVD Artwork\DVD_ART\Artwork_Imagery\Shapes and Graphics\fans - gradient\green fade shape.png"/>
              <p:cNvPicPr>
                <a:picLocks noChangeAspect="1" noChangeArrowheads="1"/>
              </p:cNvPicPr>
              <p:nvPr/>
            </p:nvPicPr>
            <p:blipFill>
              <a:blip r:embed="rId4">
                <a:duotone>
                  <a:schemeClr val="accent5">
                    <a:shade val="45000"/>
                    <a:satMod val="135000"/>
                  </a:schemeClr>
                  <a:prstClr val="white"/>
                </a:duotone>
                <a:lum bright="-30000" contrast="40000"/>
              </a:blip>
              <a:srcRect/>
              <a:stretch>
                <a:fillRect/>
              </a:stretch>
            </p:blipFill>
            <p:spPr bwMode="auto">
              <a:xfrm flipH="1">
                <a:off x="735013" y="3543301"/>
                <a:ext cx="1521618" cy="1371599"/>
              </a:xfrm>
              <a:prstGeom prst="rect">
                <a:avLst/>
              </a:prstGeom>
              <a:noFill/>
            </p:spPr>
          </p:pic>
          <p:pic>
            <p:nvPicPr>
              <p:cNvPr id="60" name="Picture 7" descr="C:\Program Files\Microsoft Resource DVD Artwork\DVD_ART\Artwork_Imagery\Shapes and Graphics\fans - gradient\weird swoosh.png"/>
              <p:cNvPicPr>
                <a:picLocks noChangeAspect="1" noChangeArrowheads="1"/>
              </p:cNvPicPr>
              <p:nvPr/>
            </p:nvPicPr>
            <p:blipFill>
              <a:blip r:embed="rId3" cstate="print">
                <a:duotone>
                  <a:schemeClr val="accent5">
                    <a:shade val="45000"/>
                    <a:satMod val="135000"/>
                  </a:schemeClr>
                  <a:prstClr val="white"/>
                </a:duotone>
                <a:lum bright="-10000"/>
              </a:blip>
              <a:srcRect/>
              <a:stretch>
                <a:fillRect/>
              </a:stretch>
            </p:blipFill>
            <p:spPr bwMode="auto">
              <a:xfrm rot="5400000" flipV="1">
                <a:off x="657623" y="2958308"/>
                <a:ext cx="1676398" cy="1398586"/>
              </a:xfrm>
              <a:prstGeom prst="rect">
                <a:avLst/>
              </a:prstGeom>
              <a:noFill/>
            </p:spPr>
          </p:pic>
        </p:grpSp>
        <p:pic>
          <p:nvPicPr>
            <p:cNvPr id="9" name="Picture 31" descr="C:\Program Files\Microsoft Resource DVD Artwork\DVD_ART\Artwork_Imagery\Shapes and Graphics\Arrows - arrow\Curved\Salmon arrow with edges .png"/>
            <p:cNvPicPr>
              <a:picLocks noChangeAspect="1" noChangeArrowheads="1"/>
            </p:cNvPicPr>
            <p:nvPr/>
          </p:nvPicPr>
          <p:blipFill>
            <a:blip r:embed="rId5" cstate="print"/>
            <a:srcRect/>
            <a:stretch>
              <a:fillRect/>
            </a:stretch>
          </p:blipFill>
          <p:spPr bwMode="auto">
            <a:xfrm rot="20671044">
              <a:off x="2733131" y="3455773"/>
              <a:ext cx="1164166" cy="833855"/>
            </a:xfrm>
            <a:prstGeom prst="rect">
              <a:avLst/>
            </a:prstGeom>
            <a:noFill/>
          </p:spPr>
        </p:pic>
        <p:pic>
          <p:nvPicPr>
            <p:cNvPr id="10" name="Picture 12" descr="C:\Program Files\Microsoft Resource DVD Artwork\DVD_ART\Artwork_Imagery\Shapes and Graphics\circular shapes\3d Disc shapes\blue disc M.png"/>
            <p:cNvPicPr>
              <a:picLocks noChangeAspect="1" noChangeArrowheads="1"/>
            </p:cNvPicPr>
            <p:nvPr/>
          </p:nvPicPr>
          <p:blipFill>
            <a:blip r:embed="rId6"/>
            <a:srcRect/>
            <a:stretch>
              <a:fillRect/>
            </a:stretch>
          </p:blipFill>
          <p:spPr bwMode="auto">
            <a:xfrm>
              <a:off x="3655232" y="3565801"/>
              <a:ext cx="3524249" cy="1322287"/>
            </a:xfrm>
            <a:prstGeom prst="rect">
              <a:avLst/>
            </a:prstGeom>
            <a:noFill/>
          </p:spPr>
        </p:pic>
        <p:pic>
          <p:nvPicPr>
            <p:cNvPr id="11" name="Picture 4" descr="C:\Program Files\Microsoft Resource DVD Artwork\DVD_ART\Artwork_Imagery\HARDWARE_IMAGERY\Illustration - Misc Hardware\Windows Security\Security firewall.png"/>
            <p:cNvPicPr>
              <a:picLocks noChangeArrowheads="1"/>
            </p:cNvPicPr>
            <p:nvPr/>
          </p:nvPicPr>
          <p:blipFill>
            <a:blip r:embed="rId7"/>
            <a:srcRect/>
            <a:stretch>
              <a:fillRect/>
            </a:stretch>
          </p:blipFill>
          <p:spPr bwMode="auto">
            <a:xfrm flipH="1">
              <a:off x="5779913" y="3108690"/>
              <a:ext cx="962446" cy="1130753"/>
            </a:xfrm>
            <a:prstGeom prst="rect">
              <a:avLst/>
            </a:prstGeom>
            <a:noFill/>
          </p:spPr>
        </p:pic>
        <p:pic>
          <p:nvPicPr>
            <p:cNvPr id="12" name="Picture 4" descr="C:\Program Files\Microsoft Resource DVD Artwork\DVD_ART\Artwork_Imagery\HARDWARE_IMAGERY\Illustration - Misc Hardware\Windows Security\Security firewall.png"/>
            <p:cNvPicPr>
              <a:picLocks noChangeArrowheads="1"/>
            </p:cNvPicPr>
            <p:nvPr/>
          </p:nvPicPr>
          <p:blipFill>
            <a:blip r:embed="rId8" cstate="print"/>
            <a:srcRect/>
            <a:stretch>
              <a:fillRect/>
            </a:stretch>
          </p:blipFill>
          <p:spPr bwMode="auto">
            <a:xfrm flipH="1">
              <a:off x="3843684" y="3512457"/>
              <a:ext cx="643384" cy="755894"/>
            </a:xfrm>
            <a:prstGeom prst="rect">
              <a:avLst/>
            </a:prstGeom>
            <a:noFill/>
          </p:spPr>
        </p:pic>
        <p:pic>
          <p:nvPicPr>
            <p:cNvPr id="13" name="Picture 5" descr="C:\Program Files\Microsoft Resource DVD Artwork\DVD_ART\Artwork_Imagery\HARDWARE_IMAGERY\Illustration - Misc Hardware\XML Icons\Server.png"/>
            <p:cNvPicPr>
              <a:picLocks noChangeAspect="1" noChangeArrowheads="1"/>
            </p:cNvPicPr>
            <p:nvPr/>
          </p:nvPicPr>
          <p:blipFill>
            <a:blip r:embed="rId9" cstate="print"/>
            <a:srcRect/>
            <a:stretch>
              <a:fillRect/>
            </a:stretch>
          </p:blipFill>
          <p:spPr bwMode="auto">
            <a:xfrm>
              <a:off x="4681404" y="3425372"/>
              <a:ext cx="661775" cy="976173"/>
            </a:xfrm>
            <a:prstGeom prst="rect">
              <a:avLst/>
            </a:prstGeom>
            <a:noFill/>
          </p:spPr>
        </p:pic>
        <p:grpSp>
          <p:nvGrpSpPr>
            <p:cNvPr id="4" name="Group 62"/>
            <p:cNvGrpSpPr/>
            <p:nvPr/>
          </p:nvGrpSpPr>
          <p:grpSpPr>
            <a:xfrm>
              <a:off x="4989035" y="3874554"/>
              <a:ext cx="425743" cy="535128"/>
              <a:chOff x="4989035" y="3874554"/>
              <a:chExt cx="425743" cy="535128"/>
            </a:xfrm>
          </p:grpSpPr>
          <p:pic>
            <p:nvPicPr>
              <p:cNvPr id="56" name="Picture 6" descr="C:\Program Files\Microsoft Resource DVD Artwork\DVD_ART\Artwork_Imagery\HARDWARE_IMAGERY\Illustration - Misc Hardware\Windows Security\Security shield windows.png"/>
              <p:cNvPicPr>
                <a:picLocks noChangeAspect="1" noChangeArrowheads="1"/>
              </p:cNvPicPr>
              <p:nvPr/>
            </p:nvPicPr>
            <p:blipFill>
              <a:blip r:embed="rId10" cstate="print"/>
              <a:srcRect/>
              <a:stretch>
                <a:fillRect/>
              </a:stretch>
            </p:blipFill>
            <p:spPr bwMode="auto">
              <a:xfrm>
                <a:off x="4989035" y="3874554"/>
                <a:ext cx="425743" cy="535128"/>
              </a:xfrm>
              <a:prstGeom prst="rect">
                <a:avLst/>
              </a:prstGeom>
              <a:noFill/>
            </p:spPr>
          </p:pic>
          <p:pic>
            <p:nvPicPr>
              <p:cNvPr id="57" name="Picture 7" descr="C:\Program Files\Microsoft Resource DVD Artwork\DVD_ART\Artwork_Imagery\HARDWARE_IMAGERY\Illustration - Misc Hardware\Windows Vista Illustration Icons\Complete.png"/>
              <p:cNvPicPr>
                <a:picLocks noChangeAspect="1" noChangeArrowheads="1"/>
              </p:cNvPicPr>
              <p:nvPr/>
            </p:nvPicPr>
            <p:blipFill>
              <a:blip r:embed="rId11" cstate="print"/>
              <a:srcRect/>
              <a:stretch>
                <a:fillRect/>
              </a:stretch>
            </p:blipFill>
            <p:spPr bwMode="auto">
              <a:xfrm>
                <a:off x="5094962" y="4035174"/>
                <a:ext cx="213889" cy="213889"/>
              </a:xfrm>
              <a:prstGeom prst="rect">
                <a:avLst/>
              </a:prstGeom>
              <a:noFill/>
            </p:spPr>
          </p:pic>
        </p:grpSp>
        <p:sp>
          <p:nvSpPr>
            <p:cNvPr id="15" name="TextBox 14"/>
            <p:cNvSpPr txBox="1"/>
            <p:nvPr/>
          </p:nvSpPr>
          <p:spPr>
            <a:xfrm>
              <a:off x="4965147" y="4472012"/>
              <a:ext cx="968343" cy="310912"/>
            </a:xfrm>
            <a:prstGeom prst="rect">
              <a:avLst/>
            </a:prstGeom>
            <a:noFill/>
          </p:spPr>
          <p:txBody>
            <a:bodyPr wrap="square" rtlCol="0">
              <a:spAutoFit/>
            </a:bodyPr>
            <a:lstStyle/>
            <a:p>
              <a:pPr algn="ctr"/>
              <a:r>
                <a:rPr lang="en-US" sz="1000" b="1" dirty="0" smtClean="0">
                  <a:solidFill>
                    <a:schemeClr val="bg1"/>
                  </a:solidFill>
                  <a:latin typeface="+mn-lt"/>
                </a:rPr>
                <a:t>DMZ</a:t>
              </a:r>
              <a:endParaRPr lang="en-US" sz="1000" b="1" dirty="0">
                <a:solidFill>
                  <a:schemeClr val="bg1"/>
                </a:solidFill>
                <a:latin typeface="+mn-lt"/>
              </a:endParaRPr>
            </a:p>
          </p:txBody>
        </p:sp>
        <p:sp>
          <p:nvSpPr>
            <p:cNvPr id="16" name="TextBox 15"/>
            <p:cNvSpPr txBox="1"/>
            <p:nvPr/>
          </p:nvSpPr>
          <p:spPr>
            <a:xfrm>
              <a:off x="3657601" y="3124200"/>
              <a:ext cx="703271" cy="427504"/>
            </a:xfrm>
            <a:prstGeom prst="rect">
              <a:avLst/>
            </a:prstGeom>
          </p:spPr>
          <p:txBody>
            <a:bodyPr wrap="square" rtlCol="0">
              <a:spAutoFit/>
            </a:bodyPr>
            <a:lstStyle/>
            <a:p>
              <a:pPr algn="ctr"/>
              <a:r>
                <a:rPr lang="en-US" sz="800" b="1" dirty="0" smtClean="0">
                  <a:solidFill>
                    <a:schemeClr val="bg1"/>
                  </a:solidFill>
                  <a:latin typeface="+mn-lt"/>
                </a:rPr>
                <a:t>External </a:t>
              </a:r>
            </a:p>
            <a:p>
              <a:pPr algn="ctr"/>
              <a:r>
                <a:rPr lang="en-US" sz="800" b="1" dirty="0" smtClean="0">
                  <a:solidFill>
                    <a:schemeClr val="bg1"/>
                  </a:solidFill>
                  <a:latin typeface="+mn-lt"/>
                </a:rPr>
                <a:t>Firewall</a:t>
              </a:r>
            </a:p>
          </p:txBody>
        </p:sp>
        <p:sp>
          <p:nvSpPr>
            <p:cNvPr id="17" name="TextBox 16"/>
            <p:cNvSpPr txBox="1"/>
            <p:nvPr/>
          </p:nvSpPr>
          <p:spPr>
            <a:xfrm>
              <a:off x="5973863" y="2835073"/>
              <a:ext cx="1061155" cy="427504"/>
            </a:xfrm>
            <a:prstGeom prst="rect">
              <a:avLst/>
            </a:prstGeom>
          </p:spPr>
          <p:txBody>
            <a:bodyPr wrap="square" rtlCol="0">
              <a:spAutoFit/>
            </a:bodyPr>
            <a:lstStyle/>
            <a:p>
              <a:pPr algn="ctr"/>
              <a:r>
                <a:rPr lang="en-US" sz="800" b="1" dirty="0" smtClean="0">
                  <a:solidFill>
                    <a:schemeClr val="bg1"/>
                  </a:solidFill>
                  <a:latin typeface="+mn-lt"/>
                </a:rPr>
                <a:t>Internal</a:t>
              </a:r>
            </a:p>
            <a:p>
              <a:pPr algn="ctr"/>
              <a:r>
                <a:rPr lang="en-US" sz="800" b="1" dirty="0" smtClean="0">
                  <a:solidFill>
                    <a:schemeClr val="bg1"/>
                  </a:solidFill>
                  <a:latin typeface="+mn-lt"/>
                </a:rPr>
                <a:t>Firewal</a:t>
              </a:r>
              <a:r>
                <a:rPr lang="en-US" sz="500" b="1" dirty="0" smtClean="0">
                  <a:solidFill>
                    <a:schemeClr val="bg1"/>
                  </a:solidFill>
                  <a:latin typeface="+mn-lt"/>
                </a:rPr>
                <a:t>l</a:t>
              </a:r>
            </a:p>
          </p:txBody>
        </p:sp>
        <p:sp>
          <p:nvSpPr>
            <p:cNvPr id="18" name="TextBox 17"/>
            <p:cNvSpPr txBox="1"/>
            <p:nvPr/>
          </p:nvSpPr>
          <p:spPr>
            <a:xfrm>
              <a:off x="5172722" y="3912833"/>
              <a:ext cx="1061155" cy="582961"/>
            </a:xfrm>
            <a:prstGeom prst="rect">
              <a:avLst/>
            </a:prstGeom>
          </p:spPr>
          <p:txBody>
            <a:bodyPr wrap="square" rtlCol="0">
              <a:spAutoFit/>
            </a:bodyPr>
            <a:lstStyle/>
            <a:p>
              <a:pPr algn="ctr"/>
              <a:r>
                <a:rPr lang="en-US" sz="800" b="1" dirty="0" smtClean="0">
                  <a:solidFill>
                    <a:schemeClr val="bg1"/>
                  </a:solidFill>
                  <a:latin typeface="+mn-lt"/>
                </a:rPr>
                <a:t>Terminal Services Gateway</a:t>
              </a:r>
            </a:p>
          </p:txBody>
        </p:sp>
        <p:pic>
          <p:nvPicPr>
            <p:cNvPr id="19" name="Picture 17" descr="C:\Program Files\Microsoft Resource DVD Artwork\DVD_ART\Artwork_Imagery\Shapes and Graphics\Internet Cloud\cloud illustration icon.png"/>
            <p:cNvPicPr>
              <a:picLocks noChangeAspect="1" noChangeArrowheads="1"/>
            </p:cNvPicPr>
            <p:nvPr/>
          </p:nvPicPr>
          <p:blipFill>
            <a:blip r:embed="rId12"/>
            <a:srcRect/>
            <a:stretch>
              <a:fillRect/>
            </a:stretch>
          </p:blipFill>
          <p:spPr bwMode="auto">
            <a:xfrm rot="5400000">
              <a:off x="1207845" y="3125041"/>
              <a:ext cx="2571649" cy="2204384"/>
            </a:xfrm>
            <a:prstGeom prst="rect">
              <a:avLst/>
            </a:prstGeom>
            <a:noFill/>
          </p:spPr>
        </p:pic>
        <p:pic>
          <p:nvPicPr>
            <p:cNvPr id="20" name="Picture 12" descr="C:\Program Files\Microsoft Resource DVD Artwork\DVD_ART\Artwork_Imagery\Shapes and Graphics\circular shapes\3d Disc shapes\blue disc M.png"/>
            <p:cNvPicPr>
              <a:picLocks noChangeAspect="1" noChangeArrowheads="1"/>
            </p:cNvPicPr>
            <p:nvPr/>
          </p:nvPicPr>
          <p:blipFill>
            <a:blip r:embed="rId6"/>
            <a:srcRect/>
            <a:stretch>
              <a:fillRect/>
            </a:stretch>
          </p:blipFill>
          <p:spPr bwMode="auto">
            <a:xfrm>
              <a:off x="5646934" y="1740685"/>
              <a:ext cx="3273777" cy="1228311"/>
            </a:xfrm>
            <a:prstGeom prst="rect">
              <a:avLst/>
            </a:prstGeom>
            <a:noFill/>
          </p:spPr>
        </p:pic>
        <p:pic>
          <p:nvPicPr>
            <p:cNvPr id="21" name="Picture 41" descr="C:\Program Files\Microsoft Resource DVD Artwork\DVD_ART\Artwork_Imagery\HARDWARE_IMAGERY\Illustration - Misc Hardware\XML Icons\Server - application.png"/>
            <p:cNvPicPr>
              <a:picLocks noChangeAspect="1" noChangeArrowheads="1"/>
            </p:cNvPicPr>
            <p:nvPr/>
          </p:nvPicPr>
          <p:blipFill>
            <a:blip r:embed="rId13" cstate="print"/>
            <a:srcRect/>
            <a:stretch>
              <a:fillRect/>
            </a:stretch>
          </p:blipFill>
          <p:spPr bwMode="auto">
            <a:xfrm>
              <a:off x="6262977" y="1147249"/>
              <a:ext cx="688228" cy="1238258"/>
            </a:xfrm>
            <a:prstGeom prst="rect">
              <a:avLst/>
            </a:prstGeom>
            <a:noFill/>
          </p:spPr>
        </p:pic>
        <p:pic>
          <p:nvPicPr>
            <p:cNvPr id="22" name="Picture 43" descr="C:\Program Files\Microsoft Resource DVD Artwork\DVD_ART\Artwork_Imagery\HARDWARE_IMAGERY\Illustration - Misc Hardware\XML Icons\database green.png"/>
            <p:cNvPicPr>
              <a:picLocks noChangeAspect="1" noChangeArrowheads="1"/>
            </p:cNvPicPr>
            <p:nvPr/>
          </p:nvPicPr>
          <p:blipFill>
            <a:blip r:embed="rId14" cstate="print"/>
            <a:srcRect/>
            <a:stretch>
              <a:fillRect/>
            </a:stretch>
          </p:blipFill>
          <p:spPr bwMode="auto">
            <a:xfrm>
              <a:off x="6742242" y="1973263"/>
              <a:ext cx="356621" cy="427091"/>
            </a:xfrm>
            <a:prstGeom prst="rect">
              <a:avLst/>
            </a:prstGeom>
            <a:noFill/>
          </p:spPr>
        </p:pic>
        <p:pic>
          <p:nvPicPr>
            <p:cNvPr id="23" name="Picture 54" descr="C:\Program Files\Microsoft Resource DVD Artwork\DVD_ART\Artwork_Imagery\Shapes and Graphics\Arrows - arrow\Gold Gradient Collection\arrow 0 gold  arrow curved 2.png"/>
            <p:cNvPicPr>
              <a:picLocks noChangeAspect="1" noChangeArrowheads="1"/>
            </p:cNvPicPr>
            <p:nvPr/>
          </p:nvPicPr>
          <p:blipFill>
            <a:blip r:embed="rId15"/>
            <a:srcRect/>
            <a:stretch>
              <a:fillRect/>
            </a:stretch>
          </p:blipFill>
          <p:spPr bwMode="auto">
            <a:xfrm rot="1890973" flipH="1">
              <a:off x="6597010" y="2454063"/>
              <a:ext cx="1590166" cy="2053573"/>
            </a:xfrm>
            <a:prstGeom prst="rect">
              <a:avLst/>
            </a:prstGeom>
            <a:noFill/>
          </p:spPr>
        </p:pic>
        <p:pic>
          <p:nvPicPr>
            <p:cNvPr id="24" name="Picture 53" descr="C:\Program Files\Microsoft Resource DVD Artwork\DVD_ART\Artwork_Imagery\Shapes and Graphics\Arrows - arrow\Gold Gradient Collection\arrow 0 gold  arrow double headed 1-4.png"/>
            <p:cNvPicPr>
              <a:picLocks noChangeAspect="1" noChangeArrowheads="1"/>
            </p:cNvPicPr>
            <p:nvPr/>
          </p:nvPicPr>
          <p:blipFill>
            <a:blip r:embed="rId16" cstate="print"/>
            <a:srcRect/>
            <a:stretch>
              <a:fillRect/>
            </a:stretch>
          </p:blipFill>
          <p:spPr bwMode="auto">
            <a:xfrm rot="7665699">
              <a:off x="4833908" y="2411343"/>
              <a:ext cx="2228977" cy="786501"/>
            </a:xfrm>
            <a:prstGeom prst="rect">
              <a:avLst/>
            </a:prstGeom>
            <a:noFill/>
          </p:spPr>
        </p:pic>
        <p:sp>
          <p:nvSpPr>
            <p:cNvPr id="25" name="TextBox 24"/>
            <p:cNvSpPr txBox="1"/>
            <p:nvPr/>
          </p:nvSpPr>
          <p:spPr>
            <a:xfrm>
              <a:off x="6345039" y="2451777"/>
              <a:ext cx="2046010" cy="307777"/>
            </a:xfrm>
            <a:prstGeom prst="rect">
              <a:avLst/>
            </a:prstGeom>
            <a:noFill/>
          </p:spPr>
          <p:txBody>
            <a:bodyPr wrap="square" rtlCol="0">
              <a:prstTxWarp prst="textArchDown">
                <a:avLst>
                  <a:gd name="adj" fmla="val 21415074"/>
                </a:avLst>
              </a:prstTxWarp>
              <a:spAutoFit/>
            </a:bodyPr>
            <a:lstStyle/>
            <a:p>
              <a:pPr algn="ctr"/>
              <a:r>
                <a:rPr lang="en-US" sz="1000" b="1" dirty="0" smtClean="0">
                  <a:solidFill>
                    <a:schemeClr val="bg2"/>
                  </a:solidFill>
                  <a:latin typeface="+mn-lt"/>
                </a:rPr>
                <a:t>DATACENTER</a:t>
              </a:r>
              <a:endParaRPr lang="en-US" sz="1000" b="1" dirty="0">
                <a:solidFill>
                  <a:schemeClr val="bg2"/>
                </a:solidFill>
                <a:latin typeface="+mn-lt"/>
              </a:endParaRPr>
            </a:p>
          </p:txBody>
        </p:sp>
        <p:sp>
          <p:nvSpPr>
            <p:cNvPr id="26" name="TextBox 25"/>
            <p:cNvSpPr txBox="1"/>
            <p:nvPr/>
          </p:nvSpPr>
          <p:spPr>
            <a:xfrm rot="18309075">
              <a:off x="5066784" y="2669371"/>
              <a:ext cx="1254128" cy="221790"/>
            </a:xfrm>
            <a:prstGeom prst="rect">
              <a:avLst/>
            </a:prstGeom>
            <a:noFill/>
          </p:spPr>
          <p:txBody>
            <a:bodyPr wrap="square" rtlCol="0">
              <a:spAutoFit/>
            </a:bodyPr>
            <a:lstStyle/>
            <a:p>
              <a:pPr algn="ctr"/>
              <a:r>
                <a:rPr lang="en-US" sz="800" b="1" dirty="0" smtClean="0">
                  <a:solidFill>
                    <a:schemeClr val="bg1"/>
                  </a:solidFill>
                  <a:latin typeface="+mn-lt"/>
                </a:rPr>
                <a:t>AD/NP</a:t>
              </a:r>
            </a:p>
          </p:txBody>
        </p:sp>
        <p:sp>
          <p:nvSpPr>
            <p:cNvPr id="27" name="TextBox 26"/>
            <p:cNvSpPr txBox="1"/>
            <p:nvPr/>
          </p:nvSpPr>
          <p:spPr>
            <a:xfrm>
              <a:off x="5413766" y="827777"/>
              <a:ext cx="1061155" cy="582961"/>
            </a:xfrm>
            <a:prstGeom prst="rect">
              <a:avLst/>
            </a:prstGeom>
          </p:spPr>
          <p:txBody>
            <a:bodyPr wrap="square" rtlCol="0">
              <a:spAutoFit/>
            </a:bodyPr>
            <a:lstStyle/>
            <a:p>
              <a:pPr algn="ctr"/>
              <a:r>
                <a:rPr lang="en-US" sz="800" b="1" dirty="0" smtClean="0">
                  <a:solidFill>
                    <a:schemeClr val="bg1"/>
                  </a:solidFill>
                  <a:latin typeface="+mn-lt"/>
                </a:rPr>
                <a:t>Network Policy Server/Domain Controller</a:t>
              </a:r>
            </a:p>
          </p:txBody>
        </p:sp>
        <p:sp>
          <p:nvSpPr>
            <p:cNvPr id="28" name="TextBox 27"/>
            <p:cNvSpPr txBox="1"/>
            <p:nvPr/>
          </p:nvSpPr>
          <p:spPr>
            <a:xfrm rot="19539566">
              <a:off x="7035637" y="3835372"/>
              <a:ext cx="1313205" cy="427504"/>
            </a:xfrm>
            <a:prstGeom prst="rect">
              <a:avLst/>
            </a:prstGeom>
            <a:noFill/>
          </p:spPr>
          <p:txBody>
            <a:bodyPr wrap="square" rtlCol="0">
              <a:spAutoFit/>
            </a:bodyPr>
            <a:lstStyle/>
            <a:p>
              <a:pPr algn="ctr"/>
              <a:r>
                <a:rPr lang="en-US" sz="800" b="1" dirty="0" smtClean="0">
                  <a:solidFill>
                    <a:schemeClr val="bg1"/>
                  </a:solidFill>
                  <a:latin typeface="+mn-lt"/>
                </a:rPr>
                <a:t>RDP passed to Terminal Server</a:t>
              </a:r>
            </a:p>
          </p:txBody>
        </p:sp>
        <p:pic>
          <p:nvPicPr>
            <p:cNvPr id="29" name="Picture 53" descr="C:\Program Files\Microsoft Resource DVD Artwork\DVD_ART\Artwork_Imagery\Shapes and Graphics\Arrows - arrow\Gold Gradient Collection\arrow 0 gold  arrow double headed 1-4.png"/>
            <p:cNvPicPr>
              <a:picLocks noChangeAspect="1" noChangeArrowheads="1"/>
            </p:cNvPicPr>
            <p:nvPr/>
          </p:nvPicPr>
          <p:blipFill>
            <a:blip r:embed="rId17" cstate="print"/>
            <a:srcRect/>
            <a:stretch>
              <a:fillRect/>
            </a:stretch>
          </p:blipFill>
          <p:spPr bwMode="auto">
            <a:xfrm rot="10800000">
              <a:off x="4267128" y="3736621"/>
              <a:ext cx="598384" cy="500608"/>
            </a:xfrm>
            <a:prstGeom prst="rect">
              <a:avLst/>
            </a:prstGeom>
            <a:noFill/>
          </p:spPr>
        </p:pic>
        <p:sp>
          <p:nvSpPr>
            <p:cNvPr id="30" name="TextBox 29"/>
            <p:cNvSpPr txBox="1"/>
            <p:nvPr/>
          </p:nvSpPr>
          <p:spPr>
            <a:xfrm>
              <a:off x="4509203" y="1828800"/>
              <a:ext cx="1434398" cy="427504"/>
            </a:xfrm>
            <a:prstGeom prst="rect">
              <a:avLst/>
            </a:prstGeom>
          </p:spPr>
          <p:txBody>
            <a:bodyPr wrap="square" rtlCol="0">
              <a:spAutoFit/>
            </a:bodyPr>
            <a:lstStyle/>
            <a:p>
              <a:pPr algn="ctr"/>
              <a:r>
                <a:rPr lang="en-US" sz="800" b="1" dirty="0" smtClean="0">
                  <a:solidFill>
                    <a:schemeClr val="bg1"/>
                  </a:solidFill>
                  <a:latin typeface="+mn-lt"/>
                </a:rPr>
                <a:t>Validate User Access and Client Health</a:t>
              </a:r>
              <a:endParaRPr lang="en-US" sz="800" b="1" dirty="0">
                <a:solidFill>
                  <a:schemeClr val="bg1"/>
                </a:solidFill>
                <a:latin typeface="+mn-lt"/>
              </a:endParaRPr>
            </a:p>
          </p:txBody>
        </p:sp>
        <p:sp>
          <p:nvSpPr>
            <p:cNvPr id="31" name="Oval 30"/>
            <p:cNvSpPr/>
            <p:nvPr/>
          </p:nvSpPr>
          <p:spPr>
            <a:xfrm>
              <a:off x="3076964" y="3307080"/>
              <a:ext cx="251531" cy="243840"/>
            </a:xfrm>
            <a:prstGeom prst="ellipse">
              <a:avLst/>
            </a:prstGeom>
            <a:ln/>
          </p:spPr>
          <p:style>
            <a:lnRef idx="0">
              <a:schemeClr val="accent5"/>
            </a:lnRef>
            <a:fillRef idx="3">
              <a:schemeClr val="accent5"/>
            </a:fillRef>
            <a:effectRef idx="3">
              <a:schemeClr val="accent5"/>
            </a:effectRef>
            <a:fontRef idx="minor">
              <a:schemeClr val="lt1"/>
            </a:fontRef>
          </p:style>
          <p:txBody>
            <a:bodyPr lIns="0" tIns="0" rIns="0" bIns="0" rtlCol="0" anchor="ctr"/>
            <a:lstStyle/>
            <a:p>
              <a:pPr algn="ctr"/>
              <a:r>
                <a:rPr lang="en-US" sz="1000" b="1" dirty="0" smtClean="0">
                  <a:solidFill>
                    <a:schemeClr val="bg2"/>
                  </a:solidFill>
                </a:rPr>
                <a:t>1</a:t>
              </a:r>
              <a:endParaRPr lang="en-US" sz="1000" b="1" dirty="0">
                <a:solidFill>
                  <a:schemeClr val="bg2"/>
                </a:solidFill>
              </a:endParaRPr>
            </a:p>
          </p:txBody>
        </p:sp>
        <p:sp>
          <p:nvSpPr>
            <p:cNvPr id="32" name="Oval 31"/>
            <p:cNvSpPr/>
            <p:nvPr/>
          </p:nvSpPr>
          <p:spPr>
            <a:xfrm>
              <a:off x="5105400" y="2198818"/>
              <a:ext cx="260115" cy="252162"/>
            </a:xfrm>
            <a:prstGeom prst="ellipse">
              <a:avLst/>
            </a:prstGeom>
            <a:ln/>
          </p:spPr>
          <p:style>
            <a:lnRef idx="0">
              <a:schemeClr val="accent5"/>
            </a:lnRef>
            <a:fillRef idx="3">
              <a:schemeClr val="accent5"/>
            </a:fillRef>
            <a:effectRef idx="3">
              <a:schemeClr val="accent5"/>
            </a:effectRef>
            <a:fontRef idx="minor">
              <a:schemeClr val="lt1"/>
            </a:fontRef>
          </p:style>
          <p:txBody>
            <a:bodyPr lIns="0" tIns="0" rIns="0" bIns="0" rtlCol="0" anchor="ctr"/>
            <a:lstStyle/>
            <a:p>
              <a:pPr algn="ctr"/>
              <a:r>
                <a:rPr lang="en-US" sz="1000" b="1" dirty="0" smtClean="0">
                  <a:solidFill>
                    <a:schemeClr val="bg2"/>
                  </a:solidFill>
                </a:rPr>
                <a:t>2</a:t>
              </a:r>
              <a:endParaRPr lang="en-US" sz="1000" b="1" dirty="0">
                <a:solidFill>
                  <a:schemeClr val="bg2"/>
                </a:solidFill>
              </a:endParaRPr>
            </a:p>
          </p:txBody>
        </p:sp>
        <p:sp>
          <p:nvSpPr>
            <p:cNvPr id="33" name="Oval 32"/>
            <p:cNvSpPr/>
            <p:nvPr/>
          </p:nvSpPr>
          <p:spPr>
            <a:xfrm>
              <a:off x="4572000" y="2819400"/>
              <a:ext cx="268078" cy="259882"/>
            </a:xfrm>
            <a:prstGeom prst="ellipse">
              <a:avLst/>
            </a:prstGeom>
            <a:ln/>
          </p:spPr>
          <p:style>
            <a:lnRef idx="0">
              <a:schemeClr val="accent5"/>
            </a:lnRef>
            <a:fillRef idx="3">
              <a:schemeClr val="accent5"/>
            </a:fillRef>
            <a:effectRef idx="3">
              <a:schemeClr val="accent5"/>
            </a:effectRef>
            <a:fontRef idx="minor">
              <a:schemeClr val="lt1"/>
            </a:fontRef>
          </p:style>
          <p:txBody>
            <a:bodyPr lIns="0" tIns="0" rIns="0" bIns="0" rtlCol="0" anchor="ctr"/>
            <a:lstStyle/>
            <a:p>
              <a:pPr algn="ctr"/>
              <a:r>
                <a:rPr lang="en-US" sz="1000" b="1" dirty="0" smtClean="0">
                  <a:solidFill>
                    <a:schemeClr val="bg2"/>
                  </a:solidFill>
                </a:rPr>
                <a:t>3</a:t>
              </a:r>
              <a:endParaRPr lang="en-US" sz="1000" b="1" dirty="0">
                <a:solidFill>
                  <a:schemeClr val="bg2"/>
                </a:solidFill>
              </a:endParaRPr>
            </a:p>
          </p:txBody>
        </p:sp>
        <p:pic>
          <p:nvPicPr>
            <p:cNvPr id="34" name="Picture 33" descr="C:\Program Files\Microsoft Resource DVD Artwork\DVD_ART\Artwork_Imagery\HARDWARE_IMAGERY\Illustration - Misc Hardware\XML Icons\Server.png"/>
            <p:cNvPicPr>
              <a:picLocks noChangeAspect="1" noChangeArrowheads="1"/>
            </p:cNvPicPr>
            <p:nvPr/>
          </p:nvPicPr>
          <p:blipFill>
            <a:blip r:embed="rId18" cstate="print"/>
            <a:srcRect/>
            <a:stretch>
              <a:fillRect/>
            </a:stretch>
          </p:blipFill>
          <p:spPr bwMode="auto">
            <a:xfrm>
              <a:off x="7422161" y="1235191"/>
              <a:ext cx="695619" cy="1026094"/>
            </a:xfrm>
            <a:prstGeom prst="rect">
              <a:avLst/>
            </a:prstGeom>
            <a:noFill/>
          </p:spPr>
        </p:pic>
        <p:pic>
          <p:nvPicPr>
            <p:cNvPr id="35" name="Picture 32" descr="C:\Program Files\Microsoft Resource DVD Artwork\DVD_ART\Artwork_Imagery\HARDWARE_IMAGERY\Illustration - Misc Hardware\XML Icons\PC Running XML Web Service.png"/>
            <p:cNvPicPr>
              <a:picLocks noChangeAspect="1" noChangeArrowheads="1"/>
            </p:cNvPicPr>
            <p:nvPr/>
          </p:nvPicPr>
          <p:blipFill>
            <a:blip r:embed="rId19" cstate="print"/>
            <a:srcRect/>
            <a:stretch>
              <a:fillRect/>
            </a:stretch>
          </p:blipFill>
          <p:spPr bwMode="auto">
            <a:xfrm>
              <a:off x="7573380" y="1802321"/>
              <a:ext cx="687479" cy="685937"/>
            </a:xfrm>
            <a:prstGeom prst="rect">
              <a:avLst/>
            </a:prstGeom>
            <a:noFill/>
          </p:spPr>
        </p:pic>
        <p:sp>
          <p:nvSpPr>
            <p:cNvPr id="36" name="TextBox 35"/>
            <p:cNvSpPr txBox="1"/>
            <p:nvPr/>
          </p:nvSpPr>
          <p:spPr>
            <a:xfrm>
              <a:off x="7311968" y="897025"/>
              <a:ext cx="1061155" cy="427504"/>
            </a:xfrm>
            <a:prstGeom prst="rect">
              <a:avLst/>
            </a:prstGeom>
          </p:spPr>
          <p:txBody>
            <a:bodyPr wrap="square" rtlCol="0">
              <a:spAutoFit/>
            </a:bodyPr>
            <a:lstStyle/>
            <a:p>
              <a:pPr algn="ctr"/>
              <a:r>
                <a:rPr lang="en-US" sz="800" b="1" dirty="0" smtClean="0">
                  <a:solidFill>
                    <a:schemeClr val="bg1"/>
                  </a:solidFill>
                  <a:latin typeface="+mn-lt"/>
                </a:rPr>
                <a:t>Terminal Server or Remote PC</a:t>
              </a:r>
            </a:p>
          </p:txBody>
        </p:sp>
        <p:sp>
          <p:nvSpPr>
            <p:cNvPr id="37" name="TextBox 36"/>
            <p:cNvSpPr txBox="1"/>
            <p:nvPr/>
          </p:nvSpPr>
          <p:spPr>
            <a:xfrm rot="20557184">
              <a:off x="2708476" y="2610849"/>
              <a:ext cx="885168" cy="427504"/>
            </a:xfrm>
            <a:prstGeom prst="rect">
              <a:avLst/>
            </a:prstGeom>
            <a:noFill/>
          </p:spPr>
          <p:txBody>
            <a:bodyPr wrap="square" rtlCol="0">
              <a:spAutoFit/>
            </a:bodyPr>
            <a:lstStyle/>
            <a:p>
              <a:pPr algn="ctr"/>
              <a:r>
                <a:rPr lang="en-US" sz="800" b="1" dirty="0" smtClean="0">
                  <a:solidFill>
                    <a:schemeClr val="bg1"/>
                  </a:solidFill>
                  <a:latin typeface="+mn-lt"/>
                </a:rPr>
                <a:t>RDP over </a:t>
              </a:r>
              <a:br>
                <a:rPr lang="en-US" sz="800" b="1" dirty="0" smtClean="0">
                  <a:solidFill>
                    <a:schemeClr val="bg1"/>
                  </a:solidFill>
                  <a:latin typeface="+mn-lt"/>
                </a:rPr>
              </a:br>
              <a:r>
                <a:rPr lang="en-US" sz="800" b="1" dirty="0" smtClean="0">
                  <a:solidFill>
                    <a:schemeClr val="bg1"/>
                  </a:solidFill>
                  <a:latin typeface="+mn-lt"/>
                </a:rPr>
                <a:t>RCP/HTTPS</a:t>
              </a:r>
            </a:p>
          </p:txBody>
        </p:sp>
        <p:sp>
          <p:nvSpPr>
            <p:cNvPr id="38" name="TextBox 37"/>
            <p:cNvSpPr txBox="1"/>
            <p:nvPr/>
          </p:nvSpPr>
          <p:spPr>
            <a:xfrm>
              <a:off x="4545366" y="3086301"/>
              <a:ext cx="885168" cy="427504"/>
            </a:xfrm>
            <a:prstGeom prst="rect">
              <a:avLst/>
            </a:prstGeom>
            <a:noFill/>
          </p:spPr>
          <p:txBody>
            <a:bodyPr wrap="square" rtlCol="0">
              <a:spAutoFit/>
            </a:bodyPr>
            <a:lstStyle/>
            <a:p>
              <a:pPr algn="ctr"/>
              <a:r>
                <a:rPr lang="en-US" sz="800" b="1" dirty="0" smtClean="0">
                  <a:solidFill>
                    <a:schemeClr val="bg1"/>
                  </a:solidFill>
                  <a:latin typeface="+mn-lt"/>
                </a:rPr>
                <a:t>RCP/HTTPS</a:t>
              </a:r>
              <a:br>
                <a:rPr lang="en-US" sz="800" b="1" dirty="0" smtClean="0">
                  <a:solidFill>
                    <a:schemeClr val="bg1"/>
                  </a:solidFill>
                  <a:latin typeface="+mn-lt"/>
                </a:rPr>
              </a:br>
              <a:r>
                <a:rPr lang="en-US" sz="800" b="1" dirty="0" smtClean="0">
                  <a:solidFill>
                    <a:schemeClr val="bg1"/>
                  </a:solidFill>
                  <a:latin typeface="+mn-lt"/>
                </a:rPr>
                <a:t>Removed</a:t>
              </a:r>
            </a:p>
          </p:txBody>
        </p:sp>
        <p:sp>
          <p:nvSpPr>
            <p:cNvPr id="39" name="TextBox 38"/>
            <p:cNvSpPr txBox="1"/>
            <p:nvPr/>
          </p:nvSpPr>
          <p:spPr>
            <a:xfrm>
              <a:off x="2057401" y="4114800"/>
              <a:ext cx="819833" cy="272049"/>
            </a:xfrm>
            <a:prstGeom prst="rect">
              <a:avLst/>
            </a:prstGeom>
            <a:noFill/>
          </p:spPr>
          <p:txBody>
            <a:bodyPr wrap="square" rtlCol="0">
              <a:spAutoFit/>
            </a:bodyPr>
            <a:lstStyle/>
            <a:p>
              <a:pPr algn="ctr"/>
              <a:r>
                <a:rPr lang="en-US" sz="800" b="1" dirty="0" smtClean="0">
                  <a:latin typeface="+mn-lt"/>
                </a:rPr>
                <a:t>Internet</a:t>
              </a:r>
              <a:endParaRPr lang="en-US" sz="800" b="1" dirty="0">
                <a:latin typeface="+mn-lt"/>
              </a:endParaRPr>
            </a:p>
          </p:txBody>
        </p:sp>
        <p:sp>
          <p:nvSpPr>
            <p:cNvPr id="40" name="TextBox 39"/>
            <p:cNvSpPr txBox="1"/>
            <p:nvPr/>
          </p:nvSpPr>
          <p:spPr>
            <a:xfrm>
              <a:off x="134929" y="3352800"/>
              <a:ext cx="703271" cy="272049"/>
            </a:xfrm>
            <a:prstGeom prst="rect">
              <a:avLst/>
            </a:prstGeom>
          </p:spPr>
          <p:txBody>
            <a:bodyPr wrap="square" rtlCol="0">
              <a:spAutoFit/>
            </a:bodyPr>
            <a:lstStyle/>
            <a:p>
              <a:pPr algn="ctr"/>
              <a:r>
                <a:rPr lang="en-US" sz="800" b="1" dirty="0" smtClean="0">
                  <a:solidFill>
                    <a:schemeClr val="bg1"/>
                  </a:solidFill>
                  <a:latin typeface="+mn-lt"/>
                </a:rPr>
                <a:t>Home</a:t>
              </a:r>
            </a:p>
          </p:txBody>
        </p:sp>
        <p:sp>
          <p:nvSpPr>
            <p:cNvPr id="41" name="TextBox 40"/>
            <p:cNvSpPr txBox="1"/>
            <p:nvPr/>
          </p:nvSpPr>
          <p:spPr>
            <a:xfrm>
              <a:off x="134929" y="4038599"/>
              <a:ext cx="703271" cy="427504"/>
            </a:xfrm>
            <a:prstGeom prst="rect">
              <a:avLst/>
            </a:prstGeom>
          </p:spPr>
          <p:txBody>
            <a:bodyPr wrap="square" rtlCol="0">
              <a:spAutoFit/>
            </a:bodyPr>
            <a:lstStyle/>
            <a:p>
              <a:pPr algn="ctr"/>
              <a:r>
                <a:rPr lang="en-US" sz="800" b="1" dirty="0" smtClean="0">
                  <a:solidFill>
                    <a:schemeClr val="bg1"/>
                  </a:solidFill>
                  <a:latin typeface="+mn-lt"/>
                </a:rPr>
                <a:t>Mobile</a:t>
              </a:r>
              <a:br>
                <a:rPr lang="en-US" sz="800" b="1" dirty="0" smtClean="0">
                  <a:solidFill>
                    <a:schemeClr val="bg1"/>
                  </a:solidFill>
                  <a:latin typeface="+mn-lt"/>
                </a:rPr>
              </a:br>
              <a:r>
                <a:rPr lang="en-US" sz="800" b="1" dirty="0" smtClean="0">
                  <a:solidFill>
                    <a:schemeClr val="bg1"/>
                  </a:solidFill>
                  <a:latin typeface="+mn-lt"/>
                </a:rPr>
                <a:t>Business</a:t>
              </a:r>
            </a:p>
          </p:txBody>
        </p:sp>
        <p:sp>
          <p:nvSpPr>
            <p:cNvPr id="42" name="TextBox 41"/>
            <p:cNvSpPr txBox="1"/>
            <p:nvPr/>
          </p:nvSpPr>
          <p:spPr>
            <a:xfrm>
              <a:off x="134929" y="4953000"/>
              <a:ext cx="703271" cy="427504"/>
            </a:xfrm>
            <a:prstGeom prst="rect">
              <a:avLst/>
            </a:prstGeom>
          </p:spPr>
          <p:txBody>
            <a:bodyPr wrap="square" rtlCol="0">
              <a:spAutoFit/>
            </a:bodyPr>
            <a:lstStyle/>
            <a:p>
              <a:pPr algn="ctr"/>
              <a:r>
                <a:rPr lang="en-US" sz="800" b="1" dirty="0" smtClean="0">
                  <a:solidFill>
                    <a:schemeClr val="bg1"/>
                  </a:solidFill>
                  <a:latin typeface="+mn-lt"/>
                </a:rPr>
                <a:t>Branch Office</a:t>
              </a:r>
            </a:p>
          </p:txBody>
        </p:sp>
        <p:grpSp>
          <p:nvGrpSpPr>
            <p:cNvPr id="5" name="Group 66"/>
            <p:cNvGrpSpPr/>
            <p:nvPr/>
          </p:nvGrpSpPr>
          <p:grpSpPr>
            <a:xfrm>
              <a:off x="718150" y="4724400"/>
              <a:ext cx="486998" cy="609600"/>
              <a:chOff x="729631" y="4540190"/>
              <a:chExt cx="721666" cy="903347"/>
            </a:xfrm>
          </p:grpSpPr>
          <p:pic>
            <p:nvPicPr>
              <p:cNvPr id="54" name="Picture 4" descr="C:\Program Files\Microsoft Resource DVD Artwork\DVD_ART\Artwork_Imagery\Shapes and Graphics\Buidlings and dwellings\building brick.png"/>
              <p:cNvPicPr>
                <a:picLocks noChangeAspect="1" noChangeArrowheads="1"/>
              </p:cNvPicPr>
              <p:nvPr/>
            </p:nvPicPr>
            <p:blipFill>
              <a:blip r:embed="rId20" cstate="print"/>
              <a:srcRect/>
              <a:stretch>
                <a:fillRect/>
              </a:stretch>
            </p:blipFill>
            <p:spPr bwMode="auto">
              <a:xfrm flipH="1">
                <a:off x="793810" y="4540190"/>
                <a:ext cx="657487" cy="838200"/>
              </a:xfrm>
              <a:prstGeom prst="rect">
                <a:avLst/>
              </a:prstGeom>
              <a:noFill/>
            </p:spPr>
          </p:pic>
          <p:pic>
            <p:nvPicPr>
              <p:cNvPr id="55" name="Picture 3" descr="C:\Program Files\Microsoft Resource DVD Artwork\DVD_ART\Artwork_Imagery\HARDWARE_IMAGERY\Illustration - Misc Hardware\XML Icons\LCD flat panel and keyboard.png"/>
              <p:cNvPicPr>
                <a:picLocks noChangeAspect="1" noChangeArrowheads="1"/>
              </p:cNvPicPr>
              <p:nvPr/>
            </p:nvPicPr>
            <p:blipFill>
              <a:blip r:embed="rId21" cstate="print"/>
              <a:srcRect/>
              <a:stretch>
                <a:fillRect/>
              </a:stretch>
            </p:blipFill>
            <p:spPr bwMode="auto">
              <a:xfrm>
                <a:off x="729631" y="5029200"/>
                <a:ext cx="314237" cy="414337"/>
              </a:xfrm>
              <a:prstGeom prst="rect">
                <a:avLst/>
              </a:prstGeom>
              <a:noFill/>
            </p:spPr>
          </p:pic>
        </p:grpSp>
        <p:pic>
          <p:nvPicPr>
            <p:cNvPr id="44" name="Picture 14" descr="C:\Program Files\Microsoft Resource DVD Artwork\DVD_ART\Artwork_Imagery\Shapes and Graphics\Arrows - arrow\Black 20 percent opaque\arrow 1.png"/>
            <p:cNvPicPr>
              <a:picLocks noChangeAspect="1" noChangeArrowheads="1"/>
            </p:cNvPicPr>
            <p:nvPr/>
          </p:nvPicPr>
          <p:blipFill>
            <a:blip r:embed="rId22" cstate="print">
              <a:duotone>
                <a:schemeClr val="accent5">
                  <a:shade val="45000"/>
                  <a:satMod val="135000"/>
                </a:schemeClr>
                <a:prstClr val="white"/>
              </a:duotone>
              <a:lum bright="-30000" contrast="40000"/>
            </a:blip>
            <a:srcRect/>
            <a:stretch>
              <a:fillRect/>
            </a:stretch>
          </p:blipFill>
          <p:spPr bwMode="auto">
            <a:xfrm rot="3967178">
              <a:off x="1219545" y="4509721"/>
              <a:ext cx="353712" cy="556964"/>
            </a:xfrm>
            <a:prstGeom prst="rect">
              <a:avLst/>
            </a:prstGeom>
            <a:noFill/>
          </p:spPr>
        </p:pic>
        <p:pic>
          <p:nvPicPr>
            <p:cNvPr id="45" name="Picture 14" descr="C:\Program Files\Microsoft Resource DVD Artwork\DVD_ART\Artwork_Imagery\Shapes and Graphics\Arrows - arrow\Black 20 percent opaque\arrow 1.png"/>
            <p:cNvPicPr>
              <a:picLocks noChangeAspect="1" noChangeArrowheads="1"/>
            </p:cNvPicPr>
            <p:nvPr/>
          </p:nvPicPr>
          <p:blipFill>
            <a:blip r:embed="rId22" cstate="print">
              <a:duotone>
                <a:schemeClr val="accent5">
                  <a:shade val="45000"/>
                  <a:satMod val="135000"/>
                </a:schemeClr>
                <a:prstClr val="white"/>
              </a:duotone>
              <a:lum bright="-30000" contrast="40000"/>
            </a:blip>
            <a:srcRect/>
            <a:stretch>
              <a:fillRect/>
            </a:stretch>
          </p:blipFill>
          <p:spPr bwMode="auto">
            <a:xfrm rot="5400000">
              <a:off x="1111274" y="3958372"/>
              <a:ext cx="353712" cy="556964"/>
            </a:xfrm>
            <a:prstGeom prst="rect">
              <a:avLst/>
            </a:prstGeom>
            <a:noFill/>
          </p:spPr>
        </p:pic>
        <p:pic>
          <p:nvPicPr>
            <p:cNvPr id="46" name="Picture 14" descr="C:\Program Files\Microsoft Resource DVD Artwork\DVD_ART\Artwork_Imagery\Shapes and Graphics\Arrows - arrow\Black 20 percent opaque\arrow 1.png"/>
            <p:cNvPicPr>
              <a:picLocks noChangeAspect="1" noChangeArrowheads="1"/>
            </p:cNvPicPr>
            <p:nvPr/>
          </p:nvPicPr>
          <p:blipFill>
            <a:blip r:embed="rId22" cstate="print">
              <a:duotone>
                <a:schemeClr val="accent5">
                  <a:shade val="45000"/>
                  <a:satMod val="135000"/>
                </a:schemeClr>
                <a:prstClr val="white"/>
              </a:duotone>
              <a:lum bright="-30000" contrast="40000"/>
            </a:blip>
            <a:srcRect/>
            <a:stretch>
              <a:fillRect/>
            </a:stretch>
          </p:blipFill>
          <p:spPr bwMode="auto">
            <a:xfrm rot="17632822" flipV="1">
              <a:off x="1216184" y="3379725"/>
              <a:ext cx="353712" cy="556964"/>
            </a:xfrm>
            <a:prstGeom prst="rect">
              <a:avLst/>
            </a:prstGeom>
            <a:noFill/>
          </p:spPr>
        </p:pic>
        <p:grpSp>
          <p:nvGrpSpPr>
            <p:cNvPr id="7" name="Group 67"/>
            <p:cNvGrpSpPr/>
            <p:nvPr/>
          </p:nvGrpSpPr>
          <p:grpSpPr>
            <a:xfrm>
              <a:off x="729631" y="3200396"/>
              <a:ext cx="472011" cy="533399"/>
              <a:chOff x="729631" y="2895600"/>
              <a:chExt cx="695945" cy="786459"/>
            </a:xfrm>
          </p:grpSpPr>
          <p:pic>
            <p:nvPicPr>
              <p:cNvPr id="52" name="Picture 2" descr="C:\Program Files\Microsoft Resource DVD Artwork\DVD_ART\Artwork_Imagery\Shapes and Graphics\Buidlings and dwellings\house blue.png"/>
              <p:cNvPicPr>
                <a:picLocks noChangeAspect="1" noChangeArrowheads="1"/>
              </p:cNvPicPr>
              <p:nvPr/>
            </p:nvPicPr>
            <p:blipFill>
              <a:blip r:embed="rId23" cstate="print"/>
              <a:srcRect/>
              <a:stretch>
                <a:fillRect/>
              </a:stretch>
            </p:blipFill>
            <p:spPr bwMode="auto">
              <a:xfrm>
                <a:off x="735013" y="2895600"/>
                <a:ext cx="690563" cy="690563"/>
              </a:xfrm>
              <a:prstGeom prst="rect">
                <a:avLst/>
              </a:prstGeom>
              <a:noFill/>
            </p:spPr>
          </p:pic>
          <p:pic>
            <p:nvPicPr>
              <p:cNvPr id="53" name="Picture 3" descr="C:\Program Files\Microsoft Resource DVD Artwork\DVD_ART\Artwork_Imagery\HARDWARE_IMAGERY\Illustration - Misc Hardware\XML Icons\LCD flat panel and keyboard.png"/>
              <p:cNvPicPr>
                <a:picLocks noChangeAspect="1" noChangeArrowheads="1"/>
              </p:cNvPicPr>
              <p:nvPr/>
            </p:nvPicPr>
            <p:blipFill>
              <a:blip r:embed="rId24" cstate="print"/>
              <a:srcRect/>
              <a:stretch>
                <a:fillRect/>
              </a:stretch>
            </p:blipFill>
            <p:spPr bwMode="auto">
              <a:xfrm>
                <a:off x="729631" y="3267722"/>
                <a:ext cx="314237" cy="414337"/>
              </a:xfrm>
              <a:prstGeom prst="rect">
                <a:avLst/>
              </a:prstGeom>
              <a:noFill/>
            </p:spPr>
          </p:pic>
        </p:grpSp>
        <p:grpSp>
          <p:nvGrpSpPr>
            <p:cNvPr id="8" name="Group 68"/>
            <p:cNvGrpSpPr/>
            <p:nvPr/>
          </p:nvGrpSpPr>
          <p:grpSpPr>
            <a:xfrm>
              <a:off x="735013" y="3763113"/>
              <a:ext cx="636585" cy="732687"/>
              <a:chOff x="735013" y="3722982"/>
              <a:chExt cx="721107" cy="829968"/>
            </a:xfrm>
          </p:grpSpPr>
          <p:pic>
            <p:nvPicPr>
              <p:cNvPr id="50" name="Picture 5" descr="C:\Program Files\Microsoft Resource DVD Artwork\DVD_ART\Artwork_Imagery\Shapes and Graphics\communication towers satellites\radio tower 3.png"/>
              <p:cNvPicPr>
                <a:picLocks noChangeAspect="1" noChangeArrowheads="1"/>
              </p:cNvPicPr>
              <p:nvPr/>
            </p:nvPicPr>
            <p:blipFill>
              <a:blip r:embed="rId25" cstate="print"/>
              <a:srcRect/>
              <a:stretch>
                <a:fillRect/>
              </a:stretch>
            </p:blipFill>
            <p:spPr bwMode="auto">
              <a:xfrm>
                <a:off x="735013" y="3722982"/>
                <a:ext cx="463472" cy="772818"/>
              </a:xfrm>
              <a:prstGeom prst="rect">
                <a:avLst/>
              </a:prstGeom>
              <a:noFill/>
            </p:spPr>
          </p:pic>
          <p:pic>
            <p:nvPicPr>
              <p:cNvPr id="51" name="Picture 6" descr="C:\Program Files\Microsoft Resource DVD Artwork\DVD_ART\Artwork_Imagery\HARDWARE_IMAGERY\Illustration - Misc Hardware\eHome icons\laptop.png"/>
              <p:cNvPicPr>
                <a:picLocks noChangeAspect="1" noChangeArrowheads="1"/>
              </p:cNvPicPr>
              <p:nvPr/>
            </p:nvPicPr>
            <p:blipFill>
              <a:blip r:embed="rId26" cstate="print"/>
              <a:srcRect/>
              <a:stretch>
                <a:fillRect/>
              </a:stretch>
            </p:blipFill>
            <p:spPr bwMode="auto">
              <a:xfrm>
                <a:off x="990600" y="4191000"/>
                <a:ext cx="465520" cy="361950"/>
              </a:xfrm>
              <a:prstGeom prst="rect">
                <a:avLst/>
              </a:prstGeom>
              <a:noFill/>
            </p:spPr>
          </p:pic>
        </p:grpSp>
        <p:sp>
          <p:nvSpPr>
            <p:cNvPr id="49" name="Oval 48"/>
            <p:cNvSpPr/>
            <p:nvPr/>
          </p:nvSpPr>
          <p:spPr>
            <a:xfrm>
              <a:off x="7086600" y="4267200"/>
              <a:ext cx="268078" cy="259882"/>
            </a:xfrm>
            <a:prstGeom prst="ellipse">
              <a:avLst/>
            </a:prstGeom>
            <a:ln/>
          </p:spPr>
          <p:style>
            <a:lnRef idx="0">
              <a:schemeClr val="accent5"/>
            </a:lnRef>
            <a:fillRef idx="3">
              <a:schemeClr val="accent5"/>
            </a:fillRef>
            <a:effectRef idx="3">
              <a:schemeClr val="accent5"/>
            </a:effectRef>
            <a:fontRef idx="minor">
              <a:schemeClr val="lt1"/>
            </a:fontRef>
          </p:style>
          <p:txBody>
            <a:bodyPr lIns="0" tIns="0" rIns="0" bIns="0" rtlCol="0" anchor="ctr"/>
            <a:lstStyle/>
            <a:p>
              <a:pPr algn="ctr"/>
              <a:r>
                <a:rPr lang="en-US" sz="1000" b="1" dirty="0" smtClean="0">
                  <a:solidFill>
                    <a:schemeClr val="bg2"/>
                  </a:solidFill>
                </a:rPr>
                <a:t>4</a:t>
              </a:r>
              <a:endParaRPr lang="en-US" sz="1000" b="1" dirty="0">
                <a:solidFill>
                  <a:schemeClr val="bg2"/>
                </a:solidFill>
              </a:endParaRPr>
            </a:p>
          </p:txBody>
        </p:sp>
      </p:gr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hades of Blue - Microsoft India DPE">
  <a:themeElements>
    <a:clrScheme name="Launch Wave colors">
      <a:dk1>
        <a:srgbClr val="000000"/>
      </a:dk1>
      <a:lt1>
        <a:srgbClr val="FFFFFF"/>
      </a:lt1>
      <a:dk2>
        <a:srgbClr val="4D4D4D"/>
      </a:dk2>
      <a:lt2>
        <a:srgbClr val="CCCCCC"/>
      </a:lt2>
      <a:accent1>
        <a:srgbClr val="0099FF"/>
      </a:accent1>
      <a:accent2>
        <a:srgbClr val="FF3300"/>
      </a:accent2>
      <a:accent3>
        <a:srgbClr val="B0B3B2"/>
      </a:accent3>
      <a:accent4>
        <a:srgbClr val="6EE094"/>
      </a:accent4>
      <a:accent5>
        <a:srgbClr val="F09D42"/>
      </a:accent5>
      <a:accent6>
        <a:srgbClr val="B092E6"/>
      </a:accent6>
      <a:hlink>
        <a:srgbClr val="0099FF"/>
      </a:hlink>
      <a:folHlink>
        <a:srgbClr val="BEBEB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Topic xmlns="19eac92a-de6b-4e67-82dd-0654a16185e4"/>
    <Audience_x0020__x002f__x0020_Role xmlns="19eac92a-de6b-4e67-82dd-0654a16185e4"/>
    <Technology xmlns="19eac92a-de6b-4e67-82dd-0654a16185e4"/>
    <Best_x0020_Bets xmlns="19eac92a-de6b-4e67-82dd-0654a16185e4">Yes</Best_x0020_Bets>
    <Language xmlns="19eac92a-de6b-4e67-82dd-0654a16185e4" xsi:nil="true"/>
    <Format xmlns="19eac92a-de6b-4e67-82dd-0654a16185e4" xsi:nil="true"/>
    <Industry xmlns="19eac92a-de6b-4e67-82dd-0654a16185e4" xsi:nil="true"/>
    <Product xmlns="19eac92a-de6b-4e67-82dd-0654a16185e4"/>
    <Date_x0020_Published xmlns="19eac92a-de6b-4e67-82dd-0654a16185e4" xsi:nil="true"/>
    <Description0 xmlns="19eac92a-de6b-4e67-82dd-0654a16185e4" xsi:nil="true"/>
    <Expiration_x0020_Date0 xmlns="19eac92a-de6b-4e67-82dd-0654a16185e4" xsi:nil="true"/>
    <Content_x0020_Category xmlns="19eac92a-de6b-4e67-82dd-0654a16185e4" xsi:nil="true"/>
    <Customer_x0020_Campaign xmlns="19eac92a-de6b-4e67-82dd-0654a16185e4"/>
    <Customer_x0020_Segment xmlns="19eac92a-de6b-4e67-82dd-0654a16185e4"/>
    <URL xmlns="19eac92a-de6b-4e67-82dd-0654a16185e4">
      <Url xsi:nil="true"/>
      <Description xsi:nil="true"/>
    </URL>
    <Distribution xmlns="19eac92a-de6b-4e67-82dd-0654a16185e4" xsi:nil="true"/>
    <Scenarios xmlns="19eac92a-de6b-4e67-82dd-0654a16185e4"/>
    <Sales_x0020_Cycle xmlns="19eac92a-de6b-4e67-82dd-0654a16185e4"/>
    <ContentType0 xmlns="19eac92a-de6b-4e67-82dd-0654a16185e4"/>
    <Search_x0020_Keywords xmlns="19eac92a-de6b-4e67-82dd-0654a16185e4" xsi:nil="true"/>
    <Technical_x0020_Level xmlns="19eac92a-de6b-4e67-82dd-0654a16185e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F11AABFF2C5AB42B36B57B737E3C20E" ma:contentTypeVersion="22" ma:contentTypeDescription="Create a new document." ma:contentTypeScope="" ma:versionID="5144f97e4723fcd667a14eb56b9968ba">
  <xsd:schema xmlns:xsd="http://www.w3.org/2001/XMLSchema" xmlns:p="http://schemas.microsoft.com/office/2006/metadata/properties" xmlns:ns2="19eac92a-de6b-4e67-82dd-0654a16185e4" targetNamespace="http://schemas.microsoft.com/office/2006/metadata/properties" ma:root="true" ma:fieldsID="b030b4c9c4c5dcc1fe81c59ca5bbfa01" ns2:_="">
    <xsd:import namespace="19eac92a-de6b-4e67-82dd-0654a16185e4"/>
    <xsd:element name="properties">
      <xsd:complexType>
        <xsd:sequence>
          <xsd:element name="documentManagement">
            <xsd:complexType>
              <xsd:all>
                <xsd:element ref="ns2:URL" minOccurs="0"/>
                <xsd:element ref="ns2:Description0" minOccurs="0"/>
                <xsd:element ref="ns2:Date_x0020_Published" minOccurs="0"/>
                <xsd:element ref="ns2:Expiration_x0020_Date0" minOccurs="0"/>
                <xsd:element ref="ns2:Content_x0020_Category" minOccurs="0"/>
                <xsd:element ref="ns2:Topic" minOccurs="0"/>
                <xsd:element ref="ns2:ContentType0" minOccurs="0"/>
                <xsd:element ref="ns2:Format" minOccurs="0"/>
                <xsd:element ref="ns2:Search_x0020_Keywords" minOccurs="0"/>
                <xsd:element ref="ns2:Distribution" minOccurs="0"/>
                <xsd:element ref="ns2:Technical_x0020_Level" minOccurs="0"/>
                <xsd:element ref="ns2:Audience_x0020__x002f__x0020_Role" minOccurs="0"/>
                <xsd:element ref="ns2:Technology" minOccurs="0"/>
                <xsd:element ref="ns2:Scenarios" minOccurs="0"/>
                <xsd:element ref="ns2:Product" minOccurs="0"/>
                <xsd:element ref="ns2:Customer_x0020_Campaign" minOccurs="0"/>
                <xsd:element ref="ns2:Industry" minOccurs="0"/>
                <xsd:element ref="ns2:Customer_x0020_Segment" minOccurs="0"/>
                <xsd:element ref="ns2:Sales_x0020_Cycle" minOccurs="0"/>
                <xsd:element ref="ns2:Language" minOccurs="0"/>
                <xsd:element ref="ns2:Best_x0020_Bets" minOccurs="0"/>
              </xsd:all>
            </xsd:complexType>
          </xsd:element>
        </xsd:sequence>
      </xsd:complexType>
    </xsd:element>
  </xsd:schema>
  <xsd:schema xmlns:xsd="http://www.w3.org/2001/XMLSchema" xmlns:dms="http://schemas.microsoft.com/office/2006/documentManagement/types" targetNamespace="19eac92a-de6b-4e67-82dd-0654a16185e4" elementFormDefault="qualified">
    <xsd:import namespace="http://schemas.microsoft.com/office/2006/documentManagement/types"/>
    <xsd:element name="URL" ma:index="8" nillable="true" ma:displayName="URL" ma:default="" ma:description="(Description placeholder area!)"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Description0" ma:index="9" nillable="true" ma:displayName="Description" ma:description="(Description placeholder area!)" ma:internalName="Description0">
      <xsd:simpleType>
        <xsd:restriction base="dms:Note"/>
      </xsd:simpleType>
    </xsd:element>
    <xsd:element name="Date_x0020_Published" ma:index="10" nillable="true" ma:displayName="Date Published" ma:description="(Description placeholder area!)" ma:format="DateOnly" ma:internalName="Date_x0020_Published">
      <xsd:simpleType>
        <xsd:restriction base="dms:DateTime"/>
      </xsd:simpleType>
    </xsd:element>
    <xsd:element name="Expiration_x0020_Date0" ma:index="11" nillable="true" ma:displayName="Expiration Date" ma:description="(Description placeholder area!)" ma:format="DateOnly" ma:internalName="Expiration_x0020_Date0">
      <xsd:simpleType>
        <xsd:restriction base="dms:DateTime"/>
      </xsd:simpleType>
    </xsd:element>
    <xsd:element name="Content_x0020_Category" ma:index="12" nillable="true" ma:displayName="Content Category" ma:description="(Description placeholder area!)" ma:format="Dropdown" ma:internalName="Content_x0020_Category">
      <xsd:simpleType>
        <xsd:restriction base="dms:Choice">
          <xsd:enumeration value="Technical"/>
          <xsd:enumeration value="Non-Technical"/>
        </xsd:restriction>
      </xsd:simpleType>
    </xsd:element>
    <xsd:element name="Topic" ma:index="13" nillable="true" ma:displayName="Topic" ma:description="(Description placeholder area!)" ma:internalName="Topic">
      <xsd:complexType>
        <xsd:complexContent>
          <xsd:extension base="dms:MultiChoice">
            <xsd:sequence>
              <xsd:element name="Value" maxOccurs="unbounded" minOccurs="0" nillable="true">
                <xsd:simpleType>
                  <xsd:restriction base="dms:Choice">
                    <xsd:enumeration value="All"/>
                    <xsd:enumeration value="Business Value"/>
                    <xsd:enumeration value="Deployment"/>
                    <xsd:enumeration value="Features &amp; Usability"/>
                    <xsd:enumeration value="Launch Wave"/>
                    <xsd:enumeration value="Pricing &amp; Licensing"/>
                    <xsd:enumeration value="Management &amp; Operations"/>
                    <xsd:enumeration value="Planning &amp; Architecture"/>
                    <xsd:enumeration value="Product Strategy &amp; Futures"/>
                    <xsd:enumeration value="Security"/>
                    <xsd:enumeration value="Selling Strategies"/>
                    <xsd:enumeration value="Solution Development"/>
                    <xsd:enumeration value="Support &amp; Troubleshooting"/>
                  </xsd:restriction>
                </xsd:simpleType>
              </xsd:element>
            </xsd:sequence>
          </xsd:extension>
        </xsd:complexContent>
      </xsd:complexType>
    </xsd:element>
    <xsd:element name="ContentType0" ma:index="14" nillable="true" ma:displayName="ContentType" ma:description="(Description placeholder area!)" ma:internalName="ContentType0">
      <xsd:complexType>
        <xsd:complexContent>
          <xsd:extension base="dms:MultiChoice">
            <xsd:sequence>
              <xsd:element name="Value" maxOccurs="unbounded" minOccurs="0" nillable="true">
                <xsd:simpleType>
                  <xsd:restriction base="dms:Choice">
                    <xsd:enumeration value="Sales Tools"/>
                    <xsd:enumeration value="Product Information"/>
                    <xsd:enumeration value="Industry Evidence"/>
                    <xsd:enumeration value="Customer/Partner Evidence"/>
                    <xsd:enumeration value="Internal Training"/>
                    <xsd:enumeration value="External Training"/>
                    <xsd:enumeration value="Marketing Materials"/>
                    <xsd:enumeration value="Technical Information"/>
                    <xsd:enumeration value="Compete Information"/>
                  </xsd:restriction>
                </xsd:simpleType>
              </xsd:element>
            </xsd:sequence>
          </xsd:extension>
        </xsd:complexContent>
      </xsd:complexType>
    </xsd:element>
    <xsd:element name="Format" ma:index="15" nillable="true" ma:displayName="Format" ma:description="(Description placeholder area!)" ma:format="Dropdown" ma:internalName="Format">
      <xsd:simpleType>
        <xsd:restriction base="dms:Choice">
          <xsd:enumeration value="Analyst Report"/>
          <xsd:enumeration value="Brochure"/>
          <xsd:enumeration value="Case Study"/>
          <xsd:enumeration value="Cookbook"/>
          <xsd:enumeration value="Course"/>
          <xsd:enumeration value="Datasheet"/>
          <xsd:enumeration value="Demo/Scripts"/>
          <xsd:enumeration value="Discussions Guide/Battlecard"/>
          <xsd:enumeration value="Drive Time"/>
          <xsd:enumeration value="Email Template"/>
          <xsd:enumeration value="Fact Sheet"/>
          <xsd:enumeration value="FAQ"/>
          <xsd:enumeration value="Industry/Market Research"/>
          <xsd:enumeration value="Job Aids"/>
          <xsd:enumeration value="Pitch Card/Talking Points"/>
          <xsd:enumeration value="Planning Documents"/>
          <xsd:enumeration value="Positioning/Messaging Framework"/>
          <xsd:enumeration value="Presentation"/>
          <xsd:enumeration value="Press Release/Announcement"/>
          <xsd:enumeration value="Product Guide"/>
          <xsd:enumeration value="Screenshots"/>
          <xsd:enumeration value="Technical Guide/Howto"/>
          <xsd:enumeration value="Toolkit"/>
          <xsd:enumeration value="Video"/>
          <xsd:enumeration value="Webcast"/>
          <xsd:enumeration value="Whitepaper"/>
        </xsd:restriction>
      </xsd:simpleType>
    </xsd:element>
    <xsd:element name="Search_x0020_Keywords" ma:index="16" nillable="true" ma:displayName="Search Keywords" ma:description="(Description placeholder area!)" ma:internalName="Search_x0020_Keywords">
      <xsd:simpleType>
        <xsd:restriction base="dms:Note"/>
      </xsd:simpleType>
    </xsd:element>
    <xsd:element name="Distribution" ma:index="17" nillable="true" ma:displayName="Distribution" ma:description="(Description placeholder area!)" ma:format="Dropdown" ma:internalName="Distribution">
      <xsd:simpleType>
        <xsd:restriction base="dms:Choice">
          <xsd:enumeration value="Microsoft Confidential"/>
          <xsd:enumeration value="Partner Ready"/>
          <xsd:enumeration value="Customer Ready"/>
        </xsd:restriction>
      </xsd:simpleType>
    </xsd:element>
    <xsd:element name="Technical_x0020_Level" ma:index="18" nillable="true" ma:displayName="Technical Level" ma:description="(Description placeholder area!)" ma:format="Dropdown" ma:internalName="Technical_x0020_Level">
      <xsd:simpleType>
        <xsd:restriction base="dms:Choice">
          <xsd:enumeration value="100"/>
          <xsd:enumeration value="200"/>
          <xsd:enumeration value="300"/>
          <xsd:enumeration value="400"/>
        </xsd:restriction>
      </xsd:simpleType>
    </xsd:element>
    <xsd:element name="Audience_x0020__x002f__x0020_Role" ma:index="19" nillable="true" ma:displayName="Audience / Role" ma:description="(Description placeholder area!)" ma:internalName="Audience_x0020__x002f__x0020_Role">
      <xsd:complexType>
        <xsd:complexContent>
          <xsd:extension base="dms:MultiChoice">
            <xsd:sequence>
              <xsd:element name="Value" maxOccurs="unbounded" minOccurs="0" nillable="true">
                <xsd:simpleType>
                  <xsd:restriction base="dms:Choice">
                    <xsd:enumeration value="Business Decision Maker"/>
                    <xsd:enumeration value="Technical Decision Maker"/>
                    <xsd:enumeration value="IT Manager/IT Professional"/>
                    <xsd:enumeration value="Developer"/>
                    <xsd:enumeration value="Partner"/>
                    <xsd:enumeration value="Microsoft Field"/>
                  </xsd:restriction>
                </xsd:simpleType>
              </xsd:element>
            </xsd:sequence>
          </xsd:extension>
        </xsd:complexContent>
      </xsd:complexType>
    </xsd:element>
    <xsd:element name="Technology" ma:index="20" nillable="true" ma:displayName="Technology" ma:description="(Description placeholder area!)" ma:internalName="Technology">
      <xsd:complexType>
        <xsd:complexContent>
          <xsd:extension base="dms:MultiChoice">
            <xsd:sequence>
              <xsd:element name="Value" maxOccurs="unbounded" minOccurs="0" nillable="true">
                <xsd:simpleType>
                  <xsd:restriction base="dms:Choice">
                    <xsd:enumeration value="Virtualization"/>
                    <xsd:enumeration value="Terminal Services (TS)"/>
                    <xsd:enumeration value="Active Directory Domain Services (AD DS)"/>
                    <xsd:enumeration value="Windows Sharepoint Services (WSS)"/>
                    <xsd:enumeration value="Internet Information Server (IIS)"/>
                    <xsd:enumeration value="Server Core"/>
                    <xsd:enumeration value="PowerShell"/>
                    <xsd:enumeration value="BitLocker"/>
                    <xsd:enumeration value="Network Access Protection (NAP)"/>
                    <xsd:enumeration value="Windows Deployment Services (WDS)"/>
                    <xsd:enumeration value="Rights Management Services (RMS)"/>
                    <xsd:enumeration value="Server Manager"/>
                  </xsd:restriction>
                </xsd:simpleType>
              </xsd:element>
            </xsd:sequence>
          </xsd:extension>
        </xsd:complexContent>
      </xsd:complexType>
    </xsd:element>
    <xsd:element name="Scenarios" ma:index="21" nillable="true" ma:displayName="Scenarios" ma:description="(Description placeholder area!)" ma:internalName="Scenarios">
      <xsd:complexType>
        <xsd:complexContent>
          <xsd:extension base="dms:MultiChoice">
            <xsd:sequence>
              <xsd:element name="Value" maxOccurs="unbounded" minOccurs="0" nillable="true">
                <xsd:simpleType>
                  <xsd:restriction base="dms:Choice">
                    <xsd:enumeration value="Windows Server Virtualization"/>
                    <xsd:enumeration value="Centralized Application Access"/>
                    <xsd:enumeration value="Windows Server and the Branch Office"/>
                    <xsd:enumeration value="Security and Policy Enforcement"/>
                    <xsd:enumeration value="Web and Application Platform"/>
                    <xsd:enumeration value="Server Management"/>
                    <xsd:enumeration value="High Availability"/>
                  </xsd:restriction>
                </xsd:simpleType>
              </xsd:element>
            </xsd:sequence>
          </xsd:extension>
        </xsd:complexContent>
      </xsd:complexType>
    </xsd:element>
    <xsd:element name="Product" ma:index="22" nillable="true" ma:displayName="Product" ma:description="(Description placeholder area!)" ma:internalName="Product">
      <xsd:complexType>
        <xsd:complexContent>
          <xsd:extension base="dms:MultiChoice">
            <xsd:sequence>
              <xsd:element name="Value" maxOccurs="unbounded" minOccurs="0" nillable="true">
                <xsd:simpleType>
                  <xsd:restriction base="dms:Choice">
                    <xsd:enumeration value="Windows Server 2008"/>
                    <xsd:enumeration value="Windows Server 2003"/>
                    <xsd:enumeration value="SQL Server 2008"/>
                    <xsd:enumeration value="SQL Server 2005"/>
                    <xsd:enumeration value="Visual Studio 2008"/>
                    <xsd:enumeration value="Visual Studio 2005"/>
                  </xsd:restriction>
                </xsd:simpleType>
              </xsd:element>
            </xsd:sequence>
          </xsd:extension>
        </xsd:complexContent>
      </xsd:complexType>
    </xsd:element>
    <xsd:element name="Customer_x0020_Campaign" ma:index="23" nillable="true" ma:displayName="Customer Campaign" ma:description="(Description placeholder area!)" ma:internalName="Customer_x0020_Campaign">
      <xsd:complexType>
        <xsd:complexContent>
          <xsd:extension base="dms:MultiChoice">
            <xsd:sequence>
              <xsd:element name="Value" maxOccurs="unbounded" minOccurs="0" nillable="true">
                <xsd:simpleType>
                  <xsd:restriction base="dms:Choice">
                    <xsd:enumeration value="Core I/O"/>
                    <xsd:enumeration value="APO"/>
                    <xsd:enumeration value="First Server"/>
                    <xsd:enumeration value="RDP"/>
                    <xsd:enumeration value="Right Server"/>
                  </xsd:restriction>
                </xsd:simpleType>
              </xsd:element>
            </xsd:sequence>
          </xsd:extension>
        </xsd:complexContent>
      </xsd:complexType>
    </xsd:element>
    <xsd:element name="Industry" ma:index="24" nillable="true" ma:displayName="Industry" ma:description="(Description placeholder area!)" ma:format="Dropdown" ma:internalName="Industry">
      <xsd:simpleType>
        <xsd:restriction base="dms:Choice">
          <xsd:enumeration value="All"/>
          <xsd:enumeration value="Manufacturing"/>
          <xsd:enumeration value="Financial Services"/>
          <xsd:enumeration value="Government / Public Sector"/>
          <xsd:enumeration value="Transportation"/>
          <xsd:enumeration value="Healthcare"/>
          <xsd:enumeration value="Education"/>
          <xsd:enumeration value="Communications"/>
          <xsd:enumeration value="High-Tech"/>
          <xsd:enumeration value="Retail &amp; Hospitality"/>
          <xsd:enumeration value="None"/>
        </xsd:restriction>
      </xsd:simpleType>
    </xsd:element>
    <xsd:element name="Customer_x0020_Segment" ma:index="25" nillable="true" ma:displayName="Customer Segment" ma:description="(Description placeholder area!)" ma:internalName="Customer_x0020_Segment">
      <xsd:complexType>
        <xsd:complexContent>
          <xsd:extension base="dms:MultiChoice">
            <xsd:sequence>
              <xsd:element name="Value" maxOccurs="unbounded" minOccurs="0" nillable="true">
                <xsd:simpleType>
                  <xsd:restriction base="dms:Choice">
                    <xsd:enumeration value="All"/>
                    <xsd:enumeration value="Enterprise"/>
                    <xsd:enumeration value="Medium Enterprise"/>
                    <xsd:enumeration value="Small Business"/>
                    <xsd:enumeration value="OEM"/>
                    <xsd:enumeration value="Academic"/>
                    <xsd:enumeration value="ISV"/>
                    <xsd:enumeration value="SI"/>
                  </xsd:restriction>
                </xsd:simpleType>
              </xsd:element>
            </xsd:sequence>
          </xsd:extension>
        </xsd:complexContent>
      </xsd:complexType>
    </xsd:element>
    <xsd:element name="Sales_x0020_Cycle" ma:index="26" nillable="true" ma:displayName="Sales Cycle" ma:description="(Description placeholder area!)" ma:internalName="Sales_x0020_Cycle">
      <xsd:complexType>
        <xsd:complexContent>
          <xsd:extension base="dms:MultiChoice">
            <xsd:sequence>
              <xsd:element name="Value" maxOccurs="unbounded" minOccurs="0" nillable="true">
                <xsd:simpleType>
                  <xsd:restriction base="dms:Choice">
                    <xsd:enumeration value="Demand Generation"/>
                    <xsd:enumeration value="Prospect"/>
                    <xsd:enumeration value="Qualify"/>
                    <xsd:enumeration value="Develop"/>
                    <xsd:enumeration value="Solution"/>
                    <xsd:enumeration value="Proof of Concept"/>
                  </xsd:restriction>
                </xsd:simpleType>
              </xsd:element>
            </xsd:sequence>
          </xsd:extension>
        </xsd:complexContent>
      </xsd:complexType>
    </xsd:element>
    <xsd:element name="Language" ma:index="27" nillable="true" ma:displayName="Language" ma:description="(Description placeholder area!)" ma:format="Dropdown" ma:internalName="Language">
      <xsd:simpleType>
        <xsd:restriction base="dms:Choice">
          <xsd:enumeration value="English"/>
          <xsd:enumeration value="German"/>
          <xsd:enumeration value="Spanish"/>
          <xsd:enumeration value="Simplified Chinese"/>
          <xsd:enumeration value="Japanese"/>
          <xsd:enumeration value="French"/>
          <xsd:enumeration value="Portuguese"/>
          <xsd:enumeration value="Other"/>
        </xsd:restriction>
      </xsd:simpleType>
    </xsd:element>
    <xsd:element name="Best_x0020_Bets" ma:index="28" nillable="true" ma:displayName="Best Bets" ma:default="Yes" ma:format="RadioButtons" ma:internalName="Best_x0020_Bets">
      <xsd:simpleType>
        <xsd:restriction base="dms:Choice">
          <xsd:enumeration value="Yes"/>
          <xsd:enumeration value="No"/>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9D3FA92-9314-4290-B9D0-1B0EA3AFF285}">
  <ds:schemaRefs>
    <ds:schemaRef ds:uri="http://schemas.microsoft.com/sharepoint/v3/contenttype/forms"/>
  </ds:schemaRefs>
</ds:datastoreItem>
</file>

<file path=customXml/itemProps2.xml><?xml version="1.0" encoding="utf-8"?>
<ds:datastoreItem xmlns:ds="http://schemas.openxmlformats.org/officeDocument/2006/customXml" ds:itemID="{B4881726-EDE7-4335-BFD0-53655A9B4C06}">
  <ds:schemaRefs>
    <ds:schemaRef ds:uri="http://schemas.microsoft.com/office/2006/metadata/properties"/>
    <ds:schemaRef ds:uri="19eac92a-de6b-4e67-82dd-0654a16185e4"/>
  </ds:schemaRefs>
</ds:datastoreItem>
</file>

<file path=customXml/itemProps3.xml><?xml version="1.0" encoding="utf-8"?>
<ds:datastoreItem xmlns:ds="http://schemas.openxmlformats.org/officeDocument/2006/customXml" ds:itemID="{5062BBEB-841C-4F22-8CC2-D58898DAAE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eac92a-de6b-4e67-82dd-0654a16185e4"/>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Shades of Blue - Microsoft India DPE</Template>
  <TotalTime>1267</TotalTime>
  <Words>1894</Words>
  <Application>Microsoft Office PowerPoint</Application>
  <PresentationFormat>On-screen Show (4:3)</PresentationFormat>
  <Paragraphs>366</Paragraphs>
  <Slides>17</Slides>
  <Notes>13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Shades of Blue - Microsoft India DPE</vt:lpstr>
      <vt:lpstr>Presentation Virtualization Overview of Windows Server 2008 Terminal Services</vt:lpstr>
      <vt:lpstr>The Business Challenge</vt:lpstr>
      <vt:lpstr>What Is Presentation Virtualization?</vt:lpstr>
      <vt:lpstr>Flexibility</vt:lpstr>
      <vt:lpstr>Terminal Services – Connected</vt:lpstr>
      <vt:lpstr>Security and Regulatory Compliance</vt:lpstr>
      <vt:lpstr>Terminal Services in Windows Server 2008</vt:lpstr>
      <vt:lpstr>TS RemoteApp Overview</vt:lpstr>
      <vt:lpstr>Terminal Services Gateway Overview</vt:lpstr>
      <vt:lpstr>TS Gateway In Action  </vt:lpstr>
      <vt:lpstr>TS Session Broker Overview</vt:lpstr>
      <vt:lpstr>TS Device Redirection </vt:lpstr>
      <vt:lpstr>TS Easy Print Overview</vt:lpstr>
      <vt:lpstr>RDC Experience Features</vt:lpstr>
      <vt:lpstr>Slide 15</vt:lpstr>
      <vt:lpstr>References</vt:lpstr>
      <vt:lpstr>Slide 17</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 Session Sub Title (optional)</dc:title>
  <dc:subject>Launch Wave 2008</dc:subject>
  <dc:creator>Pandurang Nayak</dc:creator>
  <cp:keywords>VS 2008, WPF, Smart Clients</cp:keywords>
  <dc:description>Heroes Happen Here</dc:description>
  <cp:lastModifiedBy>Ramakrishnan </cp:lastModifiedBy>
  <cp:revision>147</cp:revision>
  <dcterms:created xsi:type="dcterms:W3CDTF">2008-09-07T12:01:04Z</dcterms:created>
  <dcterms:modified xsi:type="dcterms:W3CDTF">2008-09-23T04:40:33Z</dcterms:modified>
  <cp:version>1</cp:version>
</cp:coreProperties>
</file>