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37"/>
  </p:notesMasterIdLst>
  <p:sldIdLst>
    <p:sldId id="337" r:id="rId5"/>
    <p:sldId id="259" r:id="rId6"/>
    <p:sldId id="314" r:id="rId7"/>
    <p:sldId id="335" r:id="rId8"/>
    <p:sldId id="338" r:id="rId9"/>
    <p:sldId id="315" r:id="rId10"/>
    <p:sldId id="258" r:id="rId11"/>
    <p:sldId id="284" r:id="rId12"/>
    <p:sldId id="282" r:id="rId13"/>
    <p:sldId id="285" r:id="rId14"/>
    <p:sldId id="336" r:id="rId15"/>
    <p:sldId id="286" r:id="rId16"/>
    <p:sldId id="311" r:id="rId17"/>
    <p:sldId id="312" r:id="rId18"/>
    <p:sldId id="300" r:id="rId19"/>
    <p:sldId id="344" r:id="rId20"/>
    <p:sldId id="345" r:id="rId21"/>
    <p:sldId id="318" r:id="rId22"/>
    <p:sldId id="319" r:id="rId23"/>
    <p:sldId id="320" r:id="rId24"/>
    <p:sldId id="321" r:id="rId25"/>
    <p:sldId id="339" r:id="rId26"/>
    <p:sldId id="340" r:id="rId27"/>
    <p:sldId id="334" r:id="rId28"/>
    <p:sldId id="332" r:id="rId29"/>
    <p:sldId id="326" r:id="rId30"/>
    <p:sldId id="343" r:id="rId31"/>
    <p:sldId id="341" r:id="rId32"/>
    <p:sldId id="333" r:id="rId33"/>
    <p:sldId id="342" r:id="rId34"/>
    <p:sldId id="313" r:id="rId35"/>
    <p:sldId id="276" r:id="rId36"/>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FF"/>
    <a:srgbClr val="000000"/>
    <a:srgbClr val="F8F8F8"/>
    <a:srgbClr val="9597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95" autoAdjust="0"/>
    <p:restoredTop sz="88113" autoAdjust="0"/>
  </p:normalViewPr>
  <p:slideViewPr>
    <p:cSldViewPr>
      <p:cViewPr varScale="1">
        <p:scale>
          <a:sx n="65" d="100"/>
          <a:sy n="65" d="100"/>
        </p:scale>
        <p:origin x="-1464" y="-72"/>
      </p:cViewPr>
      <p:guideLst>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96" y="-10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902D5-B11E-471C-850C-7C6A6A8E431C}" type="doc">
      <dgm:prSet loTypeId="urn:microsoft.com/office/officeart/2005/8/layout/cycle6" loCatId="relationship" qsTypeId="urn:microsoft.com/office/officeart/2005/8/quickstyle/3d3" qsCatId="3D" csTypeId="urn:microsoft.com/office/officeart/2005/8/colors/accent1_2" csCatId="accent1" phldr="1"/>
      <dgm:spPr/>
      <dgm:t>
        <a:bodyPr/>
        <a:lstStyle/>
        <a:p>
          <a:endParaRPr lang="en-US"/>
        </a:p>
      </dgm:t>
    </dgm:pt>
    <dgm:pt modelId="{B7B4FE29-31E2-4599-8C0E-C332764BED98}">
      <dgm:prSet phldrT="[Text]" custT="1"/>
      <dgm:spPr>
        <a:solidFill>
          <a:srgbClr val="33CC33">
            <a:alpha val="60000"/>
          </a:srgbClr>
        </a:solidFill>
        <a:effectLst>
          <a:outerShdw blurRad="50800" dist="38100" dir="2700000" algn="tl" rotWithShape="0">
            <a:prstClr val="black">
              <a:alpha val="40000"/>
            </a:prstClr>
          </a:outerShdw>
        </a:effectLst>
      </dgm:spPr>
      <dgm:t>
        <a:bodyPr/>
        <a:lstStyle/>
        <a:p>
          <a:pPr>
            <a:spcAft>
              <a:spcPts val="0"/>
            </a:spcAft>
          </a:pPr>
          <a:r>
            <a:rPr lang="en-US" sz="1600" b="1" cap="none" spc="0" baseline="0" dirty="0" smtClean="0">
              <a:ln w="12700">
                <a:noFill/>
                <a:prstDash val="solid"/>
              </a:ln>
              <a:solidFill>
                <a:srgbClr val="FFFFFF"/>
              </a:solidFill>
              <a:effectLst/>
              <a:latin typeface="Segoe UI" pitchFamily="34" charset="0"/>
              <a:cs typeface="Segoe UI" pitchFamily="34" charset="0"/>
            </a:rPr>
            <a:t>130,000+ </a:t>
          </a:r>
        </a:p>
        <a:p>
          <a:pPr>
            <a:spcAft>
              <a:spcPct val="35000"/>
            </a:spcAft>
          </a:pPr>
          <a:r>
            <a:rPr lang="en-US" sz="1600" b="1" cap="none" spc="0" baseline="0" dirty="0" smtClean="0">
              <a:ln w="12700">
                <a:noFill/>
                <a:prstDash val="solid"/>
              </a:ln>
              <a:solidFill>
                <a:srgbClr val="FFFFFF"/>
              </a:solidFill>
              <a:effectLst/>
              <a:latin typeface="Segoe UI" pitchFamily="34" charset="0"/>
              <a:cs typeface="Segoe UI" pitchFamily="34" charset="0"/>
            </a:rPr>
            <a:t>Microsoft Partners</a:t>
          </a:r>
          <a:endParaRPr lang="en-US" sz="1600" b="1" cap="none" spc="0" baseline="0" dirty="0">
            <a:ln w="12700">
              <a:noFill/>
              <a:prstDash val="solid"/>
            </a:ln>
            <a:solidFill>
              <a:srgbClr val="FFFFFF"/>
            </a:solidFill>
            <a:effectLst/>
            <a:latin typeface="Segoe UI" pitchFamily="34" charset="0"/>
            <a:cs typeface="Segoe UI" pitchFamily="34" charset="0"/>
          </a:endParaRPr>
        </a:p>
      </dgm:t>
    </dgm:pt>
    <dgm:pt modelId="{3AB5C08D-0BAD-4141-8B5F-A41238F2BDC4}" type="parTrans" cxnId="{6FBEDDEC-DA19-47D6-96C6-4C2665A2A76B}">
      <dgm:prSet/>
      <dgm:spPr/>
      <dgm:t>
        <a:bodyPr/>
        <a:lstStyle/>
        <a:p>
          <a:endParaRPr lang="en-US" sz="1600" b="1">
            <a:latin typeface="Segoe UI" pitchFamily="34" charset="0"/>
            <a:cs typeface="Segoe UI" pitchFamily="34" charset="0"/>
          </a:endParaRPr>
        </a:p>
      </dgm:t>
    </dgm:pt>
    <dgm:pt modelId="{FE603C6F-EA05-462B-84D6-7D859BBBE7A6}" type="sibTrans" cxnId="{6FBEDDEC-DA19-47D6-96C6-4C2665A2A76B}">
      <dgm:prSet/>
      <dgm:spPr>
        <a:solidFill>
          <a:srgbClr val="009150"/>
        </a:solidFill>
        <a:ln w="38100">
          <a:solidFill>
            <a:schemeClr val="tx2"/>
          </a:solidFill>
        </a:ln>
      </dgm:spPr>
      <dgm:t>
        <a:bodyPr/>
        <a:lstStyle/>
        <a:p>
          <a:endParaRPr lang="en-US" sz="1600" b="1">
            <a:latin typeface="Segoe UI" pitchFamily="34" charset="0"/>
            <a:cs typeface="Segoe UI" pitchFamily="34" charset="0"/>
          </a:endParaRPr>
        </a:p>
      </dgm:t>
    </dgm:pt>
    <dgm:pt modelId="{FCCE3EE0-6128-47A1-A75D-1C8C29FFAF91}">
      <dgm:prSet phldrT="[Text]" custT="1"/>
      <dgm:spPr>
        <a:solidFill>
          <a:srgbClr val="33CC33">
            <a:alpha val="60000"/>
          </a:srgbClr>
        </a:solidFill>
        <a:effectLst>
          <a:outerShdw blurRad="50800" dist="38100" dir="2700000" algn="tl" rotWithShape="0">
            <a:prstClr val="black">
              <a:alpha val="40000"/>
            </a:prstClr>
          </a:outerShdw>
        </a:effectLst>
      </dgm:spPr>
      <dgm:t>
        <a:bodyPr/>
        <a:lstStyle/>
        <a:p>
          <a:r>
            <a:rPr lang="en-US" sz="1600" b="1" cap="none" spc="0" dirty="0" smtClean="0">
              <a:ln w="12700">
                <a:noFill/>
                <a:prstDash val="solid"/>
              </a:ln>
              <a:solidFill>
                <a:srgbClr val="FFFFFF"/>
              </a:solidFill>
              <a:effectLst/>
              <a:latin typeface="Segoe UI" pitchFamily="34" charset="0"/>
              <a:cs typeface="Segoe UI" pitchFamily="34" charset="0"/>
            </a:rPr>
            <a:t>Local Business Community Organizations</a:t>
          </a:r>
          <a:endParaRPr lang="en-US" sz="1600" b="1" cap="none" spc="0" dirty="0">
            <a:ln w="12700">
              <a:noFill/>
              <a:prstDash val="solid"/>
            </a:ln>
            <a:solidFill>
              <a:srgbClr val="FFFFFF"/>
            </a:solidFill>
            <a:effectLst/>
            <a:latin typeface="Segoe UI" pitchFamily="34" charset="0"/>
            <a:cs typeface="Segoe UI" pitchFamily="34" charset="0"/>
          </a:endParaRPr>
        </a:p>
      </dgm:t>
    </dgm:pt>
    <dgm:pt modelId="{7191705F-5EEB-46FD-A0E3-AADE44F2B706}" type="parTrans" cxnId="{C39AF24D-9ADD-4D87-A667-A4EC37A97852}">
      <dgm:prSet/>
      <dgm:spPr/>
      <dgm:t>
        <a:bodyPr/>
        <a:lstStyle/>
        <a:p>
          <a:endParaRPr lang="en-US" sz="1600" b="1">
            <a:latin typeface="Segoe UI" pitchFamily="34" charset="0"/>
            <a:cs typeface="Segoe UI" pitchFamily="34" charset="0"/>
          </a:endParaRPr>
        </a:p>
      </dgm:t>
    </dgm:pt>
    <dgm:pt modelId="{6E9BEF94-3166-4D7B-AC6A-D3E97054507C}" type="sibTrans" cxnId="{C39AF24D-9ADD-4D87-A667-A4EC37A97852}">
      <dgm:prSet/>
      <dgm:spPr>
        <a:ln w="38100">
          <a:solidFill>
            <a:schemeClr val="tx2"/>
          </a:solidFill>
        </a:ln>
      </dgm:spPr>
      <dgm:t>
        <a:bodyPr/>
        <a:lstStyle/>
        <a:p>
          <a:endParaRPr lang="en-US" sz="1600" b="1">
            <a:latin typeface="Segoe UI" pitchFamily="34" charset="0"/>
            <a:cs typeface="Segoe UI" pitchFamily="34" charset="0"/>
          </a:endParaRPr>
        </a:p>
      </dgm:t>
    </dgm:pt>
    <dgm:pt modelId="{FAD2D958-7F85-4277-9350-2DC0324A2997}">
      <dgm:prSet phldrT="[Text]" custT="1"/>
      <dgm:spPr>
        <a:solidFill>
          <a:srgbClr val="33CC33">
            <a:alpha val="60000"/>
          </a:srgbClr>
        </a:solidFill>
        <a:effectLst>
          <a:outerShdw blurRad="50800" dist="38100" dir="2700000" algn="tl" rotWithShape="0">
            <a:prstClr val="black">
              <a:alpha val="40000"/>
            </a:prstClr>
          </a:outerShdw>
        </a:effectLst>
      </dgm:spPr>
      <dgm:t>
        <a:bodyPr/>
        <a:lstStyle/>
        <a:p>
          <a:r>
            <a:rPr lang="en-US" sz="1600" b="1" cap="none" spc="0" dirty="0" smtClean="0">
              <a:ln w="12700">
                <a:noFill/>
                <a:prstDash val="solid"/>
              </a:ln>
              <a:solidFill>
                <a:srgbClr val="FFFFFF"/>
              </a:solidFill>
              <a:effectLst/>
              <a:latin typeface="Segoe UI" pitchFamily="34" charset="0"/>
              <a:cs typeface="Segoe UI" pitchFamily="34" charset="0"/>
            </a:rPr>
            <a:t>Strategic Alliances</a:t>
          </a:r>
          <a:endParaRPr lang="en-US" sz="1600" b="1" cap="none" spc="0" dirty="0">
            <a:ln w="12700">
              <a:noFill/>
              <a:prstDash val="solid"/>
            </a:ln>
            <a:solidFill>
              <a:srgbClr val="FFFFFF"/>
            </a:solidFill>
            <a:effectLst/>
            <a:latin typeface="Segoe UI" pitchFamily="34" charset="0"/>
            <a:cs typeface="Segoe UI" pitchFamily="34" charset="0"/>
          </a:endParaRPr>
        </a:p>
      </dgm:t>
    </dgm:pt>
    <dgm:pt modelId="{B8A77BF4-6239-40F5-B65B-38C3276E0041}" type="parTrans" cxnId="{9CB06F90-B354-43AC-928E-5749A0B07F78}">
      <dgm:prSet/>
      <dgm:spPr/>
      <dgm:t>
        <a:bodyPr/>
        <a:lstStyle/>
        <a:p>
          <a:endParaRPr lang="en-US" sz="1600" b="1">
            <a:latin typeface="Segoe UI" pitchFamily="34" charset="0"/>
            <a:cs typeface="Segoe UI" pitchFamily="34" charset="0"/>
          </a:endParaRPr>
        </a:p>
      </dgm:t>
    </dgm:pt>
    <dgm:pt modelId="{84894B91-9765-46B3-B0B0-66C204D7A0AE}" type="sibTrans" cxnId="{9CB06F90-B354-43AC-928E-5749A0B07F78}">
      <dgm:prSet/>
      <dgm:spPr>
        <a:ln w="38100">
          <a:solidFill>
            <a:schemeClr val="tx2"/>
          </a:solidFill>
        </a:ln>
      </dgm:spPr>
      <dgm:t>
        <a:bodyPr/>
        <a:lstStyle/>
        <a:p>
          <a:endParaRPr lang="en-US" sz="1600" b="1">
            <a:latin typeface="Segoe UI" pitchFamily="34" charset="0"/>
            <a:cs typeface="Segoe UI" pitchFamily="34" charset="0"/>
          </a:endParaRPr>
        </a:p>
      </dgm:t>
    </dgm:pt>
    <dgm:pt modelId="{074649A5-D79C-47A4-986D-EAA7667682D9}" type="pres">
      <dgm:prSet presAssocID="{55F902D5-B11E-471C-850C-7C6A6A8E431C}" presName="cycle" presStyleCnt="0">
        <dgm:presLayoutVars>
          <dgm:dir/>
          <dgm:resizeHandles val="exact"/>
        </dgm:presLayoutVars>
      </dgm:prSet>
      <dgm:spPr/>
      <dgm:t>
        <a:bodyPr/>
        <a:lstStyle/>
        <a:p>
          <a:endParaRPr lang="en-US"/>
        </a:p>
      </dgm:t>
    </dgm:pt>
    <dgm:pt modelId="{6332D23A-5554-47A5-A249-C1B5AA1150BA}" type="pres">
      <dgm:prSet presAssocID="{B7B4FE29-31E2-4599-8C0E-C332764BED98}" presName="node" presStyleLbl="node1" presStyleIdx="0" presStyleCnt="3">
        <dgm:presLayoutVars>
          <dgm:bulletEnabled val="1"/>
        </dgm:presLayoutVars>
      </dgm:prSet>
      <dgm:spPr/>
      <dgm:t>
        <a:bodyPr/>
        <a:lstStyle/>
        <a:p>
          <a:endParaRPr lang="en-US"/>
        </a:p>
      </dgm:t>
    </dgm:pt>
    <dgm:pt modelId="{D5E9BF62-8097-4447-A966-C80B2ABE1DC3}" type="pres">
      <dgm:prSet presAssocID="{B7B4FE29-31E2-4599-8C0E-C332764BED98}" presName="spNode" presStyleCnt="0"/>
      <dgm:spPr/>
      <dgm:t>
        <a:bodyPr/>
        <a:lstStyle/>
        <a:p>
          <a:endParaRPr lang="en-US"/>
        </a:p>
      </dgm:t>
    </dgm:pt>
    <dgm:pt modelId="{E183DB4C-FFD2-49A9-973C-6C19DD66338A}" type="pres">
      <dgm:prSet presAssocID="{FE603C6F-EA05-462B-84D6-7D859BBBE7A6}" presName="sibTrans" presStyleLbl="sibTrans1D1" presStyleIdx="0" presStyleCnt="3"/>
      <dgm:spPr/>
      <dgm:t>
        <a:bodyPr/>
        <a:lstStyle/>
        <a:p>
          <a:endParaRPr lang="en-US"/>
        </a:p>
      </dgm:t>
    </dgm:pt>
    <dgm:pt modelId="{16FFE8AE-AD68-47AF-857A-8FC5BDC8DBD8}" type="pres">
      <dgm:prSet presAssocID="{FAD2D958-7F85-4277-9350-2DC0324A2997}" presName="node" presStyleLbl="node1" presStyleIdx="1" presStyleCnt="3">
        <dgm:presLayoutVars>
          <dgm:bulletEnabled val="1"/>
        </dgm:presLayoutVars>
      </dgm:prSet>
      <dgm:spPr/>
      <dgm:t>
        <a:bodyPr/>
        <a:lstStyle/>
        <a:p>
          <a:endParaRPr lang="en-US"/>
        </a:p>
      </dgm:t>
    </dgm:pt>
    <dgm:pt modelId="{A23350D4-A31D-432E-8644-A6B24A88D521}" type="pres">
      <dgm:prSet presAssocID="{FAD2D958-7F85-4277-9350-2DC0324A2997}" presName="spNode" presStyleCnt="0"/>
      <dgm:spPr/>
      <dgm:t>
        <a:bodyPr/>
        <a:lstStyle/>
        <a:p>
          <a:endParaRPr lang="en-US"/>
        </a:p>
      </dgm:t>
    </dgm:pt>
    <dgm:pt modelId="{BD6EAF54-507D-45D3-8114-8BF7352E034D}" type="pres">
      <dgm:prSet presAssocID="{84894B91-9765-46B3-B0B0-66C204D7A0AE}" presName="sibTrans" presStyleLbl="sibTrans1D1" presStyleIdx="1" presStyleCnt="3"/>
      <dgm:spPr/>
      <dgm:t>
        <a:bodyPr/>
        <a:lstStyle/>
        <a:p>
          <a:endParaRPr lang="en-US"/>
        </a:p>
      </dgm:t>
    </dgm:pt>
    <dgm:pt modelId="{6AB4C6B5-9DC1-480B-B2DB-CBDD571905CE}" type="pres">
      <dgm:prSet presAssocID="{FCCE3EE0-6128-47A1-A75D-1C8C29FFAF91}" presName="node" presStyleLbl="node1" presStyleIdx="2" presStyleCnt="3">
        <dgm:presLayoutVars>
          <dgm:bulletEnabled val="1"/>
        </dgm:presLayoutVars>
      </dgm:prSet>
      <dgm:spPr/>
      <dgm:t>
        <a:bodyPr/>
        <a:lstStyle/>
        <a:p>
          <a:endParaRPr lang="en-US"/>
        </a:p>
      </dgm:t>
    </dgm:pt>
    <dgm:pt modelId="{736AC3E6-1854-46F2-9E82-9F5D5F9CD28B}" type="pres">
      <dgm:prSet presAssocID="{FCCE3EE0-6128-47A1-A75D-1C8C29FFAF91}" presName="spNode" presStyleCnt="0"/>
      <dgm:spPr/>
      <dgm:t>
        <a:bodyPr/>
        <a:lstStyle/>
        <a:p>
          <a:endParaRPr lang="en-US"/>
        </a:p>
      </dgm:t>
    </dgm:pt>
    <dgm:pt modelId="{508553EE-3EFC-4B35-96D2-709FE85D4D31}" type="pres">
      <dgm:prSet presAssocID="{6E9BEF94-3166-4D7B-AC6A-D3E97054507C}" presName="sibTrans" presStyleLbl="sibTrans1D1" presStyleIdx="2" presStyleCnt="3"/>
      <dgm:spPr/>
      <dgm:t>
        <a:bodyPr/>
        <a:lstStyle/>
        <a:p>
          <a:endParaRPr lang="en-US"/>
        </a:p>
      </dgm:t>
    </dgm:pt>
  </dgm:ptLst>
  <dgm:cxnLst>
    <dgm:cxn modelId="{C39AF24D-9ADD-4D87-A667-A4EC37A97852}" srcId="{55F902D5-B11E-471C-850C-7C6A6A8E431C}" destId="{FCCE3EE0-6128-47A1-A75D-1C8C29FFAF91}" srcOrd="2" destOrd="0" parTransId="{7191705F-5EEB-46FD-A0E3-AADE44F2B706}" sibTransId="{6E9BEF94-3166-4D7B-AC6A-D3E97054507C}"/>
    <dgm:cxn modelId="{940CBC76-3FAE-4145-9F16-76FF8637D715}" type="presOf" srcId="{55F902D5-B11E-471C-850C-7C6A6A8E431C}" destId="{074649A5-D79C-47A4-986D-EAA7667682D9}" srcOrd="0" destOrd="0" presId="urn:microsoft.com/office/officeart/2005/8/layout/cycle6"/>
    <dgm:cxn modelId="{516A5371-C0C5-4C9C-82ED-D84BA5428E12}" type="presOf" srcId="{84894B91-9765-46B3-B0B0-66C204D7A0AE}" destId="{BD6EAF54-507D-45D3-8114-8BF7352E034D}" srcOrd="0" destOrd="0" presId="urn:microsoft.com/office/officeart/2005/8/layout/cycle6"/>
    <dgm:cxn modelId="{CC4F36B6-C44D-46FF-A47C-16F4DCF53F0F}" type="presOf" srcId="{FCCE3EE0-6128-47A1-A75D-1C8C29FFAF91}" destId="{6AB4C6B5-9DC1-480B-B2DB-CBDD571905CE}" srcOrd="0" destOrd="0" presId="urn:microsoft.com/office/officeart/2005/8/layout/cycle6"/>
    <dgm:cxn modelId="{6FBEDDEC-DA19-47D6-96C6-4C2665A2A76B}" srcId="{55F902D5-B11E-471C-850C-7C6A6A8E431C}" destId="{B7B4FE29-31E2-4599-8C0E-C332764BED98}" srcOrd="0" destOrd="0" parTransId="{3AB5C08D-0BAD-4141-8B5F-A41238F2BDC4}" sibTransId="{FE603C6F-EA05-462B-84D6-7D859BBBE7A6}"/>
    <dgm:cxn modelId="{3D44913C-B9D1-4795-860A-7320AB113A6B}" type="presOf" srcId="{FAD2D958-7F85-4277-9350-2DC0324A2997}" destId="{16FFE8AE-AD68-47AF-857A-8FC5BDC8DBD8}" srcOrd="0" destOrd="0" presId="urn:microsoft.com/office/officeart/2005/8/layout/cycle6"/>
    <dgm:cxn modelId="{9CB06F90-B354-43AC-928E-5749A0B07F78}" srcId="{55F902D5-B11E-471C-850C-7C6A6A8E431C}" destId="{FAD2D958-7F85-4277-9350-2DC0324A2997}" srcOrd="1" destOrd="0" parTransId="{B8A77BF4-6239-40F5-B65B-38C3276E0041}" sibTransId="{84894B91-9765-46B3-B0B0-66C204D7A0AE}"/>
    <dgm:cxn modelId="{3C12444F-B3CC-4A88-85E7-D3031EB07756}" type="presOf" srcId="{B7B4FE29-31E2-4599-8C0E-C332764BED98}" destId="{6332D23A-5554-47A5-A249-C1B5AA1150BA}" srcOrd="0" destOrd="0" presId="urn:microsoft.com/office/officeart/2005/8/layout/cycle6"/>
    <dgm:cxn modelId="{3BBA3B1A-5711-4003-86B5-58725DCEB1BF}" type="presOf" srcId="{6E9BEF94-3166-4D7B-AC6A-D3E97054507C}" destId="{508553EE-3EFC-4B35-96D2-709FE85D4D31}" srcOrd="0" destOrd="0" presId="urn:microsoft.com/office/officeart/2005/8/layout/cycle6"/>
    <dgm:cxn modelId="{952B78AE-D063-4839-B5EA-E4C2D71A3800}" type="presOf" srcId="{FE603C6F-EA05-462B-84D6-7D859BBBE7A6}" destId="{E183DB4C-FFD2-49A9-973C-6C19DD66338A}" srcOrd="0" destOrd="0" presId="urn:microsoft.com/office/officeart/2005/8/layout/cycle6"/>
    <dgm:cxn modelId="{31EF9E5B-2315-4B52-9547-7BCF574B250F}" type="presParOf" srcId="{074649A5-D79C-47A4-986D-EAA7667682D9}" destId="{6332D23A-5554-47A5-A249-C1B5AA1150BA}" srcOrd="0" destOrd="0" presId="urn:microsoft.com/office/officeart/2005/8/layout/cycle6"/>
    <dgm:cxn modelId="{892704E7-1A5C-4E42-9FC4-0B73946A201E}" type="presParOf" srcId="{074649A5-D79C-47A4-986D-EAA7667682D9}" destId="{D5E9BF62-8097-4447-A966-C80B2ABE1DC3}" srcOrd="1" destOrd="0" presId="urn:microsoft.com/office/officeart/2005/8/layout/cycle6"/>
    <dgm:cxn modelId="{7E0397CF-3FD3-4464-8272-459C659CECC3}" type="presParOf" srcId="{074649A5-D79C-47A4-986D-EAA7667682D9}" destId="{E183DB4C-FFD2-49A9-973C-6C19DD66338A}" srcOrd="2" destOrd="0" presId="urn:microsoft.com/office/officeart/2005/8/layout/cycle6"/>
    <dgm:cxn modelId="{A5DBC24F-ADF4-4A4B-A712-1F79E09D62B9}" type="presParOf" srcId="{074649A5-D79C-47A4-986D-EAA7667682D9}" destId="{16FFE8AE-AD68-47AF-857A-8FC5BDC8DBD8}" srcOrd="3" destOrd="0" presId="urn:microsoft.com/office/officeart/2005/8/layout/cycle6"/>
    <dgm:cxn modelId="{32F5E884-090C-4589-A823-D3242E36A940}" type="presParOf" srcId="{074649A5-D79C-47A4-986D-EAA7667682D9}" destId="{A23350D4-A31D-432E-8644-A6B24A88D521}" srcOrd="4" destOrd="0" presId="urn:microsoft.com/office/officeart/2005/8/layout/cycle6"/>
    <dgm:cxn modelId="{172793A5-1E69-4C36-8B10-427157A13FC1}" type="presParOf" srcId="{074649A5-D79C-47A4-986D-EAA7667682D9}" destId="{BD6EAF54-507D-45D3-8114-8BF7352E034D}" srcOrd="5" destOrd="0" presId="urn:microsoft.com/office/officeart/2005/8/layout/cycle6"/>
    <dgm:cxn modelId="{00CD922F-BCBC-4618-9DB5-5C0C6CDF3814}" type="presParOf" srcId="{074649A5-D79C-47A4-986D-EAA7667682D9}" destId="{6AB4C6B5-9DC1-480B-B2DB-CBDD571905CE}" srcOrd="6" destOrd="0" presId="urn:microsoft.com/office/officeart/2005/8/layout/cycle6"/>
    <dgm:cxn modelId="{0CF61A8D-1035-4A9C-BC4B-EAADAB515BD8}" type="presParOf" srcId="{074649A5-D79C-47A4-986D-EAA7667682D9}" destId="{736AC3E6-1854-46F2-9E82-9F5D5F9CD28B}" srcOrd="7" destOrd="0" presId="urn:microsoft.com/office/officeart/2005/8/layout/cycle6"/>
    <dgm:cxn modelId="{9AA67F8D-1B29-4A2E-BF25-FED0167485BC}" type="presParOf" srcId="{074649A5-D79C-47A4-986D-EAA7667682D9}" destId="{508553EE-3EFC-4B35-96D2-709FE85D4D31}" srcOrd="8" destOrd="0" presId="urn:microsoft.com/office/officeart/2005/8/layout/cycle6"/>
  </dgm:cxnLst>
  <dgm:bg/>
  <dgm:whole/>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608684F-2D65-4913-909A-805FC6B4D2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19731-7DAA-4D70-95D2-E13AC8FF63E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waste your customer’s time</a:t>
            </a:r>
            <a:r>
              <a:rPr lang="en-US" baseline="0" dirty="0" smtClean="0"/>
              <a:t> - </a:t>
            </a:r>
            <a:r>
              <a:rPr lang="en-US" dirty="0" smtClean="0"/>
              <a:t>be able to immediately access their records. You should know more about your customer’s history than they do!  Exceed their expectations with the speed and accuracy of your response.  Above all, don’t be embarrassed to ask for a referral.  If you need to,</a:t>
            </a:r>
            <a:r>
              <a:rPr lang="en-US" baseline="0" dirty="0" smtClean="0"/>
              <a:t> </a:t>
            </a:r>
            <a:r>
              <a:rPr lang="en-US" dirty="0" smtClean="0"/>
              <a:t>create cards that your customers can give their friends.  What other ideas do you have to increase your customer’s satisfaction?</a:t>
            </a:r>
          </a:p>
          <a:p>
            <a:endParaRPr lang="en-US" dirty="0"/>
          </a:p>
        </p:txBody>
      </p:sp>
      <p:sp>
        <p:nvSpPr>
          <p:cNvPr id="4" name="Slide Number Placeholder 3"/>
          <p:cNvSpPr>
            <a:spLocks noGrp="1"/>
          </p:cNvSpPr>
          <p:nvPr>
            <p:ph type="sldNum" sz="quarter" idx="10"/>
          </p:nvPr>
        </p:nvSpPr>
        <p:spPr/>
        <p:txBody>
          <a:bodyPr/>
          <a:lstStyle/>
          <a:p>
            <a:fld id="{1608684F-2D65-4913-909A-805FC6B4D2C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Search marketing has become the most extraordinary marketing technique developed since the advent of television and zip codes!  Show of hands:</a:t>
            </a:r>
            <a:r>
              <a:rPr lang="en-US" baseline="0" dirty="0" smtClean="0"/>
              <a:t> </a:t>
            </a:r>
            <a:r>
              <a:rPr lang="en-US" dirty="0" smtClean="0"/>
              <a:t>how many of you have used a search engine in the last 24 hours? Amazing, isn’t it?  </a:t>
            </a:r>
          </a:p>
          <a:p>
            <a:endParaRPr lang="en-US" dirty="0" smtClean="0"/>
          </a:p>
          <a:p>
            <a:r>
              <a:rPr lang="en-US" dirty="0" smtClean="0"/>
              <a:t>Just 3 years ago,</a:t>
            </a:r>
            <a:r>
              <a:rPr lang="en-US" baseline="0" dirty="0" smtClean="0"/>
              <a:t> </a:t>
            </a:r>
            <a:r>
              <a:rPr lang="en-US" dirty="0" smtClean="0"/>
              <a:t>a third of the hands would have been raised.  How many of you actually bought something from a company you didn’t know existed until your web search?</a:t>
            </a:r>
          </a:p>
        </p:txBody>
      </p:sp>
      <p:sp>
        <p:nvSpPr>
          <p:cNvPr id="4" name="Slide Number Placeholder 3"/>
          <p:cNvSpPr>
            <a:spLocks noGrp="1"/>
          </p:cNvSpPr>
          <p:nvPr>
            <p:ph type="sldNum" sz="quarter" idx="10"/>
          </p:nvPr>
        </p:nvSpPr>
        <p:spPr/>
        <p:txBody>
          <a:bodyPr/>
          <a:lstStyle/>
          <a:p>
            <a:fld id="{613B9F0A-21E9-46F4-96C3-CB457C5E826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have to pick,</a:t>
            </a:r>
            <a:r>
              <a:rPr lang="en-US" baseline="0" dirty="0" smtClean="0"/>
              <a:t> </a:t>
            </a:r>
            <a:r>
              <a:rPr lang="en-US" dirty="0" smtClean="0"/>
              <a:t>spend more time with current customers.</a:t>
            </a:r>
            <a:r>
              <a:rPr lang="en-US" baseline="0" dirty="0" smtClean="0"/>
              <a:t> T</a:t>
            </a:r>
            <a:r>
              <a:rPr lang="en-US" dirty="0" smtClean="0"/>
              <a:t>hey are your best source of future business.</a:t>
            </a:r>
            <a:r>
              <a:rPr lang="en-US" baseline="0" dirty="0" smtClean="0"/>
              <a:t> </a:t>
            </a:r>
            <a:r>
              <a:rPr lang="en-US" dirty="0" smtClean="0"/>
              <a:t>Use a systematic way to communicate to them with relevant and timely messages.</a:t>
            </a:r>
          </a:p>
          <a:p>
            <a:endParaRPr lang="en-US" dirty="0"/>
          </a:p>
        </p:txBody>
      </p:sp>
      <p:sp>
        <p:nvSpPr>
          <p:cNvPr id="4" name="Slide Number Placeholder 3"/>
          <p:cNvSpPr>
            <a:spLocks noGrp="1"/>
          </p:cNvSpPr>
          <p:nvPr>
            <p:ph type="sldNum" sz="quarter" idx="10"/>
          </p:nvPr>
        </p:nvSpPr>
        <p:spPr/>
        <p:txBody>
          <a:bodyPr/>
          <a:lstStyle/>
          <a:p>
            <a:fld id="{1608684F-2D65-4913-909A-805FC6B4D2C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you can’t build a wall, but…</a:t>
            </a:r>
          </a:p>
          <a:p>
            <a:endParaRPr lang="en-US" dirty="0"/>
          </a:p>
        </p:txBody>
      </p:sp>
      <p:sp>
        <p:nvSpPr>
          <p:cNvPr id="4" name="Slide Number Placeholder 3"/>
          <p:cNvSpPr>
            <a:spLocks noGrp="1"/>
          </p:cNvSpPr>
          <p:nvPr>
            <p:ph type="sldNum" sz="quarter" idx="10"/>
          </p:nvPr>
        </p:nvSpPr>
        <p:spPr/>
        <p:txBody>
          <a:bodyPr/>
          <a:lstStyle/>
          <a:p>
            <a:fld id="{1608684F-2D65-4913-909A-805FC6B4D2C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secure a super charged magnet of focus, information, relevancy and response</a:t>
            </a:r>
            <a:r>
              <a:rPr lang="en-US" baseline="0" dirty="0" smtClean="0"/>
              <a:t> to make sure you keep your customers, </a:t>
            </a:r>
            <a:r>
              <a:rPr lang="en-US" i="1" baseline="0" dirty="0" smtClean="0"/>
              <a:t>your</a:t>
            </a:r>
            <a:r>
              <a:rPr lang="en-US" baseline="0" dirty="0" smtClean="0"/>
              <a:t> customers.</a:t>
            </a:r>
            <a:endParaRPr lang="en-US" dirty="0" smtClean="0"/>
          </a:p>
          <a:p>
            <a:endParaRPr lang="en-US" dirty="0"/>
          </a:p>
        </p:txBody>
      </p:sp>
      <p:sp>
        <p:nvSpPr>
          <p:cNvPr id="4" name="Slide Number Placeholder 3"/>
          <p:cNvSpPr>
            <a:spLocks noGrp="1"/>
          </p:cNvSpPr>
          <p:nvPr>
            <p:ph type="sldNum" sz="quarter" idx="10"/>
          </p:nvPr>
        </p:nvSpPr>
        <p:spPr/>
        <p:txBody>
          <a:bodyPr/>
          <a:lstStyle/>
          <a:p>
            <a:fld id="{1608684F-2D65-4913-909A-805FC6B4D2C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08684F-2D65-4913-909A-805FC6B4D2C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lvl="0"/>
            <a:endParaRPr lang="en-US" baseline="0" dirty="0" smtClean="0"/>
          </a:p>
        </p:txBody>
      </p:sp>
      <p:sp>
        <p:nvSpPr>
          <p:cNvPr id="4" name="Slide Number Placeholder 3"/>
          <p:cNvSpPr>
            <a:spLocks noGrp="1"/>
          </p:cNvSpPr>
          <p:nvPr>
            <p:ph type="sldNum" sz="quarter" idx="10"/>
          </p:nvPr>
        </p:nvSpPr>
        <p:spPr/>
        <p:txBody>
          <a:bodyPr/>
          <a:lstStyle/>
          <a:p>
            <a:fld id="{5E34978A-08F7-40B4-9564-CF187A16A47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19731-7DAA-4D70-95D2-E13AC8FF63E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lvl="0"/>
            <a:r>
              <a:rPr lang="en-US" sz="1200" b="1" dirty="0" smtClean="0"/>
              <a:t>Increase productivity</a:t>
            </a:r>
            <a:r>
              <a:rPr lang="en-US" sz="1200" dirty="0" smtClean="0"/>
              <a:t>.  Make it easier for employees to find and use the software features they need most often. </a:t>
            </a:r>
          </a:p>
          <a:p>
            <a:pPr lvl="0"/>
            <a:endParaRPr lang="en-US" sz="1200" dirty="0" smtClean="0"/>
          </a:p>
          <a:p>
            <a:pPr lvl="0"/>
            <a:r>
              <a:rPr lang="en-US" sz="1200" b="1" dirty="0" smtClean="0"/>
              <a:t>Give your business a competitive advantage</a:t>
            </a:r>
            <a:r>
              <a:rPr lang="en-US" sz="1200" dirty="0" smtClean="0"/>
              <a:t>. Deliver proposals and reports to customers faster. Edit documents at the same time and see who else is working on which sections.</a:t>
            </a:r>
          </a:p>
          <a:p>
            <a:pPr lvl="0"/>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Save time and money</a:t>
            </a:r>
            <a:r>
              <a:rPr lang="en-US" sz="1200" dirty="0" smtClean="0"/>
              <a:t>. Effortlessly produce compelling presentations, proposals and reports yourself.</a:t>
            </a:r>
          </a:p>
          <a:p>
            <a:pPr lvl="0"/>
            <a:endParaRPr lang="en-US" sz="1200" dirty="0" smtClean="0"/>
          </a:p>
        </p:txBody>
      </p:sp>
      <p:sp>
        <p:nvSpPr>
          <p:cNvPr id="4" name="Slide Number Placeholder 3"/>
          <p:cNvSpPr>
            <a:spLocks noGrp="1"/>
          </p:cNvSpPr>
          <p:nvPr>
            <p:ph type="sldNum" sz="quarter" idx="10"/>
          </p:nvPr>
        </p:nvSpPr>
        <p:spPr/>
        <p:txBody>
          <a:bodyPr/>
          <a:lstStyle/>
          <a:p>
            <a:fld id="{5E34978A-08F7-40B4-9564-CF187A16A47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19731-7DAA-4D70-95D2-E13AC8FF63E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They’re your customers</a:t>
            </a:r>
            <a:r>
              <a:rPr lang="en-US" baseline="0" dirty="0" smtClean="0"/>
              <a:t> today, right?  Well, are you </a:t>
            </a:r>
            <a:r>
              <a:rPr lang="en-US" dirty="0" smtClean="0"/>
              <a:t>concerned </a:t>
            </a:r>
            <a:r>
              <a:rPr lang="en-US" baseline="0" dirty="0" smtClean="0"/>
              <a:t>about keeping those customers </a:t>
            </a:r>
            <a:r>
              <a:rPr lang="en-US" i="1" baseline="0" dirty="0" smtClean="0"/>
              <a:t>yours</a:t>
            </a:r>
            <a:r>
              <a:rPr lang="en-US" baseline="0" dirty="0" smtClean="0"/>
              <a:t>?  If you’re not, the back door of your business is wide open…</a:t>
            </a:r>
            <a:endParaRPr lang="en-US" dirty="0" smtClean="0"/>
          </a:p>
        </p:txBody>
      </p:sp>
      <p:sp>
        <p:nvSpPr>
          <p:cNvPr id="4" name="Slide Number Placeholder 3"/>
          <p:cNvSpPr>
            <a:spLocks noGrp="1"/>
          </p:cNvSpPr>
          <p:nvPr>
            <p:ph type="sldNum" sz="quarter" idx="10"/>
          </p:nvPr>
        </p:nvSpPr>
        <p:spPr/>
        <p:txBody>
          <a:bodyPr/>
          <a:lstStyle/>
          <a:p>
            <a:fld id="{1608684F-2D65-4913-909A-805FC6B4D2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lvl="0"/>
            <a:r>
              <a:rPr lang="en-US" sz="1200" b="1" dirty="0" smtClean="0"/>
              <a:t>Works the way you want. </a:t>
            </a:r>
            <a:r>
              <a:rPr lang="en-US" sz="1200" dirty="0" smtClean="0"/>
              <a:t>You can start using your PC quickly with fast startup, shutdown, sleep, and resume from Standby.</a:t>
            </a:r>
          </a:p>
          <a:p>
            <a:pPr lvl="0"/>
            <a:endParaRPr lang="en-US" sz="1200" dirty="0" smtClean="0"/>
          </a:p>
          <a:p>
            <a:r>
              <a:rPr lang="en-US" sz="1200" dirty="0" smtClean="0"/>
              <a:t> </a:t>
            </a:r>
            <a:r>
              <a:rPr lang="en-US" sz="1200" b="1" dirty="0" smtClean="0"/>
              <a:t>Get more done. </a:t>
            </a:r>
            <a:r>
              <a:rPr lang="en-US" sz="1200" dirty="0" smtClean="0"/>
              <a:t>Access all your computer programs, files, and network resources. Whether at work, at home, or on the road, you can now easily connect to other networks or even other computers within your home.</a:t>
            </a:r>
            <a:endParaRPr lang="en-US" sz="1200" smtClean="0"/>
          </a:p>
          <a:p>
            <a:endParaRPr lang="en-US" sz="1200" dirty="0" smtClean="0"/>
          </a:p>
          <a:p>
            <a:r>
              <a:rPr lang="en-US" sz="1200" b="1" dirty="0" smtClean="0"/>
              <a:t>Safeguard your work. </a:t>
            </a:r>
            <a:r>
              <a:rPr lang="en-US" sz="1200" dirty="0" smtClean="0"/>
              <a:t>Better protect your confidential information with powerful encryption technologies that let you encrypt your files and folders</a:t>
            </a:r>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19731-7DAA-4D70-95D2-E13AC8FF63E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257800"/>
            <a:ext cx="7315200" cy="1447800"/>
          </a:xfrm>
          <a:prstGeom prst="rect">
            <a:avLst/>
          </a:prstGeom>
        </p:spPr>
        <p:txBody>
          <a:bodyPr>
            <a:normAutofit fontScale="92500" lnSpcReduction="20000"/>
          </a:bodyPr>
          <a:lstStyle/>
          <a:p>
            <a:pPr lvl="0"/>
            <a:r>
              <a:rPr lang="en-US" b="1" dirty="0" smtClean="0"/>
              <a:t>Get remote access to the information you need from any PC. </a:t>
            </a:r>
            <a:r>
              <a:rPr lang="en-US" dirty="0" smtClean="0"/>
              <a:t>Just log on and you can access email, internal websites, network files and business applications.</a:t>
            </a:r>
          </a:p>
          <a:p>
            <a:pPr lvl="0"/>
            <a:endParaRPr lang="en-US" dirty="0" smtClean="0"/>
          </a:p>
          <a:p>
            <a:pPr lvl="0"/>
            <a:r>
              <a:rPr lang="en-US" b="1" dirty="0" smtClean="0"/>
              <a:t>Provide one central location to store and access business information</a:t>
            </a:r>
            <a:r>
              <a:rPr lang="en-US" dirty="0" smtClean="0"/>
              <a:t>. Help your employees easily find, use and share the information they need. Integrates with Windows Mobile-based devices, too.</a:t>
            </a:r>
          </a:p>
          <a:p>
            <a:pPr lvl="0"/>
            <a:endParaRPr lang="en-US" dirty="0" smtClean="0"/>
          </a:p>
          <a:p>
            <a:pPr lvl="0"/>
            <a:r>
              <a:rPr lang="en-US" b="1" dirty="0" smtClean="0"/>
              <a:t>Automatically back up your business information.  </a:t>
            </a:r>
            <a:r>
              <a:rPr lang="en-US" dirty="0" smtClean="0"/>
              <a:t>Prevent data loss and enable your employees to easily retrieve accidentally deleted files and restore previous versions.</a:t>
            </a:r>
          </a:p>
          <a:p>
            <a:pPr lvl="0"/>
            <a:endParaRPr lang="en-US" dirty="0" smtClean="0"/>
          </a:p>
          <a:p>
            <a:pPr lvl="0"/>
            <a:r>
              <a:rPr lang="en-US" b="1" dirty="0" smtClean="0"/>
              <a:t>Cost-effectively share resources. </a:t>
            </a:r>
            <a:r>
              <a:rPr lang="en-US" dirty="0" smtClean="0"/>
              <a:t> Get the most value out of your printers, fax machines and phone lines.</a:t>
            </a: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334000"/>
            <a:ext cx="7315200" cy="100965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Microsoft Dynamics CRM Online</a:t>
            </a:r>
          </a:p>
          <a:p>
            <a:endParaRPr lang="en-US" dirty="0"/>
          </a:p>
          <a:p>
            <a:pPr lvl="0"/>
            <a:r>
              <a:rPr lang="en-US" b="1" dirty="0" smtClean="0">
                <a:solidFill>
                  <a:schemeClr val="bg1">
                    <a:lumMod val="75000"/>
                  </a:schemeClr>
                </a:solidFill>
              </a:rPr>
              <a:t>Get started fast. </a:t>
            </a:r>
            <a:r>
              <a:rPr lang="en-US" dirty="0" smtClean="0">
                <a:solidFill>
                  <a:schemeClr val="bg1">
                    <a:lumMod val="75000"/>
                  </a:schemeClr>
                </a:solidFill>
              </a:rPr>
              <a:t> Dynamics CRM Online is a full-featured subscription CRM solution. It’s the perfect choice for customers who want to get up and running quickly.</a:t>
            </a:r>
          </a:p>
          <a:p>
            <a:pPr lvl="0"/>
            <a:endParaRPr lang="en-US" dirty="0" smtClean="0">
              <a:solidFill>
                <a:schemeClr val="bg1">
                  <a:lumMod val="75000"/>
                </a:schemeClr>
              </a:solidFill>
            </a:endParaRPr>
          </a:p>
          <a:p>
            <a:pPr lvl="0"/>
            <a:r>
              <a:rPr lang="en-US" b="1" dirty="0" smtClean="0">
                <a:solidFill>
                  <a:schemeClr val="bg1">
                    <a:lumMod val="75000"/>
                  </a:schemeClr>
                </a:solidFill>
              </a:rPr>
              <a:t>Leverage what you already know. </a:t>
            </a:r>
            <a:r>
              <a:rPr lang="en-US" dirty="0" smtClean="0">
                <a:solidFill>
                  <a:schemeClr val="bg1">
                    <a:lumMod val="75000"/>
                  </a:schemeClr>
                </a:solidFill>
              </a:rPr>
              <a:t>Take advantage of rich CRM capabilities within a familiar Microsoft Office environment.</a:t>
            </a:r>
          </a:p>
          <a:p>
            <a:pPr lvl="0"/>
            <a:endParaRPr lang="en-US" dirty="0" smtClean="0">
              <a:solidFill>
                <a:schemeClr val="bg1">
                  <a:lumMod val="75000"/>
                </a:schemeClr>
              </a:solidFill>
            </a:endParaRPr>
          </a:p>
          <a:p>
            <a:pPr lvl="0"/>
            <a:r>
              <a:rPr lang="en-US" b="1" dirty="0" smtClean="0">
                <a:solidFill>
                  <a:schemeClr val="bg1">
                    <a:lumMod val="75000"/>
                  </a:schemeClr>
                </a:solidFill>
              </a:rPr>
              <a:t>Maximize the value of your CRM solution. </a:t>
            </a:r>
            <a:r>
              <a:rPr lang="en-US" dirty="0" smtClean="0">
                <a:solidFill>
                  <a:schemeClr val="bg1">
                    <a:lumMod val="75000"/>
                  </a:schemeClr>
                </a:solidFill>
              </a:rPr>
              <a:t>Optimize your marketing campaigns and promotions, gain new insights into your customers, and centrally manage all your customer information online.</a:t>
            </a:r>
            <a:r>
              <a:rPr lang="en-US" b="1" dirty="0" smtClean="0">
                <a:solidFill>
                  <a:schemeClr val="bg1">
                    <a:lumMod val="75000"/>
                  </a:schemeClr>
                </a:solidFill>
              </a:rPr>
              <a:t> </a:t>
            </a:r>
            <a:r>
              <a:rPr lang="en-US" dirty="0" smtClean="0">
                <a:solidFill>
                  <a:schemeClr val="bg1">
                    <a:lumMod val="75000"/>
                  </a:schemeClr>
                </a:solidFill>
              </a:rPr>
              <a:t>Flexible design and process automation make it easy.</a:t>
            </a:r>
          </a:p>
          <a:p>
            <a:pPr lvl="0"/>
            <a:endParaRPr lang="en-US" dirty="0" smtClean="0">
              <a:solidFill>
                <a:schemeClr val="bg1">
                  <a:lumMod val="75000"/>
                </a:schemeClr>
              </a:solidFill>
            </a:endParaRPr>
          </a:p>
          <a:p>
            <a:pPr lvl="0"/>
            <a:r>
              <a:rPr lang="en-US" b="1" dirty="0" smtClean="0">
                <a:solidFill>
                  <a:schemeClr val="bg1">
                    <a:lumMod val="75000"/>
                  </a:schemeClr>
                </a:solidFill>
              </a:rPr>
              <a:t>Enjoy simple and affordable pricing. </a:t>
            </a:r>
            <a:r>
              <a:rPr lang="en-US" dirty="0" smtClean="0">
                <a:solidFill>
                  <a:schemeClr val="bg1">
                    <a:lumMod val="75000"/>
                  </a:schemeClr>
                </a:solidFill>
              </a:rPr>
              <a:t>Just $39 per user per month.</a:t>
            </a:r>
          </a:p>
          <a:p>
            <a:pPr lvl="0"/>
            <a:endParaRPr lang="en-US" dirty="0" smtClean="0">
              <a:solidFill>
                <a:schemeClr val="bg1">
                  <a:lumMod val="75000"/>
                </a:schemeClr>
              </a:solidFill>
            </a:endParaRPr>
          </a:p>
          <a:p>
            <a:pPr lvl="0"/>
            <a:r>
              <a:rPr lang="en-US" b="1" dirty="0" smtClean="0">
                <a:solidFill>
                  <a:schemeClr val="bg1">
                    <a:lumMod val="75000"/>
                  </a:schemeClr>
                </a:solidFill>
              </a:rPr>
              <a:t>Smooth migration path. </a:t>
            </a:r>
            <a:r>
              <a:rPr lang="en-US" dirty="0" smtClean="0">
                <a:solidFill>
                  <a:schemeClr val="bg1">
                    <a:lumMod val="75000"/>
                  </a:schemeClr>
                </a:solidFill>
              </a:rPr>
              <a:t>You can start out with the Microsoft-hosted version and easily migrate to the on-premise version a your business grows.</a:t>
            </a: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Microsoft Response Point</a:t>
            </a:r>
          </a:p>
          <a:p>
            <a:endParaRPr lang="en-US" dirty="0"/>
          </a:p>
          <a:p>
            <a:pPr lvl="0"/>
            <a:r>
              <a:rPr lang="en-US" b="1" dirty="0" smtClean="0">
                <a:solidFill>
                  <a:schemeClr val="bg1">
                    <a:lumMod val="75000"/>
                  </a:schemeClr>
                </a:solidFill>
              </a:rPr>
              <a:t>Fully integrate your phone system with your computer network.</a:t>
            </a:r>
            <a:r>
              <a:rPr lang="en-US" dirty="0" smtClean="0">
                <a:solidFill>
                  <a:schemeClr val="bg1">
                    <a:lumMod val="75000"/>
                  </a:schemeClr>
                </a:solidFill>
              </a:rPr>
              <a:t>  Have your voice mail delivered via email, and see notifications of incoming calls on your screen with Caller-ID. </a:t>
            </a:r>
          </a:p>
          <a:p>
            <a:pPr lvl="0"/>
            <a:endParaRPr lang="en-US" dirty="0" smtClean="0">
              <a:solidFill>
                <a:schemeClr val="bg1">
                  <a:lumMod val="75000"/>
                </a:schemeClr>
              </a:solidFill>
            </a:endParaRPr>
          </a:p>
          <a:p>
            <a:pPr lvl="0"/>
            <a:r>
              <a:rPr lang="en-US" b="1" dirty="0" smtClean="0">
                <a:solidFill>
                  <a:schemeClr val="bg1">
                    <a:lumMod val="75000"/>
                  </a:schemeClr>
                </a:solidFill>
              </a:rPr>
              <a:t>Use your phone as a tool for customer satisfaction.</a:t>
            </a:r>
            <a:r>
              <a:rPr lang="en-US" dirty="0" smtClean="0">
                <a:solidFill>
                  <a:schemeClr val="bg1">
                    <a:lumMod val="75000"/>
                  </a:schemeClr>
                </a:solidFill>
              </a:rPr>
              <a:t> You can assign a specific phone number to your most important customer. And it’s possible to see call history at a glance, including the number of times in and out. Importing contacts from Outlook and other solutions is easy, too.</a:t>
            </a:r>
          </a:p>
          <a:p>
            <a:pPr lvl="0"/>
            <a:endParaRPr lang="en-US" dirty="0" smtClean="0">
              <a:solidFill>
                <a:schemeClr val="bg1">
                  <a:lumMod val="75000"/>
                </a:schemeClr>
              </a:solidFill>
            </a:endParaRPr>
          </a:p>
          <a:p>
            <a:pPr lvl="0"/>
            <a:r>
              <a:rPr lang="en-US" b="1" dirty="0" smtClean="0">
                <a:solidFill>
                  <a:schemeClr val="bg1">
                    <a:lumMod val="75000"/>
                  </a:schemeClr>
                </a:solidFill>
              </a:rPr>
              <a:t>Create a local presence.</a:t>
            </a:r>
            <a:r>
              <a:rPr lang="en-US" dirty="0" smtClean="0">
                <a:solidFill>
                  <a:schemeClr val="bg1">
                    <a:lumMod val="75000"/>
                  </a:schemeClr>
                </a:solidFill>
              </a:rPr>
              <a:t> By having different phone numbers in different locations, you can look local.</a:t>
            </a:r>
          </a:p>
          <a:p>
            <a:pPr lvl="0"/>
            <a:endParaRPr lang="en-US" dirty="0" smtClean="0">
              <a:solidFill>
                <a:schemeClr val="bg1">
                  <a:lumMod val="75000"/>
                </a:schemeClr>
              </a:solidFill>
            </a:endParaRPr>
          </a:p>
          <a:p>
            <a:pPr lvl="0"/>
            <a:r>
              <a:rPr lang="en-US" b="1" dirty="0" smtClean="0">
                <a:solidFill>
                  <a:schemeClr val="bg1">
                    <a:lumMod val="75000"/>
                  </a:schemeClr>
                </a:solidFill>
              </a:rPr>
              <a:t>Enjoy complete flexibility.</a:t>
            </a:r>
            <a:r>
              <a:rPr lang="en-US" dirty="0" smtClean="0">
                <a:solidFill>
                  <a:schemeClr val="bg1">
                    <a:lumMod val="75000"/>
                  </a:schemeClr>
                </a:solidFill>
              </a:rPr>
              <a:t> Response Point comes with voice activation for FAQ, a customizable voice attendant and on-hold music, and automatic forwarding to your cell or home phone.</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19731-7DAA-4D70-95D2-E13AC8FF63EB}"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can’t build</a:t>
            </a:r>
            <a:r>
              <a:rPr lang="en-US" baseline="0" dirty="0" smtClean="0"/>
              <a:t> a wall to keep them against their will, can you?  But you can understand what it takes to satisfy them, exceed their expectations, truly deliver surprisingly great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1608684F-2D65-4913-909A-805FC6B4D2C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08684F-2D65-4913-909A-805FC6B4D2C8}"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08684F-2D65-4913-909A-805FC6B4D2C8}"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’re holding these events so you can create new, interesting networks of people with very similar challenges. Consider this a forum to share ideas and insights.  It is also a place to find answers to critical business problems, with the help of local assistance.</a:t>
            </a:r>
            <a:endParaRPr lang="en-US" dirty="0" smtClean="0"/>
          </a:p>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1B99C4-06FB-4C1A-848C-78A3B4F7869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keeps you awake at night regarding keeping your customers?  Many businesses tell us that customers can leave at any time, no matter what they do.  That’s right, customers are offered all kinds of new options, but you have a better than fair shot at keeping your customers. Why?  Because today, nobody has the opportunity to deliver them good service like you do.  In your limited time, do you spend more time finding new customers or keeping existing customers? What’s keeping you awake at night?</a:t>
            </a:r>
            <a:endParaRPr lang="en-US" dirty="0" smtClean="0"/>
          </a:p>
          <a:p>
            <a:endParaRPr lang="en-US" dirty="0"/>
          </a:p>
        </p:txBody>
      </p:sp>
      <p:sp>
        <p:nvSpPr>
          <p:cNvPr id="4" name="Slide Number Placeholder 3"/>
          <p:cNvSpPr>
            <a:spLocks noGrp="1"/>
          </p:cNvSpPr>
          <p:nvPr>
            <p:ph type="sldNum" sz="quarter" idx="10"/>
          </p:nvPr>
        </p:nvSpPr>
        <p:spPr/>
        <p:txBody>
          <a:bodyPr/>
          <a:lstStyle/>
          <a:p>
            <a:fld id="{1608684F-2D65-4913-909A-805FC6B4D2C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have one dollar to spend in marketing, spend it on keeping a customer happy.  Spend it on making a second sale to an existing customer.  If your customer makes more purchases from you, they will be less likely to leave.</a:t>
            </a:r>
            <a:r>
              <a:rPr lang="en-US" baseline="0" dirty="0" smtClean="0"/>
              <a:t> L</a:t>
            </a:r>
            <a:r>
              <a:rPr lang="en-US" dirty="0" smtClean="0"/>
              <a:t>oyalty doesn’t just happen; it comes with frequency of doing business.</a:t>
            </a:r>
            <a:endParaRPr lang="en-US" dirty="0"/>
          </a:p>
        </p:txBody>
      </p:sp>
      <p:sp>
        <p:nvSpPr>
          <p:cNvPr id="4" name="Slide Number Placeholder 3"/>
          <p:cNvSpPr>
            <a:spLocks noGrp="1"/>
          </p:cNvSpPr>
          <p:nvPr>
            <p:ph type="sldNum" sz="quarter" idx="10"/>
          </p:nvPr>
        </p:nvSpPr>
        <p:spPr/>
        <p:txBody>
          <a:bodyPr/>
          <a:lstStyle/>
          <a:p>
            <a:fld id="{1608684F-2D65-4913-909A-805FC6B4D2C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Retention isn’t automatic.  Keep in touch with relevant communications.</a:t>
            </a:r>
            <a:r>
              <a:rPr lang="en-US" baseline="0" dirty="0" smtClean="0"/>
              <a:t> N</a:t>
            </a:r>
            <a:r>
              <a:rPr lang="en-US" dirty="0" smtClean="0"/>
              <a:t>obody likes to be sent messages about products or services they don’t need. Junk and spam are two words connected to irrelevant communications.  When communication is relevant based on your knowledge of the customer, the chance of a positive impact improves substantially.</a:t>
            </a:r>
          </a:p>
          <a:p>
            <a:endParaRPr lang="en-US" dirty="0"/>
          </a:p>
        </p:txBody>
      </p:sp>
      <p:sp>
        <p:nvSpPr>
          <p:cNvPr id="4" name="Slide Number Placeholder 3"/>
          <p:cNvSpPr>
            <a:spLocks noGrp="1"/>
          </p:cNvSpPr>
          <p:nvPr>
            <p:ph type="sldNum" sz="quarter" idx="10"/>
          </p:nvPr>
        </p:nvSpPr>
        <p:spPr/>
        <p:txBody>
          <a:bodyPr/>
          <a:lstStyle/>
          <a:p>
            <a:fld id="{1608684F-2D65-4913-909A-805FC6B4D2C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means that potentially 2 out of every 5 customers you connect with will have an unsatisfactory experience.  Do you really know how you measure up on this issue?  Do any of you actually measure customer satisfaction?</a:t>
            </a:r>
          </a:p>
          <a:p>
            <a:endParaRPr lang="en-US" dirty="0"/>
          </a:p>
        </p:txBody>
      </p:sp>
      <p:sp>
        <p:nvSpPr>
          <p:cNvPr id="4" name="Slide Number Placeholder 3"/>
          <p:cNvSpPr>
            <a:spLocks noGrp="1"/>
          </p:cNvSpPr>
          <p:nvPr>
            <p:ph type="sldNum" sz="quarter" idx="10"/>
          </p:nvPr>
        </p:nvSpPr>
        <p:spPr/>
        <p:txBody>
          <a:bodyPr/>
          <a:lstStyle/>
          <a:p>
            <a:fld id="{1608684F-2D65-4913-909A-805FC6B4D2C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Documents and Settings\lgubin\Desktop\MSFT 126 - SBA Phase II\Deliverables\PPT\Working Versions\microsoft_ppt_jpgs\microsoft_ppt_jpgs\keepcustomers_ppt.jp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1752600"/>
            <a:ext cx="4953000" cy="147002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14700"/>
            <a:ext cx="42672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2"/>
          <p:cNvSpPr txBox="1">
            <a:spLocks/>
          </p:cNvSpPr>
          <p:nvPr/>
        </p:nvSpPr>
        <p:spPr>
          <a:xfrm>
            <a:off x="152400" y="152400"/>
            <a:ext cx="2133600"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2"/>
                </a:solidFill>
                <a:effectLst/>
                <a:uLnTx/>
                <a:uFillTx/>
                <a:latin typeface="Segoe Semibold" pitchFamily="34" charset="0"/>
                <a:ea typeface="+mn-ea"/>
                <a:cs typeface="+mn-cs"/>
              </a:rPr>
              <a:t>Solutions for Small Business</a:t>
            </a:r>
            <a:endParaRPr kumimoji="0" lang="en-US" sz="1100" b="0" i="0" u="none" strike="noStrike" kern="1200" cap="none" spc="0" normalizeH="0" baseline="0" noProof="0" dirty="0">
              <a:ln>
                <a:noFill/>
              </a:ln>
              <a:solidFill>
                <a:schemeClr val="tx2"/>
              </a:solidFill>
              <a:effectLst/>
              <a:uLnTx/>
              <a:uFillTx/>
              <a:latin typeface="Segoe Semibold" pitchFamily="34" charset="0"/>
              <a:ea typeface="+mn-ea"/>
              <a:cs typeface="+mn-cs"/>
            </a:endParaRPr>
          </a:p>
        </p:txBody>
      </p:sp>
      <p:pic>
        <p:nvPicPr>
          <p:cNvPr id="31746" name="Picture 2" descr="C:\Documents and Settings\lgubin\Desktop\sblogo.jpg"/>
          <p:cNvPicPr>
            <a:picLocks noChangeAspect="1" noChangeArrowheads="1"/>
          </p:cNvPicPr>
          <p:nvPr/>
        </p:nvPicPr>
        <p:blipFill>
          <a:blip r:embed="rId3"/>
          <a:stretch>
            <a:fillRect/>
          </a:stretch>
        </p:blipFill>
        <p:spPr bwMode="auto">
          <a:xfrm>
            <a:off x="6781800" y="5638800"/>
            <a:ext cx="1419530" cy="349250"/>
          </a:xfrm>
          <a:prstGeom prst="rect">
            <a:avLst/>
          </a:prstGeom>
          <a:noFill/>
        </p:spPr>
      </p:pic>
      <p:cxnSp>
        <p:nvCxnSpPr>
          <p:cNvPr id="9" name="Straight Connector 8"/>
          <p:cNvCxnSpPr/>
          <p:nvPr userDrawn="1"/>
        </p:nvCxnSpPr>
        <p:spPr>
          <a:xfrm rot="16200000" flipH="1">
            <a:off x="4087368" y="4248150"/>
            <a:ext cx="5219700" cy="0"/>
          </a:xfrm>
          <a:prstGeom prst="line">
            <a:avLst/>
          </a:prstGeom>
          <a:ln w="9525">
            <a:solidFill>
              <a:srgbClr val="000000">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Picture Placeholder 5"/>
          <p:cNvSpPr>
            <a:spLocks noGrp="1"/>
          </p:cNvSpPr>
          <p:nvPr>
            <p:ph type="pic" sz="quarter" idx="12"/>
          </p:nvPr>
        </p:nvSpPr>
        <p:spPr>
          <a:xfrm>
            <a:off x="1981200" y="1219200"/>
            <a:ext cx="5181600" cy="3810000"/>
          </a:xfrm>
        </p:spPr>
        <p:txBody>
          <a:bodyPr/>
          <a:lstStyle>
            <a:lvl1pPr>
              <a:defRPr>
                <a:solidFill>
                  <a:schemeClr val="bg1"/>
                </a:solidFill>
              </a:defRPr>
            </a:lvl1pPr>
          </a:lstStyle>
          <a:p>
            <a:r>
              <a:rPr lang="en-US" smtClean="0"/>
              <a:t>Click icon to add picture</a:t>
            </a:r>
            <a:endParaRPr lang="en-US" dirty="0"/>
          </a:p>
        </p:txBody>
      </p:sp>
      <p:sp>
        <p:nvSpPr>
          <p:cNvPr id="8" name="Text Placeholder 7"/>
          <p:cNvSpPr>
            <a:spLocks noGrp="1"/>
          </p:cNvSpPr>
          <p:nvPr>
            <p:ph type="body" sz="quarter" idx="13"/>
          </p:nvPr>
        </p:nvSpPr>
        <p:spPr>
          <a:xfrm>
            <a:off x="1981200" y="5029200"/>
            <a:ext cx="5181600" cy="609600"/>
          </a:xfrm>
        </p:spPr>
        <p:txBody>
          <a:bodyPr>
            <a:normAutofit/>
          </a:bodyPr>
          <a:lstStyle>
            <a:lvl1pPr>
              <a:buFontTx/>
              <a:buNone/>
              <a:defRPr sz="1600">
                <a:solidFill>
                  <a:schemeClr val="bg1"/>
                </a:solidFill>
              </a:defRPr>
            </a:lvl1pPr>
            <a:lvl2pPr>
              <a:buNone/>
              <a:defRPr/>
            </a:lvl2pPr>
            <a:lvl3pPr>
              <a:buNone/>
              <a:defRPr/>
            </a:lvl3pPr>
            <a:lvl5pPr>
              <a:buNone/>
              <a:defRPr/>
            </a:lvl5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2743200"/>
          </a:xfrm>
        </p:spPr>
        <p:txBody>
          <a:bodyPr anchor="ctr"/>
          <a:lstStyle>
            <a:lvl1pPr algn="ctr">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3657600" y="4038600"/>
            <a:ext cx="4114800" cy="381000"/>
          </a:xfrm>
        </p:spPr>
        <p:txBody>
          <a:bodyPr>
            <a:normAutofit/>
          </a:bodyPr>
          <a:lstStyle>
            <a:lvl1pPr marL="225425" indent="-225425" algn="r">
              <a:buFont typeface="Segoe" pitchFamily="34" charset="0"/>
              <a:buChar char="–"/>
              <a:defRPr sz="1800">
                <a:solidFill>
                  <a:schemeClr val="bg1"/>
                </a:solidFill>
              </a:defRPr>
            </a:lvl1pPr>
          </a:lstStyle>
          <a:p>
            <a:pPr lvl="0"/>
            <a:r>
              <a:rPr lang="en-US" dirty="0" smtClean="0"/>
              <a:t>Click to edit Master text styles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486400" cy="1143000"/>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2"/>
          </p:nvPr>
        </p:nvSpPr>
        <p:spPr>
          <a:xfrm>
            <a:off x="457200" y="1295400"/>
            <a:ext cx="5486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lnSpc>
                <a:spcPct val="100000"/>
              </a:lnSpc>
              <a:defRPr/>
            </a:lvl1pPr>
          </a:lstStyle>
          <a:p>
            <a:r>
              <a:rPr lang="en-US" dirty="0" smtClean="0"/>
              <a:t>Click to edit Master title style</a:t>
            </a:r>
            <a:endParaRPr lang="en-US" dirty="0"/>
          </a:p>
        </p:txBody>
      </p:sp>
      <p:sp>
        <p:nvSpPr>
          <p:cNvPr id="7" name="Content Placeholder 6"/>
          <p:cNvSpPr>
            <a:spLocks noGrp="1"/>
          </p:cNvSpPr>
          <p:nvPr>
            <p:ph sz="quarter" idx="12"/>
          </p:nvPr>
        </p:nvSpPr>
        <p:spPr>
          <a:xfrm>
            <a:off x="457200" y="1295400"/>
            <a:ext cx="74676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w/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457200" y="2133600"/>
            <a:ext cx="7315200" cy="33528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Content Placeholder 6"/>
          <p:cNvSpPr>
            <a:spLocks noGrp="1"/>
          </p:cNvSpPr>
          <p:nvPr>
            <p:ph sz="quarter" idx="12"/>
          </p:nvPr>
        </p:nvSpPr>
        <p:spPr>
          <a:xfrm>
            <a:off x="457200" y="1371600"/>
            <a:ext cx="8229600" cy="758952"/>
          </a:xfrm>
          <a:solidFill>
            <a:schemeClr val="bg1">
              <a:lumMod val="20000"/>
              <a:lumOff val="80000"/>
            </a:schemeClr>
          </a:solidFill>
          <a:ln>
            <a:noFill/>
          </a:ln>
          <a:effectLst>
            <a:outerShdw blurRad="50800" dist="38100" dir="2700000" algn="tl" rotWithShape="0">
              <a:prstClr val="black">
                <a:alpha val="40000"/>
              </a:prstClr>
            </a:outerShdw>
          </a:effectLst>
        </p:spPr>
        <p:txBody>
          <a:bodyPr anchor="ctr">
            <a:noAutofit/>
          </a:bodyPr>
          <a:lstStyle>
            <a:lvl1pPr marL="0" indent="0" algn="ctr">
              <a:buFontTx/>
              <a:buNone/>
              <a:defRPr sz="2800">
                <a:solidFill>
                  <a:schemeClr val="tx2"/>
                </a:solidFill>
                <a:latin typeface="Segoe Semibold" pitchFamily="34" charset="0"/>
              </a:defRPr>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722376" y="1993392"/>
            <a:ext cx="6553200" cy="1295400"/>
          </a:xfrm>
        </p:spPr>
        <p:txBody>
          <a:bodyPr anchor="b">
            <a:normAutofit/>
          </a:bodyPr>
          <a:lstStyle>
            <a:lvl1pPr marL="0" indent="0">
              <a:buFontTx/>
              <a:buNone/>
              <a:defRPr sz="2000">
                <a:solidFill>
                  <a:schemeClr val="bg1"/>
                </a:solidFill>
              </a:defRPr>
            </a:lvl1pPr>
          </a:lstStyle>
          <a:p>
            <a:pPr lvl="0"/>
            <a:r>
              <a:rPr lang="en-US" dirty="0" smtClean="0"/>
              <a:t>Click to edit Master text styles</a:t>
            </a:r>
          </a:p>
        </p:txBody>
      </p:sp>
      <p:sp>
        <p:nvSpPr>
          <p:cNvPr id="8" name="Text Placeholder 7"/>
          <p:cNvSpPr>
            <a:spLocks noGrp="1"/>
          </p:cNvSpPr>
          <p:nvPr>
            <p:ph type="body" sz="quarter" idx="13"/>
          </p:nvPr>
        </p:nvSpPr>
        <p:spPr>
          <a:xfrm>
            <a:off x="722376" y="3276600"/>
            <a:ext cx="7583424" cy="1447800"/>
          </a:xfrm>
        </p:spPr>
        <p:txBody>
          <a:bodyPr>
            <a:normAutofit/>
          </a:bodyPr>
          <a:lstStyle>
            <a:lvl1pPr marL="0" indent="0">
              <a:buFontTx/>
              <a:buNone/>
              <a:defRPr sz="4000" b="1">
                <a:solidFill>
                  <a:schemeClr val="tx2"/>
                </a:solidFill>
              </a:defRPr>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Content Placeholder 5"/>
          <p:cNvSpPr>
            <a:spLocks noGrp="1"/>
          </p:cNvSpPr>
          <p:nvPr>
            <p:ph sz="quarter" idx="12"/>
          </p:nvPr>
        </p:nvSpPr>
        <p:spPr>
          <a:xfrm>
            <a:off x="457200" y="1295400"/>
            <a:ext cx="3977640" cy="44958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4709160" y="1295400"/>
            <a:ext cx="3977640" cy="44958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w/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905000"/>
            <a:ext cx="3977640" cy="3733800"/>
          </a:xfrm>
        </p:spPr>
        <p:txBody>
          <a:bodyPr/>
          <a:lstStyle>
            <a:lvl1pPr>
              <a:defRPr sz="2000">
                <a:solidFill>
                  <a:schemeClr val="bg1"/>
                </a:solidFill>
              </a:defRPr>
            </a:lvl1pPr>
            <a:lvl2pPr>
              <a:defRPr sz="1800">
                <a:solidFill>
                  <a:schemeClr val="bg1"/>
                </a:solidFill>
              </a:defRPr>
            </a:lvl2pPr>
            <a:lvl3pPr>
              <a:defRPr sz="1800">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11"/>
          </p:nvPr>
        </p:nvSpPr>
        <p:spPr>
          <a:xfrm>
            <a:off x="4709160" y="1905000"/>
            <a:ext cx="3977640" cy="3733800"/>
          </a:xfrm>
        </p:spPr>
        <p:txBody>
          <a:bodyPr>
            <a:normAutofit/>
          </a:bodyPr>
          <a:lstStyle>
            <a:lvl1pPr>
              <a:defRPr sz="2000">
                <a:solidFill>
                  <a:schemeClr val="bg1"/>
                </a:solidFill>
              </a:defRPr>
            </a:lvl1pPr>
            <a:lvl2pPr>
              <a:defRPr sz="1800">
                <a:solidFill>
                  <a:schemeClr val="bg1"/>
                </a:solidFill>
              </a:defRPr>
            </a:lvl2pPr>
            <a:lvl3pPr>
              <a:defRPr sz="1800">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2"/>
          </p:nvPr>
        </p:nvSpPr>
        <p:spPr>
          <a:xfrm>
            <a:off x="457200" y="1219200"/>
            <a:ext cx="3977640" cy="685800"/>
          </a:xfrm>
        </p:spPr>
        <p:txBody>
          <a:bodyPr anchor="b"/>
          <a:lstStyle>
            <a:lvl1pPr marL="0" indent="0" algn="l">
              <a:buFontTx/>
              <a:buNone/>
              <a:defRPr sz="2000">
                <a:solidFill>
                  <a:schemeClr val="tx2"/>
                </a:solidFill>
                <a:latin typeface="Segoe Semibold" pitchFamily="34" charset="0"/>
              </a:defRPr>
            </a:lvl1pPr>
          </a:lstStyle>
          <a:p>
            <a:pPr lvl="0"/>
            <a:r>
              <a:rPr lang="en-US" dirty="0" smtClean="0"/>
              <a:t>Click to edit Master text styles</a:t>
            </a:r>
          </a:p>
        </p:txBody>
      </p:sp>
      <p:sp>
        <p:nvSpPr>
          <p:cNvPr id="9" name="Text Placeholder 7"/>
          <p:cNvSpPr>
            <a:spLocks noGrp="1"/>
          </p:cNvSpPr>
          <p:nvPr>
            <p:ph type="body" sz="quarter" idx="13"/>
          </p:nvPr>
        </p:nvSpPr>
        <p:spPr>
          <a:xfrm>
            <a:off x="4709160" y="1219200"/>
            <a:ext cx="3977640" cy="685800"/>
          </a:xfrm>
        </p:spPr>
        <p:txBody>
          <a:bodyPr anchor="b"/>
          <a:lstStyle>
            <a:lvl1pPr marL="0" indent="0" algn="l">
              <a:buFontTx/>
              <a:buNone/>
              <a:defRPr sz="2000">
                <a:solidFill>
                  <a:schemeClr val="tx2"/>
                </a:solidFill>
                <a:latin typeface="Segoe Semibold" pitchFamily="34" charset="0"/>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C:\Documents and Settings\lgubin\Desktop\MSFT 126 - SBA Phase II\Deliverables\PPT\Working Versions\New Ribbon jpegs\Retention_ribbon.jpg"/>
          <p:cNvPicPr>
            <a:picLocks noChangeAspect="1" noChangeArrowheads="1"/>
          </p:cNvPicPr>
          <p:nvPr userDrawn="1"/>
        </p:nvPicPr>
        <p:blipFill>
          <a:blip r:embed="rId13" cstate="print"/>
          <a:srcRect/>
          <a:stretch>
            <a:fillRect/>
          </a:stretch>
        </p:blipFill>
        <p:spPr bwMode="auto">
          <a:xfrm>
            <a:off x="0" y="5394325"/>
            <a:ext cx="9144000" cy="1616075"/>
          </a:xfrm>
          <a:prstGeom prst="rect">
            <a:avLst/>
          </a:prstGeom>
          <a:noFill/>
        </p:spPr>
      </p:pic>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5237"/>
            <a:ext cx="70104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Date Placeholder 2"/>
          <p:cNvSpPr txBox="1">
            <a:spLocks/>
          </p:cNvSpPr>
          <p:nvPr/>
        </p:nvSpPr>
        <p:spPr>
          <a:xfrm>
            <a:off x="7086600" y="6264275"/>
            <a:ext cx="2133600" cy="365125"/>
          </a:xfrm>
          <a:prstGeom prst="rect">
            <a:avLst/>
          </a:prstGeom>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2"/>
                </a:solidFill>
                <a:effectLst/>
                <a:uLnTx/>
                <a:uFillTx/>
                <a:latin typeface="Segoe UI" pitchFamily="34" charset="0"/>
                <a:ea typeface="+mn-ea"/>
                <a:cs typeface="Segoe UI" pitchFamily="34" charset="0"/>
              </a:rPr>
              <a:t>Solutions for Small Business</a:t>
            </a:r>
            <a:endParaRPr kumimoji="0" lang="en-US" sz="1100" b="0" i="0" u="none" strike="noStrike" kern="1200" cap="none" spc="0" normalizeH="0" baseline="0" noProof="0" dirty="0">
              <a:ln>
                <a:noFill/>
              </a:ln>
              <a:solidFill>
                <a:schemeClr val="tx2"/>
              </a:solidFill>
              <a:effectLst/>
              <a:uLnTx/>
              <a:uFillTx/>
              <a:latin typeface="Segoe UI" pitchFamily="34" charset="0"/>
              <a:ea typeface="+mn-ea"/>
              <a:cs typeface="Segoe U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100000"/>
        </a:lnSpc>
        <a:spcBef>
          <a:spcPct val="0"/>
        </a:spcBef>
        <a:buNone/>
        <a:defRPr sz="3200" kern="1200">
          <a:solidFill>
            <a:schemeClr val="tx2"/>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Symbol" pitchFamily="18" charset="2"/>
        <a:buChar char=""/>
        <a:defRPr sz="2000" kern="1200">
          <a:solidFill>
            <a:schemeClr val="bg1"/>
          </a:solidFill>
          <a:latin typeface="Segoe UI" pitchFamily="34" charset="0"/>
          <a:ea typeface="+mn-ea"/>
          <a:cs typeface="Segoe UI" pitchFamily="34" charset="0"/>
        </a:defRPr>
      </a:lvl2pPr>
      <a:lvl3pPr marL="1143000" indent="-228600" algn="l" defTabSz="914400" rtl="0" eaLnBrk="1" latinLnBrk="0" hangingPunct="1">
        <a:spcBef>
          <a:spcPct val="20000"/>
        </a:spcBef>
        <a:buFontTx/>
        <a:buChar char="–"/>
        <a:defRPr sz="2000" kern="1200">
          <a:solidFill>
            <a:schemeClr val="bg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800" kern="1200">
          <a:solidFill>
            <a:srgbClr val="AB543C"/>
          </a:solidFill>
          <a:latin typeface="Segoe"/>
          <a:ea typeface="+mn-ea"/>
          <a:cs typeface="+mn-cs"/>
        </a:defRPr>
      </a:lvl4pPr>
      <a:lvl5pPr marL="2057400" indent="-228600" algn="l" defTabSz="914400" rtl="0" eaLnBrk="1" latinLnBrk="0" hangingPunct="1">
        <a:spcBef>
          <a:spcPct val="20000"/>
        </a:spcBef>
        <a:buFont typeface="Arial" pitchFamily="34" charset="0"/>
        <a:buChar char="»"/>
        <a:defRPr sz="2800" kern="1200">
          <a:solidFill>
            <a:srgbClr val="AB543C"/>
          </a:solidFill>
          <a:latin typeface="Segoe"/>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slocaloffers.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www.mslocaloffers.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hyperlink" Target="http://www.mslocaloffers.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hyperlink" Target="http://www.microsoft.com/responsepoint/default.aspx"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18" Type="http://schemas.openxmlformats.org/officeDocument/2006/relationships/image" Target="../media/image16.png"/><Relationship Id="rId3" Type="http://schemas.openxmlformats.org/officeDocument/2006/relationships/diagramData" Target="../diagrams/data1.xm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5.xml"/><Relationship Id="rId16" Type="http://schemas.openxmlformats.org/officeDocument/2006/relationships/image" Target="../media/image14.gif"/><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7.png"/><Relationship Id="rId14"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Presentation Guidelines</a:t>
            </a:r>
            <a:endParaRPr lang="en-US" dirty="0"/>
          </a:p>
        </p:txBody>
      </p:sp>
      <p:sp>
        <p:nvSpPr>
          <p:cNvPr id="5" name="Content Placeholder 4"/>
          <p:cNvSpPr>
            <a:spLocks noGrp="1"/>
          </p:cNvSpPr>
          <p:nvPr>
            <p:ph sz="quarter" idx="12"/>
          </p:nvPr>
        </p:nvSpPr>
        <p:spPr>
          <a:xfrm>
            <a:off x="457200" y="1066800"/>
            <a:ext cx="8153400" cy="4686300"/>
          </a:xfrm>
        </p:spPr>
        <p:txBody>
          <a:bodyPr>
            <a:normAutofit fontScale="85000" lnSpcReduction="20000"/>
          </a:bodyPr>
          <a:lstStyle/>
          <a:p>
            <a:pPr marL="0" indent="0">
              <a:buNone/>
            </a:pPr>
            <a:r>
              <a:rPr lang="en-US" dirty="0" smtClean="0"/>
              <a:t>You can </a:t>
            </a:r>
            <a:r>
              <a:rPr lang="en-US" b="1" dirty="0" smtClean="0"/>
              <a:t>and should </a:t>
            </a:r>
            <a:r>
              <a:rPr lang="en-US" dirty="0" smtClean="0"/>
              <a:t>customize this presentation to speak to your local business audience. Insert your information where there is currently red text and feel free to add or delete anything else as suits your needs. </a:t>
            </a:r>
          </a:p>
          <a:p>
            <a:pPr marL="0" indent="0">
              <a:buNone/>
            </a:pPr>
            <a:r>
              <a:rPr lang="en-US" dirty="0" smtClean="0"/>
              <a:t>Here are some suggestions:</a:t>
            </a:r>
          </a:p>
          <a:p>
            <a:pPr marL="457200" indent="-222250"/>
            <a:r>
              <a:rPr lang="en-US" dirty="0" smtClean="0"/>
              <a:t>Add your own products that are relevant to the customer issue you are discussing </a:t>
            </a:r>
            <a:r>
              <a:rPr lang="en-US" sz="2200" dirty="0" smtClean="0"/>
              <a:t>(Slide 26).</a:t>
            </a:r>
          </a:p>
          <a:p>
            <a:pPr marL="457200" indent="-222250"/>
            <a:r>
              <a:rPr lang="en-US" dirty="0" smtClean="0"/>
              <a:t>Add your own offers for your products or Microsoft products </a:t>
            </a:r>
            <a:r>
              <a:rPr lang="en-US" sz="2200" dirty="0" smtClean="0"/>
              <a:t>(Slide 27).</a:t>
            </a:r>
          </a:p>
          <a:p>
            <a:pPr marL="457200" indent="-222250"/>
            <a:r>
              <a:rPr lang="en-US" dirty="0" smtClean="0"/>
              <a:t>Update the next steps for each Microsoft product with the latest offers from </a:t>
            </a:r>
            <a:r>
              <a:rPr lang="en-US" dirty="0" smtClean="0">
                <a:hlinkClick r:id="rId3"/>
              </a:rPr>
              <a:t>www.mslocaloffers.com</a:t>
            </a:r>
            <a:r>
              <a:rPr lang="en-US" dirty="0" smtClean="0"/>
              <a:t> </a:t>
            </a:r>
            <a:r>
              <a:rPr lang="en-US" sz="2200" dirty="0" smtClean="0"/>
              <a:t>(Slides 17, 19, 21, 23).</a:t>
            </a:r>
          </a:p>
          <a:p>
            <a:pPr marL="457200" indent="-222250"/>
            <a:r>
              <a:rPr lang="en-US" dirty="0" smtClean="0"/>
              <a:t>Remove any Microsoft product slides that you do not want to feature </a:t>
            </a:r>
            <a:r>
              <a:rPr lang="en-US" sz="2200" dirty="0" smtClean="0"/>
              <a:t>(Slides 16-25)</a:t>
            </a:r>
            <a:r>
              <a:rPr lang="en-US" dirty="0" smtClean="0"/>
              <a:t>.</a:t>
            </a:r>
          </a:p>
          <a:p>
            <a:pPr marL="457200" indent="-222250"/>
            <a:endParaRPr lang="en-US" dirty="0" smtClean="0"/>
          </a:p>
          <a:p>
            <a:pPr marL="225425" indent="9525">
              <a:buNone/>
            </a:pPr>
            <a:r>
              <a:rPr lang="en-US" dirty="0" smtClean="0"/>
              <a:t>This presentation is designed to be an interactive session between the speaker and attendees. Use the speaker notes to guide the discussion and encourage everyone to participate in sharing their experiences.</a:t>
            </a:r>
          </a:p>
          <a:p>
            <a:pPr marL="0" indent="0">
              <a:buNone/>
            </a:pP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market is always changing, so customers are always being offered other opportunities</a:t>
            </a:r>
            <a:endParaRPr lang="en-US" dirty="0"/>
          </a:p>
        </p:txBody>
      </p:sp>
      <p:sp>
        <p:nvSpPr>
          <p:cNvPr id="5" name="Text Placeholder 4"/>
          <p:cNvSpPr>
            <a:spLocks noGrp="1"/>
          </p:cNvSpPr>
          <p:nvPr>
            <p:ph type="body" sz="quarter" idx="11"/>
          </p:nvPr>
        </p:nvSpPr>
        <p:spPr>
          <a:xfrm>
            <a:off x="685800" y="2209800"/>
            <a:ext cx="7315200" cy="3352800"/>
          </a:xfrm>
        </p:spPr>
        <p:txBody>
          <a:bodyPr/>
          <a:lstStyle/>
          <a:p>
            <a:pPr lvl="0"/>
            <a:r>
              <a:rPr lang="en-US" b="1" dirty="0" smtClean="0"/>
              <a:t>Understand the customer’s history</a:t>
            </a:r>
            <a:r>
              <a:rPr lang="en-US" dirty="0" smtClean="0"/>
              <a:t> and be able to reference it quickly </a:t>
            </a:r>
          </a:p>
          <a:p>
            <a:pPr lvl="0"/>
            <a:r>
              <a:rPr lang="en-US" b="1" dirty="0" smtClean="0"/>
              <a:t>Set and meet (or exceed) expectations</a:t>
            </a:r>
          </a:p>
          <a:p>
            <a:pPr lvl="0"/>
            <a:r>
              <a:rPr lang="en-US" b="1" dirty="0" smtClean="0"/>
              <a:t>Leverage word-of-mouth advertising</a:t>
            </a:r>
            <a:r>
              <a:rPr lang="en-US" dirty="0" smtClean="0"/>
              <a:t> to drive new business</a:t>
            </a:r>
          </a:p>
        </p:txBody>
      </p:sp>
      <p:sp>
        <p:nvSpPr>
          <p:cNvPr id="6" name="Content Placeholder 5"/>
          <p:cNvSpPr>
            <a:spLocks noGrp="1"/>
          </p:cNvSpPr>
          <p:nvPr>
            <p:ph sz="quarter" idx="12"/>
          </p:nvPr>
        </p:nvSpPr>
        <p:spPr/>
        <p:txBody>
          <a:bodyPr/>
          <a:lstStyle/>
          <a:p>
            <a:r>
              <a:rPr lang="en-US" smtClean="0"/>
              <a:t>Keep your customers as satisfied as possible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“Companies who used a search engine marketing site saw an average gain of 73% in site traffic within 6 months.”</a:t>
            </a:r>
            <a:endParaRPr lang="en-US" dirty="0"/>
          </a:p>
        </p:txBody>
      </p:sp>
      <p:sp>
        <p:nvSpPr>
          <p:cNvPr id="3" name="Content Placeholder 2"/>
          <p:cNvSpPr>
            <a:spLocks noGrp="1"/>
          </p:cNvSpPr>
          <p:nvPr>
            <p:ph sz="quarter" idx="10"/>
          </p:nvPr>
        </p:nvSpPr>
        <p:spPr>
          <a:xfrm>
            <a:off x="3657600" y="4038600"/>
            <a:ext cx="4114800" cy="381000"/>
          </a:xfrm>
        </p:spPr>
        <p:txBody>
          <a:bodyPr/>
          <a:lstStyle/>
          <a:p>
            <a:pPr lvl="0"/>
            <a:r>
              <a:rPr lang="en-US" smtClean="0"/>
              <a:t>MarketingSherpa</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Limited time – do you spend time with existing customers or try to find new ones</a:t>
            </a:r>
          </a:p>
        </p:txBody>
      </p:sp>
      <p:sp>
        <p:nvSpPr>
          <p:cNvPr id="5" name="Text Placeholder 4"/>
          <p:cNvSpPr>
            <a:spLocks noGrp="1"/>
          </p:cNvSpPr>
          <p:nvPr>
            <p:ph type="body" sz="quarter" idx="11"/>
          </p:nvPr>
        </p:nvSpPr>
        <p:spPr>
          <a:xfrm>
            <a:off x="457200" y="2286000"/>
            <a:ext cx="7924800" cy="3352800"/>
          </a:xfrm>
        </p:spPr>
        <p:txBody>
          <a:bodyPr/>
          <a:lstStyle/>
          <a:p>
            <a:pPr lvl="0"/>
            <a:r>
              <a:rPr lang="en-US" b="1" dirty="0" smtClean="0">
                <a:solidFill>
                  <a:schemeClr val="bg1"/>
                </a:solidFill>
              </a:rPr>
              <a:t>Deliver on time, every time</a:t>
            </a:r>
          </a:p>
          <a:p>
            <a:pPr lvl="0"/>
            <a:r>
              <a:rPr lang="en-US" b="1" dirty="0" smtClean="0">
                <a:solidFill>
                  <a:schemeClr val="bg1"/>
                </a:solidFill>
              </a:rPr>
              <a:t>Go the last mile</a:t>
            </a:r>
            <a:r>
              <a:rPr lang="en-US" dirty="0" smtClean="0">
                <a:solidFill>
                  <a:schemeClr val="bg1"/>
                </a:solidFill>
              </a:rPr>
              <a:t>: Provide good post-sale support </a:t>
            </a:r>
            <a:br>
              <a:rPr lang="en-US" dirty="0" smtClean="0">
                <a:solidFill>
                  <a:schemeClr val="bg1"/>
                </a:solidFill>
              </a:rPr>
            </a:br>
            <a:r>
              <a:rPr lang="en-US" dirty="0" smtClean="0">
                <a:solidFill>
                  <a:schemeClr val="bg1"/>
                </a:solidFill>
              </a:rPr>
              <a:t>and communication </a:t>
            </a:r>
          </a:p>
          <a:p>
            <a:pPr lvl="0"/>
            <a:r>
              <a:rPr lang="en-US" b="1" dirty="0" smtClean="0">
                <a:solidFill>
                  <a:schemeClr val="bg1"/>
                </a:solidFill>
              </a:rPr>
              <a:t>Set up a system to maintain contact automatically</a:t>
            </a:r>
          </a:p>
        </p:txBody>
      </p:sp>
      <p:sp>
        <p:nvSpPr>
          <p:cNvPr id="6" name="Content Placeholder 5"/>
          <p:cNvSpPr>
            <a:spLocks noGrp="1"/>
          </p:cNvSpPr>
          <p:nvPr>
            <p:ph sz="quarter" idx="12"/>
          </p:nvPr>
        </p:nvSpPr>
        <p:spPr/>
        <p:txBody>
          <a:bodyPr/>
          <a:lstStyle/>
          <a:p>
            <a:r>
              <a:rPr lang="en-US" sz="2600" dirty="0" smtClean="0"/>
              <a:t>Build customer loyalty</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3074" name="Picture 2" descr="C:\Documents and Settings\lgubin\Desktop\MSFT 126 - SBA Phase II\Deliverables\PPT\PNG's R2\PNG's R2\five_wall_a.png"/>
          <p:cNvPicPr>
            <a:picLocks noChangeAspect="1" noChangeArrowheads="1"/>
          </p:cNvPicPr>
          <p:nvPr/>
        </p:nvPicPr>
        <p:blipFill>
          <a:blip r:embed="rId3"/>
          <a:srcRect/>
          <a:stretch>
            <a:fillRect/>
          </a:stretch>
        </p:blipFill>
        <p:spPr bwMode="auto">
          <a:xfrm>
            <a:off x="1048544" y="228600"/>
            <a:ext cx="7046912" cy="55753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4098" name="Picture 2" descr="C:\Documents and Settings\lgubin\Desktop\MSFT 126 - SBA Phase II\Deliverables\PPT\PNG's R2\PNG's R2\five_wall_b.png"/>
          <p:cNvPicPr>
            <a:picLocks noChangeAspect="1" noChangeArrowheads="1"/>
          </p:cNvPicPr>
          <p:nvPr/>
        </p:nvPicPr>
        <p:blipFill>
          <a:blip r:embed="rId3"/>
          <a:srcRect/>
          <a:stretch>
            <a:fillRect/>
          </a:stretch>
        </p:blipFill>
        <p:spPr bwMode="auto">
          <a:xfrm>
            <a:off x="1048544" y="228600"/>
            <a:ext cx="7046912" cy="55753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Keep your customer, </a:t>
            </a:r>
            <a:r>
              <a:rPr lang="en-US" i="1" dirty="0" smtClean="0"/>
              <a:t>your</a:t>
            </a:r>
            <a:r>
              <a:rPr lang="en-US" dirty="0" smtClean="0"/>
              <a:t> customer.</a:t>
            </a:r>
            <a:endParaRPr lang="en-US" dirty="0"/>
          </a:p>
        </p:txBody>
      </p:sp>
      <p:sp>
        <p:nvSpPr>
          <p:cNvPr id="3" name="Text Placeholder 2"/>
          <p:cNvSpPr>
            <a:spLocks noGrp="1"/>
          </p:cNvSpPr>
          <p:nvPr>
            <p:ph type="body" sz="quarter" idx="13"/>
          </p:nvPr>
        </p:nvSpPr>
        <p:spPr/>
        <p:txBody>
          <a:bodyPr/>
          <a:lstStyle/>
          <a:p>
            <a:r>
              <a:rPr lang="en-US" dirty="0" smtClean="0"/>
              <a:t>Microsoft Solutions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 Office Small Business 2007</a:t>
            </a:r>
            <a:endParaRPr lang="en-US" dirty="0"/>
          </a:p>
        </p:txBody>
      </p:sp>
      <p:sp>
        <p:nvSpPr>
          <p:cNvPr id="8" name="Content Placeholder 7"/>
          <p:cNvSpPr>
            <a:spLocks noGrp="1"/>
          </p:cNvSpPr>
          <p:nvPr>
            <p:ph sz="quarter" idx="12"/>
          </p:nvPr>
        </p:nvSpPr>
        <p:spPr>
          <a:xfrm>
            <a:off x="457200" y="952500"/>
            <a:ext cx="3977640" cy="4495800"/>
          </a:xfrm>
        </p:spPr>
        <p:txBody>
          <a:bodyPr>
            <a:noAutofit/>
          </a:bodyPr>
          <a:lstStyle/>
          <a:p>
            <a:pPr lvl="0"/>
            <a:r>
              <a:rPr lang="en-US" sz="2000" b="1" dirty="0" smtClean="0"/>
              <a:t>Work more efficiently and effectively. </a:t>
            </a:r>
            <a:r>
              <a:rPr lang="en-US" sz="2000" dirty="0" smtClean="0"/>
              <a:t>New tools help you work faster and create more professional documents and presentations.  </a:t>
            </a:r>
          </a:p>
          <a:p>
            <a:pPr lvl="0"/>
            <a:r>
              <a:rPr lang="en-US" sz="2000" b="1" dirty="0" smtClean="0"/>
              <a:t>Get started with CRM capabilities. </a:t>
            </a:r>
            <a:r>
              <a:rPr lang="en-US" sz="2000" dirty="0" smtClean="0"/>
              <a:t>Microsoft Office Outlook with Business Contact Manager includes a complete contact management solution.</a:t>
            </a:r>
          </a:p>
        </p:txBody>
      </p:sp>
      <p:sp>
        <p:nvSpPr>
          <p:cNvPr id="13" name="Content Placeholder 7"/>
          <p:cNvSpPr>
            <a:spLocks noGrp="1"/>
          </p:cNvSpPr>
          <p:nvPr>
            <p:ph sz="quarter" idx="12"/>
          </p:nvPr>
        </p:nvSpPr>
        <p:spPr>
          <a:xfrm>
            <a:off x="4572000" y="952500"/>
            <a:ext cx="3977640" cy="1524000"/>
          </a:xfrm>
        </p:spPr>
        <p:txBody>
          <a:bodyPr>
            <a:noAutofit/>
          </a:bodyPr>
          <a:lstStyle/>
          <a:p>
            <a:r>
              <a:rPr lang="en-US" sz="2000" b="1" dirty="0" smtClean="0"/>
              <a:t>Produce professional marketing materials and campaigns in-house. </a:t>
            </a:r>
            <a:r>
              <a:rPr lang="en-US" sz="2000" dirty="0" smtClean="0"/>
              <a:t>Create impressive marketing materials and campaigns for print, e-mail, and the web.</a:t>
            </a:r>
          </a:p>
        </p:txBody>
      </p:sp>
      <p:grpSp>
        <p:nvGrpSpPr>
          <p:cNvPr id="2" name="Group 14"/>
          <p:cNvGrpSpPr/>
          <p:nvPr/>
        </p:nvGrpSpPr>
        <p:grpSpPr>
          <a:xfrm>
            <a:off x="4076700" y="3124200"/>
            <a:ext cx="4495800" cy="3505200"/>
            <a:chOff x="4076700" y="3124200"/>
            <a:chExt cx="4495800" cy="3505200"/>
          </a:xfrm>
        </p:grpSpPr>
        <p:pic>
          <p:nvPicPr>
            <p:cNvPr id="5" name="Picture 20" descr="outlook_BCM"/>
            <p:cNvPicPr>
              <a:picLocks noChangeAspect="1" noChangeArrowheads="1"/>
            </p:cNvPicPr>
            <p:nvPr/>
          </p:nvPicPr>
          <p:blipFill>
            <a:blip r:embed="rId3"/>
            <a:srcRect/>
            <a:stretch>
              <a:fillRect/>
            </a:stretch>
          </p:blipFill>
          <p:spPr bwMode="auto">
            <a:xfrm>
              <a:off x="4914900" y="3467100"/>
              <a:ext cx="3657600" cy="2609850"/>
            </a:xfrm>
            <a:prstGeom prst="rect">
              <a:avLst/>
            </a:prstGeom>
            <a:noFill/>
            <a:ln w="9525">
              <a:noFill/>
              <a:miter lim="800000"/>
              <a:headEnd/>
              <a:tailEnd/>
            </a:ln>
          </p:spPr>
        </p:pic>
        <p:pic>
          <p:nvPicPr>
            <p:cNvPr id="10" name="Picture 22" descr="ppt_proposal"/>
            <p:cNvPicPr>
              <a:picLocks noChangeAspect="1" noChangeArrowheads="1"/>
            </p:cNvPicPr>
            <p:nvPr/>
          </p:nvPicPr>
          <p:blipFill>
            <a:blip r:embed="rId4"/>
            <a:srcRect/>
            <a:stretch>
              <a:fillRect/>
            </a:stretch>
          </p:blipFill>
          <p:spPr bwMode="auto">
            <a:xfrm>
              <a:off x="4610100" y="3124200"/>
              <a:ext cx="3222625" cy="2295525"/>
            </a:xfrm>
            <a:prstGeom prst="rect">
              <a:avLst/>
            </a:prstGeom>
            <a:noFill/>
            <a:ln w="9525">
              <a:noFill/>
              <a:miter lim="800000"/>
              <a:headEnd/>
              <a:tailEnd/>
            </a:ln>
          </p:spPr>
        </p:pic>
        <p:pic>
          <p:nvPicPr>
            <p:cNvPr id="9" name="Picture 12" descr="Email"/>
            <p:cNvPicPr>
              <a:picLocks noChangeAspect="1" noChangeArrowheads="1"/>
            </p:cNvPicPr>
            <p:nvPr/>
          </p:nvPicPr>
          <p:blipFill>
            <a:blip r:embed="rId5"/>
            <a:srcRect/>
            <a:stretch>
              <a:fillRect/>
            </a:stretch>
          </p:blipFill>
          <p:spPr bwMode="auto">
            <a:xfrm>
              <a:off x="5753100" y="4675188"/>
              <a:ext cx="1257300" cy="1501775"/>
            </a:xfrm>
            <a:prstGeom prst="rect">
              <a:avLst/>
            </a:prstGeom>
            <a:noFill/>
            <a:ln w="9525">
              <a:noFill/>
              <a:miter lim="800000"/>
              <a:headEnd/>
              <a:tailEnd/>
            </a:ln>
          </p:spPr>
        </p:pic>
        <p:pic>
          <p:nvPicPr>
            <p:cNvPr id="11" name="Picture 24" descr="catalogmerge_with results"/>
            <p:cNvPicPr>
              <a:picLocks noChangeAspect="1" noChangeArrowheads="1"/>
            </p:cNvPicPr>
            <p:nvPr/>
          </p:nvPicPr>
          <p:blipFill>
            <a:blip r:embed="rId6"/>
            <a:srcRect l="69388" t="607" r="1077" b="31905"/>
            <a:stretch>
              <a:fillRect/>
            </a:stretch>
          </p:blipFill>
          <p:spPr bwMode="auto">
            <a:xfrm>
              <a:off x="4876800" y="5018088"/>
              <a:ext cx="1192213" cy="1611312"/>
            </a:xfrm>
            <a:prstGeom prst="rect">
              <a:avLst/>
            </a:prstGeom>
            <a:noFill/>
            <a:ln w="3175">
              <a:solidFill>
                <a:schemeClr val="bg2"/>
              </a:solidFill>
              <a:miter lim="800000"/>
              <a:headEnd/>
              <a:tailEnd/>
            </a:ln>
          </p:spPr>
        </p:pic>
        <p:pic>
          <p:nvPicPr>
            <p:cNvPr id="12" name="Picture 25" descr="postcard"/>
            <p:cNvPicPr>
              <a:picLocks noChangeAspect="1" noChangeArrowheads="1"/>
            </p:cNvPicPr>
            <p:nvPr/>
          </p:nvPicPr>
          <p:blipFill>
            <a:blip r:embed="rId7"/>
            <a:srcRect/>
            <a:stretch>
              <a:fillRect/>
            </a:stretch>
          </p:blipFill>
          <p:spPr bwMode="auto">
            <a:xfrm>
              <a:off x="4076700" y="4713288"/>
              <a:ext cx="1233488" cy="969963"/>
            </a:xfrm>
            <a:prstGeom prst="rect">
              <a:avLst/>
            </a:prstGeom>
            <a:noFill/>
            <a:ln w="9525">
              <a:solidFill>
                <a:schemeClr val="bg2"/>
              </a:solidFill>
              <a:miter lim="800000"/>
              <a:headEnd/>
              <a:tailEnd/>
            </a:ln>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 Office Small Business 2007</a:t>
            </a:r>
            <a:endParaRPr lang="en-US" dirty="0"/>
          </a:p>
        </p:txBody>
      </p:sp>
      <p:sp>
        <p:nvSpPr>
          <p:cNvPr id="17" name="Text Placeholder 16"/>
          <p:cNvSpPr>
            <a:spLocks noGrp="1"/>
          </p:cNvSpPr>
          <p:nvPr>
            <p:ph sz="quarter" idx="12"/>
          </p:nvPr>
        </p:nvSpPr>
        <p:spPr>
          <a:xfrm>
            <a:off x="457200" y="1295400"/>
            <a:ext cx="4343400" cy="4419600"/>
          </a:xfrm>
        </p:spPr>
        <p:txBody>
          <a:bodyPr>
            <a:normAutofit/>
          </a:bodyPr>
          <a:lstStyle/>
          <a:p>
            <a:pPr>
              <a:buNone/>
            </a:pPr>
            <a:r>
              <a:rPr lang="en-US" sz="2000" b="1" dirty="0" smtClean="0"/>
              <a:t>Next steps</a:t>
            </a:r>
          </a:p>
          <a:p>
            <a:pPr marL="395288" indent="-279400"/>
            <a:r>
              <a:rPr lang="en-US" sz="2000" dirty="0" smtClean="0"/>
              <a:t>Download a FREE 60-day trial</a:t>
            </a:r>
          </a:p>
          <a:p>
            <a:pPr marL="395288" indent="-279400"/>
            <a:endParaRPr lang="en-US" sz="2000" dirty="0" smtClean="0"/>
          </a:p>
          <a:p>
            <a:pPr marL="395288" indent="-395288">
              <a:buNone/>
            </a:pPr>
            <a:r>
              <a:rPr lang="en-US" b="1" dirty="0" smtClean="0"/>
              <a:t>www.mslocaloffers.com</a:t>
            </a:r>
          </a:p>
          <a:p>
            <a:pPr lvl="0"/>
            <a:endParaRPr lang="en-US" sz="2000" dirty="0" smtClean="0"/>
          </a:p>
        </p:txBody>
      </p:sp>
      <p:pic>
        <p:nvPicPr>
          <p:cNvPr id="6" name="Picture 2" descr="C:\Documents and Settings\lgubin\Desktop\MSFT 126 - SBA Phase II\Deliverables\PPT\Working Versions\Ofc_SB_EN_2DP.tiff"/>
          <p:cNvPicPr>
            <a:picLocks noChangeAspect="1" noChangeArrowheads="1"/>
          </p:cNvPicPr>
          <p:nvPr/>
        </p:nvPicPr>
        <p:blipFill>
          <a:blip r:embed="rId3"/>
          <a:srcRect/>
          <a:stretch>
            <a:fillRect/>
          </a:stretch>
        </p:blipFill>
        <p:spPr bwMode="auto">
          <a:xfrm>
            <a:off x="4914900" y="1309042"/>
            <a:ext cx="3657600" cy="4024958"/>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5943600" y="3886200"/>
            <a:ext cx="2743200" cy="2181225"/>
          </a:xfrm>
          <a:prstGeom prst="rect">
            <a:avLst/>
          </a:prstGeom>
          <a:noFill/>
          <a:ln w="9525">
            <a:noFill/>
            <a:miter lim="800000"/>
            <a:headEnd/>
            <a:tailEnd/>
          </a:ln>
        </p:spPr>
      </p:pic>
      <p:sp>
        <p:nvSpPr>
          <p:cNvPr id="7" name="Title 6"/>
          <p:cNvSpPr>
            <a:spLocks noGrp="1"/>
          </p:cNvSpPr>
          <p:nvPr>
            <p:ph type="title"/>
          </p:nvPr>
        </p:nvSpPr>
        <p:spPr/>
        <p:txBody>
          <a:bodyPr/>
          <a:lstStyle/>
          <a:p>
            <a:r>
              <a:rPr lang="en-US" dirty="0" smtClean="0"/>
              <a:t>Microsoft Office Professional </a:t>
            </a:r>
            <a:r>
              <a:rPr lang="en-US" dirty="0" smtClean="0"/>
              <a:t>2010</a:t>
            </a:r>
            <a:endParaRPr lang="en-US" dirty="0"/>
          </a:p>
        </p:txBody>
      </p:sp>
      <p:sp>
        <p:nvSpPr>
          <p:cNvPr id="8" name="Content Placeholder 7"/>
          <p:cNvSpPr>
            <a:spLocks noGrp="1"/>
          </p:cNvSpPr>
          <p:nvPr>
            <p:ph sz="quarter" idx="12"/>
          </p:nvPr>
        </p:nvSpPr>
        <p:spPr>
          <a:xfrm>
            <a:off x="457200" y="952500"/>
            <a:ext cx="3977640" cy="4495800"/>
          </a:xfrm>
        </p:spPr>
        <p:txBody>
          <a:bodyPr>
            <a:noAutofit/>
          </a:bodyPr>
          <a:lstStyle/>
          <a:p>
            <a:pPr lvl="0"/>
            <a:r>
              <a:rPr lang="en-US" sz="2000" b="1" dirty="0" smtClean="0"/>
              <a:t>Increase productivity</a:t>
            </a:r>
            <a:r>
              <a:rPr lang="en-US" sz="2000" dirty="0" smtClean="0"/>
              <a:t>.  Make it easier for employees to find and use the software features they need most often. </a:t>
            </a:r>
          </a:p>
          <a:p>
            <a:pPr lvl="0"/>
            <a:r>
              <a:rPr lang="en-US" sz="2000" b="1" dirty="0" smtClean="0"/>
              <a:t>Give your business a competitive advantage</a:t>
            </a:r>
            <a:r>
              <a:rPr lang="en-US" sz="2000" dirty="0" smtClean="0"/>
              <a:t>. Deliver proposals and reports to customers faster. Edit documents at the same time and see who else is working on which sections.</a:t>
            </a:r>
          </a:p>
          <a:p>
            <a:pPr lvl="0"/>
            <a:endParaRPr lang="en-US" sz="2000" dirty="0" smtClean="0"/>
          </a:p>
        </p:txBody>
      </p:sp>
      <p:sp>
        <p:nvSpPr>
          <p:cNvPr id="13" name="Content Placeholder 7"/>
          <p:cNvSpPr>
            <a:spLocks noGrp="1"/>
          </p:cNvSpPr>
          <p:nvPr>
            <p:ph sz="quarter" idx="12"/>
          </p:nvPr>
        </p:nvSpPr>
        <p:spPr>
          <a:xfrm>
            <a:off x="4572000" y="952500"/>
            <a:ext cx="3977640" cy="1524000"/>
          </a:xfrm>
        </p:spPr>
        <p:txBody>
          <a:bodyPr>
            <a:noAutofit/>
          </a:bodyPr>
          <a:lstStyle/>
          <a:p>
            <a:r>
              <a:rPr lang="en-US" sz="2000" b="1" dirty="0" smtClean="0"/>
              <a:t>Save time and money</a:t>
            </a:r>
            <a:r>
              <a:rPr lang="en-US" sz="2000" dirty="0" smtClean="0"/>
              <a:t>. Effortlessly produce compelling presentations, proposals and reports yourself.</a:t>
            </a:r>
          </a:p>
        </p:txBody>
      </p:sp>
      <p:pic>
        <p:nvPicPr>
          <p:cNvPr id="1026" name="Picture 2"/>
          <p:cNvPicPr>
            <a:picLocks noChangeAspect="1" noChangeArrowheads="1"/>
          </p:cNvPicPr>
          <p:nvPr/>
        </p:nvPicPr>
        <p:blipFill>
          <a:blip r:embed="rId4"/>
          <a:srcRect/>
          <a:stretch>
            <a:fillRect/>
          </a:stretch>
        </p:blipFill>
        <p:spPr bwMode="auto">
          <a:xfrm>
            <a:off x="5029200" y="3048000"/>
            <a:ext cx="3200400" cy="2400300"/>
          </a:xfrm>
          <a:prstGeom prst="rect">
            <a:avLst/>
          </a:prstGeom>
          <a:noFill/>
          <a:ln w="9525">
            <a:noFill/>
            <a:miter lim="800000"/>
            <a:headEnd/>
            <a:tailEnd/>
          </a:ln>
        </p:spPr>
      </p:pic>
      <p:pic>
        <p:nvPicPr>
          <p:cNvPr id="1029" name="Picture 5"/>
          <p:cNvPicPr>
            <a:picLocks noChangeAspect="1" noChangeArrowheads="1"/>
          </p:cNvPicPr>
          <p:nvPr/>
        </p:nvPicPr>
        <p:blipFill>
          <a:blip r:embed="rId5"/>
          <a:srcRect/>
          <a:stretch>
            <a:fillRect/>
          </a:stretch>
        </p:blipFill>
        <p:spPr bwMode="auto">
          <a:xfrm>
            <a:off x="5867400" y="4572000"/>
            <a:ext cx="2238375" cy="1790700"/>
          </a:xfrm>
          <a:prstGeom prst="rect">
            <a:avLst/>
          </a:prstGeom>
          <a:noFill/>
          <a:ln w="9525">
            <a:noFill/>
            <a:miter lim="800000"/>
            <a:headEnd/>
            <a:tailEnd/>
          </a:ln>
        </p:spPr>
      </p:pic>
      <p:pic>
        <p:nvPicPr>
          <p:cNvPr id="1028" name="Picture 4"/>
          <p:cNvPicPr>
            <a:picLocks noChangeAspect="1" noChangeArrowheads="1"/>
          </p:cNvPicPr>
          <p:nvPr/>
        </p:nvPicPr>
        <p:blipFill>
          <a:blip r:embed="rId6"/>
          <a:srcRect/>
          <a:stretch>
            <a:fillRect/>
          </a:stretch>
        </p:blipFill>
        <p:spPr bwMode="auto">
          <a:xfrm>
            <a:off x="5105400" y="5105400"/>
            <a:ext cx="1238250" cy="819150"/>
          </a:xfrm>
          <a:prstGeom prst="rect">
            <a:avLst/>
          </a:prstGeom>
          <a:noFill/>
          <a:ln w="9525">
            <a:noFill/>
            <a:miter lim="800000"/>
            <a:headEnd/>
            <a:tailEnd/>
          </a:ln>
        </p:spPr>
      </p:pic>
      <p:sp>
        <p:nvSpPr>
          <p:cNvPr id="9" name="Oval 8"/>
          <p:cNvSpPr/>
          <p:nvPr/>
        </p:nvSpPr>
        <p:spPr>
          <a:xfrm>
            <a:off x="7658100" y="304800"/>
            <a:ext cx="14097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Coming soon in 2010!</a:t>
            </a:r>
            <a:endParaRPr lang="en-US" sz="1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 Office Professional </a:t>
            </a:r>
            <a:r>
              <a:rPr lang="en-US" dirty="0" smtClean="0"/>
              <a:t>2010</a:t>
            </a:r>
            <a:endParaRPr lang="en-US" dirty="0"/>
          </a:p>
        </p:txBody>
      </p:sp>
      <p:sp>
        <p:nvSpPr>
          <p:cNvPr id="17" name="Text Placeholder 16"/>
          <p:cNvSpPr>
            <a:spLocks noGrp="1"/>
          </p:cNvSpPr>
          <p:nvPr>
            <p:ph sz="quarter" idx="12"/>
          </p:nvPr>
        </p:nvSpPr>
        <p:spPr>
          <a:xfrm>
            <a:off x="457200" y="1295400"/>
            <a:ext cx="4343400" cy="4419600"/>
          </a:xfrm>
        </p:spPr>
        <p:txBody>
          <a:bodyPr>
            <a:normAutofit/>
          </a:bodyPr>
          <a:lstStyle/>
          <a:p>
            <a:pPr>
              <a:buNone/>
            </a:pPr>
            <a:r>
              <a:rPr lang="en-US" sz="2000" b="1" dirty="0" smtClean="0"/>
              <a:t>Next steps</a:t>
            </a:r>
          </a:p>
          <a:p>
            <a:pPr marL="398463" indent="-287338"/>
            <a:r>
              <a:rPr lang="en-US" sz="2000" dirty="0" smtClean="0"/>
              <a:t>Check </a:t>
            </a:r>
            <a:r>
              <a:rPr lang="en-US" sz="2000" dirty="0" smtClean="0">
                <a:hlinkClick r:id="rId3"/>
              </a:rPr>
              <a:t>www.mslocaloffers.com</a:t>
            </a:r>
            <a:r>
              <a:rPr lang="en-US" sz="2000" dirty="0" smtClean="0"/>
              <a:t> for current offers</a:t>
            </a:r>
          </a:p>
          <a:p>
            <a:pPr marL="398463" indent="-287338">
              <a:buNone/>
            </a:pPr>
            <a:endParaRPr lang="en-US" sz="2000" dirty="0" smtClean="0"/>
          </a:p>
          <a:p>
            <a:pPr marL="395288" indent="-395288">
              <a:buNone/>
            </a:pPr>
            <a:r>
              <a:rPr lang="en-US" b="1" dirty="0" smtClean="0"/>
              <a:t>www.mslocaloffers.com</a:t>
            </a:r>
          </a:p>
          <a:p>
            <a:pPr lvl="0"/>
            <a:endParaRPr lang="en-US" sz="2000" dirty="0" smtClean="0"/>
          </a:p>
        </p:txBody>
      </p:sp>
      <p:pic>
        <p:nvPicPr>
          <p:cNvPr id="2050" name="Picture 2"/>
          <p:cNvPicPr>
            <a:picLocks noChangeAspect="1" noChangeArrowheads="1"/>
          </p:cNvPicPr>
          <p:nvPr/>
        </p:nvPicPr>
        <p:blipFill>
          <a:blip r:embed="rId4"/>
          <a:srcRect/>
          <a:stretch>
            <a:fillRect/>
          </a:stretch>
        </p:blipFill>
        <p:spPr bwMode="auto">
          <a:xfrm>
            <a:off x="4953000" y="1295400"/>
            <a:ext cx="2952750"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06575"/>
            <a:ext cx="5257800" cy="1470025"/>
          </a:xfrm>
        </p:spPr>
        <p:txBody>
          <a:bodyPr>
            <a:normAutofit/>
          </a:bodyPr>
          <a:lstStyle/>
          <a:p>
            <a:pPr>
              <a:lnSpc>
                <a:spcPct val="80000"/>
              </a:lnSpc>
            </a:pPr>
            <a:r>
              <a:rPr lang="en-US" dirty="0" smtClean="0"/>
              <a:t>Keep your customer, </a:t>
            </a:r>
            <a:r>
              <a:rPr lang="en-US" i="1" dirty="0" smtClean="0"/>
              <a:t>your </a:t>
            </a:r>
            <a:r>
              <a:rPr lang="en-US" dirty="0" smtClean="0"/>
              <a:t>customer.</a:t>
            </a:r>
            <a:endParaRPr lang="en-US" dirty="0">
              <a:solidFill>
                <a:srgbClr val="AB543C"/>
              </a:solidFill>
            </a:endParaRPr>
          </a:p>
        </p:txBody>
      </p:sp>
      <p:sp>
        <p:nvSpPr>
          <p:cNvPr id="6" name="Subtitle 5"/>
          <p:cNvSpPr>
            <a:spLocks noGrp="1"/>
          </p:cNvSpPr>
          <p:nvPr>
            <p:ph type="subTitle" idx="1"/>
          </p:nvPr>
        </p:nvSpPr>
        <p:spPr/>
        <p:txBody>
          <a:bodyPr/>
          <a:lstStyle/>
          <a:p>
            <a:r>
              <a:rPr lang="en-US" smtClean="0"/>
              <a:t>Presenter’s Name</a:t>
            </a:r>
          </a:p>
          <a:p>
            <a:r>
              <a:rPr lang="en-US" smtClean="0"/>
              <a:t>Partner Name</a:t>
            </a:r>
          </a:p>
          <a:p>
            <a:r>
              <a:rPr lang="en-US" smtClean="0"/>
              <a:t>Date</a:t>
            </a:r>
            <a:endParaRPr lang="en-US" dirty="0"/>
          </a:p>
        </p:txBody>
      </p:sp>
      <p:grpSp>
        <p:nvGrpSpPr>
          <p:cNvPr id="2" name="Group 8"/>
          <p:cNvGrpSpPr/>
          <p:nvPr/>
        </p:nvGrpSpPr>
        <p:grpSpPr>
          <a:xfrm>
            <a:off x="2514600" y="5437415"/>
            <a:ext cx="914400" cy="783771"/>
            <a:chOff x="914400" y="4191000"/>
            <a:chExt cx="1600200" cy="1371600"/>
          </a:xfrm>
        </p:grpSpPr>
        <p:sp>
          <p:nvSpPr>
            <p:cNvPr id="10" name="Oval 9"/>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TextBox 10"/>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3" name="Group 11"/>
          <p:cNvGrpSpPr/>
          <p:nvPr/>
        </p:nvGrpSpPr>
        <p:grpSpPr>
          <a:xfrm>
            <a:off x="3543300" y="5437415"/>
            <a:ext cx="914400" cy="783771"/>
            <a:chOff x="914400" y="4191000"/>
            <a:chExt cx="1600200" cy="1371600"/>
          </a:xfrm>
        </p:grpSpPr>
        <p:sp>
          <p:nvSpPr>
            <p:cNvPr id="13" name="Oval 12"/>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extBox 13"/>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4" name="Group 14"/>
          <p:cNvGrpSpPr/>
          <p:nvPr/>
        </p:nvGrpSpPr>
        <p:grpSpPr>
          <a:xfrm>
            <a:off x="4610100" y="5437415"/>
            <a:ext cx="914400" cy="783771"/>
            <a:chOff x="914400" y="4191000"/>
            <a:chExt cx="1600200" cy="1371600"/>
          </a:xfrm>
        </p:grpSpPr>
        <p:sp>
          <p:nvSpPr>
            <p:cNvPr id="16" name="Oval 15"/>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TextBox 16"/>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7" name="Group 17"/>
          <p:cNvGrpSpPr/>
          <p:nvPr/>
        </p:nvGrpSpPr>
        <p:grpSpPr>
          <a:xfrm>
            <a:off x="5676900" y="5437415"/>
            <a:ext cx="914400" cy="783771"/>
            <a:chOff x="914400" y="4191000"/>
            <a:chExt cx="1600200" cy="1371600"/>
          </a:xfrm>
        </p:grpSpPr>
        <p:sp>
          <p:nvSpPr>
            <p:cNvPr id="19" name="Oval 18"/>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TextBox 19"/>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7 Professional</a:t>
            </a:r>
            <a:endParaRPr lang="en-US" dirty="0"/>
          </a:p>
        </p:txBody>
      </p:sp>
      <p:sp>
        <p:nvSpPr>
          <p:cNvPr id="10" name="Content Placeholder 7"/>
          <p:cNvSpPr>
            <a:spLocks noGrp="1"/>
          </p:cNvSpPr>
          <p:nvPr>
            <p:ph sz="quarter" idx="12"/>
          </p:nvPr>
        </p:nvSpPr>
        <p:spPr>
          <a:xfrm>
            <a:off x="4724400" y="838200"/>
            <a:ext cx="4419600" cy="4419600"/>
          </a:xfrm>
        </p:spPr>
        <p:txBody>
          <a:bodyPr>
            <a:noAutofit/>
          </a:bodyPr>
          <a:lstStyle/>
          <a:p>
            <a:pPr lvl="0"/>
            <a:r>
              <a:rPr lang="en-US" sz="2000" b="1" dirty="0" smtClean="0"/>
              <a:t>Works the way you want. </a:t>
            </a:r>
            <a:r>
              <a:rPr lang="en-US" sz="2000" dirty="0" smtClean="0"/>
              <a:t>You can start using your PC quickly with fast startup, shutdown, sleep, and resume from Standby.</a:t>
            </a:r>
          </a:p>
          <a:p>
            <a:r>
              <a:rPr lang="en-US" sz="2000" dirty="0" smtClean="0"/>
              <a:t> </a:t>
            </a:r>
            <a:r>
              <a:rPr lang="en-US" sz="2000" b="1" dirty="0" smtClean="0"/>
              <a:t>Get more done. </a:t>
            </a:r>
            <a:r>
              <a:rPr lang="en-US" sz="2000" dirty="0" smtClean="0"/>
              <a:t>Access all your computer programs, files, and network resources. Whether at work, at home, or on the road, you can now easily connect to other networks or even other computers within your home.</a:t>
            </a:r>
          </a:p>
          <a:p>
            <a:r>
              <a:rPr lang="en-US" sz="2000" b="1" dirty="0" smtClean="0"/>
              <a:t>Safeguard your work. </a:t>
            </a:r>
            <a:r>
              <a:rPr lang="en-US" sz="2000" dirty="0" smtClean="0"/>
              <a:t>Better protect your confidential information with powerful encryption technologies that let you encrypt your files and folders.</a:t>
            </a:r>
          </a:p>
        </p:txBody>
      </p:sp>
      <p:pic>
        <p:nvPicPr>
          <p:cNvPr id="1026" name="Picture 2"/>
          <p:cNvPicPr>
            <a:picLocks noChangeAspect="1" noChangeArrowheads="1"/>
          </p:cNvPicPr>
          <p:nvPr/>
        </p:nvPicPr>
        <p:blipFill>
          <a:blip r:embed="rId3"/>
          <a:srcRect/>
          <a:stretch>
            <a:fillRect/>
          </a:stretch>
        </p:blipFill>
        <p:spPr bwMode="auto">
          <a:xfrm>
            <a:off x="228600" y="1371600"/>
            <a:ext cx="3510337" cy="2286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742950" y="3276600"/>
            <a:ext cx="3905250" cy="14859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1828800" y="2276475"/>
            <a:ext cx="2632982" cy="12287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7 Professional</a:t>
            </a:r>
            <a:endParaRPr lang="en-US" dirty="0"/>
          </a:p>
        </p:txBody>
      </p:sp>
      <p:sp>
        <p:nvSpPr>
          <p:cNvPr id="10" name="Content Placeholder 7"/>
          <p:cNvSpPr>
            <a:spLocks noGrp="1"/>
          </p:cNvSpPr>
          <p:nvPr>
            <p:ph sz="quarter" idx="12"/>
          </p:nvPr>
        </p:nvSpPr>
        <p:spPr>
          <a:xfrm>
            <a:off x="495300" y="1257300"/>
            <a:ext cx="4191000" cy="4419600"/>
          </a:xfrm>
        </p:spPr>
        <p:txBody>
          <a:bodyPr>
            <a:normAutofit/>
          </a:bodyPr>
          <a:lstStyle/>
          <a:p>
            <a:pPr>
              <a:buNone/>
            </a:pPr>
            <a:r>
              <a:rPr lang="en-US" sz="2000" b="1" dirty="0" smtClean="0"/>
              <a:t>Next steps</a:t>
            </a:r>
          </a:p>
          <a:p>
            <a:pPr marL="398463" indent="-287338"/>
            <a:r>
              <a:rPr lang="en-US" sz="2000" dirty="0" smtClean="0"/>
              <a:t>Check </a:t>
            </a:r>
            <a:r>
              <a:rPr lang="en-US" sz="2000" dirty="0" smtClean="0">
                <a:hlinkClick r:id="rId3"/>
              </a:rPr>
              <a:t>www.mslocaloffers.com</a:t>
            </a:r>
            <a:r>
              <a:rPr lang="en-US" sz="2000" dirty="0" smtClean="0"/>
              <a:t> for current offers</a:t>
            </a:r>
          </a:p>
          <a:p>
            <a:pPr marL="398463" indent="-287338"/>
            <a:endParaRPr lang="en-US" sz="2000" dirty="0" smtClean="0"/>
          </a:p>
          <a:p>
            <a:pPr marL="398463" indent="-398463">
              <a:buNone/>
            </a:pPr>
            <a:r>
              <a:rPr lang="en-US" b="1" dirty="0" smtClean="0"/>
              <a:t>www.mslocaloffers.com</a:t>
            </a:r>
          </a:p>
        </p:txBody>
      </p:sp>
      <p:pic>
        <p:nvPicPr>
          <p:cNvPr id="2051" name="Picture 3"/>
          <p:cNvPicPr>
            <a:picLocks noChangeAspect="1" noChangeArrowheads="1"/>
          </p:cNvPicPr>
          <p:nvPr/>
        </p:nvPicPr>
        <p:blipFill>
          <a:blip r:embed="rId4"/>
          <a:srcRect/>
          <a:stretch>
            <a:fillRect/>
          </a:stretch>
        </p:blipFill>
        <p:spPr bwMode="auto">
          <a:xfrm>
            <a:off x="4724400" y="762000"/>
            <a:ext cx="3810000" cy="47625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Small Business Server 2008</a:t>
            </a:r>
            <a:endParaRPr lang="en-US" dirty="0"/>
          </a:p>
        </p:txBody>
      </p:sp>
      <p:sp>
        <p:nvSpPr>
          <p:cNvPr id="30" name="Content Placeholder 7"/>
          <p:cNvSpPr txBox="1">
            <a:spLocks/>
          </p:cNvSpPr>
          <p:nvPr/>
        </p:nvSpPr>
        <p:spPr>
          <a:xfrm>
            <a:off x="381000" y="1028700"/>
            <a:ext cx="4991100" cy="46101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Segoe UI" pitchFamily="34" charset="0"/>
                <a:cs typeface="Segoe UI" pitchFamily="34" charset="0"/>
              </a:rPr>
              <a:t>Use an affordable, integrated solution. </a:t>
            </a:r>
            <a:r>
              <a:rPr kumimoji="0" lang="en-US" sz="2000" b="0" i="0" u="none" strike="noStrike" kern="1200" cap="none" spc="0" normalizeH="0" baseline="0" noProof="0" dirty="0" smtClean="0">
                <a:ln>
                  <a:noFill/>
                </a:ln>
                <a:solidFill>
                  <a:schemeClr val="bg1"/>
                </a:solidFill>
                <a:effectLst/>
                <a:uLnTx/>
                <a:uFillTx/>
                <a:latin typeface="Segoe UI" pitchFamily="34" charset="0"/>
                <a:cs typeface="Segoe UI" pitchFamily="34" charset="0"/>
              </a:rPr>
              <a:t>SBS 2008 brings together the Microsoft® technologies that small businesses need most into a single solution.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Segoe UI" pitchFamily="34" charset="0"/>
                <a:cs typeface="Segoe UI" pitchFamily="34" charset="0"/>
              </a:rPr>
              <a:t>Protect your business data. </a:t>
            </a:r>
            <a:r>
              <a:rPr kumimoji="0" lang="en-US" sz="2000" b="0" i="0" u="none" strike="noStrike" kern="1200" cap="none" spc="0" normalizeH="0" baseline="0" noProof="0" dirty="0" smtClean="0">
                <a:ln>
                  <a:noFill/>
                </a:ln>
                <a:solidFill>
                  <a:schemeClr val="bg1"/>
                </a:solidFill>
                <a:effectLst/>
                <a:uLnTx/>
                <a:uFillTx/>
                <a:latin typeface="Segoe UI" pitchFamily="34" charset="0"/>
                <a:cs typeface="Segoe UI" pitchFamily="34" charset="0"/>
              </a:rPr>
              <a:t>Automatically back up the PCs and servers in your network and recover accidentally deleted files.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Segoe UI" pitchFamily="34" charset="0"/>
                <a:cs typeface="Segoe UI" pitchFamily="34" charset="0"/>
              </a:rPr>
              <a:t>Grow your business capacity. </a:t>
            </a:r>
            <a:r>
              <a:rPr kumimoji="0" lang="en-US" sz="2000" b="0" i="0" u="none" strike="noStrike" kern="1200" cap="none" spc="0" normalizeH="0" baseline="0" noProof="0" dirty="0" smtClean="0">
                <a:ln>
                  <a:noFill/>
                </a:ln>
                <a:solidFill>
                  <a:schemeClr val="bg1"/>
                </a:solidFill>
                <a:effectLst/>
                <a:uLnTx/>
                <a:uFillTx/>
                <a:latin typeface="Segoe UI" pitchFamily="34" charset="0"/>
                <a:cs typeface="Segoe UI" pitchFamily="34" charset="0"/>
              </a:rPr>
              <a:t>Get secure access to important desktop resources from any Internet-connected PC, from virtually anywhere at any time, so you can be productive while you’re away from the office or on the road.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bg1"/>
              </a:solidFill>
              <a:effectLst/>
              <a:uLnTx/>
              <a:uFillTx/>
              <a:latin typeface="Segoe UI" pitchFamily="34" charset="0"/>
              <a:cs typeface="Segoe UI" pitchFamily="34" charset="0"/>
            </a:endParaRPr>
          </a:p>
        </p:txBody>
      </p:sp>
      <p:grpSp>
        <p:nvGrpSpPr>
          <p:cNvPr id="2" name="Group 37"/>
          <p:cNvGrpSpPr/>
          <p:nvPr/>
        </p:nvGrpSpPr>
        <p:grpSpPr>
          <a:xfrm>
            <a:off x="5829300" y="952500"/>
            <a:ext cx="2670175" cy="2333625"/>
            <a:chOff x="5826125" y="1066800"/>
            <a:chExt cx="2670175" cy="2333625"/>
          </a:xfrm>
        </p:grpSpPr>
        <p:pic>
          <p:nvPicPr>
            <p:cNvPr id="32" name="Picture 8"/>
            <p:cNvPicPr>
              <a:picLocks noChangeAspect="1" noChangeArrowheads="1"/>
            </p:cNvPicPr>
            <p:nvPr/>
          </p:nvPicPr>
          <p:blipFill>
            <a:blip r:embed="rId3"/>
            <a:srcRect/>
            <a:stretch>
              <a:fillRect/>
            </a:stretch>
          </p:blipFill>
          <p:spPr bwMode="auto">
            <a:xfrm>
              <a:off x="5888037" y="1066800"/>
              <a:ext cx="2400300" cy="2182091"/>
            </a:xfrm>
            <a:prstGeom prst="rect">
              <a:avLst/>
            </a:prstGeom>
            <a:noFill/>
            <a:ln w="9525">
              <a:noFill/>
              <a:miter lim="800000"/>
              <a:headEnd/>
              <a:tailEnd/>
            </a:ln>
            <a:effectLst/>
          </p:spPr>
        </p:pic>
        <p:pic>
          <p:nvPicPr>
            <p:cNvPr id="33" name="Picture 9"/>
            <p:cNvPicPr>
              <a:picLocks noChangeAspect="1" noChangeArrowheads="1"/>
            </p:cNvPicPr>
            <p:nvPr/>
          </p:nvPicPr>
          <p:blipFill>
            <a:blip r:embed="rId4"/>
            <a:srcRect/>
            <a:stretch>
              <a:fillRect/>
            </a:stretch>
          </p:blipFill>
          <p:spPr bwMode="auto">
            <a:xfrm>
              <a:off x="5826125" y="3124200"/>
              <a:ext cx="2670175" cy="276225"/>
            </a:xfrm>
            <a:prstGeom prst="rect">
              <a:avLst/>
            </a:prstGeom>
            <a:noFill/>
            <a:ln w="9525">
              <a:noFill/>
              <a:miter lim="800000"/>
              <a:headEnd/>
              <a:tailEnd/>
            </a:ln>
            <a:effectLst/>
          </p:spPr>
        </p:pic>
      </p:grpSp>
      <p:grpSp>
        <p:nvGrpSpPr>
          <p:cNvPr id="3" name="Group 35"/>
          <p:cNvGrpSpPr/>
          <p:nvPr/>
        </p:nvGrpSpPr>
        <p:grpSpPr>
          <a:xfrm>
            <a:off x="5791200" y="3543300"/>
            <a:ext cx="2867502" cy="2247900"/>
            <a:chOff x="5715000" y="3619500"/>
            <a:chExt cx="2867502" cy="2247900"/>
          </a:xfrm>
        </p:grpSpPr>
        <p:pic>
          <p:nvPicPr>
            <p:cNvPr id="35" name="Picture 7"/>
            <p:cNvPicPr>
              <a:picLocks noChangeAspect="1" noChangeArrowheads="1"/>
            </p:cNvPicPr>
            <p:nvPr/>
          </p:nvPicPr>
          <p:blipFill>
            <a:blip r:embed="rId5"/>
            <a:srcRect/>
            <a:stretch>
              <a:fillRect/>
            </a:stretch>
          </p:blipFill>
          <p:spPr bwMode="auto">
            <a:xfrm>
              <a:off x="5715000" y="3619500"/>
              <a:ext cx="2867502" cy="2057400"/>
            </a:xfrm>
            <a:prstGeom prst="rect">
              <a:avLst/>
            </a:prstGeom>
            <a:noFill/>
            <a:ln w="9525">
              <a:noFill/>
              <a:miter lim="800000"/>
              <a:headEnd/>
              <a:tailEnd/>
            </a:ln>
            <a:effectLst/>
          </p:spPr>
        </p:pic>
        <p:pic>
          <p:nvPicPr>
            <p:cNvPr id="36" name="Picture 10"/>
            <p:cNvPicPr>
              <a:picLocks noChangeAspect="1" noChangeArrowheads="1"/>
            </p:cNvPicPr>
            <p:nvPr/>
          </p:nvPicPr>
          <p:blipFill>
            <a:blip r:embed="rId6"/>
            <a:srcRect/>
            <a:stretch>
              <a:fillRect/>
            </a:stretch>
          </p:blipFill>
          <p:spPr bwMode="auto">
            <a:xfrm>
              <a:off x="5763704" y="5638800"/>
              <a:ext cx="2770094" cy="228600"/>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p:txBody>
          <a:bodyPr/>
          <a:lstStyle/>
          <a:p>
            <a:r>
              <a:rPr lang="en-US" dirty="0" smtClean="0"/>
              <a:t>Windows Small Business Server 2008</a:t>
            </a:r>
            <a:endParaRPr lang="en-US" dirty="0"/>
          </a:p>
        </p:txBody>
      </p:sp>
      <p:sp>
        <p:nvSpPr>
          <p:cNvPr id="10" name="Content Placeholder 7"/>
          <p:cNvSpPr>
            <a:spLocks noGrp="1"/>
          </p:cNvSpPr>
          <p:nvPr>
            <p:ph sz="quarter" idx="12"/>
          </p:nvPr>
        </p:nvSpPr>
        <p:spPr>
          <a:xfrm>
            <a:off x="457200" y="1295400"/>
            <a:ext cx="5334000" cy="4419600"/>
          </a:xfrm>
        </p:spPr>
        <p:txBody>
          <a:bodyPr>
            <a:normAutofit/>
          </a:bodyPr>
          <a:lstStyle/>
          <a:p>
            <a:pPr>
              <a:buNone/>
            </a:pPr>
            <a:r>
              <a:rPr lang="en-US" sz="2000" b="1" dirty="0" smtClean="0"/>
              <a:t>Next steps</a:t>
            </a:r>
          </a:p>
          <a:p>
            <a:pPr marL="400050" indent="-284163"/>
            <a:r>
              <a:rPr lang="en-US" sz="2000" dirty="0" smtClean="0"/>
              <a:t>Download the demo</a:t>
            </a:r>
          </a:p>
          <a:p>
            <a:pPr marL="400050" indent="-284163"/>
            <a:endParaRPr lang="en-US" sz="2000" dirty="0" smtClean="0"/>
          </a:p>
          <a:p>
            <a:pPr marL="400050" indent="-400050">
              <a:buNone/>
            </a:pPr>
            <a:r>
              <a:rPr lang="en-US" b="1" dirty="0" smtClean="0"/>
              <a:t>www.mslocaloffers.com</a:t>
            </a:r>
          </a:p>
        </p:txBody>
      </p:sp>
      <p:pic>
        <p:nvPicPr>
          <p:cNvPr id="34820" name="Picture 4" descr="Windows Small Business Server Premium 2008 English 5 Client- 2 DVD"/>
          <p:cNvPicPr>
            <a:picLocks noChangeAspect="1" noChangeArrowheads="1"/>
          </p:cNvPicPr>
          <p:nvPr/>
        </p:nvPicPr>
        <p:blipFill>
          <a:blip r:embed="rId3"/>
          <a:srcRect/>
          <a:stretch>
            <a:fillRect/>
          </a:stretch>
        </p:blipFill>
        <p:spPr bwMode="auto">
          <a:xfrm>
            <a:off x="5029200" y="1638300"/>
            <a:ext cx="3314700" cy="331470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p:txBody>
          <a:bodyPr/>
          <a:lstStyle/>
          <a:p>
            <a:r>
              <a:rPr lang="en-US" dirty="0" smtClean="0"/>
              <a:t>Microsoft Dynamics CRM Online</a:t>
            </a:r>
            <a:endParaRPr lang="en-US" dirty="0"/>
          </a:p>
        </p:txBody>
      </p:sp>
      <p:sp>
        <p:nvSpPr>
          <p:cNvPr id="8" name="Rectangle 7"/>
          <p:cNvSpPr/>
          <p:nvPr/>
        </p:nvSpPr>
        <p:spPr>
          <a:xfrm>
            <a:off x="381000" y="914400"/>
            <a:ext cx="4114800" cy="1938992"/>
          </a:xfrm>
          <a:prstGeom prst="rect">
            <a:avLst/>
          </a:prstGeom>
        </p:spPr>
        <p:txBody>
          <a:bodyPr wrap="square">
            <a:spAutoFit/>
          </a:bodyPr>
          <a:lstStyle/>
          <a:p>
            <a:pPr marL="344488" indent="-344488">
              <a:buFont typeface="Arial" pitchFamily="34" charset="0"/>
              <a:buChar char="•"/>
            </a:pPr>
            <a:r>
              <a:rPr lang="en-US" sz="2000" b="1" dirty="0" smtClean="0">
                <a:solidFill>
                  <a:schemeClr val="bg1"/>
                </a:solidFill>
                <a:latin typeface="Segoe UI" pitchFamily="34" charset="0"/>
                <a:cs typeface="Segoe UI" pitchFamily="34" charset="0"/>
              </a:rPr>
              <a:t>Get started fast. </a:t>
            </a:r>
            <a:r>
              <a:rPr lang="en-US" sz="2000" dirty="0" smtClean="0">
                <a:solidFill>
                  <a:schemeClr val="bg1"/>
                </a:solidFill>
                <a:latin typeface="Segoe UI" pitchFamily="34" charset="0"/>
                <a:cs typeface="Segoe UI" pitchFamily="34" charset="0"/>
              </a:rPr>
              <a:t> Dynamics CRM Online is a full-featured subscription CRM solution that you can get up and running quickly.</a:t>
            </a:r>
          </a:p>
          <a:p>
            <a:endParaRPr lang="en-US" sz="2000" dirty="0" smtClean="0">
              <a:solidFill>
                <a:schemeClr val="bg1"/>
              </a:solidFill>
              <a:latin typeface="Segoe UI" pitchFamily="34" charset="0"/>
              <a:cs typeface="Segoe UI" pitchFamily="34" charset="0"/>
            </a:endParaRPr>
          </a:p>
        </p:txBody>
      </p:sp>
      <p:sp>
        <p:nvSpPr>
          <p:cNvPr id="15" name="Rectangle 14"/>
          <p:cNvSpPr/>
          <p:nvPr/>
        </p:nvSpPr>
        <p:spPr>
          <a:xfrm>
            <a:off x="4572000" y="914400"/>
            <a:ext cx="4572000" cy="1631216"/>
          </a:xfrm>
          <a:prstGeom prst="rect">
            <a:avLst/>
          </a:prstGeom>
        </p:spPr>
        <p:txBody>
          <a:bodyPr>
            <a:spAutoFit/>
          </a:bodyPr>
          <a:lstStyle/>
          <a:p>
            <a:pPr marL="344488" indent="-344488">
              <a:buFont typeface="Arial" pitchFamily="34" charset="0"/>
              <a:buChar char="•"/>
            </a:pPr>
            <a:r>
              <a:rPr lang="en-US" sz="2000" b="1" dirty="0" smtClean="0">
                <a:solidFill>
                  <a:schemeClr val="bg1"/>
                </a:solidFill>
                <a:latin typeface="Segoe UI" pitchFamily="34" charset="0"/>
                <a:cs typeface="Segoe UI" pitchFamily="34" charset="0"/>
              </a:rPr>
              <a:t>Maximize the value of your CRM solution. </a:t>
            </a:r>
            <a:r>
              <a:rPr lang="en-US" sz="2000" dirty="0" smtClean="0">
                <a:solidFill>
                  <a:schemeClr val="bg1"/>
                </a:solidFill>
                <a:latin typeface="Segoe UI" pitchFamily="34" charset="0"/>
                <a:cs typeface="Segoe UI" pitchFamily="34" charset="0"/>
              </a:rPr>
              <a:t>Optimize your campaigns and manage all your customer information online.</a:t>
            </a:r>
          </a:p>
          <a:p>
            <a:pPr lvl="0"/>
            <a:endParaRPr lang="en-US" sz="2000" dirty="0" smtClean="0">
              <a:solidFill>
                <a:schemeClr val="bg1"/>
              </a:solidFill>
              <a:latin typeface="Segoe UI" pitchFamily="34" charset="0"/>
              <a:cs typeface="Segoe UI" pitchFamily="34" charset="0"/>
            </a:endParaRPr>
          </a:p>
        </p:txBody>
      </p:sp>
      <p:pic>
        <p:nvPicPr>
          <p:cNvPr id="16" name="Picture 15" descr="CRM ONline Screen Small.jpg"/>
          <p:cNvPicPr>
            <a:picLocks noChangeAspect="1"/>
          </p:cNvPicPr>
          <p:nvPr/>
        </p:nvPicPr>
        <p:blipFill>
          <a:blip r:embed="rId3"/>
          <a:stretch>
            <a:fillRect/>
          </a:stretch>
        </p:blipFill>
        <p:spPr>
          <a:xfrm>
            <a:off x="3143250" y="2423661"/>
            <a:ext cx="2857500" cy="2148339"/>
          </a:xfrm>
          <a:prstGeom prst="rect">
            <a:avLst/>
          </a:prstGeom>
        </p:spPr>
      </p:pic>
      <p:sp>
        <p:nvSpPr>
          <p:cNvPr id="17" name="Rectangle 16"/>
          <p:cNvSpPr/>
          <p:nvPr/>
        </p:nvSpPr>
        <p:spPr>
          <a:xfrm>
            <a:off x="381000" y="4696361"/>
            <a:ext cx="4114800" cy="1323439"/>
          </a:xfrm>
          <a:prstGeom prst="rect">
            <a:avLst/>
          </a:prstGeom>
        </p:spPr>
        <p:txBody>
          <a:bodyPr wrap="square">
            <a:spAutoFit/>
          </a:bodyPr>
          <a:lstStyle/>
          <a:p>
            <a:pPr marL="344488" lvl="0" indent="-344488">
              <a:buFont typeface="Arial" pitchFamily="34" charset="0"/>
              <a:buChar char="•"/>
            </a:pPr>
            <a:r>
              <a:rPr lang="en-US" sz="2000" b="1" dirty="0" smtClean="0">
                <a:solidFill>
                  <a:schemeClr val="bg1"/>
                </a:solidFill>
                <a:latin typeface="Segoe UI" pitchFamily="34" charset="0"/>
                <a:cs typeface="Segoe UI" pitchFamily="34" charset="0"/>
              </a:rPr>
              <a:t>Enjoy simple and affordable pricing. </a:t>
            </a:r>
            <a:r>
              <a:rPr lang="en-US" sz="2000" dirty="0" smtClean="0">
                <a:solidFill>
                  <a:schemeClr val="bg1"/>
                </a:solidFill>
                <a:latin typeface="Segoe UI" pitchFamily="34" charset="0"/>
                <a:cs typeface="Segoe UI" pitchFamily="34" charset="0"/>
              </a:rPr>
              <a:t>Just $39 per user per month.</a:t>
            </a:r>
          </a:p>
          <a:p>
            <a:endParaRPr lang="en-US" sz="2000" dirty="0" smtClean="0">
              <a:solidFill>
                <a:schemeClr val="bg1"/>
              </a:solidFill>
              <a:latin typeface="Segoe UI" pitchFamily="34" charset="0"/>
              <a:cs typeface="Segoe UI" pitchFamily="34" charset="0"/>
            </a:endParaRPr>
          </a:p>
        </p:txBody>
      </p:sp>
      <p:sp>
        <p:nvSpPr>
          <p:cNvPr id="18" name="Rectangle 17"/>
          <p:cNvSpPr/>
          <p:nvPr/>
        </p:nvSpPr>
        <p:spPr>
          <a:xfrm>
            <a:off x="4572000" y="4696361"/>
            <a:ext cx="4114800" cy="1323439"/>
          </a:xfrm>
          <a:prstGeom prst="rect">
            <a:avLst/>
          </a:prstGeom>
        </p:spPr>
        <p:txBody>
          <a:bodyPr wrap="square">
            <a:spAutoFit/>
          </a:bodyPr>
          <a:lstStyle/>
          <a:p>
            <a:pPr marL="344488" lvl="0" indent="-344488">
              <a:buFont typeface="Arial" pitchFamily="34" charset="0"/>
              <a:buChar char="•"/>
            </a:pPr>
            <a:r>
              <a:rPr lang="en-US" sz="2000" b="1" dirty="0" smtClean="0">
                <a:solidFill>
                  <a:schemeClr val="bg1"/>
                </a:solidFill>
                <a:latin typeface="Segoe UI" pitchFamily="34" charset="0"/>
                <a:cs typeface="Segoe UI" pitchFamily="34" charset="0"/>
              </a:rPr>
              <a:t>Smooth migration path. </a:t>
            </a:r>
            <a:r>
              <a:rPr lang="en-US" sz="2000" dirty="0" smtClean="0">
                <a:solidFill>
                  <a:schemeClr val="bg1"/>
                </a:solidFill>
                <a:latin typeface="Segoe UI" pitchFamily="34" charset="0"/>
                <a:cs typeface="Segoe UI" pitchFamily="34" charset="0"/>
              </a:rPr>
              <a:t>Easily migrate to the on-premise version as your business grows.</a:t>
            </a:r>
          </a:p>
          <a:p>
            <a:endParaRPr lang="en-US" sz="2000" dirty="0" smtClean="0">
              <a:solidFill>
                <a:schemeClr val="bg1"/>
              </a:solidFill>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Dynamics CRM Online</a:t>
            </a:r>
            <a:endParaRPr lang="en-US" dirty="0"/>
          </a:p>
        </p:txBody>
      </p:sp>
      <p:sp>
        <p:nvSpPr>
          <p:cNvPr id="10" name="Content Placeholder 7"/>
          <p:cNvSpPr>
            <a:spLocks noGrp="1"/>
          </p:cNvSpPr>
          <p:nvPr>
            <p:ph sz="quarter" idx="12"/>
          </p:nvPr>
        </p:nvSpPr>
        <p:spPr>
          <a:xfrm>
            <a:off x="723900" y="1295400"/>
            <a:ext cx="6972300" cy="4419600"/>
          </a:xfrm>
        </p:spPr>
        <p:txBody>
          <a:bodyPr>
            <a:normAutofit/>
          </a:bodyPr>
          <a:lstStyle/>
          <a:p>
            <a:pPr>
              <a:buNone/>
            </a:pPr>
            <a:r>
              <a:rPr lang="en-US" sz="2000" b="1" dirty="0" smtClean="0">
                <a:solidFill>
                  <a:schemeClr val="bg1"/>
                </a:solidFill>
              </a:rPr>
              <a:t>Next steps</a:t>
            </a:r>
          </a:p>
          <a:p>
            <a:pPr marL="398463" indent="-287338"/>
            <a:r>
              <a:rPr lang="en-US" sz="2000" dirty="0" smtClean="0"/>
              <a:t>Get a free 30 day trial</a:t>
            </a:r>
          </a:p>
          <a:p>
            <a:pPr marL="398463" indent="-287338"/>
            <a:endParaRPr lang="en-US" sz="2000" dirty="0" smtClean="0"/>
          </a:p>
          <a:p>
            <a:pPr marL="398463" indent="-287338">
              <a:buNone/>
            </a:pPr>
            <a:r>
              <a:rPr lang="en-US" b="1" dirty="0" smtClean="0"/>
              <a:t>www.mslocaloffers.com</a:t>
            </a:r>
          </a:p>
        </p:txBody>
      </p:sp>
      <p:pic>
        <p:nvPicPr>
          <p:cNvPr id="6" name="Picture 5" descr="Dynamics CRM Logo.jpg"/>
          <p:cNvPicPr>
            <a:picLocks noChangeAspect="1"/>
          </p:cNvPicPr>
          <p:nvPr/>
        </p:nvPicPr>
        <p:blipFill>
          <a:blip r:embed="rId3"/>
          <a:stretch>
            <a:fillRect/>
          </a:stretch>
        </p:blipFill>
        <p:spPr>
          <a:xfrm>
            <a:off x="2907792" y="4343400"/>
            <a:ext cx="3328416" cy="533400"/>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smtClean="0"/>
              <a:t>Microsoft Response Point</a:t>
            </a:r>
            <a:endParaRPr lang="en-US" dirty="0"/>
          </a:p>
        </p:txBody>
      </p:sp>
      <p:sp>
        <p:nvSpPr>
          <p:cNvPr id="10" name="Content Placeholder 7"/>
          <p:cNvSpPr>
            <a:spLocks noGrp="1"/>
          </p:cNvSpPr>
          <p:nvPr>
            <p:ph sz="quarter" idx="12"/>
          </p:nvPr>
        </p:nvSpPr>
        <p:spPr>
          <a:xfrm>
            <a:off x="457200" y="1295400"/>
            <a:ext cx="5105400" cy="4419600"/>
          </a:xfrm>
        </p:spPr>
        <p:txBody>
          <a:bodyPr>
            <a:normAutofit fontScale="92500" lnSpcReduction="20000"/>
          </a:bodyPr>
          <a:lstStyle/>
          <a:p>
            <a:pPr lvl="0"/>
            <a:r>
              <a:rPr lang="en-US" b="1" dirty="0" smtClean="0"/>
              <a:t>Fully integrate your phone system with your computer network. </a:t>
            </a:r>
            <a:r>
              <a:rPr lang="en-US" dirty="0" smtClean="0"/>
              <a:t>Have your voice mail delivered via email, and see Caller-ID on your screen. </a:t>
            </a:r>
          </a:p>
          <a:p>
            <a:pPr lvl="0"/>
            <a:r>
              <a:rPr lang="en-US" b="1" dirty="0" smtClean="0"/>
              <a:t>Use your phone as a tool for customer satisfaction. </a:t>
            </a:r>
            <a:r>
              <a:rPr lang="en-US" dirty="0" smtClean="0"/>
              <a:t>Assign special phone numbers to your most important customers.</a:t>
            </a:r>
          </a:p>
          <a:p>
            <a:pPr lvl="0"/>
            <a:r>
              <a:rPr lang="en-US" b="1" dirty="0" smtClean="0"/>
              <a:t>Create a local presence. </a:t>
            </a:r>
            <a:r>
              <a:rPr lang="en-US" dirty="0" smtClean="0"/>
              <a:t>Set up unique phone numbers in different locations, so you look local.</a:t>
            </a:r>
          </a:p>
          <a:p>
            <a:pPr lvl="0"/>
            <a:r>
              <a:rPr lang="en-US" b="1" dirty="0" smtClean="0"/>
              <a:t>Enjoy complete flexibility. </a:t>
            </a:r>
            <a:r>
              <a:rPr lang="en-US" dirty="0" smtClean="0"/>
              <a:t>Includes a customizable voice attendant and automatic forwarding to your cell or </a:t>
            </a:r>
            <a:br>
              <a:rPr lang="en-US" dirty="0" smtClean="0"/>
            </a:br>
            <a:r>
              <a:rPr lang="en-US" dirty="0" smtClean="0"/>
              <a:t>home phone.</a:t>
            </a:r>
          </a:p>
          <a:p>
            <a:endParaRPr lang="en-US" dirty="0" smtClean="0"/>
          </a:p>
        </p:txBody>
      </p:sp>
      <p:pic>
        <p:nvPicPr>
          <p:cNvPr id="6" name="Picture 5" descr="D-Link_base_740x560.jpg"/>
          <p:cNvPicPr>
            <a:picLocks noChangeAspect="1"/>
          </p:cNvPicPr>
          <p:nvPr/>
        </p:nvPicPr>
        <p:blipFill>
          <a:blip r:embed="rId3" cstate="print"/>
          <a:stretch>
            <a:fillRect/>
          </a:stretch>
        </p:blipFill>
        <p:spPr>
          <a:xfrm>
            <a:off x="5695950" y="990600"/>
            <a:ext cx="2466975" cy="1866900"/>
          </a:xfrm>
          <a:prstGeom prst="rect">
            <a:avLst/>
          </a:prstGeom>
          <a:effectLst>
            <a:outerShdw blurRad="50800" dist="38100" dir="8100000" algn="tr" rotWithShape="0">
              <a:prstClr val="black">
                <a:alpha val="40000"/>
              </a:prstClr>
            </a:outerShdw>
          </a:effectLst>
        </p:spPr>
      </p:pic>
      <p:pic>
        <p:nvPicPr>
          <p:cNvPr id="8" name="Picture 7" descr="Syspine_white_base_740x560.jpg"/>
          <p:cNvPicPr>
            <a:picLocks noChangeAspect="1"/>
          </p:cNvPicPr>
          <p:nvPr/>
        </p:nvPicPr>
        <p:blipFill>
          <a:blip r:embed="rId4" cstate="print"/>
          <a:stretch>
            <a:fillRect/>
          </a:stretch>
        </p:blipFill>
        <p:spPr>
          <a:xfrm>
            <a:off x="5724525" y="3500050"/>
            <a:ext cx="2466975" cy="1866900"/>
          </a:xfrm>
          <a:prstGeom prst="rect">
            <a:avLst/>
          </a:prstGeom>
          <a:effectLst>
            <a:outerShdw blurRad="50800" dist="38100" dir="8100000" algn="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Response Point</a:t>
            </a:r>
            <a:endParaRPr lang="en-US" dirty="0"/>
          </a:p>
        </p:txBody>
      </p:sp>
      <p:sp>
        <p:nvSpPr>
          <p:cNvPr id="3" name="Content Placeholder 2"/>
          <p:cNvSpPr>
            <a:spLocks noGrp="1"/>
          </p:cNvSpPr>
          <p:nvPr>
            <p:ph sz="quarter" idx="12"/>
          </p:nvPr>
        </p:nvSpPr>
        <p:spPr/>
        <p:txBody>
          <a:bodyPr/>
          <a:lstStyle/>
          <a:p>
            <a:pPr>
              <a:buNone/>
            </a:pPr>
            <a:r>
              <a:rPr lang="en-US" sz="2000" b="1" dirty="0" smtClean="0"/>
              <a:t>Next steps</a:t>
            </a:r>
          </a:p>
          <a:p>
            <a:pPr marL="395288" indent="-279400"/>
            <a:r>
              <a:rPr lang="en-US" sz="2000" dirty="0" smtClean="0"/>
              <a:t>Get a Microsoft Response Point phone system for as little as $12/month through Microsoft Financing</a:t>
            </a:r>
          </a:p>
          <a:p>
            <a:pPr marL="395288" indent="-279400"/>
            <a:endParaRPr lang="en-US" sz="2000" dirty="0" smtClean="0"/>
          </a:p>
          <a:p>
            <a:pPr marL="395288" indent="-395288">
              <a:buNone/>
            </a:pPr>
            <a:r>
              <a:rPr lang="en-US" b="1" dirty="0" smtClean="0"/>
              <a:t>www.mslocaloffers.com</a:t>
            </a:r>
            <a:endParaRPr lang="en-US" b="1" dirty="0"/>
          </a:p>
        </p:txBody>
      </p:sp>
      <p:pic>
        <p:nvPicPr>
          <p:cNvPr id="1026" name="Picture 2" descr="Response Point">
            <a:hlinkClick r:id="rId2"/>
          </p:cNvPr>
          <p:cNvPicPr>
            <a:picLocks noChangeAspect="1" noChangeArrowheads="1"/>
          </p:cNvPicPr>
          <p:nvPr/>
        </p:nvPicPr>
        <p:blipFill>
          <a:blip r:embed="rId3"/>
          <a:srcRect/>
          <a:stretch>
            <a:fillRect/>
          </a:stretch>
        </p:blipFill>
        <p:spPr bwMode="auto">
          <a:xfrm>
            <a:off x="3276600" y="3886200"/>
            <a:ext cx="2975906" cy="11811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Products</a:t>
            </a:r>
            <a:endParaRPr lang="en-US" dirty="0"/>
          </a:p>
        </p:txBody>
      </p:sp>
      <p:sp>
        <p:nvSpPr>
          <p:cNvPr id="3" name="Content Placeholder 2"/>
          <p:cNvSpPr>
            <a:spLocks noGrp="1"/>
          </p:cNvSpPr>
          <p:nvPr>
            <p:ph sz="quarter" idx="12"/>
          </p:nvPr>
        </p:nvSpPr>
        <p:spPr/>
        <p:txBody>
          <a:bodyPr>
            <a:normAutofit/>
          </a:bodyPr>
          <a:lstStyle/>
          <a:p>
            <a:r>
              <a:rPr lang="en-US" sz="2000" dirty="0" smtClean="0">
                <a:solidFill>
                  <a:srgbClr val="FF0000"/>
                </a:solidFill>
              </a:rPr>
              <a:t>[Partners – add your own products here, related to the customer issues you are addressing at this event]</a:t>
            </a:r>
            <a:endParaRPr lang="en-US" sz="2000" dirty="0">
              <a:solidFill>
                <a:srgbClr val="FF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Offers</a:t>
            </a:r>
            <a:endParaRPr lang="en-US" dirty="0"/>
          </a:p>
        </p:txBody>
      </p:sp>
      <p:sp>
        <p:nvSpPr>
          <p:cNvPr id="3" name="Content Placeholder 2"/>
          <p:cNvSpPr>
            <a:spLocks noGrp="1"/>
          </p:cNvSpPr>
          <p:nvPr>
            <p:ph sz="quarter" idx="12"/>
          </p:nvPr>
        </p:nvSpPr>
        <p:spPr/>
        <p:txBody>
          <a:bodyPr>
            <a:normAutofit/>
          </a:bodyPr>
          <a:lstStyle/>
          <a:p>
            <a:r>
              <a:rPr lang="en-US" sz="2000" dirty="0" smtClean="0">
                <a:solidFill>
                  <a:srgbClr val="FF0000"/>
                </a:solidFill>
              </a:rPr>
              <a:t>[Partners – add your own offers here, related to the products you are demonstrating during the event]</a:t>
            </a:r>
            <a:endParaRPr lang="en-US" sz="2000" dirty="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3074" name="Picture 2" descr="C:\Documents and Settings\lgubin\Desktop\MSFT 126 - SBA Phase II\Deliverables\PPT\PNG's R2\PNG's R2\five_wall_a.png"/>
          <p:cNvPicPr>
            <a:picLocks noChangeAspect="1" noChangeArrowheads="1"/>
          </p:cNvPicPr>
          <p:nvPr/>
        </p:nvPicPr>
        <p:blipFill>
          <a:blip r:embed="rId3"/>
          <a:srcRect/>
          <a:stretch>
            <a:fillRect/>
          </a:stretch>
        </p:blipFill>
        <p:spPr bwMode="auto">
          <a:xfrm>
            <a:off x="1048544" y="215900"/>
            <a:ext cx="7046912" cy="55753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the Next Step</a:t>
            </a:r>
            <a:endParaRPr lang="en-US" dirty="0"/>
          </a:p>
        </p:txBody>
      </p:sp>
      <p:sp>
        <p:nvSpPr>
          <p:cNvPr id="3" name="Content Placeholder 2"/>
          <p:cNvSpPr>
            <a:spLocks noGrp="1"/>
          </p:cNvSpPr>
          <p:nvPr>
            <p:ph sz="quarter" idx="12"/>
          </p:nvPr>
        </p:nvSpPr>
        <p:spPr>
          <a:xfrm>
            <a:off x="457200" y="1295400"/>
            <a:ext cx="6515100" cy="4419600"/>
          </a:xfrm>
        </p:spPr>
        <p:txBody>
          <a:bodyPr>
            <a:normAutofit/>
          </a:bodyPr>
          <a:lstStyle/>
          <a:p>
            <a:pPr marL="0" indent="0">
              <a:buNone/>
            </a:pPr>
            <a:r>
              <a:rPr lang="en-US" sz="2000" dirty="0" smtClean="0"/>
              <a:t>Go to </a:t>
            </a:r>
            <a:r>
              <a:rPr lang="en-US" sz="2000" b="1" dirty="0" smtClean="0">
                <a:solidFill>
                  <a:schemeClr val="tx1"/>
                </a:solidFill>
                <a:hlinkClick r:id="rId3"/>
              </a:rPr>
              <a:t>www.mslocalbiz.com</a:t>
            </a:r>
            <a:r>
              <a:rPr lang="en-US" sz="2000" b="1" dirty="0" smtClean="0">
                <a:solidFill>
                  <a:schemeClr val="tx1"/>
                </a:solidFill>
              </a:rPr>
              <a:t> </a:t>
            </a:r>
            <a:r>
              <a:rPr lang="en-US" sz="2000" dirty="0" smtClean="0"/>
              <a:t>for complete information about Microsoft solutions for small businesses</a:t>
            </a:r>
          </a:p>
          <a:p>
            <a:r>
              <a:rPr lang="en-US" sz="2000" dirty="0" smtClean="0"/>
              <a:t>Demo software</a:t>
            </a:r>
          </a:p>
          <a:p>
            <a:r>
              <a:rPr lang="en-US" sz="2000" dirty="0" smtClean="0"/>
              <a:t>Download free trials</a:t>
            </a:r>
          </a:p>
          <a:p>
            <a:endParaRPr lang="en-US" sz="2000" dirty="0" smtClean="0"/>
          </a:p>
          <a:p>
            <a:endParaRPr lang="en-US" sz="2000" dirty="0"/>
          </a:p>
        </p:txBody>
      </p:sp>
      <p:pic>
        <p:nvPicPr>
          <p:cNvPr id="5" name="Picture 2"/>
          <p:cNvPicPr>
            <a:picLocks noChangeAspect="1" noChangeArrowheads="1"/>
          </p:cNvPicPr>
          <p:nvPr/>
        </p:nvPicPr>
        <p:blipFill>
          <a:blip r:embed="rId4" cstate="email"/>
          <a:srcRect/>
          <a:stretch>
            <a:fillRect/>
          </a:stretch>
        </p:blipFill>
        <p:spPr bwMode="auto">
          <a:xfrm>
            <a:off x="4116762" y="2171700"/>
            <a:ext cx="4531938" cy="33528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4098" name="Picture 2" descr="C:\Documents and Settings\lgubin\Desktop\MSFT 126 - SBA Phase II\Deliverables\PPT\PNG's R2\PNG's R2\five_wall_b.png"/>
          <p:cNvPicPr>
            <a:picLocks noChangeAspect="1" noChangeArrowheads="1"/>
          </p:cNvPicPr>
          <p:nvPr/>
        </p:nvPicPr>
        <p:blipFill>
          <a:blip r:embed="rId3"/>
          <a:srcRect/>
          <a:stretch>
            <a:fillRect/>
          </a:stretch>
        </p:blipFill>
        <p:spPr bwMode="auto">
          <a:xfrm>
            <a:off x="1048544" y="228600"/>
            <a:ext cx="7046912" cy="55753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263123" y="3025777"/>
            <a:ext cx="1137177" cy="974723"/>
            <a:chOff x="914400" y="4191000"/>
            <a:chExt cx="1600200" cy="1371600"/>
          </a:xfrm>
        </p:grpSpPr>
        <p:sp>
          <p:nvSpPr>
            <p:cNvPr id="6" name="Oval 5"/>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3" name="Group 7"/>
          <p:cNvGrpSpPr/>
          <p:nvPr/>
        </p:nvGrpSpPr>
        <p:grpSpPr>
          <a:xfrm>
            <a:off x="3051882" y="3025777"/>
            <a:ext cx="1137177" cy="974723"/>
            <a:chOff x="914400" y="4191000"/>
            <a:chExt cx="1600200" cy="1371600"/>
          </a:xfrm>
        </p:grpSpPr>
        <p:sp>
          <p:nvSpPr>
            <p:cNvPr id="9" name="Oval 8"/>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Box 9"/>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4" name="Group 10"/>
          <p:cNvGrpSpPr/>
          <p:nvPr/>
        </p:nvGrpSpPr>
        <p:grpSpPr>
          <a:xfrm>
            <a:off x="4840641" y="3025777"/>
            <a:ext cx="1137177" cy="974723"/>
            <a:chOff x="914400" y="4191000"/>
            <a:chExt cx="1600200" cy="1371600"/>
          </a:xfrm>
        </p:grpSpPr>
        <p:sp>
          <p:nvSpPr>
            <p:cNvPr id="12" name="Oval 11"/>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5" name="Group 13"/>
          <p:cNvGrpSpPr/>
          <p:nvPr/>
        </p:nvGrpSpPr>
        <p:grpSpPr>
          <a:xfrm>
            <a:off x="6629400" y="3025777"/>
            <a:ext cx="1137177" cy="974723"/>
            <a:chOff x="914400" y="4191000"/>
            <a:chExt cx="1600200" cy="1371600"/>
          </a:xfrm>
        </p:grpSpPr>
        <p:sp>
          <p:nvSpPr>
            <p:cNvPr id="15" name="Oval 14"/>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Box 15"/>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pic>
        <p:nvPicPr>
          <p:cNvPr id="17" name="Picture 2" descr="C:\Documents and Settings\lgubin\Desktop\sblogo.jpg"/>
          <p:cNvPicPr>
            <a:picLocks noChangeAspect="1" noChangeArrowheads="1"/>
          </p:cNvPicPr>
          <p:nvPr/>
        </p:nvPicPr>
        <p:blipFill>
          <a:blip r:embed="rId3"/>
          <a:stretch>
            <a:fillRect/>
          </a:stretch>
        </p:blipFill>
        <p:spPr bwMode="auto">
          <a:xfrm>
            <a:off x="3402322" y="1981200"/>
            <a:ext cx="2168012" cy="533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marL="288925" indent="-288925">
              <a:defRPr/>
            </a:pPr>
            <a:r>
              <a:rPr lang="en-US" dirty="0" smtClean="0">
                <a:solidFill>
                  <a:srgbClr val="898989"/>
                </a:solidFill>
              </a:rPr>
              <a:t>Meet other small business people in your area</a:t>
            </a:r>
          </a:p>
          <a:p>
            <a:pPr marL="288925" indent="-288925">
              <a:defRPr/>
            </a:pPr>
            <a:r>
              <a:rPr lang="en-US" dirty="0" smtClean="0">
                <a:solidFill>
                  <a:srgbClr val="898989"/>
                </a:solidFill>
              </a:rPr>
              <a:t>Share stories and insights</a:t>
            </a:r>
          </a:p>
          <a:p>
            <a:pPr marL="288925" indent="-288925">
              <a:defRPr/>
            </a:pPr>
            <a:r>
              <a:rPr lang="en-US" dirty="0" smtClean="0">
                <a:solidFill>
                  <a:srgbClr val="898989"/>
                </a:solidFill>
              </a:rPr>
              <a:t>Find solutions to some of your biggest challenges</a:t>
            </a:r>
          </a:p>
          <a:p>
            <a:pPr marL="288925" indent="-288925">
              <a:defRPr/>
            </a:pPr>
            <a:r>
              <a:rPr lang="en-US" dirty="0" smtClean="0">
                <a:solidFill>
                  <a:srgbClr val="898989"/>
                </a:solidFill>
              </a:rPr>
              <a:t>Tap into a local network full of resources</a:t>
            </a:r>
          </a:p>
          <a:p>
            <a:pPr marL="688975" lvl="1" indent="-288925">
              <a:defRPr/>
            </a:pPr>
            <a:r>
              <a:rPr lang="en-US" dirty="0" smtClean="0">
                <a:solidFill>
                  <a:srgbClr val="FF0000"/>
                </a:solidFill>
              </a:rPr>
              <a:t>[List Presenters &amp; Introduce them here]</a:t>
            </a:r>
          </a:p>
        </p:txBody>
      </p:sp>
      <p:sp>
        <p:nvSpPr>
          <p:cNvPr id="5" name="Text Box 3"/>
          <p:cNvSpPr txBox="1">
            <a:spLocks noChangeArrowheads="1"/>
          </p:cNvSpPr>
          <p:nvPr/>
        </p:nvSpPr>
        <p:spPr bwMode="auto">
          <a:xfrm>
            <a:off x="838200" y="2298700"/>
            <a:ext cx="5486400" cy="1015663"/>
          </a:xfrm>
          <a:prstGeom prst="rect">
            <a:avLst/>
          </a:prstGeom>
          <a:noFill/>
          <a:ln w="9525">
            <a:noFill/>
            <a:miter lim="800000"/>
            <a:headEnd/>
            <a:tailEnd/>
          </a:ln>
          <a:effectLst/>
        </p:spPr>
        <p:txBody>
          <a:bodyPr>
            <a:spAutoFit/>
          </a:bodyPr>
          <a:lstStyle/>
          <a:p>
            <a:pPr>
              <a:defRPr/>
            </a:pPr>
            <a:endParaRPr lang="en-US" dirty="0">
              <a:solidFill>
                <a:srgbClr val="898989"/>
              </a:solidFill>
              <a:latin typeface="Segoe" pitchFamily="34" charset="0"/>
            </a:endParaRPr>
          </a:p>
          <a:p>
            <a:pPr>
              <a:spcBef>
                <a:spcPct val="50000"/>
              </a:spcBef>
              <a:defRPr/>
            </a:pPr>
            <a:endParaRPr lang="en-US" dirty="0"/>
          </a:p>
        </p:txBody>
      </p:sp>
      <p:sp>
        <p:nvSpPr>
          <p:cNvPr id="3" name="Title 2"/>
          <p:cNvSpPr>
            <a:spLocks noGrp="1"/>
          </p:cNvSpPr>
          <p:nvPr>
            <p:ph type="title"/>
          </p:nvPr>
        </p:nvSpPr>
        <p:spPr/>
        <p:txBody>
          <a:bodyPr/>
          <a:lstStyle/>
          <a:p>
            <a:r>
              <a:rPr lang="en-US" dirty="0" smtClean="0"/>
              <a:t>Welcome to your local team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entagon 29"/>
          <p:cNvSpPr/>
          <p:nvPr/>
        </p:nvSpPr>
        <p:spPr>
          <a:xfrm>
            <a:off x="228600" y="1219200"/>
            <a:ext cx="3009900" cy="4038600"/>
          </a:xfrm>
          <a:prstGeom prst="homePlate">
            <a:avLst>
              <a:gd name="adj" fmla="val 37178"/>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25463" y="0"/>
            <a:ext cx="8618537" cy="1143000"/>
          </a:xfrm>
        </p:spPr>
        <p:txBody>
          <a:bodyPr>
            <a:normAutofit/>
          </a:bodyPr>
          <a:lstStyle/>
          <a:p>
            <a:r>
              <a:rPr lang="en-US" dirty="0" smtClean="0"/>
              <a:t>How the Local Engagement Team works</a:t>
            </a:r>
            <a:endParaRPr lang="en-US" dirty="0">
              <a:latin typeface="Trebuchet MS" pitchFamily="34" charset="0"/>
            </a:endParaRPr>
          </a:p>
        </p:txBody>
      </p:sp>
      <p:graphicFrame>
        <p:nvGraphicFramePr>
          <p:cNvPr id="37" name="Diagram 36"/>
          <p:cNvGraphicFramePr/>
          <p:nvPr/>
        </p:nvGraphicFramePr>
        <p:xfrm>
          <a:off x="2514600" y="1066800"/>
          <a:ext cx="7162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Content Placeholder 2"/>
          <p:cNvSpPr txBox="1">
            <a:spLocks/>
          </p:cNvSpPr>
          <p:nvPr/>
        </p:nvSpPr>
        <p:spPr>
          <a:xfrm>
            <a:off x="5029200" y="2971800"/>
            <a:ext cx="2057400" cy="990600"/>
          </a:xfrm>
          <a:prstGeom prst="rect">
            <a:avLst/>
          </a:prstGeom>
        </p:spPr>
        <p:txBody>
          <a:bodyPr vert="horz">
            <a:noAutofit/>
          </a:bodyPr>
          <a:lstStyle/>
          <a:p>
            <a:pPr marL="0" marR="0" lvl="0" indent="0" algn="ctr" defTabSz="914400" rtl="0" eaLnBrk="1" fontAlgn="auto" latinLnBrk="0" hangingPunct="1">
              <a:lnSpc>
                <a:spcPct val="90000"/>
              </a:lnSpc>
              <a:spcBef>
                <a:spcPts val="90"/>
              </a:spcBef>
              <a:spcAft>
                <a:spcPts val="50"/>
              </a:spcAft>
              <a:buClr>
                <a:schemeClr val="accent1"/>
              </a:buClr>
              <a:buSzPct val="68000"/>
              <a:buFont typeface="Wingdings 3"/>
              <a:buNone/>
              <a:tabLst/>
              <a:defRPr/>
            </a:pPr>
            <a:r>
              <a:rPr kumimoji="0" lang="en-US" sz="2100" b="1" i="0" u="none" strike="noStrike" kern="1200" cap="none" spc="0" normalizeH="0" baseline="0" noProof="0" dirty="0" smtClean="0">
                <a:ln>
                  <a:noFill/>
                </a:ln>
                <a:solidFill>
                  <a:schemeClr val="tx2"/>
                </a:solidFill>
                <a:effectLst/>
                <a:uLnTx/>
                <a:uFillTx/>
                <a:latin typeface="Segoe UI" pitchFamily="34" charset="0"/>
                <a:cs typeface="Segoe UI" pitchFamily="34" charset="0"/>
              </a:rPr>
              <a:t>Local</a:t>
            </a:r>
            <a:r>
              <a:rPr kumimoji="0" lang="en-US" sz="2100" b="1" i="0" u="none" strike="noStrike" kern="1200" cap="none" spc="0" normalizeH="0" noProof="0" dirty="0" smtClean="0">
                <a:ln>
                  <a:noFill/>
                </a:ln>
                <a:solidFill>
                  <a:schemeClr val="tx2"/>
                </a:solidFill>
                <a:effectLst/>
                <a:uLnTx/>
                <a:uFillTx/>
                <a:latin typeface="Segoe UI" pitchFamily="34" charset="0"/>
                <a:cs typeface="Segoe UI" pitchFamily="34" charset="0"/>
              </a:rPr>
              <a:t> Engagement Team Model</a:t>
            </a:r>
            <a:endParaRPr kumimoji="0" lang="en-US" sz="2100" b="1" i="0" u="none" strike="noStrike" kern="1200" cap="none" spc="0" normalizeH="0" baseline="0" noProof="0" dirty="0" smtClean="0">
              <a:ln>
                <a:noFill/>
              </a:ln>
              <a:solidFill>
                <a:schemeClr val="tx2"/>
              </a:solidFill>
              <a:effectLst/>
              <a:uLnTx/>
              <a:uFillTx/>
              <a:latin typeface="Segoe UI" pitchFamily="34" charset="0"/>
              <a:cs typeface="Segoe UI" pitchFamily="34" charset="0"/>
            </a:endParaRPr>
          </a:p>
          <a:p>
            <a:pPr marL="0" marR="0" lvl="0" indent="0" algn="ctr" defTabSz="914400" rtl="0" eaLnBrk="1" fontAlgn="auto" latinLnBrk="0" hangingPunct="1">
              <a:lnSpc>
                <a:spcPct val="100000"/>
              </a:lnSpc>
              <a:spcBef>
                <a:spcPts val="90"/>
              </a:spcBef>
              <a:spcAft>
                <a:spcPts val="50"/>
              </a:spcAft>
              <a:buClr>
                <a:schemeClr val="accent1"/>
              </a:buClr>
              <a:buSzPct val="68000"/>
              <a:buFont typeface="Wingdings 3"/>
              <a:buNone/>
              <a:tabLst/>
              <a:defRPr/>
            </a:pPr>
            <a:endParaRPr kumimoji="0" lang="en-US" sz="2100" b="1" i="0" u="none" strike="noStrike" kern="1200" cap="none" spc="0" normalizeH="0" baseline="0" noProof="0" dirty="0" smtClean="0">
              <a:ln>
                <a:noFill/>
              </a:ln>
              <a:solidFill>
                <a:schemeClr val="tx1"/>
              </a:solidFill>
              <a:effectLst/>
              <a:uLnTx/>
              <a:uFillTx/>
              <a:latin typeface="Segoe UI" pitchFamily="34" charset="0"/>
              <a:cs typeface="Segoe UI" pitchFamily="34" charset="0"/>
            </a:endParaRPr>
          </a:p>
        </p:txBody>
      </p:sp>
      <p:pic>
        <p:nvPicPr>
          <p:cNvPr id="32" name="Picture 4" descr="C:\Program Files\Microsoft Resource DVD Artwork\DVD_ART\BoxShots_Logos\Microsoft Certified\Microsoft Certified Partner bL.png"/>
          <p:cNvPicPr>
            <a:picLocks noChangeAspect="1" noChangeArrowheads="1"/>
          </p:cNvPicPr>
          <p:nvPr/>
        </p:nvPicPr>
        <p:blipFill>
          <a:blip r:embed="rId7" cstate="email"/>
          <a:srcRect/>
          <a:stretch>
            <a:fillRect/>
          </a:stretch>
        </p:blipFill>
        <p:spPr bwMode="auto">
          <a:xfrm>
            <a:off x="6324600" y="1181100"/>
            <a:ext cx="679641" cy="328886"/>
          </a:xfrm>
          <a:prstGeom prst="rect">
            <a:avLst/>
          </a:prstGeom>
          <a:noFill/>
        </p:spPr>
      </p:pic>
      <p:pic>
        <p:nvPicPr>
          <p:cNvPr id="34" name="Picture 3" descr="C:\Program Files\Microsoft Resource DVD Artwork\DVD_ART\BoxShots_Logos\Microsoft Partner Program\Microsoft Partner Program 1 b.png"/>
          <p:cNvPicPr>
            <a:picLocks noChangeAspect="1" noChangeArrowheads="1"/>
          </p:cNvPicPr>
          <p:nvPr/>
        </p:nvPicPr>
        <p:blipFill>
          <a:blip r:embed="rId8" cstate="email"/>
          <a:srcRect/>
          <a:stretch>
            <a:fillRect/>
          </a:stretch>
        </p:blipFill>
        <p:spPr bwMode="auto">
          <a:xfrm>
            <a:off x="5295900" y="2095500"/>
            <a:ext cx="1635050" cy="176548"/>
          </a:xfrm>
          <a:prstGeom prst="rect">
            <a:avLst/>
          </a:prstGeom>
          <a:noFill/>
        </p:spPr>
      </p:pic>
      <p:pic>
        <p:nvPicPr>
          <p:cNvPr id="23" name="Picture 22" descr="Small business specialist.png"/>
          <p:cNvPicPr>
            <a:picLocks noChangeAspect="1"/>
          </p:cNvPicPr>
          <p:nvPr/>
        </p:nvPicPr>
        <p:blipFill>
          <a:blip r:embed="rId9" cstate="email"/>
          <a:stretch>
            <a:fillRect/>
          </a:stretch>
        </p:blipFill>
        <p:spPr>
          <a:xfrm>
            <a:off x="5219819" y="1143000"/>
            <a:ext cx="761881" cy="370782"/>
          </a:xfrm>
          <a:prstGeom prst="rect">
            <a:avLst/>
          </a:prstGeom>
        </p:spPr>
      </p:pic>
      <p:pic>
        <p:nvPicPr>
          <p:cNvPr id="25" name="Picture 24" descr="SBA.png"/>
          <p:cNvPicPr>
            <a:picLocks noChangeAspect="1"/>
          </p:cNvPicPr>
          <p:nvPr/>
        </p:nvPicPr>
        <p:blipFill>
          <a:blip r:embed="rId10" cstate="email"/>
          <a:stretch>
            <a:fillRect/>
          </a:stretch>
        </p:blipFill>
        <p:spPr>
          <a:xfrm>
            <a:off x="4191000" y="4038600"/>
            <a:ext cx="533400" cy="212260"/>
          </a:xfrm>
          <a:prstGeom prst="rect">
            <a:avLst/>
          </a:prstGeom>
        </p:spPr>
      </p:pic>
      <p:pic>
        <p:nvPicPr>
          <p:cNvPr id="26" name="Picture 25" descr="eWomen.png"/>
          <p:cNvPicPr>
            <a:picLocks noChangeAspect="1"/>
          </p:cNvPicPr>
          <p:nvPr/>
        </p:nvPicPr>
        <p:blipFill>
          <a:blip r:embed="rId11" cstate="email"/>
          <a:stretch>
            <a:fillRect/>
          </a:stretch>
        </p:blipFill>
        <p:spPr>
          <a:xfrm>
            <a:off x="4953000" y="3962400"/>
            <a:ext cx="457200" cy="270932"/>
          </a:xfrm>
          <a:prstGeom prst="rect">
            <a:avLst/>
          </a:prstGeom>
        </p:spPr>
      </p:pic>
      <p:pic>
        <p:nvPicPr>
          <p:cNvPr id="27" name="Picture 26" descr="SCORE.png"/>
          <p:cNvPicPr>
            <a:picLocks noChangeAspect="1"/>
          </p:cNvPicPr>
          <p:nvPr/>
        </p:nvPicPr>
        <p:blipFill>
          <a:blip r:embed="rId12" cstate="email"/>
          <a:stretch>
            <a:fillRect/>
          </a:stretch>
        </p:blipFill>
        <p:spPr>
          <a:xfrm>
            <a:off x="3429000" y="5049982"/>
            <a:ext cx="990600" cy="360218"/>
          </a:xfrm>
          <a:prstGeom prst="rect">
            <a:avLst/>
          </a:prstGeom>
        </p:spPr>
      </p:pic>
      <p:pic>
        <p:nvPicPr>
          <p:cNvPr id="20" name="Picture 19" descr="acce-logo.gif"/>
          <p:cNvPicPr>
            <a:picLocks noChangeAspect="1"/>
          </p:cNvPicPr>
          <p:nvPr/>
        </p:nvPicPr>
        <p:blipFill>
          <a:blip r:embed="rId13"/>
          <a:stretch>
            <a:fillRect/>
          </a:stretch>
        </p:blipFill>
        <p:spPr>
          <a:xfrm>
            <a:off x="4880263" y="4991100"/>
            <a:ext cx="453737" cy="342900"/>
          </a:xfrm>
          <a:prstGeom prst="rect">
            <a:avLst/>
          </a:prstGeom>
        </p:spPr>
      </p:pic>
      <p:pic>
        <p:nvPicPr>
          <p:cNvPr id="21" name="Picture 20" descr="asbdc.gif"/>
          <p:cNvPicPr>
            <a:picLocks noChangeAspect="1"/>
          </p:cNvPicPr>
          <p:nvPr/>
        </p:nvPicPr>
        <p:blipFill>
          <a:blip r:embed="rId14"/>
          <a:srcRect t="24000" b="26000"/>
          <a:stretch>
            <a:fillRect/>
          </a:stretch>
        </p:blipFill>
        <p:spPr>
          <a:xfrm>
            <a:off x="3429000" y="3962400"/>
            <a:ext cx="533400" cy="304800"/>
          </a:xfrm>
          <a:prstGeom prst="rect">
            <a:avLst/>
          </a:prstGeom>
        </p:spPr>
      </p:pic>
      <p:pic>
        <p:nvPicPr>
          <p:cNvPr id="36" name="Picture 35" descr="Bank of America.png"/>
          <p:cNvPicPr>
            <a:picLocks noChangeAspect="1"/>
          </p:cNvPicPr>
          <p:nvPr/>
        </p:nvPicPr>
        <p:blipFill>
          <a:blip r:embed="rId15" cstate="email"/>
          <a:srcRect/>
          <a:stretch>
            <a:fillRect/>
          </a:stretch>
        </p:blipFill>
        <p:spPr>
          <a:xfrm>
            <a:off x="7543800" y="4914900"/>
            <a:ext cx="766690" cy="381000"/>
          </a:xfrm>
          <a:prstGeom prst="rect">
            <a:avLst/>
          </a:prstGeom>
        </p:spPr>
      </p:pic>
      <p:pic>
        <p:nvPicPr>
          <p:cNvPr id="38" name="Picture 37" descr="FedEx_MultipleServices_Normal_2Color_Positive_80.gif"/>
          <p:cNvPicPr>
            <a:picLocks noChangeAspect="1"/>
          </p:cNvPicPr>
          <p:nvPr/>
        </p:nvPicPr>
        <p:blipFill>
          <a:blip r:embed="rId16">
            <a:clrChange>
              <a:clrFrom>
                <a:srgbClr val="FFFFFF"/>
              </a:clrFrom>
              <a:clrTo>
                <a:srgbClr val="FFFFFF">
                  <a:alpha val="0"/>
                </a:srgbClr>
              </a:clrTo>
            </a:clrChange>
          </a:blip>
          <a:stretch>
            <a:fillRect/>
          </a:stretch>
        </p:blipFill>
        <p:spPr>
          <a:xfrm>
            <a:off x="6743700" y="4876800"/>
            <a:ext cx="838200" cy="407954"/>
          </a:xfrm>
          <a:prstGeom prst="rect">
            <a:avLst/>
          </a:prstGeom>
        </p:spPr>
      </p:pic>
      <p:pic>
        <p:nvPicPr>
          <p:cNvPr id="39" name="Picture 38" descr="ATandT.png"/>
          <p:cNvPicPr>
            <a:picLocks noChangeAspect="1"/>
          </p:cNvPicPr>
          <p:nvPr/>
        </p:nvPicPr>
        <p:blipFill>
          <a:blip r:embed="rId17" cstate="email"/>
          <a:stretch>
            <a:fillRect/>
          </a:stretch>
        </p:blipFill>
        <p:spPr>
          <a:xfrm>
            <a:off x="8420100" y="4914900"/>
            <a:ext cx="262647" cy="367649"/>
          </a:xfrm>
          <a:prstGeom prst="rect">
            <a:avLst/>
          </a:prstGeom>
        </p:spPr>
      </p:pic>
      <p:pic>
        <p:nvPicPr>
          <p:cNvPr id="40" name="Picture 39" descr="MasterCard.png"/>
          <p:cNvPicPr>
            <a:picLocks noChangeAspect="1"/>
          </p:cNvPicPr>
          <p:nvPr/>
        </p:nvPicPr>
        <p:blipFill>
          <a:blip r:embed="rId18" cstate="email"/>
          <a:stretch>
            <a:fillRect/>
          </a:stretch>
        </p:blipFill>
        <p:spPr>
          <a:xfrm>
            <a:off x="8077200" y="4040124"/>
            <a:ext cx="478439" cy="291026"/>
          </a:xfrm>
          <a:prstGeom prst="rect">
            <a:avLst/>
          </a:prstGeom>
        </p:spPr>
      </p:pic>
      <p:pic>
        <p:nvPicPr>
          <p:cNvPr id="41" name="Picture 40" descr="Comcast.png"/>
          <p:cNvPicPr>
            <a:picLocks noChangeAspect="1"/>
          </p:cNvPicPr>
          <p:nvPr/>
        </p:nvPicPr>
        <p:blipFill>
          <a:blip r:embed="rId19" cstate="print"/>
          <a:stretch>
            <a:fillRect/>
          </a:stretch>
        </p:blipFill>
        <p:spPr>
          <a:xfrm>
            <a:off x="6934200" y="3977830"/>
            <a:ext cx="952500" cy="475297"/>
          </a:xfrm>
          <a:prstGeom prst="rect">
            <a:avLst/>
          </a:prstGeom>
        </p:spPr>
      </p:pic>
      <p:sp>
        <p:nvSpPr>
          <p:cNvPr id="24" name="Content Placeholder 2"/>
          <p:cNvSpPr txBox="1">
            <a:spLocks/>
          </p:cNvSpPr>
          <p:nvPr/>
        </p:nvSpPr>
        <p:spPr>
          <a:xfrm>
            <a:off x="533400" y="1447800"/>
            <a:ext cx="2057400" cy="3238500"/>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90"/>
              </a:spcBef>
              <a:spcAft>
                <a:spcPts val="50"/>
              </a:spcAft>
              <a:buClrTx/>
              <a:buSzTx/>
              <a:buFont typeface="Arial" pitchFamily="34" charset="0"/>
              <a:buNone/>
              <a:tabLst/>
              <a:defRPr/>
            </a:pPr>
            <a:r>
              <a:rPr kumimoji="0" lang="en-US" sz="2000" b="0" i="0" u="none" strike="noStrike" kern="1200" cap="none" spc="0" normalizeH="0" baseline="0" noProof="0" dirty="0" smtClean="0">
                <a:ln>
                  <a:noFill/>
                </a:ln>
                <a:solidFill>
                  <a:srgbClr val="4A452A"/>
                </a:solidFill>
                <a:effectLst/>
                <a:uLnTx/>
                <a:uFillTx/>
                <a:latin typeface="Segoe UI" pitchFamily="34" charset="0"/>
                <a:ea typeface="+mn-ea"/>
                <a:cs typeface="Tahoma" pitchFamily="34" charset="0"/>
              </a:rPr>
              <a:t>Microsoft Partners, complementary companies, and business community organizations are brought together  at a local level to cater to customers’ needs.</a:t>
            </a:r>
            <a:endParaRPr kumimoji="0" lang="en-US" sz="2000" b="0" i="0" u="none" strike="noStrike" kern="1200" cap="none" spc="0" normalizeH="0" baseline="0" noProof="0" dirty="0" smtClean="0">
              <a:ln>
                <a:noFill/>
              </a:ln>
              <a:solidFill>
                <a:schemeClr val="tx1"/>
              </a:solidFill>
              <a:effectLst/>
              <a:uLnTx/>
              <a:uFillTx/>
              <a:latin typeface="Segoe UI" pitchFamily="34" charset="0"/>
              <a:ea typeface="+mn-ea"/>
              <a:cs typeface="Tahoma" pitchFamily="34" charset="0"/>
            </a:endParaRPr>
          </a:p>
          <a:p>
            <a:pPr marL="0" marR="0" lvl="0" indent="0" algn="l" defTabSz="914400" rtl="0" eaLnBrk="1" fontAlgn="auto" latinLnBrk="0" hangingPunct="1">
              <a:lnSpc>
                <a:spcPct val="100000"/>
              </a:lnSpc>
              <a:spcBef>
                <a:spcPts val="90"/>
              </a:spcBef>
              <a:spcAft>
                <a:spcPts val="50"/>
              </a:spcAft>
              <a:buClrTx/>
              <a:buSzTx/>
              <a:buFont typeface="Arial" pitchFamily="34" charset="0"/>
              <a:buNone/>
              <a:tabLst/>
              <a:defRPr/>
            </a:pPr>
            <a:endParaRPr kumimoji="0" lang="en-US" sz="2100" b="0" i="0" u="none" strike="noStrike" kern="1200" cap="none" spc="0" normalizeH="0" baseline="0" noProof="0" dirty="0" smtClean="0">
              <a:ln>
                <a:noFill/>
              </a:ln>
              <a:solidFill>
                <a:schemeClr val="bg1"/>
              </a:solidFill>
              <a:effectLst/>
              <a:uLnTx/>
              <a:uFillTx/>
              <a:latin typeface="Segoe UI" pitchFamily="34" charset="0"/>
              <a:ea typeface="+mn-ea"/>
              <a:cs typeface="Segoe U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challenges are you facing today?</a:t>
            </a:r>
            <a:endParaRPr lang="en-US" dirty="0"/>
          </a:p>
        </p:txBody>
      </p:sp>
      <p:sp>
        <p:nvSpPr>
          <p:cNvPr id="4" name="Content Placeholder 3"/>
          <p:cNvSpPr>
            <a:spLocks noGrp="1"/>
          </p:cNvSpPr>
          <p:nvPr>
            <p:ph sz="quarter" idx="12"/>
          </p:nvPr>
        </p:nvSpPr>
        <p:spPr/>
        <p:txBody>
          <a:bodyPr/>
          <a:lstStyle/>
          <a:p>
            <a:r>
              <a:rPr lang="en-US" dirty="0" smtClean="0"/>
              <a:t>Customers can leave at any time </a:t>
            </a:r>
          </a:p>
          <a:p>
            <a:r>
              <a:rPr lang="en-US" dirty="0" smtClean="0"/>
              <a:t>The market is always changing, so customers are always being offered other opportunities</a:t>
            </a:r>
          </a:p>
          <a:p>
            <a:r>
              <a:rPr lang="en-US" dirty="0" smtClean="0"/>
              <a:t>Limited time – do you spend time with existing customers or try to find new ones?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costs four to ten times as much to capture a new customer as it does to provide good service to an existing one.  </a:t>
            </a:r>
            <a:endParaRPr lang="en-US" dirty="0"/>
          </a:p>
        </p:txBody>
      </p:sp>
      <p:sp>
        <p:nvSpPr>
          <p:cNvPr id="3" name="Content Placeholder 2"/>
          <p:cNvSpPr>
            <a:spLocks noGrp="1"/>
          </p:cNvSpPr>
          <p:nvPr>
            <p:ph sz="quarter" idx="10"/>
          </p:nvPr>
        </p:nvSpPr>
        <p:spPr>
          <a:xfrm>
            <a:off x="3657600" y="4038600"/>
            <a:ext cx="4114800" cy="609600"/>
          </a:xfrm>
        </p:spPr>
        <p:txBody>
          <a:bodyPr>
            <a:normAutofit fontScale="92500" lnSpcReduction="10000"/>
          </a:bodyPr>
          <a:lstStyle/>
          <a:p>
            <a:r>
              <a:rPr lang="en-US" dirty="0" smtClean="0">
                <a:solidFill>
                  <a:schemeClr val="bg1"/>
                </a:solidFill>
              </a:rPr>
              <a:t>Thompson Group Marketing</a:t>
            </a:r>
          </a:p>
          <a:p>
            <a:pPr>
              <a:buNone/>
            </a:pPr>
            <a:r>
              <a:rPr lang="en-US" dirty="0" smtClean="0"/>
              <a:t>Walnut Creek, CA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Your customers can leave at any time</a:t>
            </a:r>
            <a:endParaRPr lang="en-US" dirty="0"/>
          </a:p>
        </p:txBody>
      </p:sp>
      <p:sp>
        <p:nvSpPr>
          <p:cNvPr id="5" name="Text Placeholder 4"/>
          <p:cNvSpPr>
            <a:spLocks noGrp="1"/>
          </p:cNvSpPr>
          <p:nvPr>
            <p:ph type="body" sz="quarter" idx="11"/>
          </p:nvPr>
        </p:nvSpPr>
        <p:spPr/>
        <p:txBody>
          <a:bodyPr/>
          <a:lstStyle/>
          <a:p>
            <a:pPr lvl="0"/>
            <a:r>
              <a:rPr lang="en-US" b="1" dirty="0" smtClean="0">
                <a:solidFill>
                  <a:schemeClr val="bg1"/>
                </a:solidFill>
              </a:rPr>
              <a:t>Keep in touch </a:t>
            </a:r>
            <a:r>
              <a:rPr lang="en-US" dirty="0" smtClean="0">
                <a:solidFill>
                  <a:schemeClr val="bg1"/>
                </a:solidFill>
              </a:rPr>
              <a:t>to continue to build a relationship with your customers </a:t>
            </a:r>
          </a:p>
          <a:p>
            <a:pPr lvl="0"/>
            <a:r>
              <a:rPr lang="en-US" b="1" dirty="0" smtClean="0">
                <a:solidFill>
                  <a:schemeClr val="bg1"/>
                </a:solidFill>
              </a:rPr>
              <a:t>Set a predictable rhythm of communication</a:t>
            </a:r>
          </a:p>
          <a:p>
            <a:pPr lvl="0"/>
            <a:r>
              <a:rPr lang="en-US" b="1" dirty="0" smtClean="0">
                <a:solidFill>
                  <a:schemeClr val="bg1"/>
                </a:solidFill>
              </a:rPr>
              <a:t>Leverage your brand </a:t>
            </a:r>
            <a:r>
              <a:rPr lang="en-US" dirty="0" smtClean="0">
                <a:solidFill>
                  <a:schemeClr val="bg1"/>
                </a:solidFill>
              </a:rPr>
              <a:t>presence throughout everything you do</a:t>
            </a:r>
          </a:p>
        </p:txBody>
      </p:sp>
      <p:sp>
        <p:nvSpPr>
          <p:cNvPr id="6" name="Content Placeholder 5"/>
          <p:cNvSpPr>
            <a:spLocks noGrp="1"/>
          </p:cNvSpPr>
          <p:nvPr>
            <p:ph sz="quarter" idx="12"/>
          </p:nvPr>
        </p:nvSpPr>
        <p:spPr/>
        <p:txBody>
          <a:bodyPr/>
          <a:lstStyle/>
          <a:p>
            <a:r>
              <a:rPr lang="en-US" sz="2600" dirty="0" smtClean="0"/>
              <a:t>Show your customers why you’re the right choice</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010400" cy="2743200"/>
          </a:xfrm>
        </p:spPr>
        <p:txBody>
          <a:bodyPr/>
          <a:lstStyle/>
          <a:p>
            <a:r>
              <a:rPr lang="en-US" dirty="0" smtClean="0"/>
              <a:t>In 2004, only three out of five customers (59%) were satisfied with the response they received when contacting a company for assistance.</a:t>
            </a:r>
            <a:endParaRPr lang="en-US" dirty="0"/>
          </a:p>
        </p:txBody>
      </p:sp>
      <p:sp>
        <p:nvSpPr>
          <p:cNvPr id="3" name="Content Placeholder 2"/>
          <p:cNvSpPr>
            <a:spLocks noGrp="1"/>
          </p:cNvSpPr>
          <p:nvPr>
            <p:ph sz="quarter" idx="10"/>
          </p:nvPr>
        </p:nvSpPr>
        <p:spPr/>
        <p:txBody>
          <a:bodyPr/>
          <a:lstStyle/>
          <a:p>
            <a:r>
              <a:rPr lang="en-US" dirty="0" smtClean="0">
                <a:solidFill>
                  <a:schemeClr val="bg1"/>
                </a:solidFill>
              </a:rPr>
              <a:t>Portland Research Group</a:t>
            </a:r>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T Theme">
  <a:themeElements>
    <a:clrScheme name="Retention">
      <a:dk1>
        <a:srgbClr val="4F5150"/>
      </a:dk1>
      <a:lt1>
        <a:srgbClr val="808080"/>
      </a:lt1>
      <a:dk2>
        <a:srgbClr val="0097BE"/>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ego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solidFill>
              <a:srgbClr val="AB543C"/>
            </a:solidFill>
            <a:latin typeface="Segoe"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5906B8FE6014428AE3DF6979A75982" ma:contentTypeVersion="0" ma:contentTypeDescription="Create a new document." ma:contentTypeScope="" ma:versionID="0f049b9395d2c8e30328d4464821da4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6AB577C-B441-4767-8B5E-F72F88EEE94A}">
  <ds:schemaRefs>
    <ds:schemaRef ds:uri="http://schemas.microsoft.com/office/2006/metadata/properties"/>
  </ds:schemaRefs>
</ds:datastoreItem>
</file>

<file path=customXml/itemProps2.xml><?xml version="1.0" encoding="utf-8"?>
<ds:datastoreItem xmlns:ds="http://schemas.openxmlformats.org/officeDocument/2006/customXml" ds:itemID="{E9D1AF03-AB7C-418B-83B5-31713DA98496}">
  <ds:schemaRefs>
    <ds:schemaRef ds:uri="http://schemas.microsoft.com/sharepoint/v3/contenttype/forms"/>
  </ds:schemaRefs>
</ds:datastoreItem>
</file>

<file path=customXml/itemProps3.xml><?xml version="1.0" encoding="utf-8"?>
<ds:datastoreItem xmlns:ds="http://schemas.openxmlformats.org/officeDocument/2006/customXml" ds:itemID="{07152DCD-25C1-49CF-B1E8-7DBB68539F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505</TotalTime>
  <Words>2059</Words>
  <Application>Microsoft Office PowerPoint</Application>
  <PresentationFormat>On-screen Show (4:3)</PresentationFormat>
  <Paragraphs>223</Paragraphs>
  <Slides>32</Slides>
  <Notes>31</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LET Theme</vt:lpstr>
      <vt:lpstr>Presentation Guidelines</vt:lpstr>
      <vt:lpstr>Keep your customer, your customer.</vt:lpstr>
      <vt:lpstr>Slide 3</vt:lpstr>
      <vt:lpstr>Welcome to your local team</vt:lpstr>
      <vt:lpstr>How the Local Engagement Team works</vt:lpstr>
      <vt:lpstr>What challenges are you facing today?</vt:lpstr>
      <vt:lpstr>It costs four to ten times as much to capture a new customer as it does to provide good service to an existing one.  </vt:lpstr>
      <vt:lpstr>Your customers can leave at any time</vt:lpstr>
      <vt:lpstr>In 2004, only three out of five customers (59%) were satisfied with the response they received when contacting a company for assistance.</vt:lpstr>
      <vt:lpstr>The market is always changing, so customers are always being offered other opportunities</vt:lpstr>
      <vt:lpstr>“Companies who used a search engine marketing site saw an average gain of 73% in site traffic within 6 months.”</vt:lpstr>
      <vt:lpstr>Limited time – do you spend time with existing customers or try to find new ones</vt:lpstr>
      <vt:lpstr>Slide 13</vt:lpstr>
      <vt:lpstr>Slide 14</vt:lpstr>
      <vt:lpstr>Slide 15</vt:lpstr>
      <vt:lpstr>Microsoft Office Small Business 2007</vt:lpstr>
      <vt:lpstr>Microsoft Office Small Business 2007</vt:lpstr>
      <vt:lpstr>Microsoft Office Professional 2010</vt:lpstr>
      <vt:lpstr>Microsoft Office Professional 2010</vt:lpstr>
      <vt:lpstr>Windows 7 Professional</vt:lpstr>
      <vt:lpstr>Windows 7 Professional</vt:lpstr>
      <vt:lpstr>Windows Small Business Server 2008</vt:lpstr>
      <vt:lpstr>Windows Small Business Server 2008</vt:lpstr>
      <vt:lpstr>Microsoft Dynamics CRM Online</vt:lpstr>
      <vt:lpstr>Microsoft Dynamics CRM Online</vt:lpstr>
      <vt:lpstr>Microsoft Response Point</vt:lpstr>
      <vt:lpstr>Microsoft Response Point</vt:lpstr>
      <vt:lpstr>Additional Products</vt:lpstr>
      <vt:lpstr>Additional Offers</vt:lpstr>
      <vt:lpstr>Take the Next Step</vt:lpstr>
      <vt:lpstr>Slide 31</vt:lpstr>
      <vt:lpstr>Slide 32</vt:lpstr>
    </vt:vector>
  </TitlesOfParts>
  <Company>뿿죠</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your customer, your customer.</dc:title>
  <dc:creator>Microsoft</dc:creator>
  <cp:lastModifiedBy>Chris Yi</cp:lastModifiedBy>
  <cp:revision>74</cp:revision>
  <dcterms:created xsi:type="dcterms:W3CDTF">2008-05-12T21:24:09Z</dcterms:created>
  <dcterms:modified xsi:type="dcterms:W3CDTF">2009-10-29T17:42:07Z</dcterms:modified>
</cp:coreProperties>
</file>