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07" r:id="rId2"/>
    <p:sldMasterId id="2147483722" r:id="rId3"/>
  </p:sldMasterIdLst>
  <p:notesMasterIdLst>
    <p:notesMasterId r:id="rId43"/>
  </p:notesMasterIdLst>
  <p:handoutMasterIdLst>
    <p:handoutMasterId r:id="rId44"/>
  </p:handoutMasterIdLst>
  <p:sldIdLst>
    <p:sldId id="646" r:id="rId4"/>
    <p:sldId id="650" r:id="rId5"/>
    <p:sldId id="698" r:id="rId6"/>
    <p:sldId id="699" r:id="rId7"/>
    <p:sldId id="648" r:id="rId8"/>
    <p:sldId id="652" r:id="rId9"/>
    <p:sldId id="682" r:id="rId10"/>
    <p:sldId id="655" r:id="rId11"/>
    <p:sldId id="656" r:id="rId12"/>
    <p:sldId id="657" r:id="rId13"/>
    <p:sldId id="660" r:id="rId14"/>
    <p:sldId id="658" r:id="rId15"/>
    <p:sldId id="659" r:id="rId16"/>
    <p:sldId id="661" r:id="rId17"/>
    <p:sldId id="662" r:id="rId18"/>
    <p:sldId id="664" r:id="rId19"/>
    <p:sldId id="683" r:id="rId20"/>
    <p:sldId id="684" r:id="rId21"/>
    <p:sldId id="687" r:id="rId22"/>
    <p:sldId id="688" r:id="rId23"/>
    <p:sldId id="685" r:id="rId24"/>
    <p:sldId id="686" r:id="rId25"/>
    <p:sldId id="694" r:id="rId26"/>
    <p:sldId id="689" r:id="rId27"/>
    <p:sldId id="691" r:id="rId28"/>
    <p:sldId id="695" r:id="rId29"/>
    <p:sldId id="705" r:id="rId30"/>
    <p:sldId id="700" r:id="rId31"/>
    <p:sldId id="692" r:id="rId32"/>
    <p:sldId id="696" r:id="rId33"/>
    <p:sldId id="690" r:id="rId34"/>
    <p:sldId id="702" r:id="rId35"/>
    <p:sldId id="701" r:id="rId36"/>
    <p:sldId id="704" r:id="rId37"/>
    <p:sldId id="703" r:id="rId38"/>
    <p:sldId id="678" r:id="rId39"/>
    <p:sldId id="663" r:id="rId40"/>
    <p:sldId id="647" r:id="rId41"/>
    <p:sldId id="67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showPr showNarration="1" useTimings="0">
    <p:present/>
    <p:sldAll/>
    <p:penClr>
      <a:prstClr val="red"/>
    </p:penClr>
  </p:showPr>
  <p:clrMru>
    <a:srgbClr val="FFFFFF"/>
    <a:srgbClr val="666666"/>
    <a:srgbClr val="D59E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2" autoAdjust="0"/>
    <p:restoredTop sz="76955" autoAdjust="0"/>
  </p:normalViewPr>
  <p:slideViewPr>
    <p:cSldViewPr snapToGrid="0">
      <p:cViewPr varScale="1">
        <p:scale>
          <a:sx n="51" d="100"/>
          <a:sy n="51" d="100"/>
        </p:scale>
        <p:origin x="-852" y="-96"/>
      </p:cViewPr>
      <p:guideLst>
        <p:guide orient="horz" pos="3974"/>
        <p:guide orient="horz" pos="533"/>
        <p:guide orient="horz" pos="4195"/>
        <p:guide pos="2880"/>
        <p:guide pos="412"/>
        <p:guide pos="1040"/>
        <p:guide pos="3770"/>
      </p:guideLst>
    </p:cSldViewPr>
  </p:slideViewPr>
  <p:outlineViewPr>
    <p:cViewPr>
      <p:scale>
        <a:sx n="33" d="100"/>
        <a:sy n="33" d="100"/>
      </p:scale>
      <p:origin x="0" y="15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"/>
    </p:cViewPr>
  </p:sorterViewPr>
  <p:notesViewPr>
    <p:cSldViewPr snapToGrid="0" showGuides="1">
      <p:cViewPr varScale="1">
        <p:scale>
          <a:sx n="70" d="100"/>
          <a:sy n="70" d="100"/>
        </p:scale>
        <p:origin x="-276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DAT306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E33A2-4BF6-487D-A64B-8901C8A02D2D}" type="datetimeFigureOut">
              <a:rPr lang="en-US" smtClean="0"/>
              <a:pPr/>
              <a:t>12/3/2008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DAT306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759D-00E8-4637-B3BD-DDD3D22F1B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9BC253-3C3E-4952-95DF-387E834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8C0AC6-216E-4D78-AB0C-FD700D9933ED}" type="datetime8">
              <a:rPr lang="en-US"/>
              <a:pPr/>
              <a:t>12/3/2008 5:03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2003-2004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4B067-1520-4D19-B0A8-3326D85769DD}" type="slidenum">
              <a:rPr lang="en-US"/>
              <a:pPr/>
              <a:t>12</a:t>
            </a:fld>
            <a:endParaRPr lang="en-US"/>
          </a:p>
        </p:txBody>
      </p:sp>
      <p:sp>
        <p:nvSpPr>
          <p:cNvPr id="69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B263312-38AA-4E1E-B2B5-0F8F122B24FE}" type="slidenum">
              <a:rPr lang="en-US" sz="1200" kern="1200">
                <a:solidFill>
                  <a:srgbClr val="A2998A"/>
                </a:solidFill>
                <a:latin typeface="Segoe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kern="1200" dirty="0">
              <a:solidFill>
                <a:srgbClr val="A2998A"/>
              </a:solidFill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B263312-38AA-4E1E-B2B5-0F8F122B24FE}" type="slidenum">
              <a:rPr lang="en-US" sz="1200" kern="1200">
                <a:solidFill>
                  <a:srgbClr val="A2998A"/>
                </a:solidFill>
                <a:latin typeface="Segoe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kern="1200" dirty="0">
              <a:solidFill>
                <a:srgbClr val="A2998A"/>
              </a:solidFill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B263312-38AA-4E1E-B2B5-0F8F122B24FE}" type="slidenum">
              <a:rPr lang="en-US" sz="1200" kern="1200">
                <a:solidFill>
                  <a:srgbClr val="A2998A"/>
                </a:solidFill>
                <a:latin typeface="Segoe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kern="1200" dirty="0">
              <a:solidFill>
                <a:srgbClr val="A2998A"/>
              </a:solidFill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AF616-DA2F-4093-AF66-AE69DC76C97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DAT306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BC253-3C3E-4952-95DF-387E834314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E913D99-93F9-4F41-B477-0422AC13B20F}" type="datetime8">
              <a:rPr lang="en-US"/>
              <a:pPr/>
              <a:t>12/3/2008 5:03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2003-2004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5E0C-2F01-4C41-8106-1D4BA3E60116}" type="slidenum">
              <a:rPr lang="en-US"/>
              <a:pPr/>
              <a:t>8</a:t>
            </a:fld>
            <a:endParaRPr lang="en-US"/>
          </a:p>
        </p:txBody>
      </p:sp>
      <p:sp>
        <p:nvSpPr>
          <p:cNvPr id="69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E32E21-83D2-4ABD-906C-D729F4D528C6}" type="datetime8">
              <a:rPr lang="en-US"/>
              <a:pPr/>
              <a:t>12/3/2008 5:03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2003-2004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A833E-AC10-460C-A1E8-4ADB90EB8256}" type="slidenum">
              <a:rPr lang="en-US"/>
              <a:pPr/>
              <a:t>9</a:t>
            </a:fld>
            <a:endParaRPr lang="en-US"/>
          </a:p>
        </p:txBody>
      </p:sp>
      <p:sp>
        <p:nvSpPr>
          <p:cNvPr id="77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8359" cy="411436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-box_BIG.png"/>
          <p:cNvPicPr>
            <a:picLocks noChangeAspect="1"/>
          </p:cNvPicPr>
          <p:nvPr userDrawn="1"/>
        </p:nvPicPr>
        <p:blipFill>
          <a:blip r:embed="rId2"/>
          <a:srcRect t="32419"/>
          <a:stretch>
            <a:fillRect/>
          </a:stretch>
        </p:blipFill>
        <p:spPr bwMode="auto">
          <a:xfrm>
            <a:off x="430213" y="0"/>
            <a:ext cx="33131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ev-logo_BIG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1200" y="685800"/>
            <a:ext cx="27225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tandard 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19200" y="2270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419100" y="1685925"/>
            <a:ext cx="8458200" cy="408622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tro Démo, Vidéo ou 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314" y="1987551"/>
            <a:ext cx="7223712" cy="15234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noProof="0" dirty="0" smtClean="0"/>
              <a:t>Titre de la vidéo, démo ou annonce</a:t>
            </a:r>
            <a:endParaRPr lang="fr-FR" noProof="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60438" y="3581400"/>
            <a:ext cx="6994950" cy="1384994"/>
          </a:xfrm>
          <a:prstGeom prst="rect">
            <a:avLst/>
          </a:prstGeom>
          <a:scene3d>
            <a:camera prst="orthographicFront"/>
            <a:lightRig rig="contrasting" dir="t"/>
          </a:scene3d>
          <a:sp3d/>
        </p:spPr>
        <p:txBody>
          <a:bodyPr anchor="t" anchorCtr="0">
            <a:noAutofit/>
            <a:sp3d extrusionH="57150">
              <a:bevelT w="19050" h="31750"/>
              <a:contourClr>
                <a:srgbClr val="CCFF99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500" normalizeH="0" baseline="0" noProof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115456"/>
            <a:ext cx="7681913" cy="89988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3" y="2819906"/>
            <a:ext cx="7392987" cy="6852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88"/>
            <a:ext cx="80327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30829"/>
            <a:ext cx="7690114" cy="935037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500" b="1" i="0" u="none" strike="noStrike" kern="1200" cap="none" spc="-642" normalizeH="0" baseline="0" noProof="0" dirty="0" smtClean="0">
                <a:ln w="1270">
                  <a:solidFill>
                    <a:srgbClr val="0070C0">
                      <a:alpha val="27000"/>
                    </a:srgbClr>
                  </a:solidFill>
                </a:ln>
                <a:gradFill flip="none" rotWithShape="1">
                  <a:gsLst>
                    <a:gs pos="90000">
                      <a:srgbClr val="2E5682"/>
                    </a:gs>
                    <a:gs pos="12000">
                      <a:srgbClr val="A3C6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>
            <a:lvl1pPr>
              <a:defRPr lang="en-US" sz="4800" b="0" kern="1200" cap="none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135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5954" y="4038600"/>
            <a:ext cx="3456094" cy="914400"/>
          </a:xfrm>
        </p:spPr>
        <p:txBody>
          <a:bodyPr>
            <a:noAutofit/>
          </a:bodyPr>
          <a:lstStyle>
            <a:lvl1pPr marL="457200" indent="-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3000">
                <a:solidFill>
                  <a:schemeClr val="tx1">
                    <a:tint val="75000"/>
                  </a:schemeClr>
                </a:solidFill>
                <a:sym typeface="Wingding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	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45954" y="5486400"/>
            <a:ext cx="3456094" cy="838200"/>
          </a:xfrm>
        </p:spPr>
        <p:txBody>
          <a:bodyPr vert="horz" wrap="square" lIns="0" tIns="0" rIns="0" bIns="0" rtlCol="0">
            <a:noAutofit/>
          </a:bodyPr>
          <a:lstStyle>
            <a:lvl1pPr marL="457200" indent="-457200" algn="l" defTabSz="914363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457200" algn="l"/>
              </a:tabLst>
              <a:defRPr lang="en-US" sz="3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Wingdings"/>
              </a:defRPr>
            </a:lvl1pPr>
          </a:lstStyle>
          <a:p>
            <a:r>
              <a:rPr lang="en-US" dirty="0" smtClean="0"/>
              <a:t>	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Partner and Custom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954" y="4038600"/>
            <a:ext cx="3456094" cy="914400"/>
          </a:xfrm>
        </p:spPr>
        <p:txBody>
          <a:bodyPr anchor="t" anchorCtr="0">
            <a:noAutofit/>
          </a:bodyPr>
          <a:lstStyle>
            <a:lvl1pPr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5954" y="5334001"/>
            <a:ext cx="3456094" cy="1066799"/>
          </a:xfrm>
        </p:spPr>
        <p:txBody>
          <a:bodyPr>
            <a:noAutofit/>
          </a:bodyPr>
          <a:lstStyle>
            <a:lvl1pPr marL="457200" indent="-457200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3000">
                <a:solidFill>
                  <a:schemeClr val="tx1">
                    <a:tint val="75000"/>
                  </a:schemeClr>
                </a:solidFill>
                <a:sym typeface="Wingding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	Presenter Name</a:t>
            </a:r>
          </a:p>
          <a:p>
            <a:r>
              <a:rPr lang="en-US" sz="2400" dirty="0" smtClean="0"/>
              <a:t>	Title</a:t>
            </a:r>
          </a:p>
          <a:p>
            <a:r>
              <a:rPr lang="en-US" sz="2400" dirty="0" smtClean="0"/>
              <a:t>	Group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1905000"/>
            <a:ext cx="7682119" cy="1384994"/>
          </a:xfrm>
        </p:spPr>
        <p:txBody>
          <a:bodyPr vert="horz" wrap="square" lIns="0" tIns="0" rIns="0" bIns="0" rtlCol="0" anchor="t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642" normalizeH="0" baseline="0" noProof="0" dirty="0" smtClean="0">
                <a:ln w="11430"/>
                <a:gradFill>
                  <a:gsLst>
                    <a:gs pos="6200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78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Announc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954" y="4038600"/>
            <a:ext cx="3456094" cy="914400"/>
          </a:xfrm>
        </p:spPr>
        <p:txBody>
          <a:bodyPr anchor="t" anchorCtr="0">
            <a:noAutofit/>
          </a:bodyPr>
          <a:lstStyle>
            <a:lvl1pPr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1905000"/>
            <a:ext cx="7682119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642" normalizeH="0" baseline="0" noProof="0" dirty="0" smtClean="0">
                <a:ln w="11430"/>
                <a:gradFill>
                  <a:gsLst>
                    <a:gs pos="6200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044" y="1411552"/>
            <a:ext cx="7672003" cy="2053960"/>
          </a:xfrm>
        </p:spPr>
        <p:txBody>
          <a:bodyPr/>
          <a:lstStyle>
            <a:lvl1pPr>
              <a:lnSpc>
                <a:spcPct val="78000"/>
              </a:lnSpc>
              <a:defRPr/>
            </a:lvl1pPr>
            <a:lvl2pPr>
              <a:lnSpc>
                <a:spcPct val="78000"/>
              </a:lnSpc>
              <a:defRPr/>
            </a:lvl2pPr>
            <a:lvl3pPr>
              <a:lnSpc>
                <a:spcPct val="78000"/>
              </a:lnSpc>
              <a:defRPr/>
            </a:lvl3pPr>
            <a:lvl4pPr>
              <a:lnSpc>
                <a:spcPct val="78000"/>
              </a:lnSpc>
              <a:defRPr/>
            </a:lvl4pPr>
            <a:lvl5pPr>
              <a:lnSpc>
                <a:spcPct val="78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7054" y="152400"/>
            <a:ext cx="8375946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TUR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Slide for FUTURE Content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044" y="1411553"/>
            <a:ext cx="7672004" cy="1994841"/>
          </a:xfrm>
        </p:spPr>
        <p:txBody>
          <a:bodyPr/>
          <a:lstStyle>
            <a:lvl1pPr>
              <a:lnSpc>
                <a:spcPct val="78000"/>
              </a:lnSpc>
              <a:defRPr/>
            </a:lvl1pPr>
            <a:lvl2pPr>
              <a:lnSpc>
                <a:spcPct val="78000"/>
              </a:lnSpc>
              <a:buClr>
                <a:srgbClr val="95E3E7"/>
              </a:buClr>
              <a:defRPr/>
            </a:lvl2pPr>
            <a:lvl3pPr>
              <a:lnSpc>
                <a:spcPct val="78000"/>
              </a:lnSpc>
              <a:buClr>
                <a:srgbClr val="95E3E7"/>
              </a:buClr>
              <a:defRPr/>
            </a:lvl3pPr>
            <a:lvl4pPr>
              <a:lnSpc>
                <a:spcPct val="78000"/>
              </a:lnSpc>
              <a:buClr>
                <a:srgbClr val="95E3E7"/>
              </a:buClr>
              <a:defRPr/>
            </a:lvl4pPr>
            <a:lvl5pPr>
              <a:lnSpc>
                <a:spcPct val="78000"/>
              </a:lnSpc>
              <a:buClr>
                <a:srgbClr val="95E3E7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44" y="1412875"/>
            <a:ext cx="7681532" cy="1994841"/>
          </a:xfrm>
        </p:spPr>
        <p:txBody>
          <a:bodyPr/>
          <a:lstStyle>
            <a:lvl1pPr>
              <a:lnSpc>
                <a:spcPct val="78000"/>
              </a:lnSpc>
              <a:defRPr/>
            </a:lvl1pPr>
            <a:lvl2pPr>
              <a:lnSpc>
                <a:spcPct val="78000"/>
              </a:lnSpc>
              <a:defRPr/>
            </a:lvl2pPr>
            <a:lvl3pPr>
              <a:lnSpc>
                <a:spcPct val="78000"/>
              </a:lnSpc>
              <a:defRPr/>
            </a:lvl3pPr>
            <a:lvl4pPr>
              <a:lnSpc>
                <a:spcPct val="78000"/>
              </a:lnSpc>
              <a:defRPr/>
            </a:lvl4pPr>
            <a:lvl5pPr>
              <a:lnSpc>
                <a:spcPct val="78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045" y="1411554"/>
            <a:ext cx="3670461" cy="1981376"/>
          </a:xfrm>
        </p:spPr>
        <p:txBody>
          <a:bodyPr/>
          <a:lstStyle>
            <a:lvl1pPr marL="339976" indent="-339976">
              <a:lnSpc>
                <a:spcPct val="78000"/>
              </a:lnSpc>
              <a:defRPr sz="2800"/>
            </a:lvl1pPr>
            <a:lvl2pPr marL="673338" indent="-325424">
              <a:lnSpc>
                <a:spcPct val="78000"/>
              </a:lnSpc>
              <a:defRPr sz="2400"/>
            </a:lvl2pPr>
            <a:lvl3pPr marL="953785" indent="-288384">
              <a:lnSpc>
                <a:spcPct val="78000"/>
              </a:lnSpc>
              <a:defRPr sz="2000"/>
            </a:lvl3pPr>
            <a:lvl4pPr marL="1227618" indent="-273833">
              <a:lnSpc>
                <a:spcPct val="78000"/>
              </a:lnSpc>
              <a:defRPr sz="1800"/>
            </a:lvl4pPr>
            <a:lvl5pPr marL="1516002" indent="-280447">
              <a:lnSpc>
                <a:spcPct val="78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0" y="1411554"/>
            <a:ext cx="3725246" cy="1981376"/>
          </a:xfrm>
        </p:spPr>
        <p:txBody>
          <a:bodyPr/>
          <a:lstStyle>
            <a:lvl1pPr marL="347914" indent="-347914">
              <a:lnSpc>
                <a:spcPct val="78000"/>
              </a:lnSpc>
              <a:defRPr sz="2800"/>
            </a:lvl1pPr>
            <a:lvl2pPr marL="673338" indent="-339976">
              <a:lnSpc>
                <a:spcPct val="78000"/>
              </a:lnSpc>
              <a:defRPr sz="2400"/>
            </a:lvl2pPr>
            <a:lvl3pPr marL="961722" indent="-302936">
              <a:lnSpc>
                <a:spcPct val="78000"/>
              </a:lnSpc>
              <a:defRPr sz="2000"/>
            </a:lvl3pPr>
            <a:lvl4pPr marL="1227618" indent="-265896">
              <a:lnSpc>
                <a:spcPct val="78000"/>
              </a:lnSpc>
              <a:defRPr sz="1800"/>
            </a:lvl4pPr>
            <a:lvl5pPr marL="1516002" indent="-273833">
              <a:lnSpc>
                <a:spcPct val="78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045" y="1411553"/>
            <a:ext cx="3670461" cy="600164"/>
          </a:xfrm>
        </p:spPr>
        <p:txBody>
          <a:bodyPr anchor="b"/>
          <a:lstStyle>
            <a:lvl1pPr marL="0" indent="0">
              <a:lnSpc>
                <a:spcPct val="78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044" y="2174876"/>
            <a:ext cx="3670461" cy="1464503"/>
          </a:xfrm>
        </p:spPr>
        <p:txBody>
          <a:bodyPr/>
          <a:lstStyle>
            <a:lvl1pPr marL="281770" indent="-281770">
              <a:lnSpc>
                <a:spcPct val="78000"/>
              </a:lnSpc>
              <a:defRPr sz="2300"/>
            </a:lvl1pPr>
            <a:lvl2pPr marL="562218" indent="-265896">
              <a:lnSpc>
                <a:spcPct val="78000"/>
              </a:lnSpc>
              <a:defRPr sz="2000"/>
            </a:lvl2pPr>
            <a:lvl3pPr marL="813562" indent="-243407">
              <a:lnSpc>
                <a:spcPct val="78000"/>
              </a:lnSpc>
              <a:defRPr sz="1800"/>
            </a:lvl3pPr>
            <a:lvl4pPr marL="1050354" indent="-228856">
              <a:lnSpc>
                <a:spcPct val="78000"/>
              </a:lnSpc>
              <a:defRPr sz="1700"/>
            </a:lvl4pPr>
            <a:lvl5pPr marL="1279210" indent="-206367">
              <a:lnSpc>
                <a:spcPct val="78000"/>
              </a:lnSpc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95" y="1411553"/>
            <a:ext cx="3658553" cy="600164"/>
          </a:xfrm>
        </p:spPr>
        <p:txBody>
          <a:bodyPr anchor="b"/>
          <a:lstStyle>
            <a:lvl1pPr marL="0" indent="0">
              <a:lnSpc>
                <a:spcPct val="78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95" y="2174876"/>
            <a:ext cx="3668081" cy="1464503"/>
          </a:xfrm>
        </p:spPr>
        <p:txBody>
          <a:bodyPr/>
          <a:lstStyle>
            <a:lvl1pPr marL="296321" indent="-296321">
              <a:lnSpc>
                <a:spcPct val="78000"/>
              </a:lnSpc>
              <a:defRPr sz="2300"/>
            </a:lvl1pPr>
            <a:lvl2pPr marL="570155" indent="-273833">
              <a:lnSpc>
                <a:spcPct val="78000"/>
              </a:lnSpc>
              <a:defRPr sz="2000"/>
            </a:lvl2pPr>
            <a:lvl3pPr marL="821499" indent="-244730">
              <a:lnSpc>
                <a:spcPct val="78000"/>
              </a:lnSpc>
              <a:defRPr sz="1800"/>
            </a:lvl3pPr>
            <a:lvl4pPr marL="1050354" indent="-236793">
              <a:lnSpc>
                <a:spcPct val="78000"/>
              </a:lnSpc>
              <a:defRPr sz="1700"/>
            </a:lvl4pPr>
            <a:lvl5pPr marL="1279210" indent="-220919">
              <a:lnSpc>
                <a:spcPct val="78000"/>
              </a:lnSpc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/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ata\Presentations\_Artwork\Artwork_Imagery\Shapes and Graphics\Roadmaps and traffic signs\roa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1925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 BLACK slide - you must hide i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Slide for Speaker Notes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1892249"/>
          </a:xfrm>
        </p:spPr>
        <p:txBody>
          <a:bodyPr/>
          <a:lstStyle>
            <a:lvl1pPr marL="401638" indent="-401638"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 marL="793750" indent="-384175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 marL="1147763" indent="-346075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 marL="1476375" indent="-328613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 marL="1812925" indent="-320675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 BLACK slide with Footer - you must hide i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dirty="0" smtClean="0"/>
              <a:t>Use this Slide for Speaker Notes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1892249"/>
          </a:xfrm>
        </p:spPr>
        <p:txBody>
          <a:bodyPr/>
          <a:lstStyle>
            <a:lvl1pPr marL="401638" indent="-401638"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 marL="801688" indent="-392113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 marL="1155700" indent="-346075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 marL="1476375" indent="-312738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 marL="1812925" indent="-320675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85750"/>
            <a:ext cx="8048625" cy="7012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44286" y="906694"/>
            <a:ext cx="8048625" cy="385763"/>
          </a:xfrm>
        </p:spPr>
        <p:txBody>
          <a:bodyPr/>
          <a:lstStyle>
            <a:lvl1pPr>
              <a:buNone/>
              <a:def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 userDrawn="1"/>
        </p:nvPicPr>
        <p:blipFill>
          <a:blip r:embed="rId19">
            <a:lum bright="-6000"/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51" r:id="rId3"/>
    <p:sldLayoutId id="2147483670" r:id="rId4"/>
    <p:sldLayoutId id="2147483669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1" r:id="rId14"/>
    <p:sldLayoutId id="2147483720" r:id="rId15"/>
    <p:sldLayoutId id="2147483721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chemeClr val="tx1"/>
          </a:solidFill>
          <a:effectLst/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350" y="152400"/>
            <a:ext cx="83693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1408113"/>
            <a:ext cx="7672388" cy="1994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93700" indent="-393700" algn="l" defTabSz="914363" rtl="0" eaLnBrk="1" latinLnBrk="0" hangingPunct="1">
        <a:lnSpc>
          <a:spcPct val="78000"/>
        </a:lnSpc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" pitchFamily="2" charset="2"/>
        <a:buChar char="l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01688" indent="-407988" algn="l" defTabSz="914363" rtl="0" eaLnBrk="1" latinLnBrk="0" hangingPunct="1">
        <a:lnSpc>
          <a:spcPct val="78000"/>
        </a:lnSpc>
        <a:spcBef>
          <a:spcPct val="20000"/>
        </a:spcBef>
        <a:spcAft>
          <a:spcPts val="0"/>
        </a:spcAft>
        <a:buClr>
          <a:srgbClr val="969696"/>
        </a:buClr>
        <a:buSzPct val="80000"/>
        <a:buFont typeface="Wingdings" pitchFamily="2" charset="2"/>
        <a:buChar char="l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6175" indent="-328613" algn="l" defTabSz="914363" rtl="0" eaLnBrk="1" latinLnBrk="0" hangingPunct="1">
        <a:lnSpc>
          <a:spcPct val="78000"/>
        </a:lnSpc>
        <a:spcBef>
          <a:spcPct val="20000"/>
        </a:spcBef>
        <a:spcAft>
          <a:spcPts val="0"/>
        </a:spcAft>
        <a:buClr>
          <a:srgbClr val="969696"/>
        </a:buClr>
        <a:buSzPct val="80000"/>
        <a:buFont typeface="Wingdings" pitchFamily="2" charset="2"/>
        <a:buChar char="l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484313" indent="-338138" algn="l" defTabSz="914363" rtl="0" eaLnBrk="1" latinLnBrk="0" hangingPunct="1">
        <a:lnSpc>
          <a:spcPct val="78000"/>
        </a:lnSpc>
        <a:spcBef>
          <a:spcPct val="20000"/>
        </a:spcBef>
        <a:spcAft>
          <a:spcPts val="0"/>
        </a:spcAft>
        <a:buClr>
          <a:srgbClr val="969696"/>
        </a:buClr>
        <a:buSzPct val="80000"/>
        <a:buFont typeface="Wingdings" pitchFamily="2" charset="2"/>
        <a:buChar char="l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812925" indent="-320675" algn="l" defTabSz="914363" rtl="0" eaLnBrk="1" latinLnBrk="0" hangingPunct="1">
        <a:lnSpc>
          <a:spcPct val="78000"/>
        </a:lnSpc>
        <a:spcBef>
          <a:spcPct val="20000"/>
        </a:spcBef>
        <a:spcAft>
          <a:spcPts val="0"/>
        </a:spcAft>
        <a:buClr>
          <a:srgbClr val="969696"/>
        </a:buClr>
        <a:buSzPct val="80000"/>
        <a:buFont typeface="Wingdings" pitchFamily="2" charset="2"/>
        <a:buChar char="l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8900"/>
            <a:ext cx="91440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0500" y="285750"/>
            <a:ext cx="8397875" cy="1143000"/>
          </a:xfrm>
        </p:spPr>
        <p:txBody>
          <a:bodyPr/>
          <a:lstStyle/>
          <a:p>
            <a:r>
              <a:rPr lang="fr-FR" dirty="0" err="1" smtClean="0"/>
              <a:t>Bridging</a:t>
            </a:r>
            <a:r>
              <a:rPr lang="fr-FR" dirty="0" smtClean="0"/>
              <a:t> </a:t>
            </a:r>
            <a:r>
              <a:rPr lang="fr-FR" dirty="0" err="1" smtClean="0"/>
              <a:t>enterprise</a:t>
            </a:r>
            <a:r>
              <a:rPr lang="fr-FR" dirty="0" smtClean="0"/>
              <a:t> and </a:t>
            </a:r>
            <a:r>
              <a:rPr lang="fr-FR" dirty="0" err="1" smtClean="0"/>
              <a:t>cloud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5900" y="5257800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Régis </a:t>
            </a:r>
            <a:r>
              <a:rPr lang="fr-FR" dirty="0" err="1" smtClean="0"/>
              <a:t>Mauger</a:t>
            </a:r>
            <a:endParaRPr lang="fr-FR" dirty="0" smtClean="0"/>
          </a:p>
          <a:p>
            <a:r>
              <a:rPr lang="fr-FR" dirty="0" smtClean="0"/>
              <a:t>Infrastructure Architect</a:t>
            </a:r>
          </a:p>
          <a:p>
            <a:r>
              <a:rPr lang="fr-FR" dirty="0" smtClean="0"/>
              <a:t>regisma@microsoft.com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99100" y="5372100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Pierre Couzy</a:t>
            </a:r>
          </a:p>
          <a:p>
            <a:r>
              <a:rPr lang="fr-FR" dirty="0" err="1" smtClean="0"/>
              <a:t>Technical</a:t>
            </a:r>
            <a:r>
              <a:rPr lang="fr-FR" dirty="0" smtClean="0"/>
              <a:t> Architect</a:t>
            </a:r>
          </a:p>
          <a:p>
            <a:r>
              <a:rPr lang="fr-FR" dirty="0" smtClean="0"/>
              <a:t>piercou@microsoft.com</a:t>
            </a:r>
            <a:endParaRPr lang="fr-FR" dirty="0"/>
          </a:p>
        </p:txBody>
      </p:sp>
    </p:spTree>
  </p:cSld>
  <p:clrMapOvr>
    <a:masterClrMapping/>
  </p:clrMapOvr>
  <p:transition advTm="3728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Demo</a:t>
            </a:r>
            <a:r>
              <a:rPr lang="fr-FR" dirty="0" smtClean="0">
                <a:solidFill>
                  <a:schemeClr val="bg1"/>
                </a:solidFill>
              </a:rPr>
              <a:t> : WCF </a:t>
            </a:r>
            <a:r>
              <a:rPr lang="fr-FR" dirty="0" err="1" smtClean="0">
                <a:solidFill>
                  <a:schemeClr val="bg1"/>
                </a:solidFill>
              </a:rPr>
              <a:t>fundamentals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WCF : the basics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 a balance between evolution and stability</a:t>
            </a:r>
          </a:p>
          <a:p>
            <a:pPr lvl="1"/>
            <a:r>
              <a:rPr lang="en-US" dirty="0" smtClean="0"/>
              <a:t>Define contracts independently of implementation</a:t>
            </a:r>
          </a:p>
          <a:p>
            <a:pPr lvl="1"/>
            <a:r>
              <a:rPr lang="en-US" dirty="0" smtClean="0"/>
              <a:t>Detail endpoint structure and behavior independently of the implementation</a:t>
            </a:r>
          </a:p>
          <a:p>
            <a:r>
              <a:rPr lang="en-US" dirty="0" smtClean="0"/>
              <a:t>Basically, WCF is all about endpoints</a:t>
            </a:r>
          </a:p>
          <a:p>
            <a:pPr lvl="1"/>
            <a:r>
              <a:rPr lang="en-US" dirty="0" err="1" smtClean="0"/>
              <a:t>Adress</a:t>
            </a:r>
            <a:r>
              <a:rPr lang="en-US" dirty="0" smtClean="0"/>
              <a:t>, Binding, contract</a:t>
            </a:r>
          </a:p>
          <a:p>
            <a:r>
              <a:rPr lang="en-US" dirty="0" smtClean="0"/>
              <a:t>Do we need more ?</a:t>
            </a:r>
          </a:p>
          <a:p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5721350"/>
            <a:ext cx="82391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0753" name="Rectangle 17"/>
          <p:cNvSpPr>
            <a:spLocks noGrp="1" noChangeArrowheads="1"/>
          </p:cNvSpPr>
          <p:nvPr>
            <p:ph type="title"/>
          </p:nvPr>
        </p:nvSpPr>
        <p:spPr>
          <a:xfrm>
            <a:off x="546100" y="277813"/>
            <a:ext cx="8229600" cy="1143000"/>
          </a:xfrm>
        </p:spPr>
        <p:txBody>
          <a:bodyPr/>
          <a:lstStyle/>
          <a:p>
            <a:r>
              <a:rPr lang="en-US" dirty="0" smtClean="0"/>
              <a:t>Composing an endpoint</a:t>
            </a:r>
            <a:endParaRPr lang="en-US" dirty="0"/>
          </a:p>
        </p:txBody>
      </p:sp>
      <p:graphicFrame>
        <p:nvGraphicFramePr>
          <p:cNvPr id="6900766" name="Object 30"/>
          <p:cNvGraphicFramePr>
            <a:graphicFrameLocks noChangeAspect="1"/>
          </p:cNvGraphicFramePr>
          <p:nvPr>
            <p:ph sz="quarter" idx="10"/>
          </p:nvPr>
        </p:nvGraphicFramePr>
        <p:xfrm>
          <a:off x="3963988" y="3208338"/>
          <a:ext cx="1366837" cy="1041400"/>
        </p:xfrm>
        <a:graphic>
          <a:graphicData uri="http://schemas.openxmlformats.org/presentationml/2006/ole">
            <p:oleObj spid="_x0000_s1026" name="Visio" r:id="rId4" imgW="1367573" imgH="1041502" progId="">
              <p:embed/>
            </p:oleObj>
          </a:graphicData>
        </a:graphic>
      </p:graphicFrame>
      <p:sp>
        <p:nvSpPr>
          <p:cNvPr id="6900738" name="AutoShape 2"/>
          <p:cNvSpPr>
            <a:spLocks noChangeArrowheads="1"/>
          </p:cNvSpPr>
          <p:nvPr/>
        </p:nvSpPr>
        <p:spPr bwMode="auto">
          <a:xfrm>
            <a:off x="5721350" y="2047875"/>
            <a:ext cx="2660650" cy="1889125"/>
          </a:xfrm>
          <a:prstGeom prst="roundRect">
            <a:avLst>
              <a:gd name="adj" fmla="val 10171"/>
            </a:avLst>
          </a:prstGeom>
          <a:solidFill>
            <a:schemeClr val="folHlink">
              <a:alpha val="6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r>
              <a:rPr lang="fr-FR"/>
              <a:t>Service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4588" y="2792413"/>
            <a:ext cx="1138237" cy="385762"/>
            <a:chOff x="3126" y="749"/>
            <a:chExt cx="717" cy="243"/>
          </a:xfrm>
        </p:grpSpPr>
        <p:sp>
          <p:nvSpPr>
            <p:cNvPr id="6900740" name="AutoShape 4"/>
            <p:cNvSpPr>
              <a:spLocks noChangeArrowheads="1"/>
            </p:cNvSpPr>
            <p:nvPr/>
          </p:nvSpPr>
          <p:spPr bwMode="auto">
            <a:xfrm>
              <a:off x="3610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hlink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C</a:t>
              </a:r>
            </a:p>
          </p:txBody>
        </p:sp>
        <p:sp>
          <p:nvSpPr>
            <p:cNvPr id="6900741" name="AutoShape 5"/>
            <p:cNvSpPr>
              <a:spLocks noChangeArrowheads="1"/>
            </p:cNvSpPr>
            <p:nvPr/>
          </p:nvSpPr>
          <p:spPr bwMode="auto">
            <a:xfrm>
              <a:off x="3367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tx2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B</a:t>
              </a:r>
            </a:p>
          </p:txBody>
        </p:sp>
        <p:sp>
          <p:nvSpPr>
            <p:cNvPr id="6900742" name="AutoShape 6"/>
            <p:cNvSpPr>
              <a:spLocks noChangeArrowheads="1"/>
            </p:cNvSpPr>
            <p:nvPr/>
          </p:nvSpPr>
          <p:spPr bwMode="auto">
            <a:xfrm>
              <a:off x="3126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bg1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48238" y="3249613"/>
            <a:ext cx="1138237" cy="385762"/>
            <a:chOff x="3126" y="749"/>
            <a:chExt cx="717" cy="243"/>
          </a:xfrm>
        </p:grpSpPr>
        <p:sp>
          <p:nvSpPr>
            <p:cNvPr id="6900744" name="AutoShape 8"/>
            <p:cNvSpPr>
              <a:spLocks noChangeArrowheads="1"/>
            </p:cNvSpPr>
            <p:nvPr/>
          </p:nvSpPr>
          <p:spPr bwMode="auto">
            <a:xfrm>
              <a:off x="3610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hlink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C</a:t>
              </a:r>
            </a:p>
          </p:txBody>
        </p:sp>
        <p:sp>
          <p:nvSpPr>
            <p:cNvPr id="6900745" name="AutoShape 9"/>
            <p:cNvSpPr>
              <a:spLocks noChangeArrowheads="1"/>
            </p:cNvSpPr>
            <p:nvPr/>
          </p:nvSpPr>
          <p:spPr bwMode="auto">
            <a:xfrm>
              <a:off x="3367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tx2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B</a:t>
              </a:r>
            </a:p>
          </p:txBody>
        </p:sp>
        <p:sp>
          <p:nvSpPr>
            <p:cNvPr id="6900746" name="AutoShape 10"/>
            <p:cNvSpPr>
              <a:spLocks noChangeArrowheads="1"/>
            </p:cNvSpPr>
            <p:nvPr/>
          </p:nvSpPr>
          <p:spPr bwMode="auto">
            <a:xfrm>
              <a:off x="3126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bg1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A</a:t>
              </a:r>
            </a:p>
          </p:txBody>
        </p:sp>
      </p:grpSp>
      <p:sp>
        <p:nvSpPr>
          <p:cNvPr id="6900747" name="AutoShape 11"/>
          <p:cNvSpPr>
            <a:spLocks noChangeArrowheads="1"/>
          </p:cNvSpPr>
          <p:nvPr/>
        </p:nvSpPr>
        <p:spPr bwMode="auto">
          <a:xfrm>
            <a:off x="381000" y="4349750"/>
            <a:ext cx="8067675" cy="1085850"/>
          </a:xfrm>
          <a:prstGeom prst="roundRect">
            <a:avLst>
              <a:gd name="adj" fmla="val 10171"/>
            </a:avLst>
          </a:prstGeom>
          <a:solidFill>
            <a:srgbClr val="FF5050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b"/>
          <a:lstStyle/>
          <a:p>
            <a:pPr algn="ctr"/>
            <a:endParaRPr lang="fr-FR" b="1"/>
          </a:p>
        </p:txBody>
      </p:sp>
      <p:cxnSp>
        <p:nvCxnSpPr>
          <p:cNvPr id="6900748" name="AutoShape 12"/>
          <p:cNvCxnSpPr>
            <a:cxnSpLocks noChangeShapeType="1"/>
            <a:stCxn id="6900755" idx="3"/>
          </p:cNvCxnSpPr>
          <p:nvPr/>
        </p:nvCxnSpPr>
        <p:spPr bwMode="auto">
          <a:xfrm>
            <a:off x="2767013" y="2992438"/>
            <a:ext cx="2189162" cy="0"/>
          </a:xfrm>
          <a:prstGeom prst="straightConnector1">
            <a:avLst/>
          </a:prstGeom>
          <a:noFill/>
          <a:ln w="57150">
            <a:solidFill>
              <a:srgbClr val="DDDDDD"/>
            </a:solidFill>
            <a:round/>
            <a:headEnd/>
            <a:tailEnd type="triangle" w="med" len="med"/>
          </a:ln>
          <a:effectLst/>
        </p:spPr>
      </p:cxnSp>
      <p:sp>
        <p:nvSpPr>
          <p:cNvPr id="6900749" name="AutoShape 13"/>
          <p:cNvSpPr>
            <a:spLocks noChangeArrowheads="1"/>
          </p:cNvSpPr>
          <p:nvPr/>
        </p:nvSpPr>
        <p:spPr bwMode="auto">
          <a:xfrm>
            <a:off x="468313" y="2047875"/>
            <a:ext cx="1522412" cy="1889125"/>
          </a:xfrm>
          <a:prstGeom prst="roundRect">
            <a:avLst>
              <a:gd name="adj" fmla="val 10171"/>
            </a:avLst>
          </a:prstGeom>
          <a:solidFill>
            <a:schemeClr val="folHlink">
              <a:alpha val="6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r>
              <a:rPr lang="fr-FR"/>
              <a:t>Client</a:t>
            </a:r>
          </a:p>
        </p:txBody>
      </p:sp>
      <p:pic>
        <p:nvPicPr>
          <p:cNvPr id="6900750" name="Picture 14" descr="PC Running XML Web Service 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2495550"/>
            <a:ext cx="1001712" cy="992188"/>
          </a:xfrm>
          <a:prstGeom prst="rect">
            <a:avLst/>
          </a:prstGeom>
          <a:noFill/>
        </p:spPr>
      </p:pic>
      <p:pic>
        <p:nvPicPr>
          <p:cNvPr id="6900751" name="Picture 15" descr="Server and XML Web Service 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1738" y="2484438"/>
            <a:ext cx="668337" cy="1014412"/>
          </a:xfrm>
          <a:prstGeom prst="rect">
            <a:avLst/>
          </a:prstGeom>
          <a:noFill/>
        </p:spPr>
      </p:pic>
      <p:pic>
        <p:nvPicPr>
          <p:cNvPr id="6900752" name="Picture 16" descr="Folders s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2649538"/>
            <a:ext cx="879475" cy="684212"/>
          </a:xfrm>
          <a:prstGeom prst="rect">
            <a:avLst/>
          </a:prstGeom>
          <a:noFill/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16075" y="2798763"/>
            <a:ext cx="1150938" cy="385762"/>
            <a:chOff x="1018" y="1763"/>
            <a:chExt cx="725" cy="243"/>
          </a:xfrm>
        </p:grpSpPr>
        <p:sp>
          <p:nvSpPr>
            <p:cNvPr id="6900755" name="AutoShape 19"/>
            <p:cNvSpPr>
              <a:spLocks noChangeArrowheads="1"/>
            </p:cNvSpPr>
            <p:nvPr/>
          </p:nvSpPr>
          <p:spPr bwMode="auto">
            <a:xfrm>
              <a:off x="1497" y="1763"/>
              <a:ext cx="246" cy="243"/>
            </a:xfrm>
            <a:prstGeom prst="roundRect">
              <a:avLst>
                <a:gd name="adj" fmla="val 10171"/>
              </a:avLst>
            </a:prstGeom>
            <a:solidFill>
              <a:schemeClr val="bg1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6900756" name="AutoShape 20"/>
            <p:cNvSpPr>
              <a:spLocks noChangeArrowheads="1"/>
            </p:cNvSpPr>
            <p:nvPr/>
          </p:nvSpPr>
          <p:spPr bwMode="auto">
            <a:xfrm>
              <a:off x="1259" y="1763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tx2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B</a:t>
              </a:r>
            </a:p>
          </p:txBody>
        </p:sp>
        <p:sp>
          <p:nvSpPr>
            <p:cNvPr id="6900757" name="AutoShape 21"/>
            <p:cNvSpPr>
              <a:spLocks noChangeArrowheads="1"/>
            </p:cNvSpPr>
            <p:nvPr/>
          </p:nvSpPr>
          <p:spPr bwMode="auto">
            <a:xfrm>
              <a:off x="1018" y="1763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hlink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C</a:t>
              </a:r>
            </a:p>
          </p:txBody>
        </p:sp>
      </p:grpSp>
      <p:sp>
        <p:nvSpPr>
          <p:cNvPr id="6900758" name="AutoShape 22"/>
          <p:cNvSpPr>
            <a:spLocks noChangeArrowheads="1"/>
          </p:cNvSpPr>
          <p:nvPr/>
        </p:nvSpPr>
        <p:spPr bwMode="auto">
          <a:xfrm>
            <a:off x="468313" y="4452938"/>
            <a:ext cx="2449512" cy="887412"/>
          </a:xfrm>
          <a:prstGeom prst="roundRect">
            <a:avLst>
              <a:gd name="adj" fmla="val 10171"/>
            </a:avLst>
          </a:prstGeom>
          <a:solidFill>
            <a:schemeClr val="bg1">
              <a:alpha val="6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b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Address</a:t>
            </a:r>
            <a:endParaRPr lang="fr-FR" sz="1000" b="1" dirty="0">
              <a:solidFill>
                <a:schemeClr val="bg1"/>
              </a:solidFill>
            </a:endParaRPr>
          </a:p>
          <a:p>
            <a:pPr algn="ctr"/>
            <a:endParaRPr lang="fr-FR" sz="1000" b="1" dirty="0">
              <a:solidFill>
                <a:schemeClr val="bg1"/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where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900759" name="AutoShape 23"/>
          <p:cNvSpPr>
            <a:spLocks noChangeArrowheads="1"/>
          </p:cNvSpPr>
          <p:nvPr/>
        </p:nvSpPr>
        <p:spPr bwMode="auto">
          <a:xfrm>
            <a:off x="5932488" y="4452938"/>
            <a:ext cx="2449512" cy="887412"/>
          </a:xfrm>
          <a:prstGeom prst="roundRect">
            <a:avLst>
              <a:gd name="adj" fmla="val 10171"/>
            </a:avLst>
          </a:prstGeom>
          <a:solidFill>
            <a:schemeClr val="hlink">
              <a:alpha val="6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b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Contract</a:t>
            </a:r>
            <a:endParaRPr lang="fr-FR" sz="1000" b="1" dirty="0">
              <a:solidFill>
                <a:schemeClr val="bg1"/>
              </a:solidFill>
            </a:endParaRPr>
          </a:p>
          <a:p>
            <a:pPr algn="ctr"/>
            <a:endParaRPr lang="fr-FR" sz="1000" b="1" dirty="0">
              <a:solidFill>
                <a:schemeClr val="bg1"/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What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900760" name="AutoShape 24"/>
          <p:cNvSpPr>
            <a:spLocks noChangeArrowheads="1"/>
          </p:cNvSpPr>
          <p:nvPr/>
        </p:nvSpPr>
        <p:spPr bwMode="auto">
          <a:xfrm>
            <a:off x="3200400" y="4452938"/>
            <a:ext cx="2449513" cy="887412"/>
          </a:xfrm>
          <a:prstGeom prst="roundRect">
            <a:avLst>
              <a:gd name="adj" fmla="val 10171"/>
            </a:avLst>
          </a:prstGeom>
          <a:solidFill>
            <a:schemeClr val="tx2">
              <a:alpha val="6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b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« </a:t>
            </a:r>
            <a:r>
              <a:rPr lang="fr-FR" sz="2400" b="1" dirty="0" err="1">
                <a:solidFill>
                  <a:schemeClr val="bg1"/>
                </a:solidFill>
              </a:rPr>
              <a:t>Binding</a:t>
            </a:r>
            <a:r>
              <a:rPr lang="fr-FR" sz="2400" b="1" dirty="0">
                <a:solidFill>
                  <a:schemeClr val="bg1"/>
                </a:solidFill>
              </a:rPr>
              <a:t> »</a:t>
            </a:r>
            <a:endParaRPr lang="fr-FR" sz="1000" b="1" dirty="0">
              <a:solidFill>
                <a:schemeClr val="bg1"/>
              </a:solidFill>
            </a:endParaRPr>
          </a:p>
          <a:p>
            <a:pPr algn="ctr"/>
            <a:endParaRPr lang="fr-FR" sz="1000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How?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948238" y="2346325"/>
            <a:ext cx="1138237" cy="385763"/>
            <a:chOff x="3126" y="749"/>
            <a:chExt cx="717" cy="243"/>
          </a:xfrm>
        </p:grpSpPr>
        <p:sp>
          <p:nvSpPr>
            <p:cNvPr id="6900763" name="AutoShape 27"/>
            <p:cNvSpPr>
              <a:spLocks noChangeArrowheads="1"/>
            </p:cNvSpPr>
            <p:nvPr/>
          </p:nvSpPr>
          <p:spPr bwMode="auto">
            <a:xfrm>
              <a:off x="3610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hlink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C</a:t>
              </a:r>
            </a:p>
          </p:txBody>
        </p:sp>
        <p:sp>
          <p:nvSpPr>
            <p:cNvPr id="6900764" name="AutoShape 28"/>
            <p:cNvSpPr>
              <a:spLocks noChangeArrowheads="1"/>
            </p:cNvSpPr>
            <p:nvPr/>
          </p:nvSpPr>
          <p:spPr bwMode="auto">
            <a:xfrm>
              <a:off x="3367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tx2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/>
                <a:t>B</a:t>
              </a:r>
            </a:p>
          </p:txBody>
        </p:sp>
        <p:sp>
          <p:nvSpPr>
            <p:cNvPr id="6900765" name="AutoShape 29"/>
            <p:cNvSpPr>
              <a:spLocks noChangeArrowheads="1"/>
            </p:cNvSpPr>
            <p:nvPr/>
          </p:nvSpPr>
          <p:spPr bwMode="auto">
            <a:xfrm>
              <a:off x="3126" y="749"/>
              <a:ext cx="233" cy="243"/>
            </a:xfrm>
            <a:prstGeom prst="roundRect">
              <a:avLst>
                <a:gd name="adj" fmla="val 10171"/>
              </a:avLst>
            </a:prstGeom>
            <a:solidFill>
              <a:schemeClr val="bg1">
                <a:alpha val="6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A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77813"/>
            <a:ext cx="8229600" cy="1143000"/>
          </a:xfrm>
        </p:spPr>
        <p:txBody>
          <a:bodyPr/>
          <a:lstStyle/>
          <a:p>
            <a:r>
              <a:rPr lang="en-US" dirty="0" smtClean="0"/>
              <a:t>Behaviors: Throttling in WCF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869443" name="Rectangle 3"/>
          <p:cNvSpPr>
            <a:spLocks noChangeArrowheads="1"/>
          </p:cNvSpPr>
          <p:nvPr/>
        </p:nvSpPr>
        <p:spPr bwMode="auto">
          <a:xfrm>
            <a:off x="482600" y="1752600"/>
            <a:ext cx="8196263" cy="3733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&lt;?xml version=“1.0” encoding=“UTF-8” ?&gt;</a:t>
            </a:r>
            <a:b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&lt;configuration&gt;</a:t>
            </a:r>
            <a:b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&lt;system.serviceModel&gt;</a:t>
            </a:r>
            <a:b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&lt;behaviors&gt;</a:t>
            </a:r>
            <a:b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  &lt;behavior configurationName=“NormalLoad”</a:t>
            </a:r>
            <a:b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    &lt;throttling maxConcurrentCalls="10"</a:t>
            </a:r>
          </a:p>
          <a:p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                maxConnections="3"</a:t>
            </a:r>
          </a:p>
          <a:p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                maxInstances=“3"</a:t>
            </a:r>
          </a:p>
          <a:p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                maxPendingOperations=“100" /&gt;</a:t>
            </a:r>
          </a:p>
          <a:p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  &lt;/behavior&gt;</a:t>
            </a:r>
            <a:b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  &lt;/behaviors&gt;</a:t>
            </a:r>
            <a:br>
              <a:rPr lang="en-US" b="1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  &lt;/system.serviceModel&gt;</a:t>
            </a:r>
            <a:b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</a:br>
            <a:r>
              <a:rPr lang="en-US">
                <a:solidFill>
                  <a:schemeClr val="bg2"/>
                </a:solidFill>
                <a:latin typeface="Lucida Console" pitchFamily="49" charset="0"/>
                <a:cs typeface="Arial" charset="0"/>
              </a:rPr>
              <a:t>&lt;/configuration      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52413"/>
            <a:ext cx="8229600" cy="1143000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behaviors</a:t>
            </a:r>
            <a:r>
              <a:rPr lang="fr-FR" dirty="0" smtClean="0"/>
              <a:t> to Host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har char="•"/>
            </a:pPr>
            <a:r>
              <a:rPr lang="en-US" dirty="0" smtClean="0"/>
              <a:t>A behavior is just a local implementation detail</a:t>
            </a:r>
          </a:p>
          <a:p>
            <a:pPr>
              <a:buChar char="•"/>
            </a:pPr>
            <a:r>
              <a:rPr lang="en-US" dirty="0" smtClean="0"/>
              <a:t>We need a « behavior aware » environment</a:t>
            </a:r>
          </a:p>
          <a:p>
            <a:pPr marL="742950" lvl="2" indent="-342900">
              <a:buChar char="•"/>
            </a:pPr>
            <a:r>
              <a:rPr lang="en-US" sz="2000" dirty="0" smtClean="0">
                <a:ea typeface="+mn-ea"/>
                <a:cs typeface="+mn-cs"/>
              </a:rPr>
              <a:t>Transaction context</a:t>
            </a:r>
          </a:p>
          <a:p>
            <a:pPr marL="742950" lvl="2" indent="-342900">
              <a:buChar char="•"/>
            </a:pPr>
            <a:r>
              <a:rPr lang="en-US" sz="2000" dirty="0" smtClean="0">
                <a:ea typeface="+mn-ea"/>
                <a:cs typeface="+mn-cs"/>
              </a:rPr>
              <a:t>Identity flow</a:t>
            </a:r>
          </a:p>
          <a:p>
            <a:pPr marL="742950" lvl="2" indent="-342900">
              <a:buChar char="•"/>
            </a:pPr>
            <a:r>
              <a:rPr lang="en-US" sz="2000" dirty="0" smtClean="0">
                <a:ea typeface="+mn-ea"/>
                <a:cs typeface="+mn-cs"/>
              </a:rPr>
              <a:t>Correlation between messages</a:t>
            </a:r>
          </a:p>
          <a:p>
            <a:pPr marL="742950" lvl="2" indent="-342900">
              <a:buChar char="•"/>
            </a:pPr>
            <a:r>
              <a:rPr lang="en-US" sz="2000" dirty="0" smtClean="0">
                <a:ea typeface="+mn-ea"/>
                <a:cs typeface="+mn-cs"/>
              </a:rPr>
              <a:t>Queuing, error handling, resource allocation, etc.</a:t>
            </a:r>
          </a:p>
          <a:p>
            <a:pPr marL="742950" lvl="2" indent="-342900">
              <a:buChar char="•"/>
            </a:pPr>
            <a:r>
              <a:rPr lang="en-US" sz="2000" dirty="0" smtClean="0">
                <a:ea typeface="+mn-ea"/>
                <a:cs typeface="+mn-cs"/>
              </a:rPr>
              <a:t>Monitoring &amp; standardized administration</a:t>
            </a:r>
          </a:p>
          <a:p>
            <a:pPr marL="742950" lvl="2" indent="-342900">
              <a:buChar char="•"/>
            </a:pPr>
            <a:r>
              <a:rPr lang="en-US" sz="2000" dirty="0" smtClean="0">
                <a:ea typeface="+mn-ea"/>
                <a:cs typeface="+mn-cs"/>
              </a:rPr>
              <a:t>Long running processes</a:t>
            </a:r>
            <a:endParaRPr lang="en-US" sz="2000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65113"/>
            <a:ext cx="8229600" cy="1143000"/>
          </a:xfrm>
        </p:spPr>
        <p:txBody>
          <a:bodyPr/>
          <a:lstStyle/>
          <a:p>
            <a:r>
              <a:rPr lang="fr-FR" dirty="0" err="1" smtClean="0"/>
              <a:t>Introducing</a:t>
            </a:r>
            <a:r>
              <a:rPr lang="fr-FR" dirty="0" smtClean="0"/>
              <a:t> Dublin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building blocks are already there</a:t>
            </a: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IIS and WPAS provide the hosting platform</a:t>
            </a: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SQL Express can store running instances of workflows</a:t>
            </a:r>
          </a:p>
          <a:p>
            <a:pPr>
              <a:buFontTx/>
              <a:buChar char="•"/>
            </a:pPr>
            <a:r>
              <a:rPr lang="en-US" dirty="0" smtClean="0"/>
              <a:t>The administration tooling has simple requirements :</a:t>
            </a: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Integration with MMC</a:t>
            </a:r>
          </a:p>
          <a:p>
            <a:pPr lvl="1" indent="-342900">
              <a:buFontTx/>
              <a:buChar char="•"/>
            </a:pPr>
            <a:r>
              <a:rPr lang="en-US" sz="2400" dirty="0" err="1" smtClean="0">
                <a:ea typeface="+mn-ea"/>
                <a:cs typeface="+mn-cs"/>
              </a:rPr>
              <a:t>Powershell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commandlets</a:t>
            </a:r>
            <a:endParaRPr lang="en-US" sz="2400" dirty="0" smtClean="0">
              <a:ea typeface="+mn-ea"/>
              <a:cs typeface="+mn-cs"/>
            </a:endParaRP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Web services interface</a:t>
            </a: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Monitoring abilities (performance/health/error)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Dublin is the name for those capabilities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49250"/>
            <a:ext cx="80486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goals for Dublin</a:t>
            </a:r>
            <a:br>
              <a:rPr lang="en-US" dirty="0" smtClean="0"/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458200" cy="50673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“I want to get my WF and WCF services </a:t>
            </a:r>
            <a:r>
              <a:rPr lang="en-US" b="1" dirty="0" smtClean="0">
                <a:solidFill>
                  <a:schemeClr val="accent3"/>
                </a:solidFill>
              </a:rPr>
              <a:t>up and running</a:t>
            </a:r>
            <a:r>
              <a:rPr lang="en-US" dirty="0" smtClean="0"/>
              <a:t> easily - Why doesn’t it just work?”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</a:pPr>
            <a:endParaRPr lang="en-US" dirty="0" smtClean="0"/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“I want to easily </a:t>
            </a:r>
            <a:r>
              <a:rPr lang="en-US" b="1" dirty="0" smtClean="0">
                <a:solidFill>
                  <a:schemeClr val="accent3"/>
                </a:solidFill>
              </a:rPr>
              <a:t>monitor and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control</a:t>
            </a:r>
            <a:r>
              <a:rPr lang="en-US" b="1" dirty="0" smtClean="0">
                <a:solidFill>
                  <a:srgbClr val="F6AE1E"/>
                </a:solidFill>
              </a:rPr>
              <a:t> </a:t>
            </a:r>
            <a:r>
              <a:rPr lang="en-US" dirty="0" smtClean="0">
                <a:solidFill>
                  <a:srgbClr val="F6AE1E"/>
                </a:solidFill>
              </a:rPr>
              <a:t> </a:t>
            </a:r>
            <a:r>
              <a:rPr lang="en-US" dirty="0" smtClean="0"/>
              <a:t>running WF and WCF services.”</a:t>
            </a:r>
          </a:p>
          <a:p>
            <a:pPr marL="457200" indent="-457200">
              <a:spcAft>
                <a:spcPts val="600"/>
              </a:spcAft>
            </a:pPr>
            <a:endParaRPr lang="en-US" dirty="0" smtClean="0"/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“I really want better </a:t>
            </a:r>
            <a:r>
              <a:rPr lang="en-US" b="1" dirty="0" smtClean="0">
                <a:solidFill>
                  <a:schemeClr val="accent3"/>
                </a:solidFill>
              </a:rPr>
              <a:t>tooling and scripting</a:t>
            </a:r>
            <a:r>
              <a:rPr lang="en-US" dirty="0" smtClean="0"/>
              <a:t>.”</a:t>
            </a:r>
          </a:p>
          <a:p>
            <a:pPr marL="457200" indent="-457200">
              <a:spcAft>
                <a:spcPts val="600"/>
              </a:spcAft>
            </a:pPr>
            <a:endParaRPr lang="en-US" dirty="0" smtClean="0"/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“I want </a:t>
            </a:r>
            <a:r>
              <a:rPr lang="en-US" b="1" dirty="0" smtClean="0">
                <a:solidFill>
                  <a:schemeClr val="accent3"/>
                </a:solidFill>
              </a:rPr>
              <a:t>built-in extensions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enterprise-readiness.” – RSP:  </a:t>
            </a:r>
            <a:br>
              <a:rPr lang="en-US" dirty="0" smtClean="0"/>
            </a:br>
            <a:r>
              <a:rPr lang="en-US" dirty="0" smtClean="0"/>
              <a:t>Reliability, Scalability,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49250"/>
            <a:ext cx="8388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Windows Application Server Extensions</a:t>
            </a:r>
            <a:br>
              <a:rPr lang="en-US" dirty="0" smtClean="0"/>
            </a:b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(Code name “Dublin”)</a:t>
            </a:r>
            <a:b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</a:br>
            <a:endParaRPr lang="en-US" sz="3100" kern="1200" spc="-150" dirty="0">
              <a:ln w="3175">
                <a:noFill/>
              </a:ln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100" y="2324100"/>
            <a:ext cx="4495800" cy="4648200"/>
          </a:xfrm>
        </p:spPr>
        <p:txBody>
          <a:bodyPr>
            <a:normAutofit/>
          </a:bodyPr>
          <a:lstStyle/>
          <a:p>
            <a:pPr marL="398463" indent="-398463"/>
            <a:r>
              <a:rPr lang="en-US" dirty="0" smtClean="0"/>
              <a:t>Evolution of WPAS/IIS and Windows App Server role to </a:t>
            </a:r>
            <a:br>
              <a:rPr lang="en-US" dirty="0" smtClean="0"/>
            </a:br>
            <a:r>
              <a:rPr lang="en-US" dirty="0" smtClean="0"/>
              <a:t>run and manage WF and WCF services</a:t>
            </a:r>
          </a:p>
          <a:p>
            <a:pPr marL="398463" indent="-398463"/>
            <a:r>
              <a:rPr lang="en-US" dirty="0" smtClean="0"/>
              <a:t>Initial release is </a:t>
            </a:r>
            <a:br>
              <a:rPr lang="en-US" dirty="0" smtClean="0"/>
            </a:br>
            <a:r>
              <a:rPr lang="en-US" dirty="0" smtClean="0"/>
              <a:t>a web download</a:t>
            </a:r>
          </a:p>
          <a:p>
            <a:pPr marL="398463" indent="-398463"/>
            <a:r>
              <a:rPr lang="en-US" dirty="0" smtClean="0"/>
              <a:t>Ships soon after VS10</a:t>
            </a:r>
          </a:p>
        </p:txBody>
      </p:sp>
      <p:sp>
        <p:nvSpPr>
          <p:cNvPr id="12" name="Rounded Rectangle 3"/>
          <p:cNvSpPr/>
          <p:nvPr/>
        </p:nvSpPr>
        <p:spPr>
          <a:xfrm>
            <a:off x="533400" y="3124200"/>
            <a:ext cx="2819400" cy="2590800"/>
          </a:xfrm>
          <a:prstGeom prst="roundRect">
            <a:avLst>
              <a:gd name="adj" fmla="val 5623"/>
            </a:avLst>
          </a:prstGeom>
          <a:gradFill rotWithShape="1">
            <a:gsLst>
              <a:gs pos="0">
                <a:srgbClr val="FFD72F">
                  <a:shade val="47500"/>
                  <a:satMod val="137000"/>
                </a:srgbClr>
              </a:gs>
              <a:gs pos="55000">
                <a:srgbClr val="FFD72F">
                  <a:shade val="69000"/>
                  <a:satMod val="137000"/>
                </a:srgbClr>
              </a:gs>
              <a:gs pos="100000">
                <a:srgbClr val="FFD72F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FFD72F">
                <a:shade val="95000"/>
                <a:satMod val="105000"/>
              </a:srgbClr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Windows Server</a:t>
            </a:r>
          </a:p>
        </p:txBody>
      </p:sp>
      <p:sp>
        <p:nvSpPr>
          <p:cNvPr id="13" name="Rounded Rectangle 4"/>
          <p:cNvSpPr/>
          <p:nvPr/>
        </p:nvSpPr>
        <p:spPr>
          <a:xfrm>
            <a:off x="685800" y="4648200"/>
            <a:ext cx="2514600" cy="304800"/>
          </a:xfrm>
          <a:prstGeom prst="roundRect">
            <a:avLst/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.NET Framework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685800" y="3200400"/>
            <a:ext cx="2514600" cy="1371600"/>
          </a:xfrm>
          <a:prstGeom prst="roundRect">
            <a:avLst>
              <a:gd name="adj" fmla="val 9290"/>
            </a:avLst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“Dublin”</a:t>
            </a:r>
          </a:p>
        </p:txBody>
      </p:sp>
      <p:sp>
        <p:nvSpPr>
          <p:cNvPr id="15" name="Rounded Rectangle 6"/>
          <p:cNvSpPr/>
          <p:nvPr/>
        </p:nvSpPr>
        <p:spPr>
          <a:xfrm>
            <a:off x="533400" y="2286000"/>
            <a:ext cx="2794000" cy="762000"/>
          </a:xfrm>
          <a:prstGeom prst="roundRect">
            <a:avLst/>
          </a:prstGeom>
          <a:gradFill rotWithShape="1">
            <a:gsLst>
              <a:gs pos="0">
                <a:srgbClr val="B45082">
                  <a:shade val="47500"/>
                  <a:satMod val="137000"/>
                </a:srgbClr>
              </a:gs>
              <a:gs pos="55000">
                <a:srgbClr val="B45082">
                  <a:shade val="69000"/>
                  <a:satMod val="137000"/>
                </a:srgbClr>
              </a:gs>
              <a:gs pos="100000">
                <a:srgbClr val="B45082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B4508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 Studio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838200" y="3733800"/>
            <a:ext cx="2209800" cy="4572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 and WCF services</a:t>
            </a:r>
          </a:p>
        </p:txBody>
      </p:sp>
      <p:sp>
        <p:nvSpPr>
          <p:cNvPr id="17" name="Rounded Rectangle 10"/>
          <p:cNvSpPr/>
          <p:nvPr/>
        </p:nvSpPr>
        <p:spPr>
          <a:xfrm>
            <a:off x="762000" y="3276600"/>
            <a:ext cx="2362200" cy="3048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Administration Tools</a:t>
            </a:r>
          </a:p>
        </p:txBody>
      </p:sp>
      <p:sp>
        <p:nvSpPr>
          <p:cNvPr id="18" name="Rounded Rectangle 11"/>
          <p:cNvSpPr/>
          <p:nvPr/>
        </p:nvSpPr>
        <p:spPr>
          <a:xfrm rot="5400000">
            <a:off x="2057400" y="3657600"/>
            <a:ext cx="3429000" cy="685800"/>
          </a:xfrm>
          <a:prstGeom prst="roundRect">
            <a:avLst/>
          </a:prstGeom>
          <a:gradFill rotWithShape="1">
            <a:gsLst>
              <a:gs pos="0">
                <a:srgbClr val="B45082">
                  <a:shade val="47500"/>
                  <a:satMod val="137000"/>
                </a:srgbClr>
              </a:gs>
              <a:gs pos="55000">
                <a:srgbClr val="B45082">
                  <a:shade val="69000"/>
                  <a:satMod val="137000"/>
                </a:srgbClr>
              </a:gs>
              <a:gs pos="100000">
                <a:srgbClr val="B45082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B4508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685800" y="5029200"/>
            <a:ext cx="2514600" cy="304800"/>
          </a:xfrm>
          <a:prstGeom prst="roundRect">
            <a:avLst/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IIS/WAS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49250"/>
            <a:ext cx="8388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 #1</a:t>
            </a:r>
            <a:br>
              <a:rPr lang="en-US" dirty="0" smtClean="0"/>
            </a:b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The Dublin Pizza App</a:t>
            </a:r>
            <a:b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</a:br>
            <a:endParaRPr lang="en-US" sz="3100" kern="1200" spc="-150" dirty="0">
              <a:ln w="3175">
                <a:noFill/>
              </a:ln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425450" y="1549400"/>
            <a:ext cx="8375650" cy="4962525"/>
          </a:xfrm>
          <a:prstGeom prst="roundRect">
            <a:avLst/>
          </a:prstGeom>
          <a:solidFill>
            <a:srgbClr val="FFFFFF">
              <a:lumMod val="85000"/>
            </a:srgbClr>
          </a:soli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533400" y="2540000"/>
            <a:ext cx="2120900" cy="2921000"/>
            <a:chOff x="1574800" y="2070100"/>
            <a:chExt cx="2120900" cy="2921000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adFill rotWithShape="1">
              <a:gsLst>
                <a:gs pos="0">
                  <a:srgbClr val="1F6691">
                    <a:shade val="47500"/>
                    <a:satMod val="137000"/>
                  </a:srgbClr>
                </a:gs>
                <a:gs pos="55000">
                  <a:srgbClr val="1F6691">
                    <a:shade val="69000"/>
                    <a:satMod val="137000"/>
                  </a:srgbClr>
                </a:gs>
                <a:gs pos="100000">
                  <a:srgbClr val="1F6691">
                    <a:shade val="98000"/>
                    <a:satMod val="137000"/>
                  </a:srgbClr>
                </a:gs>
              </a:gsLst>
              <a:lin ang="16200000" scaled="0"/>
            </a:gradFill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917700" y="3187700"/>
              <a:ext cx="158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Order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 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Form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581400" y="2547938"/>
            <a:ext cx="2120900" cy="2921000"/>
            <a:chOff x="1574800" y="2070100"/>
            <a:chExt cx="2120900" cy="2921000"/>
          </a:xfrm>
          <a:solidFill>
            <a:srgbClr val="FFD72F"/>
          </a:solidFill>
        </p:grpSpPr>
        <p:sp>
          <p:nvSpPr>
            <p:cNvPr id="45" name="Rectangle à coins arrondis 44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917700" y="3187700"/>
              <a:ext cx="15875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Order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  Service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565900" y="2535238"/>
            <a:ext cx="2120900" cy="2921000"/>
            <a:chOff x="1574800" y="2070100"/>
            <a:chExt cx="2120900" cy="2921000"/>
          </a:xfrm>
          <a:solidFill>
            <a:srgbClr val="FFD72F"/>
          </a:solidFill>
        </p:grpSpPr>
        <p:sp>
          <p:nvSpPr>
            <p:cNvPr id="48" name="Rectangle à coins arrondis 47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917700" y="3187700"/>
              <a:ext cx="15875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Credit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Card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  Service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2641600" y="2755900"/>
            <a:ext cx="1092200" cy="496888"/>
            <a:chOff x="2616200" y="2286000"/>
            <a:chExt cx="1092200" cy="496888"/>
          </a:xfrm>
        </p:grpSpPr>
        <p:cxnSp>
          <p:nvCxnSpPr>
            <p:cNvPr id="51" name="Connecteur droit avec flèche 50"/>
            <p:cNvCxnSpPr/>
            <p:nvPr/>
          </p:nvCxnSpPr>
          <p:spPr>
            <a:xfrm>
              <a:off x="2667000" y="2781300"/>
              <a:ext cx="901700" cy="1588"/>
            </a:xfrm>
            <a:prstGeom prst="straightConnector1">
              <a:avLst/>
            </a:prstGeom>
            <a:noFill/>
            <a:ln w="19050" cap="rnd" cmpd="sng" algn="ctr">
              <a:solidFill>
                <a:srgbClr val="5BB5F3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2" name="ZoneTexte 51"/>
            <p:cNvSpPr txBox="1"/>
            <p:nvPr/>
          </p:nvSpPr>
          <p:spPr>
            <a:xfrm>
              <a:off x="2616200" y="2286000"/>
              <a:ext cx="109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1.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Submit</a:t>
              </a:r>
              <a:endPara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 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Order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667000" y="4140200"/>
            <a:ext cx="1333500" cy="496888"/>
            <a:chOff x="2661316" y="2286000"/>
            <a:chExt cx="1092200" cy="496888"/>
          </a:xfrm>
        </p:grpSpPr>
        <p:cxnSp>
          <p:nvCxnSpPr>
            <p:cNvPr id="54" name="Connecteur droit avec flèche 53"/>
            <p:cNvCxnSpPr/>
            <p:nvPr/>
          </p:nvCxnSpPr>
          <p:spPr>
            <a:xfrm>
              <a:off x="2667000" y="2781300"/>
              <a:ext cx="753654" cy="1588"/>
            </a:xfrm>
            <a:prstGeom prst="straightConnector1">
              <a:avLst/>
            </a:prstGeom>
            <a:noFill/>
            <a:ln w="19050" cap="rnd" cmpd="sng" algn="ctr">
              <a:solidFill>
                <a:srgbClr val="5BB5F3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5" name="ZoneTexte 54"/>
            <p:cNvSpPr txBox="1"/>
            <p:nvPr/>
          </p:nvSpPr>
          <p:spPr>
            <a:xfrm>
              <a:off x="2661316" y="2286000"/>
              <a:ext cx="109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2.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Confirm</a:t>
              </a:r>
              <a:endPara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 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Order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714997" y="4165600"/>
            <a:ext cx="1358902" cy="508000"/>
            <a:chOff x="2723727" y="2286000"/>
            <a:chExt cx="1113006" cy="508000"/>
          </a:xfrm>
        </p:grpSpPr>
        <p:cxnSp>
          <p:nvCxnSpPr>
            <p:cNvPr id="57" name="Connecteur droit avec flèche 56"/>
            <p:cNvCxnSpPr/>
            <p:nvPr/>
          </p:nvCxnSpPr>
          <p:spPr>
            <a:xfrm flipV="1">
              <a:off x="2723727" y="2782888"/>
              <a:ext cx="696928" cy="11112"/>
            </a:xfrm>
            <a:prstGeom prst="straightConnector1">
              <a:avLst/>
            </a:prstGeom>
            <a:noFill/>
            <a:ln w="19050" cap="rnd" cmpd="sng" algn="ctr">
              <a:solidFill>
                <a:srgbClr val="5BB5F3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8" name="ZoneTexte 57"/>
            <p:cNvSpPr txBox="1"/>
            <p:nvPr/>
          </p:nvSpPr>
          <p:spPr>
            <a:xfrm>
              <a:off x="2744533" y="2286000"/>
              <a:ext cx="109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3. Charge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 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Card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49250"/>
            <a:ext cx="8388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Windows, IIS, .NET 4.0</a:t>
            </a:r>
            <a:br>
              <a:rPr lang="en-US" dirty="0" smtClean="0"/>
            </a:b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“</a:t>
            </a:r>
            <a:r>
              <a:rPr lang="en-US" sz="3100" kern="1200" spc="-150" dirty="0" err="1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Powerfull</a:t>
            </a: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 Application Server </a:t>
            </a:r>
            <a:r>
              <a:rPr lang="en-US" sz="3100" kern="1200" spc="-150" dirty="0" err="1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Technologie</a:t>
            </a: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”</a:t>
            </a:r>
            <a:endParaRPr lang="en-US" sz="3100" kern="1200" spc="-150" dirty="0">
              <a:ln w="3175">
                <a:noFill/>
              </a:ln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33" name="Rounded Rectangle 31"/>
          <p:cNvSpPr/>
          <p:nvPr/>
        </p:nvSpPr>
        <p:spPr>
          <a:xfrm>
            <a:off x="609600" y="3124200"/>
            <a:ext cx="7772400" cy="3048000"/>
          </a:xfrm>
          <a:prstGeom prst="roundRect">
            <a:avLst>
              <a:gd name="adj" fmla="val 2970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IIS/WAS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6"/>
          <p:cNvSpPr/>
          <p:nvPr/>
        </p:nvSpPr>
        <p:spPr>
          <a:xfrm>
            <a:off x="5867400" y="1828800"/>
            <a:ext cx="2514600" cy="990600"/>
          </a:xfrm>
          <a:prstGeom prst="roundRect">
            <a:avLst>
              <a:gd name="adj" fmla="val 10953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IIS Manager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7"/>
          <p:cNvSpPr/>
          <p:nvPr/>
        </p:nvSpPr>
        <p:spPr>
          <a:xfrm>
            <a:off x="685800" y="4267200"/>
            <a:ext cx="7620000" cy="1524000"/>
          </a:xfrm>
          <a:prstGeom prst="roundRect">
            <a:avLst>
              <a:gd name="adj" fmla="val 2991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 and WCF Frameworks</a:t>
            </a:r>
          </a:p>
        </p:txBody>
      </p:sp>
      <p:sp>
        <p:nvSpPr>
          <p:cNvPr id="36" name="Rounded Rectangle 8"/>
          <p:cNvSpPr/>
          <p:nvPr/>
        </p:nvSpPr>
        <p:spPr>
          <a:xfrm>
            <a:off x="2667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Persistence</a:t>
            </a:r>
          </a:p>
        </p:txBody>
      </p:sp>
      <p:sp>
        <p:nvSpPr>
          <p:cNvPr id="37" name="Rounded Rectangle 19"/>
          <p:cNvSpPr/>
          <p:nvPr/>
        </p:nvSpPr>
        <p:spPr>
          <a:xfrm>
            <a:off x="4572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38" name="Rounded Rectangle 22"/>
          <p:cNvSpPr/>
          <p:nvPr/>
        </p:nvSpPr>
        <p:spPr>
          <a:xfrm>
            <a:off x="6477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Messaging</a:t>
            </a:r>
          </a:p>
        </p:txBody>
      </p:sp>
      <p:sp>
        <p:nvSpPr>
          <p:cNvPr id="39" name="Rounded Rectangle 25"/>
          <p:cNvSpPr/>
          <p:nvPr/>
        </p:nvSpPr>
        <p:spPr>
          <a:xfrm>
            <a:off x="762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Hosting</a:t>
            </a:r>
          </a:p>
        </p:txBody>
      </p:sp>
      <p:sp>
        <p:nvSpPr>
          <p:cNvPr id="40" name="Rounded Rectangle 33"/>
          <p:cNvSpPr/>
          <p:nvPr/>
        </p:nvSpPr>
        <p:spPr>
          <a:xfrm>
            <a:off x="3200400" y="1828800"/>
            <a:ext cx="2590800" cy="990600"/>
          </a:xfrm>
          <a:prstGeom prst="roundRect">
            <a:avLst>
              <a:gd name="adj" fmla="val 10953"/>
            </a:avLst>
          </a:prstGeom>
          <a:gradFill rotWithShape="1">
            <a:gsLst>
              <a:gs pos="0">
                <a:srgbClr val="B45082">
                  <a:shade val="47500"/>
                  <a:satMod val="137000"/>
                </a:srgbClr>
              </a:gs>
              <a:gs pos="55000">
                <a:srgbClr val="B45082">
                  <a:shade val="69000"/>
                  <a:satMod val="137000"/>
                </a:srgbClr>
              </a:gs>
              <a:gs pos="100000">
                <a:srgbClr val="B45082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B4508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 Studio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34"/>
          <p:cNvSpPr/>
          <p:nvPr/>
        </p:nvSpPr>
        <p:spPr>
          <a:xfrm>
            <a:off x="3276600" y="2209800"/>
            <a:ext cx="2438400" cy="533400"/>
          </a:xfrm>
          <a:prstGeom prst="roundRect">
            <a:avLst/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 and WCF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Templates</a:t>
            </a:r>
          </a:p>
        </p:txBody>
      </p:sp>
      <p:sp>
        <p:nvSpPr>
          <p:cNvPr id="42" name="Rounded Rectangle 39"/>
          <p:cNvSpPr/>
          <p:nvPr/>
        </p:nvSpPr>
        <p:spPr>
          <a:xfrm>
            <a:off x="609600" y="6248400"/>
            <a:ext cx="7772400" cy="381000"/>
          </a:xfrm>
          <a:prstGeom prst="roundRect">
            <a:avLst>
              <a:gd name="adj" fmla="val 10417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Windows Application Server Role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553200" y="1371600"/>
            <a:ext cx="2133600" cy="228600"/>
          </a:xfrm>
          <a:prstGeom prst="rect">
            <a:avLst/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Windows/IIS/.NET 4.0</a:t>
            </a:r>
          </a:p>
        </p:txBody>
      </p:sp>
      <p:sp>
        <p:nvSpPr>
          <p:cNvPr id="44" name="Rounded Rectangle 24"/>
          <p:cNvSpPr/>
          <p:nvPr/>
        </p:nvSpPr>
        <p:spPr>
          <a:xfrm rot="16200000">
            <a:off x="6324600" y="3962400"/>
            <a:ext cx="4800600" cy="533400"/>
          </a:xfrm>
          <a:prstGeom prst="roundRect">
            <a:avLst>
              <a:gd name="adj" fmla="val 10953"/>
            </a:avLst>
          </a:prstGeom>
          <a:gradFill rotWithShape="1">
            <a:gsLst>
              <a:gs pos="0">
                <a:srgbClr val="B45082">
                  <a:shade val="47500"/>
                  <a:satMod val="137000"/>
                </a:srgbClr>
              </a:gs>
              <a:gs pos="55000">
                <a:srgbClr val="B45082">
                  <a:shade val="69000"/>
                  <a:satMod val="137000"/>
                </a:srgbClr>
              </a:gs>
              <a:gs pos="100000">
                <a:srgbClr val="B45082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B4508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Center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750" y="1600200"/>
            <a:ext cx="828675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Cloud computing is coming</a:t>
            </a:r>
          </a:p>
          <a:p>
            <a:r>
              <a:rPr lang="en-US" dirty="0" smtClean="0"/>
              <a:t>Preparing the enterprise for the Cloud</a:t>
            </a:r>
          </a:p>
          <a:p>
            <a:pPr lvl="1"/>
            <a:r>
              <a:rPr lang="en-US" dirty="0" smtClean="0"/>
              <a:t>Protocols : Windows Communication Foundation</a:t>
            </a:r>
          </a:p>
          <a:p>
            <a:pPr lvl="1"/>
            <a:r>
              <a:rPr lang="en-US" dirty="0" smtClean="0"/>
              <a:t>Hosts : Dublin</a:t>
            </a:r>
          </a:p>
          <a:p>
            <a:pPr lvl="2"/>
            <a:r>
              <a:rPr lang="en-US" dirty="0" smtClean="0"/>
              <a:t>What’s Dublin, and how do you manage Dublin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How do we extend to the cloud ?</a:t>
            </a:r>
          </a:p>
          <a:p>
            <a:pPr lvl="1"/>
            <a:r>
              <a:rPr lang="en-US" dirty="0" smtClean="0"/>
              <a:t>WCF endpoint projection</a:t>
            </a:r>
          </a:p>
          <a:p>
            <a:pPr lvl="1"/>
            <a:r>
              <a:rPr lang="en-US" dirty="0" smtClean="0"/>
              <a:t>WF projection</a:t>
            </a:r>
          </a:p>
          <a:p>
            <a:pPr lvl="1"/>
            <a:r>
              <a:rPr lang="en-US" dirty="0" smtClean="0"/>
              <a:t>Data and application projection </a:t>
            </a:r>
          </a:p>
          <a:p>
            <a:r>
              <a:rPr lang="en-US" dirty="0" smtClean="0"/>
              <a:t>Identity, the next big challenge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49250"/>
            <a:ext cx="8388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Dublin</a:t>
            </a:r>
            <a:br>
              <a:rPr lang="en-US" dirty="0" smtClean="0"/>
            </a:b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“it just works!”</a:t>
            </a:r>
            <a:endParaRPr lang="en-US" sz="3100" kern="1200" spc="-150" dirty="0">
              <a:ln w="3175">
                <a:noFill/>
              </a:ln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58" name="Rounded Rectangle 31"/>
          <p:cNvSpPr/>
          <p:nvPr/>
        </p:nvSpPr>
        <p:spPr>
          <a:xfrm>
            <a:off x="609600" y="3124200"/>
            <a:ext cx="7772400" cy="3048000"/>
          </a:xfrm>
          <a:prstGeom prst="roundRect">
            <a:avLst>
              <a:gd name="adj" fmla="val 2970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IIS/WAS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6"/>
          <p:cNvSpPr/>
          <p:nvPr/>
        </p:nvSpPr>
        <p:spPr>
          <a:xfrm>
            <a:off x="5867400" y="1600200"/>
            <a:ext cx="2514600" cy="990600"/>
          </a:xfrm>
          <a:prstGeom prst="roundRect">
            <a:avLst>
              <a:gd name="adj" fmla="val 10953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IIS Manager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7"/>
          <p:cNvSpPr/>
          <p:nvPr/>
        </p:nvSpPr>
        <p:spPr>
          <a:xfrm>
            <a:off x="685800" y="4267200"/>
            <a:ext cx="7620000" cy="1524000"/>
          </a:xfrm>
          <a:prstGeom prst="roundRect">
            <a:avLst>
              <a:gd name="adj" fmla="val 2991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 and WCF Frameworks</a:t>
            </a:r>
          </a:p>
        </p:txBody>
      </p:sp>
      <p:sp>
        <p:nvSpPr>
          <p:cNvPr id="61" name="Rounded Rectangle 8"/>
          <p:cNvSpPr/>
          <p:nvPr/>
        </p:nvSpPr>
        <p:spPr>
          <a:xfrm>
            <a:off x="2667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Persistence</a:t>
            </a:r>
          </a:p>
        </p:txBody>
      </p:sp>
      <p:sp>
        <p:nvSpPr>
          <p:cNvPr id="62" name="Rounded Rectangle 9"/>
          <p:cNvSpPr/>
          <p:nvPr/>
        </p:nvSpPr>
        <p:spPr>
          <a:xfrm>
            <a:off x="3124200" y="4343400"/>
            <a:ext cx="762000" cy="4572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SQL Persistence Provider</a:t>
            </a:r>
          </a:p>
        </p:txBody>
      </p:sp>
      <p:sp>
        <p:nvSpPr>
          <p:cNvPr id="63" name="Rounded Rectangle 11"/>
          <p:cNvSpPr/>
          <p:nvPr/>
        </p:nvSpPr>
        <p:spPr>
          <a:xfrm>
            <a:off x="609600" y="2667000"/>
            <a:ext cx="7772400" cy="381000"/>
          </a:xfrm>
          <a:prstGeom prst="roundRect">
            <a:avLst>
              <a:gd name="adj" fmla="val 10417"/>
            </a:avLst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APIs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PowerShell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command-lets)</a:t>
            </a:r>
          </a:p>
        </p:txBody>
      </p:sp>
      <p:sp>
        <p:nvSpPr>
          <p:cNvPr id="64" name="Rounded Rectangle 12"/>
          <p:cNvSpPr/>
          <p:nvPr/>
        </p:nvSpPr>
        <p:spPr>
          <a:xfrm>
            <a:off x="5943600" y="1981200"/>
            <a:ext cx="2362200" cy="5334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 and WCF Management </a:t>
            </a:r>
          </a:p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Modules</a:t>
            </a:r>
          </a:p>
        </p:txBody>
      </p:sp>
      <p:sp>
        <p:nvSpPr>
          <p:cNvPr id="65" name="Rounded Rectangle 14"/>
          <p:cNvSpPr/>
          <p:nvPr/>
        </p:nvSpPr>
        <p:spPr>
          <a:xfrm>
            <a:off x="762000" y="4953000"/>
            <a:ext cx="7467600" cy="457200"/>
          </a:xfrm>
          <a:prstGeom prst="roundRect">
            <a:avLst>
              <a:gd name="adj" fmla="val 10417"/>
            </a:avLst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Runtime Databases</a:t>
            </a:r>
          </a:p>
        </p:txBody>
      </p:sp>
      <p:sp>
        <p:nvSpPr>
          <p:cNvPr id="66" name="Rounded Rectangle 15"/>
          <p:cNvSpPr/>
          <p:nvPr/>
        </p:nvSpPr>
        <p:spPr>
          <a:xfrm>
            <a:off x="838200" y="5029200"/>
            <a:ext cx="2667000" cy="3048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Persistence schema</a:t>
            </a:r>
          </a:p>
        </p:txBody>
      </p:sp>
      <p:sp>
        <p:nvSpPr>
          <p:cNvPr id="67" name="Rounded Rectangle 16"/>
          <p:cNvSpPr/>
          <p:nvPr/>
        </p:nvSpPr>
        <p:spPr>
          <a:xfrm>
            <a:off x="5562600" y="5029200"/>
            <a:ext cx="2590800" cy="3048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schema</a:t>
            </a:r>
          </a:p>
        </p:txBody>
      </p:sp>
      <p:sp>
        <p:nvSpPr>
          <p:cNvPr id="68" name="Rounded Rectangle 19"/>
          <p:cNvSpPr/>
          <p:nvPr/>
        </p:nvSpPr>
        <p:spPr>
          <a:xfrm>
            <a:off x="4572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69" name="Rounded Rectangle 20"/>
          <p:cNvSpPr/>
          <p:nvPr/>
        </p:nvSpPr>
        <p:spPr>
          <a:xfrm>
            <a:off x="4648200" y="4343400"/>
            <a:ext cx="762000" cy="4572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 SQL Tracking Provider</a:t>
            </a:r>
          </a:p>
        </p:txBody>
      </p:sp>
      <p:sp>
        <p:nvSpPr>
          <p:cNvPr id="70" name="Rounded Rectangle 21"/>
          <p:cNvSpPr/>
          <p:nvPr/>
        </p:nvSpPr>
        <p:spPr>
          <a:xfrm>
            <a:off x="5486400" y="4343400"/>
            <a:ext cx="762000" cy="4572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WCF SQL Tracking Behaviors</a:t>
            </a:r>
          </a:p>
        </p:txBody>
      </p:sp>
      <p:sp>
        <p:nvSpPr>
          <p:cNvPr id="71" name="Rounded Rectangle 22"/>
          <p:cNvSpPr/>
          <p:nvPr/>
        </p:nvSpPr>
        <p:spPr>
          <a:xfrm>
            <a:off x="6477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Messaging</a:t>
            </a:r>
          </a:p>
        </p:txBody>
      </p:sp>
      <p:sp>
        <p:nvSpPr>
          <p:cNvPr id="72" name="Rounded Rectangle 23"/>
          <p:cNvSpPr/>
          <p:nvPr/>
        </p:nvSpPr>
        <p:spPr>
          <a:xfrm>
            <a:off x="6934200" y="4343400"/>
            <a:ext cx="762000" cy="4572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Forwarding Service</a:t>
            </a:r>
          </a:p>
        </p:txBody>
      </p:sp>
      <p:sp>
        <p:nvSpPr>
          <p:cNvPr id="73" name="Rounded Rectangle 25"/>
          <p:cNvSpPr/>
          <p:nvPr/>
        </p:nvSpPr>
        <p:spPr>
          <a:xfrm>
            <a:off x="762000" y="3352800"/>
            <a:ext cx="1752600" cy="1524000"/>
          </a:xfrm>
          <a:prstGeom prst="roundRect">
            <a:avLst>
              <a:gd name="adj" fmla="val 6322"/>
            </a:avLst>
          </a:prstGeom>
          <a:noFill/>
          <a:ln w="48000" cap="flat" cmpd="thickThin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Hosting</a:t>
            </a:r>
          </a:p>
        </p:txBody>
      </p:sp>
      <p:sp>
        <p:nvSpPr>
          <p:cNvPr id="74" name="Rounded Rectangle 32"/>
          <p:cNvSpPr/>
          <p:nvPr/>
        </p:nvSpPr>
        <p:spPr>
          <a:xfrm>
            <a:off x="838200" y="4343400"/>
            <a:ext cx="762000" cy="4572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Durable Timer Service</a:t>
            </a:r>
          </a:p>
        </p:txBody>
      </p:sp>
      <p:sp>
        <p:nvSpPr>
          <p:cNvPr id="75" name="Rounded Rectangle 33"/>
          <p:cNvSpPr/>
          <p:nvPr/>
        </p:nvSpPr>
        <p:spPr>
          <a:xfrm>
            <a:off x="3200400" y="1600200"/>
            <a:ext cx="2590800" cy="990600"/>
          </a:xfrm>
          <a:prstGeom prst="roundRect">
            <a:avLst>
              <a:gd name="adj" fmla="val 10953"/>
            </a:avLst>
          </a:prstGeom>
          <a:gradFill rotWithShape="1">
            <a:gsLst>
              <a:gs pos="0">
                <a:srgbClr val="B45082">
                  <a:shade val="47500"/>
                  <a:satMod val="137000"/>
                </a:srgbClr>
              </a:gs>
              <a:gs pos="55000">
                <a:srgbClr val="B45082">
                  <a:shade val="69000"/>
                  <a:satMod val="137000"/>
                </a:srgbClr>
              </a:gs>
              <a:gs pos="100000">
                <a:srgbClr val="B45082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B4508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 Studio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34"/>
          <p:cNvSpPr/>
          <p:nvPr/>
        </p:nvSpPr>
        <p:spPr>
          <a:xfrm>
            <a:off x="3276600" y="1981200"/>
            <a:ext cx="2438400" cy="5334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 and WCF 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Templates</a:t>
            </a:r>
          </a:p>
        </p:txBody>
      </p:sp>
      <p:sp>
        <p:nvSpPr>
          <p:cNvPr id="77" name="Rounded Rectangle 39"/>
          <p:cNvSpPr/>
          <p:nvPr/>
        </p:nvSpPr>
        <p:spPr>
          <a:xfrm>
            <a:off x="609600" y="6248400"/>
            <a:ext cx="7772400" cy="381000"/>
          </a:xfrm>
          <a:prstGeom prst="roundRect">
            <a:avLst>
              <a:gd name="adj" fmla="val 10417"/>
            </a:avLst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Windows Application Server Role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ed Rectangle 26"/>
          <p:cNvSpPr/>
          <p:nvPr/>
        </p:nvSpPr>
        <p:spPr>
          <a:xfrm>
            <a:off x="1676400" y="4343400"/>
            <a:ext cx="762000" cy="457200"/>
          </a:xfrm>
          <a:prstGeom prst="round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 Service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6629400" y="381000"/>
            <a:ext cx="2133600" cy="228600"/>
          </a:xfrm>
          <a:prstGeom prst="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Dublin adds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6629400" y="685800"/>
            <a:ext cx="2133600" cy="228600"/>
          </a:xfrm>
          <a:prstGeom prst="rect">
            <a:avLst/>
          </a:prstGeom>
          <a:gradFill rotWithShape="1">
            <a:gsLst>
              <a:gs pos="0">
                <a:srgbClr val="1F6691">
                  <a:shade val="47500"/>
                  <a:satMod val="137000"/>
                </a:srgbClr>
              </a:gs>
              <a:gs pos="55000">
                <a:srgbClr val="1F6691">
                  <a:shade val="69000"/>
                  <a:satMod val="137000"/>
                </a:srgbClr>
              </a:gs>
              <a:gs pos="100000">
                <a:srgbClr val="1F6691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Dublin enhances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629400" y="990600"/>
            <a:ext cx="2133600" cy="228600"/>
          </a:xfrm>
          <a:prstGeom prst="rect">
            <a:avLst/>
          </a:prstGeom>
          <a:gradFill rotWithShape="1">
            <a:gsLst>
              <a:gs pos="0">
                <a:srgbClr val="9D9839">
                  <a:shade val="47500"/>
                  <a:satMod val="137000"/>
                </a:srgbClr>
              </a:gs>
              <a:gs pos="55000">
                <a:srgbClr val="9D9839">
                  <a:shade val="69000"/>
                  <a:satMod val="137000"/>
                </a:srgbClr>
              </a:gs>
              <a:gs pos="100000">
                <a:srgbClr val="9D9839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9D983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Windows/IIS/.NET 4.0</a:t>
            </a:r>
          </a:p>
        </p:txBody>
      </p:sp>
      <p:sp>
        <p:nvSpPr>
          <p:cNvPr id="82" name="Rounded Rectangle 35"/>
          <p:cNvSpPr/>
          <p:nvPr/>
        </p:nvSpPr>
        <p:spPr>
          <a:xfrm>
            <a:off x="2819400" y="3733800"/>
            <a:ext cx="1447800" cy="4572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Scale-out &amp; Reliability</a:t>
            </a:r>
          </a:p>
        </p:txBody>
      </p:sp>
      <p:sp>
        <p:nvSpPr>
          <p:cNvPr id="83" name="Rounded Rectangle 37"/>
          <p:cNvSpPr/>
          <p:nvPr/>
        </p:nvSpPr>
        <p:spPr>
          <a:xfrm>
            <a:off x="958702" y="3733800"/>
            <a:ext cx="1447800" cy="4572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 &amp; Control</a:t>
            </a:r>
          </a:p>
        </p:txBody>
      </p:sp>
      <p:sp>
        <p:nvSpPr>
          <p:cNvPr id="84" name="Rounded Rectangle 38"/>
          <p:cNvSpPr/>
          <p:nvPr/>
        </p:nvSpPr>
        <p:spPr>
          <a:xfrm>
            <a:off x="4800600" y="3733800"/>
            <a:ext cx="1371600" cy="4572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Monitoring</a:t>
            </a:r>
          </a:p>
        </p:txBody>
      </p:sp>
      <p:sp>
        <p:nvSpPr>
          <p:cNvPr id="85" name="Rounded Rectangle 40"/>
          <p:cNvSpPr/>
          <p:nvPr/>
        </p:nvSpPr>
        <p:spPr>
          <a:xfrm>
            <a:off x="6629400" y="3733800"/>
            <a:ext cx="1447800" cy="4572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Versioning, Partitioning, Routing</a:t>
            </a:r>
          </a:p>
        </p:txBody>
      </p:sp>
      <p:sp>
        <p:nvSpPr>
          <p:cNvPr id="86" name="Rounded Rectangle 41"/>
          <p:cNvSpPr/>
          <p:nvPr/>
        </p:nvSpPr>
        <p:spPr>
          <a:xfrm rot="16200000">
            <a:off x="6210300" y="3848100"/>
            <a:ext cx="5029200" cy="533400"/>
          </a:xfrm>
          <a:prstGeom prst="roundRect">
            <a:avLst>
              <a:gd name="adj" fmla="val 10953"/>
            </a:avLst>
          </a:prstGeom>
          <a:gradFill rotWithShape="1">
            <a:gsLst>
              <a:gs pos="0">
                <a:srgbClr val="B45082">
                  <a:shade val="47500"/>
                  <a:satMod val="137000"/>
                </a:srgbClr>
              </a:gs>
              <a:gs pos="55000">
                <a:srgbClr val="B45082">
                  <a:shade val="69000"/>
                  <a:satMod val="137000"/>
                </a:srgbClr>
              </a:gs>
              <a:gs pos="100000">
                <a:srgbClr val="B45082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B4508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Center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42"/>
          <p:cNvSpPr/>
          <p:nvPr/>
        </p:nvSpPr>
        <p:spPr>
          <a:xfrm rot="16200000">
            <a:off x="7924800" y="2362201"/>
            <a:ext cx="1600200" cy="381000"/>
          </a:xfrm>
          <a:prstGeom prst="roundRect">
            <a:avLst/>
          </a:prstGeom>
          <a:gradFill rotWithShape="1">
            <a:gsLst>
              <a:gs pos="0">
                <a:srgbClr val="5BB5F3">
                  <a:shade val="47500"/>
                  <a:satMod val="137000"/>
                </a:srgbClr>
              </a:gs>
              <a:gs pos="55000">
                <a:srgbClr val="5BB5F3">
                  <a:shade val="69000"/>
                  <a:satMod val="137000"/>
                </a:srgbClr>
              </a:gs>
              <a:gs pos="100000">
                <a:srgbClr val="5BB5F3">
                  <a:shade val="98000"/>
                  <a:satMod val="137000"/>
                </a:srgbClr>
              </a:gs>
            </a:gsLst>
            <a:lin ang="16200000" scaled="0"/>
          </a:gradFill>
          <a:ln w="6350" cap="rnd" cmpd="sng" algn="ctr">
            <a:solidFill>
              <a:srgbClr val="5BB5F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 Server SCOM Pack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49250"/>
            <a:ext cx="8388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 #2</a:t>
            </a:r>
            <a:br>
              <a:rPr lang="en-US" dirty="0" smtClean="0"/>
            </a:b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The Dublin Pizza App</a:t>
            </a:r>
            <a:b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</a:br>
            <a:endParaRPr lang="en-US" sz="3100" kern="1200" spc="-150" dirty="0">
              <a:ln w="3175">
                <a:noFill/>
              </a:ln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412750" y="1562100"/>
            <a:ext cx="8375650" cy="4962525"/>
          </a:xfrm>
          <a:prstGeom prst="roundRect">
            <a:avLst/>
          </a:prstGeom>
          <a:solidFill>
            <a:srgbClr val="FFFFFF">
              <a:lumMod val="85000"/>
            </a:srgbClr>
          </a:soli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e 24"/>
          <p:cNvGrpSpPr/>
          <p:nvPr/>
        </p:nvGrpSpPr>
        <p:grpSpPr>
          <a:xfrm>
            <a:off x="520700" y="3048000"/>
            <a:ext cx="1676400" cy="1920240"/>
            <a:chOff x="1574800" y="2070100"/>
            <a:chExt cx="2120900" cy="2921000"/>
          </a:xfrm>
        </p:grpSpPr>
        <p:sp>
          <p:nvSpPr>
            <p:cNvPr id="44" name="Rectangle à coins arrondis 43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adFill rotWithShape="1">
              <a:gsLst>
                <a:gs pos="0">
                  <a:srgbClr val="1F6691">
                    <a:shade val="47500"/>
                    <a:satMod val="137000"/>
                  </a:srgbClr>
                </a:gs>
                <a:gs pos="55000">
                  <a:srgbClr val="1F6691">
                    <a:shade val="69000"/>
                    <a:satMod val="137000"/>
                  </a:srgbClr>
                </a:gs>
                <a:gs pos="100000">
                  <a:srgbClr val="1F6691">
                    <a:shade val="98000"/>
                    <a:satMod val="137000"/>
                  </a:srgbClr>
                </a:gs>
              </a:gsLst>
              <a:lin ang="16200000" scaled="0"/>
            </a:gradFill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821296" y="3052469"/>
              <a:ext cx="1587499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 Client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>
            <a:off x="2209800" y="3994150"/>
            <a:ext cx="901700" cy="1588"/>
          </a:xfrm>
          <a:prstGeom prst="straightConnector1">
            <a:avLst/>
          </a:prstGeom>
          <a:noFill/>
          <a:ln w="19050" cap="rnd" cmpd="sng" algn="ctr">
            <a:solidFill>
              <a:srgbClr val="5BB5F3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53" name="Groupe 27"/>
          <p:cNvGrpSpPr/>
          <p:nvPr/>
        </p:nvGrpSpPr>
        <p:grpSpPr>
          <a:xfrm>
            <a:off x="5943600" y="1874838"/>
            <a:ext cx="1549399" cy="1920240"/>
            <a:chOff x="1574800" y="2070100"/>
            <a:chExt cx="2120900" cy="2921000"/>
          </a:xfrm>
          <a:solidFill>
            <a:srgbClr val="FFD72F"/>
          </a:solidFill>
        </p:grpSpPr>
        <p:sp>
          <p:nvSpPr>
            <p:cNvPr id="56" name="Rectangle à coins arrondis 55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592184" y="3091107"/>
              <a:ext cx="2086132" cy="7490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Deployment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1: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PizzaOrderService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60" name="Groupe 27"/>
          <p:cNvGrpSpPr/>
          <p:nvPr/>
        </p:nvGrpSpPr>
        <p:grpSpPr>
          <a:xfrm>
            <a:off x="5956301" y="4186238"/>
            <a:ext cx="1549400" cy="1920240"/>
            <a:chOff x="1557416" y="2070100"/>
            <a:chExt cx="2120900" cy="2921000"/>
          </a:xfrm>
          <a:solidFill>
            <a:srgbClr val="FFD72F"/>
          </a:solidFill>
        </p:grpSpPr>
        <p:sp>
          <p:nvSpPr>
            <p:cNvPr id="61" name="Rectangle à coins arrondis 60"/>
            <p:cNvSpPr/>
            <p:nvPr/>
          </p:nvSpPr>
          <p:spPr bwMode="auto">
            <a:xfrm>
              <a:off x="1557416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592183" y="3091107"/>
              <a:ext cx="2086131" cy="7490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Deployment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 2: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PizzaOrderService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cxnSp>
        <p:nvCxnSpPr>
          <p:cNvPr id="63" name="Connecteur droit avec flèche 62"/>
          <p:cNvCxnSpPr/>
          <p:nvPr/>
        </p:nvCxnSpPr>
        <p:spPr>
          <a:xfrm flipV="1">
            <a:off x="4559300" y="2834958"/>
            <a:ext cx="1384300" cy="1159192"/>
          </a:xfrm>
          <a:prstGeom prst="straightConnector1">
            <a:avLst/>
          </a:prstGeom>
          <a:noFill/>
          <a:ln w="19050" cap="rnd" cmpd="sng" algn="ctr">
            <a:solidFill>
              <a:srgbClr val="5BB5F3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64" name="Connecteur droit avec flèche 63"/>
          <p:cNvCxnSpPr/>
          <p:nvPr/>
        </p:nvCxnSpPr>
        <p:spPr>
          <a:xfrm>
            <a:off x="4559300" y="3995738"/>
            <a:ext cx="1397000" cy="1150620"/>
          </a:xfrm>
          <a:prstGeom prst="straightConnector1">
            <a:avLst/>
          </a:prstGeom>
          <a:noFill/>
          <a:ln w="19050" cap="rnd" cmpd="sng" algn="ctr">
            <a:solidFill>
              <a:srgbClr val="5BB5F3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65" name="Groupe 27"/>
          <p:cNvGrpSpPr/>
          <p:nvPr/>
        </p:nvGrpSpPr>
        <p:grpSpPr>
          <a:xfrm>
            <a:off x="3048000" y="3055938"/>
            <a:ext cx="1549400" cy="1920240"/>
            <a:chOff x="1574800" y="2070100"/>
            <a:chExt cx="2120900" cy="2921000"/>
          </a:xfrm>
          <a:solidFill>
            <a:srgbClr val="FFD72F"/>
          </a:solidFill>
        </p:grpSpPr>
        <p:sp>
          <p:nvSpPr>
            <p:cNvPr id="66" name="Rectangle à coins arrondis 65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848163" y="3245657"/>
              <a:ext cx="1587501" cy="5618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NLB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49250"/>
            <a:ext cx="8388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 #3</a:t>
            </a:r>
            <a:br>
              <a:rPr lang="en-US" dirty="0" smtClean="0"/>
            </a:br>
            <a: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  <a:t>The Dublin Pizza App</a:t>
            </a:r>
            <a:br>
              <a:rPr lang="en-US" sz="3100" kern="1200" spc="-150" dirty="0" smtClean="0">
                <a:ln w="3175">
                  <a:noFill/>
                </a:ln>
                <a:solidFill>
                  <a:schemeClr val="accent3"/>
                </a:solidFill>
                <a:ea typeface="+mn-ea"/>
                <a:cs typeface="Arial" charset="0"/>
              </a:rPr>
            </a:br>
            <a:endParaRPr lang="en-US" sz="3100" kern="1200" spc="-150" dirty="0">
              <a:ln w="3175">
                <a:noFill/>
              </a:ln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56" name="Rectangle à coins arrondis 55"/>
          <p:cNvSpPr/>
          <p:nvPr/>
        </p:nvSpPr>
        <p:spPr bwMode="auto">
          <a:xfrm>
            <a:off x="425450" y="1562100"/>
            <a:ext cx="8375650" cy="4962525"/>
          </a:xfrm>
          <a:prstGeom prst="roundRect">
            <a:avLst/>
          </a:prstGeom>
          <a:solidFill>
            <a:srgbClr val="FFFFFF">
              <a:lumMod val="85000"/>
            </a:srgbClr>
          </a:soli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à coins arrondis 58"/>
          <p:cNvSpPr/>
          <p:nvPr/>
        </p:nvSpPr>
        <p:spPr bwMode="auto">
          <a:xfrm>
            <a:off x="5880100" y="1600200"/>
            <a:ext cx="1739900" cy="321310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Groupe 24"/>
          <p:cNvGrpSpPr/>
          <p:nvPr/>
        </p:nvGrpSpPr>
        <p:grpSpPr>
          <a:xfrm>
            <a:off x="533400" y="3048000"/>
            <a:ext cx="1676400" cy="1920240"/>
            <a:chOff x="1574800" y="2070100"/>
            <a:chExt cx="2120900" cy="2921000"/>
          </a:xfrm>
        </p:grpSpPr>
        <p:sp>
          <p:nvSpPr>
            <p:cNvPr id="61" name="Rectangle à coins arrondis 60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adFill rotWithShape="1">
              <a:gsLst>
                <a:gs pos="0">
                  <a:srgbClr val="1F6691">
                    <a:shade val="47500"/>
                    <a:satMod val="137000"/>
                  </a:srgbClr>
                </a:gs>
                <a:gs pos="55000">
                  <a:srgbClr val="1F6691">
                    <a:shade val="69000"/>
                    <a:satMod val="137000"/>
                  </a:srgbClr>
                </a:gs>
                <a:gs pos="100000">
                  <a:srgbClr val="1F6691">
                    <a:shade val="98000"/>
                    <a:satMod val="137000"/>
                  </a:srgbClr>
                </a:gs>
              </a:gsLst>
              <a:lin ang="16200000" scaled="0"/>
            </a:gradFill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821296" y="3052469"/>
              <a:ext cx="1587499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 Client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cxnSp>
        <p:nvCxnSpPr>
          <p:cNvPr id="63" name="Connecteur droit avec flèche 62"/>
          <p:cNvCxnSpPr/>
          <p:nvPr/>
        </p:nvCxnSpPr>
        <p:spPr>
          <a:xfrm>
            <a:off x="2222500" y="3994150"/>
            <a:ext cx="901700" cy="1588"/>
          </a:xfrm>
          <a:prstGeom prst="straightConnector1">
            <a:avLst/>
          </a:prstGeom>
          <a:noFill/>
          <a:ln w="19050" cap="rnd" cmpd="sng" algn="ctr">
            <a:solidFill>
              <a:srgbClr val="5BB5F3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64" name="Groupe 27"/>
          <p:cNvGrpSpPr/>
          <p:nvPr/>
        </p:nvGrpSpPr>
        <p:grpSpPr>
          <a:xfrm>
            <a:off x="5972176" y="1658938"/>
            <a:ext cx="1549399" cy="1371600"/>
            <a:chOff x="1574800" y="2070100"/>
            <a:chExt cx="2120900" cy="2921000"/>
          </a:xfrm>
          <a:solidFill>
            <a:srgbClr val="FFD72F"/>
          </a:solidFill>
        </p:grpSpPr>
        <p:sp>
          <p:nvSpPr>
            <p:cNvPr id="65" name="Rectangle à coins arrondis 64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1592184" y="3091106"/>
              <a:ext cx="2086132" cy="1048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Version 1: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PizzaOrderService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67" name="Groupe 27"/>
          <p:cNvGrpSpPr/>
          <p:nvPr/>
        </p:nvGrpSpPr>
        <p:grpSpPr>
          <a:xfrm>
            <a:off x="5972175" y="3335338"/>
            <a:ext cx="1549400" cy="1371600"/>
            <a:chOff x="1557416" y="2070100"/>
            <a:chExt cx="2120900" cy="2921000"/>
          </a:xfrm>
          <a:solidFill>
            <a:srgbClr val="FFD72F"/>
          </a:solidFill>
        </p:grpSpPr>
        <p:sp>
          <p:nvSpPr>
            <p:cNvPr id="68" name="Rectangle à coins arrondis 67"/>
            <p:cNvSpPr/>
            <p:nvPr/>
          </p:nvSpPr>
          <p:spPr bwMode="auto">
            <a:xfrm>
              <a:off x="1557416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592183" y="3091106"/>
              <a:ext cx="2086131" cy="1048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Version 1: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PizzaOrderService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cxnSp>
        <p:nvCxnSpPr>
          <p:cNvPr id="70" name="Connecteur droit avec flèche 69"/>
          <p:cNvCxnSpPr/>
          <p:nvPr/>
        </p:nvCxnSpPr>
        <p:spPr>
          <a:xfrm rot="5400000" flipH="1" flipV="1">
            <a:off x="4563270" y="2369344"/>
            <a:ext cx="1433512" cy="1384300"/>
          </a:xfrm>
          <a:prstGeom prst="straightConnector1">
            <a:avLst/>
          </a:prstGeom>
          <a:noFill/>
          <a:ln w="19050" cap="rnd" cmpd="sng" algn="ctr">
            <a:solidFill>
              <a:srgbClr val="5BB5F3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71" name="Connecteur droit avec flèche 70"/>
          <p:cNvCxnSpPr/>
          <p:nvPr/>
        </p:nvCxnSpPr>
        <p:spPr>
          <a:xfrm>
            <a:off x="4610100" y="4016058"/>
            <a:ext cx="1362075" cy="5080"/>
          </a:xfrm>
          <a:prstGeom prst="straightConnector1">
            <a:avLst/>
          </a:prstGeom>
          <a:noFill/>
          <a:ln w="19050" cap="rnd" cmpd="sng" algn="ctr">
            <a:solidFill>
              <a:srgbClr val="5BB5F3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72" name="Rectangle à coins arrondis 71"/>
          <p:cNvSpPr/>
          <p:nvPr/>
        </p:nvSpPr>
        <p:spPr bwMode="auto">
          <a:xfrm>
            <a:off x="5880100" y="4889500"/>
            <a:ext cx="1739900" cy="154940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6350" cap="rnd" cmpd="sng" algn="ctr">
            <a:solidFill>
              <a:srgbClr val="1F6691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3" name="Groupe 27"/>
          <p:cNvGrpSpPr/>
          <p:nvPr/>
        </p:nvGrpSpPr>
        <p:grpSpPr>
          <a:xfrm>
            <a:off x="5984876" y="4960938"/>
            <a:ext cx="1549399" cy="1371600"/>
            <a:chOff x="1574800" y="2070100"/>
            <a:chExt cx="2120900" cy="2921000"/>
          </a:xfrm>
          <a:solidFill>
            <a:srgbClr val="FFD72F"/>
          </a:solidFill>
        </p:grpSpPr>
        <p:sp>
          <p:nvSpPr>
            <p:cNvPr id="74" name="Rectangle à coins arrondis 73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1592184" y="3091106"/>
              <a:ext cx="2086132" cy="1048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Version 2: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PizzaOrderService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cxnSp>
        <p:nvCxnSpPr>
          <p:cNvPr id="76" name="Connecteur droit avec flèche 75"/>
          <p:cNvCxnSpPr/>
          <p:nvPr/>
        </p:nvCxnSpPr>
        <p:spPr>
          <a:xfrm>
            <a:off x="4572000" y="4279900"/>
            <a:ext cx="1425576" cy="1366838"/>
          </a:xfrm>
          <a:prstGeom prst="straightConnector1">
            <a:avLst/>
          </a:prstGeom>
          <a:noFill/>
          <a:ln w="19050" cap="rnd" cmpd="sng" algn="ctr">
            <a:solidFill>
              <a:srgbClr val="5BB5F3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77" name="Groupe 27"/>
          <p:cNvGrpSpPr/>
          <p:nvPr/>
        </p:nvGrpSpPr>
        <p:grpSpPr>
          <a:xfrm>
            <a:off x="3060700" y="3055938"/>
            <a:ext cx="1549400" cy="1920240"/>
            <a:chOff x="1574800" y="2070100"/>
            <a:chExt cx="2120900" cy="2921000"/>
          </a:xfrm>
          <a:solidFill>
            <a:srgbClr val="FFD72F"/>
          </a:solidFill>
        </p:grpSpPr>
        <p:sp>
          <p:nvSpPr>
            <p:cNvPr id="78" name="Rectangle à coins arrondis 77"/>
            <p:cNvSpPr/>
            <p:nvPr/>
          </p:nvSpPr>
          <p:spPr bwMode="auto">
            <a:xfrm>
              <a:off x="1574800" y="2070100"/>
              <a:ext cx="2120900" cy="2921000"/>
            </a:xfrm>
            <a:prstGeom prst="roundRect">
              <a:avLst/>
            </a:prstGeom>
            <a:grpFill/>
            <a:ln w="6350" cap="rnd" cmpd="sng" algn="ctr">
              <a:solidFill>
                <a:srgbClr val="1F6691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848163" y="3245657"/>
              <a:ext cx="1587501" cy="5618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NLB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, IIS has been the major candidate for </a:t>
            </a:r>
            <a:r>
              <a:rPr lang="fr-FR" dirty="0" err="1" smtClean="0"/>
              <a:t>enhancements</a:t>
            </a:r>
            <a:r>
              <a:rPr lang="fr-FR" dirty="0" smtClean="0"/>
              <a:t> on the </a:t>
            </a:r>
            <a:r>
              <a:rPr lang="fr-FR" dirty="0" err="1" smtClean="0"/>
              <a:t>Connected</a:t>
            </a:r>
            <a:r>
              <a:rPr lang="fr-FR" dirty="0" smtClean="0"/>
              <a:t> Systems </a:t>
            </a:r>
            <a:r>
              <a:rPr lang="fr-FR" dirty="0" err="1" smtClean="0"/>
              <a:t>stack</a:t>
            </a:r>
            <a:endParaRPr lang="fr-FR" dirty="0" smtClean="0"/>
          </a:p>
          <a:p>
            <a:pPr lvl="1"/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the </a:t>
            </a:r>
            <a:r>
              <a:rPr lang="fr-FR" dirty="0" err="1" smtClean="0"/>
              <a:t>perfect</a:t>
            </a:r>
            <a:r>
              <a:rPr lang="fr-FR" dirty="0" smtClean="0"/>
              <a:t> candidate for Web Service </a:t>
            </a:r>
            <a:r>
              <a:rPr lang="fr-FR" dirty="0" err="1" smtClean="0"/>
              <a:t>hosting</a:t>
            </a:r>
            <a:r>
              <a:rPr lang="fr-FR" dirty="0" smtClean="0"/>
              <a:t> !</a:t>
            </a:r>
          </a:p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Web Services are mature, new </a:t>
            </a:r>
            <a:r>
              <a:rPr lang="fr-FR" dirty="0" err="1" smtClean="0"/>
              <a:t>concerns</a:t>
            </a:r>
            <a:r>
              <a:rPr lang="fr-FR" dirty="0" smtClean="0"/>
              <a:t> </a:t>
            </a:r>
            <a:r>
              <a:rPr lang="fr-FR" dirty="0" err="1" smtClean="0"/>
              <a:t>emerge</a:t>
            </a:r>
            <a:endParaRPr lang="fr-FR" dirty="0" smtClean="0"/>
          </a:p>
          <a:p>
            <a:pPr lvl="1"/>
            <a:r>
              <a:rPr lang="fr-FR" dirty="0" smtClean="0"/>
              <a:t>Performance</a:t>
            </a:r>
          </a:p>
          <a:p>
            <a:pPr lvl="1"/>
            <a:r>
              <a:rPr lang="fr-FR" dirty="0" smtClean="0"/>
              <a:t>Long running </a:t>
            </a:r>
            <a:r>
              <a:rPr lang="fr-FR" dirty="0" err="1" smtClean="0"/>
              <a:t>processes</a:t>
            </a:r>
            <a:endParaRPr lang="fr-FR" dirty="0" smtClean="0"/>
          </a:p>
          <a:p>
            <a:pPr lvl="1"/>
            <a:r>
              <a:rPr lang="fr-FR" dirty="0" smtClean="0"/>
              <a:t>Enterprise-</a:t>
            </a:r>
            <a:r>
              <a:rPr lang="fr-FR" dirty="0" err="1" smtClean="0"/>
              <a:t>wide</a:t>
            </a:r>
            <a:r>
              <a:rPr lang="fr-FR" dirty="0" smtClean="0"/>
              <a:t> management</a:t>
            </a:r>
          </a:p>
          <a:p>
            <a:r>
              <a:rPr lang="fr-FR" dirty="0" smtClean="0"/>
              <a:t>Dublin </a:t>
            </a:r>
            <a:r>
              <a:rPr lang="fr-FR" dirty="0" err="1" smtClean="0"/>
              <a:t>is</a:t>
            </a:r>
            <a:r>
              <a:rPr lang="fr-FR" dirty="0" smtClean="0"/>
              <a:t> the new major </a:t>
            </a:r>
            <a:r>
              <a:rPr lang="fr-FR" dirty="0" err="1" smtClean="0"/>
              <a:t>step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Application Server</a:t>
            </a:r>
          </a:p>
          <a:p>
            <a:pPr lvl="1"/>
            <a:r>
              <a:rPr lang="fr-FR" dirty="0" smtClean="0"/>
              <a:t>You </a:t>
            </a:r>
            <a:r>
              <a:rPr lang="fr-FR" dirty="0" err="1" smtClean="0"/>
              <a:t>don’t</a:t>
            </a:r>
            <a:r>
              <a:rPr lang="fr-FR" dirty="0" smtClean="0"/>
              <a:t> have to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TCP and HTTP</a:t>
            </a:r>
          </a:p>
          <a:p>
            <a:pPr lvl="1"/>
            <a:r>
              <a:rPr lang="fr-FR" dirty="0" smtClean="0"/>
              <a:t>You </a:t>
            </a:r>
            <a:r>
              <a:rPr lang="fr-FR" dirty="0" err="1" smtClean="0"/>
              <a:t>get</a:t>
            </a:r>
            <a:r>
              <a:rPr lang="fr-FR" dirty="0" smtClean="0"/>
              <a:t> the </a:t>
            </a:r>
            <a:r>
              <a:rPr lang="fr-FR" dirty="0" err="1" smtClean="0"/>
              <a:t>capabilities</a:t>
            </a:r>
            <a:r>
              <a:rPr lang="fr-FR" dirty="0" smtClean="0"/>
              <a:t> and the </a:t>
            </a:r>
            <a:r>
              <a:rPr lang="fr-FR" dirty="0" err="1" smtClean="0"/>
              <a:t>tools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standardization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right </a:t>
            </a:r>
            <a:r>
              <a:rPr lang="fr-FR" dirty="0" err="1" smtClean="0"/>
              <a:t>way</a:t>
            </a:r>
            <a:r>
              <a:rPr lang="fr-FR" dirty="0" smtClean="0"/>
              <a:t> to go to </a:t>
            </a:r>
            <a:r>
              <a:rPr lang="fr-FR" dirty="0" err="1" smtClean="0"/>
              <a:t>cloud</a:t>
            </a:r>
            <a:r>
              <a:rPr lang="fr-FR" dirty="0" smtClean="0"/>
              <a:t>.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65113"/>
            <a:ext cx="8229600" cy="1143000"/>
          </a:xfrm>
        </p:spPr>
        <p:txBody>
          <a:bodyPr/>
          <a:lstStyle/>
          <a:p>
            <a:r>
              <a:rPr lang="fr-FR" dirty="0" err="1" smtClean="0"/>
              <a:t>Moving</a:t>
            </a:r>
            <a:r>
              <a:rPr lang="fr-FR" dirty="0" smtClean="0"/>
              <a:t> to the Cloud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har char="•"/>
            </a:pPr>
            <a:r>
              <a:rPr lang="en-US" dirty="0" smtClean="0"/>
              <a:t>Moving endpoints</a:t>
            </a:r>
          </a:p>
          <a:p>
            <a:pPr>
              <a:buChar char="•"/>
            </a:pPr>
            <a:r>
              <a:rPr lang="en-US" dirty="0" smtClean="0"/>
              <a:t>Moving </a:t>
            </a:r>
            <a:r>
              <a:rPr lang="en-US" dirty="0" err="1" smtClean="0"/>
              <a:t>processus</a:t>
            </a:r>
            <a:endParaRPr lang="en-US" dirty="0" smtClean="0"/>
          </a:p>
          <a:p>
            <a:pPr>
              <a:buChar char="•"/>
            </a:pPr>
            <a:r>
              <a:rPr lang="en-US" dirty="0" smtClean="0"/>
              <a:t>Moving Data</a:t>
            </a:r>
          </a:p>
          <a:p>
            <a:pPr>
              <a:buChar char="•"/>
            </a:pPr>
            <a:r>
              <a:rPr lang="en-US" dirty="0" smtClean="0"/>
              <a:t>Moving Apps</a:t>
            </a:r>
          </a:p>
          <a:p>
            <a:pPr>
              <a:buChar char="•"/>
            </a:pPr>
            <a:endParaRPr lang="en-US" dirty="0" smtClean="0"/>
          </a:p>
          <a:p>
            <a:pPr>
              <a:buChar char="•"/>
            </a:pPr>
            <a:r>
              <a:rPr lang="en-US" dirty="0" smtClean="0"/>
              <a:t>What about Identity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65113"/>
            <a:ext cx="8229600" cy="1143000"/>
          </a:xfrm>
        </p:spPr>
        <p:txBody>
          <a:bodyPr/>
          <a:lstStyle/>
          <a:p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Endpoints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3700" y="1127125"/>
            <a:ext cx="8458200" cy="40862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WCF gets new bindings in .NET 4</a:t>
            </a: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The cloud counterparts of current bindings</a:t>
            </a:r>
          </a:p>
          <a:p>
            <a:pPr>
              <a:buFontTx/>
              <a:buChar char="•"/>
            </a:pPr>
            <a:r>
              <a:rPr lang="en-US" dirty="0" smtClean="0"/>
              <a:t>Those bindings allow for 2 important patterns</a:t>
            </a: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Solving “</a:t>
            </a:r>
            <a:r>
              <a:rPr lang="en-US" sz="2400" dirty="0" err="1" smtClean="0">
                <a:ea typeface="+mn-ea"/>
                <a:cs typeface="+mn-cs"/>
              </a:rPr>
              <a:t>Rendez</a:t>
            </a:r>
            <a:r>
              <a:rPr lang="en-US" sz="2400" dirty="0" smtClean="0">
                <a:ea typeface="+mn-ea"/>
                <a:cs typeface="+mn-cs"/>
              </a:rPr>
              <a:t>-</a:t>
            </a:r>
            <a:r>
              <a:rPr lang="en-US" sz="2400" dirty="0" err="1" smtClean="0">
                <a:ea typeface="+mn-ea"/>
                <a:cs typeface="+mn-cs"/>
              </a:rPr>
              <a:t>vous</a:t>
            </a:r>
            <a:r>
              <a:rPr lang="en-US" sz="2400" dirty="0" smtClean="0">
                <a:ea typeface="+mn-ea"/>
                <a:cs typeface="+mn-cs"/>
              </a:rPr>
              <a:t>” issue</a:t>
            </a:r>
          </a:p>
          <a:p>
            <a:pPr lvl="1" indent="-342900"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Enable Pub/Sub model in WCF</a:t>
            </a:r>
          </a:p>
          <a:p>
            <a:pPr>
              <a:buFontTx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076" y="3389721"/>
          <a:ext cx="7000924" cy="3468279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3329709"/>
                <a:gridCol w="3671215"/>
              </a:tblGrid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Corresponding WCF Binding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Service Bus Relay </a:t>
                      </a:r>
                      <a:r>
                        <a:rPr lang="en-US" sz="1600" b="1" dirty="0"/>
                        <a:t>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BasicHttpBinding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BasicHttpRelayBinding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WebHttpBinding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WebHttpRelayBinding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WSHttpBinding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WSHttpRelayBinding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WS2007HttpBinding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WS2007HttpRelayBinding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WSHttpContextBinding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WSHttpRelayContextBinding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WS2007HttpFederationBinding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WS2007HttpRelayFederationBinding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NetTcpBinding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NetTcpRelayBinding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276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NetTcpContextBinding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NetTcpRelayContextBinding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46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n/a 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[loosely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related to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NetMsmqBinding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NetOnewayRelayBinding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  <a:tr h="46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n/a 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[loosely related to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NetTcpPeerBinding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NetEventRelayBinding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" marR="36576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Demo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Moving</a:t>
            </a:r>
            <a:r>
              <a:rPr lang="fr-FR" dirty="0" smtClean="0"/>
              <a:t> an </a:t>
            </a:r>
            <a:r>
              <a:rPr lang="fr-FR" dirty="0" err="1" smtClean="0"/>
              <a:t>endpoint</a:t>
            </a:r>
            <a:r>
              <a:rPr lang="fr-FR" dirty="0" smtClean="0"/>
              <a:t> to the </a:t>
            </a:r>
            <a:r>
              <a:rPr lang="fr-FR" dirty="0" err="1" smtClean="0"/>
              <a:t>cloud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Define</a:t>
            </a:r>
            <a:r>
              <a:rPr lang="fr-FR" dirty="0" smtClean="0"/>
              <a:t> a </a:t>
            </a:r>
            <a:r>
              <a:rPr lang="fr-FR" dirty="0" err="1" smtClean="0"/>
              <a:t>relay</a:t>
            </a:r>
            <a:r>
              <a:rPr lang="fr-FR" dirty="0" smtClean="0"/>
              <a:t> </a:t>
            </a:r>
            <a:r>
              <a:rPr lang="fr-FR" dirty="0" err="1" smtClean="0"/>
              <a:t>binding</a:t>
            </a:r>
            <a:r>
              <a:rPr lang="fr-FR" dirty="0" smtClean="0"/>
              <a:t> on  the server</a:t>
            </a:r>
          </a:p>
          <a:p>
            <a:r>
              <a:rPr lang="fr-FR" dirty="0" err="1" smtClean="0"/>
              <a:t>Reuse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binding</a:t>
            </a:r>
            <a:r>
              <a:rPr lang="fr-FR" dirty="0" smtClean="0"/>
              <a:t> on the client</a:t>
            </a:r>
          </a:p>
          <a:p>
            <a:endParaRPr lang="fr-FR" dirty="0" smtClean="0"/>
          </a:p>
          <a:p>
            <a:r>
              <a:rPr lang="fr-FR" dirty="0" err="1" smtClean="0"/>
              <a:t>Connectivity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cloud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/>
          <p:cNvCxnSpPr/>
          <p:nvPr/>
        </p:nvCxnSpPr>
        <p:spPr>
          <a:xfrm rot="5400000" flipH="1" flipV="1">
            <a:off x="838200" y="4114800"/>
            <a:ext cx="1752600" cy="5334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ight Bracket 118"/>
          <p:cNvSpPr/>
          <p:nvPr/>
        </p:nvSpPr>
        <p:spPr>
          <a:xfrm rot="16200000">
            <a:off x="7486650" y="4972050"/>
            <a:ext cx="419100" cy="1828800"/>
          </a:xfrm>
          <a:prstGeom prst="rightBracket">
            <a:avLst>
              <a:gd name="adj" fmla="val 49892"/>
            </a:avLst>
          </a:prstGeom>
          <a:ln cap="rnd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Bracket 117"/>
          <p:cNvSpPr/>
          <p:nvPr/>
        </p:nvSpPr>
        <p:spPr>
          <a:xfrm rot="16200000">
            <a:off x="1543050" y="4972050"/>
            <a:ext cx="419100" cy="1828800"/>
          </a:xfrm>
          <a:prstGeom prst="rightBracket">
            <a:avLst>
              <a:gd name="adj" fmla="val 49892"/>
            </a:avLst>
          </a:prstGeom>
          <a:ln cap="rnd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054" y="152400"/>
            <a:ext cx="8375946" cy="553998"/>
          </a:xfrm>
        </p:spPr>
        <p:txBody>
          <a:bodyPr/>
          <a:lstStyle/>
          <a:p>
            <a:r>
              <a:rPr smtClean="0"/>
              <a:t>Example : Tcp/Relayed binding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762000"/>
            <a:ext cx="7391400" cy="1752600"/>
          </a:xfrm>
          <a:prstGeom prst="roundRect">
            <a:avLst>
              <a:gd name="adj" fmla="val 871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Service Bus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val 97"/>
          <p:cNvSpPr>
            <a:spLocks noChangeArrowheads="1"/>
          </p:cNvSpPr>
          <p:nvPr/>
        </p:nvSpPr>
        <p:spPr bwMode="auto">
          <a:xfrm>
            <a:off x="4716941" y="1219200"/>
            <a:ext cx="237060" cy="21719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96"/>
          <p:cNvSpPr>
            <a:spLocks noChangeArrowheads="1"/>
          </p:cNvSpPr>
          <p:nvPr/>
        </p:nvSpPr>
        <p:spPr bwMode="auto">
          <a:xfrm>
            <a:off x="4185559" y="1510934"/>
            <a:ext cx="237060" cy="2166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5"/>
          <p:cNvSpPr>
            <a:spLocks noChangeArrowheads="1"/>
          </p:cNvSpPr>
          <p:nvPr/>
        </p:nvSpPr>
        <p:spPr bwMode="auto">
          <a:xfrm>
            <a:off x="5204232" y="1510934"/>
            <a:ext cx="237060" cy="2166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4"/>
          <p:cNvSpPr>
            <a:spLocks noChangeArrowheads="1"/>
          </p:cNvSpPr>
          <p:nvPr/>
        </p:nvSpPr>
        <p:spPr bwMode="auto">
          <a:xfrm>
            <a:off x="5477940" y="1840744"/>
            <a:ext cx="237060" cy="2166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3"/>
          <p:cNvSpPr>
            <a:spLocks noChangeArrowheads="1"/>
          </p:cNvSpPr>
          <p:nvPr/>
        </p:nvSpPr>
        <p:spPr bwMode="auto">
          <a:xfrm>
            <a:off x="4949993" y="1840744"/>
            <a:ext cx="237060" cy="2166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2"/>
          <p:cNvSpPr>
            <a:spLocks noChangeArrowheads="1"/>
          </p:cNvSpPr>
          <p:nvPr/>
        </p:nvSpPr>
        <p:spPr bwMode="auto">
          <a:xfrm>
            <a:off x="4422619" y="1840744"/>
            <a:ext cx="237060" cy="2166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1"/>
          <p:cNvSpPr>
            <a:spLocks noChangeArrowheads="1"/>
          </p:cNvSpPr>
          <p:nvPr/>
        </p:nvSpPr>
        <p:spPr bwMode="auto">
          <a:xfrm>
            <a:off x="3895246" y="1840744"/>
            <a:ext cx="237060" cy="2166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90"/>
          <p:cNvSpPr>
            <a:spLocks noChangeShapeType="1"/>
          </p:cNvSpPr>
          <p:nvPr/>
        </p:nvSpPr>
        <p:spPr bwMode="auto">
          <a:xfrm flipH="1">
            <a:off x="4387690" y="1328064"/>
            <a:ext cx="314936" cy="201104"/>
          </a:xfrm>
          <a:prstGeom prst="straightConnector1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9"/>
          <p:cNvSpPr>
            <a:spLocks noChangeShapeType="1"/>
          </p:cNvSpPr>
          <p:nvPr/>
        </p:nvSpPr>
        <p:spPr bwMode="auto">
          <a:xfrm>
            <a:off x="4968317" y="1328064"/>
            <a:ext cx="270844" cy="201104"/>
          </a:xfrm>
          <a:prstGeom prst="straightConnector1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8"/>
          <p:cNvSpPr>
            <a:spLocks noChangeShapeType="1"/>
          </p:cNvSpPr>
          <p:nvPr/>
        </p:nvSpPr>
        <p:spPr bwMode="auto">
          <a:xfrm flipH="1">
            <a:off x="5152124" y="1709357"/>
            <a:ext cx="87037" cy="149621"/>
          </a:xfrm>
          <a:prstGeom prst="straightConnector1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7"/>
          <p:cNvSpPr>
            <a:spLocks noChangeShapeType="1"/>
          </p:cNvSpPr>
          <p:nvPr/>
        </p:nvSpPr>
        <p:spPr bwMode="auto">
          <a:xfrm>
            <a:off x="5406364" y="1709357"/>
            <a:ext cx="106505" cy="149621"/>
          </a:xfrm>
          <a:prstGeom prst="straightConnector1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86"/>
          <p:cNvSpPr>
            <a:spLocks noChangeShapeType="1"/>
          </p:cNvSpPr>
          <p:nvPr/>
        </p:nvSpPr>
        <p:spPr bwMode="auto">
          <a:xfrm>
            <a:off x="4387690" y="1709357"/>
            <a:ext cx="69859" cy="149621"/>
          </a:xfrm>
          <a:prstGeom prst="straightConnector1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5"/>
          <p:cNvSpPr>
            <a:spLocks noChangeShapeType="1"/>
          </p:cNvSpPr>
          <p:nvPr/>
        </p:nvSpPr>
        <p:spPr bwMode="auto">
          <a:xfrm flipH="1">
            <a:off x="4097377" y="1709357"/>
            <a:ext cx="123111" cy="149621"/>
          </a:xfrm>
          <a:prstGeom prst="straightConnector1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77"/>
          <p:cNvSpPr>
            <a:spLocks noChangeArrowheads="1"/>
          </p:cNvSpPr>
          <p:nvPr/>
        </p:nvSpPr>
        <p:spPr bwMode="auto">
          <a:xfrm>
            <a:off x="990600" y="5781618"/>
            <a:ext cx="1484698" cy="8477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Sender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auto">
          <a:xfrm>
            <a:off x="6973502" y="5781618"/>
            <a:ext cx="1484698" cy="8477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Receiver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752600" y="838201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93700" marR="0" lvl="0" indent="-393700" algn="ctr" defTabSz="914363" rtl="0" eaLnBrk="1" fontAlgn="auto" latinLnBrk="0" hangingPunct="1">
              <a:lnSpc>
                <a:spcPct val="78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sb://servicebus.windows.net/services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kumimoji="0" lang="en-US" sz="2400" b="0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4478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9812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5146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480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814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148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482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1816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7150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2484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7818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152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8486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382000" y="2542029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4" name="Left Brace 73"/>
          <p:cNvSpPr/>
          <p:nvPr/>
        </p:nvSpPr>
        <p:spPr>
          <a:xfrm>
            <a:off x="1066800" y="838200"/>
            <a:ext cx="228600" cy="1600200"/>
          </a:xfrm>
          <a:prstGeom prst="leftBrace">
            <a:avLst/>
          </a:prstGeom>
          <a:ln w="38100" cmpd="sng"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/>
          <p:cNvSpPr/>
          <p:nvPr/>
        </p:nvSpPr>
        <p:spPr>
          <a:xfrm>
            <a:off x="1066800" y="2542029"/>
            <a:ext cx="228600" cy="381000"/>
          </a:xfrm>
          <a:prstGeom prst="leftBrace">
            <a:avLst/>
          </a:prstGeom>
          <a:ln w="38100" cmpd="sng"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8013" y="1066800"/>
            <a:ext cx="884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Backend</a:t>
            </a:r>
            <a:br>
              <a:rPr lang="en-US" sz="1600" dirty="0" smtClean="0"/>
            </a:br>
            <a:r>
              <a:rPr lang="en-US" sz="1600" dirty="0" smtClean="0"/>
              <a:t>Naming</a:t>
            </a:r>
          </a:p>
          <a:p>
            <a:pPr algn="ctr"/>
            <a:r>
              <a:rPr lang="en-US" sz="1600" dirty="0" smtClean="0"/>
              <a:t>Routing</a:t>
            </a:r>
            <a:br>
              <a:rPr lang="en-US" sz="1600" dirty="0" smtClean="0"/>
            </a:br>
            <a:r>
              <a:rPr lang="en-US" sz="1600" dirty="0" smtClean="0"/>
              <a:t>Fabric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152400" y="2414454"/>
            <a:ext cx="106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Frontend </a:t>
            </a:r>
            <a:br>
              <a:rPr lang="en-US" sz="1600" dirty="0" smtClean="0"/>
            </a:br>
            <a:r>
              <a:rPr lang="en-US" sz="1600" dirty="0" smtClean="0"/>
              <a:t>Nodes</a:t>
            </a:r>
            <a:endParaRPr lang="en-US" sz="1600" dirty="0"/>
          </a:p>
        </p:txBody>
      </p:sp>
      <p:cxnSp>
        <p:nvCxnSpPr>
          <p:cNvPr id="21" name="Shape 93"/>
          <p:cNvCxnSpPr>
            <a:stCxn id="65" idx="2"/>
            <a:endCxn id="20" idx="0"/>
          </p:cNvCxnSpPr>
          <p:nvPr/>
        </p:nvCxnSpPr>
        <p:spPr>
          <a:xfrm rot="16200000" flipH="1">
            <a:off x="5400431" y="3466197"/>
            <a:ext cx="2858589" cy="1772251"/>
          </a:xfrm>
          <a:prstGeom prst="straightConnector1">
            <a:avLst/>
          </a:prstGeom>
          <a:ln w="76200" cap="rnd" cmpd="sng">
            <a:solidFill>
              <a:schemeClr val="accent1">
                <a:lumMod val="60000"/>
                <a:lumOff val="40000"/>
              </a:schemeClr>
            </a:solidFill>
            <a:headEnd type="triangle" w="sm" len="med"/>
            <a:tailEnd type="non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113"/>
          <p:cNvGrpSpPr/>
          <p:nvPr/>
        </p:nvGrpSpPr>
        <p:grpSpPr>
          <a:xfrm>
            <a:off x="6400800" y="3048000"/>
            <a:ext cx="1676400" cy="2514600"/>
            <a:chOff x="4724400" y="3810000"/>
            <a:chExt cx="1676400" cy="2514600"/>
          </a:xfrm>
        </p:grpSpPr>
        <p:cxnSp>
          <p:nvCxnSpPr>
            <p:cNvPr id="110" name="Straight Arrow Connector 109"/>
            <p:cNvCxnSpPr/>
            <p:nvPr/>
          </p:nvCxnSpPr>
          <p:spPr>
            <a:xfrm rot="16200000" flipH="1">
              <a:off x="4305300" y="4229100"/>
              <a:ext cx="2514600" cy="16764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1002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111" name="Rectangle 110"/>
            <p:cNvSpPr/>
            <p:nvPr/>
          </p:nvSpPr>
          <p:spPr bwMode="auto">
            <a:xfrm>
              <a:off x="5486400" y="5029200"/>
              <a:ext cx="609600" cy="38100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1002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/>
                  </a:solidFill>
                </a:rPr>
                <a:t>Ctrl</a:t>
              </a:r>
            </a:p>
          </p:txBody>
        </p:sp>
      </p:grpSp>
      <p:cxnSp>
        <p:nvCxnSpPr>
          <p:cNvPr id="79" name="Shape 93"/>
          <p:cNvCxnSpPr>
            <a:stCxn id="9" idx="6"/>
            <a:endCxn id="65" idx="0"/>
          </p:cNvCxnSpPr>
          <p:nvPr/>
        </p:nvCxnSpPr>
        <p:spPr>
          <a:xfrm>
            <a:off x="5187053" y="1949072"/>
            <a:ext cx="756547" cy="592957"/>
          </a:xfrm>
          <a:prstGeom prst="curvedConnector2">
            <a:avLst/>
          </a:prstGeom>
          <a:ln w="69850" cap="rnd" cmpd="dbl">
            <a:solidFill>
              <a:schemeClr val="accent6">
                <a:lumMod val="75000"/>
              </a:schemeClr>
            </a:solidFill>
            <a:prstDash val="solid"/>
            <a:headEnd type="none" w="sm" len="me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 bwMode="auto">
          <a:xfrm>
            <a:off x="1905000" y="4953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0" name="Oval 129"/>
          <p:cNvSpPr/>
          <p:nvPr/>
        </p:nvSpPr>
        <p:spPr bwMode="auto">
          <a:xfrm>
            <a:off x="5181600" y="29718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1" name="Oval 130"/>
          <p:cNvSpPr/>
          <p:nvPr/>
        </p:nvSpPr>
        <p:spPr bwMode="auto">
          <a:xfrm>
            <a:off x="7543800" y="37338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2" name="Oval 131"/>
          <p:cNvSpPr/>
          <p:nvPr/>
        </p:nvSpPr>
        <p:spPr bwMode="auto">
          <a:xfrm>
            <a:off x="6248400" y="5943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19" name="Group 77"/>
          <p:cNvGrpSpPr/>
          <p:nvPr/>
        </p:nvGrpSpPr>
        <p:grpSpPr>
          <a:xfrm>
            <a:off x="3048000" y="2514600"/>
            <a:ext cx="2957550" cy="3057290"/>
            <a:chOff x="3048000" y="2514600"/>
            <a:chExt cx="2957550" cy="3057290"/>
          </a:xfrm>
        </p:grpSpPr>
        <p:sp>
          <p:nvSpPr>
            <p:cNvPr id="99" name="Freeform 98"/>
            <p:cNvSpPr/>
            <p:nvPr/>
          </p:nvSpPr>
          <p:spPr bwMode="auto">
            <a:xfrm>
              <a:off x="3048000" y="2514600"/>
              <a:ext cx="2957550" cy="3057290"/>
            </a:xfrm>
            <a:custGeom>
              <a:avLst/>
              <a:gdLst>
                <a:gd name="connsiteX0" fmla="*/ 438150 w 2743200"/>
                <a:gd name="connsiteY0" fmla="*/ 3057525 h 3057525"/>
                <a:gd name="connsiteX1" fmla="*/ 0 w 2743200"/>
                <a:gd name="connsiteY1" fmla="*/ 352425 h 3057525"/>
                <a:gd name="connsiteX2" fmla="*/ 0 w 2743200"/>
                <a:gd name="connsiteY2" fmla="*/ 0 h 3057525"/>
                <a:gd name="connsiteX3" fmla="*/ 390525 w 2743200"/>
                <a:gd name="connsiteY3" fmla="*/ 9525 h 3057525"/>
                <a:gd name="connsiteX4" fmla="*/ 2743200 w 2743200"/>
                <a:gd name="connsiteY4" fmla="*/ 1190625 h 3057525"/>
                <a:gd name="connsiteX5" fmla="*/ 419100 w 2743200"/>
                <a:gd name="connsiteY5" fmla="*/ 1190625 h 3057525"/>
                <a:gd name="connsiteX6" fmla="*/ 438150 w 2743200"/>
                <a:gd name="connsiteY6" fmla="*/ 3057525 h 30575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19100 w 2743200"/>
                <a:gd name="connsiteY5" fmla="*/ 1190625 h 3197225"/>
                <a:gd name="connsiteX6" fmla="*/ 438150 w 2743200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95300 w 2743200"/>
                <a:gd name="connsiteY5" fmla="*/ 1266825 h 3197225"/>
                <a:gd name="connsiteX6" fmla="*/ 438150 w 2743200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95300 w 2743200"/>
                <a:gd name="connsiteY5" fmla="*/ 1266825 h 3197225"/>
                <a:gd name="connsiteX6" fmla="*/ 438150 w 2743200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95300 w 2743200"/>
                <a:gd name="connsiteY5" fmla="*/ 1266825 h 3197225"/>
                <a:gd name="connsiteX6" fmla="*/ 438150 w 2743200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95300 w 2743200"/>
                <a:gd name="connsiteY5" fmla="*/ 1266825 h 3197225"/>
                <a:gd name="connsiteX6" fmla="*/ 438150 w 2743200"/>
                <a:gd name="connsiteY6" fmla="*/ 3057525 h 3197225"/>
                <a:gd name="connsiteX0" fmla="*/ 438150 w 2760662"/>
                <a:gd name="connsiteY0" fmla="*/ 3057525 h 3197225"/>
                <a:gd name="connsiteX1" fmla="*/ 0 w 2760662"/>
                <a:gd name="connsiteY1" fmla="*/ 352425 h 3197225"/>
                <a:gd name="connsiteX2" fmla="*/ 0 w 2760662"/>
                <a:gd name="connsiteY2" fmla="*/ 0 h 3197225"/>
                <a:gd name="connsiteX3" fmla="*/ 390525 w 2760662"/>
                <a:gd name="connsiteY3" fmla="*/ 9525 h 3197225"/>
                <a:gd name="connsiteX4" fmla="*/ 2743200 w 2760662"/>
                <a:gd name="connsiteY4" fmla="*/ 1190625 h 3197225"/>
                <a:gd name="connsiteX5" fmla="*/ 495300 w 2760662"/>
                <a:gd name="connsiteY5" fmla="*/ 1266825 h 3197225"/>
                <a:gd name="connsiteX6" fmla="*/ 438150 w 2760662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95300 w 2743200"/>
                <a:gd name="connsiteY5" fmla="*/ 1266825 h 3197225"/>
                <a:gd name="connsiteX6" fmla="*/ 438150 w 2743200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95300 w 2743200"/>
                <a:gd name="connsiteY5" fmla="*/ 1266825 h 3197225"/>
                <a:gd name="connsiteX6" fmla="*/ 438150 w 2743200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495300 w 2743200"/>
                <a:gd name="connsiteY5" fmla="*/ 1266825 h 3197225"/>
                <a:gd name="connsiteX6" fmla="*/ 438150 w 2743200"/>
                <a:gd name="connsiteY6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2639827 w 2743200"/>
                <a:gd name="connsiteY5" fmla="*/ 1194657 h 3197225"/>
                <a:gd name="connsiteX6" fmla="*/ 495300 w 2743200"/>
                <a:gd name="connsiteY6" fmla="*/ 1266825 h 3197225"/>
                <a:gd name="connsiteX7" fmla="*/ 438150 w 2743200"/>
                <a:gd name="connsiteY7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2639827 w 2743200"/>
                <a:gd name="connsiteY5" fmla="*/ 1194657 h 3197225"/>
                <a:gd name="connsiteX6" fmla="*/ 495300 w 2743200"/>
                <a:gd name="connsiteY6" fmla="*/ 1266825 h 3197225"/>
                <a:gd name="connsiteX7" fmla="*/ 438150 w 2743200"/>
                <a:gd name="connsiteY7" fmla="*/ 3057525 h 3197225"/>
                <a:gd name="connsiteX0" fmla="*/ 438150 w 2743200"/>
                <a:gd name="connsiteY0" fmla="*/ 3057525 h 3197225"/>
                <a:gd name="connsiteX1" fmla="*/ 0 w 2743200"/>
                <a:gd name="connsiteY1" fmla="*/ 352425 h 3197225"/>
                <a:gd name="connsiteX2" fmla="*/ 0 w 2743200"/>
                <a:gd name="connsiteY2" fmla="*/ 0 h 3197225"/>
                <a:gd name="connsiteX3" fmla="*/ 390525 w 2743200"/>
                <a:gd name="connsiteY3" fmla="*/ 9525 h 3197225"/>
                <a:gd name="connsiteX4" fmla="*/ 2743200 w 2743200"/>
                <a:gd name="connsiteY4" fmla="*/ 1190625 h 3197225"/>
                <a:gd name="connsiteX5" fmla="*/ 2563627 w 2743200"/>
                <a:gd name="connsiteY5" fmla="*/ 1194657 h 3197225"/>
                <a:gd name="connsiteX6" fmla="*/ 495300 w 2743200"/>
                <a:gd name="connsiteY6" fmla="*/ 1266825 h 3197225"/>
                <a:gd name="connsiteX7" fmla="*/ 438150 w 2743200"/>
                <a:gd name="connsiteY7" fmla="*/ 3057525 h 3197225"/>
                <a:gd name="connsiteX0" fmla="*/ 438150 w 2900401"/>
                <a:gd name="connsiteY0" fmla="*/ 3057525 h 3197225"/>
                <a:gd name="connsiteX1" fmla="*/ 0 w 2900401"/>
                <a:gd name="connsiteY1" fmla="*/ 352425 h 3197225"/>
                <a:gd name="connsiteX2" fmla="*/ 0 w 2900401"/>
                <a:gd name="connsiteY2" fmla="*/ 0 h 3197225"/>
                <a:gd name="connsiteX3" fmla="*/ 390525 w 2900401"/>
                <a:gd name="connsiteY3" fmla="*/ 9525 h 3197225"/>
                <a:gd name="connsiteX4" fmla="*/ 2743200 w 2900401"/>
                <a:gd name="connsiteY4" fmla="*/ 1190625 h 3197225"/>
                <a:gd name="connsiteX5" fmla="*/ 2563627 w 2900401"/>
                <a:gd name="connsiteY5" fmla="*/ 1194657 h 3197225"/>
                <a:gd name="connsiteX6" fmla="*/ 2555680 w 2900401"/>
                <a:gd name="connsiteY6" fmla="*/ 1194657 h 3197225"/>
                <a:gd name="connsiteX7" fmla="*/ 495300 w 2900401"/>
                <a:gd name="connsiteY7" fmla="*/ 1266825 h 3197225"/>
                <a:gd name="connsiteX8" fmla="*/ 438150 w 2900401"/>
                <a:gd name="connsiteY8" fmla="*/ 3057525 h 3197225"/>
                <a:gd name="connsiteX0" fmla="*/ 438150 w 2900401"/>
                <a:gd name="connsiteY0" fmla="*/ 3057525 h 3197225"/>
                <a:gd name="connsiteX1" fmla="*/ 0 w 2900401"/>
                <a:gd name="connsiteY1" fmla="*/ 352425 h 3197225"/>
                <a:gd name="connsiteX2" fmla="*/ 0 w 2900401"/>
                <a:gd name="connsiteY2" fmla="*/ 0 h 3197225"/>
                <a:gd name="connsiteX3" fmla="*/ 390525 w 2900401"/>
                <a:gd name="connsiteY3" fmla="*/ 9525 h 3197225"/>
                <a:gd name="connsiteX4" fmla="*/ 2743200 w 2900401"/>
                <a:gd name="connsiteY4" fmla="*/ 1190625 h 3197225"/>
                <a:gd name="connsiteX5" fmla="*/ 2563627 w 2900401"/>
                <a:gd name="connsiteY5" fmla="*/ 1194657 h 3197225"/>
                <a:gd name="connsiteX6" fmla="*/ 2555680 w 2900401"/>
                <a:gd name="connsiteY6" fmla="*/ 1194657 h 3197225"/>
                <a:gd name="connsiteX7" fmla="*/ 495300 w 2900401"/>
                <a:gd name="connsiteY7" fmla="*/ 1266825 h 3197225"/>
                <a:gd name="connsiteX8" fmla="*/ 438150 w 2900401"/>
                <a:gd name="connsiteY8" fmla="*/ 3057525 h 3197225"/>
                <a:gd name="connsiteX0" fmla="*/ 438150 w 2900401"/>
                <a:gd name="connsiteY0" fmla="*/ 3057525 h 3197225"/>
                <a:gd name="connsiteX1" fmla="*/ 0 w 2900401"/>
                <a:gd name="connsiteY1" fmla="*/ 352425 h 3197225"/>
                <a:gd name="connsiteX2" fmla="*/ 0 w 2900401"/>
                <a:gd name="connsiteY2" fmla="*/ 0 h 3197225"/>
                <a:gd name="connsiteX3" fmla="*/ 390525 w 2900401"/>
                <a:gd name="connsiteY3" fmla="*/ 9525 h 3197225"/>
                <a:gd name="connsiteX4" fmla="*/ 2743200 w 2900401"/>
                <a:gd name="connsiteY4" fmla="*/ 1190625 h 3197225"/>
                <a:gd name="connsiteX5" fmla="*/ 2563627 w 2900401"/>
                <a:gd name="connsiteY5" fmla="*/ 1194657 h 3197225"/>
                <a:gd name="connsiteX6" fmla="*/ 2555680 w 2900401"/>
                <a:gd name="connsiteY6" fmla="*/ 1194657 h 3197225"/>
                <a:gd name="connsiteX7" fmla="*/ 495300 w 2900401"/>
                <a:gd name="connsiteY7" fmla="*/ 1266825 h 3197225"/>
                <a:gd name="connsiteX8" fmla="*/ 438150 w 2900401"/>
                <a:gd name="connsiteY8" fmla="*/ 3057525 h 3197225"/>
                <a:gd name="connsiteX0" fmla="*/ 438150 w 2900401"/>
                <a:gd name="connsiteY0" fmla="*/ 3057525 h 3197225"/>
                <a:gd name="connsiteX1" fmla="*/ 0 w 2900401"/>
                <a:gd name="connsiteY1" fmla="*/ 352425 h 3197225"/>
                <a:gd name="connsiteX2" fmla="*/ 0 w 2900401"/>
                <a:gd name="connsiteY2" fmla="*/ 0 h 3197225"/>
                <a:gd name="connsiteX3" fmla="*/ 390525 w 2900401"/>
                <a:gd name="connsiteY3" fmla="*/ 9525 h 3197225"/>
                <a:gd name="connsiteX4" fmla="*/ 2743200 w 2900401"/>
                <a:gd name="connsiteY4" fmla="*/ 1190625 h 3197225"/>
                <a:gd name="connsiteX5" fmla="*/ 2563627 w 2900401"/>
                <a:gd name="connsiteY5" fmla="*/ 1194657 h 3197225"/>
                <a:gd name="connsiteX6" fmla="*/ 2555680 w 2900401"/>
                <a:gd name="connsiteY6" fmla="*/ 1194657 h 3197225"/>
                <a:gd name="connsiteX7" fmla="*/ 495300 w 2900401"/>
                <a:gd name="connsiteY7" fmla="*/ 1266825 h 3197225"/>
                <a:gd name="connsiteX8" fmla="*/ 438150 w 2900401"/>
                <a:gd name="connsiteY8" fmla="*/ 3057525 h 3197225"/>
                <a:gd name="connsiteX0" fmla="*/ 438150 w 2900401"/>
                <a:gd name="connsiteY0" fmla="*/ 3057525 h 3197225"/>
                <a:gd name="connsiteX1" fmla="*/ 0 w 2900401"/>
                <a:gd name="connsiteY1" fmla="*/ 352425 h 3197225"/>
                <a:gd name="connsiteX2" fmla="*/ 0 w 2900401"/>
                <a:gd name="connsiteY2" fmla="*/ 0 h 3197225"/>
                <a:gd name="connsiteX3" fmla="*/ 390525 w 2900401"/>
                <a:gd name="connsiteY3" fmla="*/ 9525 h 3197225"/>
                <a:gd name="connsiteX4" fmla="*/ 2743200 w 2900401"/>
                <a:gd name="connsiteY4" fmla="*/ 1190625 h 3197225"/>
                <a:gd name="connsiteX5" fmla="*/ 2563627 w 2900401"/>
                <a:gd name="connsiteY5" fmla="*/ 1194657 h 3197225"/>
                <a:gd name="connsiteX6" fmla="*/ 2555680 w 2900401"/>
                <a:gd name="connsiteY6" fmla="*/ 1194657 h 3197225"/>
                <a:gd name="connsiteX7" fmla="*/ 495300 w 2900401"/>
                <a:gd name="connsiteY7" fmla="*/ 1266825 h 3197225"/>
                <a:gd name="connsiteX8" fmla="*/ 438150 w 2900401"/>
                <a:gd name="connsiteY8" fmla="*/ 3057525 h 3197225"/>
                <a:gd name="connsiteX0" fmla="*/ 438150 w 2900401"/>
                <a:gd name="connsiteY0" fmla="*/ 3057525 h 3197225"/>
                <a:gd name="connsiteX1" fmla="*/ 0 w 2900401"/>
                <a:gd name="connsiteY1" fmla="*/ 352425 h 3197225"/>
                <a:gd name="connsiteX2" fmla="*/ 0 w 2900401"/>
                <a:gd name="connsiteY2" fmla="*/ 0 h 3197225"/>
                <a:gd name="connsiteX3" fmla="*/ 390525 w 2900401"/>
                <a:gd name="connsiteY3" fmla="*/ 9525 h 3197225"/>
                <a:gd name="connsiteX4" fmla="*/ 2743200 w 2900401"/>
                <a:gd name="connsiteY4" fmla="*/ 1190625 h 3197225"/>
                <a:gd name="connsiteX5" fmla="*/ 2563627 w 2900401"/>
                <a:gd name="connsiteY5" fmla="*/ 1194657 h 3197225"/>
                <a:gd name="connsiteX6" fmla="*/ 2555680 w 2900401"/>
                <a:gd name="connsiteY6" fmla="*/ 1194657 h 3197225"/>
                <a:gd name="connsiteX7" fmla="*/ 495300 w 2900401"/>
                <a:gd name="connsiteY7" fmla="*/ 1266825 h 3197225"/>
                <a:gd name="connsiteX8" fmla="*/ 438150 w 2900401"/>
                <a:gd name="connsiteY8" fmla="*/ 3057525 h 3197225"/>
                <a:gd name="connsiteX0" fmla="*/ 361950 w 2900401"/>
                <a:gd name="connsiteY0" fmla="*/ 2981325 h 3121025"/>
                <a:gd name="connsiteX1" fmla="*/ 0 w 2900401"/>
                <a:gd name="connsiteY1" fmla="*/ 352425 h 3121025"/>
                <a:gd name="connsiteX2" fmla="*/ 0 w 2900401"/>
                <a:gd name="connsiteY2" fmla="*/ 0 h 3121025"/>
                <a:gd name="connsiteX3" fmla="*/ 390525 w 2900401"/>
                <a:gd name="connsiteY3" fmla="*/ 9525 h 3121025"/>
                <a:gd name="connsiteX4" fmla="*/ 2743200 w 2900401"/>
                <a:gd name="connsiteY4" fmla="*/ 1190625 h 3121025"/>
                <a:gd name="connsiteX5" fmla="*/ 2563627 w 2900401"/>
                <a:gd name="connsiteY5" fmla="*/ 1194657 h 3121025"/>
                <a:gd name="connsiteX6" fmla="*/ 2555680 w 2900401"/>
                <a:gd name="connsiteY6" fmla="*/ 1194657 h 3121025"/>
                <a:gd name="connsiteX7" fmla="*/ 495300 w 2900401"/>
                <a:gd name="connsiteY7" fmla="*/ 1266825 h 3121025"/>
                <a:gd name="connsiteX8" fmla="*/ 361950 w 2900401"/>
                <a:gd name="connsiteY8" fmla="*/ 2981325 h 3121025"/>
                <a:gd name="connsiteX0" fmla="*/ 361950 w 2900401"/>
                <a:gd name="connsiteY0" fmla="*/ 2981325 h 3069602"/>
                <a:gd name="connsiteX1" fmla="*/ 0 w 2900401"/>
                <a:gd name="connsiteY1" fmla="*/ 352425 h 3069602"/>
                <a:gd name="connsiteX2" fmla="*/ 0 w 2900401"/>
                <a:gd name="connsiteY2" fmla="*/ 0 h 3069602"/>
                <a:gd name="connsiteX3" fmla="*/ 390525 w 2900401"/>
                <a:gd name="connsiteY3" fmla="*/ 9525 h 3069602"/>
                <a:gd name="connsiteX4" fmla="*/ 2743200 w 2900401"/>
                <a:gd name="connsiteY4" fmla="*/ 1190625 h 3069602"/>
                <a:gd name="connsiteX5" fmla="*/ 2563627 w 2900401"/>
                <a:gd name="connsiteY5" fmla="*/ 1194657 h 3069602"/>
                <a:gd name="connsiteX6" fmla="*/ 2555680 w 2900401"/>
                <a:gd name="connsiteY6" fmla="*/ 1194657 h 3069602"/>
                <a:gd name="connsiteX7" fmla="*/ 495300 w 2900401"/>
                <a:gd name="connsiteY7" fmla="*/ 1266825 h 3069602"/>
                <a:gd name="connsiteX8" fmla="*/ 361950 w 2900401"/>
                <a:gd name="connsiteY8" fmla="*/ 2981325 h 3069602"/>
                <a:gd name="connsiteX0" fmla="*/ 361950 w 2900401"/>
                <a:gd name="connsiteY0" fmla="*/ 2981325 h 2981325"/>
                <a:gd name="connsiteX1" fmla="*/ 0 w 2900401"/>
                <a:gd name="connsiteY1" fmla="*/ 352425 h 2981325"/>
                <a:gd name="connsiteX2" fmla="*/ 0 w 2900401"/>
                <a:gd name="connsiteY2" fmla="*/ 0 h 2981325"/>
                <a:gd name="connsiteX3" fmla="*/ 390525 w 2900401"/>
                <a:gd name="connsiteY3" fmla="*/ 9525 h 2981325"/>
                <a:gd name="connsiteX4" fmla="*/ 2743200 w 2900401"/>
                <a:gd name="connsiteY4" fmla="*/ 1190625 h 2981325"/>
                <a:gd name="connsiteX5" fmla="*/ 2563627 w 2900401"/>
                <a:gd name="connsiteY5" fmla="*/ 1194657 h 2981325"/>
                <a:gd name="connsiteX6" fmla="*/ 2555680 w 2900401"/>
                <a:gd name="connsiteY6" fmla="*/ 1194657 h 2981325"/>
                <a:gd name="connsiteX7" fmla="*/ 495300 w 2900401"/>
                <a:gd name="connsiteY7" fmla="*/ 1266825 h 2981325"/>
                <a:gd name="connsiteX8" fmla="*/ 361950 w 2900401"/>
                <a:gd name="connsiteY8" fmla="*/ 2981325 h 2981325"/>
                <a:gd name="connsiteX0" fmla="*/ 361950 w 2900401"/>
                <a:gd name="connsiteY0" fmla="*/ 2981325 h 2981325"/>
                <a:gd name="connsiteX1" fmla="*/ 0 w 2900401"/>
                <a:gd name="connsiteY1" fmla="*/ 352425 h 2981325"/>
                <a:gd name="connsiteX2" fmla="*/ 0 w 2900401"/>
                <a:gd name="connsiteY2" fmla="*/ 0 h 2981325"/>
                <a:gd name="connsiteX3" fmla="*/ 390525 w 2900401"/>
                <a:gd name="connsiteY3" fmla="*/ 9525 h 2981325"/>
                <a:gd name="connsiteX4" fmla="*/ 2743200 w 2900401"/>
                <a:gd name="connsiteY4" fmla="*/ 1190625 h 2981325"/>
                <a:gd name="connsiteX5" fmla="*/ 2563627 w 2900401"/>
                <a:gd name="connsiteY5" fmla="*/ 1194657 h 2981325"/>
                <a:gd name="connsiteX6" fmla="*/ 2555680 w 2900401"/>
                <a:gd name="connsiteY6" fmla="*/ 1194657 h 2981325"/>
                <a:gd name="connsiteX7" fmla="*/ 495300 w 2900401"/>
                <a:gd name="connsiteY7" fmla="*/ 1266825 h 2981325"/>
                <a:gd name="connsiteX8" fmla="*/ 361950 w 2900401"/>
                <a:gd name="connsiteY8" fmla="*/ 2981325 h 2981325"/>
                <a:gd name="connsiteX0" fmla="*/ 361950 w 2900401"/>
                <a:gd name="connsiteY0" fmla="*/ 2981325 h 2981325"/>
                <a:gd name="connsiteX1" fmla="*/ 0 w 2900401"/>
                <a:gd name="connsiteY1" fmla="*/ 352425 h 2981325"/>
                <a:gd name="connsiteX2" fmla="*/ 0 w 2900401"/>
                <a:gd name="connsiteY2" fmla="*/ 0 h 2981325"/>
                <a:gd name="connsiteX3" fmla="*/ 390525 w 2900401"/>
                <a:gd name="connsiteY3" fmla="*/ 9525 h 2981325"/>
                <a:gd name="connsiteX4" fmla="*/ 2743200 w 2900401"/>
                <a:gd name="connsiteY4" fmla="*/ 1190625 h 2981325"/>
                <a:gd name="connsiteX5" fmla="*/ 2563627 w 2900401"/>
                <a:gd name="connsiteY5" fmla="*/ 1194657 h 2981325"/>
                <a:gd name="connsiteX6" fmla="*/ 2555680 w 2900401"/>
                <a:gd name="connsiteY6" fmla="*/ 1194657 h 2981325"/>
                <a:gd name="connsiteX7" fmla="*/ 495300 w 2900401"/>
                <a:gd name="connsiteY7" fmla="*/ 1266825 h 2981325"/>
                <a:gd name="connsiteX8" fmla="*/ 361950 w 2900401"/>
                <a:gd name="connsiteY8" fmla="*/ 2981325 h 2981325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563627 w 2900401"/>
                <a:gd name="connsiteY6" fmla="*/ 1194890 h 2981558"/>
                <a:gd name="connsiteX7" fmla="*/ 2555680 w 2900401"/>
                <a:gd name="connsiteY7" fmla="*/ 1194890 h 2981558"/>
                <a:gd name="connsiteX8" fmla="*/ 495300 w 2900401"/>
                <a:gd name="connsiteY8" fmla="*/ 1267058 h 2981558"/>
                <a:gd name="connsiteX9" fmla="*/ 361950 w 2900401"/>
                <a:gd name="connsiteY9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393018 w 2900401"/>
                <a:gd name="connsiteY5" fmla="*/ 5575 h 2981558"/>
                <a:gd name="connsiteX6" fmla="*/ 2743200 w 2900401"/>
                <a:gd name="connsiteY6" fmla="*/ 1190858 h 2981558"/>
                <a:gd name="connsiteX7" fmla="*/ 2563627 w 2900401"/>
                <a:gd name="connsiteY7" fmla="*/ 1194890 h 2981558"/>
                <a:gd name="connsiteX8" fmla="*/ 2555680 w 2900401"/>
                <a:gd name="connsiteY8" fmla="*/ 1194890 h 2981558"/>
                <a:gd name="connsiteX9" fmla="*/ 495300 w 2900401"/>
                <a:gd name="connsiteY9" fmla="*/ 1267058 h 2981558"/>
                <a:gd name="connsiteX10" fmla="*/ 361950 w 2900401"/>
                <a:gd name="connsiteY10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563627 w 2900401"/>
                <a:gd name="connsiteY6" fmla="*/ 1194890 h 2981558"/>
                <a:gd name="connsiteX7" fmla="*/ 2555680 w 2900401"/>
                <a:gd name="connsiteY7" fmla="*/ 1194890 h 2981558"/>
                <a:gd name="connsiteX8" fmla="*/ 495300 w 2900401"/>
                <a:gd name="connsiteY8" fmla="*/ 1267058 h 2981558"/>
                <a:gd name="connsiteX9" fmla="*/ 361950 w 2900401"/>
                <a:gd name="connsiteY9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563627 w 2900401"/>
                <a:gd name="connsiteY6" fmla="*/ 1194890 h 2981558"/>
                <a:gd name="connsiteX7" fmla="*/ 2555680 w 2900401"/>
                <a:gd name="connsiteY7" fmla="*/ 1194890 h 2981558"/>
                <a:gd name="connsiteX8" fmla="*/ 495300 w 2900401"/>
                <a:gd name="connsiteY8" fmla="*/ 1267058 h 2981558"/>
                <a:gd name="connsiteX9" fmla="*/ 361950 w 2900401"/>
                <a:gd name="connsiteY9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734565 w 2900401"/>
                <a:gd name="connsiteY6" fmla="*/ 1190592 h 2981558"/>
                <a:gd name="connsiteX7" fmla="*/ 2563627 w 2900401"/>
                <a:gd name="connsiteY7" fmla="*/ 1194890 h 2981558"/>
                <a:gd name="connsiteX8" fmla="*/ 2555680 w 2900401"/>
                <a:gd name="connsiteY8" fmla="*/ 1194890 h 2981558"/>
                <a:gd name="connsiteX9" fmla="*/ 495300 w 2900401"/>
                <a:gd name="connsiteY9" fmla="*/ 1267058 h 2981558"/>
                <a:gd name="connsiteX10" fmla="*/ 361950 w 2900401"/>
                <a:gd name="connsiteY10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734565 w 2900401"/>
                <a:gd name="connsiteY6" fmla="*/ 1190592 h 2981558"/>
                <a:gd name="connsiteX7" fmla="*/ 2563627 w 2900401"/>
                <a:gd name="connsiteY7" fmla="*/ 1194890 h 2981558"/>
                <a:gd name="connsiteX8" fmla="*/ 2555680 w 2900401"/>
                <a:gd name="connsiteY8" fmla="*/ 1194890 h 2981558"/>
                <a:gd name="connsiteX9" fmla="*/ 495300 w 2900401"/>
                <a:gd name="connsiteY9" fmla="*/ 1267058 h 2981558"/>
                <a:gd name="connsiteX10" fmla="*/ 361950 w 2900401"/>
                <a:gd name="connsiteY10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734565 w 2900401"/>
                <a:gd name="connsiteY6" fmla="*/ 1190592 h 2981558"/>
                <a:gd name="connsiteX7" fmla="*/ 2563627 w 2900401"/>
                <a:gd name="connsiteY7" fmla="*/ 1194890 h 2981558"/>
                <a:gd name="connsiteX8" fmla="*/ 2555680 w 2900401"/>
                <a:gd name="connsiteY8" fmla="*/ 1194890 h 2981558"/>
                <a:gd name="connsiteX9" fmla="*/ 495300 w 2900401"/>
                <a:gd name="connsiteY9" fmla="*/ 1267058 h 2981558"/>
                <a:gd name="connsiteX10" fmla="*/ 361950 w 2900401"/>
                <a:gd name="connsiteY10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734565 w 2900401"/>
                <a:gd name="connsiteY6" fmla="*/ 1190592 h 2981558"/>
                <a:gd name="connsiteX7" fmla="*/ 2563627 w 2900401"/>
                <a:gd name="connsiteY7" fmla="*/ 1194890 h 2981558"/>
                <a:gd name="connsiteX8" fmla="*/ 2555680 w 2900401"/>
                <a:gd name="connsiteY8" fmla="*/ 1194890 h 2981558"/>
                <a:gd name="connsiteX9" fmla="*/ 495300 w 2900401"/>
                <a:gd name="connsiteY9" fmla="*/ 1267058 h 2981558"/>
                <a:gd name="connsiteX10" fmla="*/ 361950 w 2900401"/>
                <a:gd name="connsiteY10" fmla="*/ 2981558 h 2981558"/>
                <a:gd name="connsiteX0" fmla="*/ 361950 w 2900401"/>
                <a:gd name="connsiteY0" fmla="*/ 2981558 h 2981558"/>
                <a:gd name="connsiteX1" fmla="*/ 0 w 2900401"/>
                <a:gd name="connsiteY1" fmla="*/ 352658 h 2981558"/>
                <a:gd name="connsiteX2" fmla="*/ 0 w 2900401"/>
                <a:gd name="connsiteY2" fmla="*/ 233 h 2981558"/>
                <a:gd name="connsiteX3" fmla="*/ 8824 w 2900401"/>
                <a:gd name="connsiteY3" fmla="*/ 0 h 2981558"/>
                <a:gd name="connsiteX4" fmla="*/ 390525 w 2900401"/>
                <a:gd name="connsiteY4" fmla="*/ 9758 h 2981558"/>
                <a:gd name="connsiteX5" fmla="*/ 2743200 w 2900401"/>
                <a:gd name="connsiteY5" fmla="*/ 1190858 h 2981558"/>
                <a:gd name="connsiteX6" fmla="*/ 2734565 w 2900401"/>
                <a:gd name="connsiteY6" fmla="*/ 1190592 h 2981558"/>
                <a:gd name="connsiteX7" fmla="*/ 2563627 w 2900401"/>
                <a:gd name="connsiteY7" fmla="*/ 1194890 h 2981558"/>
                <a:gd name="connsiteX8" fmla="*/ 2555680 w 2900401"/>
                <a:gd name="connsiteY8" fmla="*/ 1194890 h 2981558"/>
                <a:gd name="connsiteX9" fmla="*/ 495300 w 2900401"/>
                <a:gd name="connsiteY9" fmla="*/ 1267058 h 2981558"/>
                <a:gd name="connsiteX10" fmla="*/ 361950 w 2900401"/>
                <a:gd name="connsiteY10" fmla="*/ 2981558 h 29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0401" h="2981558">
                  <a:moveTo>
                    <a:pt x="361950" y="2981558"/>
                  </a:moveTo>
                  <a:lnTo>
                    <a:pt x="0" y="352658"/>
                  </a:lnTo>
                  <a:lnTo>
                    <a:pt x="0" y="233"/>
                  </a:lnTo>
                  <a:lnTo>
                    <a:pt x="8824" y="0"/>
                  </a:lnTo>
                  <a:lnTo>
                    <a:pt x="390525" y="9758"/>
                  </a:lnTo>
                  <a:lnTo>
                    <a:pt x="2743200" y="1190858"/>
                  </a:lnTo>
                  <a:cubicBezTo>
                    <a:pt x="2740322" y="1190769"/>
                    <a:pt x="2707872" y="1254353"/>
                    <a:pt x="2734565" y="1190592"/>
                  </a:cubicBezTo>
                  <a:lnTo>
                    <a:pt x="2563627" y="1194890"/>
                  </a:lnTo>
                  <a:cubicBezTo>
                    <a:pt x="2532374" y="1195562"/>
                    <a:pt x="2900401" y="1182862"/>
                    <a:pt x="2555680" y="1194890"/>
                  </a:cubicBezTo>
                  <a:cubicBezTo>
                    <a:pt x="2220308" y="1152222"/>
                    <a:pt x="894503" y="1058492"/>
                    <a:pt x="495300" y="1267058"/>
                  </a:cubicBezTo>
                  <a:cubicBezTo>
                    <a:pt x="220516" y="1681990"/>
                    <a:pt x="491170" y="2749141"/>
                    <a:pt x="361950" y="2981558"/>
                  </a:cubicBezTo>
                  <a:close/>
                </a:path>
              </a:pathLst>
            </a:custGeom>
            <a:gradFill flip="none" rotWithShape="1">
              <a:gsLst>
                <a:gs pos="73000">
                  <a:schemeClr val="accent3">
                    <a:lumMod val="20000"/>
                    <a:lumOff val="80000"/>
                  </a:schemeClr>
                </a:gs>
                <a:gs pos="100000">
                  <a:schemeClr val="tx1">
                    <a:lumMod val="75000"/>
                    <a:alpha val="75000"/>
                  </a:schemeClr>
                </a:gs>
              </a:gsLst>
              <a:lin ang="150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Connector 72"/>
            <p:cNvCxnSpPr>
              <a:stCxn id="99" idx="3"/>
            </p:cNvCxnSpPr>
            <p:nvPr/>
          </p:nvCxnSpPr>
          <p:spPr>
            <a:xfrm>
              <a:off x="3056998" y="2514600"/>
              <a:ext cx="349393" cy="1354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9" idx="3"/>
            </p:cNvCxnSpPr>
            <p:nvPr/>
          </p:nvCxnSpPr>
          <p:spPr>
            <a:xfrm>
              <a:off x="3056998" y="2514600"/>
              <a:ext cx="650844" cy="11229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71"/>
          <p:cNvGrpSpPr/>
          <p:nvPr/>
        </p:nvGrpSpPr>
        <p:grpSpPr>
          <a:xfrm>
            <a:off x="3398520" y="3657600"/>
            <a:ext cx="2545080" cy="2133600"/>
            <a:chOff x="3398520" y="3657600"/>
            <a:chExt cx="2545080" cy="2133600"/>
          </a:xfrm>
        </p:grpSpPr>
        <p:sp>
          <p:nvSpPr>
            <p:cNvPr id="71" name="Rounded Rectangle 70"/>
            <p:cNvSpPr/>
            <p:nvPr/>
          </p:nvSpPr>
          <p:spPr>
            <a:xfrm>
              <a:off x="3398520" y="3657600"/>
              <a:ext cx="2545080" cy="2133600"/>
            </a:xfrm>
            <a:prstGeom prst="roundRect">
              <a:avLst>
                <a:gd name="adj" fmla="val 16336"/>
              </a:avLst>
            </a:prstGeom>
            <a:ln w="3175">
              <a:solidFill>
                <a:srgbClr val="080808"/>
              </a:solidFill>
            </a:ln>
            <a:effectLst/>
            <a:scene3d>
              <a:camera prst="perspectiveFront" fov="600000"/>
              <a:lightRig rig="threePt" dir="t"/>
            </a:scene3d>
            <a:sp3d z="2540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4114800" y="4191000"/>
              <a:ext cx="1143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103"/>
            <p:cNvGrpSpPr/>
            <p:nvPr/>
          </p:nvGrpSpPr>
          <p:grpSpPr>
            <a:xfrm>
              <a:off x="4439696" y="4343401"/>
              <a:ext cx="533400" cy="533400"/>
              <a:chOff x="4267200" y="4343400"/>
              <a:chExt cx="762001" cy="798007"/>
            </a:xfrm>
          </p:grpSpPr>
          <p:sp>
            <p:nvSpPr>
              <p:cNvPr id="101" name="Circular Arrow 100"/>
              <p:cNvSpPr/>
              <p:nvPr/>
            </p:nvSpPr>
            <p:spPr bwMode="auto">
              <a:xfrm>
                <a:off x="4267200" y="4343400"/>
                <a:ext cx="762000" cy="762000"/>
              </a:xfrm>
              <a:prstGeom prst="circularArrow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Circular Arrow 102"/>
              <p:cNvSpPr/>
              <p:nvPr/>
            </p:nvSpPr>
            <p:spPr bwMode="auto">
              <a:xfrm rot="10800000">
                <a:off x="4267201" y="4379407"/>
                <a:ext cx="762000" cy="762000"/>
              </a:xfrm>
              <a:prstGeom prst="circularArrow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5" name="Rectangle 114"/>
            <p:cNvSpPr/>
            <p:nvPr/>
          </p:nvSpPr>
          <p:spPr>
            <a:xfrm>
              <a:off x="3962400" y="5029200"/>
              <a:ext cx="15090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Socket-Socket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Forwarder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2378192" y="4648199"/>
            <a:ext cx="1965208" cy="1557309"/>
            <a:chOff x="2378192" y="4648199"/>
            <a:chExt cx="1965208" cy="1557309"/>
          </a:xfrm>
        </p:grpSpPr>
        <p:cxnSp>
          <p:nvCxnSpPr>
            <p:cNvPr id="105" name="Shape 93"/>
            <p:cNvCxnSpPr>
              <a:endCxn id="18" idx="3"/>
            </p:cNvCxnSpPr>
            <p:nvPr/>
          </p:nvCxnSpPr>
          <p:spPr>
            <a:xfrm rot="10800000" flipV="1">
              <a:off x="2475298" y="4648199"/>
              <a:ext cx="1868102" cy="1557309"/>
            </a:xfrm>
            <a:prstGeom prst="straightConnector1">
              <a:avLst/>
            </a:prstGeom>
            <a:ln w="38100" cap="rnd" cmpd="sng">
              <a:solidFill>
                <a:srgbClr val="92D05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 rot="19119082">
              <a:off x="2378192" y="4862446"/>
              <a:ext cx="10550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92D050"/>
                  </a:solidFill>
                </a:rPr>
                <a:t>outbound </a:t>
              </a:r>
              <a:br>
                <a:rPr lang="en-US" sz="1600" b="1" dirty="0" smtClean="0">
                  <a:solidFill>
                    <a:srgbClr val="92D050"/>
                  </a:solidFill>
                </a:rPr>
              </a:br>
              <a:r>
                <a:rPr lang="en-US" sz="1600" b="1" dirty="0" smtClean="0">
                  <a:solidFill>
                    <a:srgbClr val="92D050"/>
                  </a:solidFill>
                </a:rPr>
                <a:t>socket </a:t>
              </a:r>
              <a:br>
                <a:rPr lang="en-US" sz="1600" b="1" dirty="0" smtClean="0">
                  <a:solidFill>
                    <a:srgbClr val="92D050"/>
                  </a:solidFill>
                </a:rPr>
              </a:br>
              <a:r>
                <a:rPr lang="en-US" sz="1600" b="1" dirty="0" smtClean="0">
                  <a:solidFill>
                    <a:srgbClr val="92D050"/>
                  </a:solidFill>
                </a:rPr>
                <a:t>connect</a:t>
              </a:r>
              <a:br>
                <a:rPr lang="en-US" sz="1600" b="1" dirty="0" smtClean="0">
                  <a:solidFill>
                    <a:srgbClr val="92D050"/>
                  </a:solidFill>
                </a:rPr>
              </a:br>
              <a:endParaRPr lang="en-US" sz="16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6" name="Group 80"/>
          <p:cNvGrpSpPr/>
          <p:nvPr/>
        </p:nvGrpSpPr>
        <p:grpSpPr>
          <a:xfrm>
            <a:off x="5029200" y="4648200"/>
            <a:ext cx="2313902" cy="1557309"/>
            <a:chOff x="5029200" y="4648200"/>
            <a:chExt cx="2313902" cy="1557309"/>
          </a:xfrm>
        </p:grpSpPr>
        <p:cxnSp>
          <p:nvCxnSpPr>
            <p:cNvPr id="109" name="Shape 93"/>
            <p:cNvCxnSpPr>
              <a:endCxn id="20" idx="1"/>
            </p:cNvCxnSpPr>
            <p:nvPr/>
          </p:nvCxnSpPr>
          <p:spPr>
            <a:xfrm>
              <a:off x="5029200" y="4648200"/>
              <a:ext cx="1944302" cy="1557309"/>
            </a:xfrm>
            <a:prstGeom prst="straightConnector1">
              <a:avLst/>
            </a:prstGeom>
            <a:ln w="38100" cap="rnd" cmpd="sng">
              <a:solidFill>
                <a:srgbClr val="92D05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 rot="2392367">
              <a:off x="5724524" y="4858249"/>
              <a:ext cx="1618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92D050"/>
                  </a:solidFill>
                </a:rPr>
                <a:t>outbound </a:t>
              </a:r>
              <a:br>
                <a:rPr lang="en-US" sz="1600" b="1" dirty="0" smtClean="0">
                  <a:solidFill>
                    <a:srgbClr val="92D050"/>
                  </a:solidFill>
                </a:rPr>
              </a:br>
              <a:r>
                <a:rPr lang="en-US" sz="1600" b="1" dirty="0" smtClean="0">
                  <a:solidFill>
                    <a:srgbClr val="92D050"/>
                  </a:solidFill>
                </a:rPr>
                <a:t>socket </a:t>
              </a:r>
              <a:br>
                <a:rPr lang="en-US" sz="1600" b="1" dirty="0" smtClean="0">
                  <a:solidFill>
                    <a:srgbClr val="92D050"/>
                  </a:solidFill>
                </a:rPr>
              </a:br>
              <a:r>
                <a:rPr lang="en-US" sz="1600" b="1" dirty="0" smtClean="0">
                  <a:solidFill>
                    <a:srgbClr val="92D050"/>
                  </a:solidFill>
                </a:rPr>
                <a:t>rendezvous</a:t>
              </a:r>
              <a:endParaRPr lang="en-US" sz="16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7" name="Group 82"/>
          <p:cNvGrpSpPr/>
          <p:nvPr/>
        </p:nvGrpSpPr>
        <p:grpSpPr>
          <a:xfrm>
            <a:off x="4572000" y="1949072"/>
            <a:ext cx="609600" cy="2241928"/>
            <a:chOff x="4572000" y="1949072"/>
            <a:chExt cx="609600" cy="2241928"/>
          </a:xfrm>
        </p:grpSpPr>
        <p:cxnSp>
          <p:nvCxnSpPr>
            <p:cNvPr id="91" name="Shape 93"/>
            <p:cNvCxnSpPr>
              <a:stCxn id="9" idx="2"/>
              <a:endCxn id="114" idx="0"/>
            </p:cNvCxnSpPr>
            <p:nvPr/>
          </p:nvCxnSpPr>
          <p:spPr>
            <a:xfrm rot="10800000" flipV="1">
              <a:off x="4686301" y="1949072"/>
              <a:ext cx="263693" cy="2241928"/>
            </a:xfrm>
            <a:prstGeom prst="curvedConnector2">
              <a:avLst/>
            </a:prstGeom>
            <a:ln w="69850" cap="rnd" cmpd="dbl">
              <a:solidFill>
                <a:schemeClr val="accent6">
                  <a:lumMod val="75000"/>
                </a:schemeClr>
              </a:solidFill>
              <a:prstDash val="solid"/>
              <a:headEnd type="triangle" w="sm" len="med"/>
              <a:tailEnd type="none" w="sm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8" name="Group 127"/>
            <p:cNvGrpSpPr/>
            <p:nvPr/>
          </p:nvGrpSpPr>
          <p:grpSpPr>
            <a:xfrm>
              <a:off x="4572000" y="2209800"/>
              <a:ext cx="609600" cy="1828800"/>
              <a:chOff x="4572000" y="2514600"/>
              <a:chExt cx="609600" cy="18288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rot="5400000" flipH="1" flipV="1">
                <a:off x="3962400" y="3352800"/>
                <a:ext cx="1828800" cy="15240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1002">
                <a:schemeClr val="l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125" name="Rectangle 124"/>
              <p:cNvSpPr/>
              <p:nvPr/>
            </p:nvSpPr>
            <p:spPr bwMode="auto">
              <a:xfrm>
                <a:off x="4572000" y="2895600"/>
                <a:ext cx="609600" cy="381000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1002">
                <a:schemeClr val="l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Ctrl</a:t>
                </a:r>
              </a:p>
            </p:txBody>
          </p:sp>
        </p:grpSp>
      </p:grpSp>
      <p:sp>
        <p:nvSpPr>
          <p:cNvPr id="52" name="Rounded Rectangular Callout 51"/>
          <p:cNvSpPr/>
          <p:nvPr/>
        </p:nvSpPr>
        <p:spPr bwMode="auto">
          <a:xfrm>
            <a:off x="1219200" y="4038600"/>
            <a:ext cx="1066800" cy="457200"/>
          </a:xfrm>
          <a:prstGeom prst="wedgeRoundRectCallout">
            <a:avLst>
              <a:gd name="adj1" fmla="val 218744"/>
              <a:gd name="adj2" fmla="val 784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TCP/SSL 818</a:t>
            </a:r>
          </a:p>
        </p:txBody>
      </p:sp>
      <p:sp>
        <p:nvSpPr>
          <p:cNvPr id="123" name="Rounded Rectangular Callout 122"/>
          <p:cNvSpPr/>
          <p:nvPr/>
        </p:nvSpPr>
        <p:spPr bwMode="auto">
          <a:xfrm>
            <a:off x="2667000" y="1600200"/>
            <a:ext cx="990600" cy="685800"/>
          </a:xfrm>
          <a:prstGeom prst="wedgeRoundRectCallout">
            <a:avLst>
              <a:gd name="adj1" fmla="val 142722"/>
              <a:gd name="adj2" fmla="val 1143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chemeClr val="tx1"/>
                </a:solidFill>
              </a:rPr>
              <a:t>Oneway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Rendezvous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Ctrl </a:t>
            </a:r>
            <a:r>
              <a:rPr lang="en-US" sz="1400" dirty="0" err="1" smtClean="0">
                <a:solidFill>
                  <a:schemeClr val="tx1"/>
                </a:solidFill>
              </a:rPr>
              <a:t>Msg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063912" y="2544744"/>
            <a:ext cx="457200" cy="381000"/>
          </a:xfrm>
          <a:prstGeom prst="roundRect">
            <a:avLst>
              <a:gd name="adj" fmla="val 163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9" name="Group 92"/>
          <p:cNvGrpSpPr/>
          <p:nvPr/>
        </p:nvGrpSpPr>
        <p:grpSpPr>
          <a:xfrm>
            <a:off x="1676400" y="2981848"/>
            <a:ext cx="914400" cy="369332"/>
            <a:chOff x="1676400" y="2981848"/>
            <a:chExt cx="914400" cy="369332"/>
          </a:xfrm>
        </p:grpSpPr>
        <p:cxnSp>
          <p:nvCxnSpPr>
            <p:cNvPr id="90" name="Elbow Connector 89"/>
            <p:cNvCxnSpPr/>
            <p:nvPr/>
          </p:nvCxnSpPr>
          <p:spPr>
            <a:xfrm>
              <a:off x="1676400" y="3276600"/>
              <a:ext cx="914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8F57B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871789" y="298184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NLB</a:t>
              </a:r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250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43 -0.28869 L -3.88889E-6 -8.25815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9" grpId="0" animBg="1"/>
      <p:bldP spid="130" grpId="0" animBg="1"/>
      <p:bldP spid="131" grpId="0" animBg="1"/>
      <p:bldP spid="132" grpId="0" animBg="1"/>
      <p:bldP spid="52" grpId="0" animBg="1"/>
      <p:bldP spid="123" grpId="0" animBg="1"/>
      <p:bldP spid="88" grpId="0" animBg="1"/>
      <p:bldP spid="8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227013"/>
            <a:ext cx="8940800" cy="1143000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about Dublin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version (CTP 1 !), Dublin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contain</a:t>
            </a:r>
            <a:r>
              <a:rPr lang="fr-FR" dirty="0" smtClean="0"/>
              <a:t> the </a:t>
            </a:r>
            <a:r>
              <a:rPr lang="fr-FR" dirty="0" err="1" smtClean="0"/>
              <a:t>cloud</a:t>
            </a:r>
            <a:r>
              <a:rPr lang="fr-FR" dirty="0" smtClean="0"/>
              <a:t> </a:t>
            </a:r>
            <a:r>
              <a:rPr lang="fr-FR" dirty="0" err="1" smtClean="0"/>
              <a:t>bindings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Expect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in an </a:t>
            </a:r>
            <a:r>
              <a:rPr lang="fr-FR" dirty="0" err="1" smtClean="0"/>
              <a:t>upcoming</a:t>
            </a:r>
            <a:r>
              <a:rPr lang="fr-FR" dirty="0" smtClean="0"/>
              <a:t> version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65113"/>
            <a:ext cx="8229600" cy="1143000"/>
          </a:xfrm>
        </p:spPr>
        <p:txBody>
          <a:bodyPr/>
          <a:lstStyle/>
          <a:p>
            <a:r>
              <a:rPr lang="fr-FR" dirty="0" err="1" smtClean="0"/>
              <a:t>Moving</a:t>
            </a:r>
            <a:r>
              <a:rPr lang="fr-FR" dirty="0" smtClean="0"/>
              <a:t> a processus to the </a:t>
            </a:r>
            <a:r>
              <a:rPr lang="fr-FR" dirty="0" err="1" smtClean="0"/>
              <a:t>cloud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defTabSz="914363">
              <a:lnSpc>
                <a:spcPct val="78000"/>
              </a:lnSpc>
              <a:buSzPct val="80000"/>
              <a:buFontTx/>
              <a:buChar char="•"/>
              <a:defRPr/>
            </a:pPr>
            <a:r>
              <a:rPr lang="en-US" dirty="0" smtClean="0"/>
              <a:t>As of today, this is less of an issue</a:t>
            </a:r>
          </a:p>
          <a:p>
            <a:pPr marL="742950" lvl="2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>
                <a:ea typeface="+mn-ea"/>
                <a:cs typeface="+mn-cs"/>
              </a:rPr>
              <a:t>… because P2P integration is still the rule in enterprise deployments</a:t>
            </a:r>
          </a:p>
          <a:p>
            <a:pPr marL="342900" lvl="1" indent="-342900" defTabSz="914363">
              <a:lnSpc>
                <a:spcPct val="78000"/>
              </a:lnSpc>
              <a:buSzPct val="80000"/>
              <a:buFontTx/>
              <a:buChar char="•"/>
            </a:pPr>
            <a:endParaRPr lang="en-US" sz="2400" dirty="0" smtClean="0">
              <a:ea typeface="+mn-ea"/>
              <a:cs typeface="+mn-cs"/>
            </a:endParaRPr>
          </a:p>
          <a:p>
            <a:pPr marL="342900" lvl="1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sz="2400" dirty="0" smtClean="0">
                <a:ea typeface="+mn-ea"/>
                <a:cs typeface="+mn-cs"/>
              </a:rPr>
              <a:t>Enterprise Service Bus is not the most frequent mediation pattern in the enterprise</a:t>
            </a:r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Because of this, moving orchestrations to the cloud serves only a few scenarios</a:t>
            </a:r>
          </a:p>
          <a:p>
            <a:pPr marL="742950" lvl="2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sz="2800" dirty="0" smtClean="0">
                <a:ea typeface="+mn-ea"/>
                <a:cs typeface="+mn-cs"/>
              </a:rPr>
              <a:t>Availability</a:t>
            </a:r>
          </a:p>
          <a:p>
            <a:pPr marL="742950" lvl="2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sz="2800" dirty="0" smtClean="0">
                <a:ea typeface="+mn-ea"/>
                <a:cs typeface="+mn-cs"/>
              </a:rPr>
              <a:t>« firewalled messaging interface »</a:t>
            </a:r>
          </a:p>
          <a:p>
            <a:pPr marL="742950" lvl="2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sz="2800" dirty="0" smtClean="0">
                <a:ea typeface="+mn-ea"/>
                <a:cs typeface="+mn-cs"/>
              </a:rPr>
              <a:t>New collaboration scenarios B2B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"/>
          <p:cNvSpPr>
            <a:spLocks/>
          </p:cNvSpPr>
          <p:nvPr/>
        </p:nvSpPr>
        <p:spPr>
          <a:xfrm>
            <a:off x="2933444" y="1676820"/>
            <a:ext cx="2514600" cy="2273204"/>
          </a:xfrm>
          <a:prstGeom prst="roundRect">
            <a:avLst>
              <a:gd name="adj" fmla="val 6977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Rounded Rectangle 3"/>
          <p:cNvSpPr>
            <a:spLocks/>
          </p:cNvSpPr>
          <p:nvPr/>
        </p:nvSpPr>
        <p:spPr>
          <a:xfrm>
            <a:off x="266445" y="1676820"/>
            <a:ext cx="2514600" cy="2273204"/>
          </a:xfrm>
          <a:prstGeom prst="roundRect">
            <a:avLst>
              <a:gd name="adj" fmla="val 7293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1" name="Rounded Rectangle 4"/>
          <p:cNvSpPr>
            <a:spLocks/>
          </p:cNvSpPr>
          <p:nvPr/>
        </p:nvSpPr>
        <p:spPr>
          <a:xfrm>
            <a:off x="266444" y="4115220"/>
            <a:ext cx="8610599" cy="830792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Rounded Rectangle 5"/>
          <p:cNvSpPr>
            <a:spLocks/>
          </p:cNvSpPr>
          <p:nvPr/>
        </p:nvSpPr>
        <p:spPr bwMode="auto">
          <a:xfrm>
            <a:off x="418844" y="25150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Service</a:t>
            </a:r>
            <a:b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Bus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Rounded Rectangle 6"/>
          <p:cNvSpPr>
            <a:spLocks/>
          </p:cNvSpPr>
          <p:nvPr/>
        </p:nvSpPr>
        <p:spPr bwMode="auto">
          <a:xfrm>
            <a:off x="418844" y="32008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Access</a:t>
            </a:r>
            <a:b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Control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Rounded Rectangle 7"/>
          <p:cNvSpPr>
            <a:spLocks/>
          </p:cNvSpPr>
          <p:nvPr/>
        </p:nvSpPr>
        <p:spPr bwMode="auto">
          <a:xfrm>
            <a:off x="1561845" y="2515020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Workflow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Rounded Rectangle 8"/>
          <p:cNvSpPr>
            <a:spLocks/>
          </p:cNvSpPr>
          <p:nvPr/>
        </p:nvSpPr>
        <p:spPr bwMode="auto">
          <a:xfrm>
            <a:off x="1561844" y="32008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…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9"/>
          <p:cNvSpPr>
            <a:spLocks/>
          </p:cNvSpPr>
          <p:nvPr/>
        </p:nvSpPr>
        <p:spPr bwMode="auto">
          <a:xfrm>
            <a:off x="3085844" y="25150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Database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Rounded Rectangle 10"/>
          <p:cNvSpPr>
            <a:spLocks/>
          </p:cNvSpPr>
          <p:nvPr/>
        </p:nvSpPr>
        <p:spPr bwMode="auto">
          <a:xfrm>
            <a:off x="3085844" y="32008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Reporting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8" name="Rounded Rectangle 11"/>
          <p:cNvSpPr>
            <a:spLocks/>
          </p:cNvSpPr>
          <p:nvPr/>
        </p:nvSpPr>
        <p:spPr bwMode="auto">
          <a:xfrm>
            <a:off x="4228845" y="2515020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Analytics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9" name="Rounded Rectangle 12"/>
          <p:cNvSpPr>
            <a:spLocks/>
          </p:cNvSpPr>
          <p:nvPr/>
        </p:nvSpPr>
        <p:spPr bwMode="auto">
          <a:xfrm>
            <a:off x="4228844" y="32008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…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0" name="Rounded Rectangle 13"/>
          <p:cNvSpPr>
            <a:spLocks/>
          </p:cNvSpPr>
          <p:nvPr/>
        </p:nvSpPr>
        <p:spPr bwMode="auto">
          <a:xfrm>
            <a:off x="418843" y="42058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Compute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Rounded Rectangle 14"/>
          <p:cNvSpPr>
            <a:spLocks/>
          </p:cNvSpPr>
          <p:nvPr/>
        </p:nvSpPr>
        <p:spPr bwMode="auto">
          <a:xfrm>
            <a:off x="1556763" y="4205820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Storage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Rounded Rectangle 15"/>
          <p:cNvSpPr>
            <a:spLocks/>
          </p:cNvSpPr>
          <p:nvPr/>
        </p:nvSpPr>
        <p:spPr bwMode="auto">
          <a:xfrm>
            <a:off x="2702304" y="4205820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Manage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3" name="Rounded Rectangle 16"/>
          <p:cNvSpPr>
            <a:spLocks/>
          </p:cNvSpPr>
          <p:nvPr/>
        </p:nvSpPr>
        <p:spPr>
          <a:xfrm>
            <a:off x="5600444" y="1676820"/>
            <a:ext cx="2514600" cy="2273204"/>
          </a:xfrm>
          <a:prstGeom prst="roundRect">
            <a:avLst>
              <a:gd name="adj" fmla="val 6977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4" name="Rounded Rectangle 17"/>
          <p:cNvSpPr>
            <a:spLocks/>
          </p:cNvSpPr>
          <p:nvPr/>
        </p:nvSpPr>
        <p:spPr bwMode="auto">
          <a:xfrm>
            <a:off x="5752844" y="25150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Identity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Rounded Rectangle 18"/>
          <p:cNvSpPr>
            <a:spLocks/>
          </p:cNvSpPr>
          <p:nvPr/>
        </p:nvSpPr>
        <p:spPr bwMode="auto">
          <a:xfrm>
            <a:off x="5752844" y="32008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Devices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6" name="Rounded Rectangle 19"/>
          <p:cNvSpPr>
            <a:spLocks/>
          </p:cNvSpPr>
          <p:nvPr/>
        </p:nvSpPr>
        <p:spPr bwMode="auto">
          <a:xfrm>
            <a:off x="6895845" y="2515020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Contacts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7" name="Rounded Rectangle 20"/>
          <p:cNvSpPr>
            <a:spLocks/>
          </p:cNvSpPr>
          <p:nvPr/>
        </p:nvSpPr>
        <p:spPr bwMode="auto">
          <a:xfrm>
            <a:off x="6895844" y="3200820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…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8" name="Rounded Rectangle 21"/>
          <p:cNvSpPr>
            <a:spLocks/>
          </p:cNvSpPr>
          <p:nvPr/>
        </p:nvSpPr>
        <p:spPr>
          <a:xfrm>
            <a:off x="8267444" y="1676820"/>
            <a:ext cx="609600" cy="2273204"/>
          </a:xfrm>
          <a:prstGeom prst="roundRect">
            <a:avLst>
              <a:gd name="adj" fmla="val 27861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…</a:t>
            </a:r>
            <a:endParaRPr kumimoji="0" lang="en-US" sz="18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9" name="Rounded Rectangle 22"/>
          <p:cNvSpPr>
            <a:spLocks/>
          </p:cNvSpPr>
          <p:nvPr/>
        </p:nvSpPr>
        <p:spPr bwMode="auto">
          <a:xfrm>
            <a:off x="3847844" y="4205820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0" normalizeH="0" baseline="0" noProof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…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" name="Rounded Rectangle 30"/>
          <p:cNvSpPr/>
          <p:nvPr/>
        </p:nvSpPr>
        <p:spPr bwMode="auto">
          <a:xfrm>
            <a:off x="142844" y="1571612"/>
            <a:ext cx="8839200" cy="3505200"/>
          </a:xfrm>
          <a:prstGeom prst="roundRect">
            <a:avLst>
              <a:gd name="adj" fmla="val 4279"/>
            </a:avLst>
          </a:prstGeom>
          <a:noFill/>
          <a:ln w="28575">
            <a:solidFill>
              <a:srgbClr val="D7AEE4"/>
            </a:solidFill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2" name="Picture 3" descr="C:\Users\maryfj\Desktop\PDC Visuals\Assets\Strata3D architecture chart\Logos\NET Services\NETServices_h_rgb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7644" y="1811901"/>
            <a:ext cx="2209800" cy="514207"/>
          </a:xfrm>
          <a:prstGeom prst="rect">
            <a:avLst/>
          </a:prstGeom>
          <a:noFill/>
        </p:spPr>
      </p:pic>
      <p:pic>
        <p:nvPicPr>
          <p:cNvPr id="53" name="Picture 2" descr="C:\Users\maryfj\Desktop\PDC Visuals\Assets\Strata3D architecture chart\Logos\SQL Services\SQLServices_h_rgb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38444" y="1755522"/>
            <a:ext cx="2111330" cy="570586"/>
          </a:xfrm>
          <a:prstGeom prst="rect">
            <a:avLst/>
          </a:prstGeom>
          <a:noFill/>
        </p:spPr>
      </p:pic>
      <p:pic>
        <p:nvPicPr>
          <p:cNvPr id="54" name="Picture 35" descr="LiveServices_h_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44" y="1821812"/>
            <a:ext cx="1981200" cy="55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36" descr="WinAzure_h_rg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444" y="4184012"/>
            <a:ext cx="3083124" cy="575965"/>
          </a:xfrm>
          <a:prstGeom prst="rect">
            <a:avLst/>
          </a:prstGeom>
        </p:spPr>
      </p:pic>
      <p:sp>
        <p:nvSpPr>
          <p:cNvPr id="56" name="Titre 1"/>
          <p:cNvSpPr txBox="1">
            <a:spLocks/>
          </p:cNvSpPr>
          <p:nvPr/>
        </p:nvSpPr>
        <p:spPr>
          <a:xfrm>
            <a:off x="539750" y="285750"/>
            <a:ext cx="80486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What’s</a:t>
            </a:r>
            <a:r>
              <a:rPr lang="fr-FR" sz="40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exactly</a:t>
            </a:r>
            <a:r>
              <a:rPr lang="fr-FR" sz="40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Azure ?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349250" y="5416550"/>
            <a:ext cx="80486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...plus </a:t>
            </a:r>
            <a:r>
              <a:rPr lang="fr-FR" sz="4000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tooling</a:t>
            </a:r>
            <a:r>
              <a:rPr lang="fr-FR" sz="40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fr-FR" sz="4000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debugging</a:t>
            </a:r>
            <a:r>
              <a:rPr lang="fr-FR" sz="40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locally</a:t>
            </a:r>
            <a:r>
              <a:rPr lang="fr-FR" sz="40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991600" cy="1143000"/>
          </a:xfrm>
        </p:spPr>
        <p:txBody>
          <a:bodyPr/>
          <a:lstStyle/>
          <a:p>
            <a:r>
              <a:rPr lang="fr-FR" dirty="0" err="1" smtClean="0"/>
              <a:t>Demo</a:t>
            </a:r>
            <a:r>
              <a:rPr lang="fr-FR" dirty="0" smtClean="0"/>
              <a:t> : </a:t>
            </a:r>
            <a:r>
              <a:rPr lang="fr-FR" dirty="0" err="1" smtClean="0"/>
              <a:t>ping</a:t>
            </a:r>
            <a:r>
              <a:rPr lang="fr-FR" dirty="0" smtClean="0"/>
              <a:t> 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Ping a server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cloud</a:t>
            </a:r>
            <a:endParaRPr lang="fr-FR" dirty="0" smtClean="0"/>
          </a:p>
          <a:p>
            <a:r>
              <a:rPr lang="fr-FR" dirty="0" smtClean="0"/>
              <a:t>Use </a:t>
            </a:r>
            <a:r>
              <a:rPr lang="fr-FR" dirty="0" err="1" smtClean="0"/>
              <a:t>Powershell</a:t>
            </a:r>
            <a:r>
              <a:rPr lang="fr-FR" dirty="0" smtClean="0"/>
              <a:t> to </a:t>
            </a:r>
            <a:r>
              <a:rPr lang="fr-FR" dirty="0" err="1" smtClean="0"/>
              <a:t>deploy</a:t>
            </a:r>
            <a:endParaRPr lang="fr-FR" dirty="0" smtClean="0"/>
          </a:p>
          <a:p>
            <a:r>
              <a:rPr lang="fr-FR" dirty="0" smtClean="0"/>
              <a:t>Show the MMC Azure Console </a:t>
            </a:r>
            <a:r>
              <a:rPr lang="fr-FR" dirty="0" err="1" smtClean="0"/>
              <a:t>sample</a:t>
            </a:r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65113"/>
            <a:ext cx="8229600" cy="1143000"/>
          </a:xfrm>
        </p:spPr>
        <p:txBody>
          <a:bodyPr/>
          <a:lstStyle/>
          <a:p>
            <a:r>
              <a:rPr lang="fr-FR" dirty="0" err="1" smtClean="0"/>
              <a:t>Moving</a:t>
            </a:r>
            <a:r>
              <a:rPr lang="fr-FR" dirty="0" smtClean="0"/>
              <a:t> Data and </a:t>
            </a:r>
            <a:r>
              <a:rPr lang="fr-FR" dirty="0" err="1" smtClean="0"/>
              <a:t>Apps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defTabSz="914363">
              <a:lnSpc>
                <a:spcPct val="78000"/>
              </a:lnSpc>
              <a:buSzPct val="80000"/>
              <a:buFontTx/>
              <a:buChar char="•"/>
              <a:defRPr/>
            </a:pPr>
            <a:r>
              <a:rPr lang="en-US" dirty="0" smtClean="0"/>
              <a:t>Data </a:t>
            </a:r>
          </a:p>
          <a:p>
            <a:pPr marL="742950" lvl="2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sz="2800" dirty="0" smtClean="0">
                <a:ea typeface="+mn-ea"/>
                <a:cs typeface="+mn-cs"/>
              </a:rPr>
              <a:t>Easy as long as your protocols are the same on premise and in the cloud</a:t>
            </a:r>
          </a:p>
          <a:p>
            <a:pPr marL="742950" lvl="2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sz="2800" dirty="0" smtClean="0">
                <a:ea typeface="+mn-ea"/>
                <a:cs typeface="+mn-cs"/>
              </a:rPr>
              <a:t>Can work with hybrid data layer</a:t>
            </a:r>
          </a:p>
          <a:p>
            <a:pPr marL="1257300" lvl="4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>
                <a:ea typeface="+mn-ea"/>
                <a:cs typeface="+mn-cs"/>
              </a:rPr>
              <a:t>Writes to your enterprise, read on the cloud</a:t>
            </a:r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Apps </a:t>
            </a:r>
          </a:p>
          <a:p>
            <a:pPr marL="742950" lvl="2" indent="-342900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sz="2800" dirty="0" smtClean="0">
                <a:ea typeface="+mn-ea"/>
                <a:cs typeface="+mn-cs"/>
              </a:rPr>
              <a:t>If you know how to move data, you’ll want apps on the cloud</a:t>
            </a:r>
          </a:p>
          <a:p>
            <a:pPr marL="342900" lvl="1" indent="-342900" defTabSz="914363">
              <a:lnSpc>
                <a:spcPct val="78000"/>
              </a:lnSpc>
              <a:buSzPct val="80000"/>
              <a:buFontTx/>
              <a:buChar char="•"/>
            </a:pPr>
            <a:endParaRPr lang="en-US" sz="24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27013"/>
            <a:ext cx="8953500" cy="1143000"/>
          </a:xfrm>
        </p:spPr>
        <p:txBody>
          <a:bodyPr/>
          <a:lstStyle/>
          <a:p>
            <a:r>
              <a:rPr lang="fr-FR" dirty="0" err="1" smtClean="0"/>
              <a:t>Identity</a:t>
            </a:r>
            <a:r>
              <a:rPr lang="fr-FR" dirty="0" smtClean="0"/>
              <a:t> &amp; Access Control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19100" y="1685925"/>
            <a:ext cx="8458200" cy="4714875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by far the </a:t>
            </a:r>
            <a:r>
              <a:rPr lang="fr-FR" dirty="0" err="1" smtClean="0"/>
              <a:t>hardest</a:t>
            </a:r>
            <a:r>
              <a:rPr lang="fr-FR" dirty="0" smtClean="0"/>
              <a:t> challenge </a:t>
            </a:r>
            <a:r>
              <a:rPr lang="fr-FR" dirty="0" err="1" smtClean="0"/>
              <a:t>you’ll</a:t>
            </a:r>
            <a:r>
              <a:rPr lang="fr-FR" dirty="0" smtClean="0"/>
              <a:t> face</a:t>
            </a:r>
          </a:p>
          <a:p>
            <a:r>
              <a:rPr lang="fr-FR" dirty="0" err="1" smtClean="0"/>
              <a:t>Identity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for </a:t>
            </a:r>
            <a:r>
              <a:rPr lang="fr-FR" dirty="0" err="1" smtClean="0"/>
              <a:t>granted</a:t>
            </a:r>
            <a:r>
              <a:rPr lang="fr-FR" dirty="0" smtClean="0"/>
              <a:t> in the </a:t>
            </a:r>
            <a:r>
              <a:rPr lang="fr-FR" dirty="0" err="1" smtClean="0"/>
              <a:t>enterprise</a:t>
            </a:r>
            <a:r>
              <a:rPr lang="fr-FR" dirty="0" smtClean="0"/>
              <a:t> world, but ..</a:t>
            </a:r>
          </a:p>
          <a:p>
            <a:pPr lvl="1"/>
            <a:r>
              <a:rPr lang="fr-FR" dirty="0" smtClean="0"/>
              <a:t>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identities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assume </a:t>
            </a:r>
            <a:r>
              <a:rPr lang="fr-FR" dirty="0" err="1" smtClean="0"/>
              <a:t>everyday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How do </a:t>
            </a:r>
            <a:r>
              <a:rPr lang="fr-FR" dirty="0" err="1" smtClean="0"/>
              <a:t>ensure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impersonate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a web site trust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say</a:t>
            </a:r>
            <a:r>
              <a:rPr lang="fr-FR" dirty="0" smtClean="0"/>
              <a:t> about </a:t>
            </a:r>
            <a:r>
              <a:rPr lang="fr-FR" dirty="0" err="1" smtClean="0"/>
              <a:t>yourself</a:t>
            </a:r>
            <a:r>
              <a:rPr lang="fr-FR" dirty="0" smtClean="0"/>
              <a:t> ?</a:t>
            </a:r>
          </a:p>
          <a:p>
            <a:r>
              <a:rPr lang="fr-FR" dirty="0" err="1" smtClean="0"/>
              <a:t>Identity</a:t>
            </a:r>
            <a:r>
              <a:rPr lang="fr-FR" dirty="0" smtClean="0"/>
              <a:t> must </a:t>
            </a:r>
            <a:r>
              <a:rPr lang="fr-FR" dirty="0" err="1" smtClean="0"/>
              <a:t>rely</a:t>
            </a:r>
            <a:r>
              <a:rPr lang="fr-FR" dirty="0" smtClean="0"/>
              <a:t> on Claims</a:t>
            </a:r>
          </a:p>
          <a:p>
            <a:pPr lvl="1"/>
            <a:r>
              <a:rPr lang="fr-FR" dirty="0" smtClean="0"/>
              <a:t>Assertions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someone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about </a:t>
            </a:r>
            <a:r>
              <a:rPr lang="fr-FR" dirty="0" err="1" smtClean="0"/>
              <a:t>you</a:t>
            </a:r>
            <a:endParaRPr lang="fr-FR" dirty="0" smtClean="0"/>
          </a:p>
          <a:p>
            <a:r>
              <a:rPr lang="fr-FR" dirty="0" err="1" smtClean="0"/>
              <a:t>Those</a:t>
            </a:r>
            <a:r>
              <a:rPr lang="fr-FR" dirty="0" smtClean="0"/>
              <a:t> assertions flow </a:t>
            </a:r>
            <a:r>
              <a:rPr lang="fr-FR" dirty="0" err="1" smtClean="0"/>
              <a:t>between</a:t>
            </a:r>
            <a:r>
              <a:rPr lang="fr-FR" dirty="0" smtClean="0"/>
              <a:t> 3 </a:t>
            </a:r>
            <a:r>
              <a:rPr lang="fr-FR" dirty="0" err="1" smtClean="0"/>
              <a:t>actors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subject</a:t>
            </a:r>
            <a:r>
              <a:rPr lang="fr-FR" dirty="0" smtClean="0"/>
              <a:t> (</a:t>
            </a:r>
            <a:r>
              <a:rPr lang="fr-FR" dirty="0" err="1" smtClean="0"/>
              <a:t>you</a:t>
            </a:r>
            <a:r>
              <a:rPr lang="fr-FR" dirty="0" smtClean="0"/>
              <a:t>,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app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An </a:t>
            </a:r>
            <a:r>
              <a:rPr lang="fr-FR" dirty="0" err="1" smtClean="0"/>
              <a:t>Identity</a:t>
            </a:r>
            <a:r>
              <a:rPr lang="fr-FR" dirty="0" smtClean="0"/>
              <a:t> Provider (</a:t>
            </a:r>
            <a:r>
              <a:rPr lang="fr-FR" dirty="0" err="1" smtClean="0"/>
              <a:t>knows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r>
              <a:rPr lang="fr-FR" dirty="0" smtClean="0"/>
              <a:t> about the </a:t>
            </a:r>
            <a:r>
              <a:rPr lang="fr-FR" dirty="0" err="1" smtClean="0"/>
              <a:t>subject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Relying</a:t>
            </a:r>
            <a:r>
              <a:rPr lang="fr-FR" dirty="0" smtClean="0"/>
              <a:t> Party (</a:t>
            </a:r>
            <a:r>
              <a:rPr lang="fr-FR" dirty="0" err="1" smtClean="0"/>
              <a:t>wants</a:t>
            </a:r>
            <a:r>
              <a:rPr lang="fr-FR" dirty="0" smtClean="0"/>
              <a:t> to know </a:t>
            </a:r>
            <a:r>
              <a:rPr lang="fr-FR" dirty="0" err="1" smtClean="0"/>
              <a:t>things</a:t>
            </a:r>
            <a:r>
              <a:rPr lang="fr-FR" dirty="0" smtClean="0"/>
              <a:t> about the </a:t>
            </a:r>
            <a:r>
              <a:rPr lang="fr-FR" dirty="0" err="1" smtClean="0"/>
              <a:t>subject</a:t>
            </a:r>
            <a:r>
              <a:rPr lang="fr-FR" dirty="0" smtClean="0"/>
              <a:t>)</a:t>
            </a:r>
          </a:p>
          <a:p>
            <a:pPr lvl="1">
              <a:buNone/>
            </a:pP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227013"/>
            <a:ext cx="9029700" cy="1143000"/>
          </a:xfrm>
        </p:spPr>
        <p:txBody>
          <a:bodyPr/>
          <a:lstStyle/>
          <a:p>
            <a:r>
              <a:rPr lang="fr-FR" dirty="0" err="1" smtClean="0"/>
              <a:t>Identity</a:t>
            </a:r>
            <a:r>
              <a:rPr lang="fr-FR" dirty="0" smtClean="0"/>
              <a:t>: </a:t>
            </a:r>
            <a:r>
              <a:rPr lang="fr-FR" dirty="0" err="1" smtClean="0"/>
              <a:t>Fundamental</a:t>
            </a:r>
            <a:r>
              <a:rPr lang="fr-FR" dirty="0" smtClean="0"/>
              <a:t> changes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3400" y="2486025"/>
            <a:ext cx="8458200" cy="4086225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Oval 19"/>
          <p:cNvSpPr/>
          <p:nvPr/>
        </p:nvSpPr>
        <p:spPr bwMode="auto">
          <a:xfrm>
            <a:off x="1333500" y="2628900"/>
            <a:ext cx="6781800" cy="1905000"/>
          </a:xfrm>
          <a:prstGeom prst="ellipse">
            <a:avLst/>
          </a:prstGeom>
          <a:solidFill>
            <a:srgbClr val="10C0AB"/>
          </a:solidFill>
          <a:ln w="6350" cap="rnd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</a:t>
            </a:r>
          </a:p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21"/>
          <p:cNvSpPr/>
          <p:nvPr/>
        </p:nvSpPr>
        <p:spPr bwMode="auto">
          <a:xfrm>
            <a:off x="800100" y="1943100"/>
            <a:ext cx="2057400" cy="1676400"/>
          </a:xfrm>
          <a:prstGeom prst="roundRect">
            <a:avLst/>
          </a:prstGeom>
          <a:solidFill>
            <a:srgbClr val="000000">
              <a:lumMod val="65000"/>
              <a:lumOff val="35000"/>
            </a:srgbClr>
          </a:solidFill>
          <a:ln w="6350" cap="rnd" cmpd="sng" algn="ctr">
            <a:solidFill>
              <a:srgbClr val="000000">
                <a:lumMod val="50000"/>
                <a:lumOff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Claims Provider</a:t>
            </a:r>
          </a:p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(Security Token Service)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2400300" y="3771900"/>
            <a:ext cx="91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 Get claims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5981700" y="4000500"/>
            <a:ext cx="103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 Send claims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28700" y="3848100"/>
            <a:ext cx="1981200" cy="457200"/>
          </a:xfrm>
          <a:prstGeom prst="rect">
            <a:avLst/>
          </a:prstGeom>
          <a:noFill/>
          <a:ln w="6350" cap="rnd" cmpd="sng" algn="ctr">
            <a:noFill/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24300" y="3390900"/>
            <a:ext cx="838200" cy="457200"/>
          </a:xfrm>
          <a:prstGeom prst="rect">
            <a:avLst/>
          </a:prstGeom>
          <a:noFill/>
          <a:ln w="6350" cap="rnd" cmpd="sng" algn="ctr">
            <a:noFill/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686300" y="4152900"/>
            <a:ext cx="762000" cy="457200"/>
          </a:xfrm>
          <a:prstGeom prst="rect">
            <a:avLst/>
          </a:prstGeom>
          <a:noFill/>
          <a:ln w="6350" cap="rnd" cmpd="sng" algn="ctr">
            <a:noFill/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00500" y="4152900"/>
            <a:ext cx="685800" cy="457200"/>
          </a:xfrm>
          <a:prstGeom prst="rect">
            <a:avLst/>
          </a:prstGeom>
          <a:noFill/>
          <a:ln w="6350" cap="rnd" cmpd="sng" algn="ctr">
            <a:noFill/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32"/>
          <p:cNvSpPr/>
          <p:nvPr/>
        </p:nvSpPr>
        <p:spPr>
          <a:xfrm>
            <a:off x="2872014" y="3022934"/>
            <a:ext cx="1433286" cy="1247532"/>
          </a:xfrm>
          <a:custGeom>
            <a:avLst/>
            <a:gdLst>
              <a:gd name="connsiteX0" fmla="*/ 1169852 w 1169852"/>
              <a:gd name="connsiteY0" fmla="*/ 692331 h 883920"/>
              <a:gd name="connsiteX1" fmla="*/ 481875 w 1169852"/>
              <a:gd name="connsiteY1" fmla="*/ 126274 h 883920"/>
              <a:gd name="connsiteX2" fmla="*/ 81280 w 1169852"/>
              <a:gd name="connsiteY2" fmla="*/ 126274 h 883920"/>
              <a:gd name="connsiteX3" fmla="*/ 969555 w 1169852"/>
              <a:gd name="connsiteY3" fmla="*/ 883920 h 883920"/>
              <a:gd name="connsiteX0" fmla="*/ 1169852 w 1169852"/>
              <a:gd name="connsiteY0" fmla="*/ 921473 h 1113062"/>
              <a:gd name="connsiteX1" fmla="*/ 481876 w 1169852"/>
              <a:gd name="connsiteY1" fmla="*/ 94343 h 1113062"/>
              <a:gd name="connsiteX2" fmla="*/ 81280 w 1169852"/>
              <a:gd name="connsiteY2" fmla="*/ 355416 h 1113062"/>
              <a:gd name="connsiteX3" fmla="*/ 969555 w 1169852"/>
              <a:gd name="connsiteY3" fmla="*/ 1113062 h 1113062"/>
              <a:gd name="connsiteX0" fmla="*/ 1169852 w 1169852"/>
              <a:gd name="connsiteY0" fmla="*/ 921473 h 1113062"/>
              <a:gd name="connsiteX1" fmla="*/ 481876 w 1169852"/>
              <a:gd name="connsiteY1" fmla="*/ 94343 h 1113062"/>
              <a:gd name="connsiteX2" fmla="*/ 81280 w 1169852"/>
              <a:gd name="connsiteY2" fmla="*/ 355416 h 1113062"/>
              <a:gd name="connsiteX3" fmla="*/ 969555 w 1169852"/>
              <a:gd name="connsiteY3" fmla="*/ 1113062 h 1113062"/>
              <a:gd name="connsiteX0" fmla="*/ 1169852 w 1169852"/>
              <a:gd name="connsiteY0" fmla="*/ 921473 h 1113062"/>
              <a:gd name="connsiteX1" fmla="*/ 481876 w 1169852"/>
              <a:gd name="connsiteY1" fmla="*/ 94343 h 1113062"/>
              <a:gd name="connsiteX2" fmla="*/ 81280 w 1169852"/>
              <a:gd name="connsiteY2" fmla="*/ 355416 h 1113062"/>
              <a:gd name="connsiteX3" fmla="*/ 969555 w 1169852"/>
              <a:gd name="connsiteY3" fmla="*/ 1113062 h 1113062"/>
              <a:gd name="connsiteX0" fmla="*/ 1169852 w 1169852"/>
              <a:gd name="connsiteY0" fmla="*/ 888839 h 1080428"/>
              <a:gd name="connsiteX1" fmla="*/ 481876 w 1169852"/>
              <a:gd name="connsiteY1" fmla="*/ 61709 h 1080428"/>
              <a:gd name="connsiteX2" fmla="*/ 81280 w 1169852"/>
              <a:gd name="connsiteY2" fmla="*/ 518587 h 1080428"/>
              <a:gd name="connsiteX3" fmla="*/ 969555 w 1169852"/>
              <a:gd name="connsiteY3" fmla="*/ 1080428 h 1080428"/>
              <a:gd name="connsiteX0" fmla="*/ 1169852 w 1169852"/>
              <a:gd name="connsiteY0" fmla="*/ 888839 h 1080428"/>
              <a:gd name="connsiteX1" fmla="*/ 481876 w 1169852"/>
              <a:gd name="connsiteY1" fmla="*/ 61709 h 1080428"/>
              <a:gd name="connsiteX2" fmla="*/ 81280 w 1169852"/>
              <a:gd name="connsiteY2" fmla="*/ 518587 h 1080428"/>
              <a:gd name="connsiteX3" fmla="*/ 969555 w 1169852"/>
              <a:gd name="connsiteY3" fmla="*/ 1080428 h 1080428"/>
              <a:gd name="connsiteX0" fmla="*/ 1169852 w 1169852"/>
              <a:gd name="connsiteY0" fmla="*/ 876972 h 1068561"/>
              <a:gd name="connsiteX1" fmla="*/ 481876 w 1169852"/>
              <a:gd name="connsiteY1" fmla="*/ 49842 h 1068561"/>
              <a:gd name="connsiteX2" fmla="*/ 81280 w 1169852"/>
              <a:gd name="connsiteY2" fmla="*/ 506720 h 1068561"/>
              <a:gd name="connsiteX3" fmla="*/ 969555 w 1169852"/>
              <a:gd name="connsiteY3" fmla="*/ 1068561 h 1068561"/>
              <a:gd name="connsiteX0" fmla="*/ 1169852 w 1169852"/>
              <a:gd name="connsiteY0" fmla="*/ 876972 h 1068561"/>
              <a:gd name="connsiteX1" fmla="*/ 481876 w 1169852"/>
              <a:gd name="connsiteY1" fmla="*/ 49842 h 1068561"/>
              <a:gd name="connsiteX2" fmla="*/ 81280 w 1169852"/>
              <a:gd name="connsiteY2" fmla="*/ 506720 h 1068561"/>
              <a:gd name="connsiteX3" fmla="*/ 969555 w 1169852"/>
              <a:gd name="connsiteY3" fmla="*/ 1068561 h 106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852" h="1068561">
                <a:moveTo>
                  <a:pt x="1169852" y="876972"/>
                </a:moveTo>
                <a:cubicBezTo>
                  <a:pt x="831767" y="205004"/>
                  <a:pt x="717019" y="90785"/>
                  <a:pt x="481876" y="49842"/>
                </a:cubicBezTo>
                <a:cubicBezTo>
                  <a:pt x="99729" y="0"/>
                  <a:pt x="0" y="336933"/>
                  <a:pt x="81280" y="506720"/>
                </a:cubicBezTo>
                <a:cubicBezTo>
                  <a:pt x="162560" y="676507"/>
                  <a:pt x="566057" y="752875"/>
                  <a:pt x="969555" y="1068561"/>
                </a:cubicBezTo>
              </a:path>
            </a:pathLst>
          </a:custGeom>
          <a:noFill/>
          <a:ln w="76200" cap="rnd" cmpd="sng" algn="ctr">
            <a:solidFill>
              <a:srgbClr val="FFFFFF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33"/>
          <p:cNvSpPr/>
          <p:nvPr/>
        </p:nvSpPr>
        <p:spPr>
          <a:xfrm>
            <a:off x="5701482" y="3619500"/>
            <a:ext cx="1088571" cy="609600"/>
          </a:xfrm>
          <a:custGeom>
            <a:avLst/>
            <a:gdLst>
              <a:gd name="connsiteX0" fmla="*/ 0 w 1088571"/>
              <a:gd name="connsiteY0" fmla="*/ 609600 h 609600"/>
              <a:gd name="connsiteX1" fmla="*/ 1088571 w 1088571"/>
              <a:gd name="connsiteY1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571" h="609600">
                <a:moveTo>
                  <a:pt x="0" y="609600"/>
                </a:moveTo>
                <a:lnTo>
                  <a:pt x="1088571" y="0"/>
                </a:lnTo>
              </a:path>
            </a:pathLst>
          </a:custGeom>
          <a:noFill/>
          <a:ln w="76200" cap="rnd" cmpd="sng" algn="ctr">
            <a:solidFill>
              <a:srgbClr val="FFFFFF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34"/>
          <p:cNvSpPr/>
          <p:nvPr/>
        </p:nvSpPr>
        <p:spPr>
          <a:xfrm rot="10800000">
            <a:off x="5219700" y="3467100"/>
            <a:ext cx="1088571" cy="609600"/>
          </a:xfrm>
          <a:custGeom>
            <a:avLst/>
            <a:gdLst>
              <a:gd name="connsiteX0" fmla="*/ 0 w 1088571"/>
              <a:gd name="connsiteY0" fmla="*/ 609600 h 609600"/>
              <a:gd name="connsiteX1" fmla="*/ 1088571 w 1088571"/>
              <a:gd name="connsiteY1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571" h="609600">
                <a:moveTo>
                  <a:pt x="0" y="609600"/>
                </a:moveTo>
                <a:lnTo>
                  <a:pt x="1088571" y="0"/>
                </a:lnTo>
              </a:path>
            </a:pathLst>
          </a:custGeom>
          <a:noFill/>
          <a:ln w="76200" cap="rnd" cmpd="sng" algn="ctr">
            <a:solidFill>
              <a:srgbClr val="FFFFFF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4838700" y="3162300"/>
            <a:ext cx="119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 Require claims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6"/>
          <p:cNvSpPr/>
          <p:nvPr/>
        </p:nvSpPr>
        <p:spPr bwMode="auto">
          <a:xfrm>
            <a:off x="3771900" y="4152900"/>
            <a:ext cx="1981200" cy="17526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6350" cap="rnd" cmpd="sng" algn="ctr">
            <a:solidFill>
              <a:srgbClr val="000000">
                <a:lumMod val="50000"/>
                <a:lumOff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</a:t>
            </a:r>
          </a:p>
        </p:txBody>
      </p:sp>
      <p:sp>
        <p:nvSpPr>
          <p:cNvPr id="31" name="Rounded Rectangle 37"/>
          <p:cNvSpPr/>
          <p:nvPr/>
        </p:nvSpPr>
        <p:spPr bwMode="auto">
          <a:xfrm>
            <a:off x="6591300" y="1943100"/>
            <a:ext cx="2057400" cy="1676400"/>
          </a:xfrm>
          <a:prstGeom prst="roundRect">
            <a:avLst/>
          </a:prstGeom>
          <a:solidFill>
            <a:srgbClr val="000000">
              <a:lumMod val="65000"/>
              <a:lumOff val="35000"/>
            </a:srgbClr>
          </a:solidFill>
          <a:ln w="6350" cap="rnd" cmpd="sng" algn="ctr">
            <a:solidFill>
              <a:srgbClr val="000000">
                <a:lumMod val="50000"/>
                <a:lumOff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(requires Claims)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306940" y="3200400"/>
            <a:ext cx="2271486" cy="2133600"/>
          </a:xfrm>
          <a:prstGeom prst="roundRect">
            <a:avLst>
              <a:gd name="adj" fmla="val 12302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3140" y="3276600"/>
            <a:ext cx="101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15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Litware</a:t>
            </a:r>
          </a:p>
        </p:txBody>
      </p:sp>
      <p:grpSp>
        <p:nvGrpSpPr>
          <p:cNvPr id="4" name="Group 49"/>
          <p:cNvGrpSpPr/>
          <p:nvPr/>
        </p:nvGrpSpPr>
        <p:grpSpPr>
          <a:xfrm>
            <a:off x="7086600" y="381000"/>
            <a:ext cx="1524000" cy="990600"/>
            <a:chOff x="6128670" y="526197"/>
            <a:chExt cx="1524000" cy="990600"/>
          </a:xfrm>
        </p:grpSpPr>
        <p:sp>
          <p:nvSpPr>
            <p:cNvPr id="12" name="Rounded Rectangle 11"/>
            <p:cNvSpPr/>
            <p:nvPr/>
          </p:nvSpPr>
          <p:spPr>
            <a:xfrm>
              <a:off x="6128670" y="526197"/>
              <a:ext cx="1524000" cy="9906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4280" y="609600"/>
              <a:ext cx="1480470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>
              <a:spAutoFit/>
            </a:bodyPr>
            <a:lstStyle/>
            <a:p>
              <a:r>
                <a:rPr lang="en-US" sz="2400" spc="-15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Adventure </a:t>
              </a:r>
              <a:br>
                <a:rPr lang="en-US" sz="2400" spc="-15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US" sz="2400" spc="-15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  Works</a:t>
              </a:r>
              <a:endParaRPr lang="en-US" sz="2400" spc="-15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840340" y="5029200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Hosted at </a:t>
            </a:r>
            <a:r>
              <a:rPr lang="en-US" sz="1200" dirty="0" err="1" smtClean="0">
                <a:solidFill>
                  <a:schemeClr val="bg1"/>
                </a:solidFill>
              </a:rPr>
              <a:t>Rackspace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DVD_ART34\Artwork_Imagery\Icons - Illustrations\_eHOME ICONS\dense servers tall r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540" y="3810000"/>
            <a:ext cx="609600" cy="1050519"/>
          </a:xfrm>
          <a:prstGeom prst="rect">
            <a:avLst/>
          </a:prstGeom>
          <a:noFill/>
        </p:spPr>
      </p:pic>
      <p:grpSp>
        <p:nvGrpSpPr>
          <p:cNvPr id="6" name="Group 56"/>
          <p:cNvGrpSpPr/>
          <p:nvPr/>
        </p:nvGrpSpPr>
        <p:grpSpPr>
          <a:xfrm>
            <a:off x="152400" y="3200400"/>
            <a:ext cx="2136803" cy="1055132"/>
            <a:chOff x="152400" y="3200400"/>
            <a:chExt cx="2136803" cy="1055132"/>
          </a:xfrm>
        </p:grpSpPr>
        <p:sp>
          <p:nvSpPr>
            <p:cNvPr id="36" name="Rectangle 35"/>
            <p:cNvSpPr/>
            <p:nvPr/>
          </p:nvSpPr>
          <p:spPr>
            <a:xfrm>
              <a:off x="152400" y="3886200"/>
              <a:ext cx="2136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Sandy@hotmail.com</a:t>
              </a:r>
            </a:p>
          </p:txBody>
        </p:sp>
        <p:pic>
          <p:nvPicPr>
            <p:cNvPr id="2" name="Picture 3" descr="D:\DVD_ART34\Artwork_Imagery\Icons - Illustrations\_eHOME ICONS\laptop notebook pc mobilit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200400"/>
              <a:ext cx="890587" cy="692447"/>
            </a:xfrm>
            <a:prstGeom prst="rect">
              <a:avLst/>
            </a:prstGeom>
            <a:noFill/>
          </p:spPr>
        </p:pic>
      </p:grpSp>
      <p:grpSp>
        <p:nvGrpSpPr>
          <p:cNvPr id="7" name="Group 57"/>
          <p:cNvGrpSpPr/>
          <p:nvPr/>
        </p:nvGrpSpPr>
        <p:grpSpPr>
          <a:xfrm>
            <a:off x="381001" y="5002437"/>
            <a:ext cx="2133685" cy="1310495"/>
            <a:chOff x="381001" y="5002437"/>
            <a:chExt cx="2133685" cy="1310495"/>
          </a:xfrm>
        </p:grpSpPr>
        <p:sp>
          <p:nvSpPr>
            <p:cNvPr id="10" name="Rectangle 9"/>
            <p:cNvSpPr/>
            <p:nvPr/>
          </p:nvSpPr>
          <p:spPr>
            <a:xfrm>
              <a:off x="457200" y="5943600"/>
              <a:ext cx="20574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Lane@Litware.com</a:t>
              </a:r>
            </a:p>
          </p:txBody>
        </p:sp>
        <p:pic>
          <p:nvPicPr>
            <p:cNvPr id="1034" name="Picture 10" descr="D:\DVD_ART34\Artwork_Imagery\Icons - Illustrations\_eHOME ICONS\kitchen pc computer speakers music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1" y="5002437"/>
              <a:ext cx="1143000" cy="1007838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2764140" y="4267200"/>
            <a:ext cx="114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ASP.NET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53"/>
          <p:cNvGrpSpPr/>
          <p:nvPr/>
        </p:nvGrpSpPr>
        <p:grpSpPr>
          <a:xfrm>
            <a:off x="6346126" y="1752600"/>
            <a:ext cx="2645474" cy="2667000"/>
            <a:chOff x="6346126" y="1752600"/>
            <a:chExt cx="2645474" cy="2667000"/>
          </a:xfrm>
        </p:grpSpPr>
        <p:sp>
          <p:nvSpPr>
            <p:cNvPr id="17" name="Rounded Rectangle 16"/>
            <p:cNvSpPr/>
            <p:nvPr/>
          </p:nvSpPr>
          <p:spPr>
            <a:xfrm>
              <a:off x="6400800" y="1752600"/>
              <a:ext cx="2590800" cy="2667000"/>
            </a:xfrm>
            <a:prstGeom prst="roundRect">
              <a:avLst>
                <a:gd name="adj" fmla="val 8875"/>
              </a:avLst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77000" y="1752600"/>
              <a:ext cx="119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spc="-15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Contoso</a:t>
              </a:r>
              <a:endParaRPr lang="en-US" sz="2400" spc="-15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7476" y="213360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01820" y="3669268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Cory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88218" y="2747809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4" descr="D:\DVD_ART34\Artwork_Imagery\Icons - Illustrations\_eHOME ICONS\Server rack applicance larg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8027945" y="1905000"/>
              <a:ext cx="811255" cy="1106425"/>
            </a:xfrm>
            <a:prstGeom prst="rect">
              <a:avLst/>
            </a:prstGeom>
            <a:noFill/>
          </p:spPr>
        </p:pic>
        <p:pic>
          <p:nvPicPr>
            <p:cNvPr id="1029" name="Picture 5" descr="D:\DVD_ART34\Artwork_Imagery\Icons - Illustrations\_eHOME ICONS\keyboard mou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67395" y="4038600"/>
              <a:ext cx="609600" cy="256618"/>
            </a:xfrm>
            <a:prstGeom prst="rect">
              <a:avLst/>
            </a:prstGeom>
            <a:noFill/>
          </p:spPr>
        </p:pic>
        <p:pic>
          <p:nvPicPr>
            <p:cNvPr id="1030" name="Picture 6" descr="D:\DVD_ART34\Artwork_Imagery\Icons - Illustrations\_eHOME ICONS\tv plasma flat panel letterbox monito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8795" y="3581400"/>
              <a:ext cx="533400" cy="528638"/>
            </a:xfrm>
            <a:prstGeom prst="rect">
              <a:avLst/>
            </a:prstGeom>
            <a:noFill/>
          </p:spPr>
        </p:pic>
        <p:pic>
          <p:nvPicPr>
            <p:cNvPr id="1031" name="Picture 7" descr="D:\DVD_ART34\Artwork_Imagery\Icons - Illustrations\_eHOME ICONS\Supercomputer servers super computer 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6839876" y="2366809"/>
              <a:ext cx="627724" cy="833591"/>
            </a:xfrm>
            <a:prstGeom prst="rect">
              <a:avLst/>
            </a:prstGeom>
            <a:noFill/>
          </p:spPr>
        </p:pic>
        <p:pic>
          <p:nvPicPr>
            <p:cNvPr id="1032" name="Picture 8" descr="D:\DVD_ART34\Artwork_Imagery\Icons - Illustrations\_eHOME ICONS\application servers computer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>
              <a:off x="8153400" y="3200400"/>
              <a:ext cx="666750" cy="939511"/>
            </a:xfrm>
            <a:prstGeom prst="rect">
              <a:avLst/>
            </a:prstGeom>
            <a:noFill/>
          </p:spPr>
        </p:pic>
        <p:sp>
          <p:nvSpPr>
            <p:cNvPr id="51" name="Rectangle 50"/>
            <p:cNvSpPr/>
            <p:nvPr/>
          </p:nvSpPr>
          <p:spPr>
            <a:xfrm>
              <a:off x="8231341" y="4038600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Mail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36" name="Picture 12" descr="D:\DVD_ART34\Artwork_Imagery\Icons - Illustrations\Misc\bricks fire wall firewall secure security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46126" y="2286000"/>
              <a:ext cx="421714" cy="1676400"/>
            </a:xfrm>
            <a:prstGeom prst="rect">
              <a:avLst/>
            </a:prstGeom>
            <a:noFill/>
          </p:spPr>
        </p:pic>
      </p:grpSp>
      <p:grpSp>
        <p:nvGrpSpPr>
          <p:cNvPr id="13" name="Group 54"/>
          <p:cNvGrpSpPr/>
          <p:nvPr/>
        </p:nvGrpSpPr>
        <p:grpSpPr>
          <a:xfrm>
            <a:off x="6096000" y="4724400"/>
            <a:ext cx="2133600" cy="1905000"/>
            <a:chOff x="6096000" y="4724400"/>
            <a:chExt cx="2133600" cy="1905000"/>
          </a:xfrm>
        </p:grpSpPr>
        <p:sp>
          <p:nvSpPr>
            <p:cNvPr id="15" name="Rounded Rectangle 14"/>
            <p:cNvSpPr/>
            <p:nvPr/>
          </p:nvSpPr>
          <p:spPr>
            <a:xfrm>
              <a:off x="6172200" y="4724400"/>
              <a:ext cx="2057400" cy="1905000"/>
            </a:xfrm>
            <a:prstGeom prst="roundRect">
              <a:avLst>
                <a:gd name="adj" fmla="val 10572"/>
              </a:avLst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4724400"/>
              <a:ext cx="12648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spc="-15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Fabrikam</a:t>
              </a:r>
              <a:endParaRPr lang="en-US" sz="2400" spc="-15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50117" y="6031468"/>
              <a:ext cx="9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Francis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0" y="541020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</a:t>
              </a:r>
            </a:p>
          </p:txBody>
        </p:sp>
        <p:pic>
          <p:nvPicPr>
            <p:cNvPr id="52" name="Picture 3" descr="D:\DVD_ART34\Artwork_Imagery\Icons - Illustrations\_eHOME ICONS\laptop notebook pc mobility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7315200" y="6019800"/>
              <a:ext cx="596574" cy="463847"/>
            </a:xfrm>
            <a:prstGeom prst="rect">
              <a:avLst/>
            </a:prstGeom>
            <a:noFill/>
          </p:spPr>
        </p:pic>
        <p:pic>
          <p:nvPicPr>
            <p:cNvPr id="53" name="Picture 7" descr="D:\DVD_ART34\Artwork_Imagery\Icons - Illustrations\_eHOME ICONS\Supercomputer servers super computer 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91400" y="4953000"/>
              <a:ext cx="627724" cy="833591"/>
            </a:xfrm>
            <a:prstGeom prst="rect">
              <a:avLst/>
            </a:prstGeom>
            <a:noFill/>
          </p:spPr>
        </p:pic>
        <p:pic>
          <p:nvPicPr>
            <p:cNvPr id="70" name="Picture 12" descr="D:\DVD_ART34\Artwork_Imagery\Icons - Illustrations\Misc\bricks fire wall firewall secure security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096000" y="4953000"/>
              <a:ext cx="421714" cy="1676400"/>
            </a:xfrm>
            <a:prstGeom prst="rect">
              <a:avLst/>
            </a:prstGeom>
            <a:noFill/>
          </p:spPr>
        </p:pic>
      </p:grpSp>
      <p:grpSp>
        <p:nvGrpSpPr>
          <p:cNvPr id="19" name="Group 45"/>
          <p:cNvGrpSpPr/>
          <p:nvPr/>
        </p:nvGrpSpPr>
        <p:grpSpPr>
          <a:xfrm>
            <a:off x="5486400" y="3657600"/>
            <a:ext cx="992579" cy="674132"/>
            <a:chOff x="5486400" y="3657600"/>
            <a:chExt cx="992579" cy="674132"/>
          </a:xfrm>
        </p:grpSpPr>
        <p:sp>
          <p:nvSpPr>
            <p:cNvPr id="22" name="Rectangle 21"/>
            <p:cNvSpPr/>
            <p:nvPr/>
          </p:nvSpPr>
          <p:spPr>
            <a:xfrm>
              <a:off x="5486400" y="3962400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smtClean="0"/>
                <a:t>Geneva</a:t>
              </a:r>
            </a:p>
          </p:txBody>
        </p:sp>
        <p:pic>
          <p:nvPicPr>
            <p:cNvPr id="1038" name="Picture 14" descr="D:\DVD_ART34\Artwork_Imagery\Icons - Illustrations\_eHOME ICONS\AV audio visual node black box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86400" y="3657600"/>
              <a:ext cx="838200" cy="366713"/>
            </a:xfrm>
            <a:prstGeom prst="rect">
              <a:avLst/>
            </a:prstGeom>
            <a:noFill/>
          </p:spPr>
        </p:pic>
      </p:grpSp>
      <p:grpSp>
        <p:nvGrpSpPr>
          <p:cNvPr id="21" name="Group 48"/>
          <p:cNvGrpSpPr/>
          <p:nvPr/>
        </p:nvGrpSpPr>
        <p:grpSpPr>
          <a:xfrm>
            <a:off x="4419600" y="5638800"/>
            <a:ext cx="1676400" cy="951131"/>
            <a:chOff x="4419600" y="5638800"/>
            <a:chExt cx="1676400" cy="951131"/>
          </a:xfrm>
        </p:grpSpPr>
        <p:sp>
          <p:nvSpPr>
            <p:cNvPr id="24" name="Rectangle 23"/>
            <p:cNvSpPr/>
            <p:nvPr/>
          </p:nvSpPr>
          <p:spPr>
            <a:xfrm>
              <a:off x="4419600" y="5943600"/>
              <a:ext cx="167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Services</a:t>
              </a:r>
            </a:p>
            <a:p>
              <a:pPr algn="r"/>
              <a:r>
                <a:rPr lang="en-US" dirty="0" smtClean="0"/>
                <a:t>Connector</a:t>
              </a:r>
              <a:endParaRPr lang="en-US" dirty="0"/>
            </a:p>
          </p:txBody>
        </p:sp>
        <p:pic>
          <p:nvPicPr>
            <p:cNvPr id="72" name="Picture 14" descr="D:\DVD_ART34\Artwork_Imagery\Icons - Illustrations\_eHOME ICONS\AV audio visual node black box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81600" y="5638800"/>
              <a:ext cx="838200" cy="366713"/>
            </a:xfrm>
            <a:prstGeom prst="rect">
              <a:avLst/>
            </a:prstGeom>
            <a:noFill/>
          </p:spPr>
        </p:pic>
      </p:grpSp>
      <p:grpSp>
        <p:nvGrpSpPr>
          <p:cNvPr id="23" name="Group 68"/>
          <p:cNvGrpSpPr/>
          <p:nvPr/>
        </p:nvGrpSpPr>
        <p:grpSpPr>
          <a:xfrm>
            <a:off x="762000" y="3352800"/>
            <a:ext cx="5638800" cy="2133600"/>
            <a:chOff x="762000" y="3352800"/>
            <a:chExt cx="5638800" cy="2133600"/>
          </a:xfrm>
        </p:grpSpPr>
        <p:cxnSp>
          <p:nvCxnSpPr>
            <p:cNvPr id="55" name="Elbow Connector 54"/>
            <p:cNvCxnSpPr/>
            <p:nvPr/>
          </p:nvCxnSpPr>
          <p:spPr>
            <a:xfrm flipV="1">
              <a:off x="4572000" y="3505200"/>
              <a:ext cx="1828800" cy="381000"/>
            </a:xfrm>
            <a:prstGeom prst="bentConnector3">
              <a:avLst>
                <a:gd name="adj1" fmla="val 32824"/>
              </a:avLst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>
              <a:off x="4572000" y="4953000"/>
              <a:ext cx="1600200" cy="533400"/>
            </a:xfrm>
            <a:prstGeom prst="bentConnector3">
              <a:avLst>
                <a:gd name="adj1" fmla="val 39967"/>
              </a:avLst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762000" y="3352800"/>
              <a:ext cx="1524000" cy="3048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60"/>
          <p:cNvGrpSpPr/>
          <p:nvPr/>
        </p:nvGrpSpPr>
        <p:grpSpPr>
          <a:xfrm>
            <a:off x="76200" y="685800"/>
            <a:ext cx="6172200" cy="2514600"/>
            <a:chOff x="76200" y="685800"/>
            <a:chExt cx="6172200" cy="2514600"/>
          </a:xfrm>
        </p:grpSpPr>
        <p:grpSp>
          <p:nvGrpSpPr>
            <p:cNvPr id="27" name="Group 59"/>
            <p:cNvGrpSpPr/>
            <p:nvPr/>
          </p:nvGrpSpPr>
          <p:grpSpPr>
            <a:xfrm>
              <a:off x="76200" y="685800"/>
              <a:ext cx="6172200" cy="1371600"/>
              <a:chOff x="76200" y="685800"/>
              <a:chExt cx="6172200" cy="13716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6200" y="685800"/>
                <a:ext cx="6172200" cy="1371600"/>
              </a:xfrm>
              <a:prstGeom prst="roundRect">
                <a:avLst>
                  <a:gd name="adj" fmla="val 10124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52400" y="685800"/>
                <a:ext cx="2094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pc="-150" dirty="0" smtClean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Azure™ Services</a:t>
                </a:r>
                <a:endParaRPr lang="en-US" sz="2400" spc="-150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157250" y="1143000"/>
                <a:ext cx="995548" cy="8382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Access</a:t>
                </a:r>
                <a:br>
                  <a:rPr lang="en-US" dirty="0" smtClean="0"/>
                </a:br>
                <a:r>
                  <a:rPr lang="en-US" dirty="0" smtClean="0"/>
                  <a:t>Control</a:t>
                </a:r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2162100" y="1143000"/>
                <a:ext cx="995548" cy="838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Mesh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3166950" y="1143000"/>
                <a:ext cx="995548" cy="838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/>
                  <a:t>Service</a:t>
                </a:r>
              </a:p>
              <a:p>
                <a:pPr algn="ctr"/>
                <a:r>
                  <a:rPr lang="en-US" sz="1600" dirty="0" smtClean="0"/>
                  <a:t>Bus</a:t>
                </a:r>
                <a:endParaRPr lang="en-US" sz="1600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4171800" y="1143000"/>
                <a:ext cx="995548" cy="838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/>
                  <a:t>Workflow</a:t>
                </a:r>
                <a:endParaRPr lang="en-US" sz="1600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52400" y="1143000"/>
                <a:ext cx="995548" cy="838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LiveID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176652" y="1143000"/>
                <a:ext cx="995548" cy="8382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/>
                  <a:t>SQL</a:t>
                </a:r>
                <a:br>
                  <a:rPr lang="en-US" sz="1600" dirty="0" smtClean="0"/>
                </a:br>
                <a:r>
                  <a:rPr lang="en-US" sz="1600" dirty="0" smtClean="0"/>
                  <a:t>Data</a:t>
                </a:r>
                <a:endParaRPr lang="en-US" sz="1600" dirty="0"/>
              </a:p>
            </p:txBody>
          </p:sp>
        </p:grpSp>
        <p:cxnSp>
          <p:nvCxnSpPr>
            <p:cNvPr id="71" name="Elbow Connector 70"/>
            <p:cNvCxnSpPr>
              <a:endCxn id="63" idx="2"/>
            </p:cNvCxnSpPr>
            <p:nvPr/>
          </p:nvCxnSpPr>
          <p:spPr>
            <a:xfrm rot="16200000" flipV="1">
              <a:off x="1513313" y="2122911"/>
              <a:ext cx="1219200" cy="93577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3">
                  <a:lumMod val="75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Demo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CardSpace</a:t>
            </a:r>
            <a:r>
              <a:rPr lang="fr-FR" dirty="0" smtClean="0"/>
              <a:t> to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a web site</a:t>
            </a:r>
          </a:p>
          <a:p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Relying</a:t>
            </a:r>
            <a:r>
              <a:rPr lang="fr-FR" dirty="0" smtClean="0"/>
              <a:t> Party </a:t>
            </a:r>
            <a:r>
              <a:rPr lang="fr-FR" dirty="0" err="1" smtClean="0"/>
              <a:t>Policies</a:t>
            </a:r>
            <a:r>
              <a:rPr lang="fr-FR" dirty="0" smtClean="0"/>
              <a:t> to </a:t>
            </a:r>
            <a:r>
              <a:rPr lang="fr-FR" dirty="0" err="1" smtClean="0"/>
              <a:t>enable</a:t>
            </a:r>
            <a:r>
              <a:rPr lang="fr-FR" dirty="0" smtClean="0"/>
              <a:t> </a:t>
            </a:r>
            <a:r>
              <a:rPr lang="fr-FR" dirty="0" err="1" smtClean="0"/>
              <a:t>Relying</a:t>
            </a:r>
            <a:r>
              <a:rPr lang="fr-FR" dirty="0" smtClean="0"/>
              <a:t> Parties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8229600" cy="1143000"/>
          </a:xfrm>
        </p:spPr>
        <p:txBody>
          <a:bodyPr/>
          <a:lstStyle/>
          <a:p>
            <a:r>
              <a:rPr lang="fr-FR" dirty="0" err="1" smtClean="0"/>
              <a:t>Identity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Explanation of the main concepts (meaning we have 3 actors instead of 2),demo along « using a 3rd party identity provider on a web app », and allowing a RP to access an </a:t>
            </a:r>
            <a:r>
              <a:rPr lang="en-US" dirty="0" err="1" smtClean="0"/>
              <a:t>IdP</a:t>
            </a:r>
            <a:r>
              <a:rPr lang="en-US" dirty="0" smtClean="0"/>
              <a:t> </a:t>
            </a:r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and if time permits « using standard asp.net security stack against a 3rd party security provider »</a:t>
            </a:r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Conclusion : the challenges of Federation &amp; Geneva Roadmap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303213"/>
            <a:ext cx="8229600" cy="1143000"/>
          </a:xfrm>
        </p:spPr>
        <p:txBody>
          <a:bodyPr/>
          <a:lstStyle/>
          <a:p>
            <a:r>
              <a:rPr lang="fr-FR" dirty="0" smtClean="0"/>
              <a:t>Conclusion &amp; Call to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The enterprise must prepare for S+S scenarios</a:t>
            </a:r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Because they lower the total cost of ownership</a:t>
            </a:r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Because they enable new business scenarios</a:t>
            </a:r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endParaRPr lang="en-US" dirty="0" smtClean="0"/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As of many major changes in the past years, </a:t>
            </a:r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Cloud computing will happen whether we want it or not</a:t>
            </a:r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It will be driven by Business Requirements.</a:t>
            </a:r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endParaRPr lang="en-US" dirty="0" smtClean="0"/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Prepare now for those changes</a:t>
            </a:r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You’ll be able to guarantee SLA, Security &amp; </a:t>
            </a:r>
            <a:r>
              <a:rPr lang="en-US" dirty="0" err="1" smtClean="0"/>
              <a:t>Maintenability</a:t>
            </a:r>
            <a:endParaRPr lang="en-US" dirty="0" smtClean="0"/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We’ll provide you with the tools</a:t>
            </a:r>
          </a:p>
          <a:p>
            <a:pPr lvl="1" defTabSz="914363">
              <a:lnSpc>
                <a:spcPct val="78000"/>
              </a:lnSpc>
              <a:buSzPct val="80000"/>
              <a:buFontTx/>
              <a:buChar char="•"/>
            </a:pPr>
            <a:endParaRPr lang="en-US" dirty="0" smtClean="0"/>
          </a:p>
          <a:p>
            <a:pPr defTabSz="914363">
              <a:lnSpc>
                <a:spcPct val="78000"/>
              </a:lnSpc>
              <a:buSzPct val="80000"/>
              <a:buFontTx/>
              <a:buChar char="•"/>
            </a:pPr>
            <a:r>
              <a:rPr lang="en-US" dirty="0" smtClean="0"/>
              <a:t>You have a major role to play, IF you accept it.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ogo_ms_big.png"/>
          <p:cNvPicPr>
            <a:picLocks noChangeAspect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1577975" y="3298825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6794195" cy="21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284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Demo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Developing</a:t>
            </a:r>
            <a:r>
              <a:rPr lang="fr-FR" dirty="0" smtClean="0"/>
              <a:t> a Hello World Application</a:t>
            </a:r>
          </a:p>
          <a:p>
            <a:pPr lvl="1"/>
            <a:r>
              <a:rPr lang="fr-FR" dirty="0" smtClean="0"/>
              <a:t>Visual Studio </a:t>
            </a:r>
            <a:r>
              <a:rPr lang="fr-FR" dirty="0" err="1" smtClean="0"/>
              <a:t>projects</a:t>
            </a:r>
            <a:endParaRPr lang="fr-FR" dirty="0" smtClean="0"/>
          </a:p>
          <a:p>
            <a:pPr lvl="1"/>
            <a:r>
              <a:rPr lang="fr-FR" dirty="0" smtClean="0"/>
              <a:t>Local </a:t>
            </a:r>
            <a:r>
              <a:rPr lang="fr-FR" dirty="0" err="1" smtClean="0"/>
              <a:t>Fabric</a:t>
            </a:r>
            <a:r>
              <a:rPr lang="fr-FR" dirty="0" smtClean="0"/>
              <a:t> </a:t>
            </a:r>
            <a:r>
              <a:rPr lang="fr-FR" dirty="0" err="1" smtClean="0"/>
              <a:t>deployment</a:t>
            </a:r>
            <a:endParaRPr lang="fr-FR" dirty="0" smtClean="0"/>
          </a:p>
          <a:p>
            <a:pPr lvl="1"/>
            <a:r>
              <a:rPr lang="fr-FR" dirty="0" err="1" smtClean="0"/>
              <a:t>Debugging</a:t>
            </a:r>
            <a:endParaRPr lang="fr-FR" dirty="0" smtClean="0"/>
          </a:p>
          <a:p>
            <a:r>
              <a:rPr lang="fr-FR" dirty="0" err="1" smtClean="0"/>
              <a:t>Publishing</a:t>
            </a:r>
            <a:r>
              <a:rPr lang="fr-FR" dirty="0" smtClean="0"/>
              <a:t> to the Cloud</a:t>
            </a:r>
          </a:p>
          <a:p>
            <a:pPr lvl="1"/>
            <a:r>
              <a:rPr lang="fr-FR" dirty="0" smtClean="0"/>
              <a:t>Production / </a:t>
            </a:r>
            <a:r>
              <a:rPr lang="fr-FR" dirty="0" err="1" smtClean="0"/>
              <a:t>Staging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the impact of Cloud </a:t>
            </a:r>
            <a:r>
              <a:rPr lang="fr-FR" dirty="0" err="1" smtClean="0"/>
              <a:t>Computing</a:t>
            </a:r>
            <a:r>
              <a:rPr lang="fr-FR" dirty="0" smtClean="0"/>
              <a:t> on </a:t>
            </a:r>
            <a:r>
              <a:rPr lang="fr-FR" dirty="0" err="1" smtClean="0"/>
              <a:t>your</a:t>
            </a:r>
            <a:r>
              <a:rPr lang="fr-FR" dirty="0" smtClean="0"/>
              <a:t> infrastructure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828800"/>
            <a:ext cx="8048625" cy="4525963"/>
          </a:xfrm>
        </p:spPr>
        <p:txBody>
          <a:bodyPr/>
          <a:lstStyle/>
          <a:p>
            <a:r>
              <a:rPr lang="en-US" dirty="0" smtClean="0"/>
              <a:t>What’s the scope of cloud computing today ?</a:t>
            </a:r>
          </a:p>
          <a:p>
            <a:pPr lvl="1"/>
            <a:r>
              <a:rPr lang="en-US" dirty="0" smtClean="0"/>
              <a:t>Hosting (web/worker process)</a:t>
            </a:r>
          </a:p>
          <a:p>
            <a:pPr lvl="1"/>
            <a:r>
              <a:rPr lang="en-US" dirty="0" smtClean="0"/>
              <a:t>Data - Storage (Azure Storage or </a:t>
            </a:r>
            <a:r>
              <a:rPr lang="en-US" dirty="0" err="1" smtClean="0"/>
              <a:t>Sql</a:t>
            </a:r>
            <a:r>
              <a:rPr lang="en-US" dirty="0" smtClean="0"/>
              <a:t> Services)</a:t>
            </a:r>
          </a:p>
          <a:p>
            <a:pPr lvl="1"/>
            <a:r>
              <a:rPr lang="en-US" dirty="0" smtClean="0"/>
              <a:t>Data - Messaging (</a:t>
            </a:r>
            <a:r>
              <a:rPr lang="en-US" dirty="0" err="1" smtClean="0"/>
              <a:t>.Net</a:t>
            </a:r>
            <a:r>
              <a:rPr lang="en-US" dirty="0" smtClean="0"/>
              <a:t> Services)</a:t>
            </a:r>
          </a:p>
          <a:p>
            <a:pPr lvl="1"/>
            <a:r>
              <a:rPr lang="en-US" dirty="0" err="1" smtClean="0"/>
              <a:t>Processus</a:t>
            </a:r>
            <a:r>
              <a:rPr lang="en-US" dirty="0" smtClean="0"/>
              <a:t> (</a:t>
            </a:r>
            <a:r>
              <a:rPr lang="en-US" dirty="0" err="1" smtClean="0"/>
              <a:t>.Net</a:t>
            </a:r>
            <a:r>
              <a:rPr lang="en-US" dirty="0" smtClean="0"/>
              <a:t> Services)</a:t>
            </a:r>
          </a:p>
          <a:p>
            <a:pPr lvl="1"/>
            <a:r>
              <a:rPr lang="en-US" dirty="0" smtClean="0"/>
              <a:t>Identity and Access (</a:t>
            </a:r>
            <a:r>
              <a:rPr lang="en-US" dirty="0" err="1" smtClean="0"/>
              <a:t>.Net</a:t>
            </a:r>
            <a:r>
              <a:rPr lang="en-US" dirty="0" smtClean="0"/>
              <a:t> Services)</a:t>
            </a:r>
          </a:p>
          <a:p>
            <a:r>
              <a:rPr lang="en-US" dirty="0" smtClean="0"/>
              <a:t>By the way, How would you </a:t>
            </a:r>
            <a:br>
              <a:rPr lang="en-US" dirty="0" smtClean="0"/>
            </a:br>
            <a:r>
              <a:rPr lang="en-US" dirty="0" smtClean="0"/>
              <a:t>analyze your SOA needs ?</a:t>
            </a:r>
            <a:br>
              <a:rPr lang="en-US" dirty="0" smtClean="0"/>
            </a:br>
            <a:r>
              <a:rPr lang="en-US" dirty="0" smtClean="0"/>
              <a:t>                Here is our view :</a:t>
            </a:r>
          </a:p>
          <a:p>
            <a:r>
              <a:rPr lang="en-US" dirty="0" smtClean="0"/>
              <a:t>The cloud structure mimics the </a:t>
            </a:r>
            <a:br>
              <a:rPr lang="en-US" dirty="0" smtClean="0"/>
            </a:br>
            <a:r>
              <a:rPr lang="en-US" dirty="0" smtClean="0"/>
              <a:t>enterprise organization.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6152724" y="3467222"/>
            <a:ext cx="2436016" cy="2436016"/>
            <a:chOff x="1582341" y="1050875"/>
            <a:chExt cx="2436016" cy="2436016"/>
          </a:xfrm>
        </p:grpSpPr>
        <p:sp>
          <p:nvSpPr>
            <p:cNvPr id="20" name="Ellipse 19"/>
            <p:cNvSpPr/>
            <p:nvPr/>
          </p:nvSpPr>
          <p:spPr>
            <a:xfrm>
              <a:off x="1582341" y="1050875"/>
              <a:ext cx="2436016" cy="2436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lipse 4"/>
            <p:cNvSpPr/>
            <p:nvPr/>
          </p:nvSpPr>
          <p:spPr>
            <a:xfrm>
              <a:off x="1939088" y="1407621"/>
              <a:ext cx="1722522" cy="172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2070" tIns="52070" rIns="52070" bIns="52070" numCol="1" spcCol="1270" anchor="ctr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100" kern="1200" dirty="0" err="1" smtClean="0"/>
                <a:t>Your</a:t>
              </a:r>
              <a:r>
                <a:rPr lang="fr-FR" sz="4100" kern="1200" dirty="0" smtClean="0"/>
                <a:t> </a:t>
              </a:r>
              <a:r>
                <a:rPr lang="fr-FR" sz="4100" kern="1200" dirty="0" err="1" smtClean="0"/>
                <a:t>needs</a:t>
              </a:r>
              <a:endParaRPr lang="fr-FR" sz="4100" kern="12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837930" y="2767719"/>
            <a:ext cx="1218008" cy="1218008"/>
            <a:chOff x="2267547" y="351372"/>
            <a:chExt cx="1218008" cy="1218008"/>
          </a:xfrm>
        </p:grpSpPr>
        <p:sp>
          <p:nvSpPr>
            <p:cNvPr id="18" name="Ellipse 17"/>
            <p:cNvSpPr/>
            <p:nvPr/>
          </p:nvSpPr>
          <p:spPr>
            <a:xfrm>
              <a:off x="2267547" y="351372"/>
              <a:ext cx="1218008" cy="1218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lipse 6"/>
            <p:cNvSpPr/>
            <p:nvPr/>
          </p:nvSpPr>
          <p:spPr>
            <a:xfrm>
              <a:off x="2445920" y="529745"/>
              <a:ext cx="861262" cy="86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kern="1200" dirty="0" smtClean="0"/>
                <a:t>Messaging</a:t>
              </a:r>
              <a:endParaRPr lang="fr-FR" sz="1300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925992" y="3681773"/>
            <a:ext cx="1218008" cy="1218008"/>
            <a:chOff x="3355609" y="1265426"/>
            <a:chExt cx="1218008" cy="1218008"/>
          </a:xfrm>
        </p:grpSpPr>
        <p:sp>
          <p:nvSpPr>
            <p:cNvPr id="16" name="Ellipse 15"/>
            <p:cNvSpPr/>
            <p:nvPr/>
          </p:nvSpPr>
          <p:spPr>
            <a:xfrm>
              <a:off x="3355609" y="1265426"/>
              <a:ext cx="1218008" cy="1218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lipse 8"/>
            <p:cNvSpPr/>
            <p:nvPr/>
          </p:nvSpPr>
          <p:spPr>
            <a:xfrm>
              <a:off x="3533982" y="1443799"/>
              <a:ext cx="861262" cy="86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kern="1200" dirty="0" smtClean="0"/>
                <a:t>Interaction</a:t>
              </a:r>
              <a:endParaRPr lang="fr-FR" sz="1300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588423" y="5310673"/>
            <a:ext cx="1218008" cy="1218008"/>
            <a:chOff x="3018040" y="2894326"/>
            <a:chExt cx="1218008" cy="1218008"/>
          </a:xfrm>
        </p:grpSpPr>
        <p:sp>
          <p:nvSpPr>
            <p:cNvPr id="14" name="Ellipse 13"/>
            <p:cNvSpPr/>
            <p:nvPr/>
          </p:nvSpPr>
          <p:spPr>
            <a:xfrm>
              <a:off x="3018040" y="2894326"/>
              <a:ext cx="1218008" cy="1218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e 10"/>
            <p:cNvSpPr/>
            <p:nvPr/>
          </p:nvSpPr>
          <p:spPr>
            <a:xfrm>
              <a:off x="3196413" y="3072699"/>
              <a:ext cx="861262" cy="86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kern="1200" dirty="0" smtClean="0"/>
                <a:t>Data</a:t>
              </a:r>
              <a:endParaRPr lang="fr-FR" sz="13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906444" y="5253517"/>
            <a:ext cx="1218008" cy="1218008"/>
            <a:chOff x="1336061" y="2837170"/>
            <a:chExt cx="1218008" cy="1218008"/>
          </a:xfrm>
        </p:grpSpPr>
        <p:sp>
          <p:nvSpPr>
            <p:cNvPr id="12" name="Ellipse 11"/>
            <p:cNvSpPr/>
            <p:nvPr/>
          </p:nvSpPr>
          <p:spPr>
            <a:xfrm>
              <a:off x="1336061" y="2837170"/>
              <a:ext cx="1218008" cy="1218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lipse 12"/>
            <p:cNvSpPr/>
            <p:nvPr/>
          </p:nvSpPr>
          <p:spPr>
            <a:xfrm>
              <a:off x="1514434" y="3015543"/>
              <a:ext cx="861262" cy="86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kern="1200" dirty="0" smtClean="0"/>
                <a:t>Processus</a:t>
              </a:r>
              <a:endParaRPr lang="fr-FR" sz="13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635573" y="3691289"/>
            <a:ext cx="1218008" cy="1218008"/>
            <a:chOff x="1065190" y="1274942"/>
            <a:chExt cx="1218008" cy="1218008"/>
          </a:xfrm>
        </p:grpSpPr>
        <p:sp>
          <p:nvSpPr>
            <p:cNvPr id="10" name="Ellipse 9"/>
            <p:cNvSpPr/>
            <p:nvPr/>
          </p:nvSpPr>
          <p:spPr>
            <a:xfrm>
              <a:off x="1065190" y="1274942"/>
              <a:ext cx="1218008" cy="1218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14"/>
            <p:cNvSpPr/>
            <p:nvPr/>
          </p:nvSpPr>
          <p:spPr>
            <a:xfrm>
              <a:off x="1243563" y="1453315"/>
              <a:ext cx="861262" cy="86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kern="1200" dirty="0" err="1" smtClean="0"/>
                <a:t>Identity</a:t>
              </a:r>
              <a:r>
                <a:rPr lang="fr-FR" sz="1300" kern="1200" dirty="0" smtClean="0"/>
                <a:t> and </a:t>
              </a:r>
              <a:r>
                <a:rPr lang="fr-FR" sz="1300" kern="1200" dirty="0" err="1" smtClean="0"/>
                <a:t>access</a:t>
              </a:r>
              <a:endParaRPr lang="fr-FR" sz="13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Preparing</a:t>
            </a:r>
            <a:r>
              <a:rPr lang="fr-FR" dirty="0" smtClean="0"/>
              <a:t> the </a:t>
            </a:r>
            <a:r>
              <a:rPr lang="fr-FR" dirty="0" err="1" smtClean="0"/>
              <a:t>enterprise</a:t>
            </a:r>
            <a:r>
              <a:rPr lang="fr-FR" dirty="0" smtClean="0"/>
              <a:t> for the </a:t>
            </a:r>
            <a:r>
              <a:rPr lang="fr-FR" dirty="0" err="1" smtClean="0"/>
              <a:t>cloud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727200"/>
            <a:ext cx="8048625" cy="4919663"/>
          </a:xfrm>
        </p:spPr>
        <p:txBody>
          <a:bodyPr/>
          <a:lstStyle/>
          <a:p>
            <a:r>
              <a:rPr lang="en-US" dirty="0" smtClean="0"/>
              <a:t>Your mission as an IT professional, is to ensure that your enterprise won’t go to the cloud without you !</a:t>
            </a:r>
          </a:p>
          <a:p>
            <a:pPr lvl="1"/>
            <a:r>
              <a:rPr lang="en-US" dirty="0" smtClean="0"/>
              <a:t>You MUST understand some of</a:t>
            </a:r>
          </a:p>
          <a:p>
            <a:pPr lvl="2"/>
            <a:r>
              <a:rPr lang="en-US" dirty="0" smtClean="0"/>
              <a:t>WCF (and WF to a lesser extent)</a:t>
            </a:r>
          </a:p>
          <a:p>
            <a:pPr lvl="2"/>
            <a:r>
              <a:rPr lang="en-US" dirty="0" smtClean="0"/>
              <a:t>The application server role (Dublin)</a:t>
            </a:r>
          </a:p>
          <a:p>
            <a:pPr lvl="2"/>
            <a:r>
              <a:rPr lang="en-US" dirty="0" smtClean="0"/>
              <a:t>Data stores and synchronization</a:t>
            </a:r>
          </a:p>
          <a:p>
            <a:pPr lvl="2"/>
            <a:r>
              <a:rPr lang="en-US" dirty="0" smtClean="0"/>
              <a:t>Security concerns when you don’t have a trusted subsystem</a:t>
            </a:r>
          </a:p>
          <a:p>
            <a:r>
              <a:rPr lang="en-US" dirty="0" smtClean="0"/>
              <a:t>Our mission at Microsoft is to ensure that you get the right tools to deploy and manage on both worlds.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9740900" cy="1143000"/>
          </a:xfrm>
        </p:spPr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the « Lingua Franca » for </a:t>
            </a:r>
            <a:r>
              <a:rPr lang="fr-FR" dirty="0" err="1" smtClean="0"/>
              <a:t>Connected</a:t>
            </a:r>
            <a:r>
              <a:rPr lang="fr-FR" dirty="0" smtClean="0"/>
              <a:t> Systems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2413000"/>
            <a:ext cx="8048625" cy="4525963"/>
          </a:xfrm>
        </p:spPr>
        <p:txBody>
          <a:bodyPr/>
          <a:lstStyle/>
          <a:p>
            <a:r>
              <a:rPr lang="en-US" dirty="0" smtClean="0"/>
              <a:t>SOAP ?</a:t>
            </a:r>
          </a:p>
          <a:p>
            <a:r>
              <a:rPr lang="en-US" dirty="0" smtClean="0"/>
              <a:t>REST ?</a:t>
            </a:r>
          </a:p>
          <a:p>
            <a:r>
              <a:rPr lang="en-US" dirty="0" smtClean="0"/>
              <a:t>JSON ?</a:t>
            </a:r>
          </a:p>
          <a:p>
            <a:r>
              <a:rPr lang="en-US" dirty="0" smtClean="0"/>
              <a:t> XML ? + XSD 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7813"/>
            <a:ext cx="8229600" cy="1143000"/>
          </a:xfrm>
        </p:spPr>
        <p:txBody>
          <a:bodyPr/>
          <a:lstStyle/>
          <a:p>
            <a:r>
              <a:rPr lang="fr-FR" sz="4000" dirty="0" err="1" smtClean="0"/>
              <a:t>Too</a:t>
            </a:r>
            <a:r>
              <a:rPr lang="fr-FR" sz="4000" dirty="0" smtClean="0"/>
              <a:t> </a:t>
            </a:r>
            <a:r>
              <a:rPr lang="fr-FR" sz="4000" dirty="0" err="1" smtClean="0"/>
              <a:t>many</a:t>
            </a:r>
            <a:r>
              <a:rPr lang="fr-FR" sz="4000" dirty="0" smtClean="0"/>
              <a:t> </a:t>
            </a:r>
            <a:r>
              <a:rPr lang="fr-FR" sz="4000" dirty="0" err="1" smtClean="0"/>
              <a:t>technological</a:t>
            </a:r>
            <a:r>
              <a:rPr lang="fr-FR" sz="4000" dirty="0" smtClean="0"/>
              <a:t> </a:t>
            </a:r>
            <a:r>
              <a:rPr lang="fr-FR" sz="4000" dirty="0" err="1" smtClean="0"/>
              <a:t>stacks</a:t>
            </a:r>
            <a:r>
              <a:rPr lang="fr-FR" sz="4000" dirty="0" smtClean="0"/>
              <a:t> ?</a:t>
            </a:r>
            <a:endParaRPr lang="fr-FR" sz="2000" i="1" dirty="0"/>
          </a:p>
        </p:txBody>
      </p:sp>
      <p:pic>
        <p:nvPicPr>
          <p:cNvPr id="6912003" name="Picture 3" descr="Microsoft_20b_Arr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2527300"/>
            <a:ext cx="8455025" cy="40132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67013" y="685800"/>
            <a:ext cx="3629025" cy="3625850"/>
            <a:chOff x="1743" y="288"/>
            <a:chExt cx="2286" cy="2284"/>
          </a:xfrm>
        </p:grpSpPr>
        <p:pic>
          <p:nvPicPr>
            <p:cNvPr id="6912005" name="Picture 5" descr="Microsoft_20a_IndigoCirc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3" y="288"/>
              <a:ext cx="2286" cy="2284"/>
            </a:xfrm>
            <a:prstGeom prst="rect">
              <a:avLst/>
            </a:prstGeom>
            <a:noFill/>
          </p:spPr>
        </p:pic>
        <p:pic>
          <p:nvPicPr>
            <p:cNvPr id="691200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13" y="1226"/>
              <a:ext cx="951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912007" name="Picture 7" descr="Rounded Bott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650" y="2922588"/>
            <a:ext cx="1936750" cy="1479550"/>
          </a:xfrm>
          <a:prstGeom prst="rect">
            <a:avLst/>
          </a:prstGeom>
          <a:noFill/>
        </p:spPr>
      </p:pic>
      <p:pic>
        <p:nvPicPr>
          <p:cNvPr id="6912008" name="Picture 8" descr="Rounded T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1063" y="4562475"/>
            <a:ext cx="1936750" cy="1449388"/>
          </a:xfrm>
          <a:prstGeom prst="rect">
            <a:avLst/>
          </a:prstGeom>
          <a:noFill/>
        </p:spPr>
      </p:pic>
      <p:pic>
        <p:nvPicPr>
          <p:cNvPr id="6912009" name="Picture 9" descr="Rounded T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21088" y="4962525"/>
            <a:ext cx="1936750" cy="1449388"/>
          </a:xfrm>
          <a:prstGeom prst="rect">
            <a:avLst/>
          </a:prstGeom>
          <a:noFill/>
        </p:spPr>
      </p:pic>
      <p:pic>
        <p:nvPicPr>
          <p:cNvPr id="6912010" name="Picture 10" descr="Rounded T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6825" y="4564063"/>
            <a:ext cx="1936750" cy="1449387"/>
          </a:xfrm>
          <a:prstGeom prst="rect">
            <a:avLst/>
          </a:prstGeom>
          <a:noFill/>
        </p:spPr>
      </p:pic>
      <p:pic>
        <p:nvPicPr>
          <p:cNvPr id="6912011" name="Picture 11" descr="Rounded Bott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6238" y="2908300"/>
            <a:ext cx="1936750" cy="1479550"/>
          </a:xfrm>
          <a:prstGeom prst="rect">
            <a:avLst/>
          </a:prstGeom>
          <a:noFill/>
        </p:spPr>
      </p:pic>
      <p:sp>
        <p:nvSpPr>
          <p:cNvPr id="6912012" name="Text Box 12"/>
          <p:cNvSpPr txBox="1">
            <a:spLocks noChangeArrowheads="1"/>
          </p:cNvSpPr>
          <p:nvPr/>
        </p:nvSpPr>
        <p:spPr bwMode="auto">
          <a:xfrm>
            <a:off x="422275" y="3543300"/>
            <a:ext cx="2087563" cy="7432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Interop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with other platforms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</p:txBody>
      </p:sp>
      <p:sp>
        <p:nvSpPr>
          <p:cNvPr id="6912013" name="Text Box 13"/>
          <p:cNvSpPr txBox="1">
            <a:spLocks noChangeArrowheads="1"/>
          </p:cNvSpPr>
          <p:nvPr/>
        </p:nvSpPr>
        <p:spPr bwMode="auto">
          <a:xfrm>
            <a:off x="749300" y="3051175"/>
            <a:ext cx="143510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fr-FR" sz="1400" b="1">
                <a:solidFill>
                  <a:srgbClr val="FFFFFF"/>
                </a:solidFill>
              </a:rPr>
              <a:t>ASMX</a:t>
            </a:r>
          </a:p>
        </p:txBody>
      </p:sp>
      <p:sp>
        <p:nvSpPr>
          <p:cNvPr id="6912014" name="Text Box 14"/>
          <p:cNvSpPr txBox="1">
            <a:spLocks noChangeArrowheads="1"/>
          </p:cNvSpPr>
          <p:nvPr/>
        </p:nvSpPr>
        <p:spPr bwMode="auto">
          <a:xfrm>
            <a:off x="820738" y="4667250"/>
            <a:ext cx="2087562" cy="496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Transaction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Performance</a:t>
            </a:r>
          </a:p>
        </p:txBody>
      </p:sp>
      <p:sp>
        <p:nvSpPr>
          <p:cNvPr id="6912015" name="Text Box 15"/>
          <p:cNvSpPr txBox="1">
            <a:spLocks noChangeArrowheads="1"/>
          </p:cNvSpPr>
          <p:nvPr/>
        </p:nvSpPr>
        <p:spPr bwMode="auto">
          <a:xfrm>
            <a:off x="1184275" y="5543550"/>
            <a:ext cx="1358900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fr-FR" sz="1400" b="1">
                <a:solidFill>
                  <a:srgbClr val="FFFFFF"/>
                </a:solidFill>
              </a:rPr>
              <a:t>Enterprise Services</a:t>
            </a:r>
          </a:p>
        </p:txBody>
      </p:sp>
      <p:sp>
        <p:nvSpPr>
          <p:cNvPr id="6912016" name="Text Box 16"/>
          <p:cNvSpPr txBox="1">
            <a:spLocks noChangeArrowheads="1"/>
          </p:cNvSpPr>
          <p:nvPr/>
        </p:nvSpPr>
        <p:spPr bwMode="auto">
          <a:xfrm>
            <a:off x="3692525" y="5048250"/>
            <a:ext cx="1846263" cy="81663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WS-* 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stack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</p:txBody>
      </p:sp>
      <p:sp>
        <p:nvSpPr>
          <p:cNvPr id="6912017" name="Text Box 17"/>
          <p:cNvSpPr txBox="1">
            <a:spLocks noChangeArrowheads="1"/>
          </p:cNvSpPr>
          <p:nvPr/>
        </p:nvSpPr>
        <p:spPr bwMode="auto">
          <a:xfrm>
            <a:off x="3935413" y="6000750"/>
            <a:ext cx="135890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fr-FR" sz="1400" b="1">
                <a:solidFill>
                  <a:srgbClr val="FFFFFF"/>
                </a:solidFill>
              </a:rPr>
              <a:t>WSE</a:t>
            </a:r>
          </a:p>
        </p:txBody>
      </p:sp>
      <p:sp>
        <p:nvSpPr>
          <p:cNvPr id="6912018" name="Text Box 18"/>
          <p:cNvSpPr txBox="1">
            <a:spLocks noChangeArrowheads="1"/>
          </p:cNvSpPr>
          <p:nvPr/>
        </p:nvSpPr>
        <p:spPr bwMode="auto">
          <a:xfrm>
            <a:off x="6265863" y="4813300"/>
            <a:ext cx="2087562" cy="55348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Message oriented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programming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</p:txBody>
      </p:sp>
      <p:sp>
        <p:nvSpPr>
          <p:cNvPr id="6912019" name="Text Box 19"/>
          <p:cNvSpPr txBox="1">
            <a:spLocks noChangeArrowheads="1"/>
          </p:cNvSpPr>
          <p:nvPr/>
        </p:nvSpPr>
        <p:spPr bwMode="auto">
          <a:xfrm>
            <a:off x="6359525" y="5610225"/>
            <a:ext cx="193675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fr-FR" sz="1400" b="1">
                <a:solidFill>
                  <a:srgbClr val="FFFFFF"/>
                </a:solidFill>
              </a:rPr>
              <a:t>System.Messaging</a:t>
            </a:r>
          </a:p>
        </p:txBody>
      </p:sp>
      <p:sp>
        <p:nvSpPr>
          <p:cNvPr id="6912020" name="Text Box 20"/>
          <p:cNvSpPr txBox="1">
            <a:spLocks noChangeArrowheads="1"/>
          </p:cNvSpPr>
          <p:nvPr/>
        </p:nvSpPr>
        <p:spPr bwMode="auto">
          <a:xfrm>
            <a:off x="6648450" y="3543300"/>
            <a:ext cx="2087563" cy="5493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Extensible</a:t>
            </a:r>
          </a:p>
          <a:p>
            <a:pPr algn="ctr" eaLnBrk="0" hangingPunct="0">
              <a:lnSpc>
                <a:spcPct val="70000"/>
              </a:lnSpc>
              <a:spcBef>
                <a:spcPct val="25000"/>
              </a:spcBef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Binary mode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</p:txBody>
      </p:sp>
      <p:sp>
        <p:nvSpPr>
          <p:cNvPr id="6912021" name="Text Box 21"/>
          <p:cNvSpPr txBox="1">
            <a:spLocks noChangeArrowheads="1"/>
          </p:cNvSpPr>
          <p:nvPr/>
        </p:nvSpPr>
        <p:spPr bwMode="auto">
          <a:xfrm>
            <a:off x="6967538" y="2990850"/>
            <a:ext cx="1447800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fr-FR" sz="1400" b="1">
                <a:solidFill>
                  <a:srgbClr val="FFFFFF"/>
                </a:solidFill>
              </a:rPr>
              <a:t>.NET Remoting</a:t>
            </a:r>
          </a:p>
        </p:txBody>
      </p:sp>
      <p:pic>
        <p:nvPicPr>
          <p:cNvPr id="6912022" name="Picture 22" descr="WinV-Button"/>
          <p:cNvPicPr>
            <a:picLocks noChangeAspect="1" noChangeArrowheads="1"/>
          </p:cNvPicPr>
          <p:nvPr/>
        </p:nvPicPr>
        <p:blipFill>
          <a:blip r:embed="rId8">
            <a:lum bright="-30000"/>
          </a:blip>
          <a:srcRect/>
          <a:stretch>
            <a:fillRect/>
          </a:stretch>
        </p:blipFill>
        <p:spPr bwMode="auto">
          <a:xfrm>
            <a:off x="3603625" y="1511300"/>
            <a:ext cx="2054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12023" name="Picture 23" descr="TitleText copy"/>
          <p:cNvPicPr>
            <a:picLocks noChangeAspect="1" noChangeArrowheads="1"/>
          </p:cNvPicPr>
          <p:nvPr/>
        </p:nvPicPr>
        <p:blipFill>
          <a:blip r:embed="rId9"/>
          <a:srcRect t="-10001" r="77800"/>
          <a:stretch>
            <a:fillRect/>
          </a:stretch>
        </p:blipFill>
        <p:spPr bwMode="auto">
          <a:xfrm>
            <a:off x="3810000" y="2171700"/>
            <a:ext cx="1466850" cy="727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2007" name="Rectangle 23"/>
          <p:cNvSpPr>
            <a:spLocks noGrp="1" noChangeArrowheads="1"/>
          </p:cNvSpPr>
          <p:nvPr>
            <p:ph type="title"/>
          </p:nvPr>
        </p:nvSpPr>
        <p:spPr>
          <a:xfrm>
            <a:off x="571500" y="277813"/>
            <a:ext cx="8229600" cy="1143000"/>
          </a:xfrm>
        </p:spPr>
        <p:txBody>
          <a:bodyPr/>
          <a:lstStyle/>
          <a:p>
            <a:r>
              <a:rPr lang="en-US" dirty="0" smtClean="0"/>
              <a:t>Too many protocols?</a:t>
            </a:r>
            <a:endParaRPr lang="en-US" sz="3600" dirty="0">
              <a:solidFill>
                <a:srgbClr val="A50021"/>
              </a:solidFill>
            </a:endParaRPr>
          </a:p>
        </p:txBody>
      </p:sp>
      <p:sp>
        <p:nvSpPr>
          <p:cNvPr id="7721986" name="AutoShape 2"/>
          <p:cNvSpPr>
            <a:spLocks noChangeArrowheads="1"/>
          </p:cNvSpPr>
          <p:nvPr/>
        </p:nvSpPr>
        <p:spPr bwMode="auto">
          <a:xfrm>
            <a:off x="5148263" y="1206500"/>
            <a:ext cx="1497012" cy="5448300"/>
          </a:xfrm>
          <a:prstGeom prst="homePlate">
            <a:avLst>
              <a:gd name="adj" fmla="val 37644"/>
            </a:avLst>
          </a:prstGeom>
          <a:gradFill rotWithShape="1">
            <a:gsLst>
              <a:gs pos="0">
                <a:srgbClr val="B2B2B2">
                  <a:alpha val="50000"/>
                </a:srgbClr>
              </a:gs>
              <a:gs pos="100000">
                <a:srgbClr val="232323">
                  <a:alpha val="5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720"/>
          <a:lstStyle/>
          <a:p>
            <a:r>
              <a:rPr lang="en-US" sz="800">
                <a:latin typeface="Segoe" pitchFamily="34" charset="0"/>
              </a:rPr>
              <a:t>Evolve and Extend</a:t>
            </a:r>
          </a:p>
          <a:p>
            <a:endParaRPr lang="en-US" sz="800">
              <a:latin typeface="Segoe" pitchFamily="34" charset="0"/>
            </a:endParaRPr>
          </a:p>
        </p:txBody>
      </p:sp>
      <p:sp>
        <p:nvSpPr>
          <p:cNvPr id="7721987" name="Rectangle 3"/>
          <p:cNvSpPr>
            <a:spLocks noChangeArrowheads="1"/>
          </p:cNvSpPr>
          <p:nvPr/>
        </p:nvSpPr>
        <p:spPr bwMode="auto">
          <a:xfrm>
            <a:off x="3535363" y="1393825"/>
            <a:ext cx="1612900" cy="5260975"/>
          </a:xfrm>
          <a:prstGeom prst="rect">
            <a:avLst/>
          </a:prstGeom>
          <a:gradFill rotWithShape="1">
            <a:gsLst>
              <a:gs pos="0">
                <a:srgbClr val="B2B2B2">
                  <a:alpha val="50000"/>
                </a:srgbClr>
              </a:gs>
              <a:gs pos="100000">
                <a:srgbClr val="232323">
                  <a:alpha val="50000"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45720" rIns="45720" bIns="0"/>
          <a:lstStyle/>
          <a:p>
            <a:r>
              <a:rPr lang="en-US" sz="800">
                <a:latin typeface="Segoe" pitchFamily="34" charset="0"/>
              </a:rPr>
              <a:t>Secure, Reliable, Transacted</a:t>
            </a:r>
          </a:p>
        </p:txBody>
      </p:sp>
      <p:sp>
        <p:nvSpPr>
          <p:cNvPr id="7721988" name="Rectangle 4"/>
          <p:cNvSpPr>
            <a:spLocks noChangeArrowheads="1"/>
          </p:cNvSpPr>
          <p:nvPr/>
        </p:nvSpPr>
        <p:spPr bwMode="auto">
          <a:xfrm>
            <a:off x="808038" y="1563688"/>
            <a:ext cx="2727325" cy="5091112"/>
          </a:xfrm>
          <a:prstGeom prst="rect">
            <a:avLst/>
          </a:prstGeom>
          <a:gradFill rotWithShape="1">
            <a:gsLst>
              <a:gs pos="0">
                <a:srgbClr val="B2B2B2">
                  <a:alpha val="50000"/>
                </a:srgbClr>
              </a:gs>
              <a:gs pos="100000">
                <a:srgbClr val="232323">
                  <a:alpha val="50000"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45720" rIns="45720" bIns="0"/>
          <a:lstStyle/>
          <a:p>
            <a:r>
              <a:rPr lang="en-US" sz="800">
                <a:latin typeface="Segoe" pitchFamily="34" charset="0"/>
              </a:rPr>
              <a:t>Fundamentals</a:t>
            </a:r>
          </a:p>
        </p:txBody>
      </p:sp>
      <p:sp>
        <p:nvSpPr>
          <p:cNvPr id="7721989" name="Line 5"/>
          <p:cNvSpPr>
            <a:spLocks noChangeShapeType="1"/>
          </p:cNvSpPr>
          <p:nvPr/>
        </p:nvSpPr>
        <p:spPr bwMode="auto">
          <a:xfrm flipV="1">
            <a:off x="3535363" y="2114550"/>
            <a:ext cx="0" cy="45402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0" name="Line 6"/>
          <p:cNvSpPr>
            <a:spLocks noChangeShapeType="1"/>
          </p:cNvSpPr>
          <p:nvPr/>
        </p:nvSpPr>
        <p:spPr bwMode="auto">
          <a:xfrm flipV="1">
            <a:off x="3995738" y="2698750"/>
            <a:ext cx="0" cy="39639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1" name="Line 7"/>
          <p:cNvSpPr>
            <a:spLocks noChangeShapeType="1"/>
          </p:cNvSpPr>
          <p:nvPr/>
        </p:nvSpPr>
        <p:spPr bwMode="auto">
          <a:xfrm flipH="1" flipV="1">
            <a:off x="3879850" y="4657725"/>
            <a:ext cx="1588" cy="20050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2" name="Line 8"/>
          <p:cNvSpPr>
            <a:spLocks noChangeShapeType="1"/>
          </p:cNvSpPr>
          <p:nvPr/>
        </p:nvSpPr>
        <p:spPr bwMode="auto">
          <a:xfrm flipH="1" flipV="1">
            <a:off x="3762375" y="6308725"/>
            <a:ext cx="4763" cy="3540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3" name="Line 9"/>
          <p:cNvSpPr>
            <a:spLocks noChangeShapeType="1"/>
          </p:cNvSpPr>
          <p:nvPr/>
        </p:nvSpPr>
        <p:spPr bwMode="auto">
          <a:xfrm flipH="1" flipV="1">
            <a:off x="4454525" y="3806825"/>
            <a:ext cx="1588" cy="28559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4" name="Line 10"/>
          <p:cNvSpPr>
            <a:spLocks noChangeShapeType="1"/>
          </p:cNvSpPr>
          <p:nvPr/>
        </p:nvSpPr>
        <p:spPr bwMode="auto">
          <a:xfrm flipH="1" flipV="1">
            <a:off x="4800600" y="2344738"/>
            <a:ext cx="3175" cy="431006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5" name="Line 11"/>
          <p:cNvSpPr>
            <a:spLocks noChangeShapeType="1"/>
          </p:cNvSpPr>
          <p:nvPr/>
        </p:nvSpPr>
        <p:spPr bwMode="auto">
          <a:xfrm flipH="1" flipV="1">
            <a:off x="5146675" y="4657725"/>
            <a:ext cx="1588" cy="20050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6" name="Line 12"/>
          <p:cNvSpPr>
            <a:spLocks noChangeShapeType="1"/>
          </p:cNvSpPr>
          <p:nvPr/>
        </p:nvSpPr>
        <p:spPr bwMode="auto">
          <a:xfrm flipH="1" flipV="1">
            <a:off x="5264150" y="3600450"/>
            <a:ext cx="0" cy="30622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7" name="Line 13"/>
          <p:cNvSpPr>
            <a:spLocks noChangeShapeType="1"/>
          </p:cNvSpPr>
          <p:nvPr/>
        </p:nvSpPr>
        <p:spPr bwMode="auto">
          <a:xfrm flipH="1" flipV="1">
            <a:off x="5378450" y="1584325"/>
            <a:ext cx="0" cy="507047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8" name="Line 14"/>
          <p:cNvSpPr>
            <a:spLocks noChangeShapeType="1"/>
          </p:cNvSpPr>
          <p:nvPr/>
        </p:nvSpPr>
        <p:spPr bwMode="auto">
          <a:xfrm flipH="1" flipV="1">
            <a:off x="5494338" y="2114550"/>
            <a:ext cx="0" cy="45402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1999" name="Line 15"/>
          <p:cNvSpPr>
            <a:spLocks noChangeShapeType="1"/>
          </p:cNvSpPr>
          <p:nvPr/>
        </p:nvSpPr>
        <p:spPr bwMode="auto">
          <a:xfrm flipH="1" flipV="1">
            <a:off x="5838825" y="4419600"/>
            <a:ext cx="0" cy="2235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000" name="Line 16"/>
          <p:cNvSpPr>
            <a:spLocks noChangeShapeType="1"/>
          </p:cNvSpPr>
          <p:nvPr/>
        </p:nvSpPr>
        <p:spPr bwMode="auto">
          <a:xfrm flipH="1" flipV="1">
            <a:off x="5954713" y="2913063"/>
            <a:ext cx="0" cy="37417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001" name="Line 17"/>
          <p:cNvSpPr>
            <a:spLocks noChangeShapeType="1"/>
          </p:cNvSpPr>
          <p:nvPr/>
        </p:nvSpPr>
        <p:spPr bwMode="auto">
          <a:xfrm flipH="1" flipV="1">
            <a:off x="6070600" y="5118100"/>
            <a:ext cx="0" cy="15367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002" name="Line 18"/>
          <p:cNvSpPr>
            <a:spLocks noChangeShapeType="1"/>
          </p:cNvSpPr>
          <p:nvPr/>
        </p:nvSpPr>
        <p:spPr bwMode="auto">
          <a:xfrm flipV="1">
            <a:off x="3419475" y="1584325"/>
            <a:ext cx="0" cy="50784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003" name="Line 19"/>
          <p:cNvSpPr>
            <a:spLocks noChangeShapeType="1"/>
          </p:cNvSpPr>
          <p:nvPr/>
        </p:nvSpPr>
        <p:spPr bwMode="auto">
          <a:xfrm flipV="1">
            <a:off x="2843213" y="4873625"/>
            <a:ext cx="0" cy="178117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004" name="Line 20"/>
          <p:cNvSpPr>
            <a:spLocks noChangeShapeType="1"/>
          </p:cNvSpPr>
          <p:nvPr/>
        </p:nvSpPr>
        <p:spPr bwMode="auto">
          <a:xfrm flipV="1">
            <a:off x="2728913" y="5934075"/>
            <a:ext cx="0" cy="720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005" name="Line 21"/>
          <p:cNvSpPr>
            <a:spLocks noChangeShapeType="1"/>
          </p:cNvSpPr>
          <p:nvPr/>
        </p:nvSpPr>
        <p:spPr bwMode="auto">
          <a:xfrm flipV="1">
            <a:off x="2382838" y="4657725"/>
            <a:ext cx="0" cy="199707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006" name="Line 22"/>
          <p:cNvSpPr>
            <a:spLocks noChangeShapeType="1"/>
          </p:cNvSpPr>
          <p:nvPr/>
        </p:nvSpPr>
        <p:spPr bwMode="auto">
          <a:xfrm flipV="1">
            <a:off x="2036763" y="4873625"/>
            <a:ext cx="0" cy="178117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3863" y="6654800"/>
            <a:ext cx="8262937" cy="284163"/>
            <a:chOff x="267" y="2160"/>
            <a:chExt cx="5205" cy="179"/>
          </a:xfrm>
        </p:grpSpPr>
        <p:sp>
          <p:nvSpPr>
            <p:cNvPr id="7722009" name="Line 25"/>
            <p:cNvSpPr>
              <a:spLocks noChangeShapeType="1"/>
            </p:cNvSpPr>
            <p:nvPr/>
          </p:nvSpPr>
          <p:spPr bwMode="auto">
            <a:xfrm>
              <a:off x="288" y="2160"/>
              <a:ext cx="5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856" y="2160"/>
              <a:ext cx="822" cy="179"/>
              <a:chOff x="2856" y="2160"/>
              <a:chExt cx="822" cy="179"/>
            </a:xfrm>
          </p:grpSpPr>
          <p:sp>
            <p:nvSpPr>
              <p:cNvPr id="7722011" name="Line 27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12" name="Text Box 28"/>
              <p:cNvSpPr txBox="1">
                <a:spLocks noChangeArrowheads="1"/>
              </p:cNvSpPr>
              <p:nvPr/>
            </p:nvSpPr>
            <p:spPr bwMode="auto">
              <a:xfrm>
                <a:off x="2856" y="2185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Segoe" pitchFamily="34" charset="0"/>
                  </a:rPr>
                  <a:t>2003</a:t>
                </a:r>
              </a:p>
            </p:txBody>
          </p:sp>
          <p:sp>
            <p:nvSpPr>
              <p:cNvPr id="7722013" name="Line 29"/>
              <p:cNvSpPr>
                <a:spLocks noChangeShapeType="1"/>
              </p:cNvSpPr>
              <p:nvPr/>
            </p:nvSpPr>
            <p:spPr bwMode="auto">
              <a:xfrm>
                <a:off x="3170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14" name="Line 30"/>
              <p:cNvSpPr>
                <a:spLocks noChangeShapeType="1"/>
              </p:cNvSpPr>
              <p:nvPr/>
            </p:nvSpPr>
            <p:spPr bwMode="auto">
              <a:xfrm>
                <a:off x="3461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15" name="Line 31"/>
              <p:cNvSpPr>
                <a:spLocks noChangeShapeType="1"/>
              </p:cNvSpPr>
              <p:nvPr/>
            </p:nvSpPr>
            <p:spPr bwMode="auto">
              <a:xfrm>
                <a:off x="3315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16" name="Line 32"/>
              <p:cNvSpPr>
                <a:spLocks noChangeShapeType="1"/>
              </p:cNvSpPr>
              <p:nvPr/>
            </p:nvSpPr>
            <p:spPr bwMode="auto">
              <a:xfrm>
                <a:off x="3025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17" name="Line 33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18" name="Line 34"/>
              <p:cNvSpPr>
                <a:spLocks noChangeShapeType="1"/>
              </p:cNvSpPr>
              <p:nvPr/>
            </p:nvSpPr>
            <p:spPr bwMode="auto">
              <a:xfrm>
                <a:off x="3098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19" name="Line 35"/>
              <p:cNvSpPr>
                <a:spLocks noChangeShapeType="1"/>
              </p:cNvSpPr>
              <p:nvPr/>
            </p:nvSpPr>
            <p:spPr bwMode="auto">
              <a:xfrm>
                <a:off x="295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20" name="Line 36"/>
              <p:cNvSpPr>
                <a:spLocks noChangeShapeType="1"/>
              </p:cNvSpPr>
              <p:nvPr/>
            </p:nvSpPr>
            <p:spPr bwMode="auto">
              <a:xfrm>
                <a:off x="324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21" name="Line 37"/>
              <p:cNvSpPr>
                <a:spLocks noChangeShapeType="1"/>
              </p:cNvSpPr>
              <p:nvPr/>
            </p:nvSpPr>
            <p:spPr bwMode="auto">
              <a:xfrm>
                <a:off x="338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22" name="Line 38"/>
              <p:cNvSpPr>
                <a:spLocks noChangeShapeType="1"/>
              </p:cNvSpPr>
              <p:nvPr/>
            </p:nvSpPr>
            <p:spPr bwMode="auto">
              <a:xfrm>
                <a:off x="3533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23" name="Line 39"/>
              <p:cNvSpPr>
                <a:spLocks noChangeShapeType="1"/>
              </p:cNvSpPr>
              <p:nvPr/>
            </p:nvSpPr>
            <p:spPr bwMode="auto">
              <a:xfrm>
                <a:off x="367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267" y="2160"/>
              <a:ext cx="822" cy="179"/>
              <a:chOff x="2856" y="2160"/>
              <a:chExt cx="822" cy="179"/>
            </a:xfrm>
          </p:grpSpPr>
          <p:sp>
            <p:nvSpPr>
              <p:cNvPr id="7722025" name="Line 41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26" name="Text Box 42"/>
              <p:cNvSpPr txBox="1">
                <a:spLocks noChangeArrowheads="1"/>
              </p:cNvSpPr>
              <p:nvPr/>
            </p:nvSpPr>
            <p:spPr bwMode="auto">
              <a:xfrm>
                <a:off x="2856" y="2185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Segoe" pitchFamily="34" charset="0"/>
                  </a:rPr>
                  <a:t>2000</a:t>
                </a:r>
              </a:p>
            </p:txBody>
          </p:sp>
          <p:sp>
            <p:nvSpPr>
              <p:cNvPr id="7722027" name="Line 43"/>
              <p:cNvSpPr>
                <a:spLocks noChangeShapeType="1"/>
              </p:cNvSpPr>
              <p:nvPr/>
            </p:nvSpPr>
            <p:spPr bwMode="auto">
              <a:xfrm>
                <a:off x="3170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28" name="Line 44"/>
              <p:cNvSpPr>
                <a:spLocks noChangeShapeType="1"/>
              </p:cNvSpPr>
              <p:nvPr/>
            </p:nvSpPr>
            <p:spPr bwMode="auto">
              <a:xfrm>
                <a:off x="3461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29" name="Line 45"/>
              <p:cNvSpPr>
                <a:spLocks noChangeShapeType="1"/>
              </p:cNvSpPr>
              <p:nvPr/>
            </p:nvSpPr>
            <p:spPr bwMode="auto">
              <a:xfrm>
                <a:off x="3315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0" name="Line 46"/>
              <p:cNvSpPr>
                <a:spLocks noChangeShapeType="1"/>
              </p:cNvSpPr>
              <p:nvPr/>
            </p:nvSpPr>
            <p:spPr bwMode="auto">
              <a:xfrm>
                <a:off x="3025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1" name="Line 47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2" name="Line 48"/>
              <p:cNvSpPr>
                <a:spLocks noChangeShapeType="1"/>
              </p:cNvSpPr>
              <p:nvPr/>
            </p:nvSpPr>
            <p:spPr bwMode="auto">
              <a:xfrm>
                <a:off x="3098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3" name="Line 49"/>
              <p:cNvSpPr>
                <a:spLocks noChangeShapeType="1"/>
              </p:cNvSpPr>
              <p:nvPr/>
            </p:nvSpPr>
            <p:spPr bwMode="auto">
              <a:xfrm>
                <a:off x="295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4" name="Line 50"/>
              <p:cNvSpPr>
                <a:spLocks noChangeShapeType="1"/>
              </p:cNvSpPr>
              <p:nvPr/>
            </p:nvSpPr>
            <p:spPr bwMode="auto">
              <a:xfrm>
                <a:off x="324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5" name="Line 51"/>
              <p:cNvSpPr>
                <a:spLocks noChangeShapeType="1"/>
              </p:cNvSpPr>
              <p:nvPr/>
            </p:nvSpPr>
            <p:spPr bwMode="auto">
              <a:xfrm>
                <a:off x="338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6" name="Line 52"/>
              <p:cNvSpPr>
                <a:spLocks noChangeShapeType="1"/>
              </p:cNvSpPr>
              <p:nvPr/>
            </p:nvSpPr>
            <p:spPr bwMode="auto">
              <a:xfrm>
                <a:off x="3533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37" name="Line 53"/>
              <p:cNvSpPr>
                <a:spLocks noChangeShapeType="1"/>
              </p:cNvSpPr>
              <p:nvPr/>
            </p:nvSpPr>
            <p:spPr bwMode="auto">
              <a:xfrm>
                <a:off x="367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1114" y="2160"/>
              <a:ext cx="822" cy="179"/>
              <a:chOff x="2856" y="2160"/>
              <a:chExt cx="822" cy="179"/>
            </a:xfrm>
          </p:grpSpPr>
          <p:sp>
            <p:nvSpPr>
              <p:cNvPr id="7722039" name="Line 55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0" name="Text Box 56"/>
              <p:cNvSpPr txBox="1">
                <a:spLocks noChangeArrowheads="1"/>
              </p:cNvSpPr>
              <p:nvPr/>
            </p:nvSpPr>
            <p:spPr bwMode="auto">
              <a:xfrm>
                <a:off x="2856" y="2185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Segoe" pitchFamily="34" charset="0"/>
                  </a:rPr>
                  <a:t>2001</a:t>
                </a:r>
              </a:p>
            </p:txBody>
          </p:sp>
          <p:sp>
            <p:nvSpPr>
              <p:cNvPr id="7722041" name="Line 57"/>
              <p:cNvSpPr>
                <a:spLocks noChangeShapeType="1"/>
              </p:cNvSpPr>
              <p:nvPr/>
            </p:nvSpPr>
            <p:spPr bwMode="auto">
              <a:xfrm>
                <a:off x="3170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2" name="Line 58"/>
              <p:cNvSpPr>
                <a:spLocks noChangeShapeType="1"/>
              </p:cNvSpPr>
              <p:nvPr/>
            </p:nvSpPr>
            <p:spPr bwMode="auto">
              <a:xfrm>
                <a:off x="3461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3" name="Line 59"/>
              <p:cNvSpPr>
                <a:spLocks noChangeShapeType="1"/>
              </p:cNvSpPr>
              <p:nvPr/>
            </p:nvSpPr>
            <p:spPr bwMode="auto">
              <a:xfrm>
                <a:off x="3315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4" name="Line 60"/>
              <p:cNvSpPr>
                <a:spLocks noChangeShapeType="1"/>
              </p:cNvSpPr>
              <p:nvPr/>
            </p:nvSpPr>
            <p:spPr bwMode="auto">
              <a:xfrm>
                <a:off x="3025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5" name="Line 61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6" name="Line 62"/>
              <p:cNvSpPr>
                <a:spLocks noChangeShapeType="1"/>
              </p:cNvSpPr>
              <p:nvPr/>
            </p:nvSpPr>
            <p:spPr bwMode="auto">
              <a:xfrm>
                <a:off x="3098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7" name="Line 63"/>
              <p:cNvSpPr>
                <a:spLocks noChangeShapeType="1"/>
              </p:cNvSpPr>
              <p:nvPr/>
            </p:nvSpPr>
            <p:spPr bwMode="auto">
              <a:xfrm>
                <a:off x="295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8" name="Line 64"/>
              <p:cNvSpPr>
                <a:spLocks noChangeShapeType="1"/>
              </p:cNvSpPr>
              <p:nvPr/>
            </p:nvSpPr>
            <p:spPr bwMode="auto">
              <a:xfrm>
                <a:off x="324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49" name="Line 65"/>
              <p:cNvSpPr>
                <a:spLocks noChangeShapeType="1"/>
              </p:cNvSpPr>
              <p:nvPr/>
            </p:nvSpPr>
            <p:spPr bwMode="auto">
              <a:xfrm>
                <a:off x="338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50" name="Line 66"/>
              <p:cNvSpPr>
                <a:spLocks noChangeShapeType="1"/>
              </p:cNvSpPr>
              <p:nvPr/>
            </p:nvSpPr>
            <p:spPr bwMode="auto">
              <a:xfrm>
                <a:off x="3533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51" name="Line 67"/>
              <p:cNvSpPr>
                <a:spLocks noChangeShapeType="1"/>
              </p:cNvSpPr>
              <p:nvPr/>
            </p:nvSpPr>
            <p:spPr bwMode="auto">
              <a:xfrm>
                <a:off x="367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985" y="2160"/>
              <a:ext cx="822" cy="179"/>
              <a:chOff x="2856" y="2160"/>
              <a:chExt cx="822" cy="179"/>
            </a:xfrm>
          </p:grpSpPr>
          <p:sp>
            <p:nvSpPr>
              <p:cNvPr id="7722053" name="Line 69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54" name="Text Box 70"/>
              <p:cNvSpPr txBox="1">
                <a:spLocks noChangeArrowheads="1"/>
              </p:cNvSpPr>
              <p:nvPr/>
            </p:nvSpPr>
            <p:spPr bwMode="auto">
              <a:xfrm>
                <a:off x="2856" y="2185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Segoe" pitchFamily="34" charset="0"/>
                  </a:rPr>
                  <a:t>2002</a:t>
                </a:r>
              </a:p>
            </p:txBody>
          </p:sp>
          <p:sp>
            <p:nvSpPr>
              <p:cNvPr id="7722055" name="Line 71"/>
              <p:cNvSpPr>
                <a:spLocks noChangeShapeType="1"/>
              </p:cNvSpPr>
              <p:nvPr/>
            </p:nvSpPr>
            <p:spPr bwMode="auto">
              <a:xfrm>
                <a:off x="3170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56" name="Line 72"/>
              <p:cNvSpPr>
                <a:spLocks noChangeShapeType="1"/>
              </p:cNvSpPr>
              <p:nvPr/>
            </p:nvSpPr>
            <p:spPr bwMode="auto">
              <a:xfrm>
                <a:off x="3461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57" name="Line 73"/>
              <p:cNvSpPr>
                <a:spLocks noChangeShapeType="1"/>
              </p:cNvSpPr>
              <p:nvPr/>
            </p:nvSpPr>
            <p:spPr bwMode="auto">
              <a:xfrm>
                <a:off x="3315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58" name="Line 74"/>
              <p:cNvSpPr>
                <a:spLocks noChangeShapeType="1"/>
              </p:cNvSpPr>
              <p:nvPr/>
            </p:nvSpPr>
            <p:spPr bwMode="auto">
              <a:xfrm>
                <a:off x="3025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59" name="Line 75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60" name="Line 76"/>
              <p:cNvSpPr>
                <a:spLocks noChangeShapeType="1"/>
              </p:cNvSpPr>
              <p:nvPr/>
            </p:nvSpPr>
            <p:spPr bwMode="auto">
              <a:xfrm>
                <a:off x="3098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61" name="Line 77"/>
              <p:cNvSpPr>
                <a:spLocks noChangeShapeType="1"/>
              </p:cNvSpPr>
              <p:nvPr/>
            </p:nvSpPr>
            <p:spPr bwMode="auto">
              <a:xfrm>
                <a:off x="295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62" name="Line 78"/>
              <p:cNvSpPr>
                <a:spLocks noChangeShapeType="1"/>
              </p:cNvSpPr>
              <p:nvPr/>
            </p:nvSpPr>
            <p:spPr bwMode="auto">
              <a:xfrm>
                <a:off x="324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63" name="Line 79"/>
              <p:cNvSpPr>
                <a:spLocks noChangeShapeType="1"/>
              </p:cNvSpPr>
              <p:nvPr/>
            </p:nvSpPr>
            <p:spPr bwMode="auto">
              <a:xfrm>
                <a:off x="338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64" name="Line 80"/>
              <p:cNvSpPr>
                <a:spLocks noChangeShapeType="1"/>
              </p:cNvSpPr>
              <p:nvPr/>
            </p:nvSpPr>
            <p:spPr bwMode="auto">
              <a:xfrm>
                <a:off x="3533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65" name="Line 81"/>
              <p:cNvSpPr>
                <a:spLocks noChangeShapeType="1"/>
              </p:cNvSpPr>
              <p:nvPr/>
            </p:nvSpPr>
            <p:spPr bwMode="auto">
              <a:xfrm>
                <a:off x="367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3727" y="2160"/>
              <a:ext cx="822" cy="179"/>
              <a:chOff x="2856" y="2160"/>
              <a:chExt cx="822" cy="179"/>
            </a:xfrm>
          </p:grpSpPr>
          <p:sp>
            <p:nvSpPr>
              <p:cNvPr id="7722067" name="Line 83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68" name="Text Box 84"/>
              <p:cNvSpPr txBox="1">
                <a:spLocks noChangeArrowheads="1"/>
              </p:cNvSpPr>
              <p:nvPr/>
            </p:nvSpPr>
            <p:spPr bwMode="auto">
              <a:xfrm>
                <a:off x="2856" y="2185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Segoe" pitchFamily="34" charset="0"/>
                  </a:rPr>
                  <a:t>2004</a:t>
                </a:r>
              </a:p>
            </p:txBody>
          </p:sp>
          <p:sp>
            <p:nvSpPr>
              <p:cNvPr id="7722069" name="Line 85"/>
              <p:cNvSpPr>
                <a:spLocks noChangeShapeType="1"/>
              </p:cNvSpPr>
              <p:nvPr/>
            </p:nvSpPr>
            <p:spPr bwMode="auto">
              <a:xfrm>
                <a:off x="3170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0" name="Line 86"/>
              <p:cNvSpPr>
                <a:spLocks noChangeShapeType="1"/>
              </p:cNvSpPr>
              <p:nvPr/>
            </p:nvSpPr>
            <p:spPr bwMode="auto">
              <a:xfrm>
                <a:off x="3461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1" name="Line 87"/>
              <p:cNvSpPr>
                <a:spLocks noChangeShapeType="1"/>
              </p:cNvSpPr>
              <p:nvPr/>
            </p:nvSpPr>
            <p:spPr bwMode="auto">
              <a:xfrm>
                <a:off x="3315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2" name="Line 88"/>
              <p:cNvSpPr>
                <a:spLocks noChangeShapeType="1"/>
              </p:cNvSpPr>
              <p:nvPr/>
            </p:nvSpPr>
            <p:spPr bwMode="auto">
              <a:xfrm>
                <a:off x="3025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3" name="Line 89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4" name="Line 90"/>
              <p:cNvSpPr>
                <a:spLocks noChangeShapeType="1"/>
              </p:cNvSpPr>
              <p:nvPr/>
            </p:nvSpPr>
            <p:spPr bwMode="auto">
              <a:xfrm>
                <a:off x="3098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5" name="Line 91"/>
              <p:cNvSpPr>
                <a:spLocks noChangeShapeType="1"/>
              </p:cNvSpPr>
              <p:nvPr/>
            </p:nvSpPr>
            <p:spPr bwMode="auto">
              <a:xfrm>
                <a:off x="295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6" name="Line 92"/>
              <p:cNvSpPr>
                <a:spLocks noChangeShapeType="1"/>
              </p:cNvSpPr>
              <p:nvPr/>
            </p:nvSpPr>
            <p:spPr bwMode="auto">
              <a:xfrm>
                <a:off x="324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7" name="Line 93"/>
              <p:cNvSpPr>
                <a:spLocks noChangeShapeType="1"/>
              </p:cNvSpPr>
              <p:nvPr/>
            </p:nvSpPr>
            <p:spPr bwMode="auto">
              <a:xfrm>
                <a:off x="338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8" name="Line 94"/>
              <p:cNvSpPr>
                <a:spLocks noChangeShapeType="1"/>
              </p:cNvSpPr>
              <p:nvPr/>
            </p:nvSpPr>
            <p:spPr bwMode="auto">
              <a:xfrm>
                <a:off x="3533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79" name="Line 95"/>
              <p:cNvSpPr>
                <a:spLocks noChangeShapeType="1"/>
              </p:cNvSpPr>
              <p:nvPr/>
            </p:nvSpPr>
            <p:spPr bwMode="auto">
              <a:xfrm>
                <a:off x="367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4598" y="2160"/>
              <a:ext cx="822" cy="179"/>
              <a:chOff x="2856" y="2160"/>
              <a:chExt cx="822" cy="179"/>
            </a:xfrm>
          </p:grpSpPr>
          <p:sp>
            <p:nvSpPr>
              <p:cNvPr id="7722081" name="Line 97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82" name="Text Box 98"/>
              <p:cNvSpPr txBox="1">
                <a:spLocks noChangeArrowheads="1"/>
              </p:cNvSpPr>
              <p:nvPr/>
            </p:nvSpPr>
            <p:spPr bwMode="auto">
              <a:xfrm>
                <a:off x="2856" y="2185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Segoe" pitchFamily="34" charset="0"/>
                  </a:rPr>
                  <a:t>2005</a:t>
                </a:r>
              </a:p>
            </p:txBody>
          </p:sp>
          <p:sp>
            <p:nvSpPr>
              <p:cNvPr id="7722083" name="Line 99"/>
              <p:cNvSpPr>
                <a:spLocks noChangeShapeType="1"/>
              </p:cNvSpPr>
              <p:nvPr/>
            </p:nvSpPr>
            <p:spPr bwMode="auto">
              <a:xfrm>
                <a:off x="3170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84" name="Line 100"/>
              <p:cNvSpPr>
                <a:spLocks noChangeShapeType="1"/>
              </p:cNvSpPr>
              <p:nvPr/>
            </p:nvSpPr>
            <p:spPr bwMode="auto">
              <a:xfrm>
                <a:off x="3461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85" name="Line 101"/>
              <p:cNvSpPr>
                <a:spLocks noChangeShapeType="1"/>
              </p:cNvSpPr>
              <p:nvPr/>
            </p:nvSpPr>
            <p:spPr bwMode="auto">
              <a:xfrm>
                <a:off x="3315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86" name="Line 102"/>
              <p:cNvSpPr>
                <a:spLocks noChangeShapeType="1"/>
              </p:cNvSpPr>
              <p:nvPr/>
            </p:nvSpPr>
            <p:spPr bwMode="auto">
              <a:xfrm>
                <a:off x="3025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87" name="Line 103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88" name="Line 104"/>
              <p:cNvSpPr>
                <a:spLocks noChangeShapeType="1"/>
              </p:cNvSpPr>
              <p:nvPr/>
            </p:nvSpPr>
            <p:spPr bwMode="auto">
              <a:xfrm>
                <a:off x="3098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89" name="Line 105"/>
              <p:cNvSpPr>
                <a:spLocks noChangeShapeType="1"/>
              </p:cNvSpPr>
              <p:nvPr/>
            </p:nvSpPr>
            <p:spPr bwMode="auto">
              <a:xfrm>
                <a:off x="295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90" name="Line 106"/>
              <p:cNvSpPr>
                <a:spLocks noChangeShapeType="1"/>
              </p:cNvSpPr>
              <p:nvPr/>
            </p:nvSpPr>
            <p:spPr bwMode="auto">
              <a:xfrm>
                <a:off x="3243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91" name="Line 107"/>
              <p:cNvSpPr>
                <a:spLocks noChangeShapeType="1"/>
              </p:cNvSpPr>
              <p:nvPr/>
            </p:nvSpPr>
            <p:spPr bwMode="auto">
              <a:xfrm>
                <a:off x="338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92" name="Line 108"/>
              <p:cNvSpPr>
                <a:spLocks noChangeShapeType="1"/>
              </p:cNvSpPr>
              <p:nvPr/>
            </p:nvSpPr>
            <p:spPr bwMode="auto">
              <a:xfrm>
                <a:off x="3533" y="216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2093" name="Line 109"/>
              <p:cNvSpPr>
                <a:spLocks noChangeShapeType="1"/>
              </p:cNvSpPr>
              <p:nvPr/>
            </p:nvSpPr>
            <p:spPr bwMode="auto">
              <a:xfrm>
                <a:off x="3678" y="2160"/>
                <a:ext cx="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7722094" name="Rectangle 110"/>
          <p:cNvSpPr>
            <a:spLocks noChangeArrowheads="1"/>
          </p:cNvSpPr>
          <p:nvPr/>
        </p:nvSpPr>
        <p:spPr bwMode="auto">
          <a:xfrm>
            <a:off x="4802188" y="3259138"/>
            <a:ext cx="1547812" cy="16827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WS-ReliableMessaging</a:t>
            </a:r>
          </a:p>
        </p:txBody>
      </p:sp>
      <p:sp>
        <p:nvSpPr>
          <p:cNvPr id="7722095" name="Rectangle 111"/>
          <p:cNvSpPr>
            <a:spLocks noChangeArrowheads="1"/>
          </p:cNvSpPr>
          <p:nvPr/>
        </p:nvSpPr>
        <p:spPr bwMode="auto">
          <a:xfrm rot="5400000">
            <a:off x="8062913" y="3503613"/>
            <a:ext cx="635000" cy="1524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000">
                <a:latin typeface="Segoe" pitchFamily="34" charset="0"/>
              </a:rPr>
              <a:t>Reliability</a:t>
            </a:r>
          </a:p>
        </p:txBody>
      </p:sp>
      <p:sp>
        <p:nvSpPr>
          <p:cNvPr id="7722096" name="Rectangle 112"/>
          <p:cNvSpPr>
            <a:spLocks noChangeArrowheads="1"/>
          </p:cNvSpPr>
          <p:nvPr/>
        </p:nvSpPr>
        <p:spPr bwMode="auto">
          <a:xfrm>
            <a:off x="3419475" y="1584325"/>
            <a:ext cx="873125" cy="1682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  <a:alpha val="3000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WS-I formed</a:t>
            </a:r>
          </a:p>
        </p:txBody>
      </p:sp>
      <p:sp>
        <p:nvSpPr>
          <p:cNvPr id="7722097" name="Rectangle 113"/>
          <p:cNvSpPr>
            <a:spLocks noChangeArrowheads="1"/>
          </p:cNvSpPr>
          <p:nvPr/>
        </p:nvSpPr>
        <p:spPr bwMode="auto">
          <a:xfrm rot="5400000">
            <a:off x="8102600" y="1974850"/>
            <a:ext cx="927100" cy="152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  <a:alpha val="3000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000">
                <a:latin typeface="Segoe" pitchFamily="34" charset="0"/>
              </a:rPr>
              <a:t>Interopérabilité</a:t>
            </a:r>
          </a:p>
        </p:txBody>
      </p:sp>
      <p:sp>
        <p:nvSpPr>
          <p:cNvPr id="7722098" name="Rectangle 114"/>
          <p:cNvSpPr>
            <a:spLocks noChangeArrowheads="1"/>
          </p:cNvSpPr>
          <p:nvPr/>
        </p:nvSpPr>
        <p:spPr bwMode="auto">
          <a:xfrm>
            <a:off x="5378450" y="1584325"/>
            <a:ext cx="858838" cy="1682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  <a:alpha val="3000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WS-I BP 1.0</a:t>
            </a:r>
          </a:p>
        </p:txBody>
      </p:sp>
      <p:sp>
        <p:nvSpPr>
          <p:cNvPr id="7722099" name="Rectangle 115"/>
          <p:cNvSpPr>
            <a:spLocks noChangeArrowheads="1"/>
          </p:cNvSpPr>
          <p:nvPr/>
        </p:nvSpPr>
        <p:spPr bwMode="auto">
          <a:xfrm>
            <a:off x="3535363" y="2112963"/>
            <a:ext cx="1241425" cy="168275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Security Roadmap</a:t>
            </a:r>
          </a:p>
        </p:txBody>
      </p:sp>
      <p:sp>
        <p:nvSpPr>
          <p:cNvPr id="7722100" name="Rectangle 116"/>
          <p:cNvSpPr>
            <a:spLocks noChangeArrowheads="1"/>
          </p:cNvSpPr>
          <p:nvPr/>
        </p:nvSpPr>
        <p:spPr bwMode="auto">
          <a:xfrm rot="5400000">
            <a:off x="7979569" y="2440782"/>
            <a:ext cx="801687" cy="1524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000">
                <a:latin typeface="Segoe" pitchFamily="34" charset="0"/>
              </a:rPr>
              <a:t>Whitepapers</a:t>
            </a:r>
          </a:p>
        </p:txBody>
      </p:sp>
      <p:sp>
        <p:nvSpPr>
          <p:cNvPr id="7722101" name="Rectangle 117"/>
          <p:cNvSpPr>
            <a:spLocks noChangeArrowheads="1"/>
          </p:cNvSpPr>
          <p:nvPr/>
        </p:nvSpPr>
        <p:spPr bwMode="auto">
          <a:xfrm>
            <a:off x="4802188" y="2344738"/>
            <a:ext cx="1958975" cy="168275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Reliable Messaging Roadmap</a:t>
            </a:r>
          </a:p>
        </p:txBody>
      </p:sp>
      <p:sp>
        <p:nvSpPr>
          <p:cNvPr id="7722102" name="Rectangle 118"/>
          <p:cNvSpPr>
            <a:spLocks noChangeArrowheads="1"/>
          </p:cNvSpPr>
          <p:nvPr/>
        </p:nvSpPr>
        <p:spPr bwMode="auto">
          <a:xfrm>
            <a:off x="5494338" y="2112963"/>
            <a:ext cx="2025650" cy="168275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SRT Web Services Whitepaper</a:t>
            </a:r>
          </a:p>
        </p:txBody>
      </p:sp>
      <p:sp>
        <p:nvSpPr>
          <p:cNvPr id="7722103" name="Rectangle 119"/>
          <p:cNvSpPr>
            <a:spLocks noChangeArrowheads="1"/>
          </p:cNvSpPr>
          <p:nvPr/>
        </p:nvSpPr>
        <p:spPr bwMode="auto">
          <a:xfrm>
            <a:off x="3535363" y="3581400"/>
            <a:ext cx="868362" cy="1682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WS-Security</a:t>
            </a:r>
          </a:p>
        </p:txBody>
      </p:sp>
      <p:sp>
        <p:nvSpPr>
          <p:cNvPr id="7722104" name="Rectangle 120"/>
          <p:cNvSpPr>
            <a:spLocks noChangeArrowheads="1"/>
          </p:cNvSpPr>
          <p:nvPr/>
        </p:nvSpPr>
        <p:spPr bwMode="auto">
          <a:xfrm>
            <a:off x="4456113" y="3806825"/>
            <a:ext cx="681037" cy="1682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WS-Trust</a:t>
            </a:r>
          </a:p>
        </p:txBody>
      </p:sp>
      <p:sp>
        <p:nvSpPr>
          <p:cNvPr id="7722105" name="Rectangle 121"/>
          <p:cNvSpPr>
            <a:spLocks noChangeArrowheads="1"/>
          </p:cNvSpPr>
          <p:nvPr/>
        </p:nvSpPr>
        <p:spPr bwMode="auto">
          <a:xfrm rot="5400000">
            <a:off x="7907337" y="3784601"/>
            <a:ext cx="549275" cy="1524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000">
                <a:latin typeface="Segoe" pitchFamily="34" charset="0"/>
              </a:rPr>
              <a:t>Security</a:t>
            </a:r>
          </a:p>
        </p:txBody>
      </p:sp>
      <p:sp>
        <p:nvSpPr>
          <p:cNvPr id="7722106" name="Rectangle 122"/>
          <p:cNvSpPr>
            <a:spLocks noChangeArrowheads="1"/>
          </p:cNvSpPr>
          <p:nvPr/>
        </p:nvSpPr>
        <p:spPr bwMode="auto">
          <a:xfrm>
            <a:off x="3995738" y="4021138"/>
            <a:ext cx="1181100" cy="3667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800">
                <a:latin typeface="Segoe" pitchFamily="34" charset="0"/>
              </a:rPr>
              <a:t>WS-Security Addendum</a:t>
            </a:r>
          </a:p>
          <a:p>
            <a:r>
              <a:rPr lang="en-US" sz="800">
                <a:latin typeface="Segoe" pitchFamily="34" charset="0"/>
              </a:rPr>
              <a:t>WS-Security Profile for</a:t>
            </a:r>
          </a:p>
          <a:p>
            <a:r>
              <a:rPr lang="en-US" sz="800">
                <a:latin typeface="Segoe" pitchFamily="34" charset="0"/>
              </a:rPr>
              <a:t> Tokens</a:t>
            </a:r>
          </a:p>
        </p:txBody>
      </p:sp>
      <p:sp>
        <p:nvSpPr>
          <p:cNvPr id="7722107" name="Rectangle 123"/>
          <p:cNvSpPr>
            <a:spLocks noChangeArrowheads="1"/>
          </p:cNvSpPr>
          <p:nvPr/>
        </p:nvSpPr>
        <p:spPr bwMode="auto">
          <a:xfrm>
            <a:off x="5262563" y="3584575"/>
            <a:ext cx="1901825" cy="3048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200">
                <a:latin typeface="Segoe" pitchFamily="34" charset="0"/>
              </a:rPr>
              <a:t>WS-Federation</a:t>
            </a:r>
          </a:p>
          <a:p>
            <a:r>
              <a:rPr lang="en-US" sz="800">
                <a:latin typeface="Segoe" pitchFamily="34" charset="0"/>
              </a:rPr>
              <a:t>WS-Federation Active Requestor Profile</a:t>
            </a:r>
          </a:p>
        </p:txBody>
      </p:sp>
      <p:sp>
        <p:nvSpPr>
          <p:cNvPr id="7722108" name="Rectangle 124"/>
          <p:cNvSpPr>
            <a:spLocks noChangeArrowheads="1"/>
          </p:cNvSpPr>
          <p:nvPr/>
        </p:nvSpPr>
        <p:spPr bwMode="auto">
          <a:xfrm>
            <a:off x="5378450" y="4021138"/>
            <a:ext cx="2071688" cy="3667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800">
                <a:latin typeface="Segoe" pitchFamily="34" charset="0"/>
              </a:rPr>
              <a:t>WS-Security SOAP Message Security</a:t>
            </a:r>
          </a:p>
          <a:p>
            <a:r>
              <a:rPr lang="en-US" sz="800">
                <a:latin typeface="Segoe" pitchFamily="34" charset="0"/>
              </a:rPr>
              <a:t>WS-Security Username Token Profile</a:t>
            </a:r>
          </a:p>
          <a:p>
            <a:r>
              <a:rPr lang="en-US" sz="800">
                <a:latin typeface="Segoe" pitchFamily="34" charset="0"/>
              </a:rPr>
              <a:t>WS-Security X.509 Certificate Token Profile</a:t>
            </a:r>
          </a:p>
        </p:txBody>
      </p:sp>
      <p:sp>
        <p:nvSpPr>
          <p:cNvPr id="7722109" name="Rectangle 125"/>
          <p:cNvSpPr>
            <a:spLocks noChangeArrowheads="1"/>
          </p:cNvSpPr>
          <p:nvPr/>
        </p:nvSpPr>
        <p:spPr bwMode="auto">
          <a:xfrm>
            <a:off x="5838825" y="4419600"/>
            <a:ext cx="1470025" cy="12223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800">
                <a:latin typeface="Segoe" pitchFamily="34" charset="0"/>
              </a:rPr>
              <a:t>WS-Security Kerberos Binding</a:t>
            </a:r>
          </a:p>
        </p:txBody>
      </p:sp>
      <p:sp>
        <p:nvSpPr>
          <p:cNvPr id="7722110" name="Rectangle 126"/>
          <p:cNvSpPr>
            <a:spLocks noChangeArrowheads="1"/>
          </p:cNvSpPr>
          <p:nvPr/>
        </p:nvSpPr>
        <p:spPr bwMode="auto">
          <a:xfrm>
            <a:off x="3995738" y="2697163"/>
            <a:ext cx="1157287" cy="3365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WS-Coordination</a:t>
            </a:r>
          </a:p>
          <a:p>
            <a:r>
              <a:rPr lang="en-US" sz="1100">
                <a:latin typeface="Segoe" pitchFamily="34" charset="0"/>
              </a:rPr>
              <a:t>WS-Transaction</a:t>
            </a:r>
          </a:p>
        </p:txBody>
      </p:sp>
      <p:sp>
        <p:nvSpPr>
          <p:cNvPr id="7722111" name="Rectangle 127"/>
          <p:cNvSpPr>
            <a:spLocks noChangeArrowheads="1"/>
          </p:cNvSpPr>
          <p:nvPr/>
        </p:nvSpPr>
        <p:spPr bwMode="auto">
          <a:xfrm rot="5400000">
            <a:off x="8158162" y="3032126"/>
            <a:ext cx="815975" cy="1524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000">
                <a:latin typeface="Segoe" pitchFamily="34" charset="0"/>
              </a:rPr>
              <a:t>Transactions</a:t>
            </a:r>
          </a:p>
        </p:txBody>
      </p:sp>
      <p:sp>
        <p:nvSpPr>
          <p:cNvPr id="7722112" name="Rectangle 128"/>
          <p:cNvSpPr>
            <a:spLocks noChangeArrowheads="1"/>
          </p:cNvSpPr>
          <p:nvPr/>
        </p:nvSpPr>
        <p:spPr bwMode="auto">
          <a:xfrm>
            <a:off x="5494338" y="2697163"/>
            <a:ext cx="1520825" cy="168275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WS-AtomicTransaction</a:t>
            </a:r>
          </a:p>
        </p:txBody>
      </p:sp>
      <p:sp>
        <p:nvSpPr>
          <p:cNvPr id="7722113" name="Rectangle 129"/>
          <p:cNvSpPr>
            <a:spLocks noChangeArrowheads="1"/>
          </p:cNvSpPr>
          <p:nvPr/>
        </p:nvSpPr>
        <p:spPr bwMode="auto">
          <a:xfrm>
            <a:off x="5954713" y="2913063"/>
            <a:ext cx="1374775" cy="168275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WS-BusinessActivity</a:t>
            </a:r>
          </a:p>
        </p:txBody>
      </p:sp>
      <p:sp>
        <p:nvSpPr>
          <p:cNvPr id="7722114" name="Line 130"/>
          <p:cNvSpPr>
            <a:spLocks noChangeShapeType="1"/>
          </p:cNvSpPr>
          <p:nvPr/>
        </p:nvSpPr>
        <p:spPr bwMode="auto">
          <a:xfrm flipV="1">
            <a:off x="808038" y="5732463"/>
            <a:ext cx="0" cy="9223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115" name="Rectangle 131"/>
          <p:cNvSpPr>
            <a:spLocks noChangeArrowheads="1"/>
          </p:cNvSpPr>
          <p:nvPr/>
        </p:nvSpPr>
        <p:spPr bwMode="auto">
          <a:xfrm>
            <a:off x="808038" y="5732463"/>
            <a:ext cx="712787" cy="1682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SOAP 1.1</a:t>
            </a:r>
          </a:p>
        </p:txBody>
      </p:sp>
      <p:sp>
        <p:nvSpPr>
          <p:cNvPr id="7722116" name="Rectangle 132"/>
          <p:cNvSpPr>
            <a:spLocks noChangeArrowheads="1"/>
          </p:cNvSpPr>
          <p:nvPr/>
        </p:nvSpPr>
        <p:spPr bwMode="auto">
          <a:xfrm rot="5400000">
            <a:off x="8214519" y="6011069"/>
            <a:ext cx="703262" cy="152400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000">
                <a:latin typeface="Segoe" pitchFamily="34" charset="0"/>
              </a:rPr>
              <a:t>Messaging</a:t>
            </a:r>
          </a:p>
        </p:txBody>
      </p:sp>
      <p:sp>
        <p:nvSpPr>
          <p:cNvPr id="7722117" name="Line 133"/>
          <p:cNvSpPr>
            <a:spLocks noChangeShapeType="1"/>
          </p:cNvSpPr>
          <p:nvPr/>
        </p:nvSpPr>
        <p:spPr bwMode="auto">
          <a:xfrm flipV="1">
            <a:off x="1730375" y="6300788"/>
            <a:ext cx="0" cy="3540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118" name="Rectangle 134"/>
          <p:cNvSpPr>
            <a:spLocks noChangeArrowheads="1"/>
          </p:cNvSpPr>
          <p:nvPr/>
        </p:nvSpPr>
        <p:spPr bwMode="auto">
          <a:xfrm>
            <a:off x="1730375" y="6300788"/>
            <a:ext cx="900113" cy="2444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800">
                <a:latin typeface="Segoe" pitchFamily="34" charset="0"/>
              </a:rPr>
              <a:t>SOAP Messages</a:t>
            </a:r>
          </a:p>
          <a:p>
            <a:r>
              <a:rPr lang="en-US" sz="800">
                <a:latin typeface="Segoe" pitchFamily="34" charset="0"/>
              </a:rPr>
              <a:t> with Attachments</a:t>
            </a:r>
          </a:p>
        </p:txBody>
      </p:sp>
      <p:sp>
        <p:nvSpPr>
          <p:cNvPr id="7722119" name="Rectangle 135"/>
          <p:cNvSpPr>
            <a:spLocks noChangeArrowheads="1"/>
          </p:cNvSpPr>
          <p:nvPr/>
        </p:nvSpPr>
        <p:spPr bwMode="auto">
          <a:xfrm>
            <a:off x="2728913" y="5934075"/>
            <a:ext cx="860425" cy="336550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WS-Referral</a:t>
            </a:r>
          </a:p>
          <a:p>
            <a:r>
              <a:rPr lang="en-US" sz="1100">
                <a:latin typeface="Segoe" pitchFamily="34" charset="0"/>
              </a:rPr>
              <a:t>WS-Routing</a:t>
            </a:r>
          </a:p>
        </p:txBody>
      </p:sp>
      <p:sp>
        <p:nvSpPr>
          <p:cNvPr id="7722120" name="Rectangle 136"/>
          <p:cNvSpPr>
            <a:spLocks noChangeArrowheads="1"/>
          </p:cNvSpPr>
          <p:nvPr/>
        </p:nvSpPr>
        <p:spPr bwMode="auto">
          <a:xfrm>
            <a:off x="2859088" y="6308725"/>
            <a:ext cx="441325" cy="1682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DIME</a:t>
            </a:r>
          </a:p>
        </p:txBody>
      </p:sp>
      <p:sp>
        <p:nvSpPr>
          <p:cNvPr id="7722121" name="Rectangle 137"/>
          <p:cNvSpPr>
            <a:spLocks noChangeArrowheads="1"/>
          </p:cNvSpPr>
          <p:nvPr/>
        </p:nvSpPr>
        <p:spPr bwMode="auto">
          <a:xfrm>
            <a:off x="3762375" y="6308725"/>
            <a:ext cx="1138238" cy="1682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WS-Attachments</a:t>
            </a:r>
          </a:p>
        </p:txBody>
      </p:sp>
      <p:sp>
        <p:nvSpPr>
          <p:cNvPr id="7722122" name="Rectangle 138"/>
          <p:cNvSpPr>
            <a:spLocks noChangeArrowheads="1"/>
          </p:cNvSpPr>
          <p:nvPr/>
        </p:nvSpPr>
        <p:spPr bwMode="auto">
          <a:xfrm>
            <a:off x="4802188" y="5948363"/>
            <a:ext cx="1063625" cy="1682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WS-Addressing</a:t>
            </a:r>
          </a:p>
        </p:txBody>
      </p:sp>
      <p:sp>
        <p:nvSpPr>
          <p:cNvPr id="7722123" name="Rectangle 139"/>
          <p:cNvSpPr>
            <a:spLocks noChangeArrowheads="1"/>
          </p:cNvSpPr>
          <p:nvPr/>
        </p:nvSpPr>
        <p:spPr bwMode="auto">
          <a:xfrm>
            <a:off x="5148263" y="5732463"/>
            <a:ext cx="712787" cy="1682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SOAP 1.2</a:t>
            </a:r>
          </a:p>
        </p:txBody>
      </p:sp>
      <p:sp>
        <p:nvSpPr>
          <p:cNvPr id="7722124" name="Rectangle 140"/>
          <p:cNvSpPr>
            <a:spLocks noChangeArrowheads="1"/>
          </p:cNvSpPr>
          <p:nvPr/>
        </p:nvSpPr>
        <p:spPr bwMode="auto">
          <a:xfrm>
            <a:off x="5262563" y="6308725"/>
            <a:ext cx="517525" cy="1682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MTOM</a:t>
            </a:r>
          </a:p>
        </p:txBody>
      </p:sp>
      <p:sp>
        <p:nvSpPr>
          <p:cNvPr id="7722125" name="Rectangle 141"/>
          <p:cNvSpPr>
            <a:spLocks noChangeArrowheads="1"/>
          </p:cNvSpPr>
          <p:nvPr/>
        </p:nvSpPr>
        <p:spPr bwMode="auto">
          <a:xfrm>
            <a:off x="5954713" y="6078538"/>
            <a:ext cx="908050" cy="168275"/>
          </a:xfrm>
          <a:prstGeom prst="rect">
            <a:avLst/>
          </a:prstGeom>
          <a:gradFill rotWithShape="1">
            <a:gsLst>
              <a:gs pos="0">
                <a:srgbClr val="480048"/>
              </a:gs>
              <a:gs pos="100000">
                <a:srgbClr val="480048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WS-Eventing</a:t>
            </a:r>
          </a:p>
        </p:txBody>
      </p:sp>
      <p:sp>
        <p:nvSpPr>
          <p:cNvPr id="7722126" name="Rectangle 142"/>
          <p:cNvSpPr>
            <a:spLocks noChangeArrowheads="1"/>
          </p:cNvSpPr>
          <p:nvPr/>
        </p:nvSpPr>
        <p:spPr bwMode="auto">
          <a:xfrm>
            <a:off x="5148263" y="4657725"/>
            <a:ext cx="1300162" cy="4127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WS-Policy 1.1</a:t>
            </a:r>
          </a:p>
          <a:p>
            <a:r>
              <a:rPr lang="en-US" sz="800">
                <a:latin typeface="Segoe" pitchFamily="34" charset="0"/>
              </a:rPr>
              <a:t>WS-PolicyAttachments 1.1</a:t>
            </a:r>
          </a:p>
          <a:p>
            <a:r>
              <a:rPr lang="en-US" sz="800">
                <a:latin typeface="Segoe" pitchFamily="34" charset="0"/>
              </a:rPr>
              <a:t>WS-PolicyAssertions 1.1</a:t>
            </a:r>
          </a:p>
        </p:txBody>
      </p:sp>
      <p:sp>
        <p:nvSpPr>
          <p:cNvPr id="7722127" name="Rectangle 143"/>
          <p:cNvSpPr>
            <a:spLocks noChangeArrowheads="1"/>
          </p:cNvSpPr>
          <p:nvPr/>
        </p:nvSpPr>
        <p:spPr bwMode="auto">
          <a:xfrm>
            <a:off x="4456113" y="5121275"/>
            <a:ext cx="1128712" cy="534988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WS-Policy</a:t>
            </a:r>
          </a:p>
          <a:p>
            <a:r>
              <a:rPr lang="en-US" sz="800">
                <a:latin typeface="Segoe" pitchFamily="34" charset="0"/>
              </a:rPr>
              <a:t>WS-PolicyAttachments</a:t>
            </a:r>
          </a:p>
          <a:p>
            <a:r>
              <a:rPr lang="en-US" sz="800">
                <a:latin typeface="Segoe" pitchFamily="34" charset="0"/>
              </a:rPr>
              <a:t>WS-PolicyAssertions</a:t>
            </a:r>
          </a:p>
          <a:p>
            <a:r>
              <a:rPr lang="en-US" sz="800">
                <a:latin typeface="Segoe" pitchFamily="34" charset="0"/>
              </a:rPr>
              <a:t>WS-SecurityPolicy</a:t>
            </a:r>
          </a:p>
        </p:txBody>
      </p:sp>
      <p:sp>
        <p:nvSpPr>
          <p:cNvPr id="7722128" name="Rectangle 144"/>
          <p:cNvSpPr>
            <a:spLocks noChangeArrowheads="1"/>
          </p:cNvSpPr>
          <p:nvPr/>
        </p:nvSpPr>
        <p:spPr bwMode="auto">
          <a:xfrm rot="5400000">
            <a:off x="8257381" y="4891882"/>
            <a:ext cx="617537" cy="15240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000">
                <a:latin typeface="Segoe" pitchFamily="34" charset="0"/>
              </a:rPr>
              <a:t>Metadata</a:t>
            </a:r>
          </a:p>
        </p:txBody>
      </p:sp>
      <p:sp>
        <p:nvSpPr>
          <p:cNvPr id="7722129" name="Line 145"/>
          <p:cNvSpPr>
            <a:spLocks noChangeShapeType="1"/>
          </p:cNvSpPr>
          <p:nvPr/>
        </p:nvSpPr>
        <p:spPr bwMode="auto">
          <a:xfrm flipV="1">
            <a:off x="1384300" y="4657725"/>
            <a:ext cx="0" cy="199707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22130" name="Rectangle 146"/>
          <p:cNvSpPr>
            <a:spLocks noChangeArrowheads="1"/>
          </p:cNvSpPr>
          <p:nvPr/>
        </p:nvSpPr>
        <p:spPr bwMode="auto">
          <a:xfrm>
            <a:off x="1385888" y="4657725"/>
            <a:ext cx="666750" cy="1682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UDDI 1.0</a:t>
            </a:r>
          </a:p>
        </p:txBody>
      </p:sp>
      <p:sp>
        <p:nvSpPr>
          <p:cNvPr id="7722131" name="Rectangle 147"/>
          <p:cNvSpPr>
            <a:spLocks noChangeArrowheads="1"/>
          </p:cNvSpPr>
          <p:nvPr/>
        </p:nvSpPr>
        <p:spPr bwMode="auto">
          <a:xfrm>
            <a:off x="2036763" y="4873625"/>
            <a:ext cx="496887" cy="1682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WSDL</a:t>
            </a:r>
          </a:p>
        </p:txBody>
      </p:sp>
      <p:sp>
        <p:nvSpPr>
          <p:cNvPr id="7722132" name="Rectangle 148"/>
          <p:cNvSpPr>
            <a:spLocks noChangeArrowheads="1"/>
          </p:cNvSpPr>
          <p:nvPr/>
        </p:nvSpPr>
        <p:spPr bwMode="auto">
          <a:xfrm>
            <a:off x="2382838" y="4657725"/>
            <a:ext cx="666750" cy="1682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UDDI 2.0</a:t>
            </a:r>
          </a:p>
        </p:txBody>
      </p:sp>
      <p:sp>
        <p:nvSpPr>
          <p:cNvPr id="7722133" name="Rectangle 149"/>
          <p:cNvSpPr>
            <a:spLocks noChangeArrowheads="1"/>
          </p:cNvSpPr>
          <p:nvPr/>
        </p:nvSpPr>
        <p:spPr bwMode="auto">
          <a:xfrm>
            <a:off x="2859088" y="4872038"/>
            <a:ext cx="1000125" cy="1682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WS-Inspection</a:t>
            </a:r>
          </a:p>
        </p:txBody>
      </p:sp>
      <p:sp>
        <p:nvSpPr>
          <p:cNvPr id="7722134" name="Rectangle 150"/>
          <p:cNvSpPr>
            <a:spLocks noChangeArrowheads="1"/>
          </p:cNvSpPr>
          <p:nvPr/>
        </p:nvSpPr>
        <p:spPr bwMode="auto">
          <a:xfrm>
            <a:off x="3883025" y="4657725"/>
            <a:ext cx="666750" cy="1682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UDDI 3.0</a:t>
            </a:r>
          </a:p>
        </p:txBody>
      </p:sp>
      <p:sp>
        <p:nvSpPr>
          <p:cNvPr id="7722135" name="Rectangle 151"/>
          <p:cNvSpPr>
            <a:spLocks noChangeArrowheads="1"/>
          </p:cNvSpPr>
          <p:nvPr/>
        </p:nvSpPr>
        <p:spPr bwMode="auto">
          <a:xfrm>
            <a:off x="6070600" y="5118100"/>
            <a:ext cx="1566863" cy="3365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0"/>
                  <a:invGamma/>
                  <a:alpha val="3000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75000"/>
              </a:srgbClr>
            </a:outerShdw>
          </a:effectLst>
        </p:spPr>
        <p:txBody>
          <a:bodyPr wrap="none" lIns="45720" tIns="0" rIns="45720" bIns="0">
            <a:spAutoFit/>
          </a:bodyPr>
          <a:lstStyle/>
          <a:p>
            <a:r>
              <a:rPr lang="en-US" sz="1100">
                <a:latin typeface="Segoe" pitchFamily="34" charset="0"/>
              </a:rPr>
              <a:t>WS-Discovery</a:t>
            </a:r>
          </a:p>
          <a:p>
            <a:r>
              <a:rPr lang="en-US" sz="1100">
                <a:latin typeface="Segoe" pitchFamily="34" charset="0"/>
              </a:rPr>
              <a:t>WS-MetadataExchange</a:t>
            </a:r>
          </a:p>
        </p:txBody>
      </p:sp>
      <p:sp>
        <p:nvSpPr>
          <p:cNvPr id="7722136" name="Text Box 152"/>
          <p:cNvSpPr txBox="1">
            <a:spLocks noChangeArrowheads="1"/>
          </p:cNvSpPr>
          <p:nvPr/>
        </p:nvSpPr>
        <p:spPr bwMode="auto">
          <a:xfrm>
            <a:off x="385763" y="1957388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Segoe" pitchFamily="34" charset="0"/>
              </a:rPr>
              <a:t>As of 2/2004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_ Business_Process_Conference_2007">
  <a:themeElements>
    <a:clrScheme name="Custom 2">
      <a:dk1>
        <a:srgbClr val="000000"/>
      </a:dk1>
      <a:lt1>
        <a:srgbClr val="FFFFFF"/>
      </a:lt1>
      <a:dk2>
        <a:srgbClr val="77A6DF"/>
      </a:dk2>
      <a:lt2>
        <a:srgbClr val="FFFFFF"/>
      </a:lt2>
      <a:accent1>
        <a:srgbClr val="83DDFD"/>
      </a:accent1>
      <a:accent2>
        <a:srgbClr val="3058CA"/>
      </a:accent2>
      <a:accent3>
        <a:srgbClr val="BDD0EC"/>
      </a:accent3>
      <a:accent4>
        <a:srgbClr val="58BC1C"/>
      </a:accent4>
      <a:accent5>
        <a:srgbClr val="CDE6FE"/>
      </a:accent5>
      <a:accent6>
        <a:srgbClr val="DADADA"/>
      </a:accent6>
      <a:hlink>
        <a:srgbClr val="F3EB4F"/>
      </a:hlink>
      <a:folHlink>
        <a:srgbClr val="CD612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DC 2008 BREAKOUT template 4-3_GRAY_FINAL">
  <a:themeElements>
    <a:clrScheme name="PDC 2008">
      <a:dk1>
        <a:srgbClr val="000000"/>
      </a:dk1>
      <a:lt1>
        <a:srgbClr val="FFFFFF"/>
      </a:lt1>
      <a:dk2>
        <a:srgbClr val="6A2433"/>
      </a:dk2>
      <a:lt2>
        <a:srgbClr val="D7AEE4"/>
      </a:lt2>
      <a:accent1>
        <a:srgbClr val="C41665"/>
      </a:accent1>
      <a:accent2>
        <a:srgbClr val="1F6691"/>
      </a:accent2>
      <a:accent3>
        <a:srgbClr val="FFD72F"/>
      </a:accent3>
      <a:accent4>
        <a:srgbClr val="5BB5F3"/>
      </a:accent4>
      <a:accent5>
        <a:srgbClr val="9D9839"/>
      </a:accent5>
      <a:accent6>
        <a:srgbClr val="B45082"/>
      </a:accent6>
      <a:hlink>
        <a:srgbClr val="F3F074"/>
      </a:hlink>
      <a:folHlink>
        <a:srgbClr val="F3F074"/>
      </a:folHlink>
    </a:clrScheme>
    <a:fontScheme name="Century Schoolbook - Calibri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1638</Words>
  <Application>Microsoft Office PowerPoint</Application>
  <PresentationFormat>On-screen Show (4:3)</PresentationFormat>
  <Paragraphs>544</Paragraphs>
  <Slides>39</Slides>
  <Notes>39</Notes>
  <HiddenSlides>3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TechEd2007-Developer</vt:lpstr>
      <vt:lpstr>SOA_ Business_Process_Conference_2007</vt:lpstr>
      <vt:lpstr>PDC 2008 BREAKOUT template 4-3_GRAY_FINAL</vt:lpstr>
      <vt:lpstr>Visio</vt:lpstr>
      <vt:lpstr>Bridging enterprise and cloud</vt:lpstr>
      <vt:lpstr>Agenda</vt:lpstr>
      <vt:lpstr>Slide 3</vt:lpstr>
      <vt:lpstr>Demo</vt:lpstr>
      <vt:lpstr>What’s the impact of Cloud Computing on your infrastructure ?</vt:lpstr>
      <vt:lpstr>Preparing the enterprise for the cloud</vt:lpstr>
      <vt:lpstr>What’s the « Lingua Franca » for Connected Systems ?</vt:lpstr>
      <vt:lpstr>Too many technological stacks ?</vt:lpstr>
      <vt:lpstr>Too many protocols?</vt:lpstr>
      <vt:lpstr>Demo : WCF fundamentals</vt:lpstr>
      <vt:lpstr>WCF : the basics</vt:lpstr>
      <vt:lpstr>Composing an endpoint</vt:lpstr>
      <vt:lpstr>Behaviors: Throttling in WCF</vt:lpstr>
      <vt:lpstr>From behaviors to Host</vt:lpstr>
      <vt:lpstr>Introducing Dublin</vt:lpstr>
      <vt:lpstr>Design goals for Dublin </vt:lpstr>
      <vt:lpstr>Windows Application Server Extensions (Code name “Dublin”) </vt:lpstr>
      <vt:lpstr>Demo #1 The Dublin Pizza App </vt:lpstr>
      <vt:lpstr>Windows, IIS, .NET 4.0 “Powerfull Application Server Technologie”</vt:lpstr>
      <vt:lpstr>Dublin “it just works!”</vt:lpstr>
      <vt:lpstr>Demo #2 The Dublin Pizza App </vt:lpstr>
      <vt:lpstr>Demo #3 The Dublin Pizza App </vt:lpstr>
      <vt:lpstr>Conclusion</vt:lpstr>
      <vt:lpstr>Moving to the Cloud</vt:lpstr>
      <vt:lpstr>Moving Endpoints</vt:lpstr>
      <vt:lpstr>Demo </vt:lpstr>
      <vt:lpstr>Example : Tcp/Relayed binding </vt:lpstr>
      <vt:lpstr>What about Dublin ?</vt:lpstr>
      <vt:lpstr>Moving a processus to the cloud </vt:lpstr>
      <vt:lpstr>Demo : ping application</vt:lpstr>
      <vt:lpstr>Moving Data and Apps</vt:lpstr>
      <vt:lpstr>Identity &amp; Access Control</vt:lpstr>
      <vt:lpstr>Identity: Fundamental changes </vt:lpstr>
      <vt:lpstr>Slide 34</vt:lpstr>
      <vt:lpstr>Demo</vt:lpstr>
      <vt:lpstr>Identity</vt:lpstr>
      <vt:lpstr>Conclusion &amp; Call to action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2008-11-30T09:34:22Z</dcterms:created>
  <dcterms:modified xsi:type="dcterms:W3CDTF">2008-12-03T16:03:34Z</dcterms:modified>
</cp:coreProperties>
</file>