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 id="2147483692" r:id="rId2"/>
    <p:sldMasterId id="2147483695" r:id="rId3"/>
  </p:sldMasterIdLst>
  <p:notesMasterIdLst>
    <p:notesMasterId r:id="rId37"/>
  </p:notesMasterIdLst>
  <p:sldIdLst>
    <p:sldId id="366" r:id="rId4"/>
    <p:sldId id="330" r:id="rId5"/>
    <p:sldId id="319" r:id="rId6"/>
    <p:sldId id="258" r:id="rId7"/>
    <p:sldId id="332" r:id="rId8"/>
    <p:sldId id="333" r:id="rId9"/>
    <p:sldId id="360" r:id="rId10"/>
    <p:sldId id="361" r:id="rId11"/>
    <p:sldId id="362" r:id="rId12"/>
    <p:sldId id="363" r:id="rId13"/>
    <p:sldId id="364" r:id="rId14"/>
    <p:sldId id="334" r:id="rId15"/>
    <p:sldId id="337" r:id="rId16"/>
    <p:sldId id="342" r:id="rId17"/>
    <p:sldId id="338" r:id="rId18"/>
    <p:sldId id="339" r:id="rId19"/>
    <p:sldId id="341" r:id="rId20"/>
    <p:sldId id="335" r:id="rId21"/>
    <p:sldId id="343" r:id="rId22"/>
    <p:sldId id="345" r:id="rId23"/>
    <p:sldId id="365" r:id="rId24"/>
    <p:sldId id="357" r:id="rId25"/>
    <p:sldId id="348" r:id="rId26"/>
    <p:sldId id="336" r:id="rId27"/>
    <p:sldId id="260" r:id="rId28"/>
    <p:sldId id="349" r:id="rId29"/>
    <p:sldId id="350" r:id="rId30"/>
    <p:sldId id="265" r:id="rId31"/>
    <p:sldId id="287" r:id="rId32"/>
    <p:sldId id="353" r:id="rId33"/>
    <p:sldId id="295" r:id="rId34"/>
    <p:sldId id="367" r:id="rId35"/>
    <p:sldId id="33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7" autoAdjust="0"/>
    <p:restoredTop sz="94660"/>
  </p:normalViewPr>
  <p:slideViewPr>
    <p:cSldViewPr>
      <p:cViewPr>
        <p:scale>
          <a:sx n="86" d="100"/>
          <a:sy n="86" d="100"/>
        </p:scale>
        <p:origin x="-72"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FCDBD2-4C1A-40C8-B113-131A1C39B849}" type="datetimeFigureOut">
              <a:rPr lang="en-US" smtClean="0"/>
              <a:pPr/>
              <a:t>12/3/2008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AF616-DA2F-4093-AF66-AE69DC76C9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12/3/2008 5:04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5C8C2D2-8F1B-485B-BA9E-7578032C9693}"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897264">
              <a:spcAft>
                <a:spcPts val="327"/>
              </a:spcAft>
              <a:defRPr/>
            </a:pPr>
            <a:endParaRPr lang="en-US" b="1" dirty="0" smtClean="0"/>
          </a:p>
        </p:txBody>
      </p:sp>
      <p:sp>
        <p:nvSpPr>
          <p:cNvPr id="4" name="Slide Number Placeholder 3"/>
          <p:cNvSpPr>
            <a:spLocks noGrp="1"/>
          </p:cNvSpPr>
          <p:nvPr>
            <p:ph type="sldNum" sz="quarter" idx="10"/>
          </p:nvPr>
        </p:nvSpPr>
        <p:spPr/>
        <p:txBody>
          <a:bodyPr/>
          <a:lstStyle/>
          <a:p>
            <a:fld id="{DE99C120-663C-4243-AF95-93E23D801FC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CAF616-DA2F-4093-AF66-AE69DC76C97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135" y="1905001"/>
            <a:ext cx="7681913" cy="1523495"/>
          </a:xfrm>
        </p:spPr>
        <p:txBody>
          <a:bodyPr>
            <a:noAutofit/>
          </a:bodyPr>
          <a:lstStyle>
            <a:lvl1pPr>
              <a:lnSpc>
                <a:spcPct val="90000"/>
              </a:lnSpc>
              <a:defRPr sz="4400" b="1"/>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4038600"/>
            <a:ext cx="3456094"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Click to edit Master subtitle style</a:t>
            </a:r>
            <a:endParaRPr lang="en-US" dirty="0"/>
          </a:p>
        </p:txBody>
      </p:sp>
      <p:sp>
        <p:nvSpPr>
          <p:cNvPr id="7" name="Text Placeholder 6"/>
          <p:cNvSpPr>
            <a:spLocks noGrp="1"/>
          </p:cNvSpPr>
          <p:nvPr>
            <p:ph type="body" sz="quarter" idx="10" hasCustomPrompt="1"/>
          </p:nvPr>
        </p:nvSpPr>
        <p:spPr>
          <a:xfrm>
            <a:off x="4945954" y="5486400"/>
            <a:ext cx="3456094" cy="838200"/>
          </a:xfrm>
        </p:spPr>
        <p:txBody>
          <a:bodyPr vert="horz" wrap="square" lIns="0" tIns="0" rIns="0" bIns="0" rtlCol="0">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r>
              <a:rPr lang="en-US" dirty="0" smtClean="0"/>
              <a:t>	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peaker Notes BLACK slide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baseline="0"/>
            </a:lvl1pPr>
          </a:lstStyle>
          <a:p>
            <a:r>
              <a:rPr lang="en-US" dirty="0" smtClean="0"/>
              <a:t>Use this Slide for Speaker Notes</a:t>
            </a:r>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793750" indent="-384175">
              <a:buClr>
                <a:schemeClr val="tx1"/>
              </a:buClr>
              <a:buSzPct val="70000"/>
              <a:buFont typeface="Wingdings" pitchFamily="2" charset="2"/>
              <a:buChar char="l"/>
              <a:defRPr/>
            </a:lvl2pPr>
            <a:lvl3pPr marL="1147763" indent="-346075">
              <a:buClr>
                <a:schemeClr val="tx1"/>
              </a:buClr>
              <a:buSzPct val="70000"/>
              <a:buFont typeface="Wingdings" pitchFamily="2" charset="2"/>
              <a:buChar char="l"/>
              <a:defRPr/>
            </a:lvl3pPr>
            <a:lvl4pPr marL="1476375" indent="-328613">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peaker Notes BLACK slide with Footer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a:lvl1pPr>
          </a:lstStyle>
          <a:p>
            <a:r>
              <a:rPr lang="en-US" dirty="0" smtClean="0"/>
              <a:t>Use this Slide for Speaker Notes</a:t>
            </a:r>
            <a:endParaRPr lang="en-US" dirty="0"/>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801688" indent="-392113">
              <a:buClr>
                <a:schemeClr val="tx1"/>
              </a:buClr>
              <a:buSzPct val="70000"/>
              <a:buFont typeface="Wingdings" pitchFamily="2" charset="2"/>
              <a:buChar char="l"/>
              <a:defRPr/>
            </a:lvl2pPr>
            <a:lvl3pPr marL="1155700" indent="-346075">
              <a:buClr>
                <a:schemeClr val="tx1"/>
              </a:buClr>
              <a:buSzPct val="70000"/>
              <a:buFont typeface="Wingdings" pitchFamily="2" charset="2"/>
              <a:buChar char="l"/>
              <a:defRPr/>
            </a:lvl3pPr>
            <a:lvl4pPr marL="1476375" indent="-312738">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for CURRENT Software Code</a:t>
            </a:r>
            <a:endParaRPr lang="en-US" dirty="0"/>
          </a:p>
        </p:txBody>
      </p:sp>
      <p:sp>
        <p:nvSpPr>
          <p:cNvPr id="6" name="Text Placeholder 5"/>
          <p:cNvSpPr>
            <a:spLocks noGrp="1"/>
          </p:cNvSpPr>
          <p:nvPr>
            <p:ph type="body" sz="quarter" idx="10"/>
          </p:nvPr>
        </p:nvSpPr>
        <p:spPr>
          <a:xfrm>
            <a:off x="576072" y="1463040"/>
            <a:ext cx="8001000" cy="1602939"/>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TURE -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for FUTURE Software Code</a:t>
            </a:r>
            <a:endParaRPr lang="en-US" dirty="0"/>
          </a:p>
        </p:txBody>
      </p:sp>
      <p:sp>
        <p:nvSpPr>
          <p:cNvPr id="6" name="Text Placeholder 5"/>
          <p:cNvSpPr>
            <a:spLocks noGrp="1"/>
          </p:cNvSpPr>
          <p:nvPr>
            <p:ph type="body" sz="quarter" idx="10"/>
          </p:nvPr>
        </p:nvSpPr>
        <p:spPr>
          <a:xfrm>
            <a:off x="576072" y="1463040"/>
            <a:ext cx="8001000" cy="1602939"/>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sp>
        <p:nvSpPr>
          <p:cNvPr id="11" name="Rectangle 10"/>
          <p:cNvSpPr/>
          <p:nvPr/>
        </p:nvSpPr>
        <p:spPr>
          <a:xfrm>
            <a:off x="5457621" y="5872660"/>
            <a:ext cx="3686379" cy="491814"/>
          </a:xfrm>
          <a:prstGeom prst="rect">
            <a:avLst/>
          </a:prstGeom>
        </p:spPr>
        <p:txBody>
          <a:bodyPr wrap="none" lIns="0" tIns="0" rIns="0" bIns="0">
            <a:noAutofit/>
          </a:bodyPr>
          <a:lstStyle/>
          <a:p>
            <a:pPr algn="l">
              <a:lnSpc>
                <a:spcPct val="80000"/>
              </a:lnSpc>
            </a:pPr>
            <a:r>
              <a:rPr lang="en-US" sz="3600" b="0" cap="none" spc="0" dirty="0" smtClean="0">
                <a:ln>
                  <a:noFill/>
                </a:ln>
                <a:solidFill>
                  <a:schemeClr val="tx1"/>
                </a:solidFill>
                <a:effectLst/>
                <a:latin typeface="Segoe UI" pitchFamily="34" charset="0"/>
                <a:cs typeface="Segoe UI" pitchFamily="34" charset="0"/>
              </a:rPr>
              <a:t>Azure</a:t>
            </a:r>
            <a:r>
              <a:rPr lang="en-US" sz="1800" b="0" cap="none" spc="0" baseline="50000" dirty="0" smtClean="0">
                <a:ln>
                  <a:noFill/>
                </a:ln>
                <a:solidFill>
                  <a:schemeClr val="tx1"/>
                </a:solidFill>
                <a:effectLst/>
                <a:latin typeface="Segoe UI" pitchFamily="34" charset="0"/>
                <a:cs typeface="Segoe UI" pitchFamily="34" charset="0"/>
              </a:rPr>
              <a:t>™</a:t>
            </a:r>
            <a:r>
              <a:rPr lang="en-US" sz="3600" b="0" cap="none" spc="0" dirty="0" smtClean="0">
                <a:ln>
                  <a:noFill/>
                </a:ln>
                <a:solidFill>
                  <a:schemeClr val="tx1"/>
                </a:solidFill>
                <a:effectLst/>
                <a:latin typeface="Segoe UI" pitchFamily="34" charset="0"/>
                <a:cs typeface="Segoe UI" pitchFamily="34" charset="0"/>
              </a:rPr>
              <a:t> </a:t>
            </a:r>
          </a:p>
          <a:p>
            <a:pPr algn="l">
              <a:lnSpc>
                <a:spcPct val="80000"/>
              </a:lnSpc>
            </a:pPr>
            <a:r>
              <a:rPr lang="en-US" sz="3600" b="0" cap="none" spc="0" dirty="0" smtClean="0">
                <a:ln>
                  <a:noFill/>
                </a:ln>
                <a:solidFill>
                  <a:schemeClr val="tx1"/>
                </a:solidFill>
                <a:effectLst/>
                <a:latin typeface="Segoe UI" pitchFamily="34" charset="0"/>
                <a:cs typeface="Segoe UI" pitchFamily="34" charset="0"/>
              </a:rPr>
              <a:t>Services Platform</a:t>
            </a:r>
            <a:endParaRPr lang="en-US" sz="3600" b="0" cap="none" spc="0" dirty="0">
              <a:ln>
                <a:noFill/>
              </a:ln>
              <a:solidFill>
                <a:schemeClr val="tx1"/>
              </a:solidFill>
              <a:effectLst/>
              <a:latin typeface="Segoe UI" pitchFamily="34" charset="0"/>
              <a:cs typeface="Segoe UI" pitchFamily="34" charset="0"/>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Partner and Custom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5334001"/>
            <a:ext cx="3456094" cy="1066799"/>
          </a:xfrm>
        </p:spPr>
        <p:txBody>
          <a:bodyPr>
            <a:noAutofit/>
          </a:bodyPr>
          <a:lstStyle>
            <a:lvl1pPr marL="457200" indent="-457200" algn="l">
              <a:lnSpc>
                <a:spcPct val="78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Presenter Name</a:t>
            </a:r>
          </a:p>
          <a:p>
            <a:r>
              <a:rPr lang="en-US" sz="2400" dirty="0" smtClean="0"/>
              <a:t>	Title</a:t>
            </a:r>
          </a:p>
          <a:p>
            <a:r>
              <a:rPr lang="en-US" sz="2400" dirty="0" smtClean="0"/>
              <a:t>	Group</a:t>
            </a:r>
            <a:endParaRPr lang="en-US" sz="2400" dirty="0"/>
          </a:p>
        </p:txBody>
      </p:sp>
      <p:sp>
        <p:nvSpPr>
          <p:cNvPr id="7" name="Text Placeholder 6"/>
          <p:cNvSpPr>
            <a:spLocks noGrp="1"/>
          </p:cNvSpPr>
          <p:nvPr>
            <p:ph type="body" sz="quarter" idx="10" hasCustomPrompt="1"/>
          </p:nvPr>
        </p:nvSpPr>
        <p:spPr>
          <a:xfrm>
            <a:off x="730044" y="1905000"/>
            <a:ext cx="7682119" cy="1384994"/>
          </a:xfrm>
        </p:spPr>
        <p:txBody>
          <a:bodyPr vert="horz" wrap="square" lIns="0" tIns="0" rIns="0" bIns="0" rtlCol="0"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marL="0" lvl="0" indent="0" algn="l" defTabSz="914363" rtl="0" eaLnBrk="1" latinLnBrk="0" hangingPunct="1">
              <a:lnSpc>
                <a:spcPct val="78000"/>
              </a:lnSpc>
              <a:spcBef>
                <a:spcPct val="20000"/>
              </a:spcBef>
              <a:spcAft>
                <a:spcPts val="800"/>
              </a:spcAft>
              <a:buFont typeface="Arial" pitchFamily="34" charset="0"/>
              <a:buNone/>
            </a:pPr>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ght background developer code">
    <p:spTree>
      <p:nvGrpSpPr>
        <p:cNvPr id="1" name=""/>
        <p:cNvGrpSpPr/>
        <p:nvPr/>
      </p:nvGrpSpPr>
      <p:grpSpPr>
        <a:xfrm>
          <a:off x="0" y="0"/>
          <a:ext cx="0" cy="0"/>
          <a:chOff x="0" y="0"/>
          <a:chExt cx="0" cy="0"/>
        </a:xfrm>
      </p:grpSpPr>
      <p:pic>
        <p:nvPicPr>
          <p:cNvPr id="8" name="Picture 7" descr="white-orange shape for code slide.png"/>
          <p:cNvPicPr>
            <a:picLocks noChangeAspect="1"/>
          </p:cNvPicPr>
          <p:nvPr/>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Q &am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219700" y="146658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esentation Outlin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114816"/>
            <a:ext cx="8382000" cy="2382191"/>
          </a:xfrm>
        </p:spPr>
        <p:txBody>
          <a:bodyPr/>
          <a:lstStyle>
            <a:lvl1pPr>
              <a:buClr>
                <a:schemeClr val="tx1"/>
              </a:buClr>
              <a:buSzPct val="70000"/>
              <a:buFont typeface="Wingdings" pitchFamily="2" charset="2"/>
              <a:buChar char="l"/>
              <a:defRPr sz="1800"/>
            </a:lvl1pPr>
            <a:lvl2pPr>
              <a:buClr>
                <a:schemeClr val="tx1"/>
              </a:buClr>
              <a:buSzPct val="70000"/>
              <a:buFont typeface="Wingdings" pitchFamily="2" charset="2"/>
              <a:buChar char="l"/>
              <a:defRPr sz="1800"/>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a:p>
            <a:pPr lvl="1"/>
            <a:r>
              <a:rPr lang="en-US" dirty="0" smtClean="0"/>
              <a:t>…</a:t>
            </a:r>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2437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Interactive </a:t>
            </a:r>
            <a:r>
              <a:rPr lang="en-US" dirty="0" smtClean="0">
                <a:solidFill>
                  <a:srgbClr val="FFFFFF"/>
                </a:solidFill>
                <a:effectLst>
                  <a:outerShdw blurRad="38100" dist="38100" dir="2700000" algn="tl">
                    <a:srgbClr val="000000">
                      <a:alpha val="43137"/>
                    </a:srgbClr>
                  </a:outerShdw>
                </a:effectLst>
              </a:rPr>
              <a:t>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22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and Announc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044" y="1905000"/>
            <a:ext cx="7682119" cy="1384994"/>
          </a:xfrm>
        </p:spPr>
        <p:txBody>
          <a:bodyPr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OTE layout - user must hide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Hidden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Developer Co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for CURRENT Software Code</a:t>
            </a:r>
            <a:endParaRPr lang="en-US" dirty="0"/>
          </a:p>
        </p:txBody>
      </p:sp>
      <p:sp>
        <p:nvSpPr>
          <p:cNvPr id="6" name="Text Placeholder 5"/>
          <p:cNvSpPr>
            <a:spLocks noGrp="1"/>
          </p:cNvSpPr>
          <p:nvPr>
            <p:ph type="body" sz="quarter" idx="10"/>
          </p:nvPr>
        </p:nvSpPr>
        <p:spPr>
          <a:xfrm>
            <a:off x="576072" y="1463040"/>
            <a:ext cx="8001000" cy="1602939"/>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5141648"/>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this Slide for FUTURE Content</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a:lnSpc>
                <a:spcPct val="78000"/>
              </a:lnSpc>
              <a:defRPr/>
            </a:lvl1pPr>
            <a:lvl2pPr>
              <a:lnSpc>
                <a:spcPct val="78000"/>
              </a:lnSpc>
              <a:buClr>
                <a:srgbClr val="95E3E7"/>
              </a:buClr>
              <a:defRPr/>
            </a:lvl2pPr>
            <a:lvl3pPr>
              <a:lnSpc>
                <a:spcPct val="78000"/>
              </a:lnSpc>
              <a:buClr>
                <a:srgbClr val="95E3E7"/>
              </a:buClr>
              <a:defRPr/>
            </a:lvl3pPr>
            <a:lvl4pPr>
              <a:lnSpc>
                <a:spcPct val="78000"/>
              </a:lnSpc>
              <a:buClr>
                <a:srgbClr val="95E3E7"/>
              </a:buClr>
              <a:defRPr/>
            </a:lvl4pPr>
            <a:lvl5pPr>
              <a:lnSpc>
                <a:spcPct val="78000"/>
              </a:lnSpc>
              <a:buClr>
                <a:srgbClr val="95E3E7"/>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30044" y="1412875"/>
            <a:ext cx="7681532" cy="1994841"/>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730045" y="1411554"/>
            <a:ext cx="3670461" cy="1981376"/>
          </a:xfrm>
        </p:spPr>
        <p:txBody>
          <a:bodyPr/>
          <a:lstStyle>
            <a:lvl1pPr marL="339976" indent="-339976">
              <a:lnSpc>
                <a:spcPct val="78000"/>
              </a:lnSpc>
              <a:defRPr sz="2800"/>
            </a:lvl1pPr>
            <a:lvl2pPr marL="673338" indent="-325424">
              <a:lnSpc>
                <a:spcPct val="78000"/>
              </a:lnSpc>
              <a:defRPr sz="2400"/>
            </a:lvl2pPr>
            <a:lvl3pPr marL="953785" indent="-288384">
              <a:lnSpc>
                <a:spcPct val="78000"/>
              </a:lnSpc>
              <a:defRPr sz="2000"/>
            </a:lvl3pPr>
            <a:lvl4pPr marL="1227618" indent="-273833">
              <a:lnSpc>
                <a:spcPct val="78000"/>
              </a:lnSpc>
              <a:defRPr sz="1800"/>
            </a:lvl4pPr>
            <a:lvl5pPr marL="1516002" indent="-280447">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30" y="1411554"/>
            <a:ext cx="3725246" cy="1981376"/>
          </a:xfrm>
        </p:spPr>
        <p:txBody>
          <a:bodyPr/>
          <a:lstStyle>
            <a:lvl1pPr marL="347914" indent="-347914">
              <a:lnSpc>
                <a:spcPct val="78000"/>
              </a:lnSpc>
              <a:defRPr sz="2800"/>
            </a:lvl1pPr>
            <a:lvl2pPr marL="673338" indent="-339976">
              <a:lnSpc>
                <a:spcPct val="78000"/>
              </a:lnSpc>
              <a:defRPr sz="2400"/>
            </a:lvl2pPr>
            <a:lvl3pPr marL="961722" indent="-302936">
              <a:lnSpc>
                <a:spcPct val="78000"/>
              </a:lnSpc>
              <a:defRPr sz="2000"/>
            </a:lvl3pPr>
            <a:lvl4pPr marL="1227618" indent="-265896">
              <a:lnSpc>
                <a:spcPct val="78000"/>
              </a:lnSpc>
              <a:defRPr sz="1800"/>
            </a:lvl4pPr>
            <a:lvl5pPr marL="1516002" indent="-273833">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045" y="1411553"/>
            <a:ext cx="3670461"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0044" y="2174876"/>
            <a:ext cx="3670461" cy="1464503"/>
          </a:xfrm>
        </p:spPr>
        <p:txBody>
          <a:bodyPr/>
          <a:lstStyle>
            <a:lvl1pPr marL="281770" indent="-281770">
              <a:lnSpc>
                <a:spcPct val="78000"/>
              </a:lnSpc>
              <a:defRPr sz="2300"/>
            </a:lvl1pPr>
            <a:lvl2pPr marL="562218" indent="-265896">
              <a:lnSpc>
                <a:spcPct val="78000"/>
              </a:lnSpc>
              <a:defRPr sz="2000"/>
            </a:lvl2pPr>
            <a:lvl3pPr marL="813562" indent="-243407">
              <a:lnSpc>
                <a:spcPct val="78000"/>
              </a:lnSpc>
              <a:defRPr sz="1800"/>
            </a:lvl3pPr>
            <a:lvl4pPr marL="1050354" indent="-228856">
              <a:lnSpc>
                <a:spcPct val="78000"/>
              </a:lnSpc>
              <a:defRPr sz="1700"/>
            </a:lvl4pPr>
            <a:lvl5pPr marL="1279210" indent="-206367">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95" y="1411553"/>
            <a:ext cx="3658553"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95" y="2174876"/>
            <a:ext cx="3668081" cy="1464503"/>
          </a:xfrm>
        </p:spPr>
        <p:txBody>
          <a:bodyPr/>
          <a:lstStyle>
            <a:lvl1pPr marL="296321" indent="-296321">
              <a:lnSpc>
                <a:spcPct val="78000"/>
              </a:lnSpc>
              <a:defRPr sz="2300"/>
            </a:lvl1pPr>
            <a:lvl2pPr marL="570155" indent="-273833">
              <a:lnSpc>
                <a:spcPct val="78000"/>
              </a:lnSpc>
              <a:defRPr sz="2000"/>
            </a:lvl2pPr>
            <a:lvl3pPr marL="821499" indent="-244730">
              <a:lnSpc>
                <a:spcPct val="78000"/>
              </a:lnSpc>
              <a:defRPr sz="1800"/>
            </a:lvl3pPr>
            <a:lvl4pPr marL="1050354" indent="-236793">
              <a:lnSpc>
                <a:spcPct val="78000"/>
              </a:lnSpc>
              <a:defRPr sz="1700"/>
            </a:lvl4pPr>
            <a:lvl5pPr marL="1279210" indent="-220919">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152400"/>
            <a:ext cx="83693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250" y="1408113"/>
            <a:ext cx="7672388" cy="199484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ransition>
    <p:fade/>
  </p:transition>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93700" indent="-393700" algn="l" defTabSz="914363" rtl="0" eaLnBrk="1" latinLnBrk="0" hangingPunct="1">
        <a:lnSpc>
          <a:spcPct val="78000"/>
        </a:lnSpc>
        <a:spcBef>
          <a:spcPct val="20000"/>
        </a:spcBef>
        <a:spcAft>
          <a:spcPts val="800"/>
        </a:spcAft>
        <a:buClr>
          <a:schemeClr val="tx1"/>
        </a:buClr>
        <a:buSzPct val="80000"/>
        <a:buFont typeface="Wingdings" pitchFamily="2" charset="2"/>
        <a:buChar char="l"/>
        <a:defRPr sz="3200" kern="1200">
          <a:gradFill>
            <a:gsLst>
              <a:gs pos="0">
                <a:schemeClr val="tx1"/>
              </a:gs>
              <a:gs pos="86000">
                <a:schemeClr val="tx1"/>
              </a:gs>
            </a:gsLst>
            <a:lin ang="5400000" scaled="0"/>
          </a:gradFill>
          <a:latin typeface="+mn-lt"/>
          <a:ea typeface="+mn-ea"/>
          <a:cs typeface="+mn-cs"/>
        </a:defRPr>
      </a:lvl1pPr>
      <a:lvl2pPr marL="801688" indent="-40798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800" kern="1200">
          <a:gradFill>
            <a:gsLst>
              <a:gs pos="0">
                <a:schemeClr val="tx1"/>
              </a:gs>
              <a:gs pos="86000">
                <a:schemeClr val="tx1"/>
              </a:gs>
            </a:gsLst>
            <a:lin ang="5400000" scaled="0"/>
          </a:gradFill>
          <a:latin typeface="+mn-lt"/>
          <a:ea typeface="+mn-ea"/>
          <a:cs typeface="+mn-cs"/>
        </a:defRPr>
      </a:lvl2pPr>
      <a:lvl3pPr marL="1146175"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3pPr>
      <a:lvl4pPr marL="1484313" indent="-33813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4pPr>
      <a:lvl5pPr marL="1812925" indent="-320675"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descr="16-9-coding-white-space.png"/>
          <p:cNvPicPr>
            <a:picLocks noChangeAspect="1"/>
          </p:cNvPicPr>
          <p:nvPr/>
        </p:nvPicPr>
        <p:blipFill>
          <a:blip r:embed="rId5"/>
          <a:stretch>
            <a:fillRect/>
          </a:stretch>
        </p:blipFill>
        <p:spPr>
          <a:xfrm>
            <a:off x="387350" y="1331495"/>
            <a:ext cx="8369300" cy="5526505"/>
          </a:xfrm>
          <a:prstGeom prst="rect">
            <a:avLst/>
          </a:prstGeom>
        </p:spPr>
      </p:pic>
      <p:sp>
        <p:nvSpPr>
          <p:cNvPr id="2" name="Title Placeholder 1"/>
          <p:cNvSpPr>
            <a:spLocks noGrp="1"/>
          </p:cNvSpPr>
          <p:nvPr>
            <p:ph type="title"/>
          </p:nvPr>
        </p:nvSpPr>
        <p:spPr>
          <a:xfrm>
            <a:off x="381000" y="152400"/>
            <a:ext cx="838200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73505" y="1459832"/>
            <a:ext cx="8005009" cy="160293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Lst>
  <p:transition>
    <p:fade/>
  </p:transition>
  <p:txStyles>
    <p:titleStyle>
      <a:lvl1pPr algn="l" defTabSz="914363" rtl="0" eaLnBrk="1" latinLnBrk="0" hangingPunct="1">
        <a:lnSpc>
          <a:spcPct val="90000"/>
        </a:lnSpc>
        <a:spcBef>
          <a:spcPct val="0"/>
        </a:spcBef>
        <a:buNone/>
        <a:defRPr lang="en-US" sz="4000" b="0" kern="1200" cap="none" spc="-150" dirty="0">
          <a:ln w="3175">
            <a:noFill/>
          </a:ln>
          <a:gradFill>
            <a:gsLst>
              <a:gs pos="0">
                <a:srgbClr val="FFFFFF"/>
              </a:gs>
              <a:gs pos="86000">
                <a:srgbClr val="FFFFFF"/>
              </a:gs>
            </a:gsLst>
            <a:lin ang="5400000" scaled="0"/>
          </a:gradFill>
          <a:effectLst/>
          <a:latin typeface="+mj-lt"/>
          <a:ea typeface="+mn-ea"/>
          <a:cs typeface="Arial" charset="0"/>
        </a:defRPr>
      </a:lvl1pPr>
    </p:titleStyle>
    <p:bodyStyle>
      <a:lvl1pPr marL="0" indent="0" algn="l" defTabSz="914363" rtl="0" eaLnBrk="1" latinLnBrk="0" hangingPunct="1">
        <a:lnSpc>
          <a:spcPct val="78000"/>
        </a:lnSpc>
        <a:spcBef>
          <a:spcPct val="20000"/>
        </a:spcBef>
        <a:buFont typeface="Arial" pitchFamily="34" charset="0"/>
        <a:buNone/>
        <a:defRPr sz="2800" b="0" kern="1200">
          <a:solidFill>
            <a:schemeClr val="tx1"/>
          </a:solidFill>
          <a:latin typeface="Consolas" pitchFamily="49" charset="0"/>
          <a:ea typeface="+mn-ea"/>
          <a:cs typeface="Courier New" pitchFamily="49" charset="0"/>
        </a:defRPr>
      </a:lvl1pPr>
      <a:lvl2pPr marL="384954" indent="-7937" algn="l" defTabSz="914363" rtl="0" eaLnBrk="1" latinLnBrk="0" hangingPunct="1">
        <a:lnSpc>
          <a:spcPct val="78000"/>
        </a:lnSpc>
        <a:spcBef>
          <a:spcPct val="20000"/>
        </a:spcBef>
        <a:buFont typeface="Arial" pitchFamily="34" charset="0"/>
        <a:buNone/>
        <a:defRPr sz="2400" b="0" kern="1200">
          <a:solidFill>
            <a:schemeClr val="tx1"/>
          </a:solidFill>
          <a:latin typeface="Consolas" pitchFamily="49" charset="0"/>
          <a:ea typeface="+mn-ea"/>
          <a:cs typeface="Courier New" pitchFamily="49" charset="0"/>
        </a:defRPr>
      </a:lvl2pPr>
      <a:lvl3pPr marL="761970" indent="-7937" algn="l" defTabSz="914363" rtl="0" eaLnBrk="1" latinLnBrk="0" hangingPunct="1">
        <a:lnSpc>
          <a:spcPct val="78000"/>
        </a:lnSpc>
        <a:spcBef>
          <a:spcPct val="20000"/>
        </a:spcBef>
        <a:buFont typeface="Arial" pitchFamily="34" charset="0"/>
        <a:buNone/>
        <a:defRPr sz="2000" b="0" kern="1200">
          <a:solidFill>
            <a:schemeClr val="tx1"/>
          </a:solidFill>
          <a:latin typeface="Consolas" pitchFamily="49" charset="0"/>
          <a:ea typeface="+mn-ea"/>
          <a:cs typeface="Courier New" pitchFamily="49" charset="0"/>
        </a:defRPr>
      </a:lvl3pPr>
      <a:lvl4pPr marL="1094009" indent="7937" algn="l" defTabSz="914363" rtl="0" eaLnBrk="1" latinLnBrk="0" hangingPunct="1">
        <a:lnSpc>
          <a:spcPct val="78000"/>
        </a:lnSpc>
        <a:spcBef>
          <a:spcPct val="20000"/>
        </a:spcBef>
        <a:buFont typeface="Arial" pitchFamily="34" charset="0"/>
        <a:buNone/>
        <a:defRPr sz="2000" b="0" kern="1200">
          <a:solidFill>
            <a:schemeClr val="tx1"/>
          </a:solidFill>
          <a:latin typeface="Consolas" pitchFamily="49" charset="0"/>
          <a:ea typeface="+mn-ea"/>
          <a:cs typeface="Courier New" pitchFamily="49" charset="0"/>
        </a:defRPr>
      </a:lvl4pPr>
      <a:lvl5pPr marL="1426047" indent="0" algn="l" defTabSz="914363" rtl="0" eaLnBrk="1" latinLnBrk="0" hangingPunct="1">
        <a:lnSpc>
          <a:spcPct val="78000"/>
        </a:lnSpc>
        <a:spcBef>
          <a:spcPct val="20000"/>
        </a:spcBef>
        <a:buFont typeface="Arial" pitchFamily="34" charset="0"/>
        <a:buNone/>
        <a:defRPr sz="2000" b="0" kern="1200">
          <a:solidFill>
            <a:schemeClr val="tx1"/>
          </a:soli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20"/>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0"/>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0"/>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0"/>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0"/>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Microsoft .NET Services</a:t>
            </a:r>
            <a:br>
              <a:rPr smtClean="0"/>
            </a:br>
            <a:r>
              <a:rPr smtClean="0"/>
              <a:t>An Introduction</a:t>
            </a:r>
            <a:endParaRPr lang="en-US" dirty="0"/>
          </a:p>
        </p:txBody>
      </p:sp>
      <p:sp>
        <p:nvSpPr>
          <p:cNvPr id="3" name="Subtitle 2"/>
          <p:cNvSpPr>
            <a:spLocks noGrp="1"/>
          </p:cNvSpPr>
          <p:nvPr>
            <p:ph type="subTitle" idx="1"/>
          </p:nvPr>
        </p:nvSpPr>
        <p:spPr/>
        <p:txBody>
          <a:bodyPr/>
          <a:lstStyle/>
          <a:p>
            <a:r>
              <a:rPr lang="en-US" dirty="0" smtClean="0"/>
              <a:t>Clemens Vasters</a:t>
            </a:r>
          </a:p>
          <a:p>
            <a:r>
              <a:rPr lang="en-US" dirty="0" smtClean="0"/>
              <a:t>Technical Lead</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152400"/>
            <a:ext cx="8375946" cy="553998"/>
          </a:xfrm>
        </p:spPr>
        <p:txBody>
          <a:bodyPr/>
          <a:lstStyle/>
          <a:p>
            <a:r>
              <a:rPr smtClean="0"/>
              <a:t>Document Itineraries</a:t>
            </a:r>
            <a:endParaRPr lang="en-US" dirty="0"/>
          </a:p>
        </p:txBody>
      </p:sp>
      <p:sp>
        <p:nvSpPr>
          <p:cNvPr id="13" name="Rounded Rectangle 12"/>
          <p:cNvSpPr/>
          <p:nvPr/>
        </p:nvSpPr>
        <p:spPr bwMode="auto">
          <a:xfrm>
            <a:off x="381000" y="4532811"/>
            <a:ext cx="23622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b="1" dirty="0" err="1" smtClean="0">
                <a:solidFill>
                  <a:schemeClr val="bg1"/>
                </a:solidFill>
                <a:effectLst>
                  <a:outerShdw blurRad="38100" dist="38100" dir="2700000" algn="tl">
                    <a:srgbClr val="000000">
                      <a:alpha val="43137"/>
                    </a:srgbClr>
                  </a:outerShdw>
                </a:effectLst>
                <a:latin typeface="Calibri" pitchFamily="34" charset="0"/>
              </a:rPr>
              <a:t>Fabrikam</a:t>
            </a:r>
            <a:endParaRPr lang="en-US" sz="2000" b="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5" name="Rounded Rectangle 14"/>
          <p:cNvSpPr/>
          <p:nvPr/>
        </p:nvSpPr>
        <p:spPr bwMode="auto">
          <a:xfrm>
            <a:off x="1052286" y="5177218"/>
            <a:ext cx="1506583" cy="162182"/>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Rounded Rectangle 15"/>
          <p:cNvSpPr/>
          <p:nvPr/>
        </p:nvSpPr>
        <p:spPr bwMode="auto">
          <a:xfrm>
            <a:off x="1052286" y="5026945"/>
            <a:ext cx="1508760" cy="14229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Rounded Rectangle 16"/>
          <p:cNvSpPr/>
          <p:nvPr/>
        </p:nvSpPr>
        <p:spPr bwMode="auto">
          <a:xfrm>
            <a:off x="566785" y="5022525"/>
            <a:ext cx="441960" cy="482617"/>
          </a:xfrm>
          <a:prstGeom prst="roundRect">
            <a:avLst>
              <a:gd name="adj" fmla="val 5982"/>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AD</a:t>
            </a:r>
          </a:p>
        </p:txBody>
      </p:sp>
      <p:sp>
        <p:nvSpPr>
          <p:cNvPr id="18" name="Rounded Rectangle 17"/>
          <p:cNvSpPr/>
          <p:nvPr/>
        </p:nvSpPr>
        <p:spPr bwMode="auto">
          <a:xfrm>
            <a:off x="1052286" y="5345171"/>
            <a:ext cx="1504406" cy="168812"/>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Rounded Rectangle 18"/>
          <p:cNvSpPr/>
          <p:nvPr/>
        </p:nvSpPr>
        <p:spPr bwMode="auto">
          <a:xfrm>
            <a:off x="508000" y="4974767"/>
            <a:ext cx="2116183" cy="587833"/>
          </a:xfrm>
          <a:prstGeom prst="roundRect">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5" name="Straight Arrow Connector 44"/>
          <p:cNvCxnSpPr/>
          <p:nvPr/>
        </p:nvCxnSpPr>
        <p:spPr>
          <a:xfrm rot="5400000" flipH="1" flipV="1">
            <a:off x="878409" y="5676106"/>
            <a:ext cx="228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1945209" y="5676106"/>
            <a:ext cx="228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Group 69"/>
          <p:cNvGrpSpPr/>
          <p:nvPr/>
        </p:nvGrpSpPr>
        <p:grpSpPr>
          <a:xfrm>
            <a:off x="278674" y="882944"/>
            <a:ext cx="8494777" cy="1784056"/>
            <a:chOff x="278674" y="1340144"/>
            <a:chExt cx="8494777" cy="2241256"/>
          </a:xfrm>
        </p:grpSpPr>
        <p:sp>
          <p:nvSpPr>
            <p:cNvPr id="4" name="Rounded Rectangle 3"/>
            <p:cNvSpPr/>
            <p:nvPr/>
          </p:nvSpPr>
          <p:spPr bwMode="auto">
            <a:xfrm>
              <a:off x="304800" y="1340144"/>
              <a:ext cx="8468651" cy="488656"/>
            </a:xfrm>
            <a:prstGeom prst="roundRect">
              <a:avLst>
                <a:gd name="adj" fmla="val 33800"/>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.NET Workflow Service</a:t>
              </a:r>
            </a:p>
          </p:txBody>
        </p:sp>
        <p:grpSp>
          <p:nvGrpSpPr>
            <p:cNvPr id="5" name="Group 44"/>
            <p:cNvGrpSpPr/>
            <p:nvPr/>
          </p:nvGrpSpPr>
          <p:grpSpPr>
            <a:xfrm>
              <a:off x="278674" y="2133600"/>
              <a:ext cx="8464732" cy="1447800"/>
              <a:chOff x="278674" y="2133600"/>
              <a:chExt cx="8464732" cy="2133600"/>
            </a:xfrm>
          </p:grpSpPr>
          <p:sp>
            <p:nvSpPr>
              <p:cNvPr id="6" name="Rounded Rectangle 5"/>
              <p:cNvSpPr/>
              <p:nvPr/>
            </p:nvSpPr>
            <p:spPr bwMode="auto">
              <a:xfrm>
                <a:off x="2396266" y="2844311"/>
                <a:ext cx="6214333" cy="63911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.NET Service Bus</a:t>
                </a:r>
              </a:p>
            </p:txBody>
          </p:sp>
          <p:sp>
            <p:nvSpPr>
              <p:cNvPr id="7" name="Rounded Rectangle 6"/>
              <p:cNvSpPr/>
              <p:nvPr/>
            </p:nvSpPr>
            <p:spPr bwMode="auto">
              <a:xfrm>
                <a:off x="2396267" y="2252127"/>
                <a:ext cx="6223314" cy="56727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ounded Rectangle 7"/>
              <p:cNvSpPr/>
              <p:nvPr/>
            </p:nvSpPr>
            <p:spPr bwMode="auto">
              <a:xfrm>
                <a:off x="381000" y="2234712"/>
                <a:ext cx="1905000" cy="1901855"/>
              </a:xfrm>
              <a:prstGeom prst="roundRect">
                <a:avLst>
                  <a:gd name="adj" fmla="val 5982"/>
                </a:avLst>
              </a:prstGeom>
              <a:solidFill>
                <a:srgbClr val="92D050"/>
              </a:solidFill>
              <a:ln>
                <a:solidFill>
                  <a:srgbClr val="92D05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 NET Access Control Service </a:t>
                </a:r>
              </a:p>
            </p:txBody>
          </p:sp>
          <p:sp>
            <p:nvSpPr>
              <p:cNvPr id="9" name="Rounded Rectangle 8"/>
              <p:cNvSpPr/>
              <p:nvPr/>
            </p:nvSpPr>
            <p:spPr bwMode="auto">
              <a:xfrm>
                <a:off x="2396267" y="3506164"/>
                <a:ext cx="6205355" cy="665239"/>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Rounded Rectangle 9"/>
              <p:cNvSpPr/>
              <p:nvPr/>
            </p:nvSpPr>
            <p:spPr bwMode="auto">
              <a:xfrm>
                <a:off x="278674" y="2133600"/>
                <a:ext cx="8464732" cy="2133600"/>
              </a:xfrm>
              <a:prstGeom prst="roundRect">
                <a:avLst>
                  <a:gd name="adj" fmla="val 8772"/>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grpSp>
      </p:grpSp>
      <p:sp>
        <p:nvSpPr>
          <p:cNvPr id="51" name="Rounded Rectangle 50"/>
          <p:cNvSpPr/>
          <p:nvPr/>
        </p:nvSpPr>
        <p:spPr bwMode="auto">
          <a:xfrm>
            <a:off x="7239000" y="4543828"/>
            <a:ext cx="14478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Parts Vendor</a:t>
            </a:r>
            <a:br>
              <a:rPr lang="en-US" sz="2000" b="1" dirty="0" smtClean="0">
                <a:solidFill>
                  <a:schemeClr val="bg1"/>
                </a:solidFill>
                <a:effectLst>
                  <a:outerShdw blurRad="38100" dist="38100" dir="2700000" algn="tl">
                    <a:srgbClr val="000000">
                      <a:alpha val="43137"/>
                    </a:srgbClr>
                  </a:outerShdw>
                </a:effectLst>
                <a:latin typeface="Calibri" pitchFamily="34" charset="0"/>
              </a:rPr>
            </a:br>
            <a:r>
              <a:rPr lang="en-US" sz="2000" b="1" dirty="0" smtClean="0">
                <a:solidFill>
                  <a:schemeClr val="bg1"/>
                </a:solidFill>
                <a:effectLst>
                  <a:outerShdw blurRad="38100" dist="38100" dir="2700000" algn="tl">
                    <a:srgbClr val="000000">
                      <a:alpha val="43137"/>
                    </a:srgbClr>
                  </a:outerShdw>
                </a:effectLst>
                <a:latin typeface="Calibri" pitchFamily="34" charset="0"/>
              </a:rPr>
              <a:t>B</a:t>
            </a:r>
          </a:p>
        </p:txBody>
      </p:sp>
      <p:cxnSp>
        <p:nvCxnSpPr>
          <p:cNvPr id="40" name="Straight Arrow Connector 39"/>
          <p:cNvCxnSpPr>
            <a:stCxn id="17" idx="0"/>
          </p:cNvCxnSpPr>
          <p:nvPr/>
        </p:nvCxnSpPr>
        <p:spPr>
          <a:xfrm rot="5400000" flipH="1" flipV="1">
            <a:off x="-364780" y="3819546"/>
            <a:ext cx="2355525" cy="50435"/>
          </a:xfrm>
          <a:prstGeom prst="straightConnector1">
            <a:avLst/>
          </a:prstGeom>
          <a:ln w="57150">
            <a:solidFill>
              <a:srgbClr val="92D05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bwMode="auto">
          <a:xfrm>
            <a:off x="536303" y="5715000"/>
            <a:ext cx="990600"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29" name="Rounded Rectangle 28"/>
          <p:cNvSpPr/>
          <p:nvPr/>
        </p:nvSpPr>
        <p:spPr bwMode="auto">
          <a:xfrm>
            <a:off x="1603103" y="5715000"/>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1" dirty="0" err="1" smtClean="0">
                <a:solidFill>
                  <a:schemeClr val="tx1"/>
                </a:solidFill>
                <a:effectLst>
                  <a:outerShdw blurRad="38100" dist="38100" dir="2700000" algn="tl">
                    <a:srgbClr val="000000">
                      <a:alpha val="43137"/>
                    </a:srgbClr>
                  </a:outerShdw>
                </a:effectLst>
                <a:latin typeface="Calibri" pitchFamily="34" charset="0"/>
              </a:rPr>
              <a:t>Purcha</a:t>
            </a:r>
            <a:r>
              <a:rPr lang="en-US" sz="1600" b="1" dirty="0" smtClean="0">
                <a:solidFill>
                  <a:schemeClr val="tx1"/>
                </a:solidFill>
                <a:effectLst>
                  <a:outerShdw blurRad="38100" dist="38100" dir="2700000" algn="tl">
                    <a:srgbClr val="000000">
                      <a:alpha val="43137"/>
                    </a:srgbClr>
                  </a:outerShdw>
                </a:effectLst>
                <a:latin typeface="Calibri" pitchFamily="34" charset="0"/>
              </a:rPr>
              <a:t>-sing</a:t>
            </a:r>
          </a:p>
        </p:txBody>
      </p:sp>
      <p:sp>
        <p:nvSpPr>
          <p:cNvPr id="60" name="Rounded Rectangle 59"/>
          <p:cNvSpPr/>
          <p:nvPr/>
        </p:nvSpPr>
        <p:spPr bwMode="auto">
          <a:xfrm>
            <a:off x="7543800" y="5715000"/>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tx1"/>
                </a:solidFill>
                <a:effectLst>
                  <a:outerShdw blurRad="38100" dist="38100" dir="2700000" algn="tl">
                    <a:srgbClr val="000000">
                      <a:alpha val="43137"/>
                    </a:srgbClr>
                  </a:outerShdw>
                </a:effectLst>
                <a:latin typeface="Calibri" pitchFamily="34" charset="0"/>
              </a:rPr>
              <a:t>Order Entry</a:t>
            </a:r>
          </a:p>
        </p:txBody>
      </p:sp>
      <p:cxnSp>
        <p:nvCxnSpPr>
          <p:cNvPr id="88" name="Straight Arrow Connector 87"/>
          <p:cNvCxnSpPr>
            <a:endCxn id="52" idx="1"/>
          </p:cNvCxnSpPr>
          <p:nvPr/>
        </p:nvCxnSpPr>
        <p:spPr>
          <a:xfrm rot="5400000" flipH="1" flipV="1">
            <a:off x="1523998" y="1447800"/>
            <a:ext cx="4648202" cy="3581402"/>
          </a:xfrm>
          <a:prstGeom prst="curvedConnector2">
            <a:avLst/>
          </a:prstGeom>
          <a:ln w="571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bwMode="auto">
          <a:xfrm>
            <a:off x="7467600" y="2590800"/>
            <a:ext cx="609600" cy="2286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113" name="Straight Connector 112"/>
          <p:cNvCxnSpPr/>
          <p:nvPr/>
        </p:nvCxnSpPr>
        <p:spPr>
          <a:xfrm>
            <a:off x="1828800" y="4221544"/>
            <a:ext cx="11430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14" name="Up Arrow 113"/>
          <p:cNvSpPr/>
          <p:nvPr/>
        </p:nvSpPr>
        <p:spPr bwMode="auto">
          <a:xfrm>
            <a:off x="2133600" y="3994532"/>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8" name="Oval 117"/>
          <p:cNvSpPr/>
          <p:nvPr/>
        </p:nvSpPr>
        <p:spPr bwMode="auto">
          <a:xfrm>
            <a:off x="8153400" y="1838898"/>
            <a:ext cx="457200" cy="457200"/>
          </a:xfrm>
          <a:prstGeom prst="ellipse">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64" name="Straight Arrow Connector 63"/>
          <p:cNvCxnSpPr/>
          <p:nvPr/>
        </p:nvCxnSpPr>
        <p:spPr>
          <a:xfrm rot="16200000" flipV="1">
            <a:off x="6553202" y="3886199"/>
            <a:ext cx="3657599" cy="3"/>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696200" y="4267200"/>
            <a:ext cx="9906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11" name="Up Arrow 110"/>
          <p:cNvSpPr/>
          <p:nvPr/>
        </p:nvSpPr>
        <p:spPr bwMode="auto">
          <a:xfrm>
            <a:off x="8218583" y="4038600"/>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58" name="Rounded Rectangle 57"/>
          <p:cNvSpPr/>
          <p:nvPr/>
        </p:nvSpPr>
        <p:spPr bwMode="auto">
          <a:xfrm>
            <a:off x="5715000" y="4550885"/>
            <a:ext cx="14478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Parts</a:t>
            </a:r>
            <a:br>
              <a:rPr lang="en-US" sz="2000" b="1" dirty="0" smtClean="0">
                <a:solidFill>
                  <a:schemeClr val="bg1"/>
                </a:solidFill>
                <a:effectLst>
                  <a:outerShdw blurRad="38100" dist="38100" dir="2700000" algn="tl">
                    <a:srgbClr val="000000">
                      <a:alpha val="43137"/>
                    </a:srgbClr>
                  </a:outerShdw>
                </a:effectLst>
                <a:latin typeface="Calibri" pitchFamily="34" charset="0"/>
              </a:rPr>
            </a:br>
            <a:r>
              <a:rPr lang="en-US" sz="2000" b="1" dirty="0" smtClean="0">
                <a:solidFill>
                  <a:schemeClr val="bg1"/>
                </a:solidFill>
                <a:effectLst>
                  <a:outerShdw blurRad="38100" dist="38100" dir="2700000" algn="tl">
                    <a:srgbClr val="000000">
                      <a:alpha val="43137"/>
                    </a:srgbClr>
                  </a:outerShdw>
                </a:effectLst>
                <a:latin typeface="Calibri" pitchFamily="34" charset="0"/>
              </a:rPr>
              <a:t>Vendor</a:t>
            </a:r>
            <a:br>
              <a:rPr lang="en-US" sz="2000" b="1" dirty="0" smtClean="0">
                <a:solidFill>
                  <a:schemeClr val="bg1"/>
                </a:solidFill>
                <a:effectLst>
                  <a:outerShdw blurRad="38100" dist="38100" dir="2700000" algn="tl">
                    <a:srgbClr val="000000">
                      <a:alpha val="43137"/>
                    </a:srgbClr>
                  </a:outerShdw>
                </a:effectLst>
                <a:latin typeface="Calibri" pitchFamily="34" charset="0"/>
              </a:rPr>
            </a:br>
            <a:r>
              <a:rPr lang="en-US" sz="2000" b="1" dirty="0" smtClean="0">
                <a:solidFill>
                  <a:schemeClr val="bg1"/>
                </a:solidFill>
                <a:effectLst>
                  <a:outerShdw blurRad="38100" dist="38100" dir="2700000" algn="tl">
                    <a:srgbClr val="000000">
                      <a:alpha val="43137"/>
                    </a:srgbClr>
                  </a:outerShdw>
                </a:effectLst>
                <a:latin typeface="Calibri" pitchFamily="34" charset="0"/>
              </a:rPr>
              <a:t>A</a:t>
            </a:r>
          </a:p>
        </p:txBody>
      </p:sp>
      <p:sp>
        <p:nvSpPr>
          <p:cNvPr id="61" name="Rounded Rectangle 60"/>
          <p:cNvSpPr/>
          <p:nvPr/>
        </p:nvSpPr>
        <p:spPr bwMode="auto">
          <a:xfrm>
            <a:off x="6019800" y="5733074"/>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tx1"/>
                </a:solidFill>
                <a:effectLst>
                  <a:outerShdw blurRad="38100" dist="38100" dir="2700000" algn="tl">
                    <a:srgbClr val="000000">
                      <a:alpha val="43137"/>
                    </a:srgbClr>
                  </a:outerShdw>
                </a:effectLst>
                <a:latin typeface="Calibri" pitchFamily="34" charset="0"/>
              </a:rPr>
              <a:t>Order Entry</a:t>
            </a:r>
          </a:p>
        </p:txBody>
      </p:sp>
      <p:sp>
        <p:nvSpPr>
          <p:cNvPr id="62" name="Rounded Rectangle 61"/>
          <p:cNvSpPr/>
          <p:nvPr/>
        </p:nvSpPr>
        <p:spPr bwMode="auto">
          <a:xfrm>
            <a:off x="4191000" y="4563296"/>
            <a:ext cx="14478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Logistics</a:t>
            </a:r>
            <a:br>
              <a:rPr lang="en-US" sz="2000" b="1" dirty="0" smtClean="0">
                <a:solidFill>
                  <a:schemeClr val="bg1"/>
                </a:solidFill>
                <a:effectLst>
                  <a:outerShdw blurRad="38100" dist="38100" dir="2700000" algn="tl">
                    <a:srgbClr val="000000">
                      <a:alpha val="43137"/>
                    </a:srgbClr>
                  </a:outerShdw>
                </a:effectLst>
                <a:latin typeface="Calibri" pitchFamily="34" charset="0"/>
              </a:rPr>
            </a:br>
            <a:r>
              <a:rPr lang="en-US" sz="2000" b="1" dirty="0" smtClean="0">
                <a:solidFill>
                  <a:schemeClr val="bg1"/>
                </a:solidFill>
                <a:effectLst>
                  <a:outerShdw blurRad="38100" dist="38100" dir="2700000" algn="tl">
                    <a:srgbClr val="000000">
                      <a:alpha val="43137"/>
                    </a:srgbClr>
                  </a:outerShdw>
                </a:effectLst>
                <a:latin typeface="Calibri" pitchFamily="34" charset="0"/>
              </a:rPr>
              <a:t>Partner</a:t>
            </a:r>
          </a:p>
        </p:txBody>
      </p:sp>
      <p:sp>
        <p:nvSpPr>
          <p:cNvPr id="63" name="Rounded Rectangle 62"/>
          <p:cNvSpPr/>
          <p:nvPr/>
        </p:nvSpPr>
        <p:spPr bwMode="auto">
          <a:xfrm>
            <a:off x="4495800" y="5745485"/>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tx1"/>
                </a:solidFill>
                <a:effectLst>
                  <a:outerShdw blurRad="38100" dist="38100" dir="2700000" algn="tl">
                    <a:srgbClr val="000000">
                      <a:alpha val="43137"/>
                    </a:srgbClr>
                  </a:outerShdw>
                </a:effectLst>
                <a:latin typeface="Calibri" pitchFamily="34" charset="0"/>
              </a:rPr>
              <a:t>Order Entry</a:t>
            </a:r>
          </a:p>
        </p:txBody>
      </p:sp>
      <p:cxnSp>
        <p:nvCxnSpPr>
          <p:cNvPr id="71" name="Straight Connector 70"/>
          <p:cNvCxnSpPr/>
          <p:nvPr/>
        </p:nvCxnSpPr>
        <p:spPr>
          <a:xfrm>
            <a:off x="6172200" y="4267200"/>
            <a:ext cx="9906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73" name="Straight Connector 72"/>
          <p:cNvCxnSpPr/>
          <p:nvPr/>
        </p:nvCxnSpPr>
        <p:spPr>
          <a:xfrm>
            <a:off x="4648200" y="4267200"/>
            <a:ext cx="9906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75" name="Oval 74"/>
          <p:cNvSpPr/>
          <p:nvPr/>
        </p:nvSpPr>
        <p:spPr bwMode="auto">
          <a:xfrm>
            <a:off x="6618383" y="1828800"/>
            <a:ext cx="457200" cy="457200"/>
          </a:xfrm>
          <a:prstGeom prst="ellipse">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76" name="Straight Arrow Connector 75"/>
          <p:cNvCxnSpPr/>
          <p:nvPr/>
        </p:nvCxnSpPr>
        <p:spPr>
          <a:xfrm rot="16200000" flipV="1">
            <a:off x="5018185" y="3876101"/>
            <a:ext cx="3657599" cy="3"/>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Oval 77"/>
          <p:cNvSpPr/>
          <p:nvPr/>
        </p:nvSpPr>
        <p:spPr bwMode="auto">
          <a:xfrm>
            <a:off x="5083366" y="1829719"/>
            <a:ext cx="457200" cy="457200"/>
          </a:xfrm>
          <a:prstGeom prst="ellipse">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79" name="Straight Arrow Connector 78"/>
          <p:cNvCxnSpPr/>
          <p:nvPr/>
        </p:nvCxnSpPr>
        <p:spPr>
          <a:xfrm rot="16200000" flipV="1">
            <a:off x="3483168" y="3877020"/>
            <a:ext cx="3657599" cy="3"/>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Up Arrow 71"/>
          <p:cNvSpPr/>
          <p:nvPr/>
        </p:nvSpPr>
        <p:spPr bwMode="auto">
          <a:xfrm>
            <a:off x="6694583" y="4038600"/>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74" name="Up Arrow 73"/>
          <p:cNvSpPr/>
          <p:nvPr/>
        </p:nvSpPr>
        <p:spPr bwMode="auto">
          <a:xfrm>
            <a:off x="5170583" y="4038600"/>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2" name="TextBox 111"/>
          <p:cNvSpPr txBox="1"/>
          <p:nvPr/>
        </p:nvSpPr>
        <p:spPr>
          <a:xfrm>
            <a:off x="2667000" y="3200400"/>
            <a:ext cx="2455031" cy="646331"/>
          </a:xfrm>
          <a:prstGeom prst="rect">
            <a:avLst/>
          </a:prstGeom>
          <a:noFill/>
        </p:spPr>
        <p:txBody>
          <a:bodyPr wrap="none" rtlCol="0">
            <a:spAutoFit/>
          </a:bodyPr>
          <a:lstStyle/>
          <a:p>
            <a:pPr algn="ctr"/>
            <a:r>
              <a:rPr lang="en-US" dirty="0" smtClean="0"/>
              <a:t>Just-In-Time </a:t>
            </a:r>
            <a:br>
              <a:rPr lang="en-US" dirty="0" smtClean="0"/>
            </a:br>
            <a:r>
              <a:rPr lang="en-US" dirty="0" smtClean="0"/>
              <a:t>Acquisition and Delivery</a:t>
            </a:r>
            <a:endParaRPr lang="en-US" dirty="0"/>
          </a:p>
        </p:txBody>
      </p:sp>
      <p:sp>
        <p:nvSpPr>
          <p:cNvPr id="52" name="Folded Corner 51"/>
          <p:cNvSpPr/>
          <p:nvPr/>
        </p:nvSpPr>
        <p:spPr bwMode="auto">
          <a:xfrm>
            <a:off x="5638800" y="152400"/>
            <a:ext cx="1447800" cy="1524000"/>
          </a:xfrm>
          <a:prstGeom prst="foldedCorner">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On-Demand Delivery</a:t>
            </a:r>
            <a:br>
              <a:rPr lang="en-US" sz="2000" dirty="0" smtClean="0">
                <a:solidFill>
                  <a:schemeClr val="bg1"/>
                </a:solidFill>
              </a:rPr>
            </a:br>
            <a:r>
              <a:rPr lang="en-US" sz="2000" dirty="0" smtClean="0">
                <a:solidFill>
                  <a:schemeClr val="bg1"/>
                </a:solidFill>
              </a:rPr>
              <a:t>Workflow</a:t>
            </a:r>
          </a:p>
        </p:txBody>
      </p:sp>
      <p:cxnSp>
        <p:nvCxnSpPr>
          <p:cNvPr id="57" name="Straight Arrow Connector 56"/>
          <p:cNvCxnSpPr/>
          <p:nvPr/>
        </p:nvCxnSpPr>
        <p:spPr>
          <a:xfrm rot="16200000" flipV="1">
            <a:off x="6477000" y="1524000"/>
            <a:ext cx="457200" cy="152400"/>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18" idx="1"/>
          </p:cNvCxnSpPr>
          <p:nvPr/>
        </p:nvCxnSpPr>
        <p:spPr>
          <a:xfrm rot="16200000" flipV="1">
            <a:off x="7272052" y="957549"/>
            <a:ext cx="610453" cy="1286155"/>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8" idx="7"/>
          </p:cNvCxnSpPr>
          <p:nvPr/>
        </p:nvCxnSpPr>
        <p:spPr>
          <a:xfrm rot="5400000" flipH="1" flipV="1">
            <a:off x="5407969" y="1437242"/>
            <a:ext cx="525074" cy="393791"/>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5492796" y="1517606"/>
            <a:ext cx="609600" cy="469989"/>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152400"/>
            <a:ext cx="8375946" cy="553998"/>
          </a:xfrm>
        </p:spPr>
        <p:txBody>
          <a:bodyPr/>
          <a:lstStyle/>
          <a:p>
            <a:r>
              <a:rPr smtClean="0"/>
              <a:t>Personal Photo Sharing</a:t>
            </a:r>
            <a:endParaRPr lang="en-US" dirty="0"/>
          </a:p>
        </p:txBody>
      </p:sp>
      <p:grpSp>
        <p:nvGrpSpPr>
          <p:cNvPr id="2" name="Group 69"/>
          <p:cNvGrpSpPr/>
          <p:nvPr/>
        </p:nvGrpSpPr>
        <p:grpSpPr>
          <a:xfrm>
            <a:off x="278674" y="882944"/>
            <a:ext cx="8494777" cy="1784056"/>
            <a:chOff x="278674" y="1340144"/>
            <a:chExt cx="8494777" cy="2241256"/>
          </a:xfrm>
        </p:grpSpPr>
        <p:sp>
          <p:nvSpPr>
            <p:cNvPr id="4" name="Rounded Rectangle 3"/>
            <p:cNvSpPr/>
            <p:nvPr/>
          </p:nvSpPr>
          <p:spPr bwMode="auto">
            <a:xfrm>
              <a:off x="304800" y="1340144"/>
              <a:ext cx="8468651" cy="488656"/>
            </a:xfrm>
            <a:prstGeom prst="roundRect">
              <a:avLst>
                <a:gd name="adj" fmla="val 33800"/>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5" name="Group 44"/>
            <p:cNvGrpSpPr/>
            <p:nvPr/>
          </p:nvGrpSpPr>
          <p:grpSpPr>
            <a:xfrm>
              <a:off x="278674" y="2133600"/>
              <a:ext cx="8464732" cy="1447800"/>
              <a:chOff x="278674" y="2133600"/>
              <a:chExt cx="8464732" cy="2133600"/>
            </a:xfrm>
          </p:grpSpPr>
          <p:sp>
            <p:nvSpPr>
              <p:cNvPr id="6" name="Rounded Rectangle 5"/>
              <p:cNvSpPr/>
              <p:nvPr/>
            </p:nvSpPr>
            <p:spPr bwMode="auto">
              <a:xfrm>
                <a:off x="2396266" y="2844311"/>
                <a:ext cx="6214333" cy="63911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ounded Rectangle 6"/>
              <p:cNvSpPr/>
              <p:nvPr/>
            </p:nvSpPr>
            <p:spPr bwMode="auto">
              <a:xfrm>
                <a:off x="2396267" y="2252127"/>
                <a:ext cx="6223314" cy="56727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ounded Rectangle 7"/>
              <p:cNvSpPr/>
              <p:nvPr/>
            </p:nvSpPr>
            <p:spPr bwMode="auto">
              <a:xfrm>
                <a:off x="381000" y="2234712"/>
                <a:ext cx="1905000" cy="1901855"/>
              </a:xfrm>
              <a:prstGeom prst="roundRect">
                <a:avLst>
                  <a:gd name="adj" fmla="val 5982"/>
                </a:avLst>
              </a:prstGeom>
              <a:solidFill>
                <a:srgbClr val="92D050"/>
              </a:solidFill>
              <a:ln>
                <a:solidFill>
                  <a:srgbClr val="92D05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 NET Access Control Service </a:t>
                </a:r>
              </a:p>
            </p:txBody>
          </p:sp>
          <p:sp>
            <p:nvSpPr>
              <p:cNvPr id="9" name="Rounded Rectangle 8"/>
              <p:cNvSpPr/>
              <p:nvPr/>
            </p:nvSpPr>
            <p:spPr bwMode="auto">
              <a:xfrm>
                <a:off x="2396267" y="3506164"/>
                <a:ext cx="6205355" cy="665239"/>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Rounded Rectangle 9"/>
              <p:cNvSpPr/>
              <p:nvPr/>
            </p:nvSpPr>
            <p:spPr bwMode="auto">
              <a:xfrm>
                <a:off x="278674" y="2133600"/>
                <a:ext cx="8464732" cy="2133600"/>
              </a:xfrm>
              <a:prstGeom prst="roundRect">
                <a:avLst>
                  <a:gd name="adj" fmla="val 8772"/>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grpSp>
      </p:grpSp>
      <p:sp>
        <p:nvSpPr>
          <p:cNvPr id="51" name="Rounded Rectangle 50"/>
          <p:cNvSpPr/>
          <p:nvPr/>
        </p:nvSpPr>
        <p:spPr bwMode="auto">
          <a:xfrm>
            <a:off x="7391400" y="4543828"/>
            <a:ext cx="12954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000" b="1" dirty="0" err="1" smtClean="0">
                <a:solidFill>
                  <a:schemeClr val="bg1"/>
                </a:solidFill>
                <a:effectLst>
                  <a:outerShdw blurRad="38100" dist="38100" dir="2700000" algn="tl">
                    <a:srgbClr val="000000">
                      <a:alpha val="43137"/>
                    </a:srgbClr>
                  </a:outerShdw>
                </a:effectLst>
                <a:latin typeface="Calibri" pitchFamily="34" charset="0"/>
              </a:rPr>
              <a:t>Borge’s</a:t>
            </a:r>
            <a:r>
              <a:rPr lang="en-US" sz="2000" b="1" dirty="0" smtClean="0">
                <a:solidFill>
                  <a:schemeClr val="bg1"/>
                </a:solidFill>
                <a:effectLst>
                  <a:outerShdw blurRad="38100" dist="38100" dir="2700000" algn="tl">
                    <a:srgbClr val="000000">
                      <a:alpha val="43137"/>
                    </a:srgbClr>
                  </a:outerShdw>
                </a:effectLst>
                <a:latin typeface="Calibri" pitchFamily="34" charset="0"/>
              </a:rPr>
              <a:t/>
            </a:r>
            <a:br>
              <a:rPr lang="en-US" sz="2000" b="1" dirty="0" smtClean="0">
                <a:solidFill>
                  <a:schemeClr val="bg1"/>
                </a:solidFill>
                <a:effectLst>
                  <a:outerShdw blurRad="38100" dist="38100" dir="2700000" algn="tl">
                    <a:srgbClr val="000000">
                      <a:alpha val="43137"/>
                    </a:srgbClr>
                  </a:outerShdw>
                </a:effectLst>
                <a:latin typeface="Calibri" pitchFamily="34" charset="0"/>
              </a:rPr>
            </a:br>
            <a:r>
              <a:rPr lang="en-US" sz="2000" b="1" dirty="0" smtClean="0">
                <a:solidFill>
                  <a:schemeClr val="bg1"/>
                </a:solidFill>
                <a:effectLst>
                  <a:outerShdw blurRad="38100" dist="38100" dir="2700000" algn="tl">
                    <a:srgbClr val="000000">
                      <a:alpha val="43137"/>
                    </a:srgbClr>
                  </a:outerShdw>
                </a:effectLst>
                <a:latin typeface="Calibri" pitchFamily="34" charset="0"/>
              </a:rPr>
              <a:t>Home</a:t>
            </a:r>
            <a:br>
              <a:rPr lang="en-US" sz="2000" b="1" dirty="0" smtClean="0">
                <a:solidFill>
                  <a:schemeClr val="bg1"/>
                </a:solidFill>
                <a:effectLst>
                  <a:outerShdw blurRad="38100" dist="38100" dir="2700000" algn="tl">
                    <a:srgbClr val="000000">
                      <a:alpha val="43137"/>
                    </a:srgbClr>
                  </a:outerShdw>
                </a:effectLst>
                <a:latin typeface="Calibri" pitchFamily="34" charset="0"/>
              </a:rPr>
            </a:br>
            <a:r>
              <a:rPr lang="en-US" sz="2000" b="1" dirty="0" smtClean="0">
                <a:solidFill>
                  <a:schemeClr val="bg1"/>
                </a:solidFill>
                <a:effectLst>
                  <a:outerShdw blurRad="38100" dist="38100" dir="2700000" algn="tl">
                    <a:srgbClr val="000000">
                      <a:alpha val="43137"/>
                    </a:srgbClr>
                  </a:outerShdw>
                </a:effectLst>
                <a:latin typeface="Calibri" pitchFamily="34" charset="0"/>
              </a:rPr>
              <a:t>Server</a:t>
            </a:r>
          </a:p>
        </p:txBody>
      </p:sp>
      <p:sp>
        <p:nvSpPr>
          <p:cNvPr id="60" name="Rounded Rectangle 59"/>
          <p:cNvSpPr/>
          <p:nvPr/>
        </p:nvSpPr>
        <p:spPr bwMode="auto">
          <a:xfrm>
            <a:off x="7543800" y="5715000"/>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tx1"/>
                </a:solidFill>
                <a:effectLst>
                  <a:outerShdw blurRad="38100" dist="38100" dir="2700000" algn="tl">
                    <a:srgbClr val="000000">
                      <a:alpha val="43137"/>
                    </a:srgbClr>
                  </a:outerShdw>
                </a:effectLst>
                <a:latin typeface="Calibri" pitchFamily="34" charset="0"/>
              </a:rPr>
              <a:t>Photos</a:t>
            </a:r>
          </a:p>
        </p:txBody>
      </p:sp>
      <p:sp>
        <p:nvSpPr>
          <p:cNvPr id="96" name="Rectangle 95"/>
          <p:cNvSpPr/>
          <p:nvPr/>
        </p:nvSpPr>
        <p:spPr bwMode="auto">
          <a:xfrm>
            <a:off x="7467600" y="2590800"/>
            <a:ext cx="609600" cy="2286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8" name="Oval 117"/>
          <p:cNvSpPr/>
          <p:nvPr/>
        </p:nvSpPr>
        <p:spPr bwMode="auto">
          <a:xfrm>
            <a:off x="8153400" y="1838898"/>
            <a:ext cx="457200" cy="457200"/>
          </a:xfrm>
          <a:prstGeom prst="ellipse">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64" name="Straight Arrow Connector 63"/>
          <p:cNvCxnSpPr/>
          <p:nvPr/>
        </p:nvCxnSpPr>
        <p:spPr>
          <a:xfrm rot="16200000" flipV="1">
            <a:off x="6553202" y="3886199"/>
            <a:ext cx="3657599" cy="3"/>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696200" y="4267200"/>
            <a:ext cx="9906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11" name="Up Arrow 110"/>
          <p:cNvSpPr/>
          <p:nvPr/>
        </p:nvSpPr>
        <p:spPr bwMode="auto">
          <a:xfrm>
            <a:off x="8218583" y="4038600"/>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58" name="Rounded Rectangle 57"/>
          <p:cNvSpPr/>
          <p:nvPr/>
        </p:nvSpPr>
        <p:spPr bwMode="auto">
          <a:xfrm>
            <a:off x="6019800" y="4550885"/>
            <a:ext cx="12954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000" b="1" dirty="0" err="1" smtClean="0">
                <a:solidFill>
                  <a:schemeClr val="bg1"/>
                </a:solidFill>
                <a:effectLst>
                  <a:outerShdw blurRad="38100" dist="38100" dir="2700000" algn="tl">
                    <a:srgbClr val="000000">
                      <a:alpha val="43137"/>
                    </a:srgbClr>
                  </a:outerShdw>
                </a:effectLst>
                <a:latin typeface="Calibri" pitchFamily="34" charset="0"/>
              </a:rPr>
              <a:t>Ahti’s</a:t>
            </a:r>
            <a:r>
              <a:rPr lang="en-US" sz="2000" b="1" dirty="0" smtClean="0">
                <a:solidFill>
                  <a:schemeClr val="bg1"/>
                </a:solidFill>
                <a:effectLst>
                  <a:outerShdw blurRad="38100" dist="38100" dir="2700000" algn="tl">
                    <a:srgbClr val="000000">
                      <a:alpha val="43137"/>
                    </a:srgbClr>
                  </a:outerShdw>
                </a:effectLst>
                <a:latin typeface="Calibri" pitchFamily="34" charset="0"/>
              </a:rPr>
              <a:t/>
            </a:r>
            <a:br>
              <a:rPr lang="en-US" sz="2000" b="1" dirty="0" smtClean="0">
                <a:solidFill>
                  <a:schemeClr val="bg1"/>
                </a:solidFill>
                <a:effectLst>
                  <a:outerShdw blurRad="38100" dist="38100" dir="2700000" algn="tl">
                    <a:srgbClr val="000000">
                      <a:alpha val="43137"/>
                    </a:srgbClr>
                  </a:outerShdw>
                </a:effectLst>
                <a:latin typeface="Calibri" pitchFamily="34" charset="0"/>
              </a:rPr>
            </a:br>
            <a:r>
              <a:rPr lang="en-US" sz="2000" b="1" dirty="0" smtClean="0">
                <a:solidFill>
                  <a:schemeClr val="bg1"/>
                </a:solidFill>
                <a:effectLst>
                  <a:outerShdw blurRad="38100" dist="38100" dir="2700000" algn="tl">
                    <a:srgbClr val="000000">
                      <a:alpha val="43137"/>
                    </a:srgbClr>
                  </a:outerShdw>
                </a:effectLst>
                <a:latin typeface="Calibri" pitchFamily="34" charset="0"/>
              </a:rPr>
              <a:t>PDA</a:t>
            </a:r>
          </a:p>
        </p:txBody>
      </p:sp>
      <p:sp>
        <p:nvSpPr>
          <p:cNvPr id="61" name="Rounded Rectangle 60"/>
          <p:cNvSpPr/>
          <p:nvPr/>
        </p:nvSpPr>
        <p:spPr bwMode="auto">
          <a:xfrm>
            <a:off x="6172200" y="5733074"/>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tx1"/>
                </a:solidFill>
                <a:effectLst>
                  <a:outerShdw blurRad="38100" dist="38100" dir="2700000" algn="tl">
                    <a:srgbClr val="000000">
                      <a:alpha val="43137"/>
                    </a:srgbClr>
                  </a:outerShdw>
                </a:effectLst>
                <a:latin typeface="Calibri" pitchFamily="34" charset="0"/>
              </a:rPr>
              <a:t>Photos</a:t>
            </a:r>
          </a:p>
        </p:txBody>
      </p:sp>
      <p:sp>
        <p:nvSpPr>
          <p:cNvPr id="62" name="Rounded Rectangle 61"/>
          <p:cNvSpPr/>
          <p:nvPr/>
        </p:nvSpPr>
        <p:spPr bwMode="auto">
          <a:xfrm>
            <a:off x="4641536" y="4563296"/>
            <a:ext cx="12954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Maria’s</a:t>
            </a:r>
            <a:br>
              <a:rPr lang="en-US" sz="2000" b="1" dirty="0" smtClean="0">
                <a:solidFill>
                  <a:schemeClr val="bg1"/>
                </a:solidFill>
                <a:effectLst>
                  <a:outerShdw blurRad="38100" dist="38100" dir="2700000" algn="tl">
                    <a:srgbClr val="000000">
                      <a:alpha val="43137"/>
                    </a:srgbClr>
                  </a:outerShdw>
                </a:effectLst>
                <a:latin typeface="Calibri" pitchFamily="34" charset="0"/>
              </a:rPr>
            </a:br>
            <a:r>
              <a:rPr lang="en-US" sz="2000" b="1" dirty="0" smtClean="0">
                <a:solidFill>
                  <a:schemeClr val="bg1"/>
                </a:solidFill>
                <a:effectLst>
                  <a:outerShdw blurRad="38100" dist="38100" dir="2700000" algn="tl">
                    <a:srgbClr val="000000">
                      <a:alpha val="43137"/>
                    </a:srgbClr>
                  </a:outerShdw>
                </a:effectLst>
                <a:latin typeface="Calibri" pitchFamily="34" charset="0"/>
              </a:rPr>
              <a:t>Mac</a:t>
            </a:r>
          </a:p>
        </p:txBody>
      </p:sp>
      <p:sp>
        <p:nvSpPr>
          <p:cNvPr id="63" name="Rounded Rectangle 62"/>
          <p:cNvSpPr/>
          <p:nvPr/>
        </p:nvSpPr>
        <p:spPr bwMode="auto">
          <a:xfrm>
            <a:off x="4793936" y="5745485"/>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tx1"/>
                </a:solidFill>
                <a:effectLst>
                  <a:outerShdw blurRad="38100" dist="38100" dir="2700000" algn="tl">
                    <a:srgbClr val="000000">
                      <a:alpha val="43137"/>
                    </a:srgbClr>
                  </a:outerShdw>
                </a:effectLst>
                <a:latin typeface="Calibri" pitchFamily="34" charset="0"/>
              </a:rPr>
              <a:t>Photos</a:t>
            </a:r>
          </a:p>
        </p:txBody>
      </p:sp>
      <p:cxnSp>
        <p:nvCxnSpPr>
          <p:cNvPr id="71" name="Straight Connector 70"/>
          <p:cNvCxnSpPr/>
          <p:nvPr/>
        </p:nvCxnSpPr>
        <p:spPr>
          <a:xfrm>
            <a:off x="6324600" y="4267200"/>
            <a:ext cx="9906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73" name="Straight Connector 72"/>
          <p:cNvCxnSpPr/>
          <p:nvPr/>
        </p:nvCxnSpPr>
        <p:spPr>
          <a:xfrm>
            <a:off x="4946336" y="4267200"/>
            <a:ext cx="9906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75" name="Oval 74"/>
          <p:cNvSpPr/>
          <p:nvPr/>
        </p:nvSpPr>
        <p:spPr bwMode="auto">
          <a:xfrm>
            <a:off x="6770783" y="1828800"/>
            <a:ext cx="457200" cy="457200"/>
          </a:xfrm>
          <a:prstGeom prst="ellipse">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76" name="Straight Arrow Connector 75"/>
          <p:cNvCxnSpPr/>
          <p:nvPr/>
        </p:nvCxnSpPr>
        <p:spPr>
          <a:xfrm rot="16200000" flipV="1">
            <a:off x="5170585" y="3876101"/>
            <a:ext cx="3657599" cy="3"/>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Oval 77"/>
          <p:cNvSpPr/>
          <p:nvPr/>
        </p:nvSpPr>
        <p:spPr bwMode="auto">
          <a:xfrm>
            <a:off x="5381502" y="1829719"/>
            <a:ext cx="457200" cy="457200"/>
          </a:xfrm>
          <a:prstGeom prst="ellipse">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79" name="Straight Arrow Connector 78"/>
          <p:cNvCxnSpPr/>
          <p:nvPr/>
        </p:nvCxnSpPr>
        <p:spPr>
          <a:xfrm rot="16200000" flipV="1">
            <a:off x="3781304" y="3877020"/>
            <a:ext cx="3657599" cy="3"/>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Up Arrow 71"/>
          <p:cNvSpPr/>
          <p:nvPr/>
        </p:nvSpPr>
        <p:spPr bwMode="auto">
          <a:xfrm>
            <a:off x="6846983" y="4038600"/>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74" name="Up Arrow 73"/>
          <p:cNvSpPr/>
          <p:nvPr/>
        </p:nvSpPr>
        <p:spPr bwMode="auto">
          <a:xfrm>
            <a:off x="5468719" y="4038600"/>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50" name="Rounded Rectangle 49"/>
          <p:cNvSpPr/>
          <p:nvPr/>
        </p:nvSpPr>
        <p:spPr bwMode="auto">
          <a:xfrm>
            <a:off x="3276600" y="4563296"/>
            <a:ext cx="12954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Celine’s</a:t>
            </a:r>
            <a:br>
              <a:rPr lang="en-US" sz="2000" b="1" dirty="0" smtClean="0">
                <a:solidFill>
                  <a:schemeClr val="bg1"/>
                </a:solidFill>
                <a:effectLst>
                  <a:outerShdw blurRad="38100" dist="38100" dir="2700000" algn="tl">
                    <a:srgbClr val="000000">
                      <a:alpha val="43137"/>
                    </a:srgbClr>
                  </a:outerShdw>
                </a:effectLst>
                <a:latin typeface="Calibri" pitchFamily="34" charset="0"/>
              </a:rPr>
            </a:br>
            <a:r>
              <a:rPr lang="en-US" sz="2000" b="1" dirty="0" smtClean="0">
                <a:solidFill>
                  <a:schemeClr val="bg1"/>
                </a:solidFill>
                <a:effectLst>
                  <a:outerShdw blurRad="38100" dist="38100" dir="2700000" algn="tl">
                    <a:srgbClr val="000000">
                      <a:alpha val="43137"/>
                    </a:srgbClr>
                  </a:outerShdw>
                </a:effectLst>
                <a:latin typeface="Calibri" pitchFamily="34" charset="0"/>
              </a:rPr>
              <a:t>PC</a:t>
            </a:r>
          </a:p>
        </p:txBody>
      </p:sp>
      <p:sp>
        <p:nvSpPr>
          <p:cNvPr id="53" name="Rounded Rectangle 52"/>
          <p:cNvSpPr/>
          <p:nvPr/>
        </p:nvSpPr>
        <p:spPr bwMode="auto">
          <a:xfrm>
            <a:off x="3429000" y="5745485"/>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tx1"/>
                </a:solidFill>
                <a:effectLst>
                  <a:outerShdw blurRad="38100" dist="38100" dir="2700000" algn="tl">
                    <a:srgbClr val="000000">
                      <a:alpha val="43137"/>
                    </a:srgbClr>
                  </a:outerShdw>
                </a:effectLst>
                <a:latin typeface="Calibri" pitchFamily="34" charset="0"/>
              </a:rPr>
              <a:t>Photos</a:t>
            </a:r>
          </a:p>
        </p:txBody>
      </p:sp>
      <p:cxnSp>
        <p:nvCxnSpPr>
          <p:cNvPr id="54" name="Straight Connector 53"/>
          <p:cNvCxnSpPr/>
          <p:nvPr/>
        </p:nvCxnSpPr>
        <p:spPr>
          <a:xfrm>
            <a:off x="3581400" y="4267200"/>
            <a:ext cx="9906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55" name="Oval 54"/>
          <p:cNvSpPr/>
          <p:nvPr/>
        </p:nvSpPr>
        <p:spPr bwMode="auto">
          <a:xfrm>
            <a:off x="4016566" y="1829719"/>
            <a:ext cx="457200" cy="457200"/>
          </a:xfrm>
          <a:prstGeom prst="ellipse">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56" name="Straight Arrow Connector 55"/>
          <p:cNvCxnSpPr/>
          <p:nvPr/>
        </p:nvCxnSpPr>
        <p:spPr>
          <a:xfrm rot="16200000" flipV="1">
            <a:off x="2416368" y="3877020"/>
            <a:ext cx="3657599" cy="3"/>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Up Arrow 58"/>
          <p:cNvSpPr/>
          <p:nvPr/>
        </p:nvSpPr>
        <p:spPr bwMode="auto">
          <a:xfrm>
            <a:off x="4103783" y="4038600"/>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65" name="Rectangle 64"/>
          <p:cNvSpPr/>
          <p:nvPr/>
        </p:nvSpPr>
        <p:spPr>
          <a:xfrm>
            <a:off x="4641536" y="1524000"/>
            <a:ext cx="1759264" cy="369332"/>
          </a:xfrm>
          <a:prstGeom prst="rect">
            <a:avLst/>
          </a:prstGeom>
        </p:spPr>
        <p:txBody>
          <a:bodyPr wrap="none">
            <a:spAutoFit/>
          </a:bodyPr>
          <a:lstStyle/>
          <a:p>
            <a:pP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.NET Service Bus</a:t>
            </a:r>
          </a:p>
        </p:txBody>
      </p:sp>
      <p:sp>
        <p:nvSpPr>
          <p:cNvPr id="69" name="Rounded Rectangle 68"/>
          <p:cNvSpPr/>
          <p:nvPr/>
        </p:nvSpPr>
        <p:spPr bwMode="auto">
          <a:xfrm>
            <a:off x="1752600" y="4563296"/>
            <a:ext cx="12954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Eva’s</a:t>
            </a:r>
            <a:br>
              <a:rPr lang="en-US" sz="2000" b="1" dirty="0" smtClean="0">
                <a:solidFill>
                  <a:schemeClr val="bg1"/>
                </a:solidFill>
                <a:effectLst>
                  <a:outerShdw blurRad="38100" dist="38100" dir="2700000" algn="tl">
                    <a:srgbClr val="000000">
                      <a:alpha val="43137"/>
                    </a:srgbClr>
                  </a:outerShdw>
                </a:effectLst>
                <a:latin typeface="Calibri" pitchFamily="34" charset="0"/>
              </a:rPr>
            </a:br>
            <a:r>
              <a:rPr lang="en-US" sz="2000" b="1" dirty="0" smtClean="0">
                <a:solidFill>
                  <a:schemeClr val="bg1"/>
                </a:solidFill>
                <a:effectLst>
                  <a:outerShdw blurRad="38100" dist="38100" dir="2700000" algn="tl">
                    <a:srgbClr val="000000">
                      <a:alpha val="43137"/>
                    </a:srgbClr>
                  </a:outerShdw>
                </a:effectLst>
                <a:latin typeface="Calibri" pitchFamily="34" charset="0"/>
              </a:rPr>
              <a:t>Phone</a:t>
            </a:r>
          </a:p>
        </p:txBody>
      </p:sp>
      <p:sp>
        <p:nvSpPr>
          <p:cNvPr id="70" name="Rounded Rectangle 69"/>
          <p:cNvSpPr/>
          <p:nvPr/>
        </p:nvSpPr>
        <p:spPr bwMode="auto">
          <a:xfrm>
            <a:off x="1905000" y="5745485"/>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tx1"/>
                </a:solidFill>
                <a:effectLst>
                  <a:outerShdw blurRad="38100" dist="38100" dir="2700000" algn="tl">
                    <a:srgbClr val="000000">
                      <a:alpha val="43137"/>
                    </a:srgbClr>
                  </a:outerShdw>
                </a:effectLst>
                <a:latin typeface="Calibri" pitchFamily="34" charset="0"/>
              </a:rPr>
              <a:t>Photos</a:t>
            </a:r>
          </a:p>
        </p:txBody>
      </p:sp>
      <p:cxnSp>
        <p:nvCxnSpPr>
          <p:cNvPr id="80" name="Straight Connector 79"/>
          <p:cNvCxnSpPr/>
          <p:nvPr/>
        </p:nvCxnSpPr>
        <p:spPr>
          <a:xfrm>
            <a:off x="2057400" y="4267200"/>
            <a:ext cx="9906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81" name="Up Arrow 80"/>
          <p:cNvSpPr/>
          <p:nvPr/>
        </p:nvSpPr>
        <p:spPr bwMode="auto">
          <a:xfrm>
            <a:off x="2579783" y="4038600"/>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83" name="Straight Arrow Connector 82"/>
          <p:cNvCxnSpPr>
            <a:endCxn id="55" idx="2"/>
          </p:cNvCxnSpPr>
          <p:nvPr/>
        </p:nvCxnSpPr>
        <p:spPr>
          <a:xfrm rot="5400000" flipH="1" flipV="1">
            <a:off x="1550749" y="3249977"/>
            <a:ext cx="3657475" cy="1274160"/>
          </a:xfrm>
          <a:prstGeom prst="bentConnector2">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82"/>
          <p:cNvCxnSpPr>
            <a:endCxn id="78" idx="2"/>
          </p:cNvCxnSpPr>
          <p:nvPr/>
        </p:nvCxnSpPr>
        <p:spPr>
          <a:xfrm rot="5400000" flipH="1" flipV="1">
            <a:off x="2234073" y="2567448"/>
            <a:ext cx="3656557" cy="2638301"/>
          </a:xfrm>
          <a:prstGeom prst="bentConnector2">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82"/>
          <p:cNvCxnSpPr>
            <a:endCxn id="75" idx="2"/>
          </p:cNvCxnSpPr>
          <p:nvPr/>
        </p:nvCxnSpPr>
        <p:spPr>
          <a:xfrm flipV="1">
            <a:off x="2743200" y="2057400"/>
            <a:ext cx="4027583" cy="3657602"/>
          </a:xfrm>
          <a:prstGeom prst="bentConnector3">
            <a:avLst>
              <a:gd name="adj1" fmla="val 217"/>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82"/>
          <p:cNvCxnSpPr>
            <a:endCxn id="118" idx="2"/>
          </p:cNvCxnSpPr>
          <p:nvPr/>
        </p:nvCxnSpPr>
        <p:spPr>
          <a:xfrm flipV="1">
            <a:off x="2754217" y="2067498"/>
            <a:ext cx="5399183" cy="3647504"/>
          </a:xfrm>
          <a:prstGeom prst="bentConnector3">
            <a:avLst>
              <a:gd name="adj1" fmla="val -196"/>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152137" y="3810000"/>
            <a:ext cx="1524263" cy="923330"/>
          </a:xfrm>
          <a:prstGeom prst="rect">
            <a:avLst/>
          </a:prstGeom>
          <a:noFill/>
        </p:spPr>
        <p:txBody>
          <a:bodyPr wrap="none" rtlCol="0">
            <a:spAutoFit/>
          </a:bodyPr>
          <a:lstStyle/>
          <a:p>
            <a:pPr algn="ctr"/>
            <a:r>
              <a:rPr lang="en-US" dirty="0" smtClean="0"/>
              <a:t>Residential </a:t>
            </a:r>
            <a:br>
              <a:rPr lang="en-US" dirty="0" smtClean="0"/>
            </a:br>
            <a:r>
              <a:rPr lang="en-US" dirty="0" smtClean="0"/>
              <a:t>Broadband or </a:t>
            </a:r>
            <a:br>
              <a:rPr lang="en-US" dirty="0" smtClean="0"/>
            </a:br>
            <a:r>
              <a:rPr lang="en-US" dirty="0" smtClean="0"/>
              <a:t>GSM or 3G</a:t>
            </a:r>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152400"/>
            <a:ext cx="8375946" cy="553998"/>
          </a:xfrm>
        </p:spPr>
        <p:txBody>
          <a:bodyPr/>
          <a:lstStyle/>
          <a:p>
            <a:r>
              <a:rPr smtClean="0"/>
              <a:t>.NET Access Control Service</a:t>
            </a:r>
            <a:endParaRPr lang="en-US" dirty="0"/>
          </a:p>
        </p:txBody>
      </p:sp>
      <p:sp>
        <p:nvSpPr>
          <p:cNvPr id="6" name="Rounded Rectangle 5"/>
          <p:cNvSpPr/>
          <p:nvPr/>
        </p:nvSpPr>
        <p:spPr bwMode="auto">
          <a:xfrm>
            <a:off x="304800" y="1340144"/>
            <a:ext cx="8468651" cy="488656"/>
          </a:xfrm>
          <a:prstGeom prst="roundRect">
            <a:avLst>
              <a:gd name="adj" fmla="val 3380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 Service Orchestration</a:t>
            </a:r>
          </a:p>
        </p:txBody>
      </p:sp>
      <p:sp>
        <p:nvSpPr>
          <p:cNvPr id="4" name="Rounded Rectangle 3"/>
          <p:cNvSpPr/>
          <p:nvPr/>
        </p:nvSpPr>
        <p:spPr bwMode="auto">
          <a:xfrm>
            <a:off x="2396266" y="2615868"/>
            <a:ext cx="6214333" cy="433684"/>
          </a:xfrm>
          <a:prstGeom prst="roundRect">
            <a:avLst>
              <a:gd name="adj" fmla="val 903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Service Registry</a:t>
            </a:r>
          </a:p>
        </p:txBody>
      </p:sp>
      <p:sp>
        <p:nvSpPr>
          <p:cNvPr id="5" name="Rounded Rectangle 4"/>
          <p:cNvSpPr/>
          <p:nvPr/>
        </p:nvSpPr>
        <p:spPr bwMode="auto">
          <a:xfrm>
            <a:off x="2396267" y="2214029"/>
            <a:ext cx="6223314" cy="384935"/>
          </a:xfrm>
          <a:prstGeom prst="roundRect">
            <a:avLst>
              <a:gd name="adj" fmla="val 903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rgbClr val="FFFFFF"/>
                </a:solidFill>
                <a:effectLst>
                  <a:outerShdw blurRad="38100" dist="38100" dir="2700000" algn="tl">
                    <a:srgbClr val="000000">
                      <a:alpha val="43137"/>
                    </a:srgbClr>
                  </a:outerShdw>
                </a:effectLst>
                <a:latin typeface="Calibri" pitchFamily="34" charset="0"/>
              </a:rPr>
              <a:t>Naming</a:t>
            </a:r>
          </a:p>
        </p:txBody>
      </p:sp>
      <p:sp>
        <p:nvSpPr>
          <p:cNvPr id="7" name="Rounded Rectangle 6"/>
          <p:cNvSpPr/>
          <p:nvPr/>
        </p:nvSpPr>
        <p:spPr bwMode="auto">
          <a:xfrm>
            <a:off x="381000" y="2202212"/>
            <a:ext cx="1905000" cy="1290544"/>
          </a:xfrm>
          <a:prstGeom prst="roundRect">
            <a:avLst>
              <a:gd name="adj" fmla="val 598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Federated Identity and Access Control</a:t>
            </a:r>
          </a:p>
        </p:txBody>
      </p:sp>
      <p:sp>
        <p:nvSpPr>
          <p:cNvPr id="8" name="Rounded Rectangle 7"/>
          <p:cNvSpPr/>
          <p:nvPr/>
        </p:nvSpPr>
        <p:spPr bwMode="auto">
          <a:xfrm>
            <a:off x="2396267" y="3064983"/>
            <a:ext cx="6205355" cy="451412"/>
          </a:xfrm>
          <a:prstGeom prst="roundRect">
            <a:avLst>
              <a:gd name="adj" fmla="val 903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rgbClr val="FFFFFF"/>
                </a:solidFill>
                <a:effectLst>
                  <a:outerShdw blurRad="38100" dist="38100" dir="2700000" algn="tl">
                    <a:srgbClr val="000000">
                      <a:alpha val="43137"/>
                    </a:srgbClr>
                  </a:outerShdw>
                </a:effectLst>
                <a:latin typeface="Calibri" pitchFamily="34" charset="0"/>
              </a:rPr>
              <a:t>Messaging Fabric</a:t>
            </a:r>
          </a:p>
        </p:txBody>
      </p:sp>
      <p:sp>
        <p:nvSpPr>
          <p:cNvPr id="9" name="Rounded Rectangle 8"/>
          <p:cNvSpPr/>
          <p:nvPr/>
        </p:nvSpPr>
        <p:spPr bwMode="auto">
          <a:xfrm>
            <a:off x="278674" y="2133600"/>
            <a:ext cx="8464732" cy="1447800"/>
          </a:xfrm>
          <a:prstGeom prst="roundRect">
            <a:avLst>
              <a:gd name="adj" fmla="val 8772"/>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9" name="Straight Arrow Connector 48"/>
          <p:cNvCxnSpPr/>
          <p:nvPr/>
        </p:nvCxnSpPr>
        <p:spPr>
          <a:xfrm rot="5400000" flipH="1" flipV="1">
            <a:off x="2095500" y="1866900"/>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rot="5400000" flipH="1" flipV="1">
            <a:off x="2705894" y="1866106"/>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1" name="Straight Arrow Connector 50"/>
          <p:cNvCxnSpPr/>
          <p:nvPr/>
        </p:nvCxnSpPr>
        <p:spPr>
          <a:xfrm rot="5400000" flipH="1" flipV="1">
            <a:off x="5752306" y="1865312"/>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a:xfrm rot="5400000" flipH="1" flipV="1">
            <a:off x="6592094" y="1864518"/>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30044" y="1411552"/>
            <a:ext cx="7672003" cy="2706638"/>
          </a:xfrm>
        </p:spPr>
        <p:txBody>
          <a:bodyPr/>
          <a:lstStyle/>
          <a:p>
            <a:r>
              <a:rPr lang="en-US" dirty="0" smtClean="0"/>
              <a:t>Many identity providers, many vendors, many protocols, complex semantics – tricky to get right</a:t>
            </a:r>
          </a:p>
          <a:p>
            <a:r>
              <a:rPr lang="en-US" dirty="0" smtClean="0"/>
              <a:t>Application strewn with one-off access logic</a:t>
            </a:r>
          </a:p>
          <a:p>
            <a:r>
              <a:rPr lang="en-US" dirty="0" smtClean="0"/>
              <a:t>Hard to get right, not agile, not compliant, many dead ends</a:t>
            </a:r>
          </a:p>
        </p:txBody>
      </p:sp>
      <p:sp>
        <p:nvSpPr>
          <p:cNvPr id="2" name="Title 1"/>
          <p:cNvSpPr>
            <a:spLocks noGrp="1"/>
          </p:cNvSpPr>
          <p:nvPr>
            <p:ph type="title"/>
          </p:nvPr>
        </p:nvSpPr>
        <p:spPr>
          <a:xfrm>
            <a:off x="387054" y="152400"/>
            <a:ext cx="8375946" cy="553998"/>
          </a:xfrm>
        </p:spPr>
        <p:txBody>
          <a:bodyPr/>
          <a:lstStyle/>
          <a:p>
            <a:r>
              <a:rPr lang="en-US" dirty="0" smtClean="0"/>
              <a:t>Access Control – Key Challenges</a:t>
            </a:r>
            <a:endParaRPr lang="en-US" dirty="0"/>
          </a:p>
        </p:txBody>
      </p:sp>
      <p:sp>
        <p:nvSpPr>
          <p:cNvPr id="6" name="Can 5"/>
          <p:cNvSpPr/>
          <p:nvPr/>
        </p:nvSpPr>
        <p:spPr bwMode="auto">
          <a:xfrm>
            <a:off x="381000" y="4800600"/>
            <a:ext cx="1524000" cy="1676400"/>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Corporate Directory</a:t>
            </a:r>
          </a:p>
        </p:txBody>
      </p:sp>
      <p:sp>
        <p:nvSpPr>
          <p:cNvPr id="7" name="Can 6"/>
          <p:cNvSpPr/>
          <p:nvPr/>
        </p:nvSpPr>
        <p:spPr bwMode="auto">
          <a:xfrm>
            <a:off x="2057400" y="4800600"/>
            <a:ext cx="1524000" cy="1676400"/>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Solution Identities</a:t>
            </a:r>
          </a:p>
        </p:txBody>
      </p:sp>
      <p:sp>
        <p:nvSpPr>
          <p:cNvPr id="8" name="Can 7"/>
          <p:cNvSpPr/>
          <p:nvPr/>
        </p:nvSpPr>
        <p:spPr bwMode="auto">
          <a:xfrm>
            <a:off x="3733800" y="4800600"/>
            <a:ext cx="1524000" cy="1676400"/>
          </a:xfrm>
          <a:prstGeom prst="ca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Extranet Identities</a:t>
            </a:r>
          </a:p>
        </p:txBody>
      </p:sp>
      <p:sp>
        <p:nvSpPr>
          <p:cNvPr id="9" name="Can 8"/>
          <p:cNvSpPr/>
          <p:nvPr/>
        </p:nvSpPr>
        <p:spPr bwMode="auto">
          <a:xfrm>
            <a:off x="5410200" y="4800600"/>
            <a:ext cx="1524000" cy="1676400"/>
          </a:xfrm>
          <a:prstGeom prst="can">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err="1" smtClean="0">
                <a:solidFill>
                  <a:srgbClr val="FFFFFF"/>
                </a:solidFill>
              </a:rPr>
              <a:t>SaaS</a:t>
            </a:r>
            <a:r>
              <a:rPr lang="en-US" sz="2300" dirty="0" smtClean="0">
                <a:solidFill>
                  <a:srgbClr val="FFFFFF"/>
                </a:solidFill>
              </a:rPr>
              <a:t> Platform Identities</a:t>
            </a:r>
          </a:p>
        </p:txBody>
      </p:sp>
      <p:sp>
        <p:nvSpPr>
          <p:cNvPr id="10" name="Can 9"/>
          <p:cNvSpPr/>
          <p:nvPr/>
        </p:nvSpPr>
        <p:spPr bwMode="auto">
          <a:xfrm>
            <a:off x="7086600" y="4800600"/>
            <a:ext cx="1524000" cy="1676400"/>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0044" y="1411552"/>
            <a:ext cx="7672003" cy="3675878"/>
          </a:xfrm>
        </p:spPr>
        <p:txBody>
          <a:bodyPr/>
          <a:lstStyle/>
          <a:p>
            <a:r>
              <a:rPr lang="en-US" dirty="0" smtClean="0"/>
              <a:t>Automate federation for a wide-range of identity providers and technologies</a:t>
            </a:r>
          </a:p>
          <a:p>
            <a:r>
              <a:rPr lang="en-US" dirty="0" smtClean="0"/>
              <a:t>Factor the access control logic from the application into manageable collection of rules</a:t>
            </a:r>
          </a:p>
          <a:p>
            <a:r>
              <a:rPr lang="en-US" dirty="0" smtClean="0"/>
              <a:t>Easy-to-use framework that ensures correct </a:t>
            </a:r>
            <a:br>
              <a:rPr lang="en-US" dirty="0" smtClean="0"/>
            </a:br>
            <a:r>
              <a:rPr lang="en-US" dirty="0" smtClean="0"/>
              <a:t>token processing</a:t>
            </a:r>
          </a:p>
          <a:p>
            <a:endParaRPr lang="en-US" dirty="0"/>
          </a:p>
        </p:txBody>
      </p:sp>
      <p:sp>
        <p:nvSpPr>
          <p:cNvPr id="3" name="Title 2"/>
          <p:cNvSpPr>
            <a:spLocks noGrp="1"/>
          </p:cNvSpPr>
          <p:nvPr>
            <p:ph type="title"/>
          </p:nvPr>
        </p:nvSpPr>
        <p:spPr>
          <a:xfrm>
            <a:off x="387054" y="152400"/>
            <a:ext cx="8375946" cy="553998"/>
          </a:xfrm>
        </p:spPr>
        <p:txBody>
          <a:bodyPr/>
          <a:lstStyle/>
          <a:p>
            <a:r>
              <a:rPr smtClean="0"/>
              <a:t>Access Control </a:t>
            </a:r>
            <a:r>
              <a:rPr lang="en-US" dirty="0" smtClean="0"/>
              <a:t>–</a:t>
            </a:r>
            <a:r>
              <a:rPr smtClean="0"/>
              <a:t> Approach </a:t>
            </a:r>
            <a:endParaRPr lang="en-US" dirty="0"/>
          </a:p>
        </p:txBody>
      </p:sp>
      <p:sp>
        <p:nvSpPr>
          <p:cNvPr id="4" name="Can 3"/>
          <p:cNvSpPr/>
          <p:nvPr/>
        </p:nvSpPr>
        <p:spPr bwMode="auto">
          <a:xfrm>
            <a:off x="990600" y="5715000"/>
            <a:ext cx="838200" cy="990600"/>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rPr>
              <a:t>Corporate Directory</a:t>
            </a:r>
          </a:p>
        </p:txBody>
      </p:sp>
      <p:sp>
        <p:nvSpPr>
          <p:cNvPr id="5" name="Can 4"/>
          <p:cNvSpPr/>
          <p:nvPr/>
        </p:nvSpPr>
        <p:spPr bwMode="auto">
          <a:xfrm>
            <a:off x="2667000" y="5715000"/>
            <a:ext cx="838200" cy="990600"/>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rPr>
              <a:t>Solution Identities</a:t>
            </a:r>
          </a:p>
        </p:txBody>
      </p:sp>
      <p:sp>
        <p:nvSpPr>
          <p:cNvPr id="6" name="Can 5"/>
          <p:cNvSpPr/>
          <p:nvPr/>
        </p:nvSpPr>
        <p:spPr bwMode="auto">
          <a:xfrm>
            <a:off x="4343400" y="5715000"/>
            <a:ext cx="838200" cy="990600"/>
          </a:xfrm>
          <a:prstGeom prst="ca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rPr>
              <a:t>Extranet Identities</a:t>
            </a:r>
          </a:p>
        </p:txBody>
      </p:sp>
      <p:sp>
        <p:nvSpPr>
          <p:cNvPr id="7" name="Can 6"/>
          <p:cNvSpPr/>
          <p:nvPr/>
        </p:nvSpPr>
        <p:spPr bwMode="auto">
          <a:xfrm>
            <a:off x="6019800" y="5715000"/>
            <a:ext cx="838200" cy="990600"/>
          </a:xfrm>
          <a:prstGeom prst="can">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err="1" smtClean="0">
                <a:solidFill>
                  <a:srgbClr val="FFFFFF"/>
                </a:solidFill>
              </a:rPr>
              <a:t>SaaS</a:t>
            </a:r>
            <a:r>
              <a:rPr lang="en-US" sz="1200" dirty="0" smtClean="0">
                <a:solidFill>
                  <a:srgbClr val="FFFFFF"/>
                </a:solidFill>
              </a:rPr>
              <a:t> Platform Identities</a:t>
            </a:r>
          </a:p>
        </p:txBody>
      </p:sp>
      <p:sp>
        <p:nvSpPr>
          <p:cNvPr id="8" name="Can 7"/>
          <p:cNvSpPr/>
          <p:nvPr/>
        </p:nvSpPr>
        <p:spPr bwMode="auto">
          <a:xfrm>
            <a:off x="7696200" y="5715000"/>
            <a:ext cx="838200" cy="990600"/>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rPr>
              <a:t>…</a:t>
            </a:r>
          </a:p>
        </p:txBody>
      </p:sp>
      <p:sp>
        <p:nvSpPr>
          <p:cNvPr id="9" name="Rectangle 8"/>
          <p:cNvSpPr/>
          <p:nvPr/>
        </p:nvSpPr>
        <p:spPr bwMode="auto">
          <a:xfrm>
            <a:off x="685800" y="4724400"/>
            <a:ext cx="8077200" cy="838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.NET Access Control Service</a:t>
            </a:r>
          </a:p>
        </p:txBody>
      </p:sp>
      <p:cxnSp>
        <p:nvCxnSpPr>
          <p:cNvPr id="10" name="Straight Arrow Connector 9"/>
          <p:cNvCxnSpPr/>
          <p:nvPr/>
        </p:nvCxnSpPr>
        <p:spPr>
          <a:xfrm rot="5400000" flipH="1" flipV="1">
            <a:off x="1143000" y="5562600"/>
            <a:ext cx="4572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2894806" y="5561806"/>
            <a:ext cx="4572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6172994" y="5561012"/>
            <a:ext cx="4572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7849394" y="5560218"/>
            <a:ext cx="4572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4496594" y="5559424"/>
            <a:ext cx="4572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Access Control Interactions</a:t>
            </a:r>
            <a:endParaRPr lang="en-US" dirty="0"/>
          </a:p>
        </p:txBody>
      </p:sp>
      <p:sp>
        <p:nvSpPr>
          <p:cNvPr id="6" name="Rounded Rectangle 5"/>
          <p:cNvSpPr/>
          <p:nvPr/>
        </p:nvSpPr>
        <p:spPr>
          <a:xfrm>
            <a:off x="3429000" y="1930063"/>
            <a:ext cx="2438400" cy="1447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200" dirty="0" smtClean="0"/>
              <a:t>Your Access Control Project</a:t>
            </a:r>
          </a:p>
          <a:p>
            <a:pPr algn="ctr"/>
            <a:r>
              <a:rPr lang="en-US" sz="2200" dirty="0" smtClean="0"/>
              <a:t>(a hosted STS)</a:t>
            </a:r>
            <a:endParaRPr lang="en-US" sz="2200" dirty="0"/>
          </a:p>
        </p:txBody>
      </p:sp>
      <p:sp>
        <p:nvSpPr>
          <p:cNvPr id="7" name="Rounded Rectangle 6"/>
          <p:cNvSpPr/>
          <p:nvPr/>
        </p:nvSpPr>
        <p:spPr>
          <a:xfrm>
            <a:off x="838200" y="4825663"/>
            <a:ext cx="1981200" cy="1524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t>Relying Party</a:t>
            </a:r>
          </a:p>
          <a:p>
            <a:pPr algn="ctr"/>
            <a:r>
              <a:rPr lang="en-US" sz="2200" dirty="0" smtClean="0"/>
              <a:t>(Your App)</a:t>
            </a:r>
          </a:p>
        </p:txBody>
      </p:sp>
      <p:cxnSp>
        <p:nvCxnSpPr>
          <p:cNvPr id="8" name="Straight Arrow Connector 7"/>
          <p:cNvCxnSpPr/>
          <p:nvPr/>
        </p:nvCxnSpPr>
        <p:spPr>
          <a:xfrm rot="16200000" flipV="1">
            <a:off x="5707507" y="3370369"/>
            <a:ext cx="1904999" cy="1615189"/>
          </a:xfrm>
          <a:prstGeom prst="straightConnector1">
            <a:avLst/>
          </a:prstGeom>
          <a:ln cmpd="sng">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rot="3037306">
            <a:off x="5036052" y="4115130"/>
            <a:ext cx="2648554" cy="707886"/>
          </a:xfrm>
          <a:prstGeom prst="rect">
            <a:avLst/>
          </a:prstGeom>
          <a:noFill/>
        </p:spPr>
        <p:txBody>
          <a:bodyPr wrap="square" rtlCol="0">
            <a:spAutoFit/>
          </a:bodyPr>
          <a:lstStyle/>
          <a:p>
            <a:pPr marL="457200" indent="-457200" algn="ctr"/>
            <a:r>
              <a:rPr lang="en-US" sz="2000" dirty="0"/>
              <a:t>2</a:t>
            </a:r>
            <a:r>
              <a:rPr lang="en-US" sz="2000" dirty="0" smtClean="0"/>
              <a:t>. Send Claims</a:t>
            </a:r>
          </a:p>
          <a:p>
            <a:pPr marL="457200" indent="-457200">
              <a:buAutoNum type="arabicPeriod"/>
            </a:pPr>
            <a:endParaRPr lang="en-US" sz="2000" dirty="0" smtClean="0"/>
          </a:p>
        </p:txBody>
      </p:sp>
      <p:cxnSp>
        <p:nvCxnSpPr>
          <p:cNvPr id="10" name="Straight Arrow Connector 9"/>
          <p:cNvCxnSpPr/>
          <p:nvPr/>
        </p:nvCxnSpPr>
        <p:spPr>
          <a:xfrm rot="16200000" flipH="1">
            <a:off x="5676900" y="2958763"/>
            <a:ext cx="2362200" cy="1981200"/>
          </a:xfrm>
          <a:prstGeom prst="straightConnector1">
            <a:avLst/>
          </a:prstGeom>
          <a:ln cmpd="sng">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rot="3037306">
            <a:off x="5738682" y="3243546"/>
            <a:ext cx="3056382" cy="707886"/>
          </a:xfrm>
          <a:prstGeom prst="rect">
            <a:avLst/>
          </a:prstGeom>
          <a:noFill/>
        </p:spPr>
        <p:txBody>
          <a:bodyPr wrap="square" rtlCol="0">
            <a:spAutoFit/>
          </a:bodyPr>
          <a:lstStyle/>
          <a:p>
            <a:pPr algn="ctr"/>
            <a:r>
              <a:rPr lang="en-US" sz="2000" dirty="0" smtClean="0"/>
              <a:t>4. Send Token</a:t>
            </a:r>
          </a:p>
          <a:p>
            <a:pPr algn="ctr"/>
            <a:r>
              <a:rPr lang="en-US" sz="2000" dirty="0" smtClean="0"/>
              <a:t>(output  claims from 3)</a:t>
            </a:r>
          </a:p>
        </p:txBody>
      </p:sp>
      <p:sp>
        <p:nvSpPr>
          <p:cNvPr id="12" name="Circular Arrow 11"/>
          <p:cNvSpPr/>
          <p:nvPr/>
        </p:nvSpPr>
        <p:spPr>
          <a:xfrm>
            <a:off x="5257800" y="1396663"/>
            <a:ext cx="383444" cy="378262"/>
          </a:xfrm>
          <a:prstGeom prst="circularArrow">
            <a:avLst>
              <a:gd name="adj1" fmla="val 0"/>
              <a:gd name="adj2" fmla="val 1180198"/>
              <a:gd name="adj3" fmla="val 6763789"/>
              <a:gd name="adj4" fmla="val 10800000"/>
              <a:gd name="adj5" fmla="val 953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Arrow Connector 12"/>
          <p:cNvCxnSpPr/>
          <p:nvPr/>
        </p:nvCxnSpPr>
        <p:spPr>
          <a:xfrm rot="10800000">
            <a:off x="2819400" y="5435263"/>
            <a:ext cx="3886200" cy="1588"/>
          </a:xfrm>
          <a:prstGeom prst="straightConnector1">
            <a:avLst/>
          </a:prstGeom>
          <a:ln cmpd="sng">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191000" y="5435263"/>
            <a:ext cx="1929824" cy="707886"/>
          </a:xfrm>
          <a:prstGeom prst="rect">
            <a:avLst/>
          </a:prstGeom>
          <a:noFill/>
        </p:spPr>
        <p:txBody>
          <a:bodyPr wrap="none" rtlCol="0">
            <a:spAutoFit/>
          </a:bodyPr>
          <a:lstStyle/>
          <a:p>
            <a:r>
              <a:rPr lang="en-US" sz="2000" dirty="0" smtClean="0"/>
              <a:t>5. Send Message</a:t>
            </a:r>
          </a:p>
          <a:p>
            <a:r>
              <a:rPr lang="en-US" sz="2000" dirty="0" smtClean="0"/>
              <a:t>w/token</a:t>
            </a:r>
            <a:endParaRPr lang="en-US" sz="2000" dirty="0"/>
          </a:p>
        </p:txBody>
      </p:sp>
      <p:cxnSp>
        <p:nvCxnSpPr>
          <p:cNvPr id="15" name="Straight Arrow Connector 14"/>
          <p:cNvCxnSpPr/>
          <p:nvPr/>
        </p:nvCxnSpPr>
        <p:spPr>
          <a:xfrm rot="5400000" flipH="1" flipV="1">
            <a:off x="2438400" y="3682663"/>
            <a:ext cx="1524000" cy="914400"/>
          </a:xfrm>
          <a:prstGeom prst="straightConnector1">
            <a:avLst/>
          </a:prstGeom>
          <a:ln w="38100">
            <a:solidFill>
              <a:schemeClr val="tx1"/>
            </a:solidFill>
            <a:prstDash val="dash"/>
            <a:headEnd type="arrow"/>
            <a:tailEnd type="arrow"/>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1676400" y="2996863"/>
            <a:ext cx="1828800" cy="1323439"/>
          </a:xfrm>
          <a:prstGeom prst="rect">
            <a:avLst/>
          </a:prstGeom>
          <a:noFill/>
        </p:spPr>
        <p:txBody>
          <a:bodyPr wrap="square" rtlCol="0">
            <a:spAutoFit/>
          </a:bodyPr>
          <a:lstStyle/>
          <a:p>
            <a:r>
              <a:rPr lang="en-US" sz="2000" dirty="0" smtClean="0"/>
              <a:t>0. Certificate exchange; periodically refreshed</a:t>
            </a:r>
            <a:endParaRPr lang="en-US" sz="2000" dirty="0"/>
          </a:p>
        </p:txBody>
      </p:sp>
      <p:sp>
        <p:nvSpPr>
          <p:cNvPr id="17" name="Rounded Rectangle 16"/>
          <p:cNvSpPr/>
          <p:nvPr/>
        </p:nvSpPr>
        <p:spPr>
          <a:xfrm>
            <a:off x="6705600" y="5130463"/>
            <a:ext cx="2209800" cy="1143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200" dirty="0" smtClean="0"/>
              <a:t>Requestor</a:t>
            </a:r>
          </a:p>
          <a:p>
            <a:pPr algn="ctr"/>
            <a:r>
              <a:rPr lang="en-US" sz="2200" dirty="0" smtClean="0"/>
              <a:t>(Your Customer)</a:t>
            </a:r>
          </a:p>
        </p:txBody>
      </p:sp>
      <p:sp>
        <p:nvSpPr>
          <p:cNvPr id="18" name="Rounded Rectangular Callout 17"/>
          <p:cNvSpPr/>
          <p:nvPr/>
        </p:nvSpPr>
        <p:spPr>
          <a:xfrm>
            <a:off x="228600" y="1701463"/>
            <a:ext cx="2667000" cy="990600"/>
          </a:xfrm>
          <a:prstGeom prst="wedgeRoundRectCallout">
            <a:avLst>
              <a:gd name="adj1" fmla="val 73723"/>
              <a:gd name="adj2" fmla="val -10249"/>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bg1"/>
                </a:solidFill>
              </a:rPr>
              <a:t>Define access control rules for a customer</a:t>
            </a:r>
            <a:endParaRPr lang="en-US" dirty="0">
              <a:solidFill>
                <a:schemeClr val="bg1"/>
              </a:solidFill>
            </a:endParaRPr>
          </a:p>
        </p:txBody>
      </p:sp>
      <p:sp>
        <p:nvSpPr>
          <p:cNvPr id="19" name="Rounded Rectangular Callout 18"/>
          <p:cNvSpPr/>
          <p:nvPr/>
        </p:nvSpPr>
        <p:spPr>
          <a:xfrm>
            <a:off x="152400" y="3377863"/>
            <a:ext cx="1447800" cy="1219200"/>
          </a:xfrm>
          <a:prstGeom prst="wedgeRoundRectCallout">
            <a:avLst>
              <a:gd name="adj1" fmla="val 36819"/>
              <a:gd name="adj2" fmla="val 76460"/>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bg1"/>
                </a:solidFill>
              </a:rPr>
              <a:t>6.Claims checked in Relying Party</a:t>
            </a:r>
          </a:p>
        </p:txBody>
      </p:sp>
      <p:sp>
        <p:nvSpPr>
          <p:cNvPr id="20" name="TextBox 19"/>
          <p:cNvSpPr txBox="1"/>
          <p:nvPr/>
        </p:nvSpPr>
        <p:spPr>
          <a:xfrm>
            <a:off x="5734645" y="990600"/>
            <a:ext cx="2952155" cy="1015663"/>
          </a:xfrm>
          <a:prstGeom prst="rect">
            <a:avLst/>
          </a:prstGeom>
          <a:noFill/>
        </p:spPr>
        <p:txBody>
          <a:bodyPr wrap="none" rtlCol="0">
            <a:spAutoFit/>
          </a:bodyPr>
          <a:lstStyle/>
          <a:p>
            <a:r>
              <a:rPr lang="en-US" dirty="0" smtClean="0"/>
              <a:t>3</a:t>
            </a:r>
            <a:r>
              <a:rPr lang="en-US" sz="2000" dirty="0" smtClean="0"/>
              <a:t>. Map input claims </a:t>
            </a:r>
          </a:p>
          <a:p>
            <a:r>
              <a:rPr lang="en-US" sz="2000" dirty="0" smtClean="0"/>
              <a:t>to output claims based on </a:t>
            </a:r>
          </a:p>
          <a:p>
            <a:r>
              <a:rPr lang="en-US" sz="2000" dirty="0" smtClean="0"/>
              <a:t>access control rules</a:t>
            </a:r>
            <a:endParaRPr lang="en-US" sz="2000" dirty="0"/>
          </a:p>
        </p:txBody>
      </p:sp>
      <p:sp>
        <p:nvSpPr>
          <p:cNvPr id="21" name="Can 20"/>
          <p:cNvSpPr/>
          <p:nvPr/>
        </p:nvSpPr>
        <p:spPr bwMode="auto">
          <a:xfrm>
            <a:off x="7848600" y="2057400"/>
            <a:ext cx="838200" cy="990600"/>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rPr>
              <a:t>IP</a:t>
            </a:r>
          </a:p>
        </p:txBody>
      </p:sp>
      <p:cxnSp>
        <p:nvCxnSpPr>
          <p:cNvPr id="22" name="Straight Arrow Connector 21"/>
          <p:cNvCxnSpPr>
            <a:endCxn id="21" idx="3"/>
          </p:cNvCxnSpPr>
          <p:nvPr/>
        </p:nvCxnSpPr>
        <p:spPr>
          <a:xfrm rot="16200000" flipV="1">
            <a:off x="7258050" y="4057650"/>
            <a:ext cx="2057400" cy="38100"/>
          </a:xfrm>
          <a:prstGeom prst="straightConnector1">
            <a:avLst/>
          </a:prstGeom>
          <a:ln cmpd="sng">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rot="5400000">
            <a:off x="7210455" y="3914745"/>
            <a:ext cx="2590800" cy="400110"/>
          </a:xfrm>
          <a:prstGeom prst="rect">
            <a:avLst/>
          </a:prstGeom>
          <a:noFill/>
        </p:spPr>
        <p:txBody>
          <a:bodyPr wrap="square" rtlCol="0">
            <a:spAutoFit/>
          </a:bodyPr>
          <a:lstStyle/>
          <a:p>
            <a:pPr marL="457200" indent="-457200" algn="ctr"/>
            <a:r>
              <a:rPr lang="en-US" sz="2000" dirty="0" smtClean="0"/>
              <a:t>1. Acquire Claims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p:bldP spid="16" grpId="0"/>
      <p:bldP spid="18" grpId="0" animBg="1"/>
      <p:bldP spid="19" grpId="0" animBg="1"/>
      <p:bldP spid="20"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p:cNvSpPr>
            <a:spLocks noGrp="1"/>
          </p:cNvSpPr>
          <p:nvPr>
            <p:ph type="body" sz="quarter" idx="10"/>
          </p:nvPr>
        </p:nvSpPr>
        <p:spPr>
          <a:xfrm>
            <a:off x="685800" y="4343400"/>
            <a:ext cx="7672003" cy="1916422"/>
          </a:xfrm>
        </p:spPr>
        <p:txBody>
          <a:bodyPr/>
          <a:lstStyle/>
          <a:p>
            <a:r>
              <a:rPr lang="en-US" dirty="0" smtClean="0"/>
              <a:t>Scope: Protected resource hierarchy</a:t>
            </a:r>
          </a:p>
          <a:p>
            <a:pPr lvl="1"/>
            <a:r>
              <a:rPr lang="en-US" dirty="0" err="1" smtClean="0"/>
              <a:t>Subscope</a:t>
            </a:r>
            <a:r>
              <a:rPr lang="en-US" dirty="0" smtClean="0"/>
              <a:t>: Delegated, independent branch</a:t>
            </a:r>
          </a:p>
          <a:p>
            <a:r>
              <a:rPr lang="en-US" dirty="0" smtClean="0"/>
              <a:t>Rule: ‘All’ or ‘Any’ input-claims match</a:t>
            </a:r>
          </a:p>
          <a:p>
            <a:pPr lvl="1"/>
            <a:r>
              <a:rPr lang="en-US" dirty="0" smtClean="0"/>
              <a:t>Positive rule match yields single output-claim</a:t>
            </a:r>
            <a:endParaRPr lang="en-US" dirty="0"/>
          </a:p>
        </p:txBody>
      </p:sp>
      <p:sp>
        <p:nvSpPr>
          <p:cNvPr id="2" name="Title 1"/>
          <p:cNvSpPr>
            <a:spLocks noGrp="1"/>
          </p:cNvSpPr>
          <p:nvPr>
            <p:ph type="title"/>
          </p:nvPr>
        </p:nvSpPr>
        <p:spPr>
          <a:xfrm>
            <a:off x="387054" y="152400"/>
            <a:ext cx="8375946" cy="553998"/>
          </a:xfrm>
        </p:spPr>
        <p:txBody>
          <a:bodyPr/>
          <a:lstStyle/>
          <a:p>
            <a:r>
              <a:rPr smtClean="0"/>
              <a:t>Access Control Rules</a:t>
            </a:r>
            <a:endParaRPr lang="en-US" dirty="0"/>
          </a:p>
        </p:txBody>
      </p:sp>
      <p:sp>
        <p:nvSpPr>
          <p:cNvPr id="11" name="Can 10"/>
          <p:cNvSpPr/>
          <p:nvPr/>
        </p:nvSpPr>
        <p:spPr bwMode="auto">
          <a:xfrm>
            <a:off x="5715000" y="152400"/>
            <a:ext cx="838200" cy="990600"/>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err="1" smtClean="0">
                <a:solidFill>
                  <a:srgbClr val="FFFFFF"/>
                </a:solidFill>
              </a:rPr>
              <a:t>Contoso</a:t>
            </a:r>
            <a:endParaRPr lang="en-US" sz="1200" dirty="0" smtClean="0">
              <a:solidFill>
                <a:srgbClr val="FFFFFF"/>
              </a:solidFill>
            </a:endParaRPr>
          </a:p>
        </p:txBody>
      </p:sp>
      <p:sp>
        <p:nvSpPr>
          <p:cNvPr id="12" name="Can 11"/>
          <p:cNvSpPr/>
          <p:nvPr/>
        </p:nvSpPr>
        <p:spPr bwMode="auto">
          <a:xfrm>
            <a:off x="6705600" y="152400"/>
            <a:ext cx="838200" cy="990600"/>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err="1" smtClean="0">
                <a:solidFill>
                  <a:srgbClr val="FFFFFF"/>
                </a:solidFill>
              </a:rPr>
              <a:t>Litware</a:t>
            </a:r>
            <a:endParaRPr lang="en-US" sz="1200" dirty="0" smtClean="0">
              <a:solidFill>
                <a:srgbClr val="FFFFFF"/>
              </a:solidFill>
            </a:endParaRPr>
          </a:p>
        </p:txBody>
      </p:sp>
      <p:sp>
        <p:nvSpPr>
          <p:cNvPr id="13" name="Can 12"/>
          <p:cNvSpPr/>
          <p:nvPr/>
        </p:nvSpPr>
        <p:spPr bwMode="auto">
          <a:xfrm>
            <a:off x="7772400" y="152400"/>
            <a:ext cx="838200" cy="990600"/>
          </a:xfrm>
          <a:prstGeom prst="ca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err="1" smtClean="0">
                <a:solidFill>
                  <a:srgbClr val="FFFFFF"/>
                </a:solidFill>
              </a:rPr>
              <a:t>Fabrikam</a:t>
            </a:r>
            <a:endParaRPr lang="en-US" sz="1200" dirty="0" smtClean="0">
              <a:solidFill>
                <a:srgbClr val="FFFFFF"/>
              </a:solidFill>
            </a:endParaRPr>
          </a:p>
        </p:txBody>
      </p:sp>
      <p:grpSp>
        <p:nvGrpSpPr>
          <p:cNvPr id="22" name="Group 21"/>
          <p:cNvGrpSpPr/>
          <p:nvPr/>
        </p:nvGrpSpPr>
        <p:grpSpPr>
          <a:xfrm>
            <a:off x="609600" y="1371600"/>
            <a:ext cx="8001000" cy="2819400"/>
            <a:chOff x="609600" y="1600200"/>
            <a:chExt cx="8001000" cy="3657600"/>
          </a:xfrm>
        </p:grpSpPr>
        <p:sp>
          <p:nvSpPr>
            <p:cNvPr id="5" name="Rounded Rectangle 4"/>
            <p:cNvSpPr/>
            <p:nvPr/>
          </p:nvSpPr>
          <p:spPr bwMode="auto">
            <a:xfrm>
              <a:off x="609600" y="1600200"/>
              <a:ext cx="8001000" cy="3657600"/>
            </a:xfrm>
            <a:prstGeom prst="roundRect">
              <a:avLst>
                <a:gd name="adj" fmla="val 763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b="1" dirty="0" smtClean="0">
                  <a:solidFill>
                    <a:schemeClr val="bg1"/>
                  </a:solidFill>
                </a:rPr>
                <a:t>Scope</a:t>
              </a:r>
              <a:r>
                <a:rPr lang="en-US" dirty="0" smtClean="0">
                  <a:solidFill>
                    <a:schemeClr val="bg1"/>
                  </a:solidFill>
                </a:rPr>
                <a:t> – http://contoso.com/</a:t>
              </a:r>
            </a:p>
          </p:txBody>
        </p:sp>
        <p:sp>
          <p:nvSpPr>
            <p:cNvPr id="6" name="Rounded Rectangle 5"/>
            <p:cNvSpPr/>
            <p:nvPr/>
          </p:nvSpPr>
          <p:spPr bwMode="auto">
            <a:xfrm>
              <a:off x="1371600" y="2895600"/>
              <a:ext cx="7086600" cy="2057400"/>
            </a:xfrm>
            <a:prstGeom prst="roundRect">
              <a:avLst>
                <a:gd name="adj" fmla="val 8972"/>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b="1" dirty="0" err="1" smtClean="0">
                  <a:solidFill>
                    <a:srgbClr val="FFFFFF"/>
                  </a:solidFill>
                </a:rPr>
                <a:t>Subscope</a:t>
              </a:r>
              <a:r>
                <a:rPr lang="en-US" dirty="0" smtClean="0">
                  <a:solidFill>
                    <a:srgbClr val="FFFFFF"/>
                  </a:solidFill>
                </a:rPr>
                <a:t> – http://contoso.com/sales/</a:t>
              </a:r>
            </a:p>
          </p:txBody>
        </p:sp>
        <p:sp>
          <p:nvSpPr>
            <p:cNvPr id="8" name="Right Arrow 7"/>
            <p:cNvSpPr/>
            <p:nvPr/>
          </p:nvSpPr>
          <p:spPr bwMode="auto">
            <a:xfrm>
              <a:off x="914400" y="3733800"/>
              <a:ext cx="685800" cy="4572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ndParaRPr>
            </a:p>
          </p:txBody>
        </p:sp>
        <p:sp>
          <p:nvSpPr>
            <p:cNvPr id="14" name="Rounded Rectangle 13"/>
            <p:cNvSpPr/>
            <p:nvPr/>
          </p:nvSpPr>
          <p:spPr bwMode="auto">
            <a:xfrm>
              <a:off x="1752600" y="3395949"/>
              <a:ext cx="66294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chemeClr val="bg1"/>
                  </a:solidFill>
                </a:rPr>
                <a:t>Group ‘</a:t>
              </a:r>
              <a:r>
                <a:rPr lang="en-US" dirty="0" err="1" smtClean="0">
                  <a:solidFill>
                    <a:schemeClr val="bg1"/>
                  </a:solidFill>
                </a:rPr>
                <a:t>CorpSales</a:t>
              </a:r>
              <a:r>
                <a:rPr lang="en-US" dirty="0" smtClean="0">
                  <a:solidFill>
                    <a:schemeClr val="bg1"/>
                  </a:solidFill>
                </a:rPr>
                <a:t>’ from </a:t>
              </a:r>
              <a:r>
                <a:rPr lang="en-US" dirty="0" err="1" smtClean="0">
                  <a:solidFill>
                    <a:schemeClr val="bg1"/>
                  </a:solidFill>
                </a:rPr>
                <a:t>Contoso</a:t>
              </a:r>
              <a:r>
                <a:rPr lang="en-US" dirty="0" smtClean="0">
                  <a:solidFill>
                    <a:schemeClr val="bg1"/>
                  </a:solidFill>
                </a:rPr>
                <a:t> </a:t>
              </a:r>
              <a:r>
                <a:rPr lang="en-US" dirty="0" smtClean="0">
                  <a:solidFill>
                    <a:schemeClr val="bg1"/>
                  </a:solidFill>
                  <a:sym typeface="Wingdings" pitchFamily="2" charset="2"/>
                </a:rPr>
                <a:t> ‘</a:t>
              </a:r>
              <a:r>
                <a:rPr lang="en-US" dirty="0" err="1" smtClean="0">
                  <a:solidFill>
                    <a:schemeClr val="bg1"/>
                  </a:solidFill>
                  <a:sym typeface="Wingdings" pitchFamily="2" charset="2"/>
                </a:rPr>
                <a:t>Contrib</a:t>
              </a:r>
              <a:r>
                <a:rPr lang="en-US" dirty="0" smtClean="0">
                  <a:solidFill>
                    <a:schemeClr val="bg1"/>
                  </a:solidFill>
                  <a:sym typeface="Wingdings" pitchFamily="2" charset="2"/>
                </a:rPr>
                <a:t>-Internal’</a:t>
              </a:r>
              <a:endParaRPr lang="en-US" dirty="0" smtClean="0">
                <a:solidFill>
                  <a:schemeClr val="bg1"/>
                </a:solidFill>
              </a:endParaRPr>
            </a:p>
          </p:txBody>
        </p:sp>
        <p:sp>
          <p:nvSpPr>
            <p:cNvPr id="15" name="Rounded Rectangle 14"/>
            <p:cNvSpPr/>
            <p:nvPr/>
          </p:nvSpPr>
          <p:spPr bwMode="auto">
            <a:xfrm>
              <a:off x="1752600" y="3886200"/>
              <a:ext cx="66294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chemeClr val="bg1"/>
                  </a:solidFill>
                </a:rPr>
                <a:t>Group ‘</a:t>
              </a:r>
              <a:r>
                <a:rPr lang="en-US" dirty="0" err="1" smtClean="0">
                  <a:solidFill>
                    <a:schemeClr val="bg1"/>
                  </a:solidFill>
                </a:rPr>
                <a:t>Contoso</a:t>
              </a:r>
              <a:r>
                <a:rPr lang="en-US" dirty="0" smtClean="0">
                  <a:solidFill>
                    <a:schemeClr val="bg1"/>
                  </a:solidFill>
                </a:rPr>
                <a:t>’ from </a:t>
              </a:r>
              <a:r>
                <a:rPr lang="en-US" dirty="0" err="1" smtClean="0">
                  <a:solidFill>
                    <a:schemeClr val="bg1"/>
                  </a:solidFill>
                </a:rPr>
                <a:t>Litware</a:t>
              </a:r>
              <a:r>
                <a:rPr lang="en-US" dirty="0" smtClean="0">
                  <a:solidFill>
                    <a:schemeClr val="bg1"/>
                  </a:solidFill>
                </a:rPr>
                <a:t> </a:t>
              </a:r>
              <a:r>
                <a:rPr lang="en-US" dirty="0" smtClean="0">
                  <a:solidFill>
                    <a:schemeClr val="bg1"/>
                  </a:solidFill>
                  <a:sym typeface="Wingdings" pitchFamily="2" charset="2"/>
                </a:rPr>
                <a:t> ‘</a:t>
              </a:r>
              <a:r>
                <a:rPr lang="en-US" dirty="0" err="1" smtClean="0">
                  <a:solidFill>
                    <a:schemeClr val="bg1"/>
                  </a:solidFill>
                  <a:sym typeface="Wingdings" pitchFamily="2" charset="2"/>
                </a:rPr>
                <a:t>Contrib</a:t>
              </a:r>
              <a:r>
                <a:rPr lang="en-US" dirty="0" smtClean="0">
                  <a:solidFill>
                    <a:schemeClr val="bg1"/>
                  </a:solidFill>
                  <a:sym typeface="Wingdings" pitchFamily="2" charset="2"/>
                </a:rPr>
                <a:t>-External’</a:t>
              </a:r>
              <a:endParaRPr lang="en-US" dirty="0" smtClean="0">
                <a:solidFill>
                  <a:schemeClr val="bg1"/>
                </a:solidFill>
              </a:endParaRPr>
            </a:p>
          </p:txBody>
        </p:sp>
        <p:sp>
          <p:nvSpPr>
            <p:cNvPr id="16" name="Rounded Rectangle 15"/>
            <p:cNvSpPr/>
            <p:nvPr/>
          </p:nvSpPr>
          <p:spPr bwMode="auto">
            <a:xfrm>
              <a:off x="1752600" y="4364515"/>
              <a:ext cx="66294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chemeClr val="bg1"/>
                  </a:solidFill>
                </a:rPr>
                <a:t>Group ‘Purchasing’ from </a:t>
              </a:r>
              <a:r>
                <a:rPr lang="en-US" dirty="0" err="1" smtClean="0">
                  <a:solidFill>
                    <a:schemeClr val="bg1"/>
                  </a:solidFill>
                </a:rPr>
                <a:t>Fabrikam</a:t>
              </a:r>
              <a:r>
                <a:rPr lang="en-US" dirty="0" smtClean="0">
                  <a:solidFill>
                    <a:schemeClr val="bg1"/>
                  </a:solidFill>
                </a:rPr>
                <a:t> </a:t>
              </a:r>
              <a:r>
                <a:rPr lang="en-US" dirty="0" smtClean="0">
                  <a:solidFill>
                    <a:schemeClr val="bg1"/>
                  </a:solidFill>
                  <a:sym typeface="Wingdings" pitchFamily="2" charset="2"/>
                </a:rPr>
                <a:t> ‘Read-Partners’</a:t>
              </a:r>
              <a:endParaRPr lang="en-US" dirty="0" smtClean="0">
                <a:solidFill>
                  <a:schemeClr val="bg1"/>
                </a:solidFill>
              </a:endParaRPr>
            </a:p>
          </p:txBody>
        </p:sp>
        <p:sp>
          <p:nvSpPr>
            <p:cNvPr id="20" name="Rounded Rectangle 19"/>
            <p:cNvSpPr/>
            <p:nvPr/>
          </p:nvSpPr>
          <p:spPr bwMode="auto">
            <a:xfrm>
              <a:off x="1371600" y="2286000"/>
              <a:ext cx="70866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chemeClr val="bg1"/>
                  </a:solidFill>
                </a:rPr>
                <a:t>Group ‘</a:t>
              </a:r>
              <a:r>
                <a:rPr lang="en-US" dirty="0" err="1" smtClean="0">
                  <a:solidFill>
                    <a:schemeClr val="bg1"/>
                  </a:solidFill>
                </a:rPr>
                <a:t>Admins</a:t>
              </a:r>
              <a:r>
                <a:rPr lang="en-US" dirty="0" smtClean="0">
                  <a:solidFill>
                    <a:schemeClr val="bg1"/>
                  </a:solidFill>
                </a:rPr>
                <a:t>’ from </a:t>
              </a:r>
              <a:r>
                <a:rPr lang="en-US" dirty="0" err="1" smtClean="0">
                  <a:solidFill>
                    <a:schemeClr val="bg1"/>
                  </a:solidFill>
                </a:rPr>
                <a:t>Contoso</a:t>
              </a:r>
              <a:r>
                <a:rPr lang="en-US" dirty="0" smtClean="0">
                  <a:solidFill>
                    <a:schemeClr val="bg1"/>
                  </a:solidFill>
                </a:rPr>
                <a:t> </a:t>
              </a:r>
              <a:r>
                <a:rPr lang="en-US" dirty="0" smtClean="0">
                  <a:solidFill>
                    <a:schemeClr val="bg1"/>
                  </a:solidFill>
                  <a:sym typeface="Wingdings" pitchFamily="2" charset="2"/>
                </a:rPr>
                <a:t> ‘Administrator’</a:t>
              </a:r>
              <a:endParaRPr lang="en-US" dirty="0" smtClean="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30044" y="1411552"/>
            <a:ext cx="7672003" cy="4261038"/>
          </a:xfrm>
        </p:spPr>
        <p:txBody>
          <a:bodyPr/>
          <a:lstStyle/>
          <a:p>
            <a:r>
              <a:rPr lang="en-US" dirty="0" smtClean="0"/>
              <a:t>Flexible, rules-driven access control</a:t>
            </a:r>
          </a:p>
          <a:p>
            <a:r>
              <a:rPr lang="en-US" dirty="0" smtClean="0"/>
              <a:t>Rich support for a wide range of </a:t>
            </a:r>
            <a:br>
              <a:rPr lang="en-US" dirty="0" smtClean="0"/>
            </a:br>
            <a:r>
              <a:rPr lang="en-US" dirty="0" smtClean="0"/>
              <a:t>identity providers</a:t>
            </a:r>
          </a:p>
          <a:p>
            <a:r>
              <a:rPr lang="en-US" dirty="0" smtClean="0"/>
              <a:t>The Geneva framework is the .NET developer experience</a:t>
            </a:r>
          </a:p>
          <a:p>
            <a:r>
              <a:rPr lang="en-US" dirty="0" smtClean="0"/>
              <a:t>Easy to incorporate into </a:t>
            </a:r>
            <a:br>
              <a:rPr lang="en-US" dirty="0" smtClean="0"/>
            </a:br>
            <a:r>
              <a:rPr lang="en-US" dirty="0" smtClean="0"/>
              <a:t>existing applications</a:t>
            </a:r>
          </a:p>
          <a:p>
            <a:r>
              <a:rPr lang="en-US" dirty="0" smtClean="0"/>
              <a:t>Works with lots of other environments; e.g. Sun’s Java Metro 1.3, …</a:t>
            </a:r>
            <a:endParaRPr lang="en-US" dirty="0"/>
          </a:p>
        </p:txBody>
      </p:sp>
      <p:sp>
        <p:nvSpPr>
          <p:cNvPr id="2" name="Title 1"/>
          <p:cNvSpPr>
            <a:spLocks noGrp="1"/>
          </p:cNvSpPr>
          <p:nvPr>
            <p:ph type="title"/>
          </p:nvPr>
        </p:nvSpPr>
        <p:spPr/>
        <p:txBody>
          <a:bodyPr/>
          <a:lstStyle/>
          <a:p>
            <a:r>
              <a:rPr lang="en-US" dirty="0" smtClean="0"/>
              <a:t>Access Control Summary</a:t>
            </a:r>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152400"/>
            <a:ext cx="8375946" cy="553998"/>
          </a:xfrm>
        </p:spPr>
        <p:txBody>
          <a:bodyPr/>
          <a:lstStyle/>
          <a:p>
            <a:r>
              <a:rPr smtClean="0"/>
              <a:t>.NET Workflow Service</a:t>
            </a:r>
            <a:endParaRPr lang="en-US" dirty="0"/>
          </a:p>
        </p:txBody>
      </p:sp>
      <p:sp>
        <p:nvSpPr>
          <p:cNvPr id="6" name="Rounded Rectangle 5"/>
          <p:cNvSpPr/>
          <p:nvPr/>
        </p:nvSpPr>
        <p:spPr bwMode="auto">
          <a:xfrm>
            <a:off x="304800" y="1340144"/>
            <a:ext cx="8468651" cy="488656"/>
          </a:xfrm>
          <a:prstGeom prst="roundRect">
            <a:avLst>
              <a:gd name="adj" fmla="val 33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 Service Orchestration</a:t>
            </a:r>
          </a:p>
        </p:txBody>
      </p:sp>
      <p:sp>
        <p:nvSpPr>
          <p:cNvPr id="4" name="Rounded Rectangle 3"/>
          <p:cNvSpPr/>
          <p:nvPr/>
        </p:nvSpPr>
        <p:spPr bwMode="auto">
          <a:xfrm>
            <a:off x="2396266" y="2615868"/>
            <a:ext cx="6214333" cy="433684"/>
          </a:xfrm>
          <a:prstGeom prst="roundRect">
            <a:avLst>
              <a:gd name="adj" fmla="val 903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Service Registry</a:t>
            </a:r>
          </a:p>
        </p:txBody>
      </p:sp>
      <p:sp>
        <p:nvSpPr>
          <p:cNvPr id="5" name="Rounded Rectangle 4"/>
          <p:cNvSpPr/>
          <p:nvPr/>
        </p:nvSpPr>
        <p:spPr bwMode="auto">
          <a:xfrm>
            <a:off x="2396267" y="2214029"/>
            <a:ext cx="6223314" cy="384935"/>
          </a:xfrm>
          <a:prstGeom prst="roundRect">
            <a:avLst>
              <a:gd name="adj" fmla="val 903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rgbClr val="FFFFFF"/>
                </a:solidFill>
                <a:effectLst>
                  <a:outerShdw blurRad="38100" dist="38100" dir="2700000" algn="tl">
                    <a:srgbClr val="000000">
                      <a:alpha val="43137"/>
                    </a:srgbClr>
                  </a:outerShdw>
                </a:effectLst>
                <a:latin typeface="Calibri" pitchFamily="34" charset="0"/>
              </a:rPr>
              <a:t>Naming</a:t>
            </a:r>
          </a:p>
        </p:txBody>
      </p:sp>
      <p:sp>
        <p:nvSpPr>
          <p:cNvPr id="7" name="Rounded Rectangle 6"/>
          <p:cNvSpPr/>
          <p:nvPr/>
        </p:nvSpPr>
        <p:spPr bwMode="auto">
          <a:xfrm>
            <a:off x="381000" y="2202212"/>
            <a:ext cx="1905000" cy="1290544"/>
          </a:xfrm>
          <a:prstGeom prst="roundRect">
            <a:avLst>
              <a:gd name="adj" fmla="val 5982"/>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Federated Identity and Access Control</a:t>
            </a:r>
          </a:p>
        </p:txBody>
      </p:sp>
      <p:sp>
        <p:nvSpPr>
          <p:cNvPr id="8" name="Rounded Rectangle 7"/>
          <p:cNvSpPr/>
          <p:nvPr/>
        </p:nvSpPr>
        <p:spPr bwMode="auto">
          <a:xfrm>
            <a:off x="2396267" y="3064983"/>
            <a:ext cx="6205355" cy="451412"/>
          </a:xfrm>
          <a:prstGeom prst="roundRect">
            <a:avLst>
              <a:gd name="adj" fmla="val 903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rgbClr val="FFFFFF"/>
                </a:solidFill>
                <a:effectLst>
                  <a:outerShdw blurRad="38100" dist="38100" dir="2700000" algn="tl">
                    <a:srgbClr val="000000">
                      <a:alpha val="43137"/>
                    </a:srgbClr>
                  </a:outerShdw>
                </a:effectLst>
                <a:latin typeface="Calibri" pitchFamily="34" charset="0"/>
              </a:rPr>
              <a:t>Messaging Fabric</a:t>
            </a:r>
          </a:p>
        </p:txBody>
      </p:sp>
      <p:sp>
        <p:nvSpPr>
          <p:cNvPr id="9" name="Rounded Rectangle 8"/>
          <p:cNvSpPr/>
          <p:nvPr/>
        </p:nvSpPr>
        <p:spPr bwMode="auto">
          <a:xfrm>
            <a:off x="278674" y="2133600"/>
            <a:ext cx="8464732" cy="1447800"/>
          </a:xfrm>
          <a:prstGeom prst="roundRect">
            <a:avLst>
              <a:gd name="adj" fmla="val 8772"/>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9" name="Straight Arrow Connector 48"/>
          <p:cNvCxnSpPr/>
          <p:nvPr/>
        </p:nvCxnSpPr>
        <p:spPr>
          <a:xfrm rot="5400000" flipH="1" flipV="1">
            <a:off x="2095500" y="1866900"/>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rot="5400000" flipH="1" flipV="1">
            <a:off x="2705894" y="1866106"/>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1" name="Straight Arrow Connector 50"/>
          <p:cNvCxnSpPr/>
          <p:nvPr/>
        </p:nvCxnSpPr>
        <p:spPr>
          <a:xfrm rot="5400000" flipH="1" flipV="1">
            <a:off x="5752306" y="1865312"/>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a:xfrm rot="5400000" flipH="1" flipV="1">
            <a:off x="6592094" y="1864518"/>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30044" y="1411552"/>
            <a:ext cx="7880556" cy="5141648"/>
          </a:xfrm>
        </p:spPr>
        <p:txBody>
          <a:bodyPr>
            <a:normAutofit/>
          </a:bodyPr>
          <a:lstStyle/>
          <a:p>
            <a:r>
              <a:rPr lang="en-US" dirty="0" smtClean="0"/>
              <a:t>Want to describe long-running processes</a:t>
            </a:r>
          </a:p>
          <a:p>
            <a:r>
              <a:rPr lang="en-US" dirty="0" smtClean="0"/>
              <a:t>Want to orchestrate work across services</a:t>
            </a:r>
          </a:p>
          <a:p>
            <a:r>
              <a:rPr lang="en-US" dirty="0" smtClean="0"/>
              <a:t>Want modularity and nesting</a:t>
            </a:r>
          </a:p>
          <a:p>
            <a:r>
              <a:rPr lang="en-US" dirty="0" smtClean="0"/>
              <a:t>Easy to describe but in practice harder to run </a:t>
            </a:r>
          </a:p>
          <a:p>
            <a:pPr lvl="1"/>
            <a:r>
              <a:rPr lang="en-US" dirty="0" smtClean="0"/>
              <a:t>Hosting and scaling can be challenging</a:t>
            </a:r>
          </a:p>
          <a:p>
            <a:pPr lvl="1"/>
            <a:r>
              <a:rPr lang="en-US" dirty="0" smtClean="0"/>
              <a:t>Setup and installing, define scale-out approach, ensure long-running availability, manage upgrades, …</a:t>
            </a:r>
          </a:p>
        </p:txBody>
      </p:sp>
      <p:sp>
        <p:nvSpPr>
          <p:cNvPr id="2" name="Title 1"/>
          <p:cNvSpPr>
            <a:spLocks noGrp="1"/>
          </p:cNvSpPr>
          <p:nvPr>
            <p:ph type="title"/>
          </p:nvPr>
        </p:nvSpPr>
        <p:spPr>
          <a:xfrm>
            <a:off x="387054" y="152400"/>
            <a:ext cx="8375946" cy="553998"/>
          </a:xfrm>
        </p:spPr>
        <p:txBody>
          <a:bodyPr/>
          <a:lstStyle/>
          <a:p>
            <a:r>
              <a:rPr lang="en-US" dirty="0" smtClean="0"/>
              <a:t>Workflow – Key Challenges</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9" descr="C:\Users\maryfj\Desktop\PDC Visuals\Assets\Strata3D architecture chart\Logos\Dynamics CRM Online\dyn-CRM-Online_ALT_rgb_r.png"/>
          <p:cNvPicPr>
            <a:picLocks noChangeAspect="1" noChangeArrowheads="1"/>
          </p:cNvPicPr>
          <p:nvPr/>
        </p:nvPicPr>
        <p:blipFill>
          <a:blip r:embed="rId3" cstate="print"/>
          <a:stretch>
            <a:fillRect/>
          </a:stretch>
        </p:blipFill>
        <p:spPr bwMode="invGray">
          <a:xfrm>
            <a:off x="6453240" y="1371600"/>
            <a:ext cx="1909307" cy="376383"/>
          </a:xfrm>
          <a:prstGeom prst="rect">
            <a:avLst/>
          </a:prstGeom>
          <a:noFill/>
        </p:spPr>
      </p:pic>
      <p:pic>
        <p:nvPicPr>
          <p:cNvPr id="55" name="Picture 4" descr="C:\Users\maryfj\Desktop\PDC Visuals\Assets\Strata3D architecture chart\Logos\Office Live\ofc-Live_rgb_r.png"/>
          <p:cNvPicPr>
            <a:picLocks noChangeAspect="1" noChangeArrowheads="1"/>
          </p:cNvPicPr>
          <p:nvPr/>
        </p:nvPicPr>
        <p:blipFill>
          <a:blip r:embed="rId4" cstate="print"/>
          <a:stretch>
            <a:fillRect/>
          </a:stretch>
        </p:blipFill>
        <p:spPr bwMode="invGray">
          <a:xfrm>
            <a:off x="2170085" y="1425815"/>
            <a:ext cx="1097566" cy="286654"/>
          </a:xfrm>
          <a:prstGeom prst="rect">
            <a:avLst/>
          </a:prstGeom>
          <a:noFill/>
        </p:spPr>
      </p:pic>
      <p:pic>
        <p:nvPicPr>
          <p:cNvPr id="56" name="Picture 5" descr="C:\Users\maryfj\Desktop\PDC Visuals\Assets\Strata3D architecture chart\Logos\Windows Live\WLive_h_rgb_r.png"/>
          <p:cNvPicPr>
            <a:picLocks noChangeAspect="1" noChangeArrowheads="1"/>
          </p:cNvPicPr>
          <p:nvPr/>
        </p:nvPicPr>
        <p:blipFill>
          <a:blip r:embed="rId5" cstate="print"/>
          <a:stretch>
            <a:fillRect/>
          </a:stretch>
        </p:blipFill>
        <p:spPr bwMode="invGray">
          <a:xfrm>
            <a:off x="708069" y="1527255"/>
            <a:ext cx="1303359" cy="173461"/>
          </a:xfrm>
          <a:prstGeom prst="rect">
            <a:avLst/>
          </a:prstGeom>
          <a:noFill/>
        </p:spPr>
      </p:pic>
      <p:pic>
        <p:nvPicPr>
          <p:cNvPr id="57" name="Picture 6" descr="C:\Users\maryfj\Desktop\PDC Visuals\Assets\Strata3D architecture chart\Logos\SharePoint Online\ShrPt-Online_h_bL_r.png"/>
          <p:cNvPicPr>
            <a:picLocks noChangeAspect="1" noChangeArrowheads="1"/>
          </p:cNvPicPr>
          <p:nvPr/>
        </p:nvPicPr>
        <p:blipFill>
          <a:blip r:embed="rId6" cstate="print"/>
          <a:stretch>
            <a:fillRect/>
          </a:stretch>
        </p:blipFill>
        <p:spPr bwMode="invGray">
          <a:xfrm>
            <a:off x="4888325" y="1476701"/>
            <a:ext cx="1406256" cy="211078"/>
          </a:xfrm>
          <a:prstGeom prst="rect">
            <a:avLst/>
          </a:prstGeom>
          <a:noFill/>
        </p:spPr>
      </p:pic>
      <p:grpSp>
        <p:nvGrpSpPr>
          <p:cNvPr id="2" name="Group 35"/>
          <p:cNvGrpSpPr/>
          <p:nvPr/>
        </p:nvGrpSpPr>
        <p:grpSpPr>
          <a:xfrm>
            <a:off x="624839" y="2087316"/>
            <a:ext cx="7894320" cy="2879214"/>
            <a:chOff x="832903" y="1701800"/>
            <a:chExt cx="10523019" cy="3835400"/>
          </a:xfrm>
        </p:grpSpPr>
        <p:sp>
          <p:nvSpPr>
            <p:cNvPr id="59" name="Rounded Rectangle 58"/>
            <p:cNvSpPr/>
            <p:nvPr/>
          </p:nvSpPr>
          <p:spPr bwMode="auto">
            <a:xfrm>
              <a:off x="832903" y="1701800"/>
              <a:ext cx="10523019" cy="3835400"/>
            </a:xfrm>
            <a:prstGeom prst="roundRect">
              <a:avLst>
                <a:gd name="adj" fmla="val 8190"/>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gradFill flip="none" rotWithShape="1">
                <a:gsLst>
                  <a:gs pos="0">
                    <a:schemeClr val="tx1">
                      <a:alpha val="44000"/>
                    </a:schemeClr>
                  </a:gs>
                  <a:gs pos="50000">
                    <a:schemeClr val="tx1">
                      <a:alpha val="59000"/>
                    </a:schemeClr>
                  </a:gs>
                  <a:gs pos="100000">
                    <a:schemeClr val="tx1">
                      <a:alpha val="44000"/>
                    </a:schemeClr>
                  </a:gs>
                </a:gsLst>
                <a:lin ang="10800000" scaled="1"/>
                <a:tileRect/>
              </a:gra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914304"/>
              <a:r>
                <a:rPr lang="en-US" sz="1800" dirty="0" smtClean="0">
                  <a:solidFill>
                    <a:srgbClr val="FFFFFF"/>
                  </a:solidFill>
                  <a:latin typeface="Segoe" pitchFamily="34" charset="0"/>
                </a:rPr>
                <a:t>  </a:t>
              </a:r>
            </a:p>
          </p:txBody>
        </p:sp>
        <p:sp>
          <p:nvSpPr>
            <p:cNvPr id="60" name="Rectangle 59"/>
            <p:cNvSpPr/>
            <p:nvPr/>
          </p:nvSpPr>
          <p:spPr>
            <a:xfrm>
              <a:off x="1881980" y="1893683"/>
              <a:ext cx="8450740" cy="609600"/>
            </a:xfrm>
            <a:prstGeom prst="rect">
              <a:avLst/>
            </a:prstGeom>
          </p:spPr>
          <p:txBody>
            <a:bodyPr wrap="none" lIns="0" tIns="0" rIns="0" bIns="0">
              <a:noAutofit/>
            </a:bodyPr>
            <a:lstStyle/>
            <a:p>
              <a:pPr algn="ctr"/>
              <a:r>
                <a:rPr lang="en-US" sz="3000" dirty="0" smtClean="0">
                  <a:gradFill>
                    <a:gsLst>
                      <a:gs pos="0">
                        <a:schemeClr val="tx1"/>
                      </a:gs>
                      <a:gs pos="100000">
                        <a:schemeClr val="tx1"/>
                      </a:gs>
                    </a:gsLst>
                    <a:lin ang="5400000" scaled="0"/>
                  </a:gradFill>
                  <a:latin typeface="Segoe UI" pitchFamily="34" charset="0"/>
                  <a:cs typeface="Segoe UI" pitchFamily="34" charset="0"/>
                </a:rPr>
                <a:t>Azure</a:t>
              </a:r>
              <a:r>
                <a:rPr lang="en-US" sz="1500" baseline="50000" dirty="0" smtClean="0">
                  <a:gradFill>
                    <a:gsLst>
                      <a:gs pos="0">
                        <a:schemeClr val="tx1"/>
                      </a:gs>
                      <a:gs pos="100000">
                        <a:schemeClr val="tx1"/>
                      </a:gs>
                    </a:gsLst>
                    <a:lin ang="5400000" scaled="0"/>
                  </a:gradFill>
                  <a:latin typeface="Segoe UI" pitchFamily="34" charset="0"/>
                  <a:cs typeface="Segoe UI" pitchFamily="34" charset="0"/>
                </a:rPr>
                <a:t>™</a:t>
              </a:r>
              <a:r>
                <a:rPr lang="en-US" sz="3000" dirty="0" smtClean="0">
                  <a:gradFill>
                    <a:gsLst>
                      <a:gs pos="0">
                        <a:schemeClr val="tx1"/>
                      </a:gs>
                      <a:gs pos="100000">
                        <a:schemeClr val="tx1"/>
                      </a:gs>
                    </a:gsLst>
                    <a:lin ang="5400000" scaled="0"/>
                  </a:gradFill>
                  <a:latin typeface="Segoe UI" pitchFamily="34" charset="0"/>
                  <a:cs typeface="Segoe UI" pitchFamily="34" charset="0"/>
                </a:rPr>
                <a:t> Services Platform</a:t>
              </a:r>
              <a:endParaRPr lang="en-US" sz="3000" dirty="0">
                <a:gradFill>
                  <a:gsLst>
                    <a:gs pos="0">
                      <a:schemeClr val="tx1"/>
                    </a:gs>
                    <a:gs pos="100000">
                      <a:schemeClr val="tx1"/>
                    </a:gs>
                  </a:gsLst>
                  <a:lin ang="5400000" scaled="0"/>
                </a:gradFill>
                <a:latin typeface="Segoe UI" pitchFamily="34" charset="0"/>
                <a:cs typeface="Segoe UI" pitchFamily="34" charset="0"/>
              </a:endParaRPr>
            </a:p>
          </p:txBody>
        </p:sp>
      </p:grpSp>
      <p:grpSp>
        <p:nvGrpSpPr>
          <p:cNvPr id="3" name="Group 24"/>
          <p:cNvGrpSpPr/>
          <p:nvPr/>
        </p:nvGrpSpPr>
        <p:grpSpPr>
          <a:xfrm>
            <a:off x="733604" y="2850022"/>
            <a:ext cx="1490472" cy="968636"/>
            <a:chOff x="977886" y="2717800"/>
            <a:chExt cx="1986778" cy="1290320"/>
          </a:xfrm>
        </p:grpSpPr>
        <p:sp>
          <p:nvSpPr>
            <p:cNvPr id="62" name="Rounded Rectangle 61"/>
            <p:cNvSpPr/>
            <p:nvPr/>
          </p:nvSpPr>
          <p:spPr bwMode="auto">
            <a:xfrm>
              <a:off x="977886"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63" name="Picture 62" descr="LiveServices_h_rgb.png"/>
            <p:cNvPicPr>
              <a:picLocks noChangeAspect="1"/>
            </p:cNvPicPr>
            <p:nvPr/>
          </p:nvPicPr>
          <p:blipFill>
            <a:blip r:embed="rId7" cstate="print"/>
            <a:stretch>
              <a:fillRect/>
            </a:stretch>
          </p:blipFill>
          <p:spPr>
            <a:xfrm>
              <a:off x="1137018" y="3177934"/>
              <a:ext cx="1584547" cy="441175"/>
            </a:xfrm>
            <a:prstGeom prst="rect">
              <a:avLst/>
            </a:prstGeom>
            <a:noFill/>
            <a:ln>
              <a:noFill/>
            </a:ln>
          </p:spPr>
        </p:pic>
      </p:grpSp>
      <p:grpSp>
        <p:nvGrpSpPr>
          <p:cNvPr id="4" name="Group 23"/>
          <p:cNvGrpSpPr/>
          <p:nvPr/>
        </p:nvGrpSpPr>
        <p:grpSpPr>
          <a:xfrm>
            <a:off x="741224" y="3917809"/>
            <a:ext cx="7652659" cy="892366"/>
            <a:chOff x="988043" y="4140200"/>
            <a:chExt cx="10238613" cy="1188720"/>
          </a:xfrm>
        </p:grpSpPr>
        <p:sp>
          <p:nvSpPr>
            <p:cNvPr id="65" name="Rounded Rectangle 64"/>
            <p:cNvSpPr/>
            <p:nvPr/>
          </p:nvSpPr>
          <p:spPr bwMode="auto">
            <a:xfrm>
              <a:off x="988043" y="4140200"/>
              <a:ext cx="10238613" cy="11887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66" name="Picture 65" descr="WinAzure_h_rgb.png"/>
            <p:cNvPicPr>
              <a:picLocks noChangeAspect="1"/>
            </p:cNvPicPr>
            <p:nvPr/>
          </p:nvPicPr>
          <p:blipFill>
            <a:blip r:embed="rId8"/>
            <a:stretch>
              <a:fillRect/>
            </a:stretch>
          </p:blipFill>
          <p:spPr>
            <a:xfrm>
              <a:off x="4044869" y="4301061"/>
              <a:ext cx="4124960" cy="767242"/>
            </a:xfrm>
            <a:prstGeom prst="rect">
              <a:avLst/>
            </a:prstGeom>
          </p:spPr>
        </p:pic>
      </p:grpSp>
      <p:grpSp>
        <p:nvGrpSpPr>
          <p:cNvPr id="5" name="Group 32"/>
          <p:cNvGrpSpPr/>
          <p:nvPr/>
        </p:nvGrpSpPr>
        <p:grpSpPr>
          <a:xfrm>
            <a:off x="3818508" y="2850022"/>
            <a:ext cx="1490472" cy="968636"/>
            <a:chOff x="5113961" y="2717800"/>
            <a:chExt cx="1986778" cy="1290320"/>
          </a:xfrm>
        </p:grpSpPr>
        <p:sp>
          <p:nvSpPr>
            <p:cNvPr id="68" name="Rounded Rectangle 67"/>
            <p:cNvSpPr/>
            <p:nvPr/>
          </p:nvSpPr>
          <p:spPr bwMode="auto">
            <a:xfrm>
              <a:off x="5113961"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69" name="Picture 2" descr="C:\Users\maryfj\Desktop\PDC Visuals\Assets\Strata3D architecture chart\Logos\SQL Services\SQLServices_h_rgb.png"/>
            <p:cNvPicPr>
              <a:picLocks noChangeAspect="1" noChangeArrowheads="1"/>
            </p:cNvPicPr>
            <p:nvPr/>
          </p:nvPicPr>
          <p:blipFill>
            <a:blip r:embed="rId9" cstate="print"/>
            <a:stretch>
              <a:fillRect/>
            </a:stretch>
          </p:blipFill>
          <p:spPr bwMode="auto">
            <a:xfrm>
              <a:off x="5298232" y="3110653"/>
              <a:ext cx="1584547" cy="427939"/>
            </a:xfrm>
            <a:prstGeom prst="rect">
              <a:avLst/>
            </a:prstGeom>
            <a:noFill/>
          </p:spPr>
        </p:pic>
      </p:grpSp>
      <p:grpSp>
        <p:nvGrpSpPr>
          <p:cNvPr id="6" name="Group 31"/>
          <p:cNvGrpSpPr/>
          <p:nvPr/>
        </p:nvGrpSpPr>
        <p:grpSpPr>
          <a:xfrm>
            <a:off x="2276056" y="2850022"/>
            <a:ext cx="1490472" cy="968636"/>
            <a:chOff x="3040845" y="2717800"/>
            <a:chExt cx="1986778" cy="1290320"/>
          </a:xfrm>
        </p:grpSpPr>
        <p:sp>
          <p:nvSpPr>
            <p:cNvPr id="71" name="Rounded Rectangle 70"/>
            <p:cNvSpPr/>
            <p:nvPr/>
          </p:nvSpPr>
          <p:spPr bwMode="auto">
            <a:xfrm>
              <a:off x="3040845"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72" name="Picture 3" descr="C:\Users\maryfj\Desktop\PDC Visuals\Assets\Strata3D architecture chart\Logos\NET Services\NETServices_h_rgb.png"/>
            <p:cNvPicPr>
              <a:picLocks noChangeAspect="1" noChangeArrowheads="1"/>
            </p:cNvPicPr>
            <p:nvPr/>
          </p:nvPicPr>
          <p:blipFill>
            <a:blip r:embed="rId10" cstate="print"/>
            <a:stretch>
              <a:fillRect/>
            </a:stretch>
          </p:blipFill>
          <p:spPr bwMode="auto">
            <a:xfrm>
              <a:off x="3063529" y="3147834"/>
              <a:ext cx="1850241" cy="430253"/>
            </a:xfrm>
            <a:prstGeom prst="rect">
              <a:avLst/>
            </a:prstGeom>
            <a:noFill/>
          </p:spPr>
        </p:pic>
      </p:grpSp>
      <p:pic>
        <p:nvPicPr>
          <p:cNvPr id="73" name="Picture 72" descr="Exchange-Online-Logo-r.png"/>
          <p:cNvPicPr>
            <a:picLocks noChangeAspect="1"/>
          </p:cNvPicPr>
          <p:nvPr/>
        </p:nvPicPr>
        <p:blipFill>
          <a:blip r:embed="rId11" cstate="print"/>
          <a:stretch>
            <a:fillRect/>
          </a:stretch>
        </p:blipFill>
        <p:spPr bwMode="invGray">
          <a:xfrm>
            <a:off x="3426309" y="1473041"/>
            <a:ext cx="1303359" cy="258596"/>
          </a:xfrm>
          <a:prstGeom prst="rect">
            <a:avLst/>
          </a:prstGeom>
        </p:spPr>
      </p:pic>
      <p:grpSp>
        <p:nvGrpSpPr>
          <p:cNvPr id="7" name="Group 73"/>
          <p:cNvGrpSpPr/>
          <p:nvPr/>
        </p:nvGrpSpPr>
        <p:grpSpPr>
          <a:xfrm>
            <a:off x="6903411" y="2850022"/>
            <a:ext cx="1490472" cy="968636"/>
            <a:chOff x="9202153" y="2717800"/>
            <a:chExt cx="1986778" cy="1290320"/>
          </a:xfrm>
        </p:grpSpPr>
        <p:sp>
          <p:nvSpPr>
            <p:cNvPr id="75" name="Rounded Rectangle 74"/>
            <p:cNvSpPr/>
            <p:nvPr/>
          </p:nvSpPr>
          <p:spPr bwMode="auto">
            <a:xfrm>
              <a:off x="9202153"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76" name="Picture 75" descr="dyn-CRM-Svc-2_bL.png"/>
            <p:cNvPicPr>
              <a:picLocks noChangeAspect="1"/>
            </p:cNvPicPr>
            <p:nvPr/>
          </p:nvPicPr>
          <p:blipFill>
            <a:blip r:embed="rId12" cstate="print"/>
            <a:stretch>
              <a:fillRect/>
            </a:stretch>
          </p:blipFill>
          <p:spPr>
            <a:xfrm>
              <a:off x="9257902" y="3173244"/>
              <a:ext cx="1874536" cy="359912"/>
            </a:xfrm>
            <a:prstGeom prst="rect">
              <a:avLst/>
            </a:prstGeom>
          </p:spPr>
        </p:pic>
      </p:grpSp>
      <p:grpSp>
        <p:nvGrpSpPr>
          <p:cNvPr id="8" name="Group 76"/>
          <p:cNvGrpSpPr/>
          <p:nvPr/>
        </p:nvGrpSpPr>
        <p:grpSpPr>
          <a:xfrm>
            <a:off x="5360960" y="2850022"/>
            <a:ext cx="1490472" cy="968636"/>
            <a:chOff x="7146087" y="2717800"/>
            <a:chExt cx="1986778" cy="1290320"/>
          </a:xfrm>
        </p:grpSpPr>
        <p:sp>
          <p:nvSpPr>
            <p:cNvPr id="78" name="Rounded Rectangle 77"/>
            <p:cNvSpPr/>
            <p:nvPr/>
          </p:nvSpPr>
          <p:spPr bwMode="auto">
            <a:xfrm>
              <a:off x="7146087"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14304"/>
              <a:endParaRPr lang="en-US" dirty="0" smtClean="0">
                <a:solidFill>
                  <a:srgbClr val="FFFFFF"/>
                </a:solidFill>
                <a:latin typeface="Segoe" pitchFamily="34" charset="0"/>
              </a:endParaRPr>
            </a:p>
          </p:txBody>
        </p:sp>
        <p:pic>
          <p:nvPicPr>
            <p:cNvPr id="79" name="Picture 78" descr="ShrPt-Svc-2_bL.png"/>
            <p:cNvPicPr>
              <a:picLocks noChangeAspect="1"/>
            </p:cNvPicPr>
            <p:nvPr/>
          </p:nvPicPr>
          <p:blipFill>
            <a:blip r:embed="rId13" cstate="print"/>
            <a:stretch>
              <a:fillRect/>
            </a:stretch>
          </p:blipFill>
          <p:spPr>
            <a:xfrm>
              <a:off x="7293883" y="3246376"/>
              <a:ext cx="1697714" cy="235982"/>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nodeType="with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1000"/>
                                        <p:tgtEl>
                                          <p:spTgt spid="56"/>
                                        </p:tgtEl>
                                      </p:cBhvr>
                                    </p:animEffect>
                                    <p:anim calcmode="lin" valueType="num">
                                      <p:cBhvr>
                                        <p:cTn id="31" dur="1000" fill="hold"/>
                                        <p:tgtEl>
                                          <p:spTgt spid="56"/>
                                        </p:tgtEl>
                                        <p:attrNameLst>
                                          <p:attrName>ppt_x</p:attrName>
                                        </p:attrNameLst>
                                      </p:cBhvr>
                                      <p:tavLst>
                                        <p:tav tm="0">
                                          <p:val>
                                            <p:strVal val="#ppt_x"/>
                                          </p:val>
                                        </p:tav>
                                        <p:tav tm="100000">
                                          <p:val>
                                            <p:strVal val="#ppt_x"/>
                                          </p:val>
                                        </p:tav>
                                      </p:tavLst>
                                    </p:anim>
                                    <p:anim calcmode="lin" valueType="num">
                                      <p:cBhvr>
                                        <p:cTn id="32" dur="1000" fill="hold"/>
                                        <p:tgtEl>
                                          <p:spTgt spid="5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anim calcmode="lin" valueType="num">
                                      <p:cBhvr>
                                        <p:cTn id="46" dur="1000" fill="hold"/>
                                        <p:tgtEl>
                                          <p:spTgt spid="54"/>
                                        </p:tgtEl>
                                        <p:attrNameLst>
                                          <p:attrName>ppt_x</p:attrName>
                                        </p:attrNameLst>
                                      </p:cBhvr>
                                      <p:tavLst>
                                        <p:tav tm="0">
                                          <p:val>
                                            <p:strVal val="#ppt_x"/>
                                          </p:val>
                                        </p:tav>
                                        <p:tav tm="100000">
                                          <p:val>
                                            <p:strVal val="#ppt_x"/>
                                          </p:val>
                                        </p:tav>
                                      </p:tavLst>
                                    </p:anim>
                                    <p:anim calcmode="lin" valueType="num">
                                      <p:cBhvr>
                                        <p:cTn id="47" dur="1000" fill="hold"/>
                                        <p:tgtEl>
                                          <p:spTgt spid="5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730044" y="5571585"/>
            <a:ext cx="7672003" cy="969240"/>
          </a:xfrm>
        </p:spPr>
        <p:txBody>
          <a:bodyPr/>
          <a:lstStyle/>
          <a:p>
            <a:r>
              <a:rPr lang="en-US" dirty="0" smtClean="0"/>
              <a:t>Internet-Scoped Service Orchestration</a:t>
            </a:r>
          </a:p>
          <a:p>
            <a:r>
              <a:rPr lang="en-US" dirty="0" smtClean="0"/>
              <a:t>Specialized Activity Library</a:t>
            </a:r>
            <a:endParaRPr lang="en-US" dirty="0"/>
          </a:p>
        </p:txBody>
      </p:sp>
      <p:sp>
        <p:nvSpPr>
          <p:cNvPr id="2" name="Title 1"/>
          <p:cNvSpPr>
            <a:spLocks noGrp="1"/>
          </p:cNvSpPr>
          <p:nvPr>
            <p:ph type="title"/>
          </p:nvPr>
        </p:nvSpPr>
        <p:spPr/>
        <p:txBody>
          <a:bodyPr/>
          <a:lstStyle/>
          <a:p>
            <a:r>
              <a:rPr lang="en-US" smtClean="0"/>
              <a:t>Workflow Service – Overview </a:t>
            </a:r>
            <a:endParaRPr lang="en-US" dirty="0"/>
          </a:p>
        </p:txBody>
      </p:sp>
      <p:sp>
        <p:nvSpPr>
          <p:cNvPr id="8" name="Rounded Rectangle 7"/>
          <p:cNvSpPr/>
          <p:nvPr/>
        </p:nvSpPr>
        <p:spPr bwMode="auto">
          <a:xfrm>
            <a:off x="304800" y="1340144"/>
            <a:ext cx="8468651" cy="1326856"/>
          </a:xfrm>
          <a:prstGeom prst="roundRect">
            <a:avLst>
              <a:gd name="adj" fmla="val 9369"/>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en-US" sz="2400" b="1" dirty="0" smtClean="0">
                <a:solidFill>
                  <a:srgbClr val="FFFFFF"/>
                </a:solidFill>
                <a:effectLst>
                  <a:outerShdw blurRad="38100" dist="38100" dir="2700000" algn="tl">
                    <a:srgbClr val="000000">
                      <a:alpha val="43137"/>
                    </a:srgbClr>
                  </a:outerShdw>
                </a:effectLst>
                <a:latin typeface="Calibri" pitchFamily="34" charset="0"/>
              </a:rPr>
              <a:t> .NET </a:t>
            </a:r>
            <a:br>
              <a:rPr lang="en-US" sz="2400" b="1" dirty="0" smtClean="0">
                <a:solidFill>
                  <a:srgbClr val="FFFFFF"/>
                </a:solidFill>
                <a:effectLst>
                  <a:outerShdw blurRad="38100" dist="38100" dir="2700000" algn="tl">
                    <a:srgbClr val="000000">
                      <a:alpha val="43137"/>
                    </a:srgbClr>
                  </a:outerShdw>
                </a:effectLst>
                <a:latin typeface="Calibri" pitchFamily="34" charset="0"/>
              </a:rPr>
            </a:br>
            <a:r>
              <a:rPr lang="en-US" sz="2400" b="1" dirty="0" smtClean="0">
                <a:solidFill>
                  <a:srgbClr val="FFFFFF"/>
                </a:solidFill>
                <a:effectLst>
                  <a:outerShdw blurRad="38100" dist="38100" dir="2700000" algn="tl">
                    <a:srgbClr val="000000">
                      <a:alpha val="43137"/>
                    </a:srgbClr>
                  </a:outerShdw>
                </a:effectLst>
                <a:latin typeface="Calibri" pitchFamily="34" charset="0"/>
              </a:rPr>
              <a:t>Workflow </a:t>
            </a:r>
            <a:br>
              <a:rPr lang="en-US" sz="2400" b="1" dirty="0" smtClean="0">
                <a:solidFill>
                  <a:srgbClr val="FFFFFF"/>
                </a:solidFill>
                <a:effectLst>
                  <a:outerShdw blurRad="38100" dist="38100" dir="2700000" algn="tl">
                    <a:srgbClr val="000000">
                      <a:alpha val="43137"/>
                    </a:srgbClr>
                  </a:outerShdw>
                </a:effectLst>
                <a:latin typeface="Calibri" pitchFamily="34" charset="0"/>
              </a:rPr>
            </a:br>
            <a:r>
              <a:rPr lang="en-US" sz="2400" b="1" dirty="0" smtClean="0">
                <a:solidFill>
                  <a:srgbClr val="FFFFFF"/>
                </a:solidFill>
                <a:effectLst>
                  <a:outerShdw blurRad="38100" dist="38100" dir="2700000" algn="tl">
                    <a:srgbClr val="000000">
                      <a:alpha val="43137"/>
                    </a:srgbClr>
                  </a:outerShdw>
                </a:effectLst>
                <a:latin typeface="Calibri" pitchFamily="34" charset="0"/>
              </a:rPr>
              <a:t>Service</a:t>
            </a:r>
          </a:p>
        </p:txBody>
      </p:sp>
      <p:sp>
        <p:nvSpPr>
          <p:cNvPr id="9" name="Rectangle 8"/>
          <p:cNvSpPr/>
          <p:nvPr/>
        </p:nvSpPr>
        <p:spPr bwMode="auto">
          <a:xfrm>
            <a:off x="3048000" y="1600200"/>
            <a:ext cx="1143000" cy="609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0" name="Rectangle 9"/>
          <p:cNvSpPr/>
          <p:nvPr/>
        </p:nvSpPr>
        <p:spPr bwMode="auto">
          <a:xfrm>
            <a:off x="3200400" y="1752600"/>
            <a:ext cx="1143000" cy="6096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 name="Rectangle 10"/>
          <p:cNvSpPr/>
          <p:nvPr/>
        </p:nvSpPr>
        <p:spPr bwMode="auto">
          <a:xfrm>
            <a:off x="3352800" y="1905000"/>
            <a:ext cx="1143000" cy="609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rPr>
              <a:t>Types</a:t>
            </a:r>
          </a:p>
        </p:txBody>
      </p:sp>
      <p:sp>
        <p:nvSpPr>
          <p:cNvPr id="15" name="Parallelogram 14"/>
          <p:cNvSpPr/>
          <p:nvPr/>
        </p:nvSpPr>
        <p:spPr bwMode="auto">
          <a:xfrm>
            <a:off x="5257800" y="1524000"/>
            <a:ext cx="1371600" cy="609600"/>
          </a:xfrm>
          <a:prstGeom prst="parallelogram">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bg1"/>
              </a:solidFill>
            </a:endParaRPr>
          </a:p>
        </p:txBody>
      </p:sp>
      <p:sp>
        <p:nvSpPr>
          <p:cNvPr id="16" name="Parallelogram 15"/>
          <p:cNvSpPr/>
          <p:nvPr/>
        </p:nvSpPr>
        <p:spPr bwMode="auto">
          <a:xfrm>
            <a:off x="5334000" y="1600200"/>
            <a:ext cx="1371600" cy="609600"/>
          </a:xfrm>
          <a:prstGeom prst="parallelogram">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bg1"/>
              </a:solidFill>
            </a:endParaRPr>
          </a:p>
        </p:txBody>
      </p:sp>
      <p:sp>
        <p:nvSpPr>
          <p:cNvPr id="17" name="Parallelogram 16"/>
          <p:cNvSpPr/>
          <p:nvPr/>
        </p:nvSpPr>
        <p:spPr bwMode="auto">
          <a:xfrm>
            <a:off x="5410200" y="1676400"/>
            <a:ext cx="1371600" cy="609600"/>
          </a:xfrm>
          <a:prstGeom prst="parallelogram">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bg1"/>
              </a:solidFill>
            </a:endParaRPr>
          </a:p>
        </p:txBody>
      </p:sp>
      <p:sp>
        <p:nvSpPr>
          <p:cNvPr id="18" name="Parallelogram 17"/>
          <p:cNvSpPr/>
          <p:nvPr/>
        </p:nvSpPr>
        <p:spPr bwMode="auto">
          <a:xfrm>
            <a:off x="5486400" y="1752600"/>
            <a:ext cx="1371600" cy="609600"/>
          </a:xfrm>
          <a:prstGeom prst="parallelogram">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bg1"/>
              </a:solidFill>
            </a:endParaRPr>
          </a:p>
        </p:txBody>
      </p:sp>
      <p:sp>
        <p:nvSpPr>
          <p:cNvPr id="19" name="Parallelogram 18"/>
          <p:cNvSpPr/>
          <p:nvPr/>
        </p:nvSpPr>
        <p:spPr bwMode="auto">
          <a:xfrm>
            <a:off x="5562600" y="1828800"/>
            <a:ext cx="1371600" cy="609600"/>
          </a:xfrm>
          <a:prstGeom prst="parallelogram">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bg1"/>
              </a:solidFill>
            </a:endParaRPr>
          </a:p>
        </p:txBody>
      </p:sp>
      <p:sp>
        <p:nvSpPr>
          <p:cNvPr id="20" name="Parallelogram 19"/>
          <p:cNvSpPr/>
          <p:nvPr/>
        </p:nvSpPr>
        <p:spPr bwMode="auto">
          <a:xfrm>
            <a:off x="5638800" y="1905000"/>
            <a:ext cx="1371600" cy="609600"/>
          </a:xfrm>
          <a:prstGeom prst="parallelogram">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Instances</a:t>
            </a:r>
          </a:p>
        </p:txBody>
      </p:sp>
      <p:cxnSp>
        <p:nvCxnSpPr>
          <p:cNvPr id="22" name="Straight Arrow Connector 21"/>
          <p:cNvCxnSpPr/>
          <p:nvPr/>
        </p:nvCxnSpPr>
        <p:spPr>
          <a:xfrm>
            <a:off x="4572000" y="2209800"/>
            <a:ext cx="609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Folded Corner 22"/>
          <p:cNvSpPr/>
          <p:nvPr/>
        </p:nvSpPr>
        <p:spPr bwMode="auto">
          <a:xfrm>
            <a:off x="609600" y="3429000"/>
            <a:ext cx="1524000" cy="1981200"/>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WF Models</a:t>
            </a:r>
            <a:br>
              <a:rPr lang="en-US" sz="2000" b="1" dirty="0" smtClean="0">
                <a:solidFill>
                  <a:schemeClr val="bg1"/>
                </a:solidFill>
              </a:rPr>
            </a:br>
            <a:r>
              <a:rPr lang="en-US" sz="2000" b="1" dirty="0" smtClean="0">
                <a:solidFill>
                  <a:schemeClr val="bg1"/>
                </a:solidFill>
              </a:rPr>
              <a:t>(XOML)</a:t>
            </a:r>
            <a:br>
              <a:rPr lang="en-US" sz="2000" b="1" dirty="0" smtClean="0">
                <a:solidFill>
                  <a:schemeClr val="bg1"/>
                </a:solidFill>
              </a:rPr>
            </a:br>
            <a:r>
              <a:rPr lang="en-US" sz="2000" dirty="0" smtClean="0">
                <a:solidFill>
                  <a:schemeClr val="bg1"/>
                </a:solidFill>
              </a:rPr>
              <a:t/>
            </a:r>
            <a:br>
              <a:rPr lang="en-US" sz="2000" dirty="0" smtClean="0">
                <a:solidFill>
                  <a:schemeClr val="bg1"/>
                </a:solidFill>
              </a:rPr>
            </a:br>
            <a:r>
              <a:rPr lang="en-US" sz="2000" dirty="0" smtClean="0">
                <a:solidFill>
                  <a:schemeClr val="bg1"/>
                </a:solidFill>
              </a:rPr>
              <a:t>Control Flow </a:t>
            </a:r>
            <a:br>
              <a:rPr lang="en-US" sz="2000" dirty="0" smtClean="0">
                <a:solidFill>
                  <a:schemeClr val="bg1"/>
                </a:solidFill>
              </a:rPr>
            </a:br>
            <a:r>
              <a:rPr lang="en-US" sz="2000" dirty="0" smtClean="0">
                <a:solidFill>
                  <a:schemeClr val="bg1"/>
                </a:solidFill>
              </a:rPr>
              <a:t>+</a:t>
            </a:r>
            <a:br>
              <a:rPr lang="en-US" sz="2000" dirty="0" smtClean="0">
                <a:solidFill>
                  <a:schemeClr val="bg1"/>
                </a:solidFill>
              </a:rPr>
            </a:br>
            <a:r>
              <a:rPr lang="en-US" sz="2000" dirty="0" smtClean="0">
                <a:solidFill>
                  <a:schemeClr val="bg1"/>
                </a:solidFill>
              </a:rPr>
              <a:t>Activities</a:t>
            </a:r>
          </a:p>
        </p:txBody>
      </p:sp>
      <p:sp>
        <p:nvSpPr>
          <p:cNvPr id="27" name="Rounded Rectangle 26"/>
          <p:cNvSpPr/>
          <p:nvPr/>
        </p:nvSpPr>
        <p:spPr bwMode="auto">
          <a:xfrm>
            <a:off x="304800" y="2743200"/>
            <a:ext cx="2819400" cy="4572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en-US" sz="2300" dirty="0" smtClean="0">
                <a:solidFill>
                  <a:schemeClr val="bg1"/>
                </a:solidFill>
              </a:rPr>
              <a:t>Portal</a:t>
            </a:r>
          </a:p>
        </p:txBody>
      </p:sp>
      <p:sp>
        <p:nvSpPr>
          <p:cNvPr id="28" name="Rounded Rectangle 27"/>
          <p:cNvSpPr/>
          <p:nvPr/>
        </p:nvSpPr>
        <p:spPr bwMode="auto">
          <a:xfrm>
            <a:off x="3200400" y="2743200"/>
            <a:ext cx="5562600" cy="4572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300" dirty="0" smtClean="0">
                <a:solidFill>
                  <a:schemeClr val="bg1"/>
                </a:solidFill>
              </a:rPr>
              <a:t>API</a:t>
            </a:r>
          </a:p>
        </p:txBody>
      </p:sp>
      <p:cxnSp>
        <p:nvCxnSpPr>
          <p:cNvPr id="26" name="Straight Arrow Connector 25"/>
          <p:cNvCxnSpPr>
            <a:stCxn id="23" idx="0"/>
            <a:endCxn id="11" idx="1"/>
          </p:cNvCxnSpPr>
          <p:nvPr/>
        </p:nvCxnSpPr>
        <p:spPr>
          <a:xfrm rot="5400000" flipH="1" flipV="1">
            <a:off x="1752600" y="1828800"/>
            <a:ext cx="1219200" cy="19812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5"/>
          <p:cNvCxnSpPr>
            <a:stCxn id="23" idx="3"/>
            <a:endCxn id="11" idx="2"/>
          </p:cNvCxnSpPr>
          <p:nvPr/>
        </p:nvCxnSpPr>
        <p:spPr>
          <a:xfrm flipV="1">
            <a:off x="2133600" y="2514600"/>
            <a:ext cx="1790700" cy="19050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Rounded Rectangle 31"/>
          <p:cNvSpPr/>
          <p:nvPr/>
        </p:nvSpPr>
        <p:spPr bwMode="auto">
          <a:xfrm>
            <a:off x="3276600" y="4191000"/>
            <a:ext cx="5486400" cy="4572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rPr>
              <a:t>Visual Studio Workflow Designer</a:t>
            </a:r>
          </a:p>
        </p:txBody>
      </p:sp>
      <p:sp>
        <p:nvSpPr>
          <p:cNvPr id="33" name="Rounded Rectangle 32"/>
          <p:cNvSpPr/>
          <p:nvPr/>
        </p:nvSpPr>
        <p:spPr bwMode="auto">
          <a:xfrm>
            <a:off x="3276600" y="4724400"/>
            <a:ext cx="5486400" cy="4572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rPr>
              <a:t>Custom Designers / Generators</a:t>
            </a:r>
          </a:p>
        </p:txBody>
      </p:sp>
      <p:cxnSp>
        <p:nvCxnSpPr>
          <p:cNvPr id="37" name="Straight Arrow Connector 36"/>
          <p:cNvCxnSpPr>
            <a:stCxn id="32" idx="1"/>
          </p:cNvCxnSpPr>
          <p:nvPr/>
        </p:nvCxnSpPr>
        <p:spPr>
          <a:xfrm rot="10800000">
            <a:off x="2743200" y="4419600"/>
            <a:ext cx="533400"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8" name="Straight Arrow Connector 37"/>
          <p:cNvCxnSpPr/>
          <p:nvPr/>
        </p:nvCxnSpPr>
        <p:spPr>
          <a:xfrm rot="10800000">
            <a:off x="2743201" y="4951412"/>
            <a:ext cx="533400"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0044" y="1855738"/>
            <a:ext cx="7672003" cy="3859262"/>
          </a:xfrm>
        </p:spPr>
        <p:txBody>
          <a:bodyPr/>
          <a:lstStyle/>
          <a:p>
            <a:r>
              <a:rPr lang="en-US" sz="2800" dirty="0" smtClean="0"/>
              <a:t>WF is a general-purpose Framework</a:t>
            </a:r>
          </a:p>
          <a:p>
            <a:pPr lvl="1"/>
            <a:r>
              <a:rPr lang="en-US" sz="2400" dirty="0" smtClean="0"/>
              <a:t>Broad extensibility: Custom and code activities</a:t>
            </a:r>
          </a:p>
          <a:p>
            <a:pPr lvl="1"/>
            <a:r>
              <a:rPr lang="en-US" sz="2400" dirty="0" smtClean="0"/>
              <a:t>Simple hosting options (standalone or via WCF)</a:t>
            </a:r>
          </a:p>
          <a:p>
            <a:pPr lvl="1"/>
            <a:r>
              <a:rPr lang="en-US" sz="2400" dirty="0" smtClean="0"/>
              <a:t>Sophisticated hosting options via extensions</a:t>
            </a:r>
          </a:p>
          <a:p>
            <a:pPr lvl="1"/>
            <a:endParaRPr lang="en-US" sz="2400" dirty="0" smtClean="0"/>
          </a:p>
          <a:p>
            <a:r>
              <a:rPr lang="de-DE" sz="2800" dirty="0" smtClean="0"/>
              <a:t>.NET Workflow Service </a:t>
            </a:r>
            <a:r>
              <a:rPr lang="de-DE" sz="2800" i="1" dirty="0" smtClean="0"/>
              <a:t>builds on</a:t>
            </a:r>
            <a:r>
              <a:rPr lang="de-DE" sz="2800" dirty="0" smtClean="0"/>
              <a:t> WF</a:t>
            </a:r>
          </a:p>
          <a:p>
            <a:pPr lvl="1"/>
            <a:r>
              <a:rPr lang="de-DE" sz="2400" dirty="0" smtClean="0"/>
              <a:t>Specialized</a:t>
            </a:r>
            <a:r>
              <a:rPr lang="en-US" sz="2400" dirty="0" smtClean="0"/>
              <a:t>, high-scale, resilient hosting environment</a:t>
            </a:r>
          </a:p>
          <a:p>
            <a:pPr lvl="1"/>
            <a:r>
              <a:rPr lang="en-US" sz="2400" dirty="0" smtClean="0"/>
              <a:t>Specialized set of activities for Orchestration</a:t>
            </a:r>
          </a:p>
          <a:p>
            <a:pPr lvl="1"/>
            <a:r>
              <a:rPr lang="en-US" sz="2400" dirty="0" smtClean="0"/>
              <a:t>Intentionally not a general-purpose host </a:t>
            </a:r>
          </a:p>
          <a:p>
            <a:pPr lvl="1"/>
            <a:endParaRPr lang="en-US" sz="2400" dirty="0" smtClean="0"/>
          </a:p>
        </p:txBody>
      </p:sp>
      <p:sp>
        <p:nvSpPr>
          <p:cNvPr id="3" name="Title 2"/>
          <p:cNvSpPr>
            <a:spLocks noGrp="1"/>
          </p:cNvSpPr>
          <p:nvPr>
            <p:ph type="title"/>
          </p:nvPr>
        </p:nvSpPr>
        <p:spPr>
          <a:xfrm>
            <a:off x="387054" y="152400"/>
            <a:ext cx="8375946" cy="1107996"/>
          </a:xfrm>
        </p:spPr>
        <p:txBody>
          <a:bodyPr/>
          <a:lstStyle/>
          <a:p>
            <a:pPr algn="ctr"/>
            <a:r>
              <a:rPr lang="en-US" dirty="0" smtClean="0"/>
              <a:t>Windows Workflow Foundation vs. </a:t>
            </a:r>
            <a:br>
              <a:rPr lang="en-US" dirty="0" smtClean="0"/>
            </a:br>
            <a:r>
              <a:rPr lang="en-US" dirty="0" smtClean="0"/>
              <a:t>.NET Workflow Service</a:t>
            </a:r>
            <a:endParaRPr lang="en-US" dirty="0"/>
          </a:p>
        </p:txBody>
      </p:sp>
      <p:sp>
        <p:nvSpPr>
          <p:cNvPr id="8" name="Right Triangle 7"/>
          <p:cNvSpPr/>
          <p:nvPr/>
        </p:nvSpPr>
        <p:spPr bwMode="auto">
          <a:xfrm flipH="1">
            <a:off x="685800" y="5028406"/>
            <a:ext cx="7620000" cy="1371600"/>
          </a:xfrm>
          <a:prstGeom prst="rtTriangle">
            <a:avLst/>
          </a:prstGeom>
          <a:gradFill>
            <a:gsLst>
              <a:gs pos="0">
                <a:srgbClr val="FF0000"/>
              </a:gs>
              <a:gs pos="100000">
                <a:srgbClr val="00B050"/>
              </a:gs>
            </a:gsLst>
            <a:lin ang="108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en-US" sz="2300" dirty="0" smtClean="0">
                <a:solidFill>
                  <a:srgbClr val="FFFFFF"/>
                </a:solidFill>
              </a:rPr>
              <a:t>Scalability &amp; Fault Resilience</a:t>
            </a:r>
          </a:p>
        </p:txBody>
      </p:sp>
      <p:cxnSp>
        <p:nvCxnSpPr>
          <p:cNvPr id="10" name="Straight Arrow Connector 9"/>
          <p:cNvCxnSpPr>
            <a:stCxn id="11" idx="3"/>
            <a:endCxn id="12" idx="1"/>
          </p:cNvCxnSpPr>
          <p:nvPr/>
        </p:nvCxnSpPr>
        <p:spPr>
          <a:xfrm>
            <a:off x="3332550" y="6585466"/>
            <a:ext cx="2278627" cy="158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11" name="TextBox 10"/>
          <p:cNvSpPr txBox="1"/>
          <p:nvPr/>
        </p:nvSpPr>
        <p:spPr>
          <a:xfrm>
            <a:off x="685800" y="6400800"/>
            <a:ext cx="2646750" cy="369332"/>
          </a:xfrm>
          <a:prstGeom prst="rect">
            <a:avLst/>
          </a:prstGeom>
          <a:noFill/>
        </p:spPr>
        <p:txBody>
          <a:bodyPr wrap="none" rtlCol="0">
            <a:spAutoFit/>
          </a:bodyPr>
          <a:lstStyle/>
          <a:p>
            <a:r>
              <a:rPr lang="en-US" b="1" dirty="0" smtClean="0"/>
              <a:t>Less Constrained Runtime</a:t>
            </a:r>
            <a:endParaRPr lang="en-US" b="1" dirty="0"/>
          </a:p>
        </p:txBody>
      </p:sp>
      <p:sp>
        <p:nvSpPr>
          <p:cNvPr id="12" name="TextBox 11"/>
          <p:cNvSpPr txBox="1"/>
          <p:nvPr/>
        </p:nvSpPr>
        <p:spPr>
          <a:xfrm>
            <a:off x="5611177" y="6400800"/>
            <a:ext cx="2770823" cy="369332"/>
          </a:xfrm>
          <a:prstGeom prst="rect">
            <a:avLst/>
          </a:prstGeom>
          <a:noFill/>
        </p:spPr>
        <p:txBody>
          <a:bodyPr wrap="none" rtlCol="0">
            <a:spAutoFit/>
          </a:bodyPr>
          <a:lstStyle/>
          <a:p>
            <a:r>
              <a:rPr lang="en-US" b="1" dirty="0" smtClean="0"/>
              <a:t>More Constrained Runtime</a:t>
            </a:r>
            <a:endParaRPr lang="en-US" b="1" dirty="0"/>
          </a:p>
        </p:txBody>
      </p:sp>
      <p:cxnSp>
        <p:nvCxnSpPr>
          <p:cNvPr id="15" name="Straight Arrow Connector 14"/>
          <p:cNvCxnSpPr/>
          <p:nvPr/>
        </p:nvCxnSpPr>
        <p:spPr>
          <a:xfrm rot="5400000">
            <a:off x="7543800" y="5561806"/>
            <a:ext cx="1676400" cy="1588"/>
          </a:xfrm>
          <a:prstGeom prst="straightConnector1">
            <a:avLst/>
          </a:prstGeom>
          <a:ln>
            <a:headEnd type="arrow" w="med" len="med"/>
            <a:tailEnd type="none" w="med" len="med"/>
          </a:ln>
        </p:spPr>
        <p:style>
          <a:lnRef idx="2">
            <a:schemeClr val="accent4"/>
          </a:lnRef>
          <a:fillRef idx="0">
            <a:schemeClr val="accent4"/>
          </a:fillRef>
          <a:effectRef idx="1">
            <a:schemeClr val="accent4"/>
          </a:effectRef>
          <a:fontRef idx="minor">
            <a:schemeClr val="tx1"/>
          </a:fontRef>
        </p:style>
      </p:cxn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lang="en-US" sz="4400" dirty="0" smtClean="0"/>
              <a:t>Supported Workflow Activities (PDC)</a:t>
            </a:r>
            <a:endParaRPr lang="en-US" sz="4400" dirty="0"/>
          </a:p>
        </p:txBody>
      </p:sp>
      <p:graphicFrame>
        <p:nvGraphicFramePr>
          <p:cNvPr id="40" name="Table 39"/>
          <p:cNvGraphicFramePr>
            <a:graphicFrameLocks noGrp="1"/>
          </p:cNvGraphicFramePr>
          <p:nvPr/>
        </p:nvGraphicFramePr>
        <p:xfrm>
          <a:off x="914400" y="1397000"/>
          <a:ext cx="7239000" cy="2225040"/>
        </p:xfrm>
        <a:graphic>
          <a:graphicData uri="http://schemas.openxmlformats.org/drawingml/2006/table">
            <a:tbl>
              <a:tblPr firstRow="1" bandRow="1">
                <a:tableStyleId>{5C22544A-7EE6-4342-B048-85BDC9FD1C3A}</a:tableStyleId>
              </a:tblPr>
              <a:tblGrid>
                <a:gridCol w="2609407"/>
                <a:gridCol w="4629593"/>
              </a:tblGrid>
              <a:tr h="370840">
                <a:tc>
                  <a:txBody>
                    <a:bodyPr/>
                    <a:lstStyle/>
                    <a:p>
                      <a:r>
                        <a:rPr lang="en-US" dirty="0" smtClean="0"/>
                        <a:t>Standard WF Activity</a:t>
                      </a:r>
                      <a:endParaRPr lang="en-US" dirty="0"/>
                    </a:p>
                  </a:txBody>
                  <a:tcPr/>
                </a:tc>
                <a:tc>
                  <a:txBody>
                    <a:bodyPr/>
                    <a:lstStyle/>
                    <a:p>
                      <a:r>
                        <a:rPr lang="en-US" dirty="0" smtClean="0"/>
                        <a:t>Description</a:t>
                      </a:r>
                      <a:endParaRPr lang="en-US" dirty="0"/>
                    </a:p>
                  </a:txBody>
                  <a:tcPr/>
                </a:tc>
              </a:tr>
              <a:tr h="370840">
                <a:tc>
                  <a:txBody>
                    <a:bodyPr/>
                    <a:lstStyle/>
                    <a:p>
                      <a:r>
                        <a:rPr lang="en-US" dirty="0" err="1" smtClean="0"/>
                        <a:t>IfElse</a:t>
                      </a:r>
                      <a:endParaRPr lang="en-US" dirty="0"/>
                    </a:p>
                  </a:txBody>
                  <a:tcPr/>
                </a:tc>
                <a:tc>
                  <a:txBody>
                    <a:bodyPr/>
                    <a:lstStyle/>
                    <a:p>
                      <a:r>
                        <a:rPr lang="en-US" dirty="0" smtClean="0"/>
                        <a:t>Conditional Branch</a:t>
                      </a:r>
                      <a:endParaRPr lang="en-US" dirty="0"/>
                    </a:p>
                  </a:txBody>
                  <a:tcPr/>
                </a:tc>
              </a:tr>
              <a:tr h="370840">
                <a:tc>
                  <a:txBody>
                    <a:bodyPr/>
                    <a:lstStyle/>
                    <a:p>
                      <a:r>
                        <a:rPr lang="en-US" dirty="0" smtClean="0"/>
                        <a:t>Sequence</a:t>
                      </a:r>
                      <a:endParaRPr lang="en-US" dirty="0"/>
                    </a:p>
                  </a:txBody>
                  <a:tcPr/>
                </a:tc>
                <a:tc>
                  <a:txBody>
                    <a:bodyPr/>
                    <a:lstStyle/>
                    <a:p>
                      <a:r>
                        <a:rPr lang="en-US" dirty="0" smtClean="0"/>
                        <a:t>Sequence of Activities</a:t>
                      </a:r>
                      <a:endParaRPr lang="en-US" dirty="0"/>
                    </a:p>
                  </a:txBody>
                  <a:tcPr/>
                </a:tc>
              </a:tr>
              <a:tr h="370840">
                <a:tc>
                  <a:txBody>
                    <a:bodyPr/>
                    <a:lstStyle/>
                    <a:p>
                      <a:r>
                        <a:rPr lang="en-US" dirty="0" smtClean="0"/>
                        <a:t>Suspend</a:t>
                      </a:r>
                      <a:endParaRPr lang="en-US" dirty="0"/>
                    </a:p>
                  </a:txBody>
                  <a:tcPr/>
                </a:tc>
                <a:tc>
                  <a:txBody>
                    <a:bodyPr/>
                    <a:lstStyle/>
                    <a:p>
                      <a:r>
                        <a:rPr lang="en-US" dirty="0" smtClean="0"/>
                        <a:t>Suspends</a:t>
                      </a:r>
                      <a:r>
                        <a:rPr lang="en-US" baseline="0" dirty="0" smtClean="0"/>
                        <a:t> execution until external intervention</a:t>
                      </a:r>
                      <a:endParaRPr lang="en-US" dirty="0"/>
                    </a:p>
                  </a:txBody>
                  <a:tcPr/>
                </a:tc>
              </a:tr>
              <a:tr h="370840">
                <a:tc>
                  <a:txBody>
                    <a:bodyPr/>
                    <a:lstStyle/>
                    <a:p>
                      <a:r>
                        <a:rPr lang="en-US" dirty="0" smtClean="0"/>
                        <a:t>Terminate</a:t>
                      </a:r>
                      <a:endParaRPr lang="en-US" dirty="0"/>
                    </a:p>
                  </a:txBody>
                  <a:tcPr/>
                </a:tc>
                <a:tc>
                  <a:txBody>
                    <a:bodyPr/>
                    <a:lstStyle/>
                    <a:p>
                      <a:r>
                        <a:rPr lang="en-US" dirty="0" smtClean="0"/>
                        <a:t>Terminates the workflow</a:t>
                      </a:r>
                      <a:endParaRPr lang="en-US" dirty="0"/>
                    </a:p>
                  </a:txBody>
                  <a:tcPr/>
                </a:tc>
              </a:tr>
              <a:tr h="370840">
                <a:tc>
                  <a:txBody>
                    <a:bodyPr/>
                    <a:lstStyle/>
                    <a:p>
                      <a:r>
                        <a:rPr lang="en-US" dirty="0" smtClean="0"/>
                        <a:t>While</a:t>
                      </a:r>
                      <a:endParaRPr lang="en-US" dirty="0"/>
                    </a:p>
                  </a:txBody>
                  <a:tcPr/>
                </a:tc>
                <a:tc>
                  <a:txBody>
                    <a:bodyPr/>
                    <a:lstStyle/>
                    <a:p>
                      <a:r>
                        <a:rPr lang="en-US" dirty="0" smtClean="0"/>
                        <a:t>Executes a conditional</a:t>
                      </a:r>
                      <a:r>
                        <a:rPr lang="en-US" baseline="0" dirty="0" smtClean="0"/>
                        <a:t> loop</a:t>
                      </a:r>
                      <a:endParaRPr lang="en-US" dirty="0"/>
                    </a:p>
                  </a:txBody>
                  <a:tcPr/>
                </a:tc>
              </a:tr>
            </a:tbl>
          </a:graphicData>
        </a:graphic>
      </p:graphicFrame>
      <p:graphicFrame>
        <p:nvGraphicFramePr>
          <p:cNvPr id="42" name="Table 41"/>
          <p:cNvGraphicFramePr>
            <a:graphicFrameLocks noGrp="1"/>
          </p:cNvGraphicFramePr>
          <p:nvPr/>
        </p:nvGraphicFramePr>
        <p:xfrm>
          <a:off x="914400" y="3870960"/>
          <a:ext cx="7239000" cy="2595880"/>
        </p:xfrm>
        <a:graphic>
          <a:graphicData uri="http://schemas.openxmlformats.org/drawingml/2006/table">
            <a:tbl>
              <a:tblPr firstRow="1" bandRow="1">
                <a:tableStyleId>{21E4AEA4-8DFA-4A89-87EB-49C32662AFE0}</a:tableStyleId>
              </a:tblPr>
              <a:tblGrid>
                <a:gridCol w="2609407"/>
                <a:gridCol w="4629593"/>
              </a:tblGrid>
              <a:tr h="370840">
                <a:tc>
                  <a:txBody>
                    <a:bodyPr/>
                    <a:lstStyle/>
                    <a:p>
                      <a:r>
                        <a:rPr lang="en-US" dirty="0" smtClean="0"/>
                        <a:t>.NET</a:t>
                      </a:r>
                      <a:r>
                        <a:rPr lang="en-US" baseline="0" dirty="0" smtClean="0"/>
                        <a:t> Workflow Activity</a:t>
                      </a:r>
                      <a:endParaRPr lang="en-US" dirty="0"/>
                    </a:p>
                  </a:txBody>
                  <a:tcPr/>
                </a:tc>
                <a:tc>
                  <a:txBody>
                    <a:bodyPr/>
                    <a:lstStyle/>
                    <a:p>
                      <a:r>
                        <a:rPr lang="en-US" dirty="0" smtClean="0"/>
                        <a:t>Description</a:t>
                      </a:r>
                      <a:endParaRPr lang="en-US" dirty="0"/>
                    </a:p>
                  </a:txBody>
                  <a:tcPr/>
                </a:tc>
              </a:tr>
              <a:tr h="370840">
                <a:tc>
                  <a:txBody>
                    <a:bodyPr/>
                    <a:lstStyle/>
                    <a:p>
                      <a:r>
                        <a:rPr lang="en-US" dirty="0" smtClean="0"/>
                        <a:t>Delay</a:t>
                      </a:r>
                      <a:endParaRPr lang="en-US" dirty="0"/>
                    </a:p>
                  </a:txBody>
                  <a:tcPr/>
                </a:tc>
                <a:tc>
                  <a:txBody>
                    <a:bodyPr/>
                    <a:lstStyle/>
                    <a:p>
                      <a:r>
                        <a:rPr lang="en-US" dirty="0" smtClean="0"/>
                        <a:t>Delays execution</a:t>
                      </a:r>
                      <a:r>
                        <a:rPr lang="en-US" baseline="0" dirty="0" smtClean="0"/>
                        <a:t> for a period of time</a:t>
                      </a:r>
                      <a:endParaRPr lang="en-US" dirty="0"/>
                    </a:p>
                  </a:txBody>
                  <a:tcPr/>
                </a:tc>
              </a:tr>
              <a:tr h="370840">
                <a:tc>
                  <a:txBody>
                    <a:bodyPr/>
                    <a:lstStyle/>
                    <a:p>
                      <a:r>
                        <a:rPr lang="en-US" dirty="0" err="1" smtClean="0"/>
                        <a:t>HttpSend</a:t>
                      </a:r>
                      <a:endParaRPr lang="en-US" dirty="0"/>
                    </a:p>
                  </a:txBody>
                  <a:tcPr/>
                </a:tc>
                <a:tc>
                  <a:txBody>
                    <a:bodyPr/>
                    <a:lstStyle/>
                    <a:p>
                      <a:r>
                        <a:rPr lang="en-US" dirty="0" smtClean="0"/>
                        <a:t>Sends an outbound HTTP</a:t>
                      </a:r>
                      <a:r>
                        <a:rPr lang="en-US" baseline="0" dirty="0" smtClean="0"/>
                        <a:t> request</a:t>
                      </a:r>
                      <a:endParaRPr lang="en-US" dirty="0"/>
                    </a:p>
                  </a:txBody>
                  <a:tcPr/>
                </a:tc>
              </a:tr>
              <a:tr h="370840">
                <a:tc>
                  <a:txBody>
                    <a:bodyPr/>
                    <a:lstStyle/>
                    <a:p>
                      <a:r>
                        <a:rPr lang="en-US" dirty="0" err="1" smtClean="0"/>
                        <a:t>HttpReceive</a:t>
                      </a:r>
                      <a:endParaRPr lang="en-US" dirty="0"/>
                    </a:p>
                  </a:txBody>
                  <a:tcPr/>
                </a:tc>
                <a:tc>
                  <a:txBody>
                    <a:bodyPr/>
                    <a:lstStyle/>
                    <a:p>
                      <a:r>
                        <a:rPr lang="en-US" dirty="0" smtClean="0"/>
                        <a:t>Waits</a:t>
                      </a:r>
                      <a:r>
                        <a:rPr lang="en-US" baseline="0" dirty="0" smtClean="0"/>
                        <a:t> for an inbound HTTP request</a:t>
                      </a:r>
                      <a:endParaRPr lang="en-US" dirty="0"/>
                    </a:p>
                  </a:txBody>
                  <a:tcPr/>
                </a:tc>
              </a:tr>
              <a:tr h="370840">
                <a:tc>
                  <a:txBody>
                    <a:bodyPr/>
                    <a:lstStyle/>
                    <a:p>
                      <a:r>
                        <a:rPr lang="en-US" dirty="0" err="1" smtClean="0"/>
                        <a:t>ServiceBusSend</a:t>
                      </a:r>
                      <a:endParaRPr lang="en-US" dirty="0"/>
                    </a:p>
                  </a:txBody>
                  <a:tcPr/>
                </a:tc>
                <a:tc>
                  <a:txBody>
                    <a:bodyPr/>
                    <a:lstStyle/>
                    <a:p>
                      <a:r>
                        <a:rPr lang="en-US" dirty="0" smtClean="0"/>
                        <a:t>Sends a message via the Service Bus</a:t>
                      </a:r>
                      <a:endParaRPr lang="en-US" dirty="0"/>
                    </a:p>
                  </a:txBody>
                  <a:tcPr/>
                </a:tc>
              </a:tr>
              <a:tr h="370840">
                <a:tc>
                  <a:txBody>
                    <a:bodyPr/>
                    <a:lstStyle/>
                    <a:p>
                      <a:r>
                        <a:rPr lang="en-US" dirty="0" err="1" smtClean="0"/>
                        <a:t>XPathRead</a:t>
                      </a:r>
                      <a:endParaRPr lang="en-US" dirty="0"/>
                    </a:p>
                  </a:txBody>
                  <a:tcPr/>
                </a:tc>
                <a:tc>
                  <a:txBody>
                    <a:bodyPr/>
                    <a:lstStyle/>
                    <a:p>
                      <a:r>
                        <a:rPr lang="en-US" dirty="0" smtClean="0"/>
                        <a:t>Extracts a value from a message</a:t>
                      </a:r>
                      <a:r>
                        <a:rPr lang="en-US" baseline="0" dirty="0" smtClean="0"/>
                        <a:t> using </a:t>
                      </a:r>
                      <a:r>
                        <a:rPr lang="en-US" baseline="0" dirty="0" err="1" smtClean="0"/>
                        <a:t>XPath</a:t>
                      </a:r>
                      <a:endParaRPr lang="en-US" dirty="0"/>
                    </a:p>
                  </a:txBody>
                  <a:tcPr/>
                </a:tc>
              </a:tr>
              <a:tr h="370840">
                <a:tc>
                  <a:txBody>
                    <a:bodyPr/>
                    <a:lstStyle/>
                    <a:p>
                      <a:r>
                        <a:rPr lang="en-US" dirty="0" err="1" smtClean="0"/>
                        <a:t>XPathUpdate</a:t>
                      </a:r>
                      <a:endParaRPr lang="en-US" dirty="0"/>
                    </a:p>
                  </a:txBody>
                  <a:tcPr/>
                </a:tc>
                <a:tc>
                  <a:txBody>
                    <a:bodyPr/>
                    <a:lstStyle/>
                    <a:p>
                      <a:r>
                        <a:rPr lang="en-US" dirty="0" smtClean="0"/>
                        <a:t>Updates a value in a message using </a:t>
                      </a:r>
                      <a:r>
                        <a:rPr lang="en-US" dirty="0" err="1" smtClean="0"/>
                        <a:t>XPath</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lnSpcReduction="10000"/>
          </a:bodyPr>
          <a:lstStyle/>
          <a:p>
            <a:pPr marL="514350" indent="-514350"/>
            <a:r>
              <a:rPr lang="en-US" dirty="0" smtClean="0"/>
              <a:t>Execute Workflows with high availability</a:t>
            </a:r>
          </a:p>
          <a:p>
            <a:pPr marL="514350" indent="-514350"/>
            <a:r>
              <a:rPr lang="en-US" dirty="0" smtClean="0"/>
              <a:t>Design Workflows using existing tools</a:t>
            </a:r>
          </a:p>
          <a:p>
            <a:pPr marL="514350" indent="-514350"/>
            <a:r>
              <a:rPr lang="en-US" dirty="0" smtClean="0"/>
              <a:t>Easily deploy and manage Workflows</a:t>
            </a:r>
          </a:p>
          <a:p>
            <a:pPr marL="514350" indent="-514350"/>
            <a:r>
              <a:rPr lang="en-US" dirty="0" smtClean="0"/>
              <a:t>Portal for easy access</a:t>
            </a:r>
          </a:p>
          <a:p>
            <a:pPr marL="514350" indent="-514350"/>
            <a:r>
              <a:rPr lang="en-US" dirty="0" smtClean="0"/>
              <a:t>Management APIs for rich automation</a:t>
            </a:r>
          </a:p>
          <a:p>
            <a:endParaRPr lang="en-US" dirty="0"/>
          </a:p>
        </p:txBody>
      </p:sp>
      <p:sp>
        <p:nvSpPr>
          <p:cNvPr id="2" name="Title 1"/>
          <p:cNvSpPr>
            <a:spLocks noGrp="1"/>
          </p:cNvSpPr>
          <p:nvPr>
            <p:ph type="title"/>
          </p:nvPr>
        </p:nvSpPr>
        <p:spPr/>
        <p:txBody>
          <a:bodyPr/>
          <a:lstStyle/>
          <a:p>
            <a:r>
              <a:rPr lang="en-US" dirty="0" smtClean="0"/>
              <a:t>Workflow Service Summary</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152400"/>
            <a:ext cx="8375946" cy="553998"/>
          </a:xfrm>
        </p:spPr>
        <p:txBody>
          <a:bodyPr/>
          <a:lstStyle/>
          <a:p>
            <a:r>
              <a:rPr smtClean="0"/>
              <a:t>.NET Service Bus</a:t>
            </a:r>
            <a:endParaRPr lang="en-US" dirty="0"/>
          </a:p>
        </p:txBody>
      </p:sp>
      <p:sp>
        <p:nvSpPr>
          <p:cNvPr id="6" name="Rounded Rectangle 5"/>
          <p:cNvSpPr/>
          <p:nvPr/>
        </p:nvSpPr>
        <p:spPr bwMode="auto">
          <a:xfrm>
            <a:off x="304800" y="1340144"/>
            <a:ext cx="8468651" cy="488656"/>
          </a:xfrm>
          <a:prstGeom prst="roundRect">
            <a:avLst>
              <a:gd name="adj" fmla="val 3380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 Service Orchestration</a:t>
            </a:r>
          </a:p>
        </p:txBody>
      </p:sp>
      <p:sp>
        <p:nvSpPr>
          <p:cNvPr id="4" name="Rounded Rectangle 3"/>
          <p:cNvSpPr/>
          <p:nvPr/>
        </p:nvSpPr>
        <p:spPr bwMode="auto">
          <a:xfrm>
            <a:off x="2396266" y="2615868"/>
            <a:ext cx="6214333" cy="433684"/>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Service Registry</a:t>
            </a:r>
          </a:p>
        </p:txBody>
      </p:sp>
      <p:sp>
        <p:nvSpPr>
          <p:cNvPr id="5" name="Rounded Rectangle 4"/>
          <p:cNvSpPr/>
          <p:nvPr/>
        </p:nvSpPr>
        <p:spPr bwMode="auto">
          <a:xfrm>
            <a:off x="2396267" y="2214029"/>
            <a:ext cx="6223314" cy="384935"/>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rgbClr val="FFFFFF"/>
                </a:solidFill>
                <a:effectLst>
                  <a:outerShdw blurRad="38100" dist="38100" dir="2700000" algn="tl">
                    <a:srgbClr val="000000">
                      <a:alpha val="43137"/>
                    </a:srgbClr>
                  </a:outerShdw>
                </a:effectLst>
                <a:latin typeface="Calibri" pitchFamily="34" charset="0"/>
              </a:rPr>
              <a:t>Naming</a:t>
            </a:r>
          </a:p>
        </p:txBody>
      </p:sp>
      <p:sp>
        <p:nvSpPr>
          <p:cNvPr id="7" name="Rounded Rectangle 6"/>
          <p:cNvSpPr/>
          <p:nvPr/>
        </p:nvSpPr>
        <p:spPr bwMode="auto">
          <a:xfrm>
            <a:off x="381000" y="2202212"/>
            <a:ext cx="1905000" cy="1290544"/>
          </a:xfrm>
          <a:prstGeom prst="roundRect">
            <a:avLst>
              <a:gd name="adj" fmla="val 5982"/>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Federated Identity and Access Control</a:t>
            </a:r>
          </a:p>
        </p:txBody>
      </p:sp>
      <p:sp>
        <p:nvSpPr>
          <p:cNvPr id="8" name="Rounded Rectangle 7"/>
          <p:cNvSpPr/>
          <p:nvPr/>
        </p:nvSpPr>
        <p:spPr bwMode="auto">
          <a:xfrm>
            <a:off x="2396267" y="3064983"/>
            <a:ext cx="6205355" cy="451412"/>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rgbClr val="FFFFFF"/>
                </a:solidFill>
                <a:effectLst>
                  <a:outerShdw blurRad="38100" dist="38100" dir="2700000" algn="tl">
                    <a:srgbClr val="000000">
                      <a:alpha val="43137"/>
                    </a:srgbClr>
                  </a:outerShdw>
                </a:effectLst>
                <a:latin typeface="Calibri" pitchFamily="34" charset="0"/>
              </a:rPr>
              <a:t>Messaging Fabric</a:t>
            </a:r>
          </a:p>
        </p:txBody>
      </p:sp>
      <p:sp>
        <p:nvSpPr>
          <p:cNvPr id="9" name="Rounded Rectangle 8"/>
          <p:cNvSpPr/>
          <p:nvPr/>
        </p:nvSpPr>
        <p:spPr bwMode="auto">
          <a:xfrm>
            <a:off x="278674" y="2133600"/>
            <a:ext cx="8464732" cy="1447800"/>
          </a:xfrm>
          <a:prstGeom prst="roundRect">
            <a:avLst>
              <a:gd name="adj" fmla="val 8772"/>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9" name="Straight Arrow Connector 48"/>
          <p:cNvCxnSpPr/>
          <p:nvPr/>
        </p:nvCxnSpPr>
        <p:spPr>
          <a:xfrm rot="5400000" flipH="1" flipV="1">
            <a:off x="2095500" y="1866900"/>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rot="5400000" flipH="1" flipV="1">
            <a:off x="2705894" y="1866106"/>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1" name="Straight Arrow Connector 50"/>
          <p:cNvCxnSpPr/>
          <p:nvPr/>
        </p:nvCxnSpPr>
        <p:spPr>
          <a:xfrm rot="5400000" flipH="1" flipV="1">
            <a:off x="5752306" y="1865312"/>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a:xfrm rot="5400000" flipH="1" flipV="1">
            <a:off x="6592094" y="1864518"/>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smtClean="0"/>
              <a:t>Key developer challenges</a:t>
            </a:r>
          </a:p>
          <a:p>
            <a:pPr lvl="1"/>
            <a:r>
              <a:rPr lang="en-US" dirty="0" smtClean="0"/>
              <a:t>Want to make it easy and secure for partners to use your application</a:t>
            </a:r>
          </a:p>
          <a:p>
            <a:pPr lvl="1"/>
            <a:r>
              <a:rPr lang="en-US" dirty="0" smtClean="0"/>
              <a:t>Don’t always know the characteristics or scale of the integration</a:t>
            </a:r>
          </a:p>
          <a:p>
            <a:pPr lvl="1"/>
            <a:r>
              <a:rPr lang="en-US" dirty="0" smtClean="0"/>
              <a:t>Partners / customers / users have devices and services running behind firewalls</a:t>
            </a:r>
          </a:p>
          <a:p>
            <a:r>
              <a:rPr lang="en-US" dirty="0" smtClean="0"/>
              <a:t>Approach </a:t>
            </a:r>
          </a:p>
          <a:p>
            <a:pPr lvl="1"/>
            <a:r>
              <a:rPr lang="en-US" dirty="0" smtClean="0"/>
              <a:t>Provide a high-scale, high-available “Service Bus” that supports open Internet protocols</a:t>
            </a:r>
            <a:endParaRPr lang="en-US" dirty="0"/>
          </a:p>
        </p:txBody>
      </p:sp>
      <p:sp>
        <p:nvSpPr>
          <p:cNvPr id="2" name="Title 1"/>
          <p:cNvSpPr>
            <a:spLocks noGrp="1"/>
          </p:cNvSpPr>
          <p:nvPr>
            <p:ph type="title"/>
          </p:nvPr>
        </p:nvSpPr>
        <p:spPr/>
        <p:txBody>
          <a:bodyPr/>
          <a:lstStyle/>
          <a:p>
            <a:r>
              <a:rPr lang="en-US" smtClean="0"/>
              <a:t>Service Bus</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0044" y="1411553"/>
            <a:ext cx="7672003" cy="3406445"/>
          </a:xfrm>
        </p:spPr>
        <p:txBody>
          <a:bodyPr/>
          <a:lstStyle/>
          <a:p>
            <a:r>
              <a:rPr lang="en-US" dirty="0" smtClean="0"/>
              <a:t>IPv4 Address Shortage</a:t>
            </a:r>
          </a:p>
          <a:p>
            <a:pPr lvl="1"/>
            <a:r>
              <a:rPr lang="en-US" dirty="0" smtClean="0"/>
              <a:t>Dynamic IP address allocation</a:t>
            </a:r>
          </a:p>
          <a:p>
            <a:pPr lvl="1"/>
            <a:r>
              <a:rPr lang="en-US" dirty="0" smtClean="0"/>
              <a:t>Network Address Translation (NAT)</a:t>
            </a:r>
          </a:p>
          <a:p>
            <a:r>
              <a:rPr lang="en-US" dirty="0" smtClean="0"/>
              <a:t>Internet is </a:t>
            </a:r>
            <a:r>
              <a:rPr lang="en-US" i="1" dirty="0" smtClean="0"/>
              <a:t>pwn3d</a:t>
            </a:r>
            <a:r>
              <a:rPr lang="en-US" dirty="0" smtClean="0"/>
              <a:t> by the bad guys</a:t>
            </a:r>
          </a:p>
          <a:p>
            <a:pPr lvl="1"/>
            <a:r>
              <a:rPr lang="en-US" dirty="0" smtClean="0"/>
              <a:t>Firewalls layered over firewalls over firewalls</a:t>
            </a:r>
          </a:p>
          <a:p>
            <a:pPr>
              <a:buNone/>
            </a:pPr>
            <a:endParaRPr lang="en-US" dirty="0" smtClean="0"/>
          </a:p>
          <a:p>
            <a:endParaRPr lang="en-US" dirty="0"/>
          </a:p>
        </p:txBody>
      </p:sp>
      <p:sp>
        <p:nvSpPr>
          <p:cNvPr id="3" name="Title 2"/>
          <p:cNvSpPr>
            <a:spLocks noGrp="1"/>
          </p:cNvSpPr>
          <p:nvPr>
            <p:ph type="title"/>
          </p:nvPr>
        </p:nvSpPr>
        <p:spPr>
          <a:xfrm>
            <a:off x="387054" y="152400"/>
            <a:ext cx="8375946" cy="553998"/>
          </a:xfrm>
        </p:spPr>
        <p:txBody>
          <a:bodyPr/>
          <a:lstStyle/>
          <a:p>
            <a:r>
              <a:rPr smtClean="0"/>
              <a:t>Connectivity Challenges</a:t>
            </a:r>
            <a:endParaRPr lang="en-US" dirty="0"/>
          </a:p>
        </p:txBody>
      </p:sp>
      <p:sp>
        <p:nvSpPr>
          <p:cNvPr id="4" name="AutoShape 77"/>
          <p:cNvSpPr>
            <a:spLocks noChangeArrowheads="1"/>
          </p:cNvSpPr>
          <p:nvPr/>
        </p:nvSpPr>
        <p:spPr bwMode="auto">
          <a:xfrm>
            <a:off x="990600" y="5248218"/>
            <a:ext cx="1484698" cy="847782"/>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Sender</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5" name="AutoShape 77"/>
          <p:cNvSpPr>
            <a:spLocks noChangeArrowheads="1"/>
          </p:cNvSpPr>
          <p:nvPr/>
        </p:nvSpPr>
        <p:spPr bwMode="auto">
          <a:xfrm>
            <a:off x="6973502" y="5248218"/>
            <a:ext cx="1484698" cy="847782"/>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Receiver</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6" name="Right Bracket 5"/>
          <p:cNvSpPr/>
          <p:nvPr/>
        </p:nvSpPr>
        <p:spPr>
          <a:xfrm rot="10800000">
            <a:off x="6705601" y="5029200"/>
            <a:ext cx="264608" cy="1173144"/>
          </a:xfrm>
          <a:prstGeom prst="rightBracket">
            <a:avLst>
              <a:gd name="adj" fmla="val 49892"/>
            </a:avLst>
          </a:prstGeom>
          <a:ln cap="rnd" cmpd="sng">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hape 9"/>
          <p:cNvCxnSpPr>
            <a:stCxn id="4" idx="3"/>
            <a:endCxn id="18" idx="1"/>
          </p:cNvCxnSpPr>
          <p:nvPr/>
        </p:nvCxnSpPr>
        <p:spPr>
          <a:xfrm flipV="1">
            <a:off x="2475298" y="5648236"/>
            <a:ext cx="2249102" cy="23873"/>
          </a:xfrm>
          <a:prstGeom prst="straightConnector1">
            <a:avLst/>
          </a:prstGeom>
          <a:ln w="57150">
            <a:solidFill>
              <a:srgbClr val="9C42E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24400" y="5048071"/>
            <a:ext cx="612668" cy="1200329"/>
          </a:xfrm>
          <a:prstGeom prst="rect">
            <a:avLst/>
          </a:prstGeom>
          <a:noFill/>
        </p:spPr>
        <p:txBody>
          <a:bodyPr wrap="none" rtlCol="0">
            <a:spAutoFit/>
          </a:bodyPr>
          <a:lstStyle/>
          <a:p>
            <a:r>
              <a:rPr lang="en-US" sz="7200" dirty="0" smtClean="0">
                <a:solidFill>
                  <a:schemeClr val="tx2">
                    <a:lumMod val="60000"/>
                    <a:lumOff val="40000"/>
                  </a:schemeClr>
                </a:solidFill>
              </a:rPr>
              <a:t>?</a:t>
            </a:r>
            <a:endParaRPr lang="en-US" sz="7200" dirty="0">
              <a:solidFill>
                <a:schemeClr val="tx2">
                  <a:lumMod val="60000"/>
                  <a:lumOff val="40000"/>
                </a:schemeClr>
              </a:solidFill>
            </a:endParaRPr>
          </a:p>
        </p:txBody>
      </p:sp>
      <p:sp>
        <p:nvSpPr>
          <p:cNvPr id="21" name="Right Bracket 20"/>
          <p:cNvSpPr/>
          <p:nvPr/>
        </p:nvSpPr>
        <p:spPr>
          <a:xfrm rot="10800000">
            <a:off x="6248401" y="4724400"/>
            <a:ext cx="264608" cy="1477944"/>
          </a:xfrm>
          <a:prstGeom prst="rightBracket">
            <a:avLst>
              <a:gd name="adj" fmla="val 49892"/>
            </a:avLst>
          </a:prstGeom>
          <a:ln cap="rnd" cmpd="sng">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ight Bracket 21"/>
          <p:cNvSpPr/>
          <p:nvPr/>
        </p:nvSpPr>
        <p:spPr>
          <a:xfrm rot="10800000">
            <a:off x="5791201" y="4419600"/>
            <a:ext cx="264608" cy="1782744"/>
          </a:xfrm>
          <a:prstGeom prst="rightBracket">
            <a:avLst>
              <a:gd name="adj" fmla="val 49892"/>
            </a:avLst>
          </a:prstGeom>
          <a:ln cap="rnd" cmpd="sng">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7010400" y="4858324"/>
            <a:ext cx="1784143" cy="369332"/>
          </a:xfrm>
          <a:prstGeom prst="rect">
            <a:avLst/>
          </a:prstGeom>
          <a:noFill/>
        </p:spPr>
        <p:txBody>
          <a:bodyPr wrap="none" rtlCol="0">
            <a:spAutoFit/>
          </a:bodyPr>
          <a:lstStyle/>
          <a:p>
            <a:r>
              <a:rPr lang="en-US" dirty="0" smtClean="0">
                <a:solidFill>
                  <a:schemeClr val="accent1">
                    <a:lumMod val="60000"/>
                    <a:lumOff val="40000"/>
                  </a:schemeClr>
                </a:solidFill>
              </a:rPr>
              <a:t>Machine Firewall</a:t>
            </a:r>
            <a:endParaRPr lang="en-US" dirty="0">
              <a:solidFill>
                <a:schemeClr val="accent1">
                  <a:lumMod val="60000"/>
                  <a:lumOff val="40000"/>
                </a:schemeClr>
              </a:solidFill>
            </a:endParaRPr>
          </a:p>
        </p:txBody>
      </p:sp>
      <p:sp>
        <p:nvSpPr>
          <p:cNvPr id="26" name="TextBox 25"/>
          <p:cNvSpPr txBox="1"/>
          <p:nvPr/>
        </p:nvSpPr>
        <p:spPr>
          <a:xfrm>
            <a:off x="6553200" y="4535992"/>
            <a:ext cx="1775999" cy="369332"/>
          </a:xfrm>
          <a:prstGeom prst="rect">
            <a:avLst/>
          </a:prstGeom>
          <a:noFill/>
        </p:spPr>
        <p:txBody>
          <a:bodyPr wrap="none" rtlCol="0">
            <a:spAutoFit/>
          </a:bodyPr>
          <a:lstStyle/>
          <a:p>
            <a:r>
              <a:rPr lang="en-US" dirty="0" smtClean="0">
                <a:solidFill>
                  <a:schemeClr val="accent1">
                    <a:lumMod val="60000"/>
                    <a:lumOff val="40000"/>
                  </a:schemeClr>
                </a:solidFill>
              </a:rPr>
              <a:t>Network Firewall</a:t>
            </a:r>
            <a:endParaRPr lang="en-US" dirty="0">
              <a:solidFill>
                <a:schemeClr val="accent1">
                  <a:lumMod val="60000"/>
                  <a:lumOff val="40000"/>
                </a:schemeClr>
              </a:solidFill>
            </a:endParaRPr>
          </a:p>
        </p:txBody>
      </p:sp>
      <p:sp>
        <p:nvSpPr>
          <p:cNvPr id="27" name="TextBox 26"/>
          <p:cNvSpPr txBox="1"/>
          <p:nvPr/>
        </p:nvSpPr>
        <p:spPr>
          <a:xfrm>
            <a:off x="6096000" y="4191000"/>
            <a:ext cx="2879058" cy="369332"/>
          </a:xfrm>
          <a:prstGeom prst="rect">
            <a:avLst/>
          </a:prstGeom>
          <a:noFill/>
        </p:spPr>
        <p:txBody>
          <a:bodyPr wrap="none" rtlCol="0">
            <a:spAutoFit/>
          </a:bodyPr>
          <a:lstStyle/>
          <a:p>
            <a:r>
              <a:rPr lang="en-US" dirty="0" smtClean="0">
                <a:solidFill>
                  <a:schemeClr val="accent1">
                    <a:lumMod val="60000"/>
                    <a:lumOff val="40000"/>
                  </a:schemeClr>
                </a:solidFill>
              </a:rPr>
              <a:t>Network Address Translation</a:t>
            </a:r>
            <a:endParaRPr lang="en-US" dirty="0">
              <a:solidFill>
                <a:schemeClr val="accent1">
                  <a:lumMod val="60000"/>
                  <a:lumOff val="40000"/>
                </a:schemeClr>
              </a:solidFill>
            </a:endParaRPr>
          </a:p>
        </p:txBody>
      </p:sp>
      <p:sp>
        <p:nvSpPr>
          <p:cNvPr id="28" name="TextBox 27"/>
          <p:cNvSpPr txBox="1"/>
          <p:nvPr/>
        </p:nvSpPr>
        <p:spPr>
          <a:xfrm>
            <a:off x="4419600" y="4800600"/>
            <a:ext cx="1228221" cy="369332"/>
          </a:xfrm>
          <a:prstGeom prst="rect">
            <a:avLst/>
          </a:prstGeom>
          <a:noFill/>
        </p:spPr>
        <p:txBody>
          <a:bodyPr wrap="none" rtlCol="0">
            <a:spAutoFit/>
          </a:bodyPr>
          <a:lstStyle/>
          <a:p>
            <a:r>
              <a:rPr lang="en-US" dirty="0" smtClean="0">
                <a:solidFill>
                  <a:schemeClr val="tx2">
                    <a:lumMod val="75000"/>
                  </a:schemeClr>
                </a:solidFill>
              </a:rPr>
              <a:t>Dynamic IP</a:t>
            </a:r>
            <a:endParaRPr lang="en-US" dirty="0">
              <a:solidFill>
                <a:schemeClr val="tx2">
                  <a:lumMod val="75000"/>
                </a:schemeClr>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152400"/>
            <a:ext cx="8375946" cy="553998"/>
          </a:xfrm>
        </p:spPr>
        <p:txBody>
          <a:bodyPr/>
          <a:lstStyle/>
          <a:p>
            <a:r>
              <a:rPr smtClean="0"/>
              <a:t>Service Bus Naming</a:t>
            </a:r>
            <a:endParaRPr lang="en-US" dirty="0"/>
          </a:p>
        </p:txBody>
      </p:sp>
      <p:sp>
        <p:nvSpPr>
          <p:cNvPr id="4" name="Content Placeholder 2"/>
          <p:cNvSpPr txBox="1">
            <a:spLocks/>
          </p:cNvSpPr>
          <p:nvPr/>
        </p:nvSpPr>
        <p:spPr>
          <a:xfrm>
            <a:off x="457200" y="1600201"/>
            <a:ext cx="8229600" cy="1219200"/>
          </a:xfrm>
          <a:prstGeom prst="rect">
            <a:avLst/>
          </a:prstGeom>
        </p:spPr>
        <p:txBody>
          <a:bodyPr/>
          <a:lstStyle/>
          <a:p>
            <a:pPr marR="0" lvl="0" algn="ctr" defTabSz="914363" rtl="0" eaLnBrk="1" fontAlgn="auto" latinLnBrk="0" hangingPunct="1">
              <a:lnSpc>
                <a:spcPct val="78000"/>
              </a:lnSpc>
              <a:spcBef>
                <a:spcPct val="20000"/>
              </a:spcBef>
              <a:spcAft>
                <a:spcPts val="800"/>
              </a:spcAft>
              <a:buClr>
                <a:schemeClr val="tx1"/>
              </a:buClr>
              <a:buSzPct val="80000"/>
              <a:tabLst/>
              <a:defRPr/>
            </a:pPr>
            <a:r>
              <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Federated, hierarchical, DNS-integrated, transport-neutral naming system</a:t>
            </a:r>
            <a:endParaRPr kumimoji="0" lang="en-US" sz="3200" b="0" i="0" u="none" strike="noStrike" kern="1200" cap="none" spc="0" normalizeH="0" baseline="0" noProof="0" dirty="0">
              <a:ln>
                <a:noFill/>
              </a:ln>
              <a:gradFill>
                <a:gsLst>
                  <a:gs pos="0">
                    <a:schemeClr val="tx1"/>
                  </a:gs>
                  <a:gs pos="86000">
                    <a:schemeClr val="tx1"/>
                  </a:gs>
                </a:gsLst>
                <a:lin ang="5400000" scaled="0"/>
              </a:gradFill>
              <a:effectLst/>
              <a:uLnTx/>
              <a:uFillTx/>
              <a:latin typeface="+mn-lt"/>
              <a:ea typeface="+mn-ea"/>
              <a:cs typeface="+mn-cs"/>
            </a:endParaRPr>
          </a:p>
        </p:txBody>
      </p:sp>
      <p:sp>
        <p:nvSpPr>
          <p:cNvPr id="5" name="Oval 4"/>
          <p:cNvSpPr/>
          <p:nvPr/>
        </p:nvSpPr>
        <p:spPr>
          <a:xfrm>
            <a:off x="1676400" y="42291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smtClean="0"/>
              <a:t>Root</a:t>
            </a:r>
            <a:endParaRPr lang="en-US" sz="1100" b="1" dirty="0"/>
          </a:p>
        </p:txBody>
      </p:sp>
      <p:sp>
        <p:nvSpPr>
          <p:cNvPr id="6" name="Oval 5"/>
          <p:cNvSpPr/>
          <p:nvPr/>
        </p:nvSpPr>
        <p:spPr>
          <a:xfrm>
            <a:off x="2895600" y="2971800"/>
            <a:ext cx="762000" cy="76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100" b="1" dirty="0" smtClean="0"/>
              <a:t>Solution</a:t>
            </a:r>
            <a:endParaRPr lang="en-US" sz="1100" b="1" dirty="0"/>
          </a:p>
        </p:txBody>
      </p:sp>
      <p:sp>
        <p:nvSpPr>
          <p:cNvPr id="7" name="Oval 6"/>
          <p:cNvSpPr/>
          <p:nvPr/>
        </p:nvSpPr>
        <p:spPr>
          <a:xfrm>
            <a:off x="2895600" y="4191000"/>
            <a:ext cx="762000" cy="76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100" b="1" dirty="0" smtClean="0"/>
              <a:t>Solution</a:t>
            </a:r>
            <a:endParaRPr lang="en-US" sz="1100" b="1" dirty="0"/>
          </a:p>
        </p:txBody>
      </p:sp>
      <p:sp>
        <p:nvSpPr>
          <p:cNvPr id="8" name="Oval 7"/>
          <p:cNvSpPr/>
          <p:nvPr/>
        </p:nvSpPr>
        <p:spPr>
          <a:xfrm>
            <a:off x="2895600" y="5410200"/>
            <a:ext cx="762000" cy="76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100" b="1" dirty="0" smtClean="0"/>
              <a:t>Solution</a:t>
            </a:r>
            <a:endParaRPr lang="en-US" sz="1100" b="1" dirty="0"/>
          </a:p>
        </p:txBody>
      </p:sp>
      <p:sp>
        <p:nvSpPr>
          <p:cNvPr id="9" name="Oval 8"/>
          <p:cNvSpPr/>
          <p:nvPr/>
        </p:nvSpPr>
        <p:spPr>
          <a:xfrm>
            <a:off x="4343400" y="4191000"/>
            <a:ext cx="762000" cy="76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100" b="1" dirty="0" err="1" smtClean="0"/>
              <a:t>NameB</a:t>
            </a:r>
            <a:endParaRPr lang="en-US" sz="1100" b="1" dirty="0"/>
          </a:p>
        </p:txBody>
      </p:sp>
      <p:sp>
        <p:nvSpPr>
          <p:cNvPr id="10" name="Oval 9"/>
          <p:cNvSpPr/>
          <p:nvPr/>
        </p:nvSpPr>
        <p:spPr>
          <a:xfrm>
            <a:off x="4343400" y="5410200"/>
            <a:ext cx="762000" cy="76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100" b="1" dirty="0" err="1" smtClean="0"/>
              <a:t>NameC</a:t>
            </a:r>
            <a:endParaRPr lang="en-US" sz="1100" b="1" dirty="0"/>
          </a:p>
        </p:txBody>
      </p:sp>
      <p:sp>
        <p:nvSpPr>
          <p:cNvPr id="11" name="Oval 10"/>
          <p:cNvSpPr/>
          <p:nvPr/>
        </p:nvSpPr>
        <p:spPr>
          <a:xfrm>
            <a:off x="5867400" y="2971800"/>
            <a:ext cx="762000" cy="76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1100" b="1" dirty="0" smtClean="0">
                <a:solidFill>
                  <a:schemeClr val="bg1"/>
                </a:solidFill>
              </a:rPr>
              <a:t>Name1</a:t>
            </a:r>
            <a:endParaRPr lang="en-US" sz="1100" b="1" dirty="0">
              <a:solidFill>
                <a:schemeClr val="bg1"/>
              </a:solidFill>
            </a:endParaRPr>
          </a:p>
        </p:txBody>
      </p:sp>
      <p:sp>
        <p:nvSpPr>
          <p:cNvPr id="12" name="Oval 11"/>
          <p:cNvSpPr/>
          <p:nvPr/>
        </p:nvSpPr>
        <p:spPr>
          <a:xfrm>
            <a:off x="5867400" y="4191000"/>
            <a:ext cx="762000" cy="76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1100" b="1" dirty="0" smtClean="0">
                <a:solidFill>
                  <a:schemeClr val="bg1"/>
                </a:solidFill>
              </a:rPr>
              <a:t>Name2</a:t>
            </a:r>
            <a:endParaRPr lang="en-US" sz="1100" b="1" dirty="0">
              <a:solidFill>
                <a:schemeClr val="bg1"/>
              </a:solidFill>
            </a:endParaRPr>
          </a:p>
        </p:txBody>
      </p:sp>
      <p:sp>
        <p:nvSpPr>
          <p:cNvPr id="13" name="Oval 12"/>
          <p:cNvSpPr/>
          <p:nvPr/>
        </p:nvSpPr>
        <p:spPr>
          <a:xfrm>
            <a:off x="5867400" y="5410200"/>
            <a:ext cx="762000" cy="76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1100" b="1" dirty="0" smtClean="0">
                <a:solidFill>
                  <a:schemeClr val="bg1"/>
                </a:solidFill>
              </a:rPr>
              <a:t>Name3</a:t>
            </a:r>
            <a:endParaRPr lang="en-US" sz="1100" b="1" dirty="0">
              <a:solidFill>
                <a:schemeClr val="bg1"/>
              </a:solidFill>
            </a:endParaRPr>
          </a:p>
        </p:txBody>
      </p:sp>
      <p:sp>
        <p:nvSpPr>
          <p:cNvPr id="14" name="Oval 13"/>
          <p:cNvSpPr/>
          <p:nvPr/>
        </p:nvSpPr>
        <p:spPr>
          <a:xfrm>
            <a:off x="4343400" y="2971800"/>
            <a:ext cx="762000" cy="76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100" b="1" dirty="0" err="1" smtClean="0"/>
              <a:t>NameA</a:t>
            </a:r>
            <a:endParaRPr lang="en-US" sz="1100" b="1" dirty="0"/>
          </a:p>
        </p:txBody>
      </p:sp>
      <p:cxnSp>
        <p:nvCxnSpPr>
          <p:cNvPr id="15" name="Straight Arrow Connector 14"/>
          <p:cNvCxnSpPr>
            <a:stCxn id="5" idx="7"/>
            <a:endCxn id="6" idx="2"/>
          </p:cNvCxnSpPr>
          <p:nvPr/>
        </p:nvCxnSpPr>
        <p:spPr>
          <a:xfrm rot="5400000" flipH="1" flipV="1">
            <a:off x="2090317" y="3524251"/>
            <a:ext cx="976733" cy="6338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6"/>
            <a:endCxn id="7" idx="2"/>
          </p:cNvCxnSpPr>
          <p:nvPr/>
        </p:nvCxnSpPr>
        <p:spPr>
          <a:xfrm>
            <a:off x="2362200" y="4572000"/>
            <a:ext cx="533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8" idx="2"/>
          </p:cNvCxnSpPr>
          <p:nvPr/>
        </p:nvCxnSpPr>
        <p:spPr>
          <a:xfrm rot="16200000" flipH="1">
            <a:off x="2090317" y="4985916"/>
            <a:ext cx="976733" cy="6338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p:cNvCxnSpPr>
          <p:nvPr/>
        </p:nvCxnSpPr>
        <p:spPr>
          <a:xfrm rot="16200000" flipH="1">
            <a:off x="1714500" y="5219700"/>
            <a:ext cx="1257300" cy="6477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5" idx="0"/>
          </p:cNvCxnSpPr>
          <p:nvPr/>
        </p:nvCxnSpPr>
        <p:spPr>
          <a:xfrm rot="5400000" flipH="1" flipV="1">
            <a:off x="1714500" y="3429000"/>
            <a:ext cx="1104900" cy="4953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7" idx="6"/>
            <a:endCxn id="9" idx="2"/>
          </p:cNvCxnSpPr>
          <p:nvPr/>
        </p:nvCxnSpPr>
        <p:spPr>
          <a:xfrm>
            <a:off x="3657600" y="4572000"/>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7" idx="7"/>
            <a:endCxn id="14" idx="2"/>
          </p:cNvCxnSpPr>
          <p:nvPr/>
        </p:nvCxnSpPr>
        <p:spPr>
          <a:xfrm rot="5400000" flipH="1" flipV="1">
            <a:off x="3469808" y="3429000"/>
            <a:ext cx="949792" cy="7973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5"/>
            <a:endCxn id="10" idx="2"/>
          </p:cNvCxnSpPr>
          <p:nvPr/>
        </p:nvCxnSpPr>
        <p:spPr>
          <a:xfrm rot="16200000" flipH="1">
            <a:off x="3469808" y="4917608"/>
            <a:ext cx="949792" cy="7973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7" idx="4"/>
          </p:cNvCxnSpPr>
          <p:nvPr/>
        </p:nvCxnSpPr>
        <p:spPr>
          <a:xfrm rot="16200000" flipH="1">
            <a:off x="3086100" y="5143500"/>
            <a:ext cx="1219200" cy="8382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7" idx="0"/>
          </p:cNvCxnSpPr>
          <p:nvPr/>
        </p:nvCxnSpPr>
        <p:spPr>
          <a:xfrm rot="5400000" flipH="1" flipV="1">
            <a:off x="3086100" y="3314700"/>
            <a:ext cx="1066800" cy="685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6"/>
            <a:endCxn id="12" idx="2"/>
          </p:cNvCxnSpPr>
          <p:nvPr/>
        </p:nvCxnSpPr>
        <p:spPr>
          <a:xfrm>
            <a:off x="5105400" y="45720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9" idx="7"/>
            <a:endCxn id="11" idx="2"/>
          </p:cNvCxnSpPr>
          <p:nvPr/>
        </p:nvCxnSpPr>
        <p:spPr>
          <a:xfrm rot="5400000" flipH="1" flipV="1">
            <a:off x="4955708" y="3390900"/>
            <a:ext cx="949792" cy="8735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9" idx="5"/>
            <a:endCxn id="13" idx="2"/>
          </p:cNvCxnSpPr>
          <p:nvPr/>
        </p:nvCxnSpPr>
        <p:spPr>
          <a:xfrm rot="16200000" flipH="1">
            <a:off x="4955708" y="4879508"/>
            <a:ext cx="949792" cy="8735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H="1">
            <a:off x="4569292" y="5143500"/>
            <a:ext cx="1219200" cy="8382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9" idx="0"/>
          </p:cNvCxnSpPr>
          <p:nvPr/>
        </p:nvCxnSpPr>
        <p:spPr>
          <a:xfrm rot="5400000" flipH="1" flipV="1">
            <a:off x="4551596" y="3297004"/>
            <a:ext cx="1066800" cy="721192"/>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2" idx="7"/>
          </p:cNvCxnSpPr>
          <p:nvPr/>
        </p:nvCxnSpPr>
        <p:spPr>
          <a:xfrm rot="5400000" flipH="1" flipV="1">
            <a:off x="6403508" y="3390900"/>
            <a:ext cx="1025992" cy="797392"/>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2" idx="6"/>
          </p:cNvCxnSpPr>
          <p:nvPr/>
        </p:nvCxnSpPr>
        <p:spPr>
          <a:xfrm>
            <a:off x="6629400" y="4572000"/>
            <a:ext cx="609600" cy="15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2" idx="5"/>
          </p:cNvCxnSpPr>
          <p:nvPr/>
        </p:nvCxnSpPr>
        <p:spPr>
          <a:xfrm rot="16200000" flipH="1">
            <a:off x="6441608" y="4917608"/>
            <a:ext cx="873592" cy="721192"/>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noFill/>
          <a:ln>
            <a:noFill/>
          </a:ln>
        </p:spPr>
        <p:txBody>
          <a:bodyPr>
            <a:normAutofit/>
          </a:bodyPr>
          <a:lstStyle/>
          <a:p>
            <a:pPr algn="ctr">
              <a:buNone/>
            </a:pPr>
            <a:r>
              <a:rPr lang="en-US" sz="2400" dirty="0" smtClean="0"/>
              <a:t>[</a:t>
            </a:r>
            <a:r>
              <a:rPr lang="en-US" sz="2400" dirty="0" err="1" smtClean="0"/>
              <a:t>http|sb</a:t>
            </a:r>
            <a:r>
              <a:rPr lang="en-US" sz="2400" dirty="0" smtClean="0"/>
              <a:t>]://servicebus.windows.net/services/account/svc/…</a:t>
            </a:r>
            <a:endParaRPr lang="en-US" sz="2400" dirty="0"/>
          </a:p>
        </p:txBody>
      </p:sp>
      <p:sp>
        <p:nvSpPr>
          <p:cNvPr id="2" name="Title 1"/>
          <p:cNvSpPr>
            <a:spLocks noGrp="1"/>
          </p:cNvSpPr>
          <p:nvPr>
            <p:ph type="title"/>
          </p:nvPr>
        </p:nvSpPr>
        <p:spPr/>
        <p:txBody>
          <a:bodyPr>
            <a:normAutofit fontScale="90000"/>
          </a:bodyPr>
          <a:lstStyle/>
          <a:p>
            <a:r>
              <a:rPr lang="en-US" dirty="0" smtClean="0"/>
              <a:t>Service Registry</a:t>
            </a:r>
            <a:endParaRPr lang="en-US" dirty="0"/>
          </a:p>
        </p:txBody>
      </p:sp>
      <p:sp>
        <p:nvSpPr>
          <p:cNvPr id="4" name="Oval 3"/>
          <p:cNvSpPr/>
          <p:nvPr/>
        </p:nvSpPr>
        <p:spPr>
          <a:xfrm>
            <a:off x="1684020" y="4236720"/>
            <a:ext cx="822960" cy="82296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00" b="1" dirty="0" smtClean="0"/>
              <a:t>Root</a:t>
            </a:r>
            <a:endParaRPr lang="en-US" sz="1100" b="1" dirty="0"/>
          </a:p>
        </p:txBody>
      </p:sp>
      <p:sp>
        <p:nvSpPr>
          <p:cNvPr id="6" name="Oval 5"/>
          <p:cNvSpPr/>
          <p:nvPr/>
        </p:nvSpPr>
        <p:spPr>
          <a:xfrm>
            <a:off x="2895600" y="4191000"/>
            <a:ext cx="914400" cy="914400"/>
          </a:xfrm>
          <a:prstGeom prst="ellipse">
            <a:avLst/>
          </a:prstGeom>
        </p:spPr>
        <p:style>
          <a:lnRef idx="0">
            <a:schemeClr val="accent2"/>
          </a:lnRef>
          <a:fillRef idx="3">
            <a:schemeClr val="accent2"/>
          </a:fillRef>
          <a:effectRef idx="3">
            <a:schemeClr val="accent2"/>
          </a:effectRef>
          <a:fontRef idx="minor">
            <a:schemeClr val="lt1"/>
          </a:fontRef>
        </p:style>
        <p:txBody>
          <a:bodyPr wrap="none" lIns="0" tIns="0" rIns="0" bIns="0" rtlCol="0" anchor="ctr"/>
          <a:lstStyle/>
          <a:p>
            <a:pPr algn="ctr"/>
            <a:r>
              <a:rPr lang="en-US" sz="1100" b="1" dirty="0" err="1" smtClean="0"/>
              <a:t>servicebus</a:t>
            </a:r>
            <a:r>
              <a:rPr lang="en-US" sz="1100" b="1" dirty="0" smtClean="0"/>
              <a:t>.</a:t>
            </a:r>
            <a:br>
              <a:rPr lang="en-US" sz="1100" b="1" dirty="0" smtClean="0"/>
            </a:br>
            <a:r>
              <a:rPr lang="en-US" sz="1100" b="1" dirty="0" smtClean="0"/>
              <a:t>windows.</a:t>
            </a:r>
            <a:br>
              <a:rPr lang="en-US" sz="1100" b="1" dirty="0" smtClean="0"/>
            </a:br>
            <a:r>
              <a:rPr lang="en-US" sz="1100" b="1" dirty="0" smtClean="0"/>
              <a:t>net</a:t>
            </a:r>
            <a:endParaRPr lang="en-US" sz="1100" b="1" dirty="0"/>
          </a:p>
        </p:txBody>
      </p:sp>
      <p:sp>
        <p:nvSpPr>
          <p:cNvPr id="8" name="Oval 7"/>
          <p:cNvSpPr/>
          <p:nvPr/>
        </p:nvSpPr>
        <p:spPr>
          <a:xfrm>
            <a:off x="4343400" y="4191000"/>
            <a:ext cx="914400" cy="914400"/>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100" b="1" dirty="0" smtClean="0"/>
              <a:t>services</a:t>
            </a:r>
            <a:endParaRPr lang="en-US" sz="1100" b="1" dirty="0"/>
          </a:p>
        </p:txBody>
      </p:sp>
      <p:sp>
        <p:nvSpPr>
          <p:cNvPr id="10" name="Oval 9"/>
          <p:cNvSpPr/>
          <p:nvPr/>
        </p:nvSpPr>
        <p:spPr>
          <a:xfrm>
            <a:off x="5867400" y="2971800"/>
            <a:ext cx="914400" cy="914400"/>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100" b="1" dirty="0" smtClean="0"/>
              <a:t>account</a:t>
            </a:r>
            <a:endParaRPr lang="en-US" sz="1100" b="1" dirty="0"/>
          </a:p>
        </p:txBody>
      </p:sp>
      <p:sp>
        <p:nvSpPr>
          <p:cNvPr id="11" name="Oval 10"/>
          <p:cNvSpPr/>
          <p:nvPr/>
        </p:nvSpPr>
        <p:spPr>
          <a:xfrm>
            <a:off x="5943600" y="4267200"/>
            <a:ext cx="838200" cy="838200"/>
          </a:xfrm>
          <a:prstGeom prst="ellipse">
            <a:avLst/>
          </a:prstGeom>
          <a:ln/>
        </p:spPr>
        <p:style>
          <a:lnRef idx="0">
            <a:schemeClr val="accent4"/>
          </a:lnRef>
          <a:fillRef idx="3">
            <a:schemeClr val="accent4"/>
          </a:fillRef>
          <a:effectRef idx="3">
            <a:schemeClr val="accent4"/>
          </a:effectRef>
          <a:fontRef idx="minor">
            <a:schemeClr val="lt1"/>
          </a:fontRef>
        </p:style>
        <p:txBody>
          <a:bodyPr lIns="0" rIns="0" rtlCol="0" anchor="ctr"/>
          <a:lstStyle/>
          <a:p>
            <a:pPr algn="ctr"/>
            <a:r>
              <a:rPr lang="en-US" sz="1100" b="1" dirty="0" err="1" smtClean="0"/>
              <a:t>contoso</a:t>
            </a:r>
            <a:endParaRPr lang="en-US" sz="1100" b="1" dirty="0"/>
          </a:p>
        </p:txBody>
      </p:sp>
      <p:sp>
        <p:nvSpPr>
          <p:cNvPr id="12" name="Oval 11"/>
          <p:cNvSpPr/>
          <p:nvPr/>
        </p:nvSpPr>
        <p:spPr>
          <a:xfrm>
            <a:off x="5943600" y="5486400"/>
            <a:ext cx="838200" cy="8382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100" b="1" dirty="0" smtClean="0"/>
              <a:t>…</a:t>
            </a:r>
            <a:endParaRPr lang="en-US" sz="1100" b="1" dirty="0"/>
          </a:p>
        </p:txBody>
      </p:sp>
      <p:cxnSp>
        <p:nvCxnSpPr>
          <p:cNvPr id="15" name="Straight Arrow Connector 14"/>
          <p:cNvCxnSpPr>
            <a:stCxn id="4" idx="6"/>
            <a:endCxn id="6" idx="2"/>
          </p:cNvCxnSpPr>
          <p:nvPr/>
        </p:nvCxnSpPr>
        <p:spPr>
          <a:xfrm>
            <a:off x="2506980" y="4648200"/>
            <a:ext cx="388620" cy="1588"/>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6"/>
            <a:endCxn id="8" idx="2"/>
          </p:cNvCxnSpPr>
          <p:nvPr/>
        </p:nvCxnSpPr>
        <p:spPr>
          <a:xfrm>
            <a:off x="3810000" y="4648200"/>
            <a:ext cx="533400" cy="1588"/>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8" idx="6"/>
            <a:endCxn id="11" idx="2"/>
          </p:cNvCxnSpPr>
          <p:nvPr/>
        </p:nvCxnSpPr>
        <p:spPr>
          <a:xfrm>
            <a:off x="5257800" y="4648200"/>
            <a:ext cx="685800" cy="381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8" idx="7"/>
            <a:endCxn id="10" idx="2"/>
          </p:cNvCxnSpPr>
          <p:nvPr/>
        </p:nvCxnSpPr>
        <p:spPr>
          <a:xfrm rot="5400000" flipH="1" flipV="1">
            <a:off x="5047689" y="3505201"/>
            <a:ext cx="895911" cy="743511"/>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8" idx="5"/>
            <a:endCxn id="12" idx="2"/>
          </p:cNvCxnSpPr>
          <p:nvPr/>
        </p:nvCxnSpPr>
        <p:spPr>
          <a:xfrm rot="16200000" flipH="1">
            <a:off x="5066739" y="5028638"/>
            <a:ext cx="934011" cy="8197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6200000" flipH="1">
            <a:off x="4645492" y="5219700"/>
            <a:ext cx="1219200" cy="83820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8" idx="0"/>
          </p:cNvCxnSpPr>
          <p:nvPr/>
        </p:nvCxnSpPr>
        <p:spPr>
          <a:xfrm rot="5400000" flipH="1" flipV="1">
            <a:off x="4665896" y="3335104"/>
            <a:ext cx="990600" cy="721192"/>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7239000" y="2971800"/>
            <a:ext cx="914400" cy="914400"/>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100" b="1" dirty="0" smtClean="0"/>
              <a:t>svc</a:t>
            </a:r>
            <a:endParaRPr lang="en-US" sz="1100" b="1" dirty="0"/>
          </a:p>
        </p:txBody>
      </p:sp>
      <p:cxnSp>
        <p:nvCxnSpPr>
          <p:cNvPr id="36" name="Straight Arrow Connector 35"/>
          <p:cNvCxnSpPr>
            <a:stCxn id="10" idx="6"/>
            <a:endCxn id="33" idx="2"/>
          </p:cNvCxnSpPr>
          <p:nvPr/>
        </p:nvCxnSpPr>
        <p:spPr>
          <a:xfrm>
            <a:off x="6781800" y="3429000"/>
            <a:ext cx="457200" cy="1588"/>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3" idx="6"/>
          </p:cNvCxnSpPr>
          <p:nvPr/>
        </p:nvCxnSpPr>
        <p:spPr>
          <a:xfrm>
            <a:off x="8153400" y="3429000"/>
            <a:ext cx="381000" cy="1588"/>
          </a:xfrm>
          <a:prstGeom prst="straightConnector1">
            <a:avLst/>
          </a:prstGeom>
          <a:ln>
            <a:solidFill>
              <a:schemeClr val="accent3"/>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8001000" y="2819400"/>
            <a:ext cx="457200" cy="381000"/>
          </a:xfrm>
          <a:prstGeom prst="straightConnector1">
            <a:avLst/>
          </a:prstGeom>
          <a:ln>
            <a:solidFill>
              <a:schemeClr val="accent3"/>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33" idx="5"/>
          </p:cNvCxnSpPr>
          <p:nvPr/>
        </p:nvCxnSpPr>
        <p:spPr>
          <a:xfrm rot="16200000" flipH="1">
            <a:off x="8133789" y="3637988"/>
            <a:ext cx="286310" cy="514911"/>
          </a:xfrm>
          <a:prstGeom prst="straightConnector1">
            <a:avLst/>
          </a:prstGeom>
          <a:ln>
            <a:solidFill>
              <a:schemeClr val="accent3"/>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51" name="Left Brace 50"/>
          <p:cNvSpPr/>
          <p:nvPr/>
        </p:nvSpPr>
        <p:spPr>
          <a:xfrm rot="16200000">
            <a:off x="4114800" y="152400"/>
            <a:ext cx="228600" cy="4191000"/>
          </a:xfrm>
          <a:prstGeom prst="leftBrace">
            <a:avLst>
              <a:gd name="adj1" fmla="val 94047"/>
              <a:gd name="adj2" fmla="val 50000"/>
            </a:avLst>
          </a:prstGeom>
          <a:ln>
            <a:solidFill>
              <a:schemeClr val="tx1"/>
            </a:solidFill>
            <a:prstDash val="sysDot"/>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2" name="TextBox 51"/>
          <p:cNvSpPr txBox="1"/>
          <p:nvPr/>
        </p:nvSpPr>
        <p:spPr>
          <a:xfrm>
            <a:off x="3276600" y="2362200"/>
            <a:ext cx="2223622" cy="369332"/>
          </a:xfrm>
          <a:prstGeom prst="rect">
            <a:avLst/>
          </a:prstGeom>
          <a:noFill/>
        </p:spPr>
        <p:txBody>
          <a:bodyPr wrap="none" rtlCol="0">
            <a:spAutoFit/>
          </a:bodyPr>
          <a:lstStyle/>
          <a:p>
            <a:r>
              <a:rPr lang="en-US" dirty="0" smtClean="0"/>
              <a:t>Service Registry Root</a:t>
            </a:r>
            <a:endParaRPr lang="en-US" dirty="0"/>
          </a:p>
        </p:txBody>
      </p:sp>
      <p:sp>
        <p:nvSpPr>
          <p:cNvPr id="32" name="TextBox 31"/>
          <p:cNvSpPr txBox="1"/>
          <p:nvPr/>
        </p:nvSpPr>
        <p:spPr>
          <a:xfrm>
            <a:off x="7086600" y="5029200"/>
            <a:ext cx="1393138" cy="369332"/>
          </a:xfrm>
          <a:prstGeom prst="rect">
            <a:avLst/>
          </a:prstGeom>
          <a:noFill/>
        </p:spPr>
        <p:txBody>
          <a:bodyPr wrap="none" rtlCol="0">
            <a:spAutoFit/>
          </a:bodyPr>
          <a:lstStyle/>
          <a:p>
            <a:r>
              <a:rPr lang="en-US" dirty="0" smtClean="0"/>
              <a:t>Multi-Tenant</a:t>
            </a:r>
            <a:endParaRPr lang="en-US" dirty="0"/>
          </a:p>
        </p:txBody>
      </p:sp>
      <p:sp>
        <p:nvSpPr>
          <p:cNvPr id="30" name="Rectangle 29"/>
          <p:cNvSpPr/>
          <p:nvPr/>
        </p:nvSpPr>
        <p:spPr>
          <a:xfrm>
            <a:off x="457200" y="3048000"/>
            <a:ext cx="4572000" cy="830997"/>
          </a:xfrm>
          <a:prstGeom prst="rect">
            <a:avLst/>
          </a:prstGeom>
        </p:spPr>
        <p:txBody>
          <a:bodyPr>
            <a:spAutoFit/>
          </a:bodyPr>
          <a:lstStyle/>
          <a:p>
            <a:r>
              <a:rPr lang="en-US" sz="2400" dirty="0" smtClean="0"/>
              <a:t>The service registry provides a mapping from URIs to services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30044" y="1411552"/>
            <a:ext cx="7672003" cy="4769832"/>
          </a:xfrm>
        </p:spPr>
        <p:txBody>
          <a:bodyPr/>
          <a:lstStyle/>
          <a:p>
            <a:r>
              <a:rPr lang="en-US" dirty="0" smtClean="0"/>
              <a:t>Three key capabilities</a:t>
            </a:r>
          </a:p>
          <a:p>
            <a:pPr lvl="1"/>
            <a:r>
              <a:rPr lang="en-US" dirty="0" smtClean="0"/>
              <a:t>Multi-protocol, relayed connectivity</a:t>
            </a:r>
          </a:p>
          <a:p>
            <a:pPr lvl="2"/>
            <a:r>
              <a:rPr lang="en-US" dirty="0" smtClean="0"/>
              <a:t>Ensure applications can interconnect</a:t>
            </a:r>
          </a:p>
          <a:p>
            <a:pPr lvl="2"/>
            <a:r>
              <a:rPr lang="en-US" dirty="0" smtClean="0"/>
              <a:t>Discovery via common service registry</a:t>
            </a:r>
          </a:p>
          <a:p>
            <a:pPr lvl="1"/>
            <a:r>
              <a:rPr lang="en-US" dirty="0" smtClean="0"/>
              <a:t>NAT-NAT Traversal </a:t>
            </a:r>
          </a:p>
          <a:p>
            <a:pPr lvl="2"/>
            <a:r>
              <a:rPr lang="en-US" dirty="0" smtClean="0"/>
              <a:t>Uses the relay to establish communication </a:t>
            </a:r>
          </a:p>
          <a:p>
            <a:pPr lvl="2"/>
            <a:r>
              <a:rPr lang="en-US" dirty="0" smtClean="0"/>
              <a:t>Then shortcuts for efficiency</a:t>
            </a:r>
          </a:p>
          <a:p>
            <a:pPr lvl="1"/>
            <a:r>
              <a:rPr lang="en-US" dirty="0" smtClean="0"/>
              <a:t>One-way datagram/event distribution</a:t>
            </a:r>
          </a:p>
          <a:p>
            <a:pPr lvl="2"/>
            <a:r>
              <a:rPr lang="en-US" dirty="0" err="1" smtClean="0"/>
              <a:t>Unicast</a:t>
            </a:r>
            <a:r>
              <a:rPr lang="en-US" dirty="0" smtClean="0"/>
              <a:t>, Multicast and – soon – </a:t>
            </a:r>
            <a:r>
              <a:rPr lang="en-US" dirty="0" err="1" smtClean="0"/>
              <a:t>Anycast</a:t>
            </a:r>
            <a:r>
              <a:rPr lang="en-US" dirty="0" smtClean="0"/>
              <a:t> </a:t>
            </a:r>
          </a:p>
          <a:p>
            <a:pPr lvl="2"/>
            <a:r>
              <a:rPr lang="en-US" dirty="0" smtClean="0"/>
              <a:t>Lightweight publish/subscribe model</a:t>
            </a:r>
          </a:p>
          <a:p>
            <a:pPr lvl="2"/>
            <a:r>
              <a:rPr lang="en-US" dirty="0" smtClean="0"/>
              <a:t>Model will expand to cover queues and topics</a:t>
            </a:r>
          </a:p>
          <a:p>
            <a:r>
              <a:rPr lang="en-US" dirty="0" smtClean="0"/>
              <a:t>Available in .NET via WCF Bindings</a:t>
            </a:r>
          </a:p>
        </p:txBody>
      </p:sp>
      <p:sp>
        <p:nvSpPr>
          <p:cNvPr id="2" name="Title 1"/>
          <p:cNvSpPr>
            <a:spLocks noGrp="1"/>
          </p:cNvSpPr>
          <p:nvPr>
            <p:ph type="title"/>
          </p:nvPr>
        </p:nvSpPr>
        <p:spPr/>
        <p:txBody>
          <a:bodyPr/>
          <a:lstStyle/>
          <a:p>
            <a:r>
              <a:rPr lang="en-US" smtClean="0"/>
              <a:t>Connectivity</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 Look Inside Azure</a:t>
            </a:r>
            <a:endParaRPr lang="en-US" dirty="0"/>
          </a:p>
        </p:txBody>
      </p:sp>
      <p:sp>
        <p:nvSpPr>
          <p:cNvPr id="3" name="Rounded Rectangle 2"/>
          <p:cNvSpPr>
            <a:spLocks/>
          </p:cNvSpPr>
          <p:nvPr/>
        </p:nvSpPr>
        <p:spPr>
          <a:xfrm>
            <a:off x="2943000" y="2750608"/>
            <a:ext cx="2514600" cy="2273204"/>
          </a:xfrm>
          <a:prstGeom prst="roundRect">
            <a:avLst>
              <a:gd name="adj" fmla="val 6977"/>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algn="ctr"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4" name="Rounded Rectangle 3"/>
          <p:cNvSpPr>
            <a:spLocks/>
          </p:cNvSpPr>
          <p:nvPr/>
        </p:nvSpPr>
        <p:spPr>
          <a:xfrm>
            <a:off x="276001" y="2750608"/>
            <a:ext cx="2514600" cy="2273204"/>
          </a:xfrm>
          <a:prstGeom prst="roundRect">
            <a:avLst>
              <a:gd name="adj" fmla="val 7293"/>
            </a:avLst>
          </a:prstGeom>
          <a:solidFill>
            <a:srgbClr val="00B0F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algn="ctr"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5" name="Rounded Rectangle 4"/>
          <p:cNvSpPr>
            <a:spLocks/>
          </p:cNvSpPr>
          <p:nvPr/>
        </p:nvSpPr>
        <p:spPr>
          <a:xfrm>
            <a:off x="276000" y="5189008"/>
            <a:ext cx="8610599" cy="830792"/>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l"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6" name="Rounded Rectangle 5"/>
          <p:cNvSpPr>
            <a:spLocks/>
          </p:cNvSpPr>
          <p:nvPr/>
        </p:nvSpPr>
        <p:spPr bwMode="auto">
          <a:xfrm>
            <a:off x="428400" y="3588808"/>
            <a:ext cx="1059179"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Service</a:t>
            </a:r>
            <a:b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b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Bus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7" name="Rounded Rectangle 6"/>
          <p:cNvSpPr>
            <a:spLocks/>
          </p:cNvSpPr>
          <p:nvPr/>
        </p:nvSpPr>
        <p:spPr bwMode="auto">
          <a:xfrm>
            <a:off x="428400" y="4274608"/>
            <a:ext cx="1059179"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Access</a:t>
            </a:r>
            <a:b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b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Control</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8" name="Rounded Rectangle 7"/>
          <p:cNvSpPr>
            <a:spLocks/>
          </p:cNvSpPr>
          <p:nvPr/>
        </p:nvSpPr>
        <p:spPr bwMode="auto">
          <a:xfrm>
            <a:off x="1571401" y="3588808"/>
            <a:ext cx="1066800"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Workflow</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9" name="Rounded Rectangle 8"/>
          <p:cNvSpPr>
            <a:spLocks/>
          </p:cNvSpPr>
          <p:nvPr/>
        </p:nvSpPr>
        <p:spPr bwMode="auto">
          <a:xfrm>
            <a:off x="1571400" y="4274608"/>
            <a:ext cx="1059179"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0" name="Rounded Rectangle 9"/>
          <p:cNvSpPr>
            <a:spLocks/>
          </p:cNvSpPr>
          <p:nvPr/>
        </p:nvSpPr>
        <p:spPr bwMode="auto">
          <a:xfrm>
            <a:off x="3095400" y="3588808"/>
            <a:ext cx="1059179"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Database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1" name="Rounded Rectangle 10"/>
          <p:cNvSpPr>
            <a:spLocks/>
          </p:cNvSpPr>
          <p:nvPr/>
        </p:nvSpPr>
        <p:spPr bwMode="auto">
          <a:xfrm>
            <a:off x="3095400" y="4274608"/>
            <a:ext cx="1059179"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Reporting</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2" name="Rounded Rectangle 11"/>
          <p:cNvSpPr>
            <a:spLocks/>
          </p:cNvSpPr>
          <p:nvPr/>
        </p:nvSpPr>
        <p:spPr bwMode="auto">
          <a:xfrm>
            <a:off x="4238401" y="3588808"/>
            <a:ext cx="1066800"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Analytics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3" name="Rounded Rectangle 12"/>
          <p:cNvSpPr>
            <a:spLocks/>
          </p:cNvSpPr>
          <p:nvPr/>
        </p:nvSpPr>
        <p:spPr bwMode="auto">
          <a:xfrm>
            <a:off x="4238400" y="4274608"/>
            <a:ext cx="1059179"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4" name="Rounded Rectangle 13"/>
          <p:cNvSpPr>
            <a:spLocks/>
          </p:cNvSpPr>
          <p:nvPr/>
        </p:nvSpPr>
        <p:spPr bwMode="auto">
          <a:xfrm>
            <a:off x="428399" y="5279608"/>
            <a:ext cx="1059179"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Compute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5" name="Rounded Rectangle 14"/>
          <p:cNvSpPr>
            <a:spLocks/>
          </p:cNvSpPr>
          <p:nvPr/>
        </p:nvSpPr>
        <p:spPr bwMode="auto">
          <a:xfrm>
            <a:off x="1566319" y="5279608"/>
            <a:ext cx="1066800"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Storage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6" name="Rounded Rectangle 15"/>
          <p:cNvSpPr>
            <a:spLocks/>
          </p:cNvSpPr>
          <p:nvPr/>
        </p:nvSpPr>
        <p:spPr bwMode="auto">
          <a:xfrm>
            <a:off x="2711860" y="5279608"/>
            <a:ext cx="1066800"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Manage</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7" name="Rounded Rectangle 16"/>
          <p:cNvSpPr>
            <a:spLocks/>
          </p:cNvSpPr>
          <p:nvPr/>
        </p:nvSpPr>
        <p:spPr>
          <a:xfrm>
            <a:off x="5610000" y="2750608"/>
            <a:ext cx="2514600" cy="2273204"/>
          </a:xfrm>
          <a:prstGeom prst="roundRect">
            <a:avLst>
              <a:gd name="adj" fmla="val 6977"/>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algn="ctr" defTabSz="914363" rtl="0" fontAlgn="base">
              <a:lnSpc>
                <a:spcPct val="85000"/>
              </a:lnSpc>
              <a:spcBef>
                <a:spcPts val="1200"/>
              </a:spcBef>
              <a:spcAft>
                <a:spcPct val="0"/>
              </a:spcAft>
              <a:defRPr/>
            </a:pPr>
            <a:endParaRPr lang="en-US" sz="2400"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8" name="Rounded Rectangle 17"/>
          <p:cNvSpPr>
            <a:spLocks/>
          </p:cNvSpPr>
          <p:nvPr/>
        </p:nvSpPr>
        <p:spPr bwMode="auto">
          <a:xfrm>
            <a:off x="5762400" y="3588808"/>
            <a:ext cx="1059179"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Identity</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19" name="Rounded Rectangle 18"/>
          <p:cNvSpPr>
            <a:spLocks/>
          </p:cNvSpPr>
          <p:nvPr/>
        </p:nvSpPr>
        <p:spPr bwMode="auto">
          <a:xfrm>
            <a:off x="5762400" y="4274608"/>
            <a:ext cx="1059179"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Devices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0" name="Rounded Rectangle 19"/>
          <p:cNvSpPr>
            <a:spLocks/>
          </p:cNvSpPr>
          <p:nvPr/>
        </p:nvSpPr>
        <p:spPr bwMode="auto">
          <a:xfrm>
            <a:off x="6905401" y="3588808"/>
            <a:ext cx="1066800"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Contacts</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1" name="Rounded Rectangle 20"/>
          <p:cNvSpPr>
            <a:spLocks/>
          </p:cNvSpPr>
          <p:nvPr/>
        </p:nvSpPr>
        <p:spPr bwMode="auto">
          <a:xfrm>
            <a:off x="6905400" y="4274608"/>
            <a:ext cx="1059179"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2" name="Rounded Rectangle 21"/>
          <p:cNvSpPr>
            <a:spLocks/>
          </p:cNvSpPr>
          <p:nvPr/>
        </p:nvSpPr>
        <p:spPr>
          <a:xfrm>
            <a:off x="8277000" y="2750608"/>
            <a:ext cx="609600" cy="2273204"/>
          </a:xfrm>
          <a:prstGeom prst="roundRect">
            <a:avLst>
              <a:gd name="adj" fmla="val 27861"/>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ctr" defTabSz="914363" rtl="0"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kern="1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23" name="Rounded Rectangle 22"/>
          <p:cNvSpPr>
            <a:spLocks/>
          </p:cNvSpPr>
          <p:nvPr/>
        </p:nvSpPr>
        <p:spPr bwMode="auto">
          <a:xfrm>
            <a:off x="3857400" y="5279608"/>
            <a:ext cx="1066800" cy="60960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a:t>
            </a:r>
            <a:endParaRPr lang="en-US"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30" name="Rounded Rectangle 29"/>
          <p:cNvSpPr>
            <a:spLocks/>
          </p:cNvSpPr>
          <p:nvPr/>
        </p:nvSpPr>
        <p:spPr bwMode="auto">
          <a:xfrm>
            <a:off x="228600" y="1600200"/>
            <a:ext cx="8686800" cy="838200"/>
          </a:xfrm>
          <a:prstGeom prst="roundRect">
            <a:avLst/>
          </a:prstGeom>
          <a:gradFill flip="none" rotWithShape="1">
            <a:gsLst>
              <a:gs pos="0">
                <a:schemeClr val="accent2">
                  <a:lumMod val="20000"/>
                  <a:lumOff val="80000"/>
                </a:schemeClr>
              </a:gs>
              <a:gs pos="50000">
                <a:schemeClr val="tx1">
                  <a:alpha val="94000"/>
                </a:schemeClr>
              </a:gs>
              <a:gs pos="100000">
                <a:schemeClr val="accent2">
                  <a:lumMod val="75000"/>
                </a:scheme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en-US" sz="3200" spc="-100" dirty="0" smtClean="0">
                <a:ln w="18415" cmpd="sng">
                  <a:noFill/>
                  <a:prstDash val="solid"/>
                </a:ln>
                <a:gradFill>
                  <a:gsLst>
                    <a:gs pos="0">
                      <a:srgbClr val="000000"/>
                    </a:gs>
                    <a:gs pos="50000">
                      <a:srgbClr val="000000"/>
                    </a:gs>
                  </a:gsLst>
                  <a:lin ang="5400000" scaled="0"/>
                </a:gradFill>
                <a:latin typeface="Segoe UI" pitchFamily="34" charset="0"/>
                <a:cs typeface="Segoe UI" pitchFamily="34" charset="0"/>
              </a:rPr>
              <a:t>Your Applications</a:t>
            </a:r>
            <a:endParaRPr lang="en-US" sz="3200" spc="-100" dirty="0">
              <a:ln w="18415" cmpd="sng">
                <a:noFill/>
                <a:prstDash val="solid"/>
              </a:ln>
              <a:gradFill>
                <a:gsLst>
                  <a:gs pos="0">
                    <a:srgbClr val="000000"/>
                  </a:gs>
                  <a:gs pos="50000">
                    <a:srgbClr val="000000"/>
                  </a:gs>
                </a:gsLst>
                <a:lin ang="5400000" scaled="0"/>
              </a:gradFill>
              <a:latin typeface="Segoe UI" pitchFamily="34" charset="0"/>
              <a:cs typeface="Segoe UI" pitchFamily="34" charset="0"/>
            </a:endParaRPr>
          </a:p>
        </p:txBody>
      </p:sp>
      <p:sp>
        <p:nvSpPr>
          <p:cNvPr id="31" name="Rounded Rectangle 30"/>
          <p:cNvSpPr/>
          <p:nvPr/>
        </p:nvSpPr>
        <p:spPr bwMode="auto">
          <a:xfrm>
            <a:off x="152400" y="2645400"/>
            <a:ext cx="8839200" cy="3505200"/>
          </a:xfrm>
          <a:prstGeom prst="roundRect">
            <a:avLst>
              <a:gd name="adj" fmla="val 4279"/>
            </a:avLst>
          </a:prstGeom>
          <a:noFill/>
          <a:ln w="28575">
            <a:solidFill>
              <a:schemeClr val="tx2"/>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34" name="Picture 3" descr="C:\Users\maryfj\Desktop\PDC Visuals\Assets\Strata3D architecture chart\Logos\NET Services\NETServices_h_rgb.png"/>
          <p:cNvPicPr>
            <a:picLocks noChangeAspect="1" noChangeArrowheads="1"/>
          </p:cNvPicPr>
          <p:nvPr/>
        </p:nvPicPr>
        <p:blipFill>
          <a:blip r:embed="rId3"/>
          <a:stretch>
            <a:fillRect/>
          </a:stretch>
        </p:blipFill>
        <p:spPr bwMode="auto">
          <a:xfrm>
            <a:off x="457200" y="2885689"/>
            <a:ext cx="2209800" cy="514207"/>
          </a:xfrm>
          <a:prstGeom prst="rect">
            <a:avLst/>
          </a:prstGeom>
          <a:noFill/>
        </p:spPr>
      </p:pic>
      <p:pic>
        <p:nvPicPr>
          <p:cNvPr id="35" name="Picture 2" descr="C:\Users\maryfj\Desktop\PDC Visuals\Assets\Strata3D architecture chart\Logos\SQL Services\SQLServices_h_rgb.png"/>
          <p:cNvPicPr>
            <a:picLocks noChangeAspect="1" noChangeArrowheads="1"/>
          </p:cNvPicPr>
          <p:nvPr/>
        </p:nvPicPr>
        <p:blipFill>
          <a:blip r:embed="rId4"/>
          <a:stretch>
            <a:fillRect/>
          </a:stretch>
        </p:blipFill>
        <p:spPr bwMode="auto">
          <a:xfrm>
            <a:off x="3048000" y="2829310"/>
            <a:ext cx="2111330" cy="570586"/>
          </a:xfrm>
          <a:prstGeom prst="rect">
            <a:avLst/>
          </a:prstGeom>
          <a:noFill/>
        </p:spPr>
      </p:pic>
      <p:pic>
        <p:nvPicPr>
          <p:cNvPr id="36" name="Picture 35" descr="LiveServices_h_rgb.png"/>
          <p:cNvPicPr>
            <a:picLocks noChangeAspect="1"/>
          </p:cNvPicPr>
          <p:nvPr/>
        </p:nvPicPr>
        <p:blipFill>
          <a:blip r:embed="rId5"/>
          <a:stretch>
            <a:fillRect/>
          </a:stretch>
        </p:blipFill>
        <p:spPr>
          <a:xfrm>
            <a:off x="5791200" y="2895600"/>
            <a:ext cx="1981200" cy="551980"/>
          </a:xfrm>
          <a:prstGeom prst="rect">
            <a:avLst/>
          </a:prstGeom>
          <a:noFill/>
          <a:ln>
            <a:noFill/>
          </a:ln>
        </p:spPr>
      </p:pic>
      <p:pic>
        <p:nvPicPr>
          <p:cNvPr id="37" name="Picture 36" descr="WinAzure_h_rgb.png"/>
          <p:cNvPicPr>
            <a:picLocks noChangeAspect="1"/>
          </p:cNvPicPr>
          <p:nvPr/>
        </p:nvPicPr>
        <p:blipFill>
          <a:blip r:embed="rId6"/>
          <a:stretch>
            <a:fillRect/>
          </a:stretch>
        </p:blipFill>
        <p:spPr>
          <a:xfrm>
            <a:off x="5334000" y="5257800"/>
            <a:ext cx="3083124" cy="575965"/>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ight Bracket 118"/>
          <p:cNvSpPr/>
          <p:nvPr/>
        </p:nvSpPr>
        <p:spPr>
          <a:xfrm rot="16200000">
            <a:off x="7486650" y="4972050"/>
            <a:ext cx="419100" cy="1828800"/>
          </a:xfrm>
          <a:prstGeom prst="rightBracket">
            <a:avLst>
              <a:gd name="adj" fmla="val 49892"/>
            </a:avLst>
          </a:prstGeom>
          <a:ln cap="rnd" cmpd="sng">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Right Bracket 117"/>
          <p:cNvSpPr/>
          <p:nvPr/>
        </p:nvSpPr>
        <p:spPr>
          <a:xfrm rot="16200000">
            <a:off x="1543050" y="4972050"/>
            <a:ext cx="419100" cy="1828800"/>
          </a:xfrm>
          <a:prstGeom prst="rightBracket">
            <a:avLst>
              <a:gd name="adj" fmla="val 49892"/>
            </a:avLst>
          </a:prstGeom>
          <a:ln cap="rnd" cmpd="sng">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itle 2"/>
          <p:cNvSpPr>
            <a:spLocks noGrp="1"/>
          </p:cNvSpPr>
          <p:nvPr>
            <p:ph type="title"/>
          </p:nvPr>
        </p:nvSpPr>
        <p:spPr>
          <a:xfrm>
            <a:off x="387054" y="152400"/>
            <a:ext cx="8375946" cy="553998"/>
          </a:xfrm>
        </p:spPr>
        <p:txBody>
          <a:bodyPr/>
          <a:lstStyle/>
          <a:p>
            <a:r>
              <a:rPr smtClean="0"/>
              <a:t>Relayed Communication</a:t>
            </a:r>
            <a:endParaRPr lang="en-US" dirty="0"/>
          </a:p>
        </p:txBody>
      </p:sp>
      <p:sp>
        <p:nvSpPr>
          <p:cNvPr id="4" name="Rounded Rectangle 3"/>
          <p:cNvSpPr/>
          <p:nvPr/>
        </p:nvSpPr>
        <p:spPr>
          <a:xfrm>
            <a:off x="1447800" y="762000"/>
            <a:ext cx="7391400" cy="1752600"/>
          </a:xfrm>
          <a:prstGeom prst="roundRect">
            <a:avLst>
              <a:gd name="adj" fmla="val 8717"/>
            </a:avLst>
          </a:prstGeom>
          <a:ln/>
        </p:spPr>
        <p:style>
          <a:lnRef idx="1">
            <a:schemeClr val="accent3"/>
          </a:lnRef>
          <a:fillRef idx="2">
            <a:schemeClr val="accent3"/>
          </a:fillRef>
          <a:effectRef idx="1">
            <a:schemeClr val="accent3"/>
          </a:effectRef>
          <a:fontRef idx="minor">
            <a:schemeClr val="dk1"/>
          </a:fontRef>
        </p:style>
        <p:txBody>
          <a:bodyPr rtlCol="0" anchor="b"/>
          <a:lstStyle/>
          <a:p>
            <a:pPr algn="r"/>
            <a:r>
              <a:rPr lang="en-US" sz="2400" b="1" dirty="0" smtClean="0">
                <a:solidFill>
                  <a:schemeClr val="bg1"/>
                </a:solidFill>
              </a:rPr>
              <a:t>Service Bus</a:t>
            </a:r>
            <a:endParaRPr lang="en-US" sz="2400" b="1" dirty="0">
              <a:solidFill>
                <a:schemeClr val="bg1"/>
              </a:solidFill>
            </a:endParaRPr>
          </a:p>
        </p:txBody>
      </p:sp>
      <p:sp>
        <p:nvSpPr>
          <p:cNvPr id="5" name="Oval 97"/>
          <p:cNvSpPr>
            <a:spLocks noChangeArrowheads="1"/>
          </p:cNvSpPr>
          <p:nvPr/>
        </p:nvSpPr>
        <p:spPr bwMode="auto">
          <a:xfrm>
            <a:off x="4716941" y="1219200"/>
            <a:ext cx="237060" cy="21719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Oval 96"/>
          <p:cNvSpPr>
            <a:spLocks noChangeArrowheads="1"/>
          </p:cNvSpPr>
          <p:nvPr/>
        </p:nvSpPr>
        <p:spPr bwMode="auto">
          <a:xfrm>
            <a:off x="4185559" y="1510934"/>
            <a:ext cx="237060" cy="21665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anchor="t" anchorCtr="0" compatLnSpc="1">
            <a:prstTxWarp prst="textNoShape">
              <a:avLst/>
            </a:prstTxWarp>
          </a:bodyPr>
          <a:lstStyle/>
          <a:p>
            <a:endParaRPr lang="en-US" dirty="0"/>
          </a:p>
        </p:txBody>
      </p:sp>
      <p:sp>
        <p:nvSpPr>
          <p:cNvPr id="7" name="Oval 95"/>
          <p:cNvSpPr>
            <a:spLocks noChangeArrowheads="1"/>
          </p:cNvSpPr>
          <p:nvPr/>
        </p:nvSpPr>
        <p:spPr bwMode="auto">
          <a:xfrm>
            <a:off x="5204232" y="1510934"/>
            <a:ext cx="237060" cy="216656"/>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8" name="Oval 94"/>
          <p:cNvSpPr>
            <a:spLocks noChangeArrowheads="1"/>
          </p:cNvSpPr>
          <p:nvPr/>
        </p:nvSpPr>
        <p:spPr bwMode="auto">
          <a:xfrm>
            <a:off x="5477940" y="1840744"/>
            <a:ext cx="237060" cy="21665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9" name="Oval 93"/>
          <p:cNvSpPr>
            <a:spLocks noChangeArrowheads="1"/>
          </p:cNvSpPr>
          <p:nvPr/>
        </p:nvSpPr>
        <p:spPr bwMode="auto">
          <a:xfrm>
            <a:off x="4949993" y="1840744"/>
            <a:ext cx="237060" cy="216656"/>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0" name="Oval 92"/>
          <p:cNvSpPr>
            <a:spLocks noChangeArrowheads="1"/>
          </p:cNvSpPr>
          <p:nvPr/>
        </p:nvSpPr>
        <p:spPr bwMode="auto">
          <a:xfrm>
            <a:off x="4422619" y="1840744"/>
            <a:ext cx="237060" cy="21665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1" name="Oval 91"/>
          <p:cNvSpPr>
            <a:spLocks noChangeArrowheads="1"/>
          </p:cNvSpPr>
          <p:nvPr/>
        </p:nvSpPr>
        <p:spPr bwMode="auto">
          <a:xfrm>
            <a:off x="3895246" y="1840744"/>
            <a:ext cx="237060" cy="21665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2" name="AutoShape 90"/>
          <p:cNvSpPr>
            <a:spLocks noChangeShapeType="1"/>
          </p:cNvSpPr>
          <p:nvPr/>
        </p:nvSpPr>
        <p:spPr bwMode="auto">
          <a:xfrm flipH="1">
            <a:off x="4387690" y="1328064"/>
            <a:ext cx="314936" cy="201104"/>
          </a:xfrm>
          <a:prstGeom prst="straightConnector1">
            <a:avLst/>
          </a:prstGeom>
          <a:noFill/>
          <a:ln w="127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AutoShape 89"/>
          <p:cNvSpPr>
            <a:spLocks noChangeShapeType="1"/>
          </p:cNvSpPr>
          <p:nvPr/>
        </p:nvSpPr>
        <p:spPr bwMode="auto">
          <a:xfrm>
            <a:off x="4968317" y="1328064"/>
            <a:ext cx="270844" cy="201104"/>
          </a:xfrm>
          <a:prstGeom prst="straightConnector1">
            <a:avLst/>
          </a:prstGeom>
          <a:noFill/>
          <a:ln w="127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AutoShape 88"/>
          <p:cNvSpPr>
            <a:spLocks noChangeShapeType="1"/>
          </p:cNvSpPr>
          <p:nvPr/>
        </p:nvSpPr>
        <p:spPr bwMode="auto">
          <a:xfrm flipH="1">
            <a:off x="5152124" y="1709357"/>
            <a:ext cx="87037" cy="149621"/>
          </a:xfrm>
          <a:prstGeom prst="straightConnector1">
            <a:avLst/>
          </a:prstGeom>
          <a:noFill/>
          <a:ln w="127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AutoShape 87"/>
          <p:cNvSpPr>
            <a:spLocks noChangeShapeType="1"/>
          </p:cNvSpPr>
          <p:nvPr/>
        </p:nvSpPr>
        <p:spPr bwMode="auto">
          <a:xfrm>
            <a:off x="5406364" y="1709357"/>
            <a:ext cx="106505" cy="149621"/>
          </a:xfrm>
          <a:prstGeom prst="straightConnector1">
            <a:avLst/>
          </a:prstGeom>
          <a:noFill/>
          <a:ln w="127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AutoShape 86"/>
          <p:cNvSpPr>
            <a:spLocks noChangeShapeType="1"/>
          </p:cNvSpPr>
          <p:nvPr/>
        </p:nvSpPr>
        <p:spPr bwMode="auto">
          <a:xfrm>
            <a:off x="4387690" y="1709357"/>
            <a:ext cx="69859" cy="149621"/>
          </a:xfrm>
          <a:prstGeom prst="straightConnector1">
            <a:avLst/>
          </a:prstGeom>
          <a:noFill/>
          <a:ln w="127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AutoShape 85"/>
          <p:cNvSpPr>
            <a:spLocks noChangeShapeType="1"/>
          </p:cNvSpPr>
          <p:nvPr/>
        </p:nvSpPr>
        <p:spPr bwMode="auto">
          <a:xfrm flipH="1">
            <a:off x="4097377" y="1709357"/>
            <a:ext cx="123111" cy="149621"/>
          </a:xfrm>
          <a:prstGeom prst="straightConnector1">
            <a:avLst/>
          </a:prstGeom>
          <a:noFill/>
          <a:ln w="127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AutoShape 77"/>
          <p:cNvSpPr>
            <a:spLocks noChangeArrowheads="1"/>
          </p:cNvSpPr>
          <p:nvPr/>
        </p:nvSpPr>
        <p:spPr bwMode="auto">
          <a:xfrm>
            <a:off x="990600" y="5781618"/>
            <a:ext cx="1484698" cy="847782"/>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Sender</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20" name="AutoShape 77"/>
          <p:cNvSpPr>
            <a:spLocks noChangeArrowheads="1"/>
          </p:cNvSpPr>
          <p:nvPr/>
        </p:nvSpPr>
        <p:spPr bwMode="auto">
          <a:xfrm>
            <a:off x="6973502" y="5781618"/>
            <a:ext cx="1484698" cy="847782"/>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Receiver</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22" name="Content Placeholder 2"/>
          <p:cNvSpPr txBox="1">
            <a:spLocks/>
          </p:cNvSpPr>
          <p:nvPr/>
        </p:nvSpPr>
        <p:spPr>
          <a:xfrm>
            <a:off x="1752600" y="838201"/>
            <a:ext cx="6858000" cy="457200"/>
          </a:xfrm>
          <a:prstGeom prst="rect">
            <a:avLst/>
          </a:prstGeom>
          <a:noFill/>
          <a:ln>
            <a:noFill/>
          </a:ln>
        </p:spPr>
        <p:txBody>
          <a:bodyPr>
            <a:normAutofit/>
          </a:bodyPr>
          <a:lstStyle/>
          <a:p>
            <a:pPr marL="393700" marR="0" lvl="0" indent="-393700" algn="ctr" defTabSz="914363" rtl="0" eaLnBrk="1" fontAlgn="auto" latinLnBrk="0" hangingPunct="1">
              <a:lnSpc>
                <a:spcPct val="78000"/>
              </a:lnSpc>
              <a:spcBef>
                <a:spcPct val="20000"/>
              </a:spcBef>
              <a:spcAft>
                <a:spcPts val="800"/>
              </a:spcAft>
              <a:buClr>
                <a:schemeClr val="tx1"/>
              </a:buClr>
              <a:buSzPct val="80000"/>
              <a:buFont typeface="Wingdings" pitchFamily="2" charset="2"/>
              <a:buNone/>
              <a:tabLst/>
              <a:defRPr/>
            </a:pPr>
            <a:r>
              <a:rPr kumimoji="0" lang="en-US" sz="2400" b="0" i="0" strike="noStrike" kern="1200" cap="none" spc="0" normalizeH="0" baseline="0" noProof="0" dirty="0" smtClean="0">
                <a:ln>
                  <a:noFill/>
                </a:ln>
                <a:solidFill>
                  <a:schemeClr val="bg1"/>
                </a:solidFill>
                <a:effectLst/>
                <a:uLnTx/>
                <a:uFillTx/>
                <a:latin typeface="+mn-lt"/>
                <a:ea typeface="+mn-ea"/>
                <a:cs typeface="+mn-cs"/>
              </a:rPr>
              <a:t>sb://servicebus.windows.net/services</a:t>
            </a:r>
            <a:r>
              <a:rPr lang="en-US" sz="2400" dirty="0" smtClean="0">
                <a:solidFill>
                  <a:schemeClr val="bg1"/>
                </a:solidFill>
              </a:rPr>
              <a:t>/</a:t>
            </a:r>
            <a:r>
              <a:rPr kumimoji="0" lang="en-US" sz="2400" b="0" i="1" strike="noStrike" kern="1200" cap="none" spc="0" normalizeH="0" baseline="0" noProof="0" dirty="0" smtClean="0">
                <a:ln>
                  <a:noFill/>
                </a:ln>
                <a:solidFill>
                  <a:srgbClr val="FF0000"/>
                </a:solidFill>
                <a:effectLst/>
                <a:uLnTx/>
                <a:uFillTx/>
                <a:latin typeface="+mn-lt"/>
                <a:ea typeface="+mn-ea"/>
                <a:cs typeface="+mn-cs"/>
              </a:rPr>
              <a:t>solution</a:t>
            </a:r>
            <a:r>
              <a:rPr lang="en-US" sz="2400" dirty="0" smtClean="0">
                <a:solidFill>
                  <a:schemeClr val="bg1"/>
                </a:solidFill>
              </a:rPr>
              <a:t>/</a:t>
            </a:r>
            <a:r>
              <a:rPr kumimoji="0" lang="en-US" sz="2400" b="0" i="0" strike="noStrike" kern="1200" cap="none" spc="0" normalizeH="0" baseline="0" noProof="0" dirty="0" smtClean="0">
                <a:ln>
                  <a:noFill/>
                </a:ln>
                <a:solidFill>
                  <a:schemeClr val="accent2">
                    <a:lumMod val="60000"/>
                    <a:lumOff val="40000"/>
                  </a:schemeClr>
                </a:solidFill>
                <a:effectLst/>
                <a:uLnTx/>
                <a:uFillTx/>
                <a:latin typeface="+mn-lt"/>
                <a:ea typeface="+mn-ea"/>
                <a:cs typeface="+mn-cs"/>
              </a:rPr>
              <a:t>a</a:t>
            </a:r>
            <a:r>
              <a:rPr kumimoji="0" lang="en-US" sz="2400" b="0" i="0" strike="noStrike" kern="1200" cap="none" spc="0" normalizeH="0" baseline="0" noProof="0" dirty="0" smtClean="0">
                <a:ln>
                  <a:noFill/>
                </a:ln>
                <a:solidFill>
                  <a:schemeClr val="bg1"/>
                </a:solidFill>
                <a:effectLst/>
                <a:uLnTx/>
                <a:uFillTx/>
                <a:latin typeface="+mn-lt"/>
                <a:ea typeface="+mn-ea"/>
                <a:cs typeface="+mn-cs"/>
              </a:rPr>
              <a:t>/</a:t>
            </a:r>
            <a:r>
              <a:rPr kumimoji="0" lang="en-US" sz="2400" b="0" i="0" strike="noStrike" kern="1200" cap="none" spc="0" normalizeH="0" baseline="0" noProof="0" dirty="0" smtClean="0">
                <a:ln>
                  <a:noFill/>
                </a:ln>
                <a:solidFill>
                  <a:schemeClr val="accent6">
                    <a:lumMod val="75000"/>
                  </a:schemeClr>
                </a:solidFill>
                <a:effectLst/>
                <a:uLnTx/>
                <a:uFillTx/>
                <a:latin typeface="+mn-lt"/>
                <a:ea typeface="+mn-ea"/>
                <a:cs typeface="+mn-cs"/>
              </a:rPr>
              <a:t>b</a:t>
            </a:r>
            <a:r>
              <a:rPr kumimoji="0" lang="en-US" sz="2400" b="0" i="0" strike="noStrike" kern="1200" cap="none" spc="0" normalizeH="0" baseline="0" noProof="0" dirty="0" smtClean="0">
                <a:ln>
                  <a:noFill/>
                </a:ln>
                <a:solidFill>
                  <a:schemeClr val="bg1"/>
                </a:solidFill>
                <a:effectLst/>
                <a:uLnTx/>
                <a:uFillTx/>
                <a:latin typeface="+mn-lt"/>
                <a:ea typeface="+mn-ea"/>
                <a:cs typeface="+mn-cs"/>
              </a:rPr>
              <a:t>/</a:t>
            </a:r>
            <a:endParaRPr kumimoji="0" lang="en-US" sz="2400" b="0" i="0" strike="noStrike" kern="1200" cap="none" spc="0" normalizeH="0" baseline="0" noProof="0" dirty="0">
              <a:ln>
                <a:noFill/>
              </a:ln>
              <a:solidFill>
                <a:schemeClr val="bg1"/>
              </a:solidFill>
              <a:effectLst/>
              <a:uLnTx/>
              <a:uFillTx/>
              <a:latin typeface="+mn-lt"/>
              <a:ea typeface="+mn-ea"/>
              <a:cs typeface="+mn-cs"/>
            </a:endParaRPr>
          </a:p>
        </p:txBody>
      </p:sp>
      <p:grpSp>
        <p:nvGrpSpPr>
          <p:cNvPr id="2" name="Group 79"/>
          <p:cNvGrpSpPr/>
          <p:nvPr/>
        </p:nvGrpSpPr>
        <p:grpSpPr>
          <a:xfrm>
            <a:off x="1732950" y="2786105"/>
            <a:ext cx="1543651" cy="3113545"/>
            <a:chOff x="1732950" y="2786105"/>
            <a:chExt cx="1543651" cy="3113545"/>
          </a:xfrm>
        </p:grpSpPr>
        <p:cxnSp>
          <p:nvCxnSpPr>
            <p:cNvPr id="42" name="Shape 93"/>
            <p:cNvCxnSpPr>
              <a:stCxn id="60" idx="2"/>
              <a:endCxn id="18" idx="0"/>
            </p:cNvCxnSpPr>
            <p:nvPr/>
          </p:nvCxnSpPr>
          <p:spPr>
            <a:xfrm rot="5400000">
              <a:off x="1075481" y="3580498"/>
              <a:ext cx="2858589" cy="1543651"/>
            </a:xfrm>
            <a:prstGeom prst="straightConnector1">
              <a:avLst/>
            </a:prstGeom>
            <a:ln w="76200" cap="rnd" cmpd="sng">
              <a:solidFill>
                <a:srgbClr val="00B0F0"/>
              </a:solidFill>
              <a:headEnd type="triangle" w="sm" len="med"/>
              <a:tailEnd type="none" w="sm" len="med"/>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50" name="TextBox 49"/>
            <p:cNvSpPr txBox="1"/>
            <p:nvPr/>
          </p:nvSpPr>
          <p:spPr>
            <a:xfrm rot="17964754">
              <a:off x="726530" y="4173601"/>
              <a:ext cx="3113545" cy="338554"/>
            </a:xfrm>
            <a:prstGeom prst="rect">
              <a:avLst/>
            </a:prstGeom>
            <a:noFill/>
          </p:spPr>
          <p:txBody>
            <a:bodyPr wrap="none" rtlCol="0">
              <a:spAutoFit/>
            </a:bodyPr>
            <a:lstStyle/>
            <a:p>
              <a:r>
                <a:rPr lang="en-US" sz="1600" dirty="0" smtClean="0">
                  <a:solidFill>
                    <a:schemeClr val="accent2">
                      <a:lumMod val="60000"/>
                      <a:lumOff val="40000"/>
                    </a:schemeClr>
                  </a:solidFill>
                </a:rPr>
                <a:t>outbound connect one-way net.tcp</a:t>
              </a:r>
              <a:endParaRPr lang="en-US" sz="1600" dirty="0">
                <a:solidFill>
                  <a:schemeClr val="accent2">
                    <a:lumMod val="60000"/>
                    <a:lumOff val="40000"/>
                  </a:schemeClr>
                </a:solidFill>
              </a:endParaRPr>
            </a:p>
          </p:txBody>
        </p:sp>
      </p:grpSp>
      <p:sp>
        <p:nvSpPr>
          <p:cNvPr id="57" name="Rounded Rectangle 56"/>
          <p:cNvSpPr/>
          <p:nvPr/>
        </p:nvSpPr>
        <p:spPr>
          <a:xfrm>
            <a:off x="1447800" y="2542029"/>
            <a:ext cx="457200" cy="381000"/>
          </a:xfrm>
          <a:prstGeom prst="roundRect">
            <a:avLst>
              <a:gd name="adj" fmla="val 16336"/>
            </a:avLst>
          </a:prstGeom>
          <a:ln/>
        </p:spPr>
        <p:style>
          <a:lnRef idx="1">
            <a:schemeClr val="accent3"/>
          </a:lnRef>
          <a:fillRef idx="2">
            <a:schemeClr val="accent3"/>
          </a:fillRef>
          <a:effectRef idx="1">
            <a:schemeClr val="accent3"/>
          </a:effectRef>
          <a:fontRef idx="minor">
            <a:schemeClr val="dk1"/>
          </a:fontRef>
        </p:style>
        <p:txBody>
          <a:bodyPr rtlCol="0" anchor="b"/>
          <a:lstStyle/>
          <a:p>
            <a:pPr algn="r"/>
            <a:endParaRPr lang="en-US" sz="2800" b="1" dirty="0">
              <a:solidFill>
                <a:schemeClr val="bg1"/>
              </a:solidFill>
            </a:endParaRPr>
          </a:p>
        </p:txBody>
      </p:sp>
      <p:sp>
        <p:nvSpPr>
          <p:cNvPr id="58" name="Rounded Rectangle 57"/>
          <p:cNvSpPr/>
          <p:nvPr/>
        </p:nvSpPr>
        <p:spPr>
          <a:xfrm>
            <a:off x="1981200" y="2542029"/>
            <a:ext cx="457200" cy="381000"/>
          </a:xfrm>
          <a:prstGeom prst="roundRect">
            <a:avLst>
              <a:gd name="adj" fmla="val 16336"/>
            </a:avLst>
          </a:prstGeom>
          <a:ln/>
        </p:spPr>
        <p:style>
          <a:lnRef idx="1">
            <a:schemeClr val="accent3"/>
          </a:lnRef>
          <a:fillRef idx="2">
            <a:schemeClr val="accent3"/>
          </a:fillRef>
          <a:effectRef idx="1">
            <a:schemeClr val="accent3"/>
          </a:effectRef>
          <a:fontRef idx="minor">
            <a:schemeClr val="dk1"/>
          </a:fontRef>
        </p:style>
        <p:txBody>
          <a:bodyPr rtlCol="0" anchor="b"/>
          <a:lstStyle/>
          <a:p>
            <a:pPr algn="r"/>
            <a:endParaRPr lang="en-US" sz="2800" b="1" dirty="0">
              <a:solidFill>
                <a:schemeClr val="bg1"/>
              </a:solidFill>
            </a:endParaRPr>
          </a:p>
        </p:txBody>
      </p:sp>
      <p:sp>
        <p:nvSpPr>
          <p:cNvPr id="59" name="Rounded Rectangle 58"/>
          <p:cNvSpPr/>
          <p:nvPr/>
        </p:nvSpPr>
        <p:spPr>
          <a:xfrm>
            <a:off x="2514600" y="2542029"/>
            <a:ext cx="457200" cy="381000"/>
          </a:xfrm>
          <a:prstGeom prst="roundRect">
            <a:avLst>
              <a:gd name="adj" fmla="val 16336"/>
            </a:avLst>
          </a:prstGeom>
          <a:ln/>
        </p:spPr>
        <p:style>
          <a:lnRef idx="1">
            <a:schemeClr val="accent3"/>
          </a:lnRef>
          <a:fillRef idx="2">
            <a:schemeClr val="accent3"/>
          </a:fillRef>
          <a:effectRef idx="1">
            <a:schemeClr val="accent3"/>
          </a:effectRef>
          <a:fontRef idx="minor">
            <a:schemeClr val="dk1"/>
          </a:fontRef>
        </p:style>
        <p:txBody>
          <a:bodyPr rtlCol="0" anchor="b"/>
          <a:lstStyle/>
          <a:p>
            <a:pPr algn="r"/>
            <a:endParaRPr lang="en-US" sz="2800" b="1" dirty="0">
              <a:solidFill>
                <a:schemeClr val="bg1"/>
              </a:solidFill>
            </a:endParaRPr>
          </a:p>
        </p:txBody>
      </p:sp>
      <p:sp>
        <p:nvSpPr>
          <p:cNvPr id="60" name="Rounded Rectangle 59"/>
          <p:cNvSpPr/>
          <p:nvPr/>
        </p:nvSpPr>
        <p:spPr>
          <a:xfrm>
            <a:off x="3048000" y="2542029"/>
            <a:ext cx="457200" cy="381000"/>
          </a:xfrm>
          <a:prstGeom prst="roundRect">
            <a:avLst>
              <a:gd name="adj" fmla="val 16336"/>
            </a:avLst>
          </a:prstGeom>
          <a:ln/>
        </p:spPr>
        <p:style>
          <a:lnRef idx="1">
            <a:schemeClr val="accent3"/>
          </a:lnRef>
          <a:fillRef idx="2">
            <a:schemeClr val="accent3"/>
          </a:fillRef>
          <a:effectRef idx="1">
            <a:schemeClr val="accent3"/>
          </a:effectRef>
          <a:fontRef idx="minor">
            <a:schemeClr val="dk1"/>
          </a:fontRef>
        </p:style>
        <p:txBody>
          <a:bodyPr rtlCol="0" anchor="b"/>
          <a:lstStyle/>
          <a:p>
            <a:pPr algn="r"/>
            <a:endParaRPr lang="en-US" sz="2800" b="1" dirty="0">
              <a:solidFill>
                <a:schemeClr val="bg1"/>
              </a:solidFill>
            </a:endParaRPr>
          </a:p>
        </p:txBody>
      </p:sp>
      <p:sp>
        <p:nvSpPr>
          <p:cNvPr id="61" name="Rounded Rectangle 60"/>
          <p:cNvSpPr/>
          <p:nvPr/>
        </p:nvSpPr>
        <p:spPr>
          <a:xfrm>
            <a:off x="3581400" y="2542029"/>
            <a:ext cx="457200" cy="381000"/>
          </a:xfrm>
          <a:prstGeom prst="roundRect">
            <a:avLst>
              <a:gd name="adj" fmla="val 16336"/>
            </a:avLst>
          </a:prstGeom>
          <a:ln/>
        </p:spPr>
        <p:style>
          <a:lnRef idx="1">
            <a:schemeClr val="accent3"/>
          </a:lnRef>
          <a:fillRef idx="2">
            <a:schemeClr val="accent3"/>
          </a:fillRef>
          <a:effectRef idx="1">
            <a:schemeClr val="accent3"/>
          </a:effectRef>
          <a:fontRef idx="minor">
            <a:schemeClr val="dk1"/>
          </a:fontRef>
        </p:style>
        <p:txBody>
          <a:bodyPr rtlCol="0" anchor="b"/>
          <a:lstStyle/>
          <a:p>
            <a:pPr algn="r"/>
            <a:endParaRPr lang="en-US" sz="2800" b="1" dirty="0">
              <a:solidFill>
                <a:schemeClr val="bg1"/>
              </a:solidFill>
            </a:endParaRPr>
          </a:p>
        </p:txBody>
      </p:sp>
      <p:sp>
        <p:nvSpPr>
          <p:cNvPr id="62" name="Rounded Rectangle 61"/>
          <p:cNvSpPr/>
          <p:nvPr/>
        </p:nvSpPr>
        <p:spPr>
          <a:xfrm>
            <a:off x="4114800" y="2542029"/>
            <a:ext cx="457200" cy="381000"/>
          </a:xfrm>
          <a:prstGeom prst="roundRect">
            <a:avLst>
              <a:gd name="adj" fmla="val 16336"/>
            </a:avLst>
          </a:prstGeom>
          <a:ln/>
        </p:spPr>
        <p:style>
          <a:lnRef idx="1">
            <a:schemeClr val="accent3"/>
          </a:lnRef>
          <a:fillRef idx="2">
            <a:schemeClr val="accent3"/>
          </a:fillRef>
          <a:effectRef idx="1">
            <a:schemeClr val="accent3"/>
          </a:effectRef>
          <a:fontRef idx="minor">
            <a:schemeClr val="dk1"/>
          </a:fontRef>
        </p:style>
        <p:txBody>
          <a:bodyPr rtlCol="0" anchor="b"/>
          <a:lstStyle/>
          <a:p>
            <a:pPr algn="r"/>
            <a:endParaRPr lang="en-US" sz="2800" b="1" dirty="0">
              <a:solidFill>
                <a:schemeClr val="bg1"/>
              </a:solidFill>
            </a:endParaRPr>
          </a:p>
        </p:txBody>
      </p:sp>
      <p:sp>
        <p:nvSpPr>
          <p:cNvPr id="63" name="Rounded Rectangle 62"/>
          <p:cNvSpPr/>
          <p:nvPr/>
        </p:nvSpPr>
        <p:spPr>
          <a:xfrm>
            <a:off x="4648200" y="2542029"/>
            <a:ext cx="457200" cy="381000"/>
          </a:xfrm>
          <a:prstGeom prst="roundRect">
            <a:avLst>
              <a:gd name="adj" fmla="val 16336"/>
            </a:avLst>
          </a:prstGeom>
          <a:ln/>
        </p:spPr>
        <p:style>
          <a:lnRef idx="1">
            <a:schemeClr val="accent3"/>
          </a:lnRef>
          <a:fillRef idx="2">
            <a:schemeClr val="accent3"/>
          </a:fillRef>
          <a:effectRef idx="1">
            <a:schemeClr val="accent3"/>
          </a:effectRef>
          <a:fontRef idx="minor">
            <a:schemeClr val="dk1"/>
          </a:fontRef>
        </p:style>
        <p:txBody>
          <a:bodyPr rtlCol="0" anchor="b"/>
          <a:lstStyle/>
          <a:p>
            <a:pPr algn="r"/>
            <a:endParaRPr lang="en-US" sz="2800" b="1" dirty="0">
              <a:solidFill>
                <a:schemeClr val="bg1"/>
              </a:solidFill>
            </a:endParaRPr>
          </a:p>
        </p:txBody>
      </p:sp>
      <p:sp>
        <p:nvSpPr>
          <p:cNvPr id="64" name="Rounded Rectangle 63"/>
          <p:cNvSpPr/>
          <p:nvPr/>
        </p:nvSpPr>
        <p:spPr>
          <a:xfrm>
            <a:off x="5181600" y="2542029"/>
            <a:ext cx="457200" cy="381000"/>
          </a:xfrm>
          <a:prstGeom prst="roundRect">
            <a:avLst>
              <a:gd name="adj" fmla="val 16336"/>
            </a:avLst>
          </a:prstGeom>
          <a:ln/>
        </p:spPr>
        <p:style>
          <a:lnRef idx="1">
            <a:schemeClr val="accent3"/>
          </a:lnRef>
          <a:fillRef idx="2">
            <a:schemeClr val="accent3"/>
          </a:fillRef>
          <a:effectRef idx="1">
            <a:schemeClr val="accent3"/>
          </a:effectRef>
          <a:fontRef idx="minor">
            <a:schemeClr val="dk1"/>
          </a:fontRef>
        </p:style>
        <p:txBody>
          <a:bodyPr rtlCol="0" anchor="b"/>
          <a:lstStyle/>
          <a:p>
            <a:pPr algn="r"/>
            <a:endParaRPr lang="en-US" sz="2800" b="1" dirty="0">
              <a:solidFill>
                <a:schemeClr val="bg1"/>
              </a:solidFill>
            </a:endParaRPr>
          </a:p>
        </p:txBody>
      </p:sp>
      <p:sp>
        <p:nvSpPr>
          <p:cNvPr id="65" name="Rounded Rectangle 64"/>
          <p:cNvSpPr/>
          <p:nvPr/>
        </p:nvSpPr>
        <p:spPr>
          <a:xfrm>
            <a:off x="5715000" y="2542029"/>
            <a:ext cx="457200" cy="381000"/>
          </a:xfrm>
          <a:prstGeom prst="roundRect">
            <a:avLst>
              <a:gd name="adj" fmla="val 16336"/>
            </a:avLst>
          </a:prstGeom>
          <a:ln/>
        </p:spPr>
        <p:style>
          <a:lnRef idx="1">
            <a:schemeClr val="accent3"/>
          </a:lnRef>
          <a:fillRef idx="2">
            <a:schemeClr val="accent3"/>
          </a:fillRef>
          <a:effectRef idx="1">
            <a:schemeClr val="accent3"/>
          </a:effectRef>
          <a:fontRef idx="minor">
            <a:schemeClr val="dk1"/>
          </a:fontRef>
        </p:style>
        <p:txBody>
          <a:bodyPr rtlCol="0" anchor="b"/>
          <a:lstStyle/>
          <a:p>
            <a:pPr algn="r"/>
            <a:endParaRPr lang="en-US" sz="2800" b="1" dirty="0">
              <a:solidFill>
                <a:schemeClr val="bg1"/>
              </a:solidFill>
            </a:endParaRPr>
          </a:p>
        </p:txBody>
      </p:sp>
      <p:sp>
        <p:nvSpPr>
          <p:cNvPr id="66" name="Rounded Rectangle 65"/>
          <p:cNvSpPr/>
          <p:nvPr/>
        </p:nvSpPr>
        <p:spPr>
          <a:xfrm>
            <a:off x="6248400" y="2542029"/>
            <a:ext cx="457200" cy="381000"/>
          </a:xfrm>
          <a:prstGeom prst="roundRect">
            <a:avLst>
              <a:gd name="adj" fmla="val 16336"/>
            </a:avLst>
          </a:prstGeom>
          <a:ln/>
        </p:spPr>
        <p:style>
          <a:lnRef idx="1">
            <a:schemeClr val="accent3"/>
          </a:lnRef>
          <a:fillRef idx="2">
            <a:schemeClr val="accent3"/>
          </a:fillRef>
          <a:effectRef idx="1">
            <a:schemeClr val="accent3"/>
          </a:effectRef>
          <a:fontRef idx="minor">
            <a:schemeClr val="dk1"/>
          </a:fontRef>
        </p:style>
        <p:txBody>
          <a:bodyPr rtlCol="0" anchor="b"/>
          <a:lstStyle/>
          <a:p>
            <a:pPr algn="r"/>
            <a:endParaRPr lang="en-US" sz="2800" b="1" dirty="0">
              <a:solidFill>
                <a:schemeClr val="bg1"/>
              </a:solidFill>
            </a:endParaRPr>
          </a:p>
        </p:txBody>
      </p:sp>
      <p:sp>
        <p:nvSpPr>
          <p:cNvPr id="67" name="Rounded Rectangle 66"/>
          <p:cNvSpPr/>
          <p:nvPr/>
        </p:nvSpPr>
        <p:spPr>
          <a:xfrm>
            <a:off x="6781800" y="2542029"/>
            <a:ext cx="457200" cy="381000"/>
          </a:xfrm>
          <a:prstGeom prst="roundRect">
            <a:avLst>
              <a:gd name="adj" fmla="val 16336"/>
            </a:avLst>
          </a:prstGeom>
          <a:ln/>
        </p:spPr>
        <p:style>
          <a:lnRef idx="1">
            <a:schemeClr val="accent3"/>
          </a:lnRef>
          <a:fillRef idx="2">
            <a:schemeClr val="accent3"/>
          </a:fillRef>
          <a:effectRef idx="1">
            <a:schemeClr val="accent3"/>
          </a:effectRef>
          <a:fontRef idx="minor">
            <a:schemeClr val="dk1"/>
          </a:fontRef>
        </p:style>
        <p:txBody>
          <a:bodyPr rtlCol="0" anchor="b"/>
          <a:lstStyle/>
          <a:p>
            <a:pPr algn="r"/>
            <a:endParaRPr lang="en-US" sz="2800" b="1" dirty="0">
              <a:solidFill>
                <a:schemeClr val="bg1"/>
              </a:solidFill>
            </a:endParaRPr>
          </a:p>
        </p:txBody>
      </p:sp>
      <p:sp>
        <p:nvSpPr>
          <p:cNvPr id="68" name="Rounded Rectangle 67"/>
          <p:cNvSpPr/>
          <p:nvPr/>
        </p:nvSpPr>
        <p:spPr>
          <a:xfrm>
            <a:off x="7315200" y="2542029"/>
            <a:ext cx="457200" cy="381000"/>
          </a:xfrm>
          <a:prstGeom prst="roundRect">
            <a:avLst>
              <a:gd name="adj" fmla="val 16336"/>
            </a:avLst>
          </a:prstGeom>
          <a:ln/>
        </p:spPr>
        <p:style>
          <a:lnRef idx="1">
            <a:schemeClr val="accent3"/>
          </a:lnRef>
          <a:fillRef idx="2">
            <a:schemeClr val="accent3"/>
          </a:fillRef>
          <a:effectRef idx="1">
            <a:schemeClr val="accent3"/>
          </a:effectRef>
          <a:fontRef idx="minor">
            <a:schemeClr val="dk1"/>
          </a:fontRef>
        </p:style>
        <p:txBody>
          <a:bodyPr rtlCol="0" anchor="b"/>
          <a:lstStyle/>
          <a:p>
            <a:pPr algn="r"/>
            <a:endParaRPr lang="en-US" sz="2800" b="1" dirty="0">
              <a:solidFill>
                <a:schemeClr val="bg1"/>
              </a:solidFill>
            </a:endParaRPr>
          </a:p>
        </p:txBody>
      </p:sp>
      <p:sp>
        <p:nvSpPr>
          <p:cNvPr id="69" name="Rounded Rectangle 68"/>
          <p:cNvSpPr/>
          <p:nvPr/>
        </p:nvSpPr>
        <p:spPr>
          <a:xfrm>
            <a:off x="7848600" y="2542029"/>
            <a:ext cx="457200" cy="381000"/>
          </a:xfrm>
          <a:prstGeom prst="roundRect">
            <a:avLst>
              <a:gd name="adj" fmla="val 16336"/>
            </a:avLst>
          </a:prstGeom>
          <a:ln/>
        </p:spPr>
        <p:style>
          <a:lnRef idx="1">
            <a:schemeClr val="accent3"/>
          </a:lnRef>
          <a:fillRef idx="2">
            <a:schemeClr val="accent3"/>
          </a:fillRef>
          <a:effectRef idx="1">
            <a:schemeClr val="accent3"/>
          </a:effectRef>
          <a:fontRef idx="minor">
            <a:schemeClr val="dk1"/>
          </a:fontRef>
        </p:style>
        <p:txBody>
          <a:bodyPr rtlCol="0" anchor="b"/>
          <a:lstStyle/>
          <a:p>
            <a:pPr algn="r"/>
            <a:endParaRPr lang="en-US" sz="2800" b="1" dirty="0">
              <a:solidFill>
                <a:schemeClr val="bg1"/>
              </a:solidFill>
            </a:endParaRPr>
          </a:p>
        </p:txBody>
      </p:sp>
      <p:sp>
        <p:nvSpPr>
          <p:cNvPr id="70" name="Rounded Rectangle 69"/>
          <p:cNvSpPr/>
          <p:nvPr/>
        </p:nvSpPr>
        <p:spPr>
          <a:xfrm>
            <a:off x="8382000" y="2542029"/>
            <a:ext cx="457200" cy="381000"/>
          </a:xfrm>
          <a:prstGeom prst="roundRect">
            <a:avLst>
              <a:gd name="adj" fmla="val 16336"/>
            </a:avLst>
          </a:prstGeom>
          <a:ln/>
        </p:spPr>
        <p:style>
          <a:lnRef idx="1">
            <a:schemeClr val="accent3"/>
          </a:lnRef>
          <a:fillRef idx="2">
            <a:schemeClr val="accent3"/>
          </a:fillRef>
          <a:effectRef idx="1">
            <a:schemeClr val="accent3"/>
          </a:effectRef>
          <a:fontRef idx="minor">
            <a:schemeClr val="dk1"/>
          </a:fontRef>
        </p:style>
        <p:txBody>
          <a:bodyPr rtlCol="0" anchor="b"/>
          <a:lstStyle/>
          <a:p>
            <a:pPr algn="r"/>
            <a:endParaRPr lang="en-US" sz="2800" b="1" dirty="0">
              <a:solidFill>
                <a:schemeClr val="bg1"/>
              </a:solidFill>
            </a:endParaRPr>
          </a:p>
        </p:txBody>
      </p:sp>
      <p:sp>
        <p:nvSpPr>
          <p:cNvPr id="34" name="Rounded Rectangular Callout 33"/>
          <p:cNvSpPr/>
          <p:nvPr/>
        </p:nvSpPr>
        <p:spPr bwMode="auto">
          <a:xfrm>
            <a:off x="7162800" y="3048000"/>
            <a:ext cx="914400" cy="457200"/>
          </a:xfrm>
          <a:prstGeom prst="wedgeRoundRectCallout">
            <a:avLst>
              <a:gd name="adj1" fmla="val -164008"/>
              <a:gd name="adj2" fmla="val -61308"/>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TCP/SSL 828</a:t>
            </a:r>
          </a:p>
        </p:txBody>
      </p:sp>
      <p:sp>
        <p:nvSpPr>
          <p:cNvPr id="74" name="Left Brace 73"/>
          <p:cNvSpPr/>
          <p:nvPr/>
        </p:nvSpPr>
        <p:spPr>
          <a:xfrm>
            <a:off x="1066800" y="838200"/>
            <a:ext cx="228600" cy="1600200"/>
          </a:xfrm>
          <a:prstGeom prst="leftBrace">
            <a:avLst/>
          </a:prstGeom>
          <a:ln w="38100" cmpd="sng">
            <a:prstDash val="solid"/>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75" name="Left Brace 74"/>
          <p:cNvSpPr/>
          <p:nvPr/>
        </p:nvSpPr>
        <p:spPr>
          <a:xfrm>
            <a:off x="1066800" y="2542029"/>
            <a:ext cx="228600" cy="381000"/>
          </a:xfrm>
          <a:prstGeom prst="leftBrace">
            <a:avLst/>
          </a:prstGeom>
          <a:ln w="38100" cmpd="sng">
            <a:prstDash val="solid"/>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76" name="TextBox 75"/>
          <p:cNvSpPr txBox="1"/>
          <p:nvPr/>
        </p:nvSpPr>
        <p:spPr>
          <a:xfrm>
            <a:off x="258013" y="1066800"/>
            <a:ext cx="884987" cy="1077218"/>
          </a:xfrm>
          <a:prstGeom prst="rect">
            <a:avLst/>
          </a:prstGeom>
          <a:noFill/>
        </p:spPr>
        <p:txBody>
          <a:bodyPr wrap="none" rtlCol="0">
            <a:spAutoFit/>
          </a:bodyPr>
          <a:lstStyle/>
          <a:p>
            <a:pPr algn="ctr"/>
            <a:r>
              <a:rPr lang="en-US" sz="1600" dirty="0" smtClean="0"/>
              <a:t>Backend</a:t>
            </a:r>
            <a:br>
              <a:rPr lang="en-US" sz="1600" dirty="0" smtClean="0"/>
            </a:br>
            <a:r>
              <a:rPr lang="en-US" sz="1600" dirty="0" smtClean="0"/>
              <a:t>Naming</a:t>
            </a:r>
          </a:p>
          <a:p>
            <a:pPr algn="ctr"/>
            <a:r>
              <a:rPr lang="en-US" sz="1600" dirty="0" smtClean="0"/>
              <a:t>Routing</a:t>
            </a:r>
            <a:br>
              <a:rPr lang="en-US" sz="1600" dirty="0" smtClean="0"/>
            </a:br>
            <a:r>
              <a:rPr lang="en-US" sz="1600" dirty="0" smtClean="0"/>
              <a:t>Fabric</a:t>
            </a:r>
            <a:endParaRPr lang="en-US" sz="1600" dirty="0"/>
          </a:p>
        </p:txBody>
      </p:sp>
      <p:sp>
        <p:nvSpPr>
          <p:cNvPr id="77" name="TextBox 76"/>
          <p:cNvSpPr txBox="1"/>
          <p:nvPr/>
        </p:nvSpPr>
        <p:spPr>
          <a:xfrm>
            <a:off x="152400" y="2414454"/>
            <a:ext cx="1069357" cy="584775"/>
          </a:xfrm>
          <a:prstGeom prst="rect">
            <a:avLst/>
          </a:prstGeom>
          <a:noFill/>
        </p:spPr>
        <p:txBody>
          <a:bodyPr wrap="square" rtlCol="0">
            <a:spAutoFit/>
          </a:bodyPr>
          <a:lstStyle/>
          <a:p>
            <a:pPr algn="ctr"/>
            <a:r>
              <a:rPr lang="en-US" sz="1600" dirty="0" smtClean="0"/>
              <a:t>Frontend </a:t>
            </a:r>
            <a:br>
              <a:rPr lang="en-US" sz="1600" dirty="0" smtClean="0"/>
            </a:br>
            <a:r>
              <a:rPr lang="en-US" sz="1600" dirty="0" smtClean="0"/>
              <a:t>Nodes</a:t>
            </a:r>
            <a:endParaRPr lang="en-US" sz="1600" dirty="0"/>
          </a:p>
        </p:txBody>
      </p:sp>
      <p:sp>
        <p:nvSpPr>
          <p:cNvPr id="52" name="Rounded Rectangular Callout 51"/>
          <p:cNvSpPr/>
          <p:nvPr/>
        </p:nvSpPr>
        <p:spPr bwMode="auto">
          <a:xfrm>
            <a:off x="1219200" y="3048000"/>
            <a:ext cx="1066800" cy="457200"/>
          </a:xfrm>
          <a:prstGeom prst="wedgeRoundRectCallout">
            <a:avLst>
              <a:gd name="adj1" fmla="val 111366"/>
              <a:gd name="adj2" fmla="val -55593"/>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TCP/SSL 808/828</a:t>
            </a:r>
          </a:p>
        </p:txBody>
      </p:sp>
      <p:grpSp>
        <p:nvGrpSpPr>
          <p:cNvPr id="19" name="Group 70"/>
          <p:cNvGrpSpPr/>
          <p:nvPr/>
        </p:nvGrpSpPr>
        <p:grpSpPr>
          <a:xfrm>
            <a:off x="5943600" y="2923028"/>
            <a:ext cx="1772251" cy="2999358"/>
            <a:chOff x="5943600" y="2923028"/>
            <a:chExt cx="1772251" cy="2999358"/>
          </a:xfrm>
        </p:grpSpPr>
        <p:sp>
          <p:nvSpPr>
            <p:cNvPr id="37" name="TextBox 36"/>
            <p:cNvSpPr txBox="1"/>
            <p:nvPr/>
          </p:nvSpPr>
          <p:spPr>
            <a:xfrm rot="3455616">
              <a:off x="5616924" y="4252057"/>
              <a:ext cx="2971326" cy="369332"/>
            </a:xfrm>
            <a:prstGeom prst="rect">
              <a:avLst/>
            </a:prstGeom>
            <a:noFill/>
          </p:spPr>
          <p:txBody>
            <a:bodyPr wrap="none" rtlCol="0">
              <a:spAutoFit/>
            </a:bodyPr>
            <a:lstStyle/>
            <a:p>
              <a:r>
                <a:rPr lang="en-US" dirty="0" smtClean="0">
                  <a:solidFill>
                    <a:schemeClr val="accent1">
                      <a:lumMod val="60000"/>
                      <a:lumOff val="40000"/>
                    </a:schemeClr>
                  </a:solidFill>
                </a:rPr>
                <a:t>outbound connect </a:t>
              </a:r>
              <a:r>
                <a:rPr lang="en-US" dirty="0" err="1" smtClean="0">
                  <a:solidFill>
                    <a:schemeClr val="accent1">
                      <a:lumMod val="60000"/>
                      <a:lumOff val="40000"/>
                    </a:schemeClr>
                  </a:solidFill>
                </a:rPr>
                <a:t>bidi</a:t>
              </a:r>
              <a:r>
                <a:rPr lang="en-US" dirty="0" smtClean="0">
                  <a:solidFill>
                    <a:schemeClr val="accent1">
                      <a:lumMod val="60000"/>
                      <a:lumOff val="40000"/>
                    </a:schemeClr>
                  </a:solidFill>
                </a:rPr>
                <a:t> socket</a:t>
              </a:r>
              <a:endParaRPr lang="en-US" dirty="0">
                <a:solidFill>
                  <a:schemeClr val="accent1">
                    <a:lumMod val="60000"/>
                    <a:lumOff val="40000"/>
                  </a:schemeClr>
                </a:solidFill>
              </a:endParaRPr>
            </a:p>
          </p:txBody>
        </p:sp>
        <p:cxnSp>
          <p:nvCxnSpPr>
            <p:cNvPr id="21" name="Shape 93"/>
            <p:cNvCxnSpPr>
              <a:stCxn id="65" idx="2"/>
              <a:endCxn id="20" idx="0"/>
            </p:cNvCxnSpPr>
            <p:nvPr/>
          </p:nvCxnSpPr>
          <p:spPr>
            <a:xfrm rot="16200000" flipH="1">
              <a:off x="5400431" y="3466197"/>
              <a:ext cx="2858589" cy="1772251"/>
            </a:xfrm>
            <a:prstGeom prst="straightConnector1">
              <a:avLst/>
            </a:prstGeom>
            <a:ln w="76200" cap="rnd" cmpd="sng">
              <a:solidFill>
                <a:schemeClr val="accent1">
                  <a:lumMod val="60000"/>
                  <a:lumOff val="40000"/>
                </a:schemeClr>
              </a:solidFill>
              <a:headEnd type="triangle" w="sm" len="med"/>
              <a:tailEnd type="none" w="sm" len="med"/>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grpSp>
      <p:cxnSp>
        <p:nvCxnSpPr>
          <p:cNvPr id="91" name="Shape 93"/>
          <p:cNvCxnSpPr>
            <a:stCxn id="9" idx="2"/>
            <a:endCxn id="60" idx="0"/>
          </p:cNvCxnSpPr>
          <p:nvPr/>
        </p:nvCxnSpPr>
        <p:spPr>
          <a:xfrm rot="10800000" flipV="1">
            <a:off x="3276601" y="1949071"/>
            <a:ext cx="1673393" cy="592957"/>
          </a:xfrm>
          <a:prstGeom prst="curvedConnector2">
            <a:avLst/>
          </a:prstGeom>
          <a:ln w="69850" cap="rnd" cmpd="dbl">
            <a:solidFill>
              <a:schemeClr val="accent6">
                <a:lumMod val="75000"/>
              </a:schemeClr>
            </a:solidFill>
            <a:prstDash val="solid"/>
            <a:headEnd type="triangle" w="sm" len="med"/>
            <a:tailEnd type="none" w="sm" len="med"/>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95" name="Shape 93"/>
          <p:cNvCxnSpPr>
            <a:stCxn id="65" idx="0"/>
            <a:endCxn id="9" idx="4"/>
          </p:cNvCxnSpPr>
          <p:nvPr/>
        </p:nvCxnSpPr>
        <p:spPr>
          <a:xfrm rot="16200000" flipV="1">
            <a:off x="5263748" y="1862176"/>
            <a:ext cx="484629" cy="875077"/>
          </a:xfrm>
          <a:prstGeom prst="curvedConnector3">
            <a:avLst>
              <a:gd name="adj1" fmla="val 50000"/>
            </a:avLst>
          </a:prstGeom>
          <a:ln w="28575" cap="rnd" cmpd="sng">
            <a:solidFill>
              <a:schemeClr val="accent6">
                <a:lumMod val="75000"/>
              </a:schemeClr>
            </a:solidFill>
            <a:prstDash val="sysDot"/>
            <a:headEnd type="none" w="med" len="med"/>
            <a:tailEnd type="triangle" w="med" len="med"/>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grpSp>
        <p:nvGrpSpPr>
          <p:cNvPr id="23" name="Group 100"/>
          <p:cNvGrpSpPr/>
          <p:nvPr/>
        </p:nvGrpSpPr>
        <p:grpSpPr>
          <a:xfrm>
            <a:off x="2133600" y="3124200"/>
            <a:ext cx="1371600" cy="2362200"/>
            <a:chOff x="2286000" y="3276600"/>
            <a:chExt cx="1371600" cy="2362200"/>
          </a:xfrm>
        </p:grpSpPr>
        <p:cxnSp>
          <p:nvCxnSpPr>
            <p:cNvPr id="100" name="Straight Arrow Connector 99"/>
            <p:cNvCxnSpPr/>
            <p:nvPr/>
          </p:nvCxnSpPr>
          <p:spPr>
            <a:xfrm rot="5400000" flipH="1" flipV="1">
              <a:off x="1866900" y="3848100"/>
              <a:ext cx="2362200" cy="1219200"/>
            </a:xfrm>
            <a:prstGeom prst="straightConnector1">
              <a:avLst/>
            </a:prstGeom>
            <a:ln>
              <a:solidFill>
                <a:schemeClr val="tx2">
                  <a:lumMod val="60000"/>
                  <a:lumOff val="40000"/>
                </a:schemeClr>
              </a:solidFill>
              <a:tailEnd type="arrow"/>
            </a:ln>
          </p:spPr>
          <p:style>
            <a:lnRef idx="1">
              <a:schemeClr val="accent2"/>
            </a:lnRef>
            <a:fillRef idx="1002">
              <a:schemeClr val="lt2"/>
            </a:fillRef>
            <a:effectRef idx="1">
              <a:schemeClr val="accent2"/>
            </a:effectRef>
            <a:fontRef idx="minor">
              <a:schemeClr val="dk1"/>
            </a:fontRef>
          </p:style>
        </p:cxnSp>
        <p:sp>
          <p:nvSpPr>
            <p:cNvPr id="98" name="Rectangle 97"/>
            <p:cNvSpPr/>
            <p:nvPr/>
          </p:nvSpPr>
          <p:spPr bwMode="auto">
            <a:xfrm>
              <a:off x="2286000" y="5105400"/>
              <a:ext cx="609600" cy="381000"/>
            </a:xfrm>
            <a:prstGeom prst="rect">
              <a:avLst/>
            </a:prstGeom>
            <a:ln>
              <a:solidFill>
                <a:schemeClr val="tx2">
                  <a:lumMod val="60000"/>
                  <a:lumOff val="40000"/>
                </a:schemeClr>
              </a:solidFill>
              <a:headEnd type="none" w="med" len="med"/>
              <a:tailEnd type="none" w="med" len="med"/>
            </a:ln>
          </p:spPr>
          <p:style>
            <a:lnRef idx="1">
              <a:schemeClr val="accent2"/>
            </a:lnRef>
            <a:fillRef idx="1002">
              <a:schemeClr val="l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err="1" smtClean="0">
                  <a:solidFill>
                    <a:schemeClr val="bg1"/>
                  </a:solidFill>
                </a:rPr>
                <a:t>Msg</a:t>
              </a:r>
              <a:endParaRPr lang="en-US" sz="1600" dirty="0" smtClean="0">
                <a:solidFill>
                  <a:schemeClr val="bg1"/>
                </a:solidFill>
              </a:endParaRPr>
            </a:p>
          </p:txBody>
        </p:sp>
      </p:grpSp>
      <p:grpSp>
        <p:nvGrpSpPr>
          <p:cNvPr id="24" name="Group 113"/>
          <p:cNvGrpSpPr/>
          <p:nvPr/>
        </p:nvGrpSpPr>
        <p:grpSpPr>
          <a:xfrm>
            <a:off x="5715000" y="3276600"/>
            <a:ext cx="1447800" cy="2133600"/>
            <a:chOff x="4648200" y="3429000"/>
            <a:chExt cx="1447800" cy="2133600"/>
          </a:xfrm>
        </p:grpSpPr>
        <p:cxnSp>
          <p:nvCxnSpPr>
            <p:cNvPr id="110" name="Straight Arrow Connector 109"/>
            <p:cNvCxnSpPr/>
            <p:nvPr/>
          </p:nvCxnSpPr>
          <p:spPr>
            <a:xfrm rot="16200000" flipH="1">
              <a:off x="4267200" y="3810000"/>
              <a:ext cx="2133600" cy="1371600"/>
            </a:xfrm>
            <a:prstGeom prst="straightConnector1">
              <a:avLst/>
            </a:prstGeom>
            <a:ln>
              <a:solidFill>
                <a:schemeClr val="tx2">
                  <a:lumMod val="60000"/>
                  <a:lumOff val="40000"/>
                </a:schemeClr>
              </a:solidFill>
              <a:tailEnd type="arrow"/>
            </a:ln>
          </p:spPr>
          <p:style>
            <a:lnRef idx="1">
              <a:schemeClr val="accent2"/>
            </a:lnRef>
            <a:fillRef idx="1002">
              <a:schemeClr val="lt2"/>
            </a:fillRef>
            <a:effectRef idx="1">
              <a:schemeClr val="accent2"/>
            </a:effectRef>
            <a:fontRef idx="minor">
              <a:schemeClr val="dk1"/>
            </a:fontRef>
          </p:style>
        </p:cxnSp>
        <p:sp>
          <p:nvSpPr>
            <p:cNvPr id="111" name="Rectangle 110"/>
            <p:cNvSpPr/>
            <p:nvPr/>
          </p:nvSpPr>
          <p:spPr bwMode="auto">
            <a:xfrm>
              <a:off x="5486400" y="5029200"/>
              <a:ext cx="609600" cy="381000"/>
            </a:xfrm>
            <a:prstGeom prst="rect">
              <a:avLst/>
            </a:prstGeom>
            <a:ln>
              <a:solidFill>
                <a:schemeClr val="tx2">
                  <a:lumMod val="60000"/>
                  <a:lumOff val="40000"/>
                </a:schemeClr>
              </a:solidFill>
              <a:headEnd type="none" w="med" len="med"/>
              <a:tailEnd type="none" w="med" len="med"/>
            </a:ln>
          </p:spPr>
          <p:style>
            <a:lnRef idx="1">
              <a:schemeClr val="accent2"/>
            </a:lnRef>
            <a:fillRef idx="1002">
              <a:schemeClr val="l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err="1" smtClean="0">
                  <a:solidFill>
                    <a:schemeClr val="bg1"/>
                  </a:solidFill>
                </a:rPr>
                <a:t>Msg</a:t>
              </a:r>
              <a:endParaRPr lang="en-US" sz="1600" dirty="0" smtClean="0">
                <a:solidFill>
                  <a:schemeClr val="bg1"/>
                </a:solidFill>
              </a:endParaRPr>
            </a:p>
          </p:txBody>
        </p:sp>
      </p:grpSp>
      <p:sp>
        <p:nvSpPr>
          <p:cNvPr id="120" name="TextBox 119"/>
          <p:cNvSpPr txBox="1"/>
          <p:nvPr/>
        </p:nvSpPr>
        <p:spPr>
          <a:xfrm>
            <a:off x="5791200" y="5874603"/>
            <a:ext cx="1136850" cy="830997"/>
          </a:xfrm>
          <a:prstGeom prst="rect">
            <a:avLst/>
          </a:prstGeom>
          <a:noFill/>
        </p:spPr>
        <p:txBody>
          <a:bodyPr wrap="none" rtlCol="0">
            <a:spAutoFit/>
          </a:bodyPr>
          <a:lstStyle/>
          <a:p>
            <a:r>
              <a:rPr lang="en-US" sz="1600" b="1" dirty="0" smtClean="0">
                <a:solidFill>
                  <a:srgbClr val="C00000"/>
                </a:solidFill>
              </a:rPr>
              <a:t>NAT</a:t>
            </a:r>
            <a:br>
              <a:rPr lang="en-US" sz="1600" b="1" dirty="0" smtClean="0">
                <a:solidFill>
                  <a:srgbClr val="C00000"/>
                </a:solidFill>
              </a:rPr>
            </a:br>
            <a:r>
              <a:rPr lang="en-US" sz="1600" b="1" dirty="0" smtClean="0">
                <a:solidFill>
                  <a:srgbClr val="C00000"/>
                </a:solidFill>
              </a:rPr>
              <a:t>Firewall</a:t>
            </a:r>
            <a:br>
              <a:rPr lang="en-US" sz="1600" b="1" dirty="0" smtClean="0">
                <a:solidFill>
                  <a:srgbClr val="C00000"/>
                </a:solidFill>
              </a:rPr>
            </a:br>
            <a:r>
              <a:rPr lang="en-US" sz="1600" b="1" dirty="0" smtClean="0">
                <a:solidFill>
                  <a:srgbClr val="C00000"/>
                </a:solidFill>
              </a:rPr>
              <a:t>Dynamic IP</a:t>
            </a:r>
            <a:endParaRPr lang="en-US" sz="1600" b="1" dirty="0">
              <a:solidFill>
                <a:srgbClr val="C00000"/>
              </a:solidFill>
            </a:endParaRPr>
          </a:p>
        </p:txBody>
      </p:sp>
      <p:sp>
        <p:nvSpPr>
          <p:cNvPr id="122" name="Rounded Rectangular Callout 121"/>
          <p:cNvSpPr/>
          <p:nvPr/>
        </p:nvSpPr>
        <p:spPr bwMode="auto">
          <a:xfrm>
            <a:off x="6096000" y="1447800"/>
            <a:ext cx="914400" cy="304800"/>
          </a:xfrm>
          <a:prstGeom prst="wedgeRoundRectCallout">
            <a:avLst>
              <a:gd name="adj1" fmla="val -110071"/>
              <a:gd name="adj2" fmla="val 209359"/>
              <a:gd name="adj3"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0" tIns="0" rIns="0" bIns="0" numCol="1" anchor="t" anchorCtr="0" compatLnSpc="1">
            <a:prstTxWarp prst="textNoShape">
              <a:avLst/>
            </a:prstTxWarp>
          </a:bodyPr>
          <a:lstStyle/>
          <a:p>
            <a:pPr algn="ctr" fontAlgn="base">
              <a:spcBef>
                <a:spcPct val="0"/>
              </a:spcBef>
              <a:spcAft>
                <a:spcPct val="0"/>
              </a:spcAft>
            </a:pPr>
            <a:r>
              <a:rPr lang="en-US" sz="1600" dirty="0" smtClean="0">
                <a:solidFill>
                  <a:schemeClr val="tx1"/>
                </a:solidFill>
              </a:rPr>
              <a:t>Subscribe</a:t>
            </a:r>
          </a:p>
        </p:txBody>
      </p:sp>
      <p:sp>
        <p:nvSpPr>
          <p:cNvPr id="123" name="Rounded Rectangular Callout 122"/>
          <p:cNvSpPr/>
          <p:nvPr/>
        </p:nvSpPr>
        <p:spPr bwMode="auto">
          <a:xfrm>
            <a:off x="2895600" y="1447800"/>
            <a:ext cx="914400" cy="304800"/>
          </a:xfrm>
          <a:prstGeom prst="wedgeRoundRectCallout">
            <a:avLst>
              <a:gd name="adj1" fmla="val 48977"/>
              <a:gd name="adj2" fmla="val 143644"/>
              <a:gd name="adj3"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0" tIns="0" rIns="0" bIns="0" numCol="1" anchor="t" anchorCtr="0" compatLnSpc="1">
            <a:prstTxWarp prst="textNoShape">
              <a:avLst/>
            </a:prstTxWarp>
          </a:bodyPr>
          <a:lstStyle/>
          <a:p>
            <a:pPr algn="ctr" fontAlgn="base">
              <a:spcBef>
                <a:spcPct val="0"/>
              </a:spcBef>
              <a:spcAft>
                <a:spcPct val="0"/>
              </a:spcAft>
            </a:pPr>
            <a:r>
              <a:rPr lang="en-US" sz="1600" dirty="0" smtClean="0">
                <a:solidFill>
                  <a:schemeClr val="tx1"/>
                </a:solidFill>
              </a:rPr>
              <a:t>Route</a:t>
            </a:r>
          </a:p>
        </p:txBody>
      </p:sp>
      <p:cxnSp>
        <p:nvCxnSpPr>
          <p:cNvPr id="79" name="Shape 93"/>
          <p:cNvCxnSpPr>
            <a:stCxn id="9" idx="6"/>
            <a:endCxn id="65" idx="0"/>
          </p:cNvCxnSpPr>
          <p:nvPr/>
        </p:nvCxnSpPr>
        <p:spPr>
          <a:xfrm>
            <a:off x="5187053" y="1949072"/>
            <a:ext cx="756547" cy="592957"/>
          </a:xfrm>
          <a:prstGeom prst="curvedConnector2">
            <a:avLst/>
          </a:prstGeom>
          <a:ln w="69850" cap="rnd" cmpd="dbl">
            <a:solidFill>
              <a:schemeClr val="accent6">
                <a:lumMod val="75000"/>
              </a:schemeClr>
            </a:solidFill>
            <a:prstDash val="solid"/>
            <a:headEnd type="none" w="sm" len="med"/>
            <a:tailEnd type="triangle" w="sm" len="med"/>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grpSp>
        <p:nvGrpSpPr>
          <p:cNvPr id="25" name="Group 71"/>
          <p:cNvGrpSpPr/>
          <p:nvPr/>
        </p:nvGrpSpPr>
        <p:grpSpPr>
          <a:xfrm>
            <a:off x="4191000" y="2981848"/>
            <a:ext cx="914400" cy="369332"/>
            <a:chOff x="1676400" y="2981848"/>
            <a:chExt cx="914400" cy="369332"/>
          </a:xfrm>
        </p:grpSpPr>
        <p:cxnSp>
          <p:nvCxnSpPr>
            <p:cNvPr id="73" name="Elbow Connector 72"/>
            <p:cNvCxnSpPr/>
            <p:nvPr/>
          </p:nvCxnSpPr>
          <p:spPr>
            <a:xfrm>
              <a:off x="1676400" y="3276600"/>
              <a:ext cx="914400" cy="1588"/>
            </a:xfrm>
            <a:prstGeom prst="bentConnector3">
              <a:avLst>
                <a:gd name="adj1" fmla="val 50000"/>
              </a:avLst>
            </a:prstGeom>
            <a:ln>
              <a:solidFill>
                <a:srgbClr val="F8F57B"/>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871789" y="2981848"/>
              <a:ext cx="556563" cy="369332"/>
            </a:xfrm>
            <a:prstGeom prst="rect">
              <a:avLst/>
            </a:prstGeom>
            <a:noFill/>
          </p:spPr>
          <p:txBody>
            <a:bodyPr wrap="none" rtlCol="0">
              <a:spAutoFit/>
            </a:bodyPr>
            <a:lstStyle/>
            <a:p>
              <a:r>
                <a:rPr lang="en-US" dirty="0" smtClean="0">
                  <a:solidFill>
                    <a:schemeClr val="accent3">
                      <a:lumMod val="60000"/>
                      <a:lumOff val="40000"/>
                    </a:schemeClr>
                  </a:solidFill>
                </a:rPr>
                <a:t>NLB</a:t>
              </a:r>
              <a:endParaRPr lang="en-US" dirty="0">
                <a:solidFill>
                  <a:schemeClr val="accent3">
                    <a:lumMod val="60000"/>
                    <a:lumOff val="40000"/>
                  </a:schemeClr>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2000"/>
                                        <p:tgtEl>
                                          <p:spTgt spid="19"/>
                                        </p:tgtEl>
                                      </p:cBhvr>
                                    </p:animEffect>
                                  </p:childTnLst>
                                </p:cTn>
                              </p:par>
                              <p:par>
                                <p:cTn id="12" presetID="1" presetClass="exit" presetSubtype="0" fill="hold" nodeType="withEffect">
                                  <p:stCondLst>
                                    <p:cond delay="0"/>
                                  </p:stCondLst>
                                  <p:childTnLst>
                                    <p:set>
                                      <p:cBhvr>
                                        <p:cTn id="13" dur="1" fill="hold">
                                          <p:stCondLst>
                                            <p:cond delay="0"/>
                                          </p:stCondLst>
                                        </p:cTn>
                                        <p:tgtEl>
                                          <p:spTgt spid="25"/>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22"/>
                                        </p:tgtEl>
                                        <p:attrNameLst>
                                          <p:attrName>style.visibility</p:attrName>
                                        </p:attrNameLst>
                                      </p:cBhvr>
                                      <p:to>
                                        <p:strVal val="visible"/>
                                      </p:to>
                                    </p:se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wipe(down)">
                                      <p:cBhvr>
                                        <p:cTn id="23" dur="2000"/>
                                        <p:tgtEl>
                                          <p:spTgt spid="95"/>
                                        </p:tgtEl>
                                      </p:cBhvr>
                                    </p:animEffect>
                                  </p:childTnLst>
                                </p:cTn>
                              </p:par>
                            </p:childTnLst>
                          </p:cTn>
                        </p:par>
                        <p:par>
                          <p:cTn id="24" fill="hold">
                            <p:stCondLst>
                              <p:cond delay="4000"/>
                            </p:stCondLst>
                            <p:childTnLst>
                              <p:par>
                                <p:cTn id="25" presetID="27" presetClass="emph" presetSubtype="0" repeatCount="indefinite" fill="hold" grpId="0" nodeType="afterEffect">
                                  <p:stCondLst>
                                    <p:cond delay="0"/>
                                  </p:stCondLst>
                                  <p:endCondLst>
                                    <p:cond evt="onNext" delay="0">
                                      <p:tgtEl>
                                        <p:sldTgt/>
                                      </p:tgtEl>
                                    </p:cond>
                                  </p:endCondLst>
                                  <p:childTnLst>
                                    <p:animClr clrSpc="rgb">
                                      <p:cBhvr override="childStyle">
                                        <p:cTn id="26" dur="1000" autoRev="1" fill="hold"/>
                                        <p:tgtEl>
                                          <p:spTgt spid="9"/>
                                        </p:tgtEl>
                                        <p:attrNameLst>
                                          <p:attrName>style.color</p:attrName>
                                        </p:attrNameLst>
                                      </p:cBhvr>
                                      <p:to>
                                        <a:schemeClr val="bg1"/>
                                      </p:to>
                                    </p:animClr>
                                    <p:animClr clrSpc="rgb">
                                      <p:cBhvr>
                                        <p:cTn id="27" dur="1000" autoRev="1" fill="hold"/>
                                        <p:tgtEl>
                                          <p:spTgt spid="9"/>
                                        </p:tgtEl>
                                        <p:attrNameLst>
                                          <p:attrName>fillcolor</p:attrName>
                                        </p:attrNameLst>
                                      </p:cBhvr>
                                      <p:to>
                                        <a:schemeClr val="bg1"/>
                                      </p:to>
                                    </p:animClr>
                                    <p:set>
                                      <p:cBhvr>
                                        <p:cTn id="28" dur="1000" autoRev="1" fill="hold"/>
                                        <p:tgtEl>
                                          <p:spTgt spid="9"/>
                                        </p:tgtEl>
                                        <p:attrNameLst>
                                          <p:attrName>fill.type</p:attrName>
                                        </p:attrNameLst>
                                      </p:cBhvr>
                                      <p:to>
                                        <p:strVal val="solid"/>
                                      </p:to>
                                    </p:set>
                                    <p:set>
                                      <p:cBhvr>
                                        <p:cTn id="29" dur="1000" autoRev="1" fill="hold"/>
                                        <p:tgtEl>
                                          <p:spTgt spid="9"/>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2000"/>
                                        <p:tgtEl>
                                          <p:spTgt spid="2"/>
                                        </p:tgtEl>
                                      </p:cBhvr>
                                    </p:animEffec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1000"/>
                                        <p:tgtEl>
                                          <p:spTgt spid="23"/>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wipe(left)">
                                      <p:cBhvr>
                                        <p:cTn id="46" dur="2000"/>
                                        <p:tgtEl>
                                          <p:spTgt spid="91"/>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123"/>
                                        </p:tgtEl>
                                        <p:attrNameLst>
                                          <p:attrName>style.visibility</p:attrName>
                                        </p:attrNameLst>
                                      </p:cBhvr>
                                      <p:to>
                                        <p:strVal val="visible"/>
                                      </p:to>
                                    </p:se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wipe(left)">
                                      <p:cBhvr>
                                        <p:cTn id="52" dur="2000"/>
                                        <p:tgtEl>
                                          <p:spTgt spid="79"/>
                                        </p:tgtEl>
                                      </p:cBhvr>
                                    </p:animEffect>
                                  </p:childTnLst>
                                </p:cTn>
                              </p:par>
                            </p:childTnLst>
                          </p:cTn>
                        </p:par>
                        <p:par>
                          <p:cTn id="53" fill="hold">
                            <p:stCondLst>
                              <p:cond delay="5000"/>
                            </p:stCondLst>
                            <p:childTnLst>
                              <p:par>
                                <p:cTn id="54" presetID="22" presetClass="entr" presetSubtype="1"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up)">
                                      <p:cBhvr>
                                        <p:cTn id="5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4" grpId="0" animBg="1"/>
      <p:bldP spid="52" grpId="0" animBg="1"/>
      <p:bldP spid="122" grpId="0" animBg="1"/>
      <p:bldP spid="1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30044" y="1411552"/>
            <a:ext cx="7672003" cy="2724720"/>
          </a:xfrm>
        </p:spPr>
        <p:txBody>
          <a:bodyPr/>
          <a:lstStyle/>
          <a:p>
            <a:r>
              <a:rPr lang="en-US" dirty="0" smtClean="0"/>
              <a:t>Service Registry</a:t>
            </a:r>
          </a:p>
          <a:p>
            <a:r>
              <a:rPr lang="en-US" dirty="0" smtClean="0"/>
              <a:t>Relay and direct connect connectivity</a:t>
            </a:r>
          </a:p>
          <a:p>
            <a:r>
              <a:rPr lang="en-US" dirty="0" smtClean="0"/>
              <a:t>Event distribution</a:t>
            </a:r>
          </a:p>
          <a:p>
            <a:r>
              <a:rPr lang="en-US" dirty="0" smtClean="0"/>
              <a:t>Integrated with Access Control services</a:t>
            </a:r>
          </a:p>
          <a:p>
            <a:endParaRPr lang="en-US" dirty="0"/>
          </a:p>
        </p:txBody>
      </p:sp>
      <p:sp>
        <p:nvSpPr>
          <p:cNvPr id="2" name="Title 1"/>
          <p:cNvSpPr>
            <a:spLocks noGrp="1"/>
          </p:cNvSpPr>
          <p:nvPr>
            <p:ph type="title"/>
          </p:nvPr>
        </p:nvSpPr>
        <p:spPr/>
        <p:txBody>
          <a:bodyPr/>
          <a:lstStyle/>
          <a:p>
            <a:r>
              <a:rPr lang="en-US" dirty="0" smtClean="0"/>
              <a:t>Service Bus Summary</a:t>
            </a:r>
            <a:endParaRPr 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Q &amp; A</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a:blip r:embed="rId3"/>
          <a:stretch>
            <a:fillRect/>
          </a:stretch>
        </p:blipFill>
        <p:spPr bwMode="black">
          <a:xfrm>
            <a:off x="2628393" y="4343400"/>
            <a:ext cx="3848607" cy="830092"/>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30044" y="1411552"/>
            <a:ext cx="7672003" cy="4938788"/>
          </a:xfrm>
        </p:spPr>
        <p:txBody>
          <a:bodyPr/>
          <a:lstStyle/>
          <a:p>
            <a:r>
              <a:rPr lang="en-US" dirty="0" smtClean="0"/>
              <a:t>Extending .NET technologies to the cloud</a:t>
            </a:r>
          </a:p>
          <a:p>
            <a:r>
              <a:rPr lang="en-US" dirty="0" smtClean="0"/>
              <a:t>Open and Interoperable</a:t>
            </a:r>
          </a:p>
          <a:p>
            <a:pPr lvl="1"/>
            <a:r>
              <a:rPr lang="en-US" dirty="0" smtClean="0"/>
              <a:t>REST, SOAP, ATOM, …</a:t>
            </a:r>
          </a:p>
          <a:p>
            <a:pPr lvl="1"/>
            <a:r>
              <a:rPr lang="en-US" dirty="0" smtClean="0"/>
              <a:t>Class libraries for Java, Ruby, …</a:t>
            </a:r>
          </a:p>
          <a:p>
            <a:r>
              <a:rPr lang="en-US" dirty="0" smtClean="0"/>
              <a:t>Easy-to-use from .NET </a:t>
            </a:r>
          </a:p>
          <a:p>
            <a:pPr lvl="1"/>
            <a:r>
              <a:rPr lang="en-US" dirty="0" smtClean="0"/>
              <a:t>Build on existing skills and concepts</a:t>
            </a:r>
          </a:p>
          <a:p>
            <a:r>
              <a:rPr lang="en-US" dirty="0" smtClean="0"/>
              <a:t>Initial focus on three key challenges</a:t>
            </a:r>
          </a:p>
          <a:p>
            <a:pPr lvl="1"/>
            <a:r>
              <a:rPr lang="en-US" dirty="0" smtClean="0"/>
              <a:t>Application Integration</a:t>
            </a:r>
          </a:p>
          <a:p>
            <a:pPr lvl="1"/>
            <a:r>
              <a:rPr lang="en-US" dirty="0" smtClean="0"/>
              <a:t>Application Extensibility</a:t>
            </a:r>
          </a:p>
          <a:p>
            <a:pPr lvl="1"/>
            <a:r>
              <a:rPr lang="en-US" dirty="0" smtClean="0"/>
              <a:t>Federated Access Control</a:t>
            </a:r>
            <a:endParaRPr lang="en-US" dirty="0"/>
          </a:p>
        </p:txBody>
      </p:sp>
      <p:sp>
        <p:nvSpPr>
          <p:cNvPr id="2" name="Title 1"/>
          <p:cNvSpPr>
            <a:spLocks noGrp="1"/>
          </p:cNvSpPr>
          <p:nvPr>
            <p:ph type="title"/>
          </p:nvPr>
        </p:nvSpPr>
        <p:spPr>
          <a:xfrm>
            <a:off x="387054" y="152400"/>
            <a:ext cx="8375946" cy="664797"/>
          </a:xfrm>
        </p:spPr>
        <p:txBody>
          <a:bodyPr/>
          <a:lstStyle/>
          <a:p>
            <a:r>
              <a:rPr lang="en-US" dirty="0" smtClean="0"/>
              <a:t>.NET Services - Principles</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152400"/>
            <a:ext cx="8375946" cy="553998"/>
          </a:xfrm>
        </p:spPr>
        <p:txBody>
          <a:bodyPr/>
          <a:lstStyle/>
          <a:p>
            <a:r>
              <a:rPr smtClean="0"/>
              <a:t>Enterprise Service Bus</a:t>
            </a:r>
            <a:endParaRPr lang="en-US" dirty="0"/>
          </a:p>
        </p:txBody>
      </p:sp>
      <p:sp>
        <p:nvSpPr>
          <p:cNvPr id="6" name="Rounded Rectangle 5"/>
          <p:cNvSpPr/>
          <p:nvPr/>
        </p:nvSpPr>
        <p:spPr bwMode="auto">
          <a:xfrm>
            <a:off x="304800" y="1340144"/>
            <a:ext cx="8468651" cy="488656"/>
          </a:xfrm>
          <a:prstGeom prst="roundRect">
            <a:avLst>
              <a:gd name="adj" fmla="val 33800"/>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 Service Orchestration</a:t>
            </a:r>
          </a:p>
        </p:txBody>
      </p:sp>
      <p:grpSp>
        <p:nvGrpSpPr>
          <p:cNvPr id="2" name="Group 44"/>
          <p:cNvGrpSpPr/>
          <p:nvPr/>
        </p:nvGrpSpPr>
        <p:grpSpPr>
          <a:xfrm>
            <a:off x="278674" y="2133600"/>
            <a:ext cx="8464732" cy="1447800"/>
            <a:chOff x="278674" y="2133600"/>
            <a:chExt cx="8464732" cy="2133600"/>
          </a:xfrm>
        </p:grpSpPr>
        <p:sp>
          <p:nvSpPr>
            <p:cNvPr id="4" name="Rounded Rectangle 3"/>
            <p:cNvSpPr/>
            <p:nvPr/>
          </p:nvSpPr>
          <p:spPr bwMode="auto">
            <a:xfrm>
              <a:off x="2396266" y="2844311"/>
              <a:ext cx="6214333" cy="63911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Service Registry</a:t>
              </a:r>
            </a:p>
          </p:txBody>
        </p:sp>
        <p:sp>
          <p:nvSpPr>
            <p:cNvPr id="5" name="Rounded Rectangle 4"/>
            <p:cNvSpPr/>
            <p:nvPr/>
          </p:nvSpPr>
          <p:spPr bwMode="auto">
            <a:xfrm>
              <a:off x="2396267" y="2252127"/>
              <a:ext cx="6223314" cy="56727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rgbClr val="FFFFFF"/>
                  </a:solidFill>
                  <a:effectLst>
                    <a:outerShdw blurRad="38100" dist="38100" dir="2700000" algn="tl">
                      <a:srgbClr val="000000">
                        <a:alpha val="43137"/>
                      </a:srgbClr>
                    </a:outerShdw>
                  </a:effectLst>
                  <a:latin typeface="Calibri" pitchFamily="34" charset="0"/>
                </a:rPr>
                <a:t>Naming</a:t>
              </a:r>
            </a:p>
          </p:txBody>
        </p:sp>
        <p:sp>
          <p:nvSpPr>
            <p:cNvPr id="7" name="Rounded Rectangle 6"/>
            <p:cNvSpPr/>
            <p:nvPr/>
          </p:nvSpPr>
          <p:spPr bwMode="auto">
            <a:xfrm>
              <a:off x="381000" y="2234712"/>
              <a:ext cx="1905000" cy="1901855"/>
            </a:xfrm>
            <a:prstGeom prst="roundRect">
              <a:avLst>
                <a:gd name="adj" fmla="val 5982"/>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Federated Identity and Access Control</a:t>
              </a:r>
            </a:p>
          </p:txBody>
        </p:sp>
        <p:sp>
          <p:nvSpPr>
            <p:cNvPr id="8" name="Rounded Rectangle 7"/>
            <p:cNvSpPr/>
            <p:nvPr/>
          </p:nvSpPr>
          <p:spPr bwMode="auto">
            <a:xfrm>
              <a:off x="2396267" y="3506164"/>
              <a:ext cx="6205355" cy="665239"/>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rgbClr val="FFFFFF"/>
                  </a:solidFill>
                  <a:effectLst>
                    <a:outerShdw blurRad="38100" dist="38100" dir="2700000" algn="tl">
                      <a:srgbClr val="000000">
                        <a:alpha val="43137"/>
                      </a:srgbClr>
                    </a:outerShdw>
                  </a:effectLst>
                  <a:latin typeface="Calibri" pitchFamily="34" charset="0"/>
                </a:rPr>
                <a:t>Messaging Fabric</a:t>
              </a:r>
            </a:p>
          </p:txBody>
        </p:sp>
        <p:sp>
          <p:nvSpPr>
            <p:cNvPr id="9" name="Rounded Rectangle 8"/>
            <p:cNvSpPr/>
            <p:nvPr/>
          </p:nvSpPr>
          <p:spPr bwMode="auto">
            <a:xfrm>
              <a:off x="278674" y="2133600"/>
              <a:ext cx="8464732" cy="2133600"/>
            </a:xfrm>
            <a:prstGeom prst="roundRect">
              <a:avLst>
                <a:gd name="adj" fmla="val 8772"/>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11" name="Rounded Rectangle 10"/>
          <p:cNvSpPr/>
          <p:nvPr/>
        </p:nvSpPr>
        <p:spPr bwMode="auto">
          <a:xfrm>
            <a:off x="6015616" y="4562955"/>
            <a:ext cx="2714897"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CRM</a:t>
            </a:r>
          </a:p>
        </p:txBody>
      </p:sp>
      <p:grpSp>
        <p:nvGrpSpPr>
          <p:cNvPr id="10" name="Group 20"/>
          <p:cNvGrpSpPr/>
          <p:nvPr/>
        </p:nvGrpSpPr>
        <p:grpSpPr>
          <a:xfrm>
            <a:off x="6145886" y="5059344"/>
            <a:ext cx="2478282" cy="1324066"/>
            <a:chOff x="6281491" y="5029200"/>
            <a:chExt cx="1795709" cy="1324066"/>
          </a:xfrm>
        </p:grpSpPr>
        <p:sp>
          <p:nvSpPr>
            <p:cNvPr id="22" name="Rounded Rectangle 21"/>
            <p:cNvSpPr/>
            <p:nvPr/>
          </p:nvSpPr>
          <p:spPr bwMode="auto">
            <a:xfrm>
              <a:off x="6292272" y="5039219"/>
              <a:ext cx="859537" cy="61733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Customers</a:t>
              </a:r>
            </a:p>
          </p:txBody>
        </p:sp>
        <p:sp>
          <p:nvSpPr>
            <p:cNvPr id="23" name="Rounded Rectangle 22"/>
            <p:cNvSpPr/>
            <p:nvPr/>
          </p:nvSpPr>
          <p:spPr bwMode="auto">
            <a:xfrm>
              <a:off x="7213316" y="5029200"/>
              <a:ext cx="859537" cy="61864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Leads</a:t>
              </a:r>
            </a:p>
          </p:txBody>
        </p:sp>
        <p:sp>
          <p:nvSpPr>
            <p:cNvPr id="24" name="Rounded Rectangle 23"/>
            <p:cNvSpPr/>
            <p:nvPr/>
          </p:nvSpPr>
          <p:spPr bwMode="auto">
            <a:xfrm>
              <a:off x="7217663" y="5730267"/>
              <a:ext cx="859537" cy="61864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Trends</a:t>
              </a:r>
            </a:p>
          </p:txBody>
        </p:sp>
        <p:sp>
          <p:nvSpPr>
            <p:cNvPr id="25" name="Rounded Rectangle 24"/>
            <p:cNvSpPr/>
            <p:nvPr/>
          </p:nvSpPr>
          <p:spPr bwMode="auto">
            <a:xfrm>
              <a:off x="6281491" y="5734620"/>
              <a:ext cx="859537" cy="61864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Campaigns</a:t>
              </a:r>
            </a:p>
          </p:txBody>
        </p:sp>
      </p:grpSp>
      <p:sp>
        <p:nvSpPr>
          <p:cNvPr id="31" name="Rounded Rectangle 30"/>
          <p:cNvSpPr/>
          <p:nvPr/>
        </p:nvSpPr>
        <p:spPr bwMode="auto">
          <a:xfrm>
            <a:off x="3196216" y="4563296"/>
            <a:ext cx="2714897"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Supply Chain</a:t>
            </a:r>
          </a:p>
        </p:txBody>
      </p:sp>
      <p:grpSp>
        <p:nvGrpSpPr>
          <p:cNvPr id="12" name="Group 20"/>
          <p:cNvGrpSpPr/>
          <p:nvPr/>
        </p:nvGrpSpPr>
        <p:grpSpPr>
          <a:xfrm>
            <a:off x="3306390" y="5059685"/>
            <a:ext cx="2478282" cy="1324066"/>
            <a:chOff x="6281491" y="5029200"/>
            <a:chExt cx="1795709" cy="1324066"/>
          </a:xfrm>
        </p:grpSpPr>
        <p:sp>
          <p:nvSpPr>
            <p:cNvPr id="35" name="Rounded Rectangle 34"/>
            <p:cNvSpPr/>
            <p:nvPr/>
          </p:nvSpPr>
          <p:spPr bwMode="auto">
            <a:xfrm>
              <a:off x="6292272" y="5039219"/>
              <a:ext cx="859537" cy="61733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Inventory</a:t>
              </a:r>
            </a:p>
          </p:txBody>
        </p:sp>
        <p:sp>
          <p:nvSpPr>
            <p:cNvPr id="36" name="Rounded Rectangle 35"/>
            <p:cNvSpPr/>
            <p:nvPr/>
          </p:nvSpPr>
          <p:spPr bwMode="auto">
            <a:xfrm>
              <a:off x="7213316" y="5029200"/>
              <a:ext cx="859537" cy="61864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Order Entry</a:t>
              </a:r>
            </a:p>
          </p:txBody>
        </p:sp>
        <p:sp>
          <p:nvSpPr>
            <p:cNvPr id="37" name="Rounded Rectangle 36"/>
            <p:cNvSpPr/>
            <p:nvPr/>
          </p:nvSpPr>
          <p:spPr bwMode="auto">
            <a:xfrm>
              <a:off x="7217663" y="5730267"/>
              <a:ext cx="859537" cy="61864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Planning</a:t>
              </a:r>
            </a:p>
          </p:txBody>
        </p:sp>
        <p:sp>
          <p:nvSpPr>
            <p:cNvPr id="38" name="Rounded Rectangle 37"/>
            <p:cNvSpPr/>
            <p:nvPr/>
          </p:nvSpPr>
          <p:spPr bwMode="auto">
            <a:xfrm>
              <a:off x="6281491" y="5734620"/>
              <a:ext cx="859537" cy="61864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Purchasing</a:t>
              </a:r>
            </a:p>
          </p:txBody>
        </p:sp>
      </p:grpSp>
      <p:sp>
        <p:nvSpPr>
          <p:cNvPr id="39" name="Rounded Rectangle 38"/>
          <p:cNvSpPr/>
          <p:nvPr/>
        </p:nvSpPr>
        <p:spPr bwMode="auto">
          <a:xfrm>
            <a:off x="300616" y="4563296"/>
            <a:ext cx="2714897"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Point Of Sale</a:t>
            </a:r>
          </a:p>
        </p:txBody>
      </p:sp>
      <p:grpSp>
        <p:nvGrpSpPr>
          <p:cNvPr id="13" name="Group 20"/>
          <p:cNvGrpSpPr/>
          <p:nvPr/>
        </p:nvGrpSpPr>
        <p:grpSpPr>
          <a:xfrm>
            <a:off x="427056" y="5059685"/>
            <a:ext cx="2478282" cy="1324066"/>
            <a:chOff x="6281491" y="5029200"/>
            <a:chExt cx="1795709" cy="1324066"/>
          </a:xfrm>
        </p:grpSpPr>
        <p:sp>
          <p:nvSpPr>
            <p:cNvPr id="41" name="Rounded Rectangle 40"/>
            <p:cNvSpPr/>
            <p:nvPr/>
          </p:nvSpPr>
          <p:spPr bwMode="auto">
            <a:xfrm>
              <a:off x="6292272" y="5039219"/>
              <a:ext cx="859537" cy="61733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POS Integration	</a:t>
              </a:r>
            </a:p>
          </p:txBody>
        </p:sp>
        <p:sp>
          <p:nvSpPr>
            <p:cNvPr id="42" name="Rounded Rectangle 41"/>
            <p:cNvSpPr/>
            <p:nvPr/>
          </p:nvSpPr>
          <p:spPr bwMode="auto">
            <a:xfrm>
              <a:off x="7213316" y="5029200"/>
              <a:ext cx="859537" cy="61864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Product Catalog</a:t>
              </a:r>
            </a:p>
          </p:txBody>
        </p:sp>
        <p:sp>
          <p:nvSpPr>
            <p:cNvPr id="43" name="Rounded Rectangle 42"/>
            <p:cNvSpPr/>
            <p:nvPr/>
          </p:nvSpPr>
          <p:spPr bwMode="auto">
            <a:xfrm>
              <a:off x="7217663" y="5730267"/>
              <a:ext cx="859537" cy="61864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Returns</a:t>
              </a:r>
            </a:p>
          </p:txBody>
        </p:sp>
        <p:sp>
          <p:nvSpPr>
            <p:cNvPr id="44" name="Rounded Rectangle 43"/>
            <p:cNvSpPr/>
            <p:nvPr/>
          </p:nvSpPr>
          <p:spPr bwMode="auto">
            <a:xfrm>
              <a:off x="6281491" y="5734620"/>
              <a:ext cx="859537" cy="61864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Web Store</a:t>
              </a:r>
            </a:p>
          </p:txBody>
        </p:sp>
      </p:grpSp>
      <p:cxnSp>
        <p:nvCxnSpPr>
          <p:cNvPr id="47" name="Straight Arrow Connector 46"/>
          <p:cNvCxnSpPr/>
          <p:nvPr/>
        </p:nvCxnSpPr>
        <p:spPr>
          <a:xfrm rot="5400000" flipH="1" flipV="1">
            <a:off x="344488" y="4076700"/>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877094" y="4075906"/>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1409700" y="4075112"/>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1942306" y="4074318"/>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3240088" y="4078288"/>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3772694" y="4077494"/>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4305300" y="4076700"/>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4837906" y="4075906"/>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6135688" y="4079876"/>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flipH="1" flipV="1">
            <a:off x="6668294" y="4079082"/>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7200900" y="4078288"/>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7733506" y="4077494"/>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2095500" y="1866900"/>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p:nvPr/>
        </p:nvCxnSpPr>
        <p:spPr>
          <a:xfrm rot="5400000" flipH="1" flipV="1">
            <a:off x="2705894" y="1866106"/>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61" name="Straight Arrow Connector 60"/>
          <p:cNvCxnSpPr/>
          <p:nvPr/>
        </p:nvCxnSpPr>
        <p:spPr>
          <a:xfrm rot="5400000" flipH="1" flipV="1">
            <a:off x="5752306" y="1865312"/>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62" name="Straight Arrow Connector 61"/>
          <p:cNvCxnSpPr/>
          <p:nvPr/>
        </p:nvCxnSpPr>
        <p:spPr>
          <a:xfrm rot="5400000" flipH="1" flipV="1">
            <a:off x="6592094" y="1864518"/>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152400"/>
            <a:ext cx="8375946" cy="553998"/>
          </a:xfrm>
        </p:spPr>
        <p:txBody>
          <a:bodyPr/>
          <a:lstStyle/>
          <a:p>
            <a:r>
              <a:rPr smtClean="0"/>
              <a:t>Internet Service Bus</a:t>
            </a:r>
            <a:endParaRPr lang="en-US" dirty="0"/>
          </a:p>
        </p:txBody>
      </p:sp>
      <p:sp>
        <p:nvSpPr>
          <p:cNvPr id="6" name="Rounded Rectangle 5"/>
          <p:cNvSpPr/>
          <p:nvPr/>
        </p:nvSpPr>
        <p:spPr bwMode="auto">
          <a:xfrm>
            <a:off x="304800" y="1340144"/>
            <a:ext cx="8468651" cy="488656"/>
          </a:xfrm>
          <a:prstGeom prst="roundRect">
            <a:avLst>
              <a:gd name="adj" fmla="val 33800"/>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 Service Orchestration</a:t>
            </a:r>
          </a:p>
        </p:txBody>
      </p:sp>
      <p:grpSp>
        <p:nvGrpSpPr>
          <p:cNvPr id="2" name="Group 44"/>
          <p:cNvGrpSpPr/>
          <p:nvPr/>
        </p:nvGrpSpPr>
        <p:grpSpPr>
          <a:xfrm>
            <a:off x="278674" y="2133600"/>
            <a:ext cx="8464732" cy="1447800"/>
            <a:chOff x="278674" y="2133600"/>
            <a:chExt cx="8464732" cy="2133600"/>
          </a:xfrm>
        </p:grpSpPr>
        <p:sp>
          <p:nvSpPr>
            <p:cNvPr id="4" name="Rounded Rectangle 3"/>
            <p:cNvSpPr/>
            <p:nvPr/>
          </p:nvSpPr>
          <p:spPr bwMode="auto">
            <a:xfrm>
              <a:off x="2396266" y="2844311"/>
              <a:ext cx="6214333" cy="63911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Service Registry</a:t>
              </a:r>
            </a:p>
          </p:txBody>
        </p:sp>
        <p:sp>
          <p:nvSpPr>
            <p:cNvPr id="5" name="Rounded Rectangle 4"/>
            <p:cNvSpPr/>
            <p:nvPr/>
          </p:nvSpPr>
          <p:spPr bwMode="auto">
            <a:xfrm>
              <a:off x="2396267" y="2252127"/>
              <a:ext cx="6223314" cy="56727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rgbClr val="FFFFFF"/>
                  </a:solidFill>
                  <a:effectLst>
                    <a:outerShdw blurRad="38100" dist="38100" dir="2700000" algn="tl">
                      <a:srgbClr val="000000">
                        <a:alpha val="43137"/>
                      </a:srgbClr>
                    </a:outerShdw>
                  </a:effectLst>
                  <a:latin typeface="Calibri" pitchFamily="34" charset="0"/>
                </a:rPr>
                <a:t>Naming</a:t>
              </a:r>
            </a:p>
          </p:txBody>
        </p:sp>
        <p:sp>
          <p:nvSpPr>
            <p:cNvPr id="7" name="Rounded Rectangle 6"/>
            <p:cNvSpPr/>
            <p:nvPr/>
          </p:nvSpPr>
          <p:spPr bwMode="auto">
            <a:xfrm>
              <a:off x="381000" y="2234712"/>
              <a:ext cx="1905000" cy="1901855"/>
            </a:xfrm>
            <a:prstGeom prst="roundRect">
              <a:avLst>
                <a:gd name="adj" fmla="val 5982"/>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Federated Identity and Access Control</a:t>
              </a:r>
            </a:p>
          </p:txBody>
        </p:sp>
        <p:sp>
          <p:nvSpPr>
            <p:cNvPr id="8" name="Rounded Rectangle 7"/>
            <p:cNvSpPr/>
            <p:nvPr/>
          </p:nvSpPr>
          <p:spPr bwMode="auto">
            <a:xfrm>
              <a:off x="2396267" y="3506164"/>
              <a:ext cx="6205355" cy="665239"/>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rgbClr val="FFFFFF"/>
                  </a:solidFill>
                  <a:effectLst>
                    <a:outerShdw blurRad="38100" dist="38100" dir="2700000" algn="tl">
                      <a:srgbClr val="000000">
                        <a:alpha val="43137"/>
                      </a:srgbClr>
                    </a:outerShdw>
                  </a:effectLst>
                  <a:latin typeface="Calibri" pitchFamily="34" charset="0"/>
                </a:rPr>
                <a:t>Messaging Fabric</a:t>
              </a:r>
            </a:p>
          </p:txBody>
        </p:sp>
        <p:sp>
          <p:nvSpPr>
            <p:cNvPr id="9" name="Rounded Rectangle 8"/>
            <p:cNvSpPr/>
            <p:nvPr/>
          </p:nvSpPr>
          <p:spPr bwMode="auto">
            <a:xfrm>
              <a:off x="278674" y="2133600"/>
              <a:ext cx="8464732" cy="2133600"/>
            </a:xfrm>
            <a:prstGeom prst="roundRect">
              <a:avLst>
                <a:gd name="adj" fmla="val 8772"/>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10" name="Rounded Rectangle 9"/>
          <p:cNvSpPr/>
          <p:nvPr/>
        </p:nvSpPr>
        <p:spPr bwMode="auto">
          <a:xfrm>
            <a:off x="1651000" y="4532811"/>
            <a:ext cx="1876697"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Clients</a:t>
            </a:r>
          </a:p>
        </p:txBody>
      </p:sp>
      <p:sp>
        <p:nvSpPr>
          <p:cNvPr id="11" name="Rounded Rectangle 10"/>
          <p:cNvSpPr/>
          <p:nvPr/>
        </p:nvSpPr>
        <p:spPr bwMode="auto">
          <a:xfrm>
            <a:off x="6143897" y="4532811"/>
            <a:ext cx="26670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 MS/3</a:t>
            </a:r>
            <a:r>
              <a:rPr lang="en-US" sz="2000" b="1" baseline="30000" dirty="0" smtClean="0">
                <a:solidFill>
                  <a:schemeClr val="bg1"/>
                </a:solidFill>
                <a:effectLst>
                  <a:outerShdw blurRad="38100" dist="38100" dir="2700000" algn="tl">
                    <a:srgbClr val="000000">
                      <a:alpha val="43137"/>
                    </a:srgbClr>
                  </a:outerShdw>
                </a:effectLst>
                <a:latin typeface="Calibri" pitchFamily="34" charset="0"/>
              </a:rPr>
              <a:t>rd</a:t>
            </a:r>
            <a:r>
              <a:rPr lang="en-US" sz="2000" b="1" dirty="0" smtClean="0">
                <a:solidFill>
                  <a:schemeClr val="bg1"/>
                </a:solidFill>
                <a:effectLst>
                  <a:outerShdw blurRad="38100" dist="38100" dir="2700000" algn="tl">
                    <a:srgbClr val="000000">
                      <a:alpha val="43137"/>
                    </a:srgbClr>
                  </a:outerShdw>
                </a:effectLst>
                <a:latin typeface="Calibri" pitchFamily="34" charset="0"/>
              </a:rPr>
              <a:t> Party Services</a:t>
            </a:r>
          </a:p>
        </p:txBody>
      </p:sp>
      <p:sp>
        <p:nvSpPr>
          <p:cNvPr id="12" name="Rounded Rectangle 11"/>
          <p:cNvSpPr/>
          <p:nvPr/>
        </p:nvSpPr>
        <p:spPr bwMode="auto">
          <a:xfrm>
            <a:off x="3654697" y="4532811"/>
            <a:ext cx="23622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On-Premise ESB</a:t>
            </a:r>
          </a:p>
        </p:txBody>
      </p:sp>
      <p:grpSp>
        <p:nvGrpSpPr>
          <p:cNvPr id="13" name="Group 18"/>
          <p:cNvGrpSpPr/>
          <p:nvPr/>
        </p:nvGrpSpPr>
        <p:grpSpPr>
          <a:xfrm>
            <a:off x="3781697" y="4974767"/>
            <a:ext cx="2116183" cy="587833"/>
            <a:chOff x="431074" y="2198910"/>
            <a:chExt cx="8464732" cy="2316480"/>
          </a:xfrm>
        </p:grpSpPr>
        <p:sp>
          <p:nvSpPr>
            <p:cNvPr id="15" name="Rounded Rectangle 14"/>
            <p:cNvSpPr/>
            <p:nvPr/>
          </p:nvSpPr>
          <p:spPr bwMode="auto">
            <a:xfrm>
              <a:off x="2608216" y="2996711"/>
              <a:ext cx="6026330" cy="63911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Rounded Rectangle 15"/>
            <p:cNvSpPr/>
            <p:nvPr/>
          </p:nvSpPr>
          <p:spPr bwMode="auto">
            <a:xfrm>
              <a:off x="2608218" y="2404528"/>
              <a:ext cx="6035040" cy="560736"/>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Rounded Rectangle 16"/>
            <p:cNvSpPr/>
            <p:nvPr/>
          </p:nvSpPr>
          <p:spPr bwMode="auto">
            <a:xfrm>
              <a:off x="666215" y="2387112"/>
              <a:ext cx="1767840" cy="1901855"/>
            </a:xfrm>
            <a:prstGeom prst="roundRect">
              <a:avLst>
                <a:gd name="adj" fmla="val 5982"/>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 name="Rounded Rectangle 17"/>
            <p:cNvSpPr/>
            <p:nvPr/>
          </p:nvSpPr>
          <p:spPr bwMode="auto">
            <a:xfrm>
              <a:off x="2608217" y="3658564"/>
              <a:ext cx="6017624" cy="665239"/>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Rounded Rectangle 18"/>
            <p:cNvSpPr/>
            <p:nvPr/>
          </p:nvSpPr>
          <p:spPr bwMode="auto">
            <a:xfrm>
              <a:off x="431074" y="2198910"/>
              <a:ext cx="8464732" cy="2316480"/>
            </a:xfrm>
            <a:prstGeom prst="roundRect">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20" name="Rectangle 19"/>
          <p:cNvSpPr/>
          <p:nvPr/>
        </p:nvSpPr>
        <p:spPr>
          <a:xfrm>
            <a:off x="4532102" y="5049296"/>
            <a:ext cx="573298" cy="400110"/>
          </a:xfrm>
          <a:prstGeom prst="rect">
            <a:avLst/>
          </a:prstGeom>
          <a:effectLst>
            <a:glow rad="63500">
              <a:schemeClr val="accent2">
                <a:satMod val="175000"/>
                <a:alpha val="40000"/>
              </a:schemeClr>
            </a:glow>
            <a:outerShdw blurRad="50800" dist="38100" dir="2700000" algn="tl" rotWithShape="0">
              <a:prstClr val="black">
                <a:alpha val="40000"/>
              </a:prstClr>
            </a:outerShdw>
          </a:effectLst>
        </p:spPr>
        <p:txBody>
          <a:bodyPr wrap="none">
            <a:spAutoFit/>
          </a:bodyPr>
          <a:lstStyle/>
          <a:p>
            <a:r>
              <a:rPr lang="en-US" sz="2000" b="1" dirty="0" smtClean="0">
                <a:effectLst>
                  <a:outerShdw blurRad="38100" dist="38100" dir="2700000" algn="tl">
                    <a:srgbClr val="000000">
                      <a:alpha val="43137"/>
                    </a:srgbClr>
                  </a:outerShdw>
                </a:effectLst>
                <a:latin typeface="Calibri" pitchFamily="34" charset="0"/>
              </a:rPr>
              <a:t>ESB</a:t>
            </a:r>
            <a:endParaRPr lang="en-US" sz="2000" b="1" dirty="0"/>
          </a:p>
        </p:txBody>
      </p:sp>
      <p:grpSp>
        <p:nvGrpSpPr>
          <p:cNvPr id="14" name="Group 20"/>
          <p:cNvGrpSpPr/>
          <p:nvPr/>
        </p:nvGrpSpPr>
        <p:grpSpPr>
          <a:xfrm>
            <a:off x="6244699" y="5029200"/>
            <a:ext cx="2489998" cy="1324066"/>
            <a:chOff x="6273002" y="5029200"/>
            <a:chExt cx="1804198" cy="1324066"/>
          </a:xfrm>
        </p:grpSpPr>
        <p:sp>
          <p:nvSpPr>
            <p:cNvPr id="22" name="Rounded Rectangle 21"/>
            <p:cNvSpPr/>
            <p:nvPr/>
          </p:nvSpPr>
          <p:spPr bwMode="auto">
            <a:xfrm>
              <a:off x="6273002" y="5039219"/>
              <a:ext cx="859537" cy="61733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3" name="Rounded Rectangle 22"/>
            <p:cNvSpPr/>
            <p:nvPr/>
          </p:nvSpPr>
          <p:spPr bwMode="auto">
            <a:xfrm>
              <a:off x="7213316" y="5029200"/>
              <a:ext cx="859537" cy="61864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4" name="Rounded Rectangle 23"/>
            <p:cNvSpPr/>
            <p:nvPr/>
          </p:nvSpPr>
          <p:spPr bwMode="auto">
            <a:xfrm>
              <a:off x="7217663" y="5730267"/>
              <a:ext cx="859537" cy="61864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5" name="Rounded Rectangle 24"/>
            <p:cNvSpPr/>
            <p:nvPr/>
          </p:nvSpPr>
          <p:spPr bwMode="auto">
            <a:xfrm>
              <a:off x="6281491" y="5734620"/>
              <a:ext cx="859537" cy="618646"/>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26" name="Rounded Rectangle 25"/>
          <p:cNvSpPr/>
          <p:nvPr/>
        </p:nvSpPr>
        <p:spPr bwMode="auto">
          <a:xfrm>
            <a:off x="3810000" y="5715000"/>
            <a:ext cx="990600"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27" name="Rounded Rectangle 26"/>
          <p:cNvSpPr/>
          <p:nvPr/>
        </p:nvSpPr>
        <p:spPr bwMode="auto">
          <a:xfrm>
            <a:off x="1815938" y="5155474"/>
            <a:ext cx="1406233" cy="1098160"/>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Calibri" pitchFamily="34" charset="0"/>
              </a:rPr>
              <a:t>Desktop, RIA, Web </a:t>
            </a:r>
          </a:p>
        </p:txBody>
      </p:sp>
      <p:sp>
        <p:nvSpPr>
          <p:cNvPr id="28" name="Rounded Rectangle 27"/>
          <p:cNvSpPr/>
          <p:nvPr/>
        </p:nvSpPr>
        <p:spPr bwMode="auto">
          <a:xfrm>
            <a:off x="1968338" y="5307874"/>
            <a:ext cx="1406233" cy="1098160"/>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Calibri" pitchFamily="34" charset="0"/>
              </a:rPr>
              <a:t>Desktop, RIA, &amp; Web </a:t>
            </a:r>
          </a:p>
        </p:txBody>
      </p:sp>
      <p:sp>
        <p:nvSpPr>
          <p:cNvPr id="29" name="Rounded Rectangle 28"/>
          <p:cNvSpPr/>
          <p:nvPr/>
        </p:nvSpPr>
        <p:spPr bwMode="auto">
          <a:xfrm>
            <a:off x="4876800" y="5715000"/>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30" name="Rounded Rectangle 29"/>
          <p:cNvSpPr/>
          <p:nvPr/>
        </p:nvSpPr>
        <p:spPr bwMode="auto">
          <a:xfrm>
            <a:off x="228600" y="4532811"/>
            <a:ext cx="1295400" cy="1989904"/>
          </a:xfrm>
          <a:prstGeom prst="roundRect">
            <a:avLst>
              <a:gd name="adj" fmla="val 15018"/>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Your Services</a:t>
            </a:r>
          </a:p>
        </p:txBody>
      </p:sp>
      <p:sp>
        <p:nvSpPr>
          <p:cNvPr id="32" name="Rounded Rectangle 31"/>
          <p:cNvSpPr/>
          <p:nvPr/>
        </p:nvSpPr>
        <p:spPr bwMode="auto">
          <a:xfrm>
            <a:off x="381001" y="5257800"/>
            <a:ext cx="990600" cy="533400"/>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33" name="Rounded Rectangle 32"/>
          <p:cNvSpPr/>
          <p:nvPr/>
        </p:nvSpPr>
        <p:spPr bwMode="auto">
          <a:xfrm>
            <a:off x="381000" y="5867400"/>
            <a:ext cx="990600" cy="533400"/>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chemeClr val="tx1"/>
              </a:solidFill>
              <a:effectLst>
                <a:outerShdw blurRad="38100" dist="38100" dir="2700000" algn="tl">
                  <a:srgbClr val="000000">
                    <a:alpha val="43137"/>
                  </a:srgbClr>
                </a:outerShdw>
              </a:effectLst>
              <a:latin typeface="Calibri" pitchFamily="34" charset="0"/>
            </a:endParaRPr>
          </a:p>
        </p:txBody>
      </p:sp>
      <p:cxnSp>
        <p:nvCxnSpPr>
          <p:cNvPr id="31" name="Straight Arrow Connector 30"/>
          <p:cNvCxnSpPr/>
          <p:nvPr/>
        </p:nvCxnSpPr>
        <p:spPr>
          <a:xfrm rot="5400000" flipH="1" flipV="1">
            <a:off x="191294" y="4076700"/>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723900" y="4075906"/>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1866900" y="4075112"/>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2399506" y="4074318"/>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3468688" y="4078288"/>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4001294" y="4077494"/>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4533900" y="4076700"/>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5066506" y="4075906"/>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6135688" y="4079876"/>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6668294" y="4079082"/>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flipH="1" flipV="1">
            <a:off x="7200900" y="4078288"/>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7733506" y="4077494"/>
            <a:ext cx="990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4152106" y="5676106"/>
            <a:ext cx="228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5218906" y="5676106"/>
            <a:ext cx="228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2095500" y="1866900"/>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rot="5400000" flipH="1" flipV="1">
            <a:off x="2705894" y="1866106"/>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1" name="Straight Arrow Connector 50"/>
          <p:cNvCxnSpPr/>
          <p:nvPr/>
        </p:nvCxnSpPr>
        <p:spPr>
          <a:xfrm rot="5400000" flipH="1" flipV="1">
            <a:off x="5752306" y="1865312"/>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a:xfrm rot="5400000" flipH="1" flipV="1">
            <a:off x="6592094" y="1864518"/>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152400"/>
            <a:ext cx="8375946" cy="553998"/>
          </a:xfrm>
        </p:spPr>
        <p:txBody>
          <a:bodyPr/>
          <a:lstStyle/>
          <a:p>
            <a:r>
              <a:rPr smtClean="0"/>
              <a:t>Secure Cross-Enterprise Integration</a:t>
            </a:r>
            <a:endParaRPr lang="en-US" dirty="0"/>
          </a:p>
        </p:txBody>
      </p:sp>
      <p:sp>
        <p:nvSpPr>
          <p:cNvPr id="13" name="Rounded Rectangle 12"/>
          <p:cNvSpPr/>
          <p:nvPr/>
        </p:nvSpPr>
        <p:spPr bwMode="auto">
          <a:xfrm>
            <a:off x="914400" y="4532811"/>
            <a:ext cx="23622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b="1" dirty="0" err="1" smtClean="0">
                <a:solidFill>
                  <a:schemeClr val="bg1"/>
                </a:solidFill>
                <a:effectLst>
                  <a:outerShdw blurRad="38100" dist="38100" dir="2700000" algn="tl">
                    <a:srgbClr val="000000">
                      <a:alpha val="43137"/>
                    </a:srgbClr>
                  </a:outerShdw>
                </a:effectLst>
                <a:latin typeface="Calibri" pitchFamily="34" charset="0"/>
              </a:rPr>
              <a:t>Fabrikam</a:t>
            </a:r>
            <a:endParaRPr lang="en-US" sz="2000" b="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5" name="Rounded Rectangle 14"/>
          <p:cNvSpPr/>
          <p:nvPr/>
        </p:nvSpPr>
        <p:spPr bwMode="auto">
          <a:xfrm>
            <a:off x="1585686" y="5177218"/>
            <a:ext cx="1506583" cy="162182"/>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Rounded Rectangle 15"/>
          <p:cNvSpPr/>
          <p:nvPr/>
        </p:nvSpPr>
        <p:spPr bwMode="auto">
          <a:xfrm>
            <a:off x="1585686" y="5026945"/>
            <a:ext cx="1508760" cy="14229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Rounded Rectangle 16"/>
          <p:cNvSpPr/>
          <p:nvPr/>
        </p:nvSpPr>
        <p:spPr bwMode="auto">
          <a:xfrm>
            <a:off x="1100185" y="5022525"/>
            <a:ext cx="441960" cy="482617"/>
          </a:xfrm>
          <a:prstGeom prst="roundRect">
            <a:avLst>
              <a:gd name="adj" fmla="val 5982"/>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AD</a:t>
            </a:r>
          </a:p>
        </p:txBody>
      </p:sp>
      <p:sp>
        <p:nvSpPr>
          <p:cNvPr id="18" name="Rounded Rectangle 17"/>
          <p:cNvSpPr/>
          <p:nvPr/>
        </p:nvSpPr>
        <p:spPr bwMode="auto">
          <a:xfrm>
            <a:off x="1585686" y="5345171"/>
            <a:ext cx="1504406" cy="168812"/>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Rounded Rectangle 18"/>
          <p:cNvSpPr/>
          <p:nvPr/>
        </p:nvSpPr>
        <p:spPr bwMode="auto">
          <a:xfrm>
            <a:off x="1041400" y="4974767"/>
            <a:ext cx="2116183" cy="587833"/>
          </a:xfrm>
          <a:prstGeom prst="roundRect">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5" name="Straight Arrow Connector 44"/>
          <p:cNvCxnSpPr/>
          <p:nvPr/>
        </p:nvCxnSpPr>
        <p:spPr>
          <a:xfrm rot="5400000" flipH="1" flipV="1">
            <a:off x="1411809" y="5676106"/>
            <a:ext cx="228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2478609" y="5676106"/>
            <a:ext cx="228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278674" y="882944"/>
            <a:ext cx="8494777" cy="1784056"/>
            <a:chOff x="278674" y="1340144"/>
            <a:chExt cx="8494777" cy="2241256"/>
          </a:xfrm>
        </p:grpSpPr>
        <p:sp>
          <p:nvSpPr>
            <p:cNvPr id="4" name="Rounded Rectangle 3"/>
            <p:cNvSpPr/>
            <p:nvPr/>
          </p:nvSpPr>
          <p:spPr bwMode="auto">
            <a:xfrm>
              <a:off x="304800" y="1340144"/>
              <a:ext cx="8468651" cy="488656"/>
            </a:xfrm>
            <a:prstGeom prst="roundRect">
              <a:avLst>
                <a:gd name="adj" fmla="val 33800"/>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5" name="Group 44"/>
            <p:cNvGrpSpPr/>
            <p:nvPr/>
          </p:nvGrpSpPr>
          <p:grpSpPr>
            <a:xfrm>
              <a:off x="278674" y="2133600"/>
              <a:ext cx="8464732" cy="1447800"/>
              <a:chOff x="278674" y="2133600"/>
              <a:chExt cx="8464732" cy="2133600"/>
            </a:xfrm>
          </p:grpSpPr>
          <p:sp>
            <p:nvSpPr>
              <p:cNvPr id="6" name="Rounded Rectangle 5"/>
              <p:cNvSpPr/>
              <p:nvPr/>
            </p:nvSpPr>
            <p:spPr bwMode="auto">
              <a:xfrm>
                <a:off x="2396266" y="2844311"/>
                <a:ext cx="6214333" cy="63911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.NET Service Bus</a:t>
                </a:r>
              </a:p>
            </p:txBody>
          </p:sp>
          <p:sp>
            <p:nvSpPr>
              <p:cNvPr id="7" name="Rounded Rectangle 6"/>
              <p:cNvSpPr/>
              <p:nvPr/>
            </p:nvSpPr>
            <p:spPr bwMode="auto">
              <a:xfrm>
                <a:off x="2396267" y="2252127"/>
                <a:ext cx="6223314" cy="56727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ounded Rectangle 7"/>
              <p:cNvSpPr/>
              <p:nvPr/>
            </p:nvSpPr>
            <p:spPr bwMode="auto">
              <a:xfrm>
                <a:off x="381000" y="2234712"/>
                <a:ext cx="1905000" cy="1901855"/>
              </a:xfrm>
              <a:prstGeom prst="roundRect">
                <a:avLst>
                  <a:gd name="adj" fmla="val 5982"/>
                </a:avLst>
              </a:prstGeom>
              <a:solidFill>
                <a:srgbClr val="92D050"/>
              </a:solidFill>
              <a:ln>
                <a:solidFill>
                  <a:srgbClr val="92D05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 NET Access Control Service </a:t>
                </a:r>
              </a:p>
            </p:txBody>
          </p:sp>
          <p:sp>
            <p:nvSpPr>
              <p:cNvPr id="9" name="Rounded Rectangle 8"/>
              <p:cNvSpPr/>
              <p:nvPr/>
            </p:nvSpPr>
            <p:spPr bwMode="auto">
              <a:xfrm>
                <a:off x="2396267" y="3506164"/>
                <a:ext cx="6205355" cy="665239"/>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Rounded Rectangle 9"/>
              <p:cNvSpPr/>
              <p:nvPr/>
            </p:nvSpPr>
            <p:spPr bwMode="auto">
              <a:xfrm>
                <a:off x="278674" y="2133600"/>
                <a:ext cx="8464732" cy="2133600"/>
              </a:xfrm>
              <a:prstGeom prst="roundRect">
                <a:avLst>
                  <a:gd name="adj" fmla="val 8772"/>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grpSp>
        <p:cxnSp>
          <p:nvCxnSpPr>
            <p:cNvPr id="47" name="Straight Arrow Connector 46"/>
            <p:cNvCxnSpPr/>
            <p:nvPr/>
          </p:nvCxnSpPr>
          <p:spPr>
            <a:xfrm rot="5400000" flipH="1" flipV="1">
              <a:off x="2095500" y="1866900"/>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rot="5400000" flipH="1" flipV="1">
              <a:off x="2705894" y="1866106"/>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p:nvPr/>
          </p:nvCxnSpPr>
          <p:spPr>
            <a:xfrm rot="5400000" flipH="1" flipV="1">
              <a:off x="5752306" y="1865312"/>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rot="5400000" flipH="1" flipV="1">
              <a:off x="6592094" y="1864518"/>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grpSp>
      <p:sp>
        <p:nvSpPr>
          <p:cNvPr id="51" name="Rounded Rectangle 50"/>
          <p:cNvSpPr/>
          <p:nvPr/>
        </p:nvSpPr>
        <p:spPr bwMode="auto">
          <a:xfrm>
            <a:off x="5638800" y="4532811"/>
            <a:ext cx="23622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b="1" dirty="0" err="1" smtClean="0">
                <a:solidFill>
                  <a:schemeClr val="bg1"/>
                </a:solidFill>
                <a:effectLst>
                  <a:outerShdw blurRad="38100" dist="38100" dir="2700000" algn="tl">
                    <a:srgbClr val="000000">
                      <a:alpha val="43137"/>
                    </a:srgbClr>
                  </a:outerShdw>
                </a:effectLst>
                <a:latin typeface="Calibri" pitchFamily="34" charset="0"/>
              </a:rPr>
              <a:t>Contoso</a:t>
            </a:r>
            <a:endParaRPr lang="en-US" sz="2000" b="1" dirty="0" smtClean="0">
              <a:solidFill>
                <a:schemeClr val="bg1"/>
              </a:solidFill>
              <a:effectLst>
                <a:outerShdw blurRad="38100" dist="38100" dir="2700000" algn="tl">
                  <a:srgbClr val="000000">
                    <a:alpha val="43137"/>
                  </a:srgbClr>
                </a:outerShdw>
              </a:effectLst>
              <a:latin typeface="Calibri" pitchFamily="34" charset="0"/>
            </a:endParaRPr>
          </a:p>
        </p:txBody>
      </p:sp>
      <p:grpSp>
        <p:nvGrpSpPr>
          <p:cNvPr id="52" name="Group 18"/>
          <p:cNvGrpSpPr/>
          <p:nvPr/>
        </p:nvGrpSpPr>
        <p:grpSpPr>
          <a:xfrm>
            <a:off x="5765800" y="4974767"/>
            <a:ext cx="2116183" cy="587833"/>
            <a:chOff x="431074" y="2198910"/>
            <a:chExt cx="8464732" cy="2316480"/>
          </a:xfrm>
        </p:grpSpPr>
        <p:sp>
          <p:nvSpPr>
            <p:cNvPr id="53" name="Rounded Rectangle 52"/>
            <p:cNvSpPr/>
            <p:nvPr/>
          </p:nvSpPr>
          <p:spPr bwMode="auto">
            <a:xfrm>
              <a:off x="2608216" y="2996711"/>
              <a:ext cx="6026330" cy="63911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4" name="Rounded Rectangle 53"/>
            <p:cNvSpPr/>
            <p:nvPr/>
          </p:nvSpPr>
          <p:spPr bwMode="auto">
            <a:xfrm>
              <a:off x="2608218" y="2404528"/>
              <a:ext cx="6035040" cy="560736"/>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5" name="Rounded Rectangle 54"/>
            <p:cNvSpPr/>
            <p:nvPr/>
          </p:nvSpPr>
          <p:spPr bwMode="auto">
            <a:xfrm>
              <a:off x="666215" y="2387112"/>
              <a:ext cx="1767840" cy="1901855"/>
            </a:xfrm>
            <a:prstGeom prst="roundRect">
              <a:avLst>
                <a:gd name="adj" fmla="val 5982"/>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AD</a:t>
              </a:r>
            </a:p>
          </p:txBody>
        </p:sp>
        <p:sp>
          <p:nvSpPr>
            <p:cNvPr id="56" name="Rounded Rectangle 55"/>
            <p:cNvSpPr/>
            <p:nvPr/>
          </p:nvSpPr>
          <p:spPr bwMode="auto">
            <a:xfrm>
              <a:off x="2608217" y="3658564"/>
              <a:ext cx="6017624" cy="665239"/>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7" name="Rounded Rectangle 56"/>
            <p:cNvSpPr/>
            <p:nvPr/>
          </p:nvSpPr>
          <p:spPr bwMode="auto">
            <a:xfrm>
              <a:off x="431074" y="2198910"/>
              <a:ext cx="8464732" cy="2316480"/>
            </a:xfrm>
            <a:prstGeom prst="roundRect">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grpSp>
      <p:cxnSp>
        <p:nvCxnSpPr>
          <p:cNvPr id="65" name="Straight Arrow Connector 64"/>
          <p:cNvCxnSpPr/>
          <p:nvPr/>
        </p:nvCxnSpPr>
        <p:spPr>
          <a:xfrm rot="5400000" flipH="1" flipV="1">
            <a:off x="6136209" y="5676106"/>
            <a:ext cx="228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7203009" y="5676106"/>
            <a:ext cx="228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7" idx="0"/>
          </p:cNvCxnSpPr>
          <p:nvPr/>
        </p:nvCxnSpPr>
        <p:spPr>
          <a:xfrm rot="5400000" flipH="1" flipV="1">
            <a:off x="168620" y="3819546"/>
            <a:ext cx="2355525" cy="50435"/>
          </a:xfrm>
          <a:prstGeom prst="straightConnector1">
            <a:avLst/>
          </a:prstGeom>
          <a:ln w="57150">
            <a:solidFill>
              <a:srgbClr val="92D05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bwMode="auto">
          <a:xfrm>
            <a:off x="1069703" y="5715000"/>
            <a:ext cx="990600"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29" name="Rounded Rectangle 28"/>
          <p:cNvSpPr/>
          <p:nvPr/>
        </p:nvSpPr>
        <p:spPr bwMode="auto">
          <a:xfrm>
            <a:off x="2136503" y="5715000"/>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1" dirty="0" err="1" smtClean="0">
                <a:solidFill>
                  <a:schemeClr val="tx1"/>
                </a:solidFill>
                <a:effectLst>
                  <a:outerShdw blurRad="38100" dist="38100" dir="2700000" algn="tl">
                    <a:srgbClr val="000000">
                      <a:alpha val="43137"/>
                    </a:srgbClr>
                  </a:outerShdw>
                </a:effectLst>
                <a:latin typeface="Calibri" pitchFamily="34" charset="0"/>
              </a:rPr>
              <a:t>Purcha</a:t>
            </a:r>
            <a:r>
              <a:rPr lang="en-US" sz="1600" b="1" dirty="0" smtClean="0">
                <a:solidFill>
                  <a:schemeClr val="tx1"/>
                </a:solidFill>
                <a:effectLst>
                  <a:outerShdw blurRad="38100" dist="38100" dir="2700000" algn="tl">
                    <a:srgbClr val="000000">
                      <a:alpha val="43137"/>
                    </a:srgbClr>
                  </a:outerShdw>
                </a:effectLst>
                <a:latin typeface="Calibri" pitchFamily="34" charset="0"/>
              </a:rPr>
              <a:t>-sing</a:t>
            </a:r>
          </a:p>
        </p:txBody>
      </p:sp>
      <p:sp>
        <p:nvSpPr>
          <p:cNvPr id="59" name="Rounded Rectangle 58"/>
          <p:cNvSpPr/>
          <p:nvPr/>
        </p:nvSpPr>
        <p:spPr bwMode="auto">
          <a:xfrm>
            <a:off x="5794103" y="5715000"/>
            <a:ext cx="990600"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b="1"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60" name="Rounded Rectangle 59"/>
          <p:cNvSpPr/>
          <p:nvPr/>
        </p:nvSpPr>
        <p:spPr bwMode="auto">
          <a:xfrm>
            <a:off x="6860903" y="5715000"/>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1" dirty="0" smtClean="0">
                <a:solidFill>
                  <a:schemeClr val="tx1"/>
                </a:solidFill>
                <a:effectLst>
                  <a:outerShdw blurRad="38100" dist="38100" dir="2700000" algn="tl">
                    <a:srgbClr val="000000">
                      <a:alpha val="43137"/>
                    </a:srgbClr>
                  </a:outerShdw>
                </a:effectLst>
                <a:latin typeface="Calibri" pitchFamily="34" charset="0"/>
              </a:rPr>
              <a:t>Order Entry</a:t>
            </a:r>
          </a:p>
        </p:txBody>
      </p:sp>
      <p:sp>
        <p:nvSpPr>
          <p:cNvPr id="77" name="TextBox 76"/>
          <p:cNvSpPr txBox="1"/>
          <p:nvPr/>
        </p:nvSpPr>
        <p:spPr>
          <a:xfrm>
            <a:off x="355160" y="3191470"/>
            <a:ext cx="975011" cy="923330"/>
          </a:xfrm>
          <a:prstGeom prst="rect">
            <a:avLst/>
          </a:prstGeom>
          <a:noFill/>
        </p:spPr>
        <p:txBody>
          <a:bodyPr wrap="none" rtlCol="0">
            <a:spAutoFit/>
          </a:bodyPr>
          <a:lstStyle/>
          <a:p>
            <a:pPr algn="ctr"/>
            <a:r>
              <a:rPr lang="en-US" dirty="0" smtClean="0"/>
              <a:t>Identity</a:t>
            </a:r>
            <a:br>
              <a:rPr lang="en-US" dirty="0" smtClean="0"/>
            </a:br>
            <a:r>
              <a:rPr lang="en-US" dirty="0" smtClean="0"/>
              <a:t>Provider</a:t>
            </a:r>
            <a:br>
              <a:rPr lang="en-US" dirty="0" smtClean="0"/>
            </a:br>
            <a:r>
              <a:rPr lang="en-US" dirty="0" smtClean="0"/>
              <a:t> Trust</a:t>
            </a:r>
            <a:endParaRPr lang="en-US" dirty="0"/>
          </a:p>
        </p:txBody>
      </p:sp>
      <p:cxnSp>
        <p:nvCxnSpPr>
          <p:cNvPr id="88" name="Straight Arrow Connector 87"/>
          <p:cNvCxnSpPr>
            <a:endCxn id="118" idx="1"/>
          </p:cNvCxnSpPr>
          <p:nvPr/>
        </p:nvCxnSpPr>
        <p:spPr>
          <a:xfrm flipV="1">
            <a:off x="2819402" y="1905853"/>
            <a:ext cx="4715153" cy="3209645"/>
          </a:xfrm>
          <a:prstGeom prst="curvedConnector4">
            <a:avLst>
              <a:gd name="adj1" fmla="val -10"/>
              <a:gd name="adj2" fmla="val 109208"/>
            </a:avLst>
          </a:prstGeom>
          <a:ln w="571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bwMode="auto">
          <a:xfrm>
            <a:off x="7391400" y="2590800"/>
            <a:ext cx="609600" cy="2286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113" name="Straight Connector 112"/>
          <p:cNvCxnSpPr/>
          <p:nvPr/>
        </p:nvCxnSpPr>
        <p:spPr>
          <a:xfrm>
            <a:off x="2286000" y="4221544"/>
            <a:ext cx="11430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14" name="Up Arrow 113"/>
          <p:cNvSpPr/>
          <p:nvPr/>
        </p:nvSpPr>
        <p:spPr bwMode="auto">
          <a:xfrm>
            <a:off x="2655983" y="3994532"/>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8" name="Oval 117"/>
          <p:cNvSpPr/>
          <p:nvPr/>
        </p:nvSpPr>
        <p:spPr bwMode="auto">
          <a:xfrm>
            <a:off x="7467600" y="1838898"/>
            <a:ext cx="457200" cy="457200"/>
          </a:xfrm>
          <a:prstGeom prst="ellipse">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64" name="Straight Arrow Connector 63"/>
          <p:cNvCxnSpPr/>
          <p:nvPr/>
        </p:nvCxnSpPr>
        <p:spPr>
          <a:xfrm rot="5400000" flipH="1" flipV="1">
            <a:off x="5828108" y="3923903"/>
            <a:ext cx="3734594" cy="1589"/>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010400" y="4243578"/>
            <a:ext cx="12954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11" name="Up Arrow 110"/>
          <p:cNvSpPr/>
          <p:nvPr/>
        </p:nvSpPr>
        <p:spPr bwMode="auto">
          <a:xfrm>
            <a:off x="7532783" y="4038600"/>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134" name="Straight Arrow Connector 133"/>
          <p:cNvCxnSpPr>
            <a:stCxn id="8" idx="2"/>
            <a:endCxn id="118" idx="3"/>
          </p:cNvCxnSpPr>
          <p:nvPr/>
        </p:nvCxnSpPr>
        <p:spPr>
          <a:xfrm rot="5400000" flipH="1" flipV="1">
            <a:off x="4250379" y="-687737"/>
            <a:ext cx="367295" cy="6201055"/>
          </a:xfrm>
          <a:prstGeom prst="curvedConnector3">
            <a:avLst>
              <a:gd name="adj1" fmla="val -125228"/>
            </a:avLst>
          </a:prstGeom>
          <a:ln w="57150">
            <a:solidFill>
              <a:srgbClr val="92D05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3276600" y="3087469"/>
            <a:ext cx="2388219" cy="646331"/>
          </a:xfrm>
          <a:prstGeom prst="rect">
            <a:avLst/>
          </a:prstGeom>
          <a:noFill/>
        </p:spPr>
        <p:txBody>
          <a:bodyPr wrap="none" rtlCol="0">
            <a:spAutoFit/>
          </a:bodyPr>
          <a:lstStyle/>
          <a:p>
            <a:pPr algn="ctr"/>
            <a:r>
              <a:rPr lang="en-US" dirty="0" smtClean="0"/>
              <a:t>Access Control Rules </a:t>
            </a:r>
            <a:br>
              <a:rPr lang="en-US" dirty="0" smtClean="0"/>
            </a:br>
            <a:r>
              <a:rPr lang="en-US" dirty="0" smtClean="0"/>
              <a:t>govern endpoint access</a:t>
            </a:r>
            <a:endParaRPr lang="en-US" dirty="0"/>
          </a:p>
        </p:txBody>
      </p:sp>
      <p:sp>
        <p:nvSpPr>
          <p:cNvPr id="143" name="TextBox 142"/>
          <p:cNvSpPr txBox="1"/>
          <p:nvPr/>
        </p:nvSpPr>
        <p:spPr>
          <a:xfrm>
            <a:off x="3581400" y="4038600"/>
            <a:ext cx="3227487" cy="369332"/>
          </a:xfrm>
          <a:prstGeom prst="rect">
            <a:avLst/>
          </a:prstGeom>
          <a:noFill/>
        </p:spPr>
        <p:txBody>
          <a:bodyPr wrap="none" rtlCol="0">
            <a:spAutoFit/>
          </a:bodyPr>
          <a:lstStyle/>
          <a:p>
            <a:pPr algn="ctr"/>
            <a:r>
              <a:rPr lang="en-US" dirty="0" smtClean="0"/>
              <a:t>Zero Inbound Firewall/NAT Ports</a:t>
            </a:r>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152400"/>
            <a:ext cx="8375946" cy="553998"/>
          </a:xfrm>
        </p:spPr>
        <p:txBody>
          <a:bodyPr/>
          <a:lstStyle/>
          <a:p>
            <a:r>
              <a:rPr smtClean="0"/>
              <a:t>Secure Cross-Enterprise Integration</a:t>
            </a:r>
            <a:endParaRPr lang="en-US" dirty="0"/>
          </a:p>
        </p:txBody>
      </p:sp>
      <p:sp>
        <p:nvSpPr>
          <p:cNvPr id="13" name="Rounded Rectangle 12"/>
          <p:cNvSpPr/>
          <p:nvPr/>
        </p:nvSpPr>
        <p:spPr bwMode="auto">
          <a:xfrm>
            <a:off x="914400" y="4532811"/>
            <a:ext cx="23622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b="1" dirty="0" err="1" smtClean="0">
                <a:solidFill>
                  <a:schemeClr val="bg1"/>
                </a:solidFill>
                <a:effectLst>
                  <a:outerShdw blurRad="38100" dist="38100" dir="2700000" algn="tl">
                    <a:srgbClr val="000000">
                      <a:alpha val="43137"/>
                    </a:srgbClr>
                  </a:outerShdw>
                </a:effectLst>
                <a:latin typeface="Calibri" pitchFamily="34" charset="0"/>
              </a:rPr>
              <a:t>Fabrikam</a:t>
            </a:r>
            <a:endParaRPr lang="en-US" sz="2000" b="1" dirty="0" smtClean="0">
              <a:solidFill>
                <a:schemeClr val="bg1"/>
              </a:solidFill>
              <a:effectLst>
                <a:outerShdw blurRad="38100" dist="38100" dir="2700000" algn="tl">
                  <a:srgbClr val="000000">
                    <a:alpha val="43137"/>
                  </a:srgbClr>
                </a:outerShdw>
              </a:effectLst>
              <a:latin typeface="Calibri" pitchFamily="34" charset="0"/>
            </a:endParaRPr>
          </a:p>
        </p:txBody>
      </p:sp>
      <p:grpSp>
        <p:nvGrpSpPr>
          <p:cNvPr id="2" name="Group 18"/>
          <p:cNvGrpSpPr/>
          <p:nvPr/>
        </p:nvGrpSpPr>
        <p:grpSpPr>
          <a:xfrm>
            <a:off x="1041400" y="4974767"/>
            <a:ext cx="2116183" cy="587833"/>
            <a:chOff x="431074" y="2198910"/>
            <a:chExt cx="8464732" cy="2316480"/>
          </a:xfrm>
        </p:grpSpPr>
        <p:sp>
          <p:nvSpPr>
            <p:cNvPr id="15" name="Rounded Rectangle 14"/>
            <p:cNvSpPr/>
            <p:nvPr/>
          </p:nvSpPr>
          <p:spPr bwMode="auto">
            <a:xfrm>
              <a:off x="2608216" y="2996711"/>
              <a:ext cx="6026330" cy="63911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Rounded Rectangle 15"/>
            <p:cNvSpPr/>
            <p:nvPr/>
          </p:nvSpPr>
          <p:spPr bwMode="auto">
            <a:xfrm>
              <a:off x="2608218" y="2404528"/>
              <a:ext cx="6035040" cy="560736"/>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Rounded Rectangle 16"/>
            <p:cNvSpPr/>
            <p:nvPr/>
          </p:nvSpPr>
          <p:spPr bwMode="auto">
            <a:xfrm>
              <a:off x="666215" y="2387112"/>
              <a:ext cx="1767840" cy="1901855"/>
            </a:xfrm>
            <a:prstGeom prst="roundRect">
              <a:avLst>
                <a:gd name="adj" fmla="val 5982"/>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AD</a:t>
              </a:r>
            </a:p>
          </p:txBody>
        </p:sp>
        <p:sp>
          <p:nvSpPr>
            <p:cNvPr id="18" name="Rounded Rectangle 17"/>
            <p:cNvSpPr/>
            <p:nvPr/>
          </p:nvSpPr>
          <p:spPr bwMode="auto">
            <a:xfrm>
              <a:off x="2608217" y="3658564"/>
              <a:ext cx="6017624" cy="665239"/>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Rounded Rectangle 18"/>
            <p:cNvSpPr/>
            <p:nvPr/>
          </p:nvSpPr>
          <p:spPr bwMode="auto">
            <a:xfrm>
              <a:off x="431074" y="2198910"/>
              <a:ext cx="8464732" cy="2316480"/>
            </a:xfrm>
            <a:prstGeom prst="roundRect">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grpSp>
      <p:cxnSp>
        <p:nvCxnSpPr>
          <p:cNvPr id="45" name="Straight Arrow Connector 44"/>
          <p:cNvCxnSpPr/>
          <p:nvPr/>
        </p:nvCxnSpPr>
        <p:spPr>
          <a:xfrm rot="5400000" flipH="1" flipV="1">
            <a:off x="1411809" y="5676106"/>
            <a:ext cx="228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2478609" y="5676106"/>
            <a:ext cx="228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Group 69"/>
          <p:cNvGrpSpPr/>
          <p:nvPr/>
        </p:nvGrpSpPr>
        <p:grpSpPr>
          <a:xfrm>
            <a:off x="278674" y="882944"/>
            <a:ext cx="8494777" cy="1784056"/>
            <a:chOff x="278674" y="1340144"/>
            <a:chExt cx="8494777" cy="2241256"/>
          </a:xfrm>
        </p:grpSpPr>
        <p:sp>
          <p:nvSpPr>
            <p:cNvPr id="4" name="Rounded Rectangle 3"/>
            <p:cNvSpPr/>
            <p:nvPr/>
          </p:nvSpPr>
          <p:spPr bwMode="auto">
            <a:xfrm>
              <a:off x="304800" y="1340144"/>
              <a:ext cx="8468651" cy="488656"/>
            </a:xfrm>
            <a:prstGeom prst="roundRect">
              <a:avLst>
                <a:gd name="adj" fmla="val 33800"/>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11" name="Group 44"/>
            <p:cNvGrpSpPr/>
            <p:nvPr/>
          </p:nvGrpSpPr>
          <p:grpSpPr>
            <a:xfrm>
              <a:off x="278674" y="2133600"/>
              <a:ext cx="8464732" cy="1447800"/>
              <a:chOff x="278674" y="2133600"/>
              <a:chExt cx="8464732" cy="2133600"/>
            </a:xfrm>
          </p:grpSpPr>
          <p:sp>
            <p:nvSpPr>
              <p:cNvPr id="6" name="Rounded Rectangle 5"/>
              <p:cNvSpPr/>
              <p:nvPr/>
            </p:nvSpPr>
            <p:spPr bwMode="auto">
              <a:xfrm>
                <a:off x="2396266" y="2844311"/>
                <a:ext cx="6214333" cy="63911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ounded Rectangle 6"/>
              <p:cNvSpPr/>
              <p:nvPr/>
            </p:nvSpPr>
            <p:spPr bwMode="auto">
              <a:xfrm>
                <a:off x="2396267" y="2252127"/>
                <a:ext cx="6223314" cy="56727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ounded Rectangle 7"/>
              <p:cNvSpPr/>
              <p:nvPr/>
            </p:nvSpPr>
            <p:spPr bwMode="auto">
              <a:xfrm>
                <a:off x="381000" y="2234712"/>
                <a:ext cx="1905000" cy="1901855"/>
              </a:xfrm>
              <a:prstGeom prst="roundRect">
                <a:avLst>
                  <a:gd name="adj" fmla="val 5982"/>
                </a:avLst>
              </a:prstGeom>
              <a:solidFill>
                <a:srgbClr val="92D050"/>
              </a:solidFill>
              <a:ln>
                <a:solidFill>
                  <a:srgbClr val="92D05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Access Control</a:t>
                </a:r>
              </a:p>
            </p:txBody>
          </p:sp>
          <p:sp>
            <p:nvSpPr>
              <p:cNvPr id="9" name="Rounded Rectangle 8"/>
              <p:cNvSpPr/>
              <p:nvPr/>
            </p:nvSpPr>
            <p:spPr bwMode="auto">
              <a:xfrm>
                <a:off x="2396267" y="3506164"/>
                <a:ext cx="6205355" cy="665239"/>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Rounded Rectangle 9"/>
              <p:cNvSpPr/>
              <p:nvPr/>
            </p:nvSpPr>
            <p:spPr bwMode="auto">
              <a:xfrm>
                <a:off x="278674" y="2133600"/>
                <a:ext cx="8464732" cy="2133600"/>
              </a:xfrm>
              <a:prstGeom prst="roundRect">
                <a:avLst>
                  <a:gd name="adj" fmla="val 8772"/>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grpSp>
        <p:cxnSp>
          <p:nvCxnSpPr>
            <p:cNvPr id="47" name="Straight Arrow Connector 46"/>
            <p:cNvCxnSpPr/>
            <p:nvPr/>
          </p:nvCxnSpPr>
          <p:spPr>
            <a:xfrm rot="5400000" flipH="1" flipV="1">
              <a:off x="2095500" y="1866900"/>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rot="5400000" flipH="1" flipV="1">
              <a:off x="2705894" y="1866106"/>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p:nvPr/>
          </p:nvCxnSpPr>
          <p:spPr>
            <a:xfrm rot="5400000" flipH="1" flipV="1">
              <a:off x="5752306" y="1865312"/>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rot="5400000" flipH="1" flipV="1">
              <a:off x="6592094" y="1864518"/>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grpSp>
      <p:sp>
        <p:nvSpPr>
          <p:cNvPr id="51" name="Rounded Rectangle 50"/>
          <p:cNvSpPr/>
          <p:nvPr/>
        </p:nvSpPr>
        <p:spPr bwMode="auto">
          <a:xfrm>
            <a:off x="5638800" y="4532811"/>
            <a:ext cx="23622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b="1" dirty="0" err="1" smtClean="0">
                <a:solidFill>
                  <a:schemeClr val="bg1"/>
                </a:solidFill>
                <a:effectLst>
                  <a:outerShdw blurRad="38100" dist="38100" dir="2700000" algn="tl">
                    <a:srgbClr val="000000">
                      <a:alpha val="43137"/>
                    </a:srgbClr>
                  </a:outerShdw>
                </a:effectLst>
                <a:latin typeface="Calibri" pitchFamily="34" charset="0"/>
              </a:rPr>
              <a:t>Contoso</a:t>
            </a:r>
            <a:endParaRPr lang="en-US" sz="2000" b="1" dirty="0" smtClean="0">
              <a:solidFill>
                <a:schemeClr val="bg1"/>
              </a:solidFill>
              <a:effectLst>
                <a:outerShdw blurRad="38100" dist="38100" dir="2700000" algn="tl">
                  <a:srgbClr val="000000">
                    <a:alpha val="43137"/>
                  </a:srgbClr>
                </a:outerShdw>
              </a:effectLst>
              <a:latin typeface="Calibri" pitchFamily="34" charset="0"/>
            </a:endParaRPr>
          </a:p>
        </p:txBody>
      </p:sp>
      <p:grpSp>
        <p:nvGrpSpPr>
          <p:cNvPr id="12" name="Group 18"/>
          <p:cNvGrpSpPr/>
          <p:nvPr/>
        </p:nvGrpSpPr>
        <p:grpSpPr>
          <a:xfrm>
            <a:off x="5765800" y="4974767"/>
            <a:ext cx="2116183" cy="587833"/>
            <a:chOff x="431074" y="2198910"/>
            <a:chExt cx="8464732" cy="2316480"/>
          </a:xfrm>
        </p:grpSpPr>
        <p:sp>
          <p:nvSpPr>
            <p:cNvPr id="53" name="Rounded Rectangle 52"/>
            <p:cNvSpPr/>
            <p:nvPr/>
          </p:nvSpPr>
          <p:spPr bwMode="auto">
            <a:xfrm>
              <a:off x="2608216" y="2996711"/>
              <a:ext cx="6026330" cy="63911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4" name="Rounded Rectangle 53"/>
            <p:cNvSpPr/>
            <p:nvPr/>
          </p:nvSpPr>
          <p:spPr bwMode="auto">
            <a:xfrm>
              <a:off x="2608218" y="2404528"/>
              <a:ext cx="6035040" cy="560736"/>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5" name="Rounded Rectangle 54"/>
            <p:cNvSpPr/>
            <p:nvPr/>
          </p:nvSpPr>
          <p:spPr bwMode="auto">
            <a:xfrm>
              <a:off x="666215" y="2387112"/>
              <a:ext cx="1767840" cy="1901855"/>
            </a:xfrm>
            <a:prstGeom prst="roundRect">
              <a:avLst>
                <a:gd name="adj" fmla="val 5982"/>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AD</a:t>
              </a:r>
            </a:p>
          </p:txBody>
        </p:sp>
        <p:sp>
          <p:nvSpPr>
            <p:cNvPr id="56" name="Rounded Rectangle 55"/>
            <p:cNvSpPr/>
            <p:nvPr/>
          </p:nvSpPr>
          <p:spPr bwMode="auto">
            <a:xfrm>
              <a:off x="2608217" y="3658564"/>
              <a:ext cx="6017624" cy="665239"/>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7" name="Rounded Rectangle 56"/>
            <p:cNvSpPr/>
            <p:nvPr/>
          </p:nvSpPr>
          <p:spPr bwMode="auto">
            <a:xfrm>
              <a:off x="431074" y="2198910"/>
              <a:ext cx="8464732" cy="2316480"/>
            </a:xfrm>
            <a:prstGeom prst="roundRect">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grpSp>
      <p:cxnSp>
        <p:nvCxnSpPr>
          <p:cNvPr id="65" name="Straight Arrow Connector 64"/>
          <p:cNvCxnSpPr/>
          <p:nvPr/>
        </p:nvCxnSpPr>
        <p:spPr>
          <a:xfrm rot="5400000" flipH="1" flipV="1">
            <a:off x="6136209" y="5676106"/>
            <a:ext cx="228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7203009" y="5676106"/>
            <a:ext cx="228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7" idx="0"/>
          </p:cNvCxnSpPr>
          <p:nvPr/>
        </p:nvCxnSpPr>
        <p:spPr>
          <a:xfrm rot="5400000" flipH="1" flipV="1">
            <a:off x="168620" y="3819546"/>
            <a:ext cx="2355525" cy="50435"/>
          </a:xfrm>
          <a:prstGeom prst="straightConnector1">
            <a:avLst/>
          </a:prstGeom>
          <a:ln w="57150">
            <a:solidFill>
              <a:srgbClr val="92D05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bwMode="auto">
          <a:xfrm>
            <a:off x="1069703" y="5715000"/>
            <a:ext cx="990600"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29" name="Rounded Rectangle 28"/>
          <p:cNvSpPr/>
          <p:nvPr/>
        </p:nvSpPr>
        <p:spPr bwMode="auto">
          <a:xfrm>
            <a:off x="2136503" y="5715000"/>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1" dirty="0" err="1" smtClean="0">
                <a:solidFill>
                  <a:schemeClr val="tx1"/>
                </a:solidFill>
                <a:effectLst>
                  <a:outerShdw blurRad="38100" dist="38100" dir="2700000" algn="tl">
                    <a:srgbClr val="000000">
                      <a:alpha val="43137"/>
                    </a:srgbClr>
                  </a:outerShdw>
                </a:effectLst>
                <a:latin typeface="Calibri" pitchFamily="34" charset="0"/>
              </a:rPr>
              <a:t>Purcha</a:t>
            </a:r>
            <a:r>
              <a:rPr lang="en-US" sz="1600" b="1" dirty="0" smtClean="0">
                <a:solidFill>
                  <a:schemeClr val="tx1"/>
                </a:solidFill>
                <a:effectLst>
                  <a:outerShdw blurRad="38100" dist="38100" dir="2700000" algn="tl">
                    <a:srgbClr val="000000">
                      <a:alpha val="43137"/>
                    </a:srgbClr>
                  </a:outerShdw>
                </a:effectLst>
                <a:latin typeface="Calibri" pitchFamily="34" charset="0"/>
              </a:rPr>
              <a:t>-sing</a:t>
            </a:r>
          </a:p>
        </p:txBody>
      </p:sp>
      <p:sp>
        <p:nvSpPr>
          <p:cNvPr id="59" name="Rounded Rectangle 58"/>
          <p:cNvSpPr/>
          <p:nvPr/>
        </p:nvSpPr>
        <p:spPr bwMode="auto">
          <a:xfrm>
            <a:off x="5794103" y="5715000"/>
            <a:ext cx="990600"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b="1"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60" name="Rounded Rectangle 59"/>
          <p:cNvSpPr/>
          <p:nvPr/>
        </p:nvSpPr>
        <p:spPr bwMode="auto">
          <a:xfrm>
            <a:off x="6860903" y="5715000"/>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1" dirty="0" smtClean="0">
                <a:solidFill>
                  <a:schemeClr val="tx1"/>
                </a:solidFill>
                <a:effectLst>
                  <a:outerShdw blurRad="38100" dist="38100" dir="2700000" algn="tl">
                    <a:srgbClr val="000000">
                      <a:alpha val="43137"/>
                    </a:srgbClr>
                  </a:outerShdw>
                </a:effectLst>
                <a:latin typeface="Calibri" pitchFamily="34" charset="0"/>
              </a:rPr>
              <a:t>Order Entry</a:t>
            </a:r>
          </a:p>
        </p:txBody>
      </p:sp>
      <p:sp>
        <p:nvSpPr>
          <p:cNvPr id="77" name="TextBox 76"/>
          <p:cNvSpPr txBox="1"/>
          <p:nvPr/>
        </p:nvSpPr>
        <p:spPr>
          <a:xfrm>
            <a:off x="355160" y="3191470"/>
            <a:ext cx="975011" cy="923330"/>
          </a:xfrm>
          <a:prstGeom prst="rect">
            <a:avLst/>
          </a:prstGeom>
          <a:noFill/>
        </p:spPr>
        <p:txBody>
          <a:bodyPr wrap="none" rtlCol="0">
            <a:spAutoFit/>
          </a:bodyPr>
          <a:lstStyle/>
          <a:p>
            <a:pPr algn="ctr"/>
            <a:r>
              <a:rPr lang="en-US" dirty="0" smtClean="0"/>
              <a:t>Identity</a:t>
            </a:r>
            <a:br>
              <a:rPr lang="en-US" dirty="0" smtClean="0"/>
            </a:br>
            <a:r>
              <a:rPr lang="en-US" dirty="0" smtClean="0"/>
              <a:t>Provider</a:t>
            </a:r>
            <a:br>
              <a:rPr lang="en-US" dirty="0" smtClean="0"/>
            </a:br>
            <a:r>
              <a:rPr lang="en-US" dirty="0" smtClean="0"/>
              <a:t> Trust</a:t>
            </a:r>
            <a:endParaRPr lang="en-US" dirty="0"/>
          </a:p>
        </p:txBody>
      </p:sp>
      <p:cxnSp>
        <p:nvCxnSpPr>
          <p:cNvPr id="88" name="Straight Arrow Connector 87"/>
          <p:cNvCxnSpPr>
            <a:endCxn id="118" idx="1"/>
          </p:cNvCxnSpPr>
          <p:nvPr/>
        </p:nvCxnSpPr>
        <p:spPr>
          <a:xfrm flipV="1">
            <a:off x="2819402" y="1905853"/>
            <a:ext cx="4715153" cy="3209645"/>
          </a:xfrm>
          <a:prstGeom prst="curvedConnector4">
            <a:avLst>
              <a:gd name="adj1" fmla="val -10"/>
              <a:gd name="adj2" fmla="val 109208"/>
            </a:avLst>
          </a:prstGeom>
          <a:ln w="571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bwMode="auto">
          <a:xfrm>
            <a:off x="7391400" y="2590800"/>
            <a:ext cx="609600" cy="2286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113" name="Straight Connector 112"/>
          <p:cNvCxnSpPr/>
          <p:nvPr/>
        </p:nvCxnSpPr>
        <p:spPr>
          <a:xfrm>
            <a:off x="2286000" y="4221544"/>
            <a:ext cx="11430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14" name="Up Arrow 113"/>
          <p:cNvSpPr/>
          <p:nvPr/>
        </p:nvSpPr>
        <p:spPr bwMode="auto">
          <a:xfrm>
            <a:off x="2655983" y="3994532"/>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8" name="Oval 117"/>
          <p:cNvSpPr/>
          <p:nvPr/>
        </p:nvSpPr>
        <p:spPr bwMode="auto">
          <a:xfrm>
            <a:off x="7467600" y="1838898"/>
            <a:ext cx="457200" cy="457200"/>
          </a:xfrm>
          <a:prstGeom prst="ellipse">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64" name="Straight Arrow Connector 63"/>
          <p:cNvCxnSpPr/>
          <p:nvPr/>
        </p:nvCxnSpPr>
        <p:spPr>
          <a:xfrm rot="5400000" flipH="1" flipV="1">
            <a:off x="5828108" y="3923903"/>
            <a:ext cx="3734594" cy="1589"/>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010400" y="4243578"/>
            <a:ext cx="12954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11" name="Up Arrow 110"/>
          <p:cNvSpPr/>
          <p:nvPr/>
        </p:nvSpPr>
        <p:spPr bwMode="auto">
          <a:xfrm>
            <a:off x="7532783" y="4038600"/>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134" name="Straight Arrow Connector 133"/>
          <p:cNvCxnSpPr>
            <a:stCxn id="8" idx="2"/>
            <a:endCxn id="118" idx="3"/>
          </p:cNvCxnSpPr>
          <p:nvPr/>
        </p:nvCxnSpPr>
        <p:spPr>
          <a:xfrm rot="5400000" flipH="1" flipV="1">
            <a:off x="4250379" y="-687737"/>
            <a:ext cx="367295" cy="6201055"/>
          </a:xfrm>
          <a:prstGeom prst="curvedConnector3">
            <a:avLst>
              <a:gd name="adj1" fmla="val -125228"/>
            </a:avLst>
          </a:prstGeom>
          <a:ln w="57150">
            <a:solidFill>
              <a:srgbClr val="92D05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3276600" y="3087469"/>
            <a:ext cx="2388219" cy="646331"/>
          </a:xfrm>
          <a:prstGeom prst="rect">
            <a:avLst/>
          </a:prstGeom>
          <a:noFill/>
        </p:spPr>
        <p:txBody>
          <a:bodyPr wrap="none" rtlCol="0">
            <a:spAutoFit/>
          </a:bodyPr>
          <a:lstStyle/>
          <a:p>
            <a:pPr algn="ctr"/>
            <a:r>
              <a:rPr lang="en-US" dirty="0" smtClean="0"/>
              <a:t>Access Control Rules </a:t>
            </a:r>
            <a:br>
              <a:rPr lang="en-US" dirty="0" smtClean="0"/>
            </a:br>
            <a:r>
              <a:rPr lang="en-US" dirty="0" smtClean="0"/>
              <a:t>govern endpoint access</a:t>
            </a:r>
            <a:endParaRPr lang="en-US" dirty="0"/>
          </a:p>
        </p:txBody>
      </p:sp>
      <p:sp>
        <p:nvSpPr>
          <p:cNvPr id="143" name="TextBox 142"/>
          <p:cNvSpPr txBox="1"/>
          <p:nvPr/>
        </p:nvSpPr>
        <p:spPr>
          <a:xfrm>
            <a:off x="3697045" y="4038600"/>
            <a:ext cx="3084755" cy="369332"/>
          </a:xfrm>
          <a:prstGeom prst="rect">
            <a:avLst/>
          </a:prstGeom>
          <a:noFill/>
        </p:spPr>
        <p:txBody>
          <a:bodyPr wrap="none" rtlCol="0">
            <a:spAutoFit/>
          </a:bodyPr>
          <a:lstStyle/>
          <a:p>
            <a:pPr algn="ctr"/>
            <a:r>
              <a:rPr lang="en-US" dirty="0" smtClean="0"/>
              <a:t>Outbound-only  Internet edges</a:t>
            </a:r>
            <a:endParaRPr lang="en-US" dirty="0"/>
          </a:p>
        </p:txBody>
      </p:sp>
      <p:sp>
        <p:nvSpPr>
          <p:cNvPr id="52" name="Rounded Rectangle 51"/>
          <p:cNvSpPr/>
          <p:nvPr/>
        </p:nvSpPr>
        <p:spPr bwMode="auto">
          <a:xfrm>
            <a:off x="152400" y="762000"/>
            <a:ext cx="8839200" cy="5867400"/>
          </a:xfrm>
          <a:prstGeom prst="roundRect">
            <a:avLst>
              <a:gd name="adj" fmla="val 5777"/>
            </a:avLst>
          </a:prstGeom>
          <a:solidFill>
            <a:schemeClr val="bg1">
              <a:alpha val="5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58" name="Rounded Rectangle 57"/>
          <p:cNvSpPr/>
          <p:nvPr/>
        </p:nvSpPr>
        <p:spPr bwMode="auto">
          <a:xfrm>
            <a:off x="381000" y="1563518"/>
            <a:ext cx="1905000" cy="1027282"/>
          </a:xfrm>
          <a:prstGeom prst="roundRect">
            <a:avLst>
              <a:gd name="adj" fmla="val 5982"/>
            </a:avLst>
          </a:prstGeom>
          <a:solidFill>
            <a:srgbClr val="92D050"/>
          </a:solidFill>
          <a:ln>
            <a:solidFill>
              <a:srgbClr val="92D05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Access Control</a:t>
            </a:r>
          </a:p>
        </p:txBody>
      </p:sp>
      <p:sp>
        <p:nvSpPr>
          <p:cNvPr id="61" name="Rounded Rectangle 60"/>
          <p:cNvSpPr/>
          <p:nvPr/>
        </p:nvSpPr>
        <p:spPr bwMode="auto">
          <a:xfrm>
            <a:off x="1099851" y="5029200"/>
            <a:ext cx="441960" cy="482617"/>
          </a:xfrm>
          <a:prstGeom prst="roundRect">
            <a:avLst>
              <a:gd name="adj" fmla="val 5982"/>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AD</a:t>
            </a:r>
          </a:p>
        </p:txBody>
      </p:sp>
      <p:sp>
        <p:nvSpPr>
          <p:cNvPr id="62" name="Rounded Rectangle 61"/>
          <p:cNvSpPr/>
          <p:nvPr/>
        </p:nvSpPr>
        <p:spPr bwMode="auto">
          <a:xfrm>
            <a:off x="2136169" y="5721675"/>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1" dirty="0" err="1" smtClean="0">
                <a:solidFill>
                  <a:schemeClr val="tx1"/>
                </a:solidFill>
                <a:effectLst>
                  <a:outerShdw blurRad="38100" dist="38100" dir="2700000" algn="tl">
                    <a:srgbClr val="000000">
                      <a:alpha val="43137"/>
                    </a:srgbClr>
                  </a:outerShdw>
                </a:effectLst>
                <a:latin typeface="Calibri" pitchFamily="34" charset="0"/>
              </a:rPr>
              <a:t>Purcha</a:t>
            </a:r>
            <a:r>
              <a:rPr lang="en-US" sz="1600" b="1" dirty="0" smtClean="0">
                <a:solidFill>
                  <a:schemeClr val="tx1"/>
                </a:solidFill>
                <a:effectLst>
                  <a:outerShdw blurRad="38100" dist="38100" dir="2700000" algn="tl">
                    <a:srgbClr val="000000">
                      <a:alpha val="43137"/>
                    </a:srgbClr>
                  </a:outerShdw>
                </a:effectLst>
                <a:latin typeface="Calibri" pitchFamily="34" charset="0"/>
              </a:rPr>
              <a:t>-sing</a:t>
            </a:r>
          </a:p>
        </p:txBody>
      </p:sp>
      <p:sp>
        <p:nvSpPr>
          <p:cNvPr id="63" name="Rounded Rectangle 62"/>
          <p:cNvSpPr/>
          <p:nvPr/>
        </p:nvSpPr>
        <p:spPr bwMode="auto">
          <a:xfrm>
            <a:off x="6848048" y="5726017"/>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1" dirty="0" smtClean="0">
                <a:solidFill>
                  <a:schemeClr val="tx1"/>
                </a:solidFill>
                <a:effectLst>
                  <a:outerShdw blurRad="38100" dist="38100" dir="2700000" algn="tl">
                    <a:srgbClr val="000000">
                      <a:alpha val="43137"/>
                    </a:srgbClr>
                  </a:outerShdw>
                </a:effectLst>
                <a:latin typeface="Calibri" pitchFamily="34" charset="0"/>
              </a:rPr>
              <a:t>Order Entry</a:t>
            </a:r>
          </a:p>
        </p:txBody>
      </p:sp>
      <p:cxnSp>
        <p:nvCxnSpPr>
          <p:cNvPr id="67" name="Straight Arrow Connector 87"/>
          <p:cNvCxnSpPr/>
          <p:nvPr/>
        </p:nvCxnSpPr>
        <p:spPr>
          <a:xfrm flipV="1">
            <a:off x="2819400" y="1905000"/>
            <a:ext cx="4715153" cy="3209645"/>
          </a:xfrm>
          <a:prstGeom prst="curvedConnector4">
            <a:avLst>
              <a:gd name="adj1" fmla="val -10"/>
              <a:gd name="adj2" fmla="val 109208"/>
            </a:avLst>
          </a:prstGeom>
          <a:ln w="571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flipH="1" flipV="1">
            <a:off x="5828106" y="3923050"/>
            <a:ext cx="3734594" cy="1589"/>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hape 69"/>
          <p:cNvCxnSpPr>
            <a:stCxn id="62" idx="1"/>
          </p:cNvCxnSpPr>
          <p:nvPr/>
        </p:nvCxnSpPr>
        <p:spPr>
          <a:xfrm rot="10800000">
            <a:off x="1524001" y="5486401"/>
            <a:ext cx="612169" cy="515643"/>
          </a:xfrm>
          <a:prstGeom prst="straightConnector1">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71" name="Rectangular Callout 70"/>
          <p:cNvSpPr/>
          <p:nvPr/>
        </p:nvSpPr>
        <p:spPr bwMode="auto">
          <a:xfrm>
            <a:off x="152400" y="5715000"/>
            <a:ext cx="1219200" cy="990600"/>
          </a:xfrm>
          <a:prstGeom prst="wedgeRectCallout">
            <a:avLst>
              <a:gd name="adj1" fmla="val 71577"/>
              <a:gd name="adj2" fmla="val -4015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bg1"/>
                </a:solidFill>
              </a:rPr>
              <a:t>1 . Acquire Identity Token</a:t>
            </a:r>
          </a:p>
        </p:txBody>
      </p:sp>
      <p:cxnSp>
        <p:nvCxnSpPr>
          <p:cNvPr id="72" name="Shape 69"/>
          <p:cNvCxnSpPr/>
          <p:nvPr/>
        </p:nvCxnSpPr>
        <p:spPr>
          <a:xfrm rot="16200000" flipV="1">
            <a:off x="266700" y="3771900"/>
            <a:ext cx="3048000" cy="838200"/>
          </a:xfrm>
          <a:prstGeom prst="straightConnector1">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75" name="Rectangular Callout 74"/>
          <p:cNvSpPr/>
          <p:nvPr/>
        </p:nvSpPr>
        <p:spPr bwMode="auto">
          <a:xfrm>
            <a:off x="152400" y="3733800"/>
            <a:ext cx="1219200" cy="1143000"/>
          </a:xfrm>
          <a:prstGeom prst="wedgeRectCallout">
            <a:avLst>
              <a:gd name="adj1" fmla="val 71577"/>
              <a:gd name="adj2" fmla="val -4015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bg1"/>
                </a:solidFill>
              </a:rPr>
              <a:t>2 . Acquire Access Token w/ ID Token</a:t>
            </a:r>
          </a:p>
        </p:txBody>
      </p:sp>
      <p:sp>
        <p:nvSpPr>
          <p:cNvPr id="78" name="Rectangular Callout 77"/>
          <p:cNvSpPr/>
          <p:nvPr/>
        </p:nvSpPr>
        <p:spPr bwMode="auto">
          <a:xfrm>
            <a:off x="3581400" y="4419600"/>
            <a:ext cx="1371600" cy="1371600"/>
          </a:xfrm>
          <a:prstGeom prst="wedgeRectCallout">
            <a:avLst>
              <a:gd name="adj1" fmla="val -87459"/>
              <a:gd name="adj2" fmla="val -34589"/>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bg1"/>
                </a:solidFill>
              </a:rPr>
              <a:t>3 . Send Message with Access Token</a:t>
            </a:r>
          </a:p>
        </p:txBody>
      </p:sp>
      <p:sp>
        <p:nvSpPr>
          <p:cNvPr id="81" name="Rectangular Callout 80"/>
          <p:cNvSpPr/>
          <p:nvPr/>
        </p:nvSpPr>
        <p:spPr bwMode="auto">
          <a:xfrm>
            <a:off x="5257800" y="2209800"/>
            <a:ext cx="1371600" cy="1371600"/>
          </a:xfrm>
          <a:prstGeom prst="wedgeRectCallout">
            <a:avLst>
              <a:gd name="adj1" fmla="val 112541"/>
              <a:gd name="adj2" fmla="val -53866"/>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bg1"/>
                </a:solidFill>
              </a:rPr>
              <a:t>4 . Validate Access Token</a:t>
            </a:r>
          </a:p>
        </p:txBody>
      </p:sp>
      <p:sp>
        <p:nvSpPr>
          <p:cNvPr id="82" name="Rectangular Callout 81"/>
          <p:cNvSpPr/>
          <p:nvPr/>
        </p:nvSpPr>
        <p:spPr bwMode="auto">
          <a:xfrm>
            <a:off x="5562600" y="4267200"/>
            <a:ext cx="1371600" cy="1371600"/>
          </a:xfrm>
          <a:prstGeom prst="wedgeRectCallout">
            <a:avLst>
              <a:gd name="adj1" fmla="val 94870"/>
              <a:gd name="adj2" fmla="val 2359"/>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bg1"/>
                </a:solidFill>
              </a:rPr>
              <a:t>5. Relay Message to Target </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152400"/>
            <a:ext cx="8375946" cy="553998"/>
          </a:xfrm>
        </p:spPr>
        <p:txBody>
          <a:bodyPr/>
          <a:lstStyle/>
          <a:p>
            <a:r>
              <a:rPr smtClean="0"/>
              <a:t>Point Of Sale Integration</a:t>
            </a:r>
            <a:endParaRPr lang="en-US" dirty="0"/>
          </a:p>
        </p:txBody>
      </p:sp>
      <p:sp>
        <p:nvSpPr>
          <p:cNvPr id="13" name="Rounded Rectangle 12"/>
          <p:cNvSpPr/>
          <p:nvPr/>
        </p:nvSpPr>
        <p:spPr bwMode="auto">
          <a:xfrm>
            <a:off x="381000" y="4532811"/>
            <a:ext cx="23622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b="1" dirty="0" err="1" smtClean="0">
                <a:solidFill>
                  <a:schemeClr val="bg1"/>
                </a:solidFill>
                <a:effectLst>
                  <a:outerShdw blurRad="38100" dist="38100" dir="2700000" algn="tl">
                    <a:srgbClr val="000000">
                      <a:alpha val="43137"/>
                    </a:srgbClr>
                  </a:outerShdw>
                </a:effectLst>
                <a:latin typeface="Calibri" pitchFamily="34" charset="0"/>
              </a:rPr>
              <a:t>Fabrikam</a:t>
            </a:r>
            <a:endParaRPr lang="en-US" sz="2000" b="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5" name="Rounded Rectangle 14"/>
          <p:cNvSpPr/>
          <p:nvPr/>
        </p:nvSpPr>
        <p:spPr bwMode="auto">
          <a:xfrm>
            <a:off x="1052286" y="5177218"/>
            <a:ext cx="1506583" cy="162182"/>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Rounded Rectangle 15"/>
          <p:cNvSpPr/>
          <p:nvPr/>
        </p:nvSpPr>
        <p:spPr bwMode="auto">
          <a:xfrm>
            <a:off x="1052286" y="5026945"/>
            <a:ext cx="1508760" cy="14229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Rounded Rectangle 16"/>
          <p:cNvSpPr/>
          <p:nvPr/>
        </p:nvSpPr>
        <p:spPr bwMode="auto">
          <a:xfrm>
            <a:off x="566785" y="5022525"/>
            <a:ext cx="441960" cy="482617"/>
          </a:xfrm>
          <a:prstGeom prst="roundRect">
            <a:avLst>
              <a:gd name="adj" fmla="val 5982"/>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AD</a:t>
            </a:r>
          </a:p>
        </p:txBody>
      </p:sp>
      <p:sp>
        <p:nvSpPr>
          <p:cNvPr id="18" name="Rounded Rectangle 17"/>
          <p:cNvSpPr/>
          <p:nvPr/>
        </p:nvSpPr>
        <p:spPr bwMode="auto">
          <a:xfrm>
            <a:off x="1052286" y="5345171"/>
            <a:ext cx="1504406" cy="168812"/>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Rounded Rectangle 18"/>
          <p:cNvSpPr/>
          <p:nvPr/>
        </p:nvSpPr>
        <p:spPr bwMode="auto">
          <a:xfrm>
            <a:off x="508000" y="4974767"/>
            <a:ext cx="2116183" cy="587833"/>
          </a:xfrm>
          <a:prstGeom prst="roundRect">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5" name="Straight Arrow Connector 44"/>
          <p:cNvCxnSpPr/>
          <p:nvPr/>
        </p:nvCxnSpPr>
        <p:spPr>
          <a:xfrm rot="5400000" flipH="1" flipV="1">
            <a:off x="878409" y="5676106"/>
            <a:ext cx="228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1945209" y="5676106"/>
            <a:ext cx="228600" cy="1588"/>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Group 69"/>
          <p:cNvGrpSpPr/>
          <p:nvPr/>
        </p:nvGrpSpPr>
        <p:grpSpPr>
          <a:xfrm>
            <a:off x="278674" y="882944"/>
            <a:ext cx="8494777" cy="1784056"/>
            <a:chOff x="278674" y="1340144"/>
            <a:chExt cx="8494777" cy="2241256"/>
          </a:xfrm>
        </p:grpSpPr>
        <p:sp>
          <p:nvSpPr>
            <p:cNvPr id="4" name="Rounded Rectangle 3"/>
            <p:cNvSpPr/>
            <p:nvPr/>
          </p:nvSpPr>
          <p:spPr bwMode="auto">
            <a:xfrm>
              <a:off x="304800" y="1340144"/>
              <a:ext cx="8468651" cy="488656"/>
            </a:xfrm>
            <a:prstGeom prst="roundRect">
              <a:avLst>
                <a:gd name="adj" fmla="val 33800"/>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5" name="Group 44"/>
            <p:cNvGrpSpPr/>
            <p:nvPr/>
          </p:nvGrpSpPr>
          <p:grpSpPr>
            <a:xfrm>
              <a:off x="278674" y="2133600"/>
              <a:ext cx="8464732" cy="1447800"/>
              <a:chOff x="278674" y="2133600"/>
              <a:chExt cx="8464732" cy="2133600"/>
            </a:xfrm>
          </p:grpSpPr>
          <p:sp>
            <p:nvSpPr>
              <p:cNvPr id="6" name="Rounded Rectangle 5"/>
              <p:cNvSpPr/>
              <p:nvPr/>
            </p:nvSpPr>
            <p:spPr bwMode="auto">
              <a:xfrm>
                <a:off x="2396266" y="2844311"/>
                <a:ext cx="6214333" cy="63911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.NET Service Bus</a:t>
                </a:r>
              </a:p>
            </p:txBody>
          </p:sp>
          <p:sp>
            <p:nvSpPr>
              <p:cNvPr id="7" name="Rounded Rectangle 6"/>
              <p:cNvSpPr/>
              <p:nvPr/>
            </p:nvSpPr>
            <p:spPr bwMode="auto">
              <a:xfrm>
                <a:off x="2396267" y="2252127"/>
                <a:ext cx="6223314" cy="567273"/>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ounded Rectangle 7"/>
              <p:cNvSpPr/>
              <p:nvPr/>
            </p:nvSpPr>
            <p:spPr bwMode="auto">
              <a:xfrm>
                <a:off x="381000" y="2234712"/>
                <a:ext cx="1905000" cy="1901855"/>
              </a:xfrm>
              <a:prstGeom prst="roundRect">
                <a:avLst>
                  <a:gd name="adj" fmla="val 5982"/>
                </a:avLst>
              </a:prstGeom>
              <a:solidFill>
                <a:srgbClr val="92D050"/>
              </a:solidFill>
              <a:ln>
                <a:solidFill>
                  <a:srgbClr val="92D05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pitchFamily="34" charset="0"/>
                  </a:rPr>
                  <a:t>. NET Access Control Service </a:t>
                </a:r>
              </a:p>
            </p:txBody>
          </p:sp>
          <p:sp>
            <p:nvSpPr>
              <p:cNvPr id="9" name="Rounded Rectangle 8"/>
              <p:cNvSpPr/>
              <p:nvPr/>
            </p:nvSpPr>
            <p:spPr bwMode="auto">
              <a:xfrm>
                <a:off x="2396267" y="3506164"/>
                <a:ext cx="6205355" cy="665239"/>
              </a:xfrm>
              <a:prstGeom prst="roundRect">
                <a:avLst>
                  <a:gd name="adj" fmla="val 90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Rounded Rectangle 9"/>
              <p:cNvSpPr/>
              <p:nvPr/>
            </p:nvSpPr>
            <p:spPr bwMode="auto">
              <a:xfrm>
                <a:off x="278674" y="2133600"/>
                <a:ext cx="8464732" cy="2133600"/>
              </a:xfrm>
              <a:prstGeom prst="roundRect">
                <a:avLst>
                  <a:gd name="adj" fmla="val 8772"/>
                </a:avLst>
              </a:prstGeom>
              <a:noFill/>
              <a:ln w="38100">
                <a:solidFill>
                  <a:schemeClr val="tx1">
                    <a:lumMod val="75000"/>
                  </a:schemeClr>
                </a:solidFill>
                <a:prstDash val="sysDash"/>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rgbClr val="FFFFFF"/>
                  </a:solidFill>
                  <a:effectLst>
                    <a:outerShdw blurRad="38100" dist="38100" dir="2700000" algn="tl">
                      <a:srgbClr val="000000">
                        <a:alpha val="43137"/>
                      </a:srgbClr>
                    </a:outerShdw>
                  </a:effectLst>
                  <a:latin typeface="Calibri" pitchFamily="34" charset="0"/>
                </a:endParaRPr>
              </a:p>
            </p:txBody>
          </p:sp>
        </p:grpSp>
        <p:cxnSp>
          <p:nvCxnSpPr>
            <p:cNvPr id="47" name="Straight Arrow Connector 46"/>
            <p:cNvCxnSpPr/>
            <p:nvPr/>
          </p:nvCxnSpPr>
          <p:spPr>
            <a:xfrm rot="5400000" flipH="1" flipV="1">
              <a:off x="2095500" y="1866900"/>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rot="5400000" flipH="1" flipV="1">
              <a:off x="2705894" y="1866106"/>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p:nvPr/>
          </p:nvCxnSpPr>
          <p:spPr>
            <a:xfrm rot="5400000" flipH="1" flipV="1">
              <a:off x="5752306" y="1865312"/>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rot="5400000" flipH="1" flipV="1">
              <a:off x="6592094" y="1864518"/>
              <a:ext cx="533400" cy="1588"/>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grpSp>
      <p:sp>
        <p:nvSpPr>
          <p:cNvPr id="51" name="Rounded Rectangle 50"/>
          <p:cNvSpPr/>
          <p:nvPr/>
        </p:nvSpPr>
        <p:spPr bwMode="auto">
          <a:xfrm>
            <a:off x="7239000" y="4543828"/>
            <a:ext cx="14478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Partner Store</a:t>
            </a:r>
            <a:br>
              <a:rPr lang="en-US" sz="2000" b="1" dirty="0" smtClean="0">
                <a:solidFill>
                  <a:schemeClr val="bg1"/>
                </a:solidFill>
                <a:effectLst>
                  <a:outerShdw blurRad="38100" dist="38100" dir="2700000" algn="tl">
                    <a:srgbClr val="000000">
                      <a:alpha val="43137"/>
                    </a:srgbClr>
                  </a:outerShdw>
                </a:effectLst>
                <a:latin typeface="Calibri" pitchFamily="34" charset="0"/>
              </a:rPr>
            </a:br>
            <a:r>
              <a:rPr lang="en-US" sz="2000" b="1" dirty="0" smtClean="0">
                <a:solidFill>
                  <a:schemeClr val="bg1"/>
                </a:solidFill>
                <a:effectLst>
                  <a:outerShdw blurRad="38100" dist="38100" dir="2700000" algn="tl">
                    <a:srgbClr val="000000">
                      <a:alpha val="43137"/>
                    </a:srgbClr>
                  </a:outerShdw>
                </a:effectLst>
                <a:latin typeface="Calibri" pitchFamily="34" charset="0"/>
              </a:rPr>
              <a:t>Helsinki</a:t>
            </a:r>
          </a:p>
        </p:txBody>
      </p:sp>
      <p:cxnSp>
        <p:nvCxnSpPr>
          <p:cNvPr id="40" name="Straight Arrow Connector 39"/>
          <p:cNvCxnSpPr>
            <a:stCxn id="17" idx="0"/>
          </p:cNvCxnSpPr>
          <p:nvPr/>
        </p:nvCxnSpPr>
        <p:spPr>
          <a:xfrm rot="5400000" flipH="1" flipV="1">
            <a:off x="-364780" y="3819546"/>
            <a:ext cx="2355525" cy="50435"/>
          </a:xfrm>
          <a:prstGeom prst="straightConnector1">
            <a:avLst/>
          </a:prstGeom>
          <a:ln w="57150">
            <a:solidFill>
              <a:srgbClr val="92D05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bwMode="auto">
          <a:xfrm>
            <a:off x="536303" y="5715000"/>
            <a:ext cx="990600"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b="1"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29" name="Rounded Rectangle 28"/>
          <p:cNvSpPr/>
          <p:nvPr/>
        </p:nvSpPr>
        <p:spPr bwMode="auto">
          <a:xfrm>
            <a:off x="1603103" y="5715000"/>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1" dirty="0" smtClean="0">
                <a:solidFill>
                  <a:schemeClr val="tx1"/>
                </a:solidFill>
                <a:effectLst>
                  <a:outerShdw blurRad="38100" dist="38100" dir="2700000" algn="tl">
                    <a:srgbClr val="000000">
                      <a:alpha val="43137"/>
                    </a:srgbClr>
                  </a:outerShdw>
                </a:effectLst>
                <a:latin typeface="Calibri" pitchFamily="34" charset="0"/>
              </a:rPr>
              <a:t>Analytics</a:t>
            </a:r>
          </a:p>
        </p:txBody>
      </p:sp>
      <p:sp>
        <p:nvSpPr>
          <p:cNvPr id="60" name="Rounded Rectangle 59"/>
          <p:cNvSpPr/>
          <p:nvPr/>
        </p:nvSpPr>
        <p:spPr bwMode="auto">
          <a:xfrm>
            <a:off x="7543800" y="5715000"/>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tx1"/>
                </a:solidFill>
                <a:effectLst>
                  <a:outerShdw blurRad="38100" dist="38100" dir="2700000" algn="tl">
                    <a:srgbClr val="000000">
                      <a:alpha val="43137"/>
                    </a:srgbClr>
                  </a:outerShdw>
                </a:effectLst>
                <a:latin typeface="Calibri" pitchFamily="34" charset="0"/>
              </a:rPr>
              <a:t>Inventory</a:t>
            </a:r>
          </a:p>
        </p:txBody>
      </p:sp>
      <p:cxnSp>
        <p:nvCxnSpPr>
          <p:cNvPr id="88" name="Straight Arrow Connector 87"/>
          <p:cNvCxnSpPr>
            <a:endCxn id="78" idx="2"/>
          </p:cNvCxnSpPr>
          <p:nvPr/>
        </p:nvCxnSpPr>
        <p:spPr>
          <a:xfrm rot="5400000" flipH="1" flipV="1">
            <a:off x="1818241" y="2297477"/>
            <a:ext cx="3504282" cy="3025967"/>
          </a:xfrm>
          <a:prstGeom prst="curvedConnector2">
            <a:avLst/>
          </a:prstGeom>
          <a:ln w="571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bwMode="auto">
          <a:xfrm>
            <a:off x="7467600" y="2590800"/>
            <a:ext cx="609600" cy="2286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113" name="Straight Connector 112"/>
          <p:cNvCxnSpPr/>
          <p:nvPr/>
        </p:nvCxnSpPr>
        <p:spPr>
          <a:xfrm>
            <a:off x="1828800" y="4221544"/>
            <a:ext cx="11430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14" name="Up Arrow 113"/>
          <p:cNvSpPr/>
          <p:nvPr/>
        </p:nvSpPr>
        <p:spPr bwMode="auto">
          <a:xfrm>
            <a:off x="2198783" y="3994532"/>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8" name="Oval 117"/>
          <p:cNvSpPr/>
          <p:nvPr/>
        </p:nvSpPr>
        <p:spPr bwMode="auto">
          <a:xfrm>
            <a:off x="8153400" y="1838898"/>
            <a:ext cx="457200" cy="457200"/>
          </a:xfrm>
          <a:prstGeom prst="ellipse">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64" name="Straight Arrow Connector 63"/>
          <p:cNvCxnSpPr/>
          <p:nvPr/>
        </p:nvCxnSpPr>
        <p:spPr>
          <a:xfrm rot="16200000" flipV="1">
            <a:off x="6553202" y="3886199"/>
            <a:ext cx="3657599" cy="3"/>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696200" y="4267200"/>
            <a:ext cx="9906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111" name="Up Arrow 110"/>
          <p:cNvSpPr/>
          <p:nvPr/>
        </p:nvSpPr>
        <p:spPr bwMode="auto">
          <a:xfrm>
            <a:off x="8218583" y="4038600"/>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58" name="Rounded Rectangle 57"/>
          <p:cNvSpPr/>
          <p:nvPr/>
        </p:nvSpPr>
        <p:spPr bwMode="auto">
          <a:xfrm>
            <a:off x="5715000" y="4550885"/>
            <a:ext cx="14478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Factory Store</a:t>
            </a:r>
            <a:br>
              <a:rPr lang="en-US" sz="2000" b="1" dirty="0" smtClean="0">
                <a:solidFill>
                  <a:schemeClr val="bg1"/>
                </a:solidFill>
                <a:effectLst>
                  <a:outerShdw blurRad="38100" dist="38100" dir="2700000" algn="tl">
                    <a:srgbClr val="000000">
                      <a:alpha val="43137"/>
                    </a:srgbClr>
                  </a:outerShdw>
                </a:effectLst>
                <a:latin typeface="Calibri" pitchFamily="34" charset="0"/>
              </a:rPr>
            </a:br>
            <a:r>
              <a:rPr lang="en-US" sz="2000" b="1" dirty="0" smtClean="0">
                <a:solidFill>
                  <a:schemeClr val="bg1"/>
                </a:solidFill>
                <a:effectLst>
                  <a:outerShdw blurRad="38100" dist="38100" dir="2700000" algn="tl">
                    <a:srgbClr val="000000">
                      <a:alpha val="43137"/>
                    </a:srgbClr>
                  </a:outerShdw>
                </a:effectLst>
                <a:latin typeface="Calibri" pitchFamily="34" charset="0"/>
              </a:rPr>
              <a:t>Madrid</a:t>
            </a:r>
          </a:p>
        </p:txBody>
      </p:sp>
      <p:sp>
        <p:nvSpPr>
          <p:cNvPr id="61" name="Rounded Rectangle 60"/>
          <p:cNvSpPr/>
          <p:nvPr/>
        </p:nvSpPr>
        <p:spPr bwMode="auto">
          <a:xfrm>
            <a:off x="6019800" y="5733074"/>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tx1"/>
                </a:solidFill>
                <a:effectLst>
                  <a:outerShdw blurRad="38100" dist="38100" dir="2700000" algn="tl">
                    <a:srgbClr val="000000">
                      <a:alpha val="43137"/>
                    </a:srgbClr>
                  </a:outerShdw>
                </a:effectLst>
                <a:latin typeface="Calibri" pitchFamily="34" charset="0"/>
              </a:rPr>
              <a:t>Inventory</a:t>
            </a:r>
          </a:p>
        </p:txBody>
      </p:sp>
      <p:sp>
        <p:nvSpPr>
          <p:cNvPr id="62" name="Rounded Rectangle 61"/>
          <p:cNvSpPr/>
          <p:nvPr/>
        </p:nvSpPr>
        <p:spPr bwMode="auto">
          <a:xfrm>
            <a:off x="4191000" y="4563296"/>
            <a:ext cx="1447800" cy="1989904"/>
          </a:xfrm>
          <a:prstGeom prst="roundRect">
            <a:avLst>
              <a:gd name="adj" fmla="val 8790"/>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000" b="1" dirty="0" smtClean="0">
                <a:solidFill>
                  <a:schemeClr val="bg1"/>
                </a:solidFill>
                <a:effectLst>
                  <a:outerShdw blurRad="38100" dist="38100" dir="2700000" algn="tl">
                    <a:srgbClr val="000000">
                      <a:alpha val="43137"/>
                    </a:srgbClr>
                  </a:outerShdw>
                </a:effectLst>
                <a:latin typeface="Calibri" pitchFamily="34" charset="0"/>
              </a:rPr>
              <a:t>Factory</a:t>
            </a:r>
            <a:br>
              <a:rPr lang="en-US" sz="2000" b="1" dirty="0" smtClean="0">
                <a:solidFill>
                  <a:schemeClr val="bg1"/>
                </a:solidFill>
                <a:effectLst>
                  <a:outerShdw blurRad="38100" dist="38100" dir="2700000" algn="tl">
                    <a:srgbClr val="000000">
                      <a:alpha val="43137"/>
                    </a:srgbClr>
                  </a:outerShdw>
                </a:effectLst>
                <a:latin typeface="Calibri" pitchFamily="34" charset="0"/>
              </a:rPr>
            </a:br>
            <a:r>
              <a:rPr lang="en-US" sz="2000" b="1" dirty="0" smtClean="0">
                <a:solidFill>
                  <a:schemeClr val="bg1"/>
                </a:solidFill>
                <a:effectLst>
                  <a:outerShdw blurRad="38100" dist="38100" dir="2700000" algn="tl">
                    <a:srgbClr val="000000">
                      <a:alpha val="43137"/>
                    </a:srgbClr>
                  </a:outerShdw>
                </a:effectLst>
                <a:latin typeface="Calibri" pitchFamily="34" charset="0"/>
              </a:rPr>
              <a:t>Store</a:t>
            </a:r>
            <a:br>
              <a:rPr lang="en-US" sz="2000" b="1" dirty="0" smtClean="0">
                <a:solidFill>
                  <a:schemeClr val="bg1"/>
                </a:solidFill>
                <a:effectLst>
                  <a:outerShdw blurRad="38100" dist="38100" dir="2700000" algn="tl">
                    <a:srgbClr val="000000">
                      <a:alpha val="43137"/>
                    </a:srgbClr>
                  </a:outerShdw>
                </a:effectLst>
                <a:latin typeface="Calibri" pitchFamily="34" charset="0"/>
              </a:rPr>
            </a:br>
            <a:r>
              <a:rPr lang="en-US" sz="2000" b="1" dirty="0" smtClean="0">
                <a:solidFill>
                  <a:schemeClr val="bg1"/>
                </a:solidFill>
                <a:effectLst>
                  <a:outerShdw blurRad="38100" dist="38100" dir="2700000" algn="tl">
                    <a:srgbClr val="000000">
                      <a:alpha val="43137"/>
                    </a:srgbClr>
                  </a:outerShdw>
                </a:effectLst>
                <a:latin typeface="Calibri" pitchFamily="34" charset="0"/>
              </a:rPr>
              <a:t>Brussels</a:t>
            </a:r>
          </a:p>
        </p:txBody>
      </p:sp>
      <p:sp>
        <p:nvSpPr>
          <p:cNvPr id="63" name="Rounded Rectangle 62"/>
          <p:cNvSpPr/>
          <p:nvPr/>
        </p:nvSpPr>
        <p:spPr bwMode="auto">
          <a:xfrm>
            <a:off x="4495800" y="5745485"/>
            <a:ext cx="988424" cy="560735"/>
          </a:xfrm>
          <a:prstGeom prst="roundRect">
            <a:avLst>
              <a:gd name="adj" fmla="val 903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tx1"/>
                </a:solidFill>
                <a:effectLst>
                  <a:outerShdw blurRad="38100" dist="38100" dir="2700000" algn="tl">
                    <a:srgbClr val="000000">
                      <a:alpha val="43137"/>
                    </a:srgbClr>
                  </a:outerShdw>
                </a:effectLst>
                <a:latin typeface="Calibri" pitchFamily="34" charset="0"/>
              </a:rPr>
              <a:t>Inventory</a:t>
            </a:r>
          </a:p>
        </p:txBody>
      </p:sp>
      <p:cxnSp>
        <p:nvCxnSpPr>
          <p:cNvPr id="71" name="Straight Connector 70"/>
          <p:cNvCxnSpPr/>
          <p:nvPr/>
        </p:nvCxnSpPr>
        <p:spPr>
          <a:xfrm>
            <a:off x="6172200" y="4267200"/>
            <a:ext cx="9906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73" name="Straight Connector 72"/>
          <p:cNvCxnSpPr/>
          <p:nvPr/>
        </p:nvCxnSpPr>
        <p:spPr>
          <a:xfrm>
            <a:off x="4648200" y="4267200"/>
            <a:ext cx="990600" cy="1588"/>
          </a:xfrm>
          <a:prstGeom prst="line">
            <a:avLst/>
          </a:prstGeom>
        </p:spPr>
        <p:style>
          <a:lnRef idx="3">
            <a:schemeClr val="accent3"/>
          </a:lnRef>
          <a:fillRef idx="0">
            <a:schemeClr val="accent3"/>
          </a:fillRef>
          <a:effectRef idx="2">
            <a:schemeClr val="accent3"/>
          </a:effectRef>
          <a:fontRef idx="minor">
            <a:schemeClr val="tx1"/>
          </a:fontRef>
        </p:style>
      </p:cxnSp>
      <p:sp>
        <p:nvSpPr>
          <p:cNvPr id="75" name="Oval 74"/>
          <p:cNvSpPr/>
          <p:nvPr/>
        </p:nvSpPr>
        <p:spPr bwMode="auto">
          <a:xfrm>
            <a:off x="6618383" y="1828800"/>
            <a:ext cx="457200" cy="457200"/>
          </a:xfrm>
          <a:prstGeom prst="ellipse">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76" name="Straight Arrow Connector 75"/>
          <p:cNvCxnSpPr/>
          <p:nvPr/>
        </p:nvCxnSpPr>
        <p:spPr>
          <a:xfrm rot="16200000" flipV="1">
            <a:off x="5018185" y="3876101"/>
            <a:ext cx="3657599" cy="3"/>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Oval 77"/>
          <p:cNvSpPr/>
          <p:nvPr/>
        </p:nvSpPr>
        <p:spPr bwMode="auto">
          <a:xfrm>
            <a:off x="5083366" y="1829719"/>
            <a:ext cx="457200" cy="457200"/>
          </a:xfrm>
          <a:prstGeom prst="ellipse">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79" name="Straight Arrow Connector 78"/>
          <p:cNvCxnSpPr/>
          <p:nvPr/>
        </p:nvCxnSpPr>
        <p:spPr>
          <a:xfrm rot="16200000" flipV="1">
            <a:off x="3483168" y="3877020"/>
            <a:ext cx="3657599" cy="3"/>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Up Arrow 71"/>
          <p:cNvSpPr/>
          <p:nvPr/>
        </p:nvSpPr>
        <p:spPr bwMode="auto">
          <a:xfrm>
            <a:off x="6694583" y="4038600"/>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74" name="Up Arrow 73"/>
          <p:cNvSpPr/>
          <p:nvPr/>
        </p:nvSpPr>
        <p:spPr bwMode="auto">
          <a:xfrm>
            <a:off x="5170583" y="4038600"/>
            <a:ext cx="304800" cy="304800"/>
          </a:xfrm>
          <a:prstGeom prs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2" name="TextBox 111"/>
          <p:cNvSpPr txBox="1"/>
          <p:nvPr/>
        </p:nvSpPr>
        <p:spPr>
          <a:xfrm>
            <a:off x="2943886" y="3200400"/>
            <a:ext cx="2072170" cy="646331"/>
          </a:xfrm>
          <a:prstGeom prst="rect">
            <a:avLst/>
          </a:prstGeom>
          <a:noFill/>
        </p:spPr>
        <p:txBody>
          <a:bodyPr wrap="none" rtlCol="0">
            <a:spAutoFit/>
          </a:bodyPr>
          <a:lstStyle/>
          <a:p>
            <a:pPr algn="ctr"/>
            <a:r>
              <a:rPr lang="en-US" dirty="0" smtClean="0"/>
              <a:t>Real-time Sales and </a:t>
            </a:r>
            <a:br>
              <a:rPr lang="en-US" dirty="0" smtClean="0"/>
            </a:br>
            <a:r>
              <a:rPr lang="en-US" dirty="0" smtClean="0"/>
              <a:t>Inventory Analytics</a:t>
            </a:r>
            <a:endParaRPr lang="en-US" dirty="0"/>
          </a:p>
        </p:txBody>
      </p:sp>
    </p:spTree>
  </p:cSld>
  <p:clrMapOvr>
    <a:masterClrMapping/>
  </p:clrMapOvr>
  <p:transition>
    <p:fade/>
  </p:transition>
</p:sld>
</file>

<file path=ppt/theme/theme1.xml><?xml version="1.0" encoding="utf-8"?>
<a:theme xmlns:a="http://schemas.openxmlformats.org/drawingml/2006/main" name="PDC 2008 BREAKOUT template 4-3_GRAY_FINAL">
  <a:themeElements>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fontScheme name="Century Schoolbook - Calibri">
      <a:majorFont>
        <a:latin typeface="Century Schoolbook"/>
        <a:ea typeface=""/>
        <a:cs typeface=""/>
      </a:majorFont>
      <a:minorFont>
        <a:latin typeface="Calibr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ppt/theme/theme2.xml><?xml version="1.0" encoding="utf-8"?>
<a:theme xmlns:a="http://schemas.openxmlformats.org/drawingml/2006/main" name="White with Consolas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Century Schoolbook - Calibri">
      <a:majorFont>
        <a:latin typeface="Century Schoolbook"/>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chEd2008_Dev_4-3 (2)">
  <a:themeElements>
    <a:clrScheme name="PDC">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Building Block Services Overview v13 - jamescon</Template>
  <TotalTime>0</TotalTime>
  <Words>1304</Words>
  <Application>Microsoft Office PowerPoint</Application>
  <PresentationFormat>On-screen Show (4:3)</PresentationFormat>
  <Paragraphs>402</Paragraphs>
  <Slides>33</Slides>
  <Notes>33</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PDC 2008 BREAKOUT template 4-3_GRAY_FINAL</vt:lpstr>
      <vt:lpstr>White with Consolas font for code slides</vt:lpstr>
      <vt:lpstr>TechEd2008_Dev_4-3 (2)</vt:lpstr>
      <vt:lpstr>Microsoft .NET Services An Introduction</vt:lpstr>
      <vt:lpstr>Slide 2</vt:lpstr>
      <vt:lpstr>A Look Inside Azure</vt:lpstr>
      <vt:lpstr>.NET Services - Principles</vt:lpstr>
      <vt:lpstr>Enterprise Service Bus</vt:lpstr>
      <vt:lpstr>Internet Service Bus</vt:lpstr>
      <vt:lpstr>Secure Cross-Enterprise Integration</vt:lpstr>
      <vt:lpstr>Secure Cross-Enterprise Integration</vt:lpstr>
      <vt:lpstr>Point Of Sale Integration</vt:lpstr>
      <vt:lpstr>Document Itineraries</vt:lpstr>
      <vt:lpstr>Personal Photo Sharing</vt:lpstr>
      <vt:lpstr>.NET Access Control Service</vt:lpstr>
      <vt:lpstr>Access Control – Key Challenges</vt:lpstr>
      <vt:lpstr>Access Control – Approach </vt:lpstr>
      <vt:lpstr>Access Control Interactions</vt:lpstr>
      <vt:lpstr>Access Control Rules</vt:lpstr>
      <vt:lpstr>Access Control Summary</vt:lpstr>
      <vt:lpstr>.NET Workflow Service</vt:lpstr>
      <vt:lpstr>Workflow – Key Challenges</vt:lpstr>
      <vt:lpstr>Workflow Service – Overview </vt:lpstr>
      <vt:lpstr>Windows Workflow Foundation vs.  .NET Workflow Service</vt:lpstr>
      <vt:lpstr>Supported Workflow Activities (PDC)</vt:lpstr>
      <vt:lpstr>Workflow Service Summary</vt:lpstr>
      <vt:lpstr>.NET Service Bus</vt:lpstr>
      <vt:lpstr>Service Bus</vt:lpstr>
      <vt:lpstr>Connectivity Challenges</vt:lpstr>
      <vt:lpstr>Service Bus Naming</vt:lpstr>
      <vt:lpstr>Service Registry</vt:lpstr>
      <vt:lpstr>Connectivity</vt:lpstr>
      <vt:lpstr>Relayed Communication</vt:lpstr>
      <vt:lpstr>Service Bus Summary</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2008-12-03T16:04:55Z</dcterms:created>
  <dcterms:modified xsi:type="dcterms:W3CDTF">2008-12-03T16:05:02Z</dcterms:modified>
</cp:coreProperties>
</file>